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0" r:id="rId2"/>
    <p:sldId id="342" r:id="rId3"/>
    <p:sldId id="298" r:id="rId4"/>
    <p:sldId id="385" r:id="rId5"/>
    <p:sldId id="363" r:id="rId6"/>
    <p:sldId id="322" r:id="rId7"/>
    <p:sldId id="379" r:id="rId8"/>
    <p:sldId id="273" r:id="rId9"/>
    <p:sldId id="386" r:id="rId10"/>
    <p:sldId id="366" r:id="rId11"/>
    <p:sldId id="372" r:id="rId12"/>
    <p:sldId id="350" r:id="rId13"/>
    <p:sldId id="352" r:id="rId14"/>
    <p:sldId id="328" r:id="rId15"/>
    <p:sldId id="330" r:id="rId16"/>
    <p:sldId id="335" r:id="rId17"/>
    <p:sldId id="329" r:id="rId18"/>
    <p:sldId id="383" r:id="rId19"/>
    <p:sldId id="384" r:id="rId20"/>
    <p:sldId id="360" r:id="rId21"/>
    <p:sldId id="359" r:id="rId22"/>
    <p:sldId id="326" r:id="rId23"/>
    <p:sldId id="345" r:id="rId24"/>
    <p:sldId id="358" r:id="rId25"/>
    <p:sldId id="35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FF00"/>
    <a:srgbClr val="00CC66"/>
    <a:srgbClr val="CC00FF"/>
    <a:srgbClr val="0000CC"/>
    <a:srgbClr val="0066FF"/>
    <a:srgbClr val="1A6C2A"/>
    <a:srgbClr val="15B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9" d="100"/>
          <a:sy n="79" d="100"/>
        </p:scale>
        <p:origin x="-514" y="-67"/>
      </p:cViewPr>
      <p:guideLst>
        <p:guide orient="horz" pos="2160"/>
        <p:guide pos="2880"/>
      </p:guideLst>
    </p:cSldViewPr>
  </p:slideViewPr>
  <p:notesTextViewPr>
    <p:cViewPr>
      <p:scale>
        <a:sx n="1" d="1"/>
        <a:sy n="1" d="1"/>
      </p:scale>
      <p:origin x="0" y="0"/>
    </p:cViewPr>
  </p:notesTextViewPr>
  <p:sorterViewPr>
    <p:cViewPr>
      <p:scale>
        <a:sx n="100" d="100"/>
        <a:sy n="100" d="100"/>
      </p:scale>
      <p:origin x="0" y="4354"/>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050C4-AAD5-4E1C-B76F-01FFF7E0FF52}" type="datetimeFigureOut">
              <a:rPr lang="en-US" smtClean="0"/>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153A5-95CE-4C35-873B-0AEED6BF4579}" type="slidenum">
              <a:rPr lang="en-US" smtClean="0"/>
              <a:t>‹#›</a:t>
            </a:fld>
            <a:endParaRPr lang="en-US" dirty="0"/>
          </a:p>
        </p:txBody>
      </p:sp>
    </p:spTree>
    <p:extLst>
      <p:ext uri="{BB962C8B-B14F-4D97-AF65-F5344CB8AC3E}">
        <p14:creationId xmlns:p14="http://schemas.microsoft.com/office/powerpoint/2010/main" val="348358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153A5-95CE-4C35-873B-0AEED6BF4579}" type="slidenum">
              <a:rPr lang="en-US" smtClean="0"/>
              <a:t>8</a:t>
            </a:fld>
            <a:endParaRPr lang="en-US" dirty="0"/>
          </a:p>
        </p:txBody>
      </p:sp>
    </p:spTree>
    <p:extLst>
      <p:ext uri="{BB962C8B-B14F-4D97-AF65-F5344CB8AC3E}">
        <p14:creationId xmlns:p14="http://schemas.microsoft.com/office/powerpoint/2010/main" val="210546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Lithium PFC concepts benefit from minimally perturbative experiments in-situ testing prior to installation</a:t>
            </a:r>
          </a:p>
          <a:p>
            <a:endParaRPr lang="en-US" dirty="0"/>
          </a:p>
        </p:txBody>
      </p:sp>
      <p:sp>
        <p:nvSpPr>
          <p:cNvPr id="4" name="Slide Number Placeholder 3"/>
          <p:cNvSpPr>
            <a:spLocks noGrp="1"/>
          </p:cNvSpPr>
          <p:nvPr>
            <p:ph type="sldNum" sz="quarter" idx="10"/>
          </p:nvPr>
        </p:nvSpPr>
        <p:spPr/>
        <p:txBody>
          <a:bodyPr/>
          <a:lstStyle/>
          <a:p>
            <a:fld id="{EEF153A5-95CE-4C35-873B-0AEED6BF4579}" type="slidenum">
              <a:rPr lang="en-US" smtClean="0"/>
              <a:t>17</a:t>
            </a:fld>
            <a:endParaRPr lang="en-US" dirty="0"/>
          </a:p>
        </p:txBody>
      </p:sp>
    </p:spTree>
    <p:extLst>
      <p:ext uri="{BB962C8B-B14F-4D97-AF65-F5344CB8AC3E}">
        <p14:creationId xmlns:p14="http://schemas.microsoft.com/office/powerpoint/2010/main" val="48602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In reality, the high frequency pacing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ea typeface="MS PGothic" pitchFamily="34" charset="-128"/>
              </a:defRPr>
            </a:lvl1pPr>
            <a:lvl2pPr marL="734852" indent="-282635" eaLnBrk="0" hangingPunct="0">
              <a:defRPr>
                <a:solidFill>
                  <a:schemeClr val="tx1"/>
                </a:solidFill>
                <a:latin typeface="Century Gothic" pitchFamily="34" charset="0"/>
                <a:ea typeface="MS PGothic" pitchFamily="34" charset="-128"/>
              </a:defRPr>
            </a:lvl2pPr>
            <a:lvl3pPr marL="1130541" indent="-226108" eaLnBrk="0" hangingPunct="0">
              <a:defRPr>
                <a:solidFill>
                  <a:schemeClr val="tx1"/>
                </a:solidFill>
                <a:latin typeface="Century Gothic" pitchFamily="34" charset="0"/>
                <a:ea typeface="MS PGothic" pitchFamily="34" charset="-128"/>
              </a:defRPr>
            </a:lvl3pPr>
            <a:lvl4pPr marL="1582758" indent="-226108" eaLnBrk="0" hangingPunct="0">
              <a:defRPr>
                <a:solidFill>
                  <a:schemeClr val="tx1"/>
                </a:solidFill>
                <a:latin typeface="Century Gothic" pitchFamily="34" charset="0"/>
                <a:ea typeface="MS PGothic" pitchFamily="34" charset="-128"/>
              </a:defRPr>
            </a:lvl4pPr>
            <a:lvl5pPr marL="2034974" indent="-226108" eaLnBrk="0" hangingPunct="0">
              <a:defRPr>
                <a:solidFill>
                  <a:schemeClr val="tx1"/>
                </a:solidFill>
                <a:latin typeface="Century Gothic" pitchFamily="34" charset="0"/>
                <a:ea typeface="MS PGothic" pitchFamily="34" charset="-128"/>
              </a:defRPr>
            </a:lvl5pPr>
            <a:lvl6pPr marL="2487191" indent="-226108" defTabSz="452217" eaLnBrk="0" fontAlgn="base" hangingPunct="0">
              <a:spcBef>
                <a:spcPct val="0"/>
              </a:spcBef>
              <a:spcAft>
                <a:spcPct val="0"/>
              </a:spcAft>
              <a:defRPr>
                <a:solidFill>
                  <a:schemeClr val="tx1"/>
                </a:solidFill>
                <a:latin typeface="Century Gothic" pitchFamily="34" charset="0"/>
                <a:ea typeface="MS PGothic" pitchFamily="34" charset="-128"/>
              </a:defRPr>
            </a:lvl6pPr>
            <a:lvl7pPr marL="2939407" indent="-226108" defTabSz="452217" eaLnBrk="0" fontAlgn="base" hangingPunct="0">
              <a:spcBef>
                <a:spcPct val="0"/>
              </a:spcBef>
              <a:spcAft>
                <a:spcPct val="0"/>
              </a:spcAft>
              <a:defRPr>
                <a:solidFill>
                  <a:schemeClr val="tx1"/>
                </a:solidFill>
                <a:latin typeface="Century Gothic" pitchFamily="34" charset="0"/>
                <a:ea typeface="MS PGothic" pitchFamily="34" charset="-128"/>
              </a:defRPr>
            </a:lvl7pPr>
            <a:lvl8pPr marL="3391624" indent="-226108" defTabSz="452217" eaLnBrk="0" fontAlgn="base" hangingPunct="0">
              <a:spcBef>
                <a:spcPct val="0"/>
              </a:spcBef>
              <a:spcAft>
                <a:spcPct val="0"/>
              </a:spcAft>
              <a:defRPr>
                <a:solidFill>
                  <a:schemeClr val="tx1"/>
                </a:solidFill>
                <a:latin typeface="Century Gothic" pitchFamily="34" charset="0"/>
                <a:ea typeface="MS PGothic" pitchFamily="34" charset="-128"/>
              </a:defRPr>
            </a:lvl8pPr>
            <a:lvl9pPr marL="3843840" indent="-226108" defTabSz="452217"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fld id="{4D636793-EC05-4A01-8982-0941AD011778}" type="slidenum">
              <a:rPr lang="en-US" altLang="en-US"/>
              <a:pPr eaLnBrk="1" hangingPunct="1"/>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5"/>
          <p:cNvSpPr>
            <a:spLocks noGrp="1" noChangeArrowheads="1"/>
          </p:cNvSpPr>
          <p:nvPr>
            <p:ph type="ctrTitle"/>
          </p:nvPr>
        </p:nvSpPr>
        <p:spPr>
          <a:xfrm>
            <a:off x="0" y="0"/>
            <a:ext cx="9144000" cy="914400"/>
          </a:xfrm>
          <a:prstGeom prst="rect">
            <a:avLst/>
          </a:prstGeom>
        </p:spPr>
        <p:txBody>
          <a:bodyPr/>
          <a:lstStyle>
            <a:lvl1pPr algn="ctr">
              <a:defRPr sz="3200" b="1">
                <a:solidFill>
                  <a:schemeClr val="bg1"/>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186915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1"/>
          <p:cNvSpPr>
            <a:spLocks noGrp="1" noChangeArrowheads="1"/>
          </p:cNvSpPr>
          <p:nvPr>
            <p:ph type="title" idx="4294967295"/>
          </p:nvPr>
        </p:nvSpPr>
        <p:spPr>
          <a:xfrm>
            <a:off x="457199" y="217256"/>
            <a:ext cx="8229601" cy="492991"/>
          </a:xfrm>
          <a:prstGeom prst="rect">
            <a:avLst/>
          </a:prstGeom>
        </p:spPr>
        <p:txBody>
          <a:bodyPr/>
          <a:lstStyle/>
          <a:p>
            <a:endParaRPr lang="en-US" dirty="0" smtClean="0"/>
          </a:p>
        </p:txBody>
      </p:sp>
    </p:spTree>
    <p:extLst>
      <p:ext uri="{BB962C8B-B14F-4D97-AF65-F5344CB8AC3E}">
        <p14:creationId xmlns:p14="http://schemas.microsoft.com/office/powerpoint/2010/main" val="415257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3929"/>
            <a:ext cx="2057400" cy="49922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33929"/>
            <a:ext cx="6019800" cy="4992234"/>
          </a:xfrm>
        </p:spPr>
        <p:txBody>
          <a:bodyPr vert="eaVert"/>
          <a:lstStyle>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59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a:lvl1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11"/>
          <p:cNvSpPr>
            <a:spLocks noGrp="1" noChangeArrowheads="1"/>
          </p:cNvSpPr>
          <p:nvPr>
            <p:ph type="title" idx="4294967295"/>
          </p:nvPr>
        </p:nvSpPr>
        <p:spPr>
          <a:xfrm>
            <a:off x="457199" y="217256"/>
            <a:ext cx="8229601" cy="492991"/>
          </a:xfrm>
          <a:prstGeom prst="rect">
            <a:avLst/>
          </a:prstGeom>
        </p:spPr>
        <p:txBody>
          <a:bodyPr/>
          <a:lstStyle/>
          <a:p>
            <a:endParaRPr lang="en-US" dirty="0" smtClean="0"/>
          </a:p>
        </p:txBody>
      </p:sp>
    </p:spTree>
    <p:extLst>
      <p:ext uri="{BB962C8B-B14F-4D97-AF65-F5344CB8AC3E}">
        <p14:creationId xmlns:p14="http://schemas.microsoft.com/office/powerpoint/2010/main" val="54457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solidFill>
                  <a:schemeClr val="tx1"/>
                </a:solidFill>
              </a:defRPr>
            </a:lvl1pPr>
            <a:lvl2pPr marL="800100" indent="-342900">
              <a:buFont typeface="Lucida Grande"/>
              <a:buChar char="−"/>
              <a:defRPr sz="1800">
                <a:solidFill>
                  <a:srgbClr val="000000"/>
                </a:solidFill>
              </a:defRPr>
            </a:lvl2pPr>
            <a:lvl3pPr marL="1371600" indent="-457200">
              <a:buFont typeface="Arial"/>
              <a:buChar char="•"/>
              <a:defRPr sz="1600">
                <a:solidFill>
                  <a:srgbClr val="000000"/>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709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648200" y="1600200"/>
            <a:ext cx="4038600" cy="452596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marL="1257300" indent="-342900">
              <a:buFont typeface="Arial"/>
              <a:buChar char="•"/>
              <a:defRPr lang="en-US" dirty="0" smtClean="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11"/>
          <p:cNvSpPr>
            <a:spLocks noGrp="1" noChangeArrowheads="1"/>
          </p:cNvSpPr>
          <p:nvPr>
            <p:ph type="title" idx="4294967295"/>
          </p:nvPr>
        </p:nvSpPr>
        <p:spPr>
          <a:xfrm>
            <a:off x="457200" y="217256"/>
            <a:ext cx="8229600" cy="492991"/>
          </a:xfrm>
          <a:prstGeom prst="rect">
            <a:avLst/>
          </a:prstGeom>
        </p:spPr>
        <p:txBody>
          <a:bodyPr/>
          <a:lstStyle/>
          <a:p>
            <a:endParaRPr lang="en-US" dirty="0" smtClean="0"/>
          </a:p>
        </p:txBody>
      </p:sp>
    </p:spTree>
    <p:extLst>
      <p:ext uri="{BB962C8B-B14F-4D97-AF65-F5344CB8AC3E}">
        <p14:creationId xmlns:p14="http://schemas.microsoft.com/office/powerpoint/2010/main" val="116214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marR="0" indent="0" algn="l" defTabSz="457200" rtl="0" eaLnBrk="1" fontAlgn="auto" latinLnBrk="0" hangingPunct="1">
              <a:lnSpc>
                <a:spcPct val="100000"/>
              </a:lnSpc>
              <a:spcBef>
                <a:spcPct val="20000"/>
              </a:spcBef>
              <a:spcAft>
                <a:spcPts val="0"/>
              </a:spcAft>
              <a:buClr>
                <a:schemeClr val="tx2"/>
              </a:buClr>
              <a:buSzTx/>
              <a:buFont typeface="Arial"/>
              <a:buNone/>
              <a:tabLst/>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a:defRPr sz="1600"/>
            </a:lvl3pPr>
            <a:lvl4pPr>
              <a:buClr>
                <a:schemeClr val="tx2"/>
              </a:buClr>
              <a:defRPr sz="1400"/>
            </a:lvl4pPr>
            <a:lvl5pPr>
              <a:buClr>
                <a:schemeClr val="tx2"/>
              </a:buCl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Font typeface="Arial"/>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a:defRPr sz="1600"/>
            </a:lvl3pPr>
            <a:lvl4pPr>
              <a:buClr>
                <a:schemeClr val="tx2"/>
              </a:buClr>
              <a:defRPr sz="1400"/>
            </a:lvl4pPr>
            <a:lvl5pPr>
              <a:buClr>
                <a:schemeClr val="tx2"/>
              </a:buCl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11"/>
          <p:cNvSpPr>
            <a:spLocks noGrp="1" noChangeArrowheads="1"/>
          </p:cNvSpPr>
          <p:nvPr>
            <p:ph type="title" idx="4294967295"/>
          </p:nvPr>
        </p:nvSpPr>
        <p:spPr>
          <a:xfrm>
            <a:off x="457199" y="217256"/>
            <a:ext cx="8229601" cy="492991"/>
          </a:xfrm>
          <a:prstGeom prst="rect">
            <a:avLst/>
          </a:prstGeom>
        </p:spPr>
        <p:txBody>
          <a:bodyPr/>
          <a:lstStyle/>
          <a:p>
            <a:endParaRPr lang="en-US" dirty="0" smtClean="0"/>
          </a:p>
        </p:txBody>
      </p:sp>
    </p:spTree>
    <p:extLst>
      <p:ext uri="{BB962C8B-B14F-4D97-AF65-F5344CB8AC3E}">
        <p14:creationId xmlns:p14="http://schemas.microsoft.com/office/powerpoint/2010/main" val="378110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11"/>
          <p:cNvSpPr>
            <a:spLocks noGrp="1" noChangeArrowheads="1"/>
          </p:cNvSpPr>
          <p:nvPr>
            <p:ph type="title" idx="4294967295"/>
          </p:nvPr>
        </p:nvSpPr>
        <p:spPr>
          <a:xfrm>
            <a:off x="457199" y="217256"/>
            <a:ext cx="8229601" cy="492991"/>
          </a:xfrm>
          <a:prstGeom prst="rect">
            <a:avLst/>
          </a:prstGeom>
        </p:spPr>
        <p:txBody>
          <a:bodyPr/>
          <a:lstStyle/>
          <a:p>
            <a:endParaRPr lang="en-US" dirty="0" smtClean="0"/>
          </a:p>
        </p:txBody>
      </p:sp>
    </p:spTree>
    <p:extLst>
      <p:ext uri="{BB962C8B-B14F-4D97-AF65-F5344CB8AC3E}">
        <p14:creationId xmlns:p14="http://schemas.microsoft.com/office/powerpoint/2010/main" val="380581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7" descr="PowerPoint_Template_Cover_2012_whi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userDrawn="1"/>
        </p:nvSpPr>
        <p:spPr bwMode="auto">
          <a:xfrm>
            <a:off x="0" y="6484938"/>
            <a:ext cx="838200" cy="296862"/>
          </a:xfrm>
          <a:prstGeom prst="rect">
            <a:avLst/>
          </a:prstGeom>
          <a:noFill/>
          <a:ln w="9525">
            <a:noFill/>
            <a:miter lim="800000"/>
            <a:headEnd/>
            <a:tailEnd/>
          </a:ln>
        </p:spPr>
        <p:txBody>
          <a:bodyPr/>
          <a:lstStyle>
            <a:lvl1pPr eaLnBrk="0" hangingPunct="0">
              <a:defRPr sz="2400">
                <a:solidFill>
                  <a:schemeClr val="tx1"/>
                </a:solidFill>
                <a:latin typeface="Century Gothic" pitchFamily="-112" charset="0"/>
                <a:ea typeface="ＭＳ Ｐゴシック" pitchFamily="-112" charset="-128"/>
              </a:defRPr>
            </a:lvl1pPr>
            <a:lvl2pPr marL="37931725" indent="-37474525" eaLnBrk="0" hangingPunct="0">
              <a:defRPr sz="2400">
                <a:solidFill>
                  <a:schemeClr val="tx1"/>
                </a:solidFill>
                <a:latin typeface="Century Gothic" pitchFamily="-112" charset="0"/>
                <a:ea typeface="ＭＳ Ｐゴシック" pitchFamily="-112" charset="-128"/>
              </a:defRPr>
            </a:lvl2pPr>
            <a:lvl3pPr eaLnBrk="0" hangingPunct="0">
              <a:defRPr sz="2400">
                <a:solidFill>
                  <a:schemeClr val="tx1"/>
                </a:solidFill>
                <a:latin typeface="Century Gothic" pitchFamily="-112" charset="0"/>
                <a:ea typeface="ＭＳ Ｐゴシック" pitchFamily="-112" charset="-128"/>
              </a:defRPr>
            </a:lvl3pPr>
            <a:lvl4pPr eaLnBrk="0" hangingPunct="0">
              <a:defRPr sz="2400">
                <a:solidFill>
                  <a:schemeClr val="tx1"/>
                </a:solidFill>
                <a:latin typeface="Century Gothic" pitchFamily="-112" charset="0"/>
                <a:ea typeface="ＭＳ Ｐゴシック" pitchFamily="-112" charset="-128"/>
              </a:defRPr>
            </a:lvl4pPr>
            <a:lvl5pPr eaLnBrk="0" hangingPunct="0">
              <a:defRPr sz="2400">
                <a:solidFill>
                  <a:schemeClr val="tx1"/>
                </a:solidFill>
                <a:latin typeface="Century Gothic"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Century Gothic"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Century Gothic"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Century Gothic"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Century Gothic" pitchFamily="-112" charset="0"/>
                <a:ea typeface="ＭＳ Ｐゴシック" pitchFamily="-112" charset="-128"/>
              </a:defRPr>
            </a:lvl9pPr>
          </a:lstStyle>
          <a:p>
            <a:pPr algn="ctr" defTabSz="457200" eaLnBrk="1" fontAlgn="base" hangingPunct="1">
              <a:spcBef>
                <a:spcPct val="0"/>
              </a:spcBef>
              <a:spcAft>
                <a:spcPct val="0"/>
              </a:spcAft>
              <a:defRPr/>
            </a:pPr>
            <a:fld id="{86A36E19-10B8-4B25-BF95-98F0BD173ECF}" type="slidenum">
              <a:rPr lang="en-US" altLang="en-US" sz="1000" smtClean="0">
                <a:solidFill>
                  <a:srgbClr val="000090"/>
                </a:solidFill>
              </a:rPr>
              <a:pPr algn="ctr" defTabSz="457200" eaLnBrk="1" fontAlgn="base" hangingPunct="1">
                <a:spcBef>
                  <a:spcPct val="0"/>
                </a:spcBef>
                <a:spcAft>
                  <a:spcPct val="0"/>
                </a:spcAft>
                <a:defRPr/>
              </a:pPr>
              <a:t>‹#›</a:t>
            </a:fld>
            <a:endParaRPr lang="en-US" altLang="en-US" sz="1000" dirty="0" smtClean="0">
              <a:solidFill>
                <a:srgbClr val="000090"/>
              </a:solidFill>
            </a:endParaRPr>
          </a:p>
        </p:txBody>
      </p:sp>
      <p:sp>
        <p:nvSpPr>
          <p:cNvPr id="6" name="Text Box 14"/>
          <p:cNvSpPr txBox="1">
            <a:spLocks noChangeArrowheads="1"/>
          </p:cNvSpPr>
          <p:nvPr userDrawn="1"/>
        </p:nvSpPr>
        <p:spPr bwMode="auto">
          <a:xfrm>
            <a:off x="2892425" y="6532563"/>
            <a:ext cx="3359150" cy="215900"/>
          </a:xfrm>
          <a:prstGeom prst="rect">
            <a:avLst/>
          </a:prstGeom>
          <a:noFill/>
          <a:ln>
            <a:noFill/>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defTabSz="457200">
              <a:defRPr/>
            </a:pPr>
            <a:r>
              <a:rPr lang="en-US" sz="800" b="1" dirty="0">
                <a:solidFill>
                  <a:srgbClr val="000090"/>
                </a:solidFill>
                <a:latin typeface="Century Gothic" charset="0"/>
                <a:cs typeface="Century Gothic" charset="0"/>
              </a:rPr>
              <a:t>General Atomics Proprietary Information</a:t>
            </a:r>
          </a:p>
        </p:txBody>
      </p:sp>
      <p:pic>
        <p:nvPicPr>
          <p:cNvPr id="7" name="Picture 20" descr="GA_logo_2_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85000" y="6461125"/>
            <a:ext cx="18272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over_energy__gradien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906463"/>
            <a:ext cx="9144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Grp="1" noChangeArrowheads="1"/>
          </p:cNvSpPr>
          <p:nvPr>
            <p:ph type="title" idx="4294967295"/>
          </p:nvPr>
        </p:nvSpPr>
        <p:spPr>
          <a:xfrm>
            <a:off x="457199" y="217256"/>
            <a:ext cx="8229601" cy="492991"/>
          </a:xfrm>
          <a:prstGeom prst="rect">
            <a:avLst/>
          </a:prstGeom>
        </p:spPr>
        <p:txBody>
          <a:bodyPr/>
          <a:lstStyle/>
          <a:p>
            <a:endParaRPr lang="en-US" dirty="0" smtClean="0"/>
          </a:p>
        </p:txBody>
      </p:sp>
    </p:spTree>
    <p:extLst>
      <p:ext uri="{BB962C8B-B14F-4D97-AF65-F5344CB8AC3E}">
        <p14:creationId xmlns:p14="http://schemas.microsoft.com/office/powerpoint/2010/main" val="174267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429"/>
            <a:ext cx="3008313" cy="1006927"/>
          </a:xfrm>
        </p:spPr>
        <p:txBody>
          <a:bodyPr anchor="b"/>
          <a:lstStyle>
            <a:lvl1pPr algn="l">
              <a:defRPr sz="2000" b="1">
                <a:solidFill>
                  <a:srgbClr val="000000"/>
                </a:solidFill>
              </a:defRPr>
            </a:lvl1pPr>
          </a:lstStyle>
          <a:p>
            <a:pPr lvl="0"/>
            <a:r>
              <a:rPr lang="en-US" dirty="0" smtClean="0"/>
              <a:t>Click to edit Master title style</a:t>
            </a:r>
          </a:p>
        </p:txBody>
      </p:sp>
      <p:sp>
        <p:nvSpPr>
          <p:cNvPr id="3" name="Content Placeholder 2"/>
          <p:cNvSpPr>
            <a:spLocks noGrp="1"/>
          </p:cNvSpPr>
          <p:nvPr>
            <p:ph idx="1"/>
          </p:nvPr>
        </p:nvSpPr>
        <p:spPr>
          <a:xfrm>
            <a:off x="3575050" y="1197429"/>
            <a:ext cx="5111750" cy="4928734"/>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457200" y="2204357"/>
            <a:ext cx="3008313" cy="39218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2681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70213"/>
            <a:ext cx="5486400" cy="3557361"/>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49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_Template_Cover_2012_white.jpg"/>
          <p:cNvPicPr>
            <a:picLocks noChangeAspect="1"/>
          </p:cNvPicPr>
          <p:nvPr userDrawn="1"/>
        </p:nvPicPr>
        <p:blipFill>
          <a:blip r:embed="rId13">
            <a:extLst>
              <a:ext uri="{28A0092B-C50C-407E-A947-70E740481C1C}">
                <a14:useLocalDpi xmlns:a14="http://schemas.microsoft.com/office/drawing/2010/main" val="0"/>
              </a:ext>
            </a:extLst>
          </a:blip>
          <a:srcRect b="86667"/>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208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Century gothic 20 bold</a:t>
            </a:r>
          </a:p>
          <a:p>
            <a:pPr lvl="0"/>
            <a:r>
              <a:rPr lang="en-US" altLang="en-US" smtClean="0"/>
              <a:t>Century gothic 20 bold</a:t>
            </a:r>
          </a:p>
          <a:p>
            <a:pPr lvl="1"/>
            <a:r>
              <a:rPr lang="en-US" altLang="en-US" smtClean="0"/>
              <a:t>Century gothic 18</a:t>
            </a:r>
          </a:p>
          <a:p>
            <a:pPr lvl="1"/>
            <a:r>
              <a:rPr lang="en-US" altLang="en-US" smtClean="0"/>
              <a:t>Century gothic 18</a:t>
            </a:r>
          </a:p>
          <a:p>
            <a:pPr lvl="2"/>
            <a:r>
              <a:rPr lang="en-US" altLang="en-US" smtClean="0"/>
              <a:t>Century gothic 16</a:t>
            </a:r>
          </a:p>
          <a:p>
            <a:pPr lvl="2"/>
            <a:r>
              <a:rPr lang="en-US" altLang="en-US" smtClean="0"/>
              <a:t>Century gothic 16</a:t>
            </a:r>
          </a:p>
          <a:p>
            <a:pPr lvl="0"/>
            <a:r>
              <a:rPr lang="en-US" altLang="en-US" smtClean="0"/>
              <a:t>Century gothic 20 bold</a:t>
            </a:r>
          </a:p>
          <a:p>
            <a:pPr lvl="0"/>
            <a:endParaRPr lang="en-US" altLang="en-US" smtClean="0"/>
          </a:p>
          <a:p>
            <a:pPr lvl="0"/>
            <a:endParaRPr lang="en-US" altLang="en-US" smtClean="0"/>
          </a:p>
          <a:p>
            <a:pPr lvl="2"/>
            <a:endParaRPr lang="en-US" altLang="en-US" smtClean="0"/>
          </a:p>
          <a:p>
            <a:pPr lvl="0"/>
            <a:endParaRPr lang="en-US" altLang="en-US" smtClean="0"/>
          </a:p>
        </p:txBody>
      </p:sp>
      <p:sp>
        <p:nvSpPr>
          <p:cNvPr id="8" name="Rectangle 13"/>
          <p:cNvSpPr>
            <a:spLocks noChangeArrowheads="1"/>
          </p:cNvSpPr>
          <p:nvPr userDrawn="1"/>
        </p:nvSpPr>
        <p:spPr bwMode="auto">
          <a:xfrm>
            <a:off x="0" y="6484938"/>
            <a:ext cx="838200" cy="296862"/>
          </a:xfrm>
          <a:prstGeom prst="rect">
            <a:avLst/>
          </a:prstGeom>
          <a:noFill/>
          <a:ln w="9525">
            <a:noFill/>
            <a:miter lim="800000"/>
            <a:headEnd/>
            <a:tailEnd/>
          </a:ln>
        </p:spPr>
        <p:txBody>
          <a:bodyPr/>
          <a:lstStyle>
            <a:lvl1pPr eaLnBrk="0" hangingPunct="0">
              <a:defRPr sz="2400">
                <a:solidFill>
                  <a:schemeClr val="tx1"/>
                </a:solidFill>
                <a:latin typeface="Century Gothic" pitchFamily="-112" charset="0"/>
                <a:ea typeface="ＭＳ Ｐゴシック" pitchFamily="-112" charset="-128"/>
              </a:defRPr>
            </a:lvl1pPr>
            <a:lvl2pPr marL="37931725" indent="-37474525" eaLnBrk="0" hangingPunct="0">
              <a:defRPr sz="2400">
                <a:solidFill>
                  <a:schemeClr val="tx1"/>
                </a:solidFill>
                <a:latin typeface="Century Gothic" pitchFamily="-112" charset="0"/>
                <a:ea typeface="ＭＳ Ｐゴシック" pitchFamily="-112" charset="-128"/>
              </a:defRPr>
            </a:lvl2pPr>
            <a:lvl3pPr eaLnBrk="0" hangingPunct="0">
              <a:defRPr sz="2400">
                <a:solidFill>
                  <a:schemeClr val="tx1"/>
                </a:solidFill>
                <a:latin typeface="Century Gothic" pitchFamily="-112" charset="0"/>
                <a:ea typeface="ＭＳ Ｐゴシック" pitchFamily="-112" charset="-128"/>
              </a:defRPr>
            </a:lvl3pPr>
            <a:lvl4pPr eaLnBrk="0" hangingPunct="0">
              <a:defRPr sz="2400">
                <a:solidFill>
                  <a:schemeClr val="tx1"/>
                </a:solidFill>
                <a:latin typeface="Century Gothic" pitchFamily="-112" charset="0"/>
                <a:ea typeface="ＭＳ Ｐゴシック" pitchFamily="-112" charset="-128"/>
              </a:defRPr>
            </a:lvl4pPr>
            <a:lvl5pPr eaLnBrk="0" hangingPunct="0">
              <a:defRPr sz="2400">
                <a:solidFill>
                  <a:schemeClr val="tx1"/>
                </a:solidFill>
                <a:latin typeface="Century Gothic"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Century Gothic"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Century Gothic"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Century Gothic"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Century Gothic" pitchFamily="-112" charset="0"/>
                <a:ea typeface="ＭＳ Ｐゴシック" pitchFamily="-112" charset="-128"/>
              </a:defRPr>
            </a:lvl9pPr>
          </a:lstStyle>
          <a:p>
            <a:pPr algn="ctr" defTabSz="457200" eaLnBrk="1" fontAlgn="base" hangingPunct="1">
              <a:spcBef>
                <a:spcPct val="0"/>
              </a:spcBef>
              <a:spcAft>
                <a:spcPct val="0"/>
              </a:spcAft>
              <a:defRPr/>
            </a:pPr>
            <a:fld id="{1F5F614B-8733-4CCE-8DB1-694B40E250B3}" type="slidenum">
              <a:rPr lang="en-US" altLang="en-US" sz="1000" smtClean="0">
                <a:solidFill>
                  <a:srgbClr val="000090"/>
                </a:solidFill>
              </a:rPr>
              <a:pPr algn="ctr" defTabSz="457200" eaLnBrk="1" fontAlgn="base" hangingPunct="1">
                <a:spcBef>
                  <a:spcPct val="0"/>
                </a:spcBef>
                <a:spcAft>
                  <a:spcPct val="0"/>
                </a:spcAft>
                <a:defRPr/>
              </a:pPr>
              <a:t>‹#›</a:t>
            </a:fld>
            <a:endParaRPr lang="en-US" altLang="en-US" sz="1000" dirty="0" smtClean="0">
              <a:solidFill>
                <a:srgbClr val="000090"/>
              </a:solidFill>
            </a:endParaRPr>
          </a:p>
        </p:txBody>
      </p:sp>
      <p:pic>
        <p:nvPicPr>
          <p:cNvPr id="1030" name="Picture 19" descr="DIII-D.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0713" y="6135688"/>
            <a:ext cx="12303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userDrawn="1"/>
        </p:nvSpPr>
        <p:spPr bwMode="auto">
          <a:xfrm>
            <a:off x="2890838" y="6376988"/>
            <a:ext cx="3359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112" charset="0"/>
                <a:ea typeface="ＭＳ Ｐゴシック" pitchFamily="-112"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112" charset="0"/>
                <a:ea typeface="ＭＳ Ｐゴシック" pitchFamily="-112"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112" charset="0"/>
                <a:ea typeface="ＭＳ Ｐゴシック" pitchFamily="-112" charset="-128"/>
              </a:defRPr>
            </a:lvl3pPr>
            <a:lvl4pPr marL="1600200" indent="-228600" eaLnBrk="0" hangingPunct="0">
              <a:spcBef>
                <a:spcPct val="20000"/>
              </a:spcBef>
              <a:buFont typeface="Arial" charset="0"/>
              <a:buChar char="–"/>
              <a:defRPr sz="2000">
                <a:solidFill>
                  <a:schemeClr val="tx1"/>
                </a:solidFill>
                <a:latin typeface="Century Gothic" pitchFamily="-112" charset="0"/>
                <a:ea typeface="ＭＳ Ｐゴシック" pitchFamily="-112" charset="-128"/>
              </a:defRPr>
            </a:lvl4pPr>
            <a:lvl5pPr marL="2057400" indent="-228600" eaLnBrk="0" hangingPunct="0">
              <a:spcBef>
                <a:spcPct val="20000"/>
              </a:spcBef>
              <a:buFont typeface="Arial" charset="0"/>
              <a:buChar char="»"/>
              <a:defRPr sz="2000">
                <a:solidFill>
                  <a:schemeClr val="tx1"/>
                </a:solidFill>
                <a:latin typeface="Century Gothic" pitchFamily="-112" charset="0"/>
                <a:ea typeface="ＭＳ Ｐゴシック" pitchFamily="-112"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112" charset="0"/>
                <a:ea typeface="ＭＳ Ｐゴシック" pitchFamily="-112"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112" charset="0"/>
                <a:ea typeface="ＭＳ Ｐゴシック" pitchFamily="-112"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112" charset="0"/>
                <a:ea typeface="ＭＳ Ｐゴシック" pitchFamily="-112"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112" charset="0"/>
                <a:ea typeface="ＭＳ Ｐゴシック" pitchFamily="-112" charset="-128"/>
              </a:defRPr>
            </a:lvl9pPr>
          </a:lstStyle>
          <a:p>
            <a:pPr algn="ctr" defTabSz="457200" eaLnBrk="1" fontAlgn="base" hangingPunct="1">
              <a:spcBef>
                <a:spcPct val="0"/>
              </a:spcBef>
              <a:spcAft>
                <a:spcPct val="0"/>
              </a:spcAft>
              <a:buClrTx/>
              <a:buFontTx/>
              <a:buNone/>
              <a:defRPr/>
            </a:pPr>
            <a:r>
              <a:rPr lang="en-US" altLang="en-US" sz="800" dirty="0" smtClean="0">
                <a:solidFill>
                  <a:srgbClr val="000090"/>
                </a:solidFill>
              </a:rPr>
              <a:t>ISLA</a:t>
            </a:r>
            <a:r>
              <a:rPr lang="en-US" altLang="en-US" sz="800" baseline="0" dirty="0" smtClean="0">
                <a:solidFill>
                  <a:srgbClr val="000090"/>
                </a:solidFill>
              </a:rPr>
              <a:t> Conference, September 28 - 30</a:t>
            </a:r>
            <a:r>
              <a:rPr lang="en-US" altLang="en-US" sz="800" baseline="30000" dirty="0" smtClean="0">
                <a:solidFill>
                  <a:srgbClr val="000090"/>
                </a:solidFill>
              </a:rPr>
              <a:t>th</a:t>
            </a:r>
            <a:r>
              <a:rPr lang="en-US" altLang="en-US" sz="800" baseline="0" dirty="0" smtClean="0">
                <a:solidFill>
                  <a:srgbClr val="000090"/>
                </a:solidFill>
              </a:rPr>
              <a:t> 2015</a:t>
            </a:r>
            <a:endParaRPr lang="en-US" altLang="en-US" sz="800" dirty="0" smtClean="0">
              <a:solidFill>
                <a:srgbClr val="000090"/>
              </a:solidFill>
            </a:endParaRPr>
          </a:p>
        </p:txBody>
      </p:sp>
      <p:pic>
        <p:nvPicPr>
          <p:cNvPr id="1032" name="Picture 26" descr="PPPL_logo_2011.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32713" y="6135688"/>
            <a:ext cx="11763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830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0" fontAlgn="base" hangingPunct="0">
        <a:spcBef>
          <a:spcPct val="0"/>
        </a:spcBef>
        <a:spcAft>
          <a:spcPct val="0"/>
        </a:spcAft>
        <a:defRPr sz="2400" b="1" kern="1200">
          <a:solidFill>
            <a:srgbClr val="FFFFFF"/>
          </a:solidFill>
          <a:latin typeface="+mj-lt"/>
          <a:ea typeface="ＭＳ Ｐゴシック" charset="0"/>
          <a:cs typeface="ＭＳ Ｐゴシック" charset="0"/>
        </a:defRPr>
      </a:lvl1pPr>
      <a:lvl2pPr algn="l" defTabSz="457200" rtl="0" eaLnBrk="0" fontAlgn="base" hangingPunct="0">
        <a:spcBef>
          <a:spcPct val="0"/>
        </a:spcBef>
        <a:spcAft>
          <a:spcPct val="0"/>
        </a:spcAft>
        <a:defRPr sz="2400" b="1">
          <a:solidFill>
            <a:srgbClr val="FFFFFF"/>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FFFFFF"/>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FFFFFF"/>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FFFFFF"/>
          </a:solidFill>
          <a:latin typeface="Century Gothic" charset="0"/>
          <a:ea typeface="ＭＳ Ｐゴシック" charset="0"/>
          <a:cs typeface="ＭＳ Ｐゴシック" charset="0"/>
        </a:defRPr>
      </a:lvl5pPr>
      <a:lvl6pPr marL="4572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6pPr>
      <a:lvl7pPr marL="9144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7pPr>
      <a:lvl8pPr marL="13716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8pPr>
      <a:lvl9pPr marL="18288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tx2"/>
        </a:buClr>
        <a:buFont typeface="Arial" charset="0"/>
        <a:buChar char="•"/>
        <a:defRPr sz="20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6.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257174" y="4607004"/>
            <a:ext cx="873442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defTabSz="457200" eaLnBrk="1" fontAlgn="base" hangingPunct="1">
              <a:spcBef>
                <a:spcPct val="0"/>
              </a:spcBef>
              <a:spcAft>
                <a:spcPct val="0"/>
              </a:spcAft>
              <a:buClrTx/>
              <a:buFontTx/>
              <a:buNone/>
            </a:pPr>
            <a:r>
              <a:rPr lang="en-US" altLang="en-US" sz="1600" dirty="0" smtClean="0">
                <a:solidFill>
                  <a:srgbClr val="00217B"/>
                </a:solidFill>
              </a:rPr>
              <a:t>by   </a:t>
            </a:r>
            <a:r>
              <a:rPr lang="en-US" altLang="en-US" sz="2200" dirty="0" smtClean="0">
                <a:solidFill>
                  <a:srgbClr val="00217B"/>
                </a:solidFill>
              </a:rPr>
              <a:t>R. Lunsford, A.Bortolon, A.L.Roquemore,  D.K.Mansfield, A.Nagy, R.Maingi, P.B. Parks, G.Jackson, </a:t>
            </a:r>
            <a:r>
              <a:rPr lang="en-US" altLang="en-US" sz="2200" dirty="0">
                <a:solidFill>
                  <a:srgbClr val="00217B"/>
                </a:solidFill>
              </a:rPr>
              <a:t>E.Gilson </a:t>
            </a:r>
            <a:r>
              <a:rPr lang="en-US" altLang="en-US" sz="2200" dirty="0" smtClean="0">
                <a:solidFill>
                  <a:srgbClr val="00217B"/>
                </a:solidFill>
              </a:rPr>
              <a:t>C.P. Chrobak, and the DIII-D Team</a:t>
            </a:r>
          </a:p>
        </p:txBody>
      </p:sp>
      <p:sp>
        <p:nvSpPr>
          <p:cNvPr id="3075" name="TextBox 8"/>
          <p:cNvSpPr txBox="1">
            <a:spLocks noChangeArrowheads="1"/>
          </p:cNvSpPr>
          <p:nvPr/>
        </p:nvSpPr>
        <p:spPr bwMode="auto">
          <a:xfrm>
            <a:off x="0" y="26233"/>
            <a:ext cx="9144000"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Lithium </a:t>
            </a:r>
            <a:r>
              <a:rPr lang="en-US" altLang="ko-KR" sz="2800" dirty="0">
                <a:solidFill>
                  <a:prstClr val="white"/>
                </a:solidFill>
                <a:ea typeface="굴림" pitchFamily="34" charset="-127"/>
              </a:rPr>
              <a:t>g</a:t>
            </a:r>
            <a:r>
              <a:rPr lang="en-US" altLang="ko-KR" sz="2800" dirty="0" smtClean="0">
                <a:solidFill>
                  <a:prstClr val="white"/>
                </a:solidFill>
                <a:ea typeface="굴림" pitchFamily="34" charset="-127"/>
              </a:rPr>
              <a:t>ranule ablation and penetration during ELM pacing experiments at DIII-D</a:t>
            </a:r>
          </a:p>
        </p:txBody>
      </p:sp>
      <p:sp>
        <p:nvSpPr>
          <p:cNvPr id="3" name="Rectangle 2"/>
          <p:cNvSpPr/>
          <p:nvPr/>
        </p:nvSpPr>
        <p:spPr>
          <a:xfrm>
            <a:off x="152400" y="1475385"/>
            <a:ext cx="8784172" cy="2563215"/>
          </a:xfrm>
          <a:prstGeom prst="rect">
            <a:avLst/>
          </a:prstGeom>
          <a:gradFill>
            <a:gsLst>
              <a:gs pos="0">
                <a:schemeClr val="accent4">
                  <a:lumMod val="60000"/>
                  <a:lumOff val="40000"/>
                </a:schemeClr>
              </a:gs>
              <a:gs pos="50000">
                <a:schemeClr val="accent4">
                  <a:lumMod val="40000"/>
                  <a:lumOff val="60000"/>
                </a:schemeClr>
              </a:gs>
              <a:gs pos="100000">
                <a:schemeClr val="accent4">
                  <a:lumMod val="20000"/>
                  <a:lumOff val="80000"/>
                </a:schemeClr>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75" y="1604325"/>
            <a:ext cx="2781725" cy="22664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487" y="1604325"/>
            <a:ext cx="2805113" cy="228187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606043"/>
            <a:ext cx="2805113" cy="2264688"/>
          </a:xfrm>
          <a:prstGeom prst="rect">
            <a:avLst/>
          </a:prstGeom>
        </p:spPr>
      </p:pic>
      <p:sp>
        <p:nvSpPr>
          <p:cNvPr id="16" name="TextBox 15"/>
          <p:cNvSpPr txBox="1"/>
          <p:nvPr/>
        </p:nvSpPr>
        <p:spPr>
          <a:xfrm>
            <a:off x="253449" y="3470621"/>
            <a:ext cx="1545616" cy="400110"/>
          </a:xfrm>
          <a:prstGeom prst="rect">
            <a:avLst/>
          </a:prstGeom>
          <a:noFill/>
        </p:spPr>
        <p:txBody>
          <a:bodyPr wrap="none" rtlCol="0">
            <a:spAutoFit/>
          </a:bodyPr>
          <a:lstStyle/>
          <a:p>
            <a:r>
              <a:rPr lang="en-US" i="1" dirty="0" smtClean="0">
                <a:solidFill>
                  <a:schemeClr val="bg1"/>
                </a:solidFill>
              </a:rPr>
              <a:t>d</a:t>
            </a:r>
            <a:r>
              <a:rPr lang="en-US" i="1" baseline="-25000" dirty="0" smtClean="0">
                <a:solidFill>
                  <a:schemeClr val="bg1"/>
                </a:solidFill>
              </a:rPr>
              <a:t>G</a:t>
            </a:r>
            <a:r>
              <a:rPr lang="en-US" i="1" dirty="0" smtClean="0">
                <a:solidFill>
                  <a:schemeClr val="bg1"/>
                </a:solidFill>
              </a:rPr>
              <a:t> ≈ 400 </a:t>
            </a:r>
            <a:r>
              <a:rPr lang="en-US" sz="2000" i="1" dirty="0" smtClean="0">
                <a:solidFill>
                  <a:schemeClr val="bg1"/>
                </a:solidFill>
                <a:latin typeface="Symbol" panose="05050102010706020507" pitchFamily="18" charset="2"/>
              </a:rPr>
              <a:t>m</a:t>
            </a:r>
            <a:r>
              <a:rPr lang="en-US" i="1" dirty="0" smtClean="0">
                <a:solidFill>
                  <a:schemeClr val="bg1"/>
                </a:solidFill>
              </a:rPr>
              <a:t>m</a:t>
            </a:r>
            <a:endParaRPr lang="en-US" i="1" dirty="0">
              <a:solidFill>
                <a:schemeClr val="bg1"/>
              </a:solidFill>
            </a:endParaRPr>
          </a:p>
        </p:txBody>
      </p:sp>
      <p:sp>
        <p:nvSpPr>
          <p:cNvPr id="19" name="TextBox 18"/>
          <p:cNvSpPr txBox="1"/>
          <p:nvPr/>
        </p:nvSpPr>
        <p:spPr>
          <a:xfrm>
            <a:off x="3124200" y="3505200"/>
            <a:ext cx="997389" cy="400110"/>
          </a:xfrm>
          <a:prstGeom prst="rect">
            <a:avLst/>
          </a:prstGeom>
          <a:noFill/>
        </p:spPr>
        <p:txBody>
          <a:bodyPr wrap="none" rtlCol="0">
            <a:spAutoFit/>
          </a:bodyPr>
          <a:lstStyle/>
          <a:p>
            <a:r>
              <a:rPr lang="en-US" i="1" dirty="0" smtClean="0">
                <a:solidFill>
                  <a:schemeClr val="bg1"/>
                </a:solidFill>
              </a:rPr>
              <a:t>600 </a:t>
            </a:r>
            <a:r>
              <a:rPr lang="en-US" sz="2000" i="1" dirty="0" smtClean="0">
                <a:solidFill>
                  <a:schemeClr val="bg1"/>
                </a:solidFill>
                <a:latin typeface="Symbol" panose="05050102010706020507" pitchFamily="18" charset="2"/>
              </a:rPr>
              <a:t>m</a:t>
            </a:r>
            <a:r>
              <a:rPr lang="en-US" i="1" dirty="0" smtClean="0">
                <a:solidFill>
                  <a:schemeClr val="bg1"/>
                </a:solidFill>
              </a:rPr>
              <a:t>m</a:t>
            </a:r>
            <a:endParaRPr lang="en-US" i="1" dirty="0">
              <a:solidFill>
                <a:schemeClr val="bg1"/>
              </a:solidFill>
            </a:endParaRPr>
          </a:p>
        </p:txBody>
      </p:sp>
      <p:sp>
        <p:nvSpPr>
          <p:cNvPr id="20" name="TextBox 19"/>
          <p:cNvSpPr txBox="1"/>
          <p:nvPr/>
        </p:nvSpPr>
        <p:spPr>
          <a:xfrm>
            <a:off x="6013011" y="3486090"/>
            <a:ext cx="997389" cy="400110"/>
          </a:xfrm>
          <a:prstGeom prst="rect">
            <a:avLst/>
          </a:prstGeom>
          <a:noFill/>
        </p:spPr>
        <p:txBody>
          <a:bodyPr wrap="none" rtlCol="0">
            <a:spAutoFit/>
          </a:bodyPr>
          <a:lstStyle/>
          <a:p>
            <a:r>
              <a:rPr lang="en-US" i="1" dirty="0" smtClean="0">
                <a:solidFill>
                  <a:schemeClr val="bg1"/>
                </a:solidFill>
              </a:rPr>
              <a:t>800 </a:t>
            </a:r>
            <a:r>
              <a:rPr lang="en-US" sz="2000" i="1" dirty="0" smtClean="0">
                <a:solidFill>
                  <a:schemeClr val="bg1"/>
                </a:solidFill>
                <a:latin typeface="Symbol" panose="05050102010706020507" pitchFamily="18" charset="2"/>
              </a:rPr>
              <a:t>m</a:t>
            </a:r>
            <a:r>
              <a:rPr lang="en-US" i="1" dirty="0" smtClean="0">
                <a:solidFill>
                  <a:schemeClr val="bg1"/>
                </a:solidFill>
              </a:rPr>
              <a:t>m</a:t>
            </a:r>
            <a:endParaRPr lang="en-US" i="1" dirty="0">
              <a:solidFill>
                <a:schemeClr val="bg1"/>
              </a:solidFill>
            </a:endParaRPr>
          </a:p>
        </p:txBody>
      </p:sp>
    </p:spTree>
    <p:extLst>
      <p:ext uri="{BB962C8B-B14F-4D97-AF65-F5344CB8AC3E}">
        <p14:creationId xmlns:p14="http://schemas.microsoft.com/office/powerpoint/2010/main" val="15845370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a:spLocks noChangeArrowheads="1"/>
          </p:cNvSpPr>
          <p:nvPr/>
        </p:nvSpPr>
        <p:spPr bwMode="auto">
          <a:xfrm>
            <a:off x="0" y="228600"/>
            <a:ext cx="91440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Granule Ablation Model</a:t>
            </a:r>
          </a:p>
        </p:txBody>
      </p:sp>
      <mc:AlternateContent xmlns:mc="http://schemas.openxmlformats.org/markup-compatibility/2006" xmlns:a14="http://schemas.microsoft.com/office/drawing/2010/main">
        <mc:Choice Requires="a14">
          <p:sp>
            <p:nvSpPr>
              <p:cNvPr id="4" name="TextBox 3"/>
              <p:cNvSpPr txBox="1"/>
              <p:nvPr/>
            </p:nvSpPr>
            <p:spPr>
              <a:xfrm>
                <a:off x="5715000" y="2895600"/>
                <a:ext cx="2994153" cy="984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n-US" sz="2200" b="0" i="1" smtClean="0">
                              <a:latin typeface="Cambria Math"/>
                            </a:rPr>
                            <m:t>𝑞</m:t>
                          </m:r>
                        </m:e>
                        <m:sub>
                          <m:r>
                            <a:rPr lang="en-US" sz="2200" b="0" i="1" smtClean="0">
                              <a:latin typeface="Cambria Math"/>
                            </a:rPr>
                            <m:t>𝑠</m:t>
                          </m:r>
                        </m:sub>
                      </m:sSub>
                      <m:r>
                        <a:rPr lang="en-US" sz="2200" b="0" i="1" smtClean="0">
                          <a:latin typeface="Cambria Math"/>
                        </a:rPr>
                        <m:t>=</m:t>
                      </m:r>
                      <m:f>
                        <m:fPr>
                          <m:ctrlPr>
                            <a:rPr lang="en-US" sz="2200" b="0" i="1" smtClean="0">
                              <a:latin typeface="Cambria Math"/>
                            </a:rPr>
                          </m:ctrlPr>
                        </m:fPr>
                        <m:num>
                          <m:r>
                            <a:rPr lang="en-US" sz="2200" b="0" i="1" smtClean="0">
                              <a:latin typeface="Cambria Math"/>
                            </a:rPr>
                            <m:t>1</m:t>
                          </m:r>
                        </m:num>
                        <m:den>
                          <m:r>
                            <a:rPr lang="en-US" sz="2200" b="0" i="1" smtClean="0">
                              <a:latin typeface="Cambria Math"/>
                            </a:rPr>
                            <m:t>2</m:t>
                          </m:r>
                        </m:den>
                      </m:f>
                      <m:r>
                        <a:rPr lang="en-US" sz="2200" b="0" i="1" smtClean="0">
                          <a:latin typeface="Cambria Math"/>
                        </a:rPr>
                        <m:t> </m:t>
                      </m:r>
                      <m:sSub>
                        <m:sSubPr>
                          <m:ctrlPr>
                            <a:rPr lang="en-US" sz="2200" b="0" i="1" smtClean="0">
                              <a:latin typeface="Cambria Math"/>
                            </a:rPr>
                          </m:ctrlPr>
                        </m:sSubPr>
                        <m:e>
                          <m:sSubSup>
                            <m:sSubSupPr>
                              <m:ctrlPr>
                                <a:rPr lang="en-US" sz="2200" b="0" i="1" smtClean="0">
                                  <a:latin typeface="Cambria Math"/>
                                </a:rPr>
                              </m:ctrlPr>
                            </m:sSubSupPr>
                            <m:e>
                              <m:r>
                                <a:rPr lang="en-US" sz="2200" b="0" i="1" smtClean="0">
                                  <a:latin typeface="Cambria Math"/>
                                </a:rPr>
                                <m:t>𝑛</m:t>
                              </m:r>
                            </m:e>
                            <m:sub>
                              <m:r>
                                <a:rPr lang="en-US" sz="2200" b="0" i="1" smtClean="0">
                                  <a:latin typeface="Cambria Math"/>
                                </a:rPr>
                                <m:t>𝑒</m:t>
                              </m:r>
                            </m:sub>
                            <m:sup/>
                          </m:sSubSup>
                          <m:r>
                            <a:rPr lang="en-US" sz="2200" b="0" i="1" smtClean="0">
                              <a:latin typeface="Cambria Math"/>
                            </a:rPr>
                            <m:t>𝑇</m:t>
                          </m:r>
                        </m:e>
                        <m:sub>
                          <m:r>
                            <a:rPr lang="en-US" sz="2200" b="0" i="1" smtClean="0">
                              <a:latin typeface="Cambria Math"/>
                            </a:rPr>
                            <m:t>𝑒</m:t>
                          </m:r>
                          <m:r>
                            <a:rPr lang="en-US" sz="2200" b="0" i="1" smtClean="0">
                              <a:latin typeface="Cambria Math"/>
                            </a:rPr>
                            <m:t> </m:t>
                          </m:r>
                        </m:sub>
                      </m:sSub>
                      <m:sSup>
                        <m:sSupPr>
                          <m:ctrlPr>
                            <a:rPr lang="en-US" sz="2200" b="0" i="1" smtClean="0">
                              <a:latin typeface="Cambria Math"/>
                            </a:rPr>
                          </m:ctrlPr>
                        </m:sSupPr>
                        <m:e>
                          <m:d>
                            <m:dPr>
                              <m:ctrlPr>
                                <a:rPr lang="en-US" sz="2200" b="0" i="1" smtClean="0">
                                  <a:latin typeface="Cambria Math"/>
                                </a:rPr>
                              </m:ctrlPr>
                            </m:dPr>
                            <m:e>
                              <m:f>
                                <m:fPr>
                                  <m:ctrlPr>
                                    <a:rPr lang="en-US" sz="2200" i="1">
                                      <a:latin typeface="Cambria Math"/>
                                    </a:rPr>
                                  </m:ctrlPr>
                                </m:fPr>
                                <m:num>
                                  <m:r>
                                    <a:rPr lang="en-US" sz="2200" i="1">
                                      <a:latin typeface="Cambria Math"/>
                                    </a:rPr>
                                    <m:t>8</m:t>
                                  </m:r>
                                  <m:sSub>
                                    <m:sSubPr>
                                      <m:ctrlPr>
                                        <a:rPr lang="en-US" sz="2200" i="1">
                                          <a:latin typeface="Cambria Math"/>
                                        </a:rPr>
                                      </m:ctrlPr>
                                    </m:sSubPr>
                                    <m:e>
                                      <m:r>
                                        <a:rPr lang="en-US" sz="2200" i="1">
                                          <a:latin typeface="Cambria Math"/>
                                        </a:rPr>
                                        <m:t>𝑇</m:t>
                                      </m:r>
                                    </m:e>
                                    <m:sub>
                                      <m:r>
                                        <a:rPr lang="en-US" sz="2200" i="1">
                                          <a:latin typeface="Cambria Math"/>
                                        </a:rPr>
                                        <m:t>𝑒</m:t>
                                      </m:r>
                                    </m:sub>
                                  </m:sSub>
                                </m:num>
                                <m:den>
                                  <m:r>
                                    <a:rPr lang="en-US" sz="2200" i="1">
                                      <a:latin typeface="Cambria Math"/>
                                      <a:ea typeface="Cambria Math"/>
                                    </a:rPr>
                                    <m:t>𝜋</m:t>
                                  </m:r>
                                  <m:sSub>
                                    <m:sSubPr>
                                      <m:ctrlPr>
                                        <a:rPr lang="en-US" sz="2200" i="1">
                                          <a:latin typeface="Cambria Math"/>
                                          <a:ea typeface="Cambria Math"/>
                                        </a:rPr>
                                      </m:ctrlPr>
                                    </m:sSubPr>
                                    <m:e>
                                      <m:r>
                                        <a:rPr lang="en-US" sz="2200" i="1">
                                          <a:latin typeface="Cambria Math"/>
                                          <a:ea typeface="Cambria Math"/>
                                        </a:rPr>
                                        <m:t>𝑚</m:t>
                                      </m:r>
                                    </m:e>
                                    <m:sub>
                                      <m:r>
                                        <a:rPr lang="en-US" sz="2200" i="1">
                                          <a:latin typeface="Cambria Math"/>
                                          <a:ea typeface="Cambria Math"/>
                                        </a:rPr>
                                        <m:t>𝑒</m:t>
                                      </m:r>
                                    </m:sub>
                                  </m:sSub>
                                </m:den>
                              </m:f>
                            </m:e>
                          </m:d>
                        </m:e>
                        <m:sup>
                          <m:f>
                            <m:fPr>
                              <m:type m:val="skw"/>
                              <m:ctrlPr>
                                <a:rPr lang="en-US" sz="2200" b="0" i="1" smtClean="0">
                                  <a:latin typeface="Cambria Math"/>
                                </a:rPr>
                              </m:ctrlPr>
                            </m:fPr>
                            <m:num>
                              <m:r>
                                <a:rPr lang="en-US" sz="2200" b="0" i="1" smtClean="0">
                                  <a:latin typeface="Cambria Math"/>
                                </a:rPr>
                                <m:t>1</m:t>
                              </m:r>
                            </m:num>
                            <m:den>
                              <m:r>
                                <a:rPr lang="en-US" sz="2200" b="0" i="1" smtClean="0">
                                  <a:latin typeface="Cambria Math"/>
                                </a:rPr>
                                <m:t>2</m:t>
                              </m:r>
                            </m:den>
                          </m:f>
                        </m:sup>
                      </m:sSup>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5715000" y="2895600"/>
                <a:ext cx="2994153" cy="984693"/>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1828800" y="6096000"/>
            <a:ext cx="5943600" cy="276999"/>
          </a:xfrm>
          <a:prstGeom prst="rect">
            <a:avLst/>
          </a:prstGeom>
          <a:noFill/>
        </p:spPr>
        <p:txBody>
          <a:bodyPr wrap="square" rtlCol="0">
            <a:spAutoFit/>
          </a:bodyPr>
          <a:lstStyle/>
          <a:p>
            <a:r>
              <a:rPr lang="en-US" sz="1200" dirty="0" smtClean="0"/>
              <a:t>Adapted from Parks et al. </a:t>
            </a:r>
            <a:r>
              <a:rPr lang="en-US" sz="1200" i="1" dirty="0" smtClean="0"/>
              <a:t>Nucl. Fusion</a:t>
            </a:r>
            <a:r>
              <a:rPr lang="en-US" sz="1200" dirty="0" smtClean="0"/>
              <a:t> </a:t>
            </a:r>
            <a:r>
              <a:rPr lang="en-US" sz="1200" b="1" dirty="0" smtClean="0"/>
              <a:t>34</a:t>
            </a:r>
            <a:r>
              <a:rPr lang="en-US" sz="1200" dirty="0" smtClean="0"/>
              <a:t> (1994) &amp; Kocsis et al. </a:t>
            </a:r>
            <a:r>
              <a:rPr lang="en-US" sz="1200" i="1" dirty="0" smtClean="0"/>
              <a:t>PPCF </a:t>
            </a:r>
            <a:r>
              <a:rPr lang="en-US" sz="1200" b="1" dirty="0" smtClean="0"/>
              <a:t>41</a:t>
            </a:r>
            <a:r>
              <a:rPr lang="en-US" sz="1200" dirty="0" smtClean="0"/>
              <a:t> (1999) </a:t>
            </a:r>
            <a:endParaRPr lang="en-US" sz="1200" dirty="0"/>
          </a:p>
        </p:txBody>
      </p:sp>
      <p:sp>
        <p:nvSpPr>
          <p:cNvPr id="7" name="TextBox 6"/>
          <p:cNvSpPr txBox="1"/>
          <p:nvPr/>
        </p:nvSpPr>
        <p:spPr>
          <a:xfrm>
            <a:off x="617899" y="1676400"/>
            <a:ext cx="4030301" cy="1200329"/>
          </a:xfrm>
          <a:prstGeom prst="rect">
            <a:avLst/>
          </a:prstGeom>
          <a:noFill/>
        </p:spPr>
        <p:txBody>
          <a:bodyPr wrap="square" rtlCol="0">
            <a:spAutoFit/>
          </a:bodyPr>
          <a:lstStyle/>
          <a:p>
            <a:r>
              <a:rPr lang="en-US" dirty="0" smtClean="0">
                <a:latin typeface="Symbol" panose="05050102010706020507" pitchFamily="18" charset="2"/>
                <a:ea typeface="Cambria Math" panose="02040503050406030204" pitchFamily="18" charset="0"/>
              </a:rPr>
              <a:t>h</a:t>
            </a:r>
            <a:r>
              <a:rPr lang="en-US" dirty="0" smtClean="0">
                <a:latin typeface="Cambria Math" panose="02040503050406030204" pitchFamily="18" charset="0"/>
                <a:ea typeface="Cambria Math" panose="02040503050406030204" pitchFamily="18" charset="0"/>
              </a:rPr>
              <a:t> : </a:t>
            </a:r>
            <a:r>
              <a:rPr lang="en-US" dirty="0">
                <a:latin typeface="Cambria Math" panose="02040503050406030204" pitchFamily="18" charset="0"/>
                <a:ea typeface="Cambria Math" panose="02040503050406030204" pitchFamily="18" charset="0"/>
              </a:rPr>
              <a:t>Cloud Shielding </a:t>
            </a:r>
            <a:r>
              <a:rPr lang="en-US" dirty="0" smtClean="0">
                <a:latin typeface="Cambria Math" panose="02040503050406030204" pitchFamily="18" charset="0"/>
                <a:ea typeface="Cambria Math" panose="02040503050406030204" pitchFamily="18" charset="0"/>
              </a:rPr>
              <a:t>Parameter 	</a:t>
            </a:r>
          </a:p>
          <a:p>
            <a:r>
              <a:rPr lang="en-US" dirty="0" smtClean="0">
                <a:latin typeface="Monotype Corsiva" panose="03010101010201010101" pitchFamily="66" charset="0"/>
                <a:ea typeface="Cambria Math" panose="02040503050406030204" pitchFamily="18" charset="0"/>
                <a:cs typeface="Vijaya" panose="020B0604020202020204" pitchFamily="34" charset="0"/>
              </a:rPr>
              <a:t>f</a:t>
            </a:r>
            <a:r>
              <a:rPr lang="en-US" baseline="-25000" dirty="0" smtClean="0">
                <a:latin typeface="Cambria Math" panose="02040503050406030204" pitchFamily="18" charset="0"/>
                <a:ea typeface="Cambria Math" panose="02040503050406030204" pitchFamily="18" charset="0"/>
              </a:rPr>
              <a:t>B</a:t>
            </a:r>
            <a:r>
              <a:rPr lang="en-US" dirty="0" smtClean="0">
                <a:latin typeface="Cambria Math" panose="02040503050406030204" pitchFamily="18" charset="0"/>
                <a:ea typeface="Cambria Math" panose="02040503050406030204" pitchFamily="18" charset="0"/>
              </a:rPr>
              <a:t> : Field directed heating anisotropy </a:t>
            </a:r>
          </a:p>
          <a:p>
            <a:r>
              <a:rPr lang="en-US" dirty="0" smtClean="0">
                <a:latin typeface="Symbol" panose="05050102010706020507" pitchFamily="18" charset="2"/>
                <a:ea typeface="Cambria Math" panose="02040503050406030204" pitchFamily="18" charset="0"/>
              </a:rPr>
              <a:t>D</a:t>
            </a:r>
            <a:r>
              <a:rPr lang="en-US" dirty="0" smtClean="0">
                <a:latin typeface="Cambria Math" panose="02040503050406030204" pitchFamily="18" charset="0"/>
                <a:ea typeface="Cambria Math" panose="02040503050406030204" pitchFamily="18" charset="0"/>
              </a:rPr>
              <a:t>H</a:t>
            </a:r>
            <a:r>
              <a:rPr lang="en-US" baseline="-25000" dirty="0" smtClean="0">
                <a:latin typeface="Cambria Math" panose="02040503050406030204" pitchFamily="18" charset="0"/>
                <a:ea typeface="Cambria Math" panose="02040503050406030204" pitchFamily="18" charset="0"/>
              </a:rPr>
              <a:t>Li</a:t>
            </a:r>
            <a:r>
              <a:rPr lang="en-US" dirty="0" smtClean="0">
                <a:latin typeface="Cambria Math" panose="02040503050406030204" pitchFamily="18" charset="0"/>
                <a:ea typeface="Cambria Math" panose="02040503050406030204" pitchFamily="18" charset="0"/>
              </a:rPr>
              <a:t> : Sublimation Energy</a:t>
            </a:r>
            <a:endParaRPr lang="en-US" dirty="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T</a:t>
            </a:r>
            <a:r>
              <a:rPr lang="en-US" baseline="-25000" dirty="0" smtClean="0">
                <a:latin typeface="Cambria Math" panose="02040503050406030204" pitchFamily="18" charset="0"/>
                <a:ea typeface="Cambria Math" panose="02040503050406030204" pitchFamily="18" charset="0"/>
              </a:rPr>
              <a:t>S</a:t>
            </a:r>
            <a:r>
              <a:rPr lang="en-US" dirty="0" smtClean="0">
                <a:latin typeface="Cambria Math" panose="02040503050406030204" pitchFamily="18" charset="0"/>
                <a:ea typeface="Cambria Math" panose="02040503050406030204" pitchFamily="18" charset="0"/>
              </a:rPr>
              <a:t> : Granule Surface Temperature</a:t>
            </a:r>
            <a:endParaRPr lang="en-US"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4678957" y="1447800"/>
                <a:ext cx="4541243" cy="998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𝐺</m:t>
                      </m:r>
                      <m:r>
                        <a:rPr lang="en-US" sz="2400" b="0" i="1" smtClean="0">
                          <a:latin typeface="Cambria Math" panose="02040503050406030204" pitchFamily="18" charset="0"/>
                          <a:ea typeface="Cambria Math" panose="02040503050406030204" pitchFamily="18" charset="0"/>
                        </a:rPr>
                        <m:t>=</m:t>
                      </m:r>
                      <m:f>
                        <m:fPr>
                          <m:ctrlPr>
                            <a:rPr lang="en-US" sz="2400" i="1" smtClean="0">
                              <a:latin typeface="Cambria Math"/>
                              <a:ea typeface="Cambria Math" panose="02040503050406030204" pitchFamily="18" charset="0"/>
                            </a:rPr>
                          </m:ctrlPr>
                        </m:fPr>
                        <m:num>
                          <m:r>
                            <a:rPr lang="en-US" sz="2400" b="0" i="1">
                              <a:latin typeface="Cambria Math" panose="02040503050406030204" pitchFamily="18" charset="0"/>
                              <a:ea typeface="Cambria Math" panose="02040503050406030204" pitchFamily="18" charset="0"/>
                            </a:rPr>
                            <m:t>4</m:t>
                          </m:r>
                          <m:r>
                            <a:rPr lang="el-GR" sz="2400" b="0" i="1">
                              <a:latin typeface="Cambria Math" panose="02040503050406030204" pitchFamily="18" charset="0"/>
                              <a:ea typeface="Cambria Math" panose="02040503050406030204" pitchFamily="18" charset="0"/>
                            </a:rPr>
                            <m:t>𝜋</m:t>
                          </m:r>
                          <m:sSup>
                            <m:sSupPr>
                              <m:ctrlPr>
                                <a:rPr lang="el-GR" sz="2400" i="1">
                                  <a:latin typeface="Cambria Math"/>
                                  <a:ea typeface="Cambria Math" panose="02040503050406030204" pitchFamily="18" charset="0"/>
                                </a:rPr>
                              </m:ctrlPr>
                            </m:sSupPr>
                            <m:e>
                              <m:sSub>
                                <m:sSubPr>
                                  <m:ctrlPr>
                                    <a:rPr lang="en-US" sz="2400" i="1">
                                      <a:latin typeface="Cambria Math"/>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𝑟</m:t>
                                  </m:r>
                                </m:e>
                                <m:sub>
                                  <m:r>
                                    <a:rPr lang="en-US" sz="2400" b="0" i="1">
                                      <a:latin typeface="Cambria Math"/>
                                      <a:ea typeface="Cambria Math" panose="02040503050406030204" pitchFamily="18" charset="0"/>
                                    </a:rPr>
                                    <m:t>𝑔</m:t>
                                  </m:r>
                                </m:sub>
                              </m:sSub>
                            </m:e>
                            <m:sup>
                              <m:r>
                                <a:rPr lang="en-US" sz="2400" b="0" i="1">
                                  <a:latin typeface="Cambria Math" panose="02040503050406030204" pitchFamily="18" charset="0"/>
                                  <a:ea typeface="Cambria Math" panose="02040503050406030204" pitchFamily="18" charset="0"/>
                                </a:rPr>
                                <m:t>2</m:t>
                              </m:r>
                            </m:sup>
                          </m:sSup>
                          <m:sSub>
                            <m:sSubPr>
                              <m:ctrlPr>
                                <a:rPr lang="el-GR" sz="2400" i="1">
                                  <a:latin typeface="Cambria Math"/>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𝑞</m:t>
                              </m:r>
                            </m:e>
                            <m:sub>
                              <m:r>
                                <a:rPr lang="en-US" sz="2400" b="0" i="1">
                                  <a:latin typeface="Cambria Math" panose="02040503050406030204" pitchFamily="18" charset="0"/>
                                  <a:ea typeface="Cambria Math" panose="02040503050406030204" pitchFamily="18" charset="0"/>
                                </a:rPr>
                                <m:t>𝑠</m:t>
                              </m:r>
                            </m:sub>
                          </m:sSub>
                          <m:r>
                            <a:rPr lang="el-GR" sz="2400" b="0" i="1">
                              <a:latin typeface="Cambria Math" panose="02040503050406030204" pitchFamily="18" charset="0"/>
                              <a:ea typeface="Cambria Math" panose="02040503050406030204" pitchFamily="18" charset="0"/>
                            </a:rPr>
                            <m:t>𝜂</m:t>
                          </m:r>
                          <m:sSub>
                            <m:sSubPr>
                              <m:ctrlPr>
                                <a:rPr lang="en-US" sz="2400" i="1">
                                  <a:latin typeface="Cambria Math"/>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𝑓</m:t>
                              </m:r>
                            </m:e>
                            <m:sub>
                              <m:r>
                                <a:rPr lang="en-US" sz="2400" b="0" i="1">
                                  <a:latin typeface="Cambria Math" panose="02040503050406030204" pitchFamily="18" charset="0"/>
                                  <a:ea typeface="Cambria Math" panose="02040503050406030204" pitchFamily="18" charset="0"/>
                                </a:rPr>
                                <m:t>𝐵</m:t>
                              </m:r>
                            </m:sub>
                          </m:sSub>
                        </m:num>
                        <m:den>
                          <m:sSub>
                            <m:sSubPr>
                              <m:ctrlPr>
                                <a:rPr lang="en-US" sz="2400" i="1">
                                  <a:latin typeface="Cambria Math"/>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𝑛</m:t>
                              </m:r>
                            </m:e>
                            <m:sub>
                              <m:r>
                                <a:rPr lang="en-US" sz="2400" b="0" i="1">
                                  <a:latin typeface="Cambria Math"/>
                                  <a:ea typeface="Cambria Math" panose="02040503050406030204" pitchFamily="18" charset="0"/>
                                </a:rPr>
                                <m:t>𝑔</m:t>
                              </m:r>
                            </m:sub>
                          </m:sSub>
                        </m:den>
                      </m:f>
                      <m:r>
                        <a:rPr lang="en-US" sz="2400" b="0" i="1" smtClean="0">
                          <a:latin typeface="Cambria Math"/>
                          <a:ea typeface="Cambria Math" panose="02040503050406030204" pitchFamily="18" charset="0"/>
                        </a:rPr>
                        <m:t> </m:t>
                      </m:r>
                      <m:sSup>
                        <m:sSupPr>
                          <m:ctrlPr>
                            <a:rPr lang="en-US" sz="2400" i="1" smtClean="0">
                              <a:latin typeface="Cambria Math"/>
                              <a:ea typeface="Cambria Math" panose="02040503050406030204" pitchFamily="18" charset="0"/>
                            </a:rPr>
                          </m:ctrlPr>
                        </m:sSupPr>
                        <m:e>
                          <m:d>
                            <m:dPr>
                              <m:begChr m:val="["/>
                              <m:endChr m:val="]"/>
                              <m:ctrlPr>
                                <a:rPr lang="en-US" sz="2400" i="1" smtClean="0">
                                  <a:latin typeface="Cambria Math"/>
                                  <a:ea typeface="Cambria Math" panose="02040503050406030204" pitchFamily="18" charset="0"/>
                                </a:rPr>
                              </m:ctrlPr>
                            </m:dPr>
                            <m:e>
                              <m:r>
                                <a:rPr lang="en-US" sz="2400" b="0" i="1">
                                  <a:latin typeface="Cambria Math" panose="02040503050406030204" pitchFamily="18" charset="0"/>
                                  <a:ea typeface="Cambria Math" panose="02040503050406030204" pitchFamily="18" charset="0"/>
                                </a:rPr>
                                <m:t>∆</m:t>
                              </m:r>
                              <m:r>
                                <a:rPr lang="en-US" sz="2400" b="0" i="1">
                                  <a:latin typeface="Cambria Math" panose="02040503050406030204" pitchFamily="18" charset="0"/>
                                  <a:ea typeface="Cambria Math" panose="02040503050406030204" pitchFamily="18" charset="0"/>
                                </a:rPr>
                                <m:t>𝐻</m:t>
                              </m:r>
                              <m:r>
                                <a:rPr lang="en-US" sz="2400" b="0" i="1">
                                  <a:latin typeface="Cambria Math" panose="02040503050406030204" pitchFamily="18" charset="0"/>
                                  <a:ea typeface="Cambria Math" panose="02040503050406030204" pitchFamily="18" charset="0"/>
                                </a:rPr>
                                <m:t>+ </m:t>
                              </m:r>
                              <m:sSub>
                                <m:sSubPr>
                                  <m:ctrlPr>
                                    <a:rPr lang="en-US" sz="2400" i="1">
                                      <a:latin typeface="Cambria Math"/>
                                      <a:ea typeface="Cambria Math" panose="02040503050406030204" pitchFamily="18" charset="0"/>
                                    </a:rPr>
                                  </m:ctrlPr>
                                </m:sSubPr>
                                <m:e>
                                  <m:f>
                                    <m:fPr>
                                      <m:ctrlPr>
                                        <a:rPr lang="en-US" sz="2400" i="1">
                                          <a:latin typeface="Cambria Math"/>
                                          <a:ea typeface="Cambria Math" panose="02040503050406030204" pitchFamily="18" charset="0"/>
                                        </a:rPr>
                                      </m:ctrlPr>
                                    </m:fPr>
                                    <m:num>
                                      <m:r>
                                        <a:rPr lang="en-US" sz="2400" b="0" i="1" smtClean="0">
                                          <a:latin typeface="Cambria Math"/>
                                          <a:ea typeface="Cambria Math" panose="02040503050406030204" pitchFamily="18" charset="0"/>
                                        </a:rPr>
                                        <m:t>10</m:t>
                                      </m:r>
                                    </m:num>
                                    <m:den>
                                      <m:r>
                                        <a:rPr lang="en-US" sz="2400" b="0" i="1" smtClean="0">
                                          <a:latin typeface="Cambria Math"/>
                                          <a:ea typeface="Cambria Math" panose="02040503050406030204" pitchFamily="18" charset="0"/>
                                        </a:rPr>
                                        <m:t>3</m:t>
                                      </m:r>
                                    </m:den>
                                  </m:f>
                                  <m:r>
                                    <a:rPr lang="en-US" sz="2400" b="0" i="1">
                                      <a:latin typeface="Cambria Math" panose="02040503050406030204" pitchFamily="18" charset="0"/>
                                      <a:ea typeface="Cambria Math" panose="02040503050406030204" pitchFamily="18" charset="0"/>
                                    </a:rPr>
                                    <m:t>𝑇</m:t>
                                  </m:r>
                                </m:e>
                                <m:sub>
                                  <m:r>
                                    <a:rPr lang="en-US" sz="2400" b="0" i="1">
                                      <a:latin typeface="Cambria Math" panose="02040503050406030204" pitchFamily="18" charset="0"/>
                                      <a:ea typeface="Cambria Math" panose="02040503050406030204" pitchFamily="18" charset="0"/>
                                    </a:rPr>
                                    <m:t>𝑆</m:t>
                                  </m:r>
                                </m:sub>
                              </m:sSub>
                            </m:e>
                          </m:d>
                        </m:e>
                        <m:sup>
                          <m:r>
                            <a:rPr lang="en-US" sz="2400" b="0" i="1" smtClean="0">
                              <a:latin typeface="Cambria Math"/>
                              <a:ea typeface="Cambria Math" panose="02040503050406030204" pitchFamily="18" charset="0"/>
                            </a:rPr>
                            <m:t>−1</m:t>
                          </m:r>
                        </m:sup>
                      </m:sSup>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678957" y="1447800"/>
                <a:ext cx="4541243" cy="998735"/>
              </a:xfrm>
              <a:prstGeom prst="rect">
                <a:avLst/>
              </a:prstGeom>
              <a:blipFill rotWithShape="1">
                <a:blip r:embed="rId3"/>
                <a:stretch>
                  <a:fillRect/>
                </a:stretch>
              </a:blipFill>
            </p:spPr>
            <p:txBody>
              <a:bodyPr/>
              <a:lstStyle/>
              <a:p>
                <a:r>
                  <a:rPr lang="en-US">
                    <a:noFill/>
                  </a:rPr>
                  <a:t> </a:t>
                </a:r>
              </a:p>
            </p:txBody>
          </p:sp>
        </mc:Fallback>
      </mc:AlternateContent>
      <p:sp>
        <p:nvSpPr>
          <p:cNvPr id="3" name="TextBox 2"/>
          <p:cNvSpPr txBox="1"/>
          <p:nvPr/>
        </p:nvSpPr>
        <p:spPr>
          <a:xfrm>
            <a:off x="76200" y="1230868"/>
            <a:ext cx="4889480" cy="400110"/>
          </a:xfrm>
          <a:prstGeom prst="rect">
            <a:avLst/>
          </a:prstGeom>
          <a:noFill/>
        </p:spPr>
        <p:txBody>
          <a:bodyPr wrap="none" rtlCol="0">
            <a:spAutoFit/>
          </a:bodyPr>
          <a:lstStyle/>
          <a:p>
            <a:r>
              <a:rPr lang="en-US" sz="2000" b="1" dirty="0" smtClean="0"/>
              <a:t>Ablation Rate of the injected granule </a:t>
            </a:r>
            <a:r>
              <a:rPr lang="en-US" dirty="0" smtClean="0"/>
              <a:t>:</a:t>
            </a:r>
            <a:endParaRPr lang="en-US" dirty="0"/>
          </a:p>
        </p:txBody>
      </p:sp>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901" r="4105" b="17873"/>
          <a:stretch/>
        </p:blipFill>
        <p:spPr bwMode="auto">
          <a:xfrm>
            <a:off x="110991" y="2667000"/>
            <a:ext cx="5604009" cy="353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715000" y="4724400"/>
            <a:ext cx="3200400" cy="646331"/>
          </a:xfrm>
          <a:prstGeom prst="rect">
            <a:avLst/>
          </a:prstGeom>
          <a:noFill/>
        </p:spPr>
        <p:txBody>
          <a:bodyPr wrap="square" rtlCol="0">
            <a:spAutoFit/>
          </a:bodyPr>
          <a:lstStyle/>
          <a:p>
            <a:r>
              <a:rPr lang="en-US" dirty="0" smtClean="0"/>
              <a:t>Camera saturation results in clipping of the intensity </a:t>
            </a:r>
            <a:endParaRPr lang="en-US" dirty="0"/>
          </a:p>
        </p:txBody>
      </p:sp>
      <p:sp>
        <p:nvSpPr>
          <p:cNvPr id="2" name="TextBox 1"/>
          <p:cNvSpPr txBox="1"/>
          <p:nvPr/>
        </p:nvSpPr>
        <p:spPr>
          <a:xfrm>
            <a:off x="1302065" y="4950023"/>
            <a:ext cx="755335" cy="307777"/>
          </a:xfrm>
          <a:prstGeom prst="rect">
            <a:avLst/>
          </a:prstGeom>
          <a:noFill/>
          <a:ln>
            <a:solidFill>
              <a:schemeClr val="accent1"/>
            </a:solidFill>
          </a:ln>
        </p:spPr>
        <p:txBody>
          <a:bodyPr wrap="none" rtlCol="0">
            <a:spAutoFit/>
          </a:bodyPr>
          <a:lstStyle/>
          <a:p>
            <a:r>
              <a:rPr lang="en-US" sz="1200" smtClean="0"/>
              <a:t>400 </a:t>
            </a:r>
            <a:r>
              <a:rPr lang="en-US" sz="1400" smtClean="0">
                <a:latin typeface="Symbol" panose="05050102010706020507" pitchFamily="18" charset="2"/>
              </a:rPr>
              <a:t>m</a:t>
            </a:r>
            <a:r>
              <a:rPr lang="en-US" sz="1200" smtClean="0"/>
              <a:t>m</a:t>
            </a:r>
            <a:endParaRPr lang="en-US" sz="1200"/>
          </a:p>
        </p:txBody>
      </p:sp>
      <p:sp>
        <p:nvSpPr>
          <p:cNvPr id="12" name="TextBox 11"/>
          <p:cNvSpPr txBox="1"/>
          <p:nvPr/>
        </p:nvSpPr>
        <p:spPr>
          <a:xfrm>
            <a:off x="2902265" y="4114800"/>
            <a:ext cx="755335" cy="307777"/>
          </a:xfrm>
          <a:prstGeom prst="rect">
            <a:avLst/>
          </a:prstGeom>
          <a:noFill/>
          <a:ln>
            <a:solidFill>
              <a:schemeClr val="accent1"/>
            </a:solidFill>
          </a:ln>
        </p:spPr>
        <p:txBody>
          <a:bodyPr wrap="none" rtlCol="0">
            <a:spAutoFit/>
          </a:bodyPr>
          <a:lstStyle/>
          <a:p>
            <a:r>
              <a:rPr lang="en-US" sz="1200" smtClean="0"/>
              <a:t>600 </a:t>
            </a:r>
            <a:r>
              <a:rPr lang="en-US" sz="1400" smtClean="0">
                <a:latin typeface="Symbol" panose="05050102010706020507" pitchFamily="18" charset="2"/>
              </a:rPr>
              <a:t>m</a:t>
            </a:r>
            <a:r>
              <a:rPr lang="en-US" sz="1200" smtClean="0"/>
              <a:t>m</a:t>
            </a:r>
            <a:endParaRPr lang="en-US" sz="1200"/>
          </a:p>
        </p:txBody>
      </p:sp>
      <p:sp>
        <p:nvSpPr>
          <p:cNvPr id="13" name="TextBox 12"/>
          <p:cNvSpPr txBox="1"/>
          <p:nvPr/>
        </p:nvSpPr>
        <p:spPr>
          <a:xfrm>
            <a:off x="4654865" y="3048000"/>
            <a:ext cx="755335" cy="307777"/>
          </a:xfrm>
          <a:prstGeom prst="rect">
            <a:avLst/>
          </a:prstGeom>
          <a:noFill/>
          <a:ln>
            <a:solidFill>
              <a:schemeClr val="accent1"/>
            </a:solidFill>
          </a:ln>
        </p:spPr>
        <p:txBody>
          <a:bodyPr wrap="none" rtlCol="0">
            <a:spAutoFit/>
          </a:bodyPr>
          <a:lstStyle/>
          <a:p>
            <a:r>
              <a:rPr lang="en-US" sz="1200" smtClean="0"/>
              <a:t>800 </a:t>
            </a:r>
            <a:r>
              <a:rPr lang="en-US" sz="1400" smtClean="0">
                <a:latin typeface="Symbol" panose="05050102010706020507" pitchFamily="18" charset="2"/>
              </a:rPr>
              <a:t>m</a:t>
            </a:r>
            <a:r>
              <a:rPr lang="en-US" sz="1200" smtClean="0"/>
              <a:t>m</a:t>
            </a:r>
            <a:endParaRPr lang="en-US" sz="1200"/>
          </a:p>
        </p:txBody>
      </p:sp>
    </p:spTree>
    <p:extLst>
      <p:ext uri="{BB962C8B-B14F-4D97-AF65-F5344CB8AC3E}">
        <p14:creationId xmlns:p14="http://schemas.microsoft.com/office/powerpoint/2010/main" val="30795410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571" r="5620" b="31467"/>
          <a:stretch/>
        </p:blipFill>
        <p:spPr bwMode="auto">
          <a:xfrm>
            <a:off x="3810001" y="3508178"/>
            <a:ext cx="5105400" cy="266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38" r="7477" b="33853"/>
          <a:stretch/>
        </p:blipFill>
        <p:spPr bwMode="auto">
          <a:xfrm>
            <a:off x="3610314" y="685800"/>
            <a:ext cx="5381287" cy="285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8"/>
          <p:cNvSpPr txBox="1">
            <a:spLocks noChangeArrowheads="1"/>
          </p:cNvSpPr>
          <p:nvPr/>
        </p:nvSpPr>
        <p:spPr bwMode="auto">
          <a:xfrm>
            <a:off x="0" y="228600"/>
            <a:ext cx="91440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Granule </a:t>
            </a:r>
            <a:r>
              <a:rPr lang="en-US" altLang="ko-KR" sz="2800" smtClean="0">
                <a:solidFill>
                  <a:prstClr val="white"/>
                </a:solidFill>
                <a:ea typeface="굴림" pitchFamily="34" charset="-127"/>
              </a:rPr>
              <a:t>Ablation Depth</a:t>
            </a:r>
            <a:endParaRPr lang="en-US" altLang="ko-KR" sz="2800" dirty="0" smtClean="0">
              <a:solidFill>
                <a:prstClr val="white"/>
              </a:solidFill>
              <a:ea typeface="굴림" pitchFamily="34" charset="-127"/>
            </a:endParaRPr>
          </a:p>
        </p:txBody>
      </p:sp>
      <p:sp>
        <p:nvSpPr>
          <p:cNvPr id="7" name="TextBox 6"/>
          <p:cNvSpPr txBox="1"/>
          <p:nvPr/>
        </p:nvSpPr>
        <p:spPr>
          <a:xfrm>
            <a:off x="4724400" y="1143000"/>
            <a:ext cx="3533340" cy="369332"/>
          </a:xfrm>
          <a:prstGeom prst="rect">
            <a:avLst/>
          </a:prstGeom>
          <a:noFill/>
        </p:spPr>
        <p:txBody>
          <a:bodyPr wrap="none" rtlCol="0">
            <a:spAutoFit/>
          </a:bodyPr>
          <a:lstStyle/>
          <a:p>
            <a:r>
              <a:rPr lang="en-US" dirty="0" smtClean="0"/>
              <a:t>Calculated Granule </a:t>
            </a:r>
            <a:r>
              <a:rPr lang="en-US" dirty="0" smtClean="0"/>
              <a:t>Diameter</a:t>
            </a:r>
            <a:endParaRPr lang="en-US" dirty="0"/>
          </a:p>
        </p:txBody>
      </p:sp>
      <p:sp>
        <p:nvSpPr>
          <p:cNvPr id="8" name="TextBox 7"/>
          <p:cNvSpPr txBox="1"/>
          <p:nvPr/>
        </p:nvSpPr>
        <p:spPr>
          <a:xfrm>
            <a:off x="5741589" y="6093023"/>
            <a:ext cx="1649811" cy="307777"/>
          </a:xfrm>
          <a:prstGeom prst="rect">
            <a:avLst/>
          </a:prstGeom>
          <a:noFill/>
        </p:spPr>
        <p:txBody>
          <a:bodyPr wrap="none" rtlCol="0">
            <a:spAutoFit/>
          </a:bodyPr>
          <a:lstStyle/>
          <a:p>
            <a:r>
              <a:rPr lang="en-US" sz="1400" dirty="0" smtClean="0"/>
              <a:t>Major Radius (m)</a:t>
            </a:r>
            <a:endParaRPr lang="en-US" sz="1400" dirty="0"/>
          </a:p>
        </p:txBody>
      </p:sp>
      <p:sp>
        <p:nvSpPr>
          <p:cNvPr id="3" name="TextBox 2"/>
          <p:cNvSpPr txBox="1"/>
          <p:nvPr/>
        </p:nvSpPr>
        <p:spPr>
          <a:xfrm>
            <a:off x="4191000" y="3886200"/>
            <a:ext cx="2419252" cy="369332"/>
          </a:xfrm>
          <a:prstGeom prst="rect">
            <a:avLst/>
          </a:prstGeom>
          <a:noFill/>
        </p:spPr>
        <p:txBody>
          <a:bodyPr wrap="none" rtlCol="0">
            <a:spAutoFit/>
          </a:bodyPr>
          <a:lstStyle/>
          <a:p>
            <a:r>
              <a:rPr lang="en-US" smtClean="0"/>
              <a:t>Ablatant Deposition</a:t>
            </a:r>
            <a:endParaRPr lang="en-US"/>
          </a:p>
        </p:txBody>
      </p:sp>
      <p:sp>
        <p:nvSpPr>
          <p:cNvPr id="6" name="TextBox 5"/>
          <p:cNvSpPr txBox="1"/>
          <p:nvPr/>
        </p:nvSpPr>
        <p:spPr>
          <a:xfrm>
            <a:off x="457200" y="1524000"/>
            <a:ext cx="3124200" cy="1631216"/>
          </a:xfrm>
          <a:prstGeom prst="rect">
            <a:avLst/>
          </a:prstGeom>
          <a:noFill/>
        </p:spPr>
        <p:txBody>
          <a:bodyPr wrap="square" rtlCol="0">
            <a:spAutoFit/>
          </a:bodyPr>
          <a:lstStyle/>
          <a:p>
            <a:r>
              <a:rPr lang="en-US" sz="2000" smtClean="0"/>
              <a:t>v</a:t>
            </a:r>
            <a:r>
              <a:rPr lang="en-US" sz="2000" baseline="-25000" smtClean="0"/>
              <a:t>G</a:t>
            </a:r>
            <a:r>
              <a:rPr lang="en-US" sz="2000" smtClean="0"/>
              <a:t> = 90 m/sec</a:t>
            </a:r>
          </a:p>
          <a:p>
            <a:endParaRPr lang="en-US" sz="2000"/>
          </a:p>
          <a:p>
            <a:r>
              <a:rPr lang="en-US" sz="2000" smtClean="0"/>
              <a:t>Granules ablate rapidly upon entering the pedestal region</a:t>
            </a:r>
            <a:endParaRPr lang="en-US" sz="2000"/>
          </a:p>
        </p:txBody>
      </p:sp>
      <p:sp>
        <p:nvSpPr>
          <p:cNvPr id="2" name="TextBox 1"/>
          <p:cNvSpPr txBox="1"/>
          <p:nvPr/>
        </p:nvSpPr>
        <p:spPr>
          <a:xfrm>
            <a:off x="228600" y="3931384"/>
            <a:ext cx="3453681" cy="1631216"/>
          </a:xfrm>
          <a:prstGeom prst="rect">
            <a:avLst/>
          </a:prstGeom>
          <a:noFill/>
        </p:spPr>
        <p:txBody>
          <a:bodyPr wrap="square" rtlCol="0">
            <a:spAutoFit/>
          </a:bodyPr>
          <a:lstStyle/>
          <a:p>
            <a:pPr algn="ctr"/>
            <a:r>
              <a:rPr lang="en-US" sz="2000" smtClean="0"/>
              <a:t>While some portion of the granule does penetrate deeply, the primary mass deposition is located further out</a:t>
            </a:r>
            <a:endParaRPr lang="en-US" sz="2000"/>
          </a:p>
        </p:txBody>
      </p:sp>
    </p:spTree>
    <p:extLst>
      <p:ext uri="{BB962C8B-B14F-4D97-AF65-F5344CB8AC3E}">
        <p14:creationId xmlns:p14="http://schemas.microsoft.com/office/powerpoint/2010/main" val="28364781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a:spLocks noChangeArrowheads="1"/>
          </p:cNvSpPr>
          <p:nvPr/>
        </p:nvSpPr>
        <p:spPr bwMode="auto">
          <a:xfrm>
            <a:off x="0" y="228600"/>
            <a:ext cx="91440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Granule Deceleration</a:t>
            </a:r>
          </a:p>
        </p:txBody>
      </p:sp>
      <mc:AlternateContent xmlns:mc="http://schemas.openxmlformats.org/markup-compatibility/2006" xmlns:a14="http://schemas.microsoft.com/office/drawing/2010/main">
        <mc:Choice Requires="a14">
          <p:sp>
            <p:nvSpPr>
              <p:cNvPr id="2" name="TextBox 1"/>
              <p:cNvSpPr txBox="1"/>
              <p:nvPr/>
            </p:nvSpPr>
            <p:spPr>
              <a:xfrm>
                <a:off x="762000" y="1066800"/>
                <a:ext cx="7696200" cy="5022080"/>
              </a:xfrm>
              <a:prstGeom prst="rect">
                <a:avLst/>
              </a:prstGeom>
              <a:noFill/>
            </p:spPr>
            <p:txBody>
              <a:bodyPr wrap="square" rtlCol="0">
                <a:spAutoFit/>
              </a:bodyPr>
              <a:lstStyle/>
              <a:p>
                <a:pPr>
                  <a:spcAft>
                    <a:spcPts val="1000"/>
                  </a:spcAft>
                </a:pPr>
                <a:r>
                  <a:rPr lang="en-US" sz="1900" dirty="0" smtClean="0">
                    <a:sym typeface="Symbol"/>
                  </a:rPr>
                  <a:t>Acceleration towards the Low Field Side (</a:t>
                </a:r>
                <a:r>
                  <a:rPr lang="en-US" sz="1900" dirty="0" err="1" smtClean="0">
                    <a:sym typeface="Symbol"/>
                  </a:rPr>
                  <a:t>LFS</a:t>
                </a:r>
                <a:r>
                  <a:rPr lang="en-US" sz="1900" smtClean="0">
                    <a:sym typeface="Symbol"/>
                  </a:rPr>
                  <a:t>) has been </a:t>
                </a:r>
                <a:r>
                  <a:rPr lang="en-US" sz="1900" dirty="0" smtClean="0">
                    <a:sym typeface="Symbol"/>
                  </a:rPr>
                  <a:t>documented with </a:t>
                </a:r>
                <a:r>
                  <a:rPr lang="en-US" sz="1900" smtClean="0">
                    <a:sym typeface="Symbol"/>
                  </a:rPr>
                  <a:t>D</a:t>
                </a:r>
                <a:r>
                  <a:rPr lang="en-US" sz="1900" baseline="-25000" smtClean="0">
                    <a:sym typeface="Symbol"/>
                  </a:rPr>
                  <a:t>2</a:t>
                </a:r>
                <a:r>
                  <a:rPr lang="en-US" sz="1900" smtClean="0">
                    <a:sym typeface="Symbol"/>
                  </a:rPr>
                  <a:t> pellets</a:t>
                </a:r>
                <a:endParaRPr lang="en-US" sz="1900" dirty="0">
                  <a:sym typeface="Symbol"/>
                </a:endParaRPr>
              </a:p>
              <a:p>
                <a:pPr>
                  <a:spcAft>
                    <a:spcPts val="1000"/>
                  </a:spcAft>
                </a:pPr>
                <a:r>
                  <a:rPr lang="en-US" sz="1900" dirty="0" smtClean="0">
                    <a:sym typeface="Symbol"/>
                  </a:rPr>
                  <a:t></a:t>
                </a:r>
                <a:r>
                  <a:rPr lang="en-US" sz="1900" dirty="0" smtClean="0"/>
                  <a:t>B drift of the shielding plasmoid </a:t>
                </a:r>
                <a:r>
                  <a:rPr lang="en-US" sz="1900" smtClean="0"/>
                  <a:t>exposes the HFS to </a:t>
                </a:r>
                <a:r>
                  <a:rPr lang="en-US" sz="1900" dirty="0" smtClean="0"/>
                  <a:t>greater heat flux</a:t>
                </a:r>
              </a:p>
              <a:p>
                <a:pPr>
                  <a:spcAft>
                    <a:spcPts val="1000"/>
                  </a:spcAft>
                </a:pPr>
                <a:r>
                  <a:rPr lang="en-US" sz="1900" smtClean="0"/>
                  <a:t>The </a:t>
                </a:r>
                <a:r>
                  <a:rPr lang="en-US" sz="1900" dirty="0" smtClean="0"/>
                  <a:t>increased ablation rate creates </a:t>
                </a:r>
                <a:r>
                  <a:rPr lang="en-US" sz="1900" smtClean="0"/>
                  <a:t>an evaporation imbalance resulting </a:t>
                </a:r>
                <a:r>
                  <a:rPr lang="en-US" sz="1900" dirty="0" smtClean="0"/>
                  <a:t>in a “Rocket Effect”</a:t>
                </a:r>
              </a:p>
              <a:p>
                <a:endParaRPr lang="en-US" sz="1000" dirty="0" smtClean="0"/>
              </a:p>
              <a:p>
                <a:pPr algn="ctr"/>
                <a14:m>
                  <m:oMath xmlns:m="http://schemas.openxmlformats.org/officeDocument/2006/math">
                    <m:sSub>
                      <m:sSubPr>
                        <m:ctrlPr>
                          <a:rPr lang="en-US" sz="2000" i="1" smtClean="0">
                            <a:latin typeface="Cambria Math"/>
                          </a:rPr>
                        </m:ctrlPr>
                      </m:sSubPr>
                      <m:e>
                        <m:r>
                          <a:rPr lang="en-US" sz="2000" b="0" i="1" smtClean="0">
                            <a:latin typeface="Cambria Math"/>
                          </a:rPr>
                          <m:t>𝑎</m:t>
                        </m:r>
                      </m:e>
                      <m:sub>
                        <m:sSub>
                          <m:sSubPr>
                            <m:ctrlPr>
                              <a:rPr lang="en-US" sz="2000" i="1" smtClean="0">
                                <a:latin typeface="Cambria Math"/>
                              </a:rPr>
                            </m:ctrlPr>
                          </m:sSubPr>
                          <m:e>
                            <m:r>
                              <a:rPr lang="en-US" sz="2000" b="0" i="1" smtClean="0">
                                <a:latin typeface="Cambria Math"/>
                              </a:rPr>
                              <m:t>𝐷</m:t>
                            </m:r>
                          </m:e>
                          <m:sub>
                            <m:r>
                              <a:rPr lang="en-US" sz="2000" b="0" i="1" smtClean="0">
                                <a:latin typeface="Cambria Math"/>
                              </a:rPr>
                              <m:t>2</m:t>
                            </m:r>
                          </m:sub>
                        </m:sSub>
                      </m:sub>
                    </m:sSub>
                    <m:r>
                      <a:rPr lang="en-US" sz="2000" b="0" i="1" smtClean="0">
                        <a:latin typeface="Cambria Math"/>
                      </a:rPr>
                      <m:t>=5 </m:t>
                    </m:r>
                    <m:r>
                      <a:rPr lang="en-US" sz="2000" b="0" i="1" smtClean="0">
                        <a:latin typeface="Cambria Math"/>
                        <a:ea typeface="Cambria Math"/>
                      </a:rPr>
                      <m:t>×</m:t>
                    </m:r>
                    <m:r>
                      <a:rPr lang="en-US" sz="2000" b="0" i="1" smtClean="0">
                        <a:latin typeface="Cambria Math"/>
                      </a:rPr>
                      <m:t> </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5</m:t>
                        </m:r>
                      </m:sup>
                    </m:sSup>
                    <m:r>
                      <a:rPr lang="en-US" sz="2000" b="0" i="1" smtClean="0">
                        <a:latin typeface="Cambria Math"/>
                      </a:rPr>
                      <m:t> </m:t>
                    </m:r>
                    <m:f>
                      <m:fPr>
                        <m:type m:val="skw"/>
                        <m:ctrlPr>
                          <a:rPr lang="en-US" sz="2000" b="0" i="1" smtClean="0">
                            <a:latin typeface="Cambria Math"/>
                          </a:rPr>
                        </m:ctrlPr>
                      </m:fPr>
                      <m:num>
                        <m:r>
                          <a:rPr lang="en-US" sz="2000" b="0" i="1" smtClean="0">
                            <a:latin typeface="Cambria Math"/>
                          </a:rPr>
                          <m:t>𝑚</m:t>
                        </m:r>
                      </m:num>
                      <m:den>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2</m:t>
                            </m:r>
                          </m:sup>
                        </m:sSup>
                      </m:den>
                    </m:f>
                  </m:oMath>
                </a14:m>
                <a:r>
                  <a:rPr lang="en-US" dirty="0" smtClean="0"/>
                  <a:t>   </a:t>
                </a:r>
                <a:r>
                  <a:rPr lang="en-US" smtClean="0"/>
                  <a:t>- </a:t>
                </a:r>
                <a:r>
                  <a:rPr lang="en-US" sz="1200" smtClean="0">
                    <a:sym typeface="Symbol"/>
                  </a:rPr>
                  <a:t>Müller </a:t>
                </a:r>
                <a:r>
                  <a:rPr lang="en-US" sz="1200" dirty="0">
                    <a:sym typeface="Symbol"/>
                  </a:rPr>
                  <a:t>et al. </a:t>
                </a:r>
                <a:r>
                  <a:rPr lang="en-US" sz="1200" i="1" dirty="0">
                    <a:sym typeface="Symbol"/>
                  </a:rPr>
                  <a:t>Nucl Fusion </a:t>
                </a:r>
                <a:r>
                  <a:rPr lang="en-US" sz="1200" b="1" dirty="0">
                    <a:sym typeface="Symbol"/>
                  </a:rPr>
                  <a:t>42</a:t>
                </a:r>
                <a:r>
                  <a:rPr lang="en-US" sz="1200" dirty="0">
                    <a:sym typeface="Symbol"/>
                  </a:rPr>
                  <a:t> (2002)</a:t>
                </a:r>
              </a:p>
              <a:p>
                <a:endParaRPr lang="en-US" sz="1000" smtClean="0"/>
              </a:p>
              <a:p>
                <a:pPr algn="ctr"/>
                <a:r>
                  <a:rPr lang="en-US" sz="2000"/>
                  <a:t>Ansatz :  </a:t>
                </a:r>
                <a14:m>
                  <m:oMath xmlns:m="http://schemas.openxmlformats.org/officeDocument/2006/math">
                    <m:sSub>
                      <m:sSubPr>
                        <m:ctrlPr>
                          <a:rPr lang="en-US" sz="2000" i="1">
                            <a:latin typeface="Cambria Math"/>
                          </a:rPr>
                        </m:ctrlPr>
                      </m:sSubPr>
                      <m:e>
                        <m:r>
                          <a:rPr lang="en-US" sz="2000" i="1">
                            <a:latin typeface="Cambria Math"/>
                          </a:rPr>
                          <m:t> </m:t>
                        </m:r>
                        <m:r>
                          <a:rPr lang="en-US" sz="2000" i="1">
                            <a:latin typeface="Cambria Math"/>
                          </a:rPr>
                          <m:t>𝑎</m:t>
                        </m:r>
                      </m:e>
                      <m:sub>
                        <m:r>
                          <a:rPr lang="en-US" sz="2000" i="1">
                            <a:latin typeface="Cambria Math"/>
                          </a:rPr>
                          <m:t>𝐿𝑖</m:t>
                        </m:r>
                      </m:sub>
                    </m:sSub>
                    <m:r>
                      <a:rPr lang="en-US" sz="2000" i="1">
                        <a:latin typeface="Cambria Math"/>
                        <a:ea typeface="Cambria Math"/>
                      </a:rPr>
                      <m:t>~</m:t>
                    </m:r>
                    <m:r>
                      <a:rPr lang="en-US" sz="2000" i="1">
                        <a:latin typeface="Cambria Math"/>
                      </a:rPr>
                      <m:t> </m:t>
                    </m:r>
                    <m:f>
                      <m:fPr>
                        <m:ctrlPr>
                          <a:rPr lang="en-US" sz="2000" i="1">
                            <a:latin typeface="Cambria Math"/>
                          </a:rPr>
                        </m:ctrlPr>
                      </m:fPr>
                      <m:num>
                        <m:sSub>
                          <m:sSubPr>
                            <m:ctrlPr>
                              <a:rPr lang="en-US" sz="2000" i="1">
                                <a:latin typeface="Cambria Math"/>
                                <a:ea typeface="Cambria Math"/>
                              </a:rPr>
                            </m:ctrlPr>
                          </m:sSubPr>
                          <m:e>
                            <m:r>
                              <a:rPr lang="en-US" sz="2000" i="1">
                                <a:latin typeface="Cambria Math"/>
                                <a:ea typeface="Cambria Math"/>
                              </a:rPr>
                              <m:t>∆</m:t>
                            </m:r>
                            <m:r>
                              <a:rPr lang="en-US" sz="2000" i="1">
                                <a:latin typeface="Cambria Math"/>
                                <a:ea typeface="Cambria Math"/>
                              </a:rPr>
                              <m:t>𝐻</m:t>
                            </m:r>
                          </m:e>
                          <m:sub>
                            <m:sSub>
                              <m:sSubPr>
                                <m:ctrlPr>
                                  <a:rPr lang="en-US" sz="2000" i="1">
                                    <a:latin typeface="Cambria Math"/>
                                    <a:ea typeface="Cambria Math"/>
                                  </a:rPr>
                                </m:ctrlPr>
                              </m:sSubPr>
                              <m:e>
                                <m:r>
                                  <a:rPr lang="en-US" sz="2000" i="1">
                                    <a:latin typeface="Cambria Math"/>
                                    <a:ea typeface="Cambria Math"/>
                                  </a:rPr>
                                  <m:t>𝐷</m:t>
                                </m:r>
                              </m:e>
                              <m:sub>
                                <m:r>
                                  <a:rPr lang="en-US" sz="2000" i="1">
                                    <a:latin typeface="Cambria Math"/>
                                    <a:ea typeface="Cambria Math"/>
                                  </a:rPr>
                                  <m:t>2</m:t>
                                </m:r>
                              </m:sub>
                            </m:sSub>
                          </m:sub>
                        </m:sSub>
                      </m:num>
                      <m:den>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𝐻</m:t>
                            </m:r>
                          </m:e>
                          <m:sub>
                            <m:r>
                              <a:rPr lang="en-US" sz="2000" i="1">
                                <a:latin typeface="Cambria Math"/>
                                <a:ea typeface="Cambria Math"/>
                              </a:rPr>
                              <m:t>𝐿𝑖</m:t>
                            </m:r>
                          </m:sub>
                        </m:sSub>
                      </m:den>
                    </m:f>
                    <m:r>
                      <a:rPr lang="en-US" sz="2000" i="1">
                        <a:latin typeface="Cambria Math"/>
                      </a:rPr>
                      <m:t> ∗</m:t>
                    </m:r>
                    <m:sSub>
                      <m:sSubPr>
                        <m:ctrlPr>
                          <a:rPr lang="en-US" sz="2000" i="1">
                            <a:latin typeface="Cambria Math"/>
                          </a:rPr>
                        </m:ctrlPr>
                      </m:sSubPr>
                      <m:e>
                        <m:r>
                          <a:rPr lang="en-US" sz="2000" i="1">
                            <a:latin typeface="Cambria Math"/>
                          </a:rPr>
                          <m:t>𝑎</m:t>
                        </m:r>
                      </m:e>
                      <m:sub>
                        <m:sSub>
                          <m:sSubPr>
                            <m:ctrlPr>
                              <a:rPr lang="en-US" sz="2000" i="1">
                                <a:latin typeface="Cambria Math"/>
                              </a:rPr>
                            </m:ctrlPr>
                          </m:sSubPr>
                          <m:e>
                            <m:r>
                              <a:rPr lang="en-US" sz="2000" i="1">
                                <a:latin typeface="Cambria Math"/>
                              </a:rPr>
                              <m:t>𝐷</m:t>
                            </m:r>
                          </m:e>
                          <m:sub>
                            <m:r>
                              <a:rPr lang="en-US" sz="2000" i="1">
                                <a:latin typeface="Cambria Math"/>
                              </a:rPr>
                              <m:t>2</m:t>
                            </m:r>
                          </m:sub>
                        </m:sSub>
                      </m:sub>
                    </m:sSub>
                  </m:oMath>
                </a14:m>
                <a:r>
                  <a:rPr lang="en-US" sz="2000"/>
                  <a:t>  </a:t>
                </a:r>
                <a:r>
                  <a:rPr lang="en-US" sz="2000" smtClean="0"/>
                  <a:t>  </a:t>
                </a:r>
              </a:p>
              <a:p>
                <a:pPr algn="ctr"/>
                <a:endParaRPr lang="en-US" sz="1000" smtClean="0"/>
              </a:p>
              <a:p>
                <a:pPr algn="ctr"/>
                <a:endParaRPr lang="en-US" sz="1000" smtClean="0"/>
              </a:p>
              <a:p>
                <a:pPr>
                  <a:spcAft>
                    <a:spcPts val="1000"/>
                  </a:spcAft>
                </a:pPr>
                <a:r>
                  <a:rPr lang="en-US" sz="1900" smtClean="0"/>
                  <a:t>This reduces </a:t>
                </a:r>
                <a:r>
                  <a:rPr lang="en-US" sz="1900"/>
                  <a:t>granule velocity </a:t>
                </a:r>
                <a:r>
                  <a:rPr lang="en-US" sz="1900" smtClean="0"/>
                  <a:t>by  </a:t>
                </a:r>
                <a:r>
                  <a:rPr lang="en-US" sz="1900"/>
                  <a:t>5 - 10% over the ablation </a:t>
                </a:r>
                <a:r>
                  <a:rPr lang="en-US" sz="1900" smtClean="0"/>
                  <a:t>lifetime.</a:t>
                </a:r>
                <a:endParaRPr lang="en-US" sz="1900"/>
              </a:p>
              <a:p>
                <a:pPr>
                  <a:spcAft>
                    <a:spcPts val="1000"/>
                  </a:spcAft>
                </a:pPr>
                <a:r>
                  <a:rPr lang="en-US" sz="1900" smtClean="0"/>
                  <a:t>Alternate optical views are required to confirm this effect on impurity granules</a:t>
                </a:r>
                <a:endParaRPr lang="en-US" sz="1900"/>
              </a:p>
            </p:txBody>
          </p:sp>
        </mc:Choice>
        <mc:Fallback xmlns="">
          <p:sp>
            <p:nvSpPr>
              <p:cNvPr id="2" name="TextBox 1"/>
              <p:cNvSpPr txBox="1">
                <a:spLocks noRot="1" noChangeAspect="1" noMove="1" noResize="1" noEditPoints="1" noAdjustHandles="1" noChangeArrowheads="1" noChangeShapeType="1" noTextEdit="1"/>
              </p:cNvSpPr>
              <p:nvPr/>
            </p:nvSpPr>
            <p:spPr>
              <a:xfrm>
                <a:off x="762000" y="1066800"/>
                <a:ext cx="7696200" cy="5022080"/>
              </a:xfrm>
              <a:prstGeom prst="rect">
                <a:avLst/>
              </a:prstGeom>
              <a:blipFill rotWithShape="1">
                <a:blip r:embed="rId2"/>
                <a:stretch>
                  <a:fillRect l="-713" t="-607" r="-396" b="-607"/>
                </a:stretch>
              </a:blipFill>
            </p:spPr>
            <p:txBody>
              <a:bodyPr/>
              <a:lstStyle/>
              <a:p>
                <a:r>
                  <a:rPr lang="en-US">
                    <a:noFill/>
                  </a:rPr>
                  <a:t> </a:t>
                </a:r>
              </a:p>
            </p:txBody>
          </p:sp>
        </mc:Fallback>
      </mc:AlternateContent>
      <p:sp>
        <p:nvSpPr>
          <p:cNvPr id="3" name="Rectangle 2"/>
          <p:cNvSpPr/>
          <p:nvPr/>
        </p:nvSpPr>
        <p:spPr>
          <a:xfrm>
            <a:off x="1905000" y="3352800"/>
            <a:ext cx="5486400" cy="1143000"/>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8472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pPr algn="ctr"/>
            <a:r>
              <a:rPr lang="en-US" dirty="0" smtClean="0"/>
              <a:t>Extended imaging suite will measure </a:t>
            </a:r>
            <a:br>
              <a:rPr lang="en-US" dirty="0" smtClean="0"/>
            </a:br>
            <a:r>
              <a:rPr lang="en-US" dirty="0" smtClean="0"/>
              <a:t>penetration depth</a:t>
            </a:r>
            <a:endParaRPr lang="en-US"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9746" t="35145" b="36287"/>
          <a:stretch/>
        </p:blipFill>
        <p:spPr bwMode="auto">
          <a:xfrm>
            <a:off x="457200" y="1224038"/>
            <a:ext cx="3962400" cy="280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52800" y="1229380"/>
            <a:ext cx="1064715" cy="584775"/>
          </a:xfrm>
          <a:prstGeom prst="rect">
            <a:avLst/>
          </a:prstGeom>
          <a:solidFill>
            <a:schemeClr val="tx1"/>
          </a:solidFill>
        </p:spPr>
        <p:txBody>
          <a:bodyPr wrap="none" rtlCol="0">
            <a:spAutoFit/>
          </a:bodyPr>
          <a:lstStyle/>
          <a:p>
            <a:r>
              <a:rPr lang="en-US" sz="1600" b="1" dirty="0" smtClean="0">
                <a:solidFill>
                  <a:schemeClr val="bg1"/>
                </a:solidFill>
              </a:rPr>
              <a:t>Camera </a:t>
            </a:r>
          </a:p>
          <a:p>
            <a:r>
              <a:rPr lang="en-US" sz="1600" b="1" dirty="0" smtClean="0">
                <a:solidFill>
                  <a:schemeClr val="bg1"/>
                </a:solidFill>
              </a:rPr>
              <a:t>Location</a:t>
            </a:r>
            <a:endParaRPr lang="en-US" sz="1600" b="1" dirty="0">
              <a:solidFill>
                <a:schemeClr val="bg1"/>
              </a:solidFill>
            </a:endParaRPr>
          </a:p>
        </p:txBody>
      </p:sp>
      <p:sp>
        <p:nvSpPr>
          <p:cNvPr id="11" name="Right Arrow 10"/>
          <p:cNvSpPr/>
          <p:nvPr/>
        </p:nvSpPr>
        <p:spPr>
          <a:xfrm rot="9013144">
            <a:off x="2987033" y="1537060"/>
            <a:ext cx="396496" cy="288525"/>
          </a:xfrm>
          <a:prstGeom prst="rightArrow">
            <a:avLst/>
          </a:prstGeom>
          <a:gradFill>
            <a:gsLst>
              <a:gs pos="0">
                <a:schemeClr val="accent3">
                  <a:lumMod val="40000"/>
                  <a:lumOff val="60000"/>
                </a:schemeClr>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4876801" y="1224038"/>
            <a:ext cx="3810000" cy="2814562"/>
            <a:chOff x="4724400" y="2952808"/>
            <a:chExt cx="3944643" cy="2890762"/>
          </a:xfrm>
        </p:grpSpPr>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610" t="17040" r="13002" b="12130"/>
            <a:stretch/>
          </p:blipFill>
          <p:spPr bwMode="auto">
            <a:xfrm>
              <a:off x="4724400" y="2952808"/>
              <a:ext cx="3944643" cy="289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715000" y="3111909"/>
              <a:ext cx="2041914" cy="379331"/>
            </a:xfrm>
            <a:prstGeom prst="rect">
              <a:avLst/>
            </a:prstGeom>
            <a:solidFill>
              <a:schemeClr val="tx1"/>
            </a:solidFill>
          </p:spPr>
          <p:txBody>
            <a:bodyPr wrap="square" rtlCol="0">
              <a:spAutoFit/>
            </a:bodyPr>
            <a:lstStyle/>
            <a:p>
              <a:r>
                <a:rPr lang="en-US" b="1" dirty="0" smtClean="0">
                  <a:solidFill>
                    <a:schemeClr val="bg1"/>
                  </a:solidFill>
                </a:rPr>
                <a:t>Camera View</a:t>
              </a:r>
              <a:endParaRPr lang="en-US" b="1" dirty="0">
                <a:solidFill>
                  <a:schemeClr val="bg1"/>
                </a:solidFill>
              </a:endParaRPr>
            </a:p>
          </p:txBody>
        </p:sp>
      </p:grpSp>
      <p:sp>
        <p:nvSpPr>
          <p:cNvPr id="5" name="Rectangle 4"/>
          <p:cNvSpPr/>
          <p:nvPr/>
        </p:nvSpPr>
        <p:spPr>
          <a:xfrm>
            <a:off x="3943347" y="3115270"/>
            <a:ext cx="1447800" cy="923330"/>
          </a:xfrm>
          <a:prstGeom prst="rect">
            <a:avLst/>
          </a:prstGeom>
          <a:solidFill>
            <a:schemeClr val="bg1"/>
          </a:solidFill>
          <a:ln>
            <a:solidFill>
              <a:schemeClr val="tx1"/>
            </a:solidFill>
          </a:ln>
        </p:spPr>
        <p:txBody>
          <a:bodyPr wrap="square">
            <a:spAutoFit/>
          </a:bodyPr>
          <a:lstStyle/>
          <a:p>
            <a:r>
              <a:rPr lang="en-US" b="1" i="1" dirty="0" smtClean="0">
                <a:solidFill>
                  <a:srgbClr val="0000CC"/>
                </a:solidFill>
                <a:latin typeface="Symbol" panose="05050102010706020507" pitchFamily="18" charset="2"/>
              </a:rPr>
              <a:t></a:t>
            </a:r>
            <a:r>
              <a:rPr lang="en-US" b="1" baseline="-25000" dirty="0">
                <a:solidFill>
                  <a:srgbClr val="0000CC"/>
                </a:solidFill>
              </a:rPr>
              <a:t>N</a:t>
            </a:r>
            <a:r>
              <a:rPr lang="en-US" b="1" dirty="0">
                <a:solidFill>
                  <a:srgbClr val="0000CC"/>
                </a:solidFill>
              </a:rPr>
              <a:t>=0.6 </a:t>
            </a:r>
            <a:endParaRPr lang="en-US" b="1" dirty="0" smtClean="0">
              <a:solidFill>
                <a:srgbClr val="0000CC"/>
              </a:solidFill>
            </a:endParaRPr>
          </a:p>
          <a:p>
            <a:r>
              <a:rPr lang="en-US" b="1" dirty="0" smtClean="0">
                <a:solidFill>
                  <a:srgbClr val="00FF00"/>
                </a:solidFill>
              </a:rPr>
              <a:t>Separatrix</a:t>
            </a:r>
            <a:r>
              <a:rPr lang="en-US" b="1" dirty="0" smtClean="0"/>
              <a:t> </a:t>
            </a:r>
          </a:p>
          <a:p>
            <a:r>
              <a:rPr lang="en-US" b="1" dirty="0" smtClean="0">
                <a:solidFill>
                  <a:srgbClr val="FF0000"/>
                </a:solidFill>
              </a:rPr>
              <a:t>Limiter </a:t>
            </a:r>
            <a:endParaRPr lang="en-US" b="1" dirty="0">
              <a:solidFill>
                <a:srgbClr val="FF0000"/>
              </a:solidFill>
            </a:endParaRPr>
          </a:p>
        </p:txBody>
      </p:sp>
      <p:sp>
        <p:nvSpPr>
          <p:cNvPr id="17" name="TextBox 16"/>
          <p:cNvSpPr txBox="1"/>
          <p:nvPr/>
        </p:nvSpPr>
        <p:spPr>
          <a:xfrm>
            <a:off x="914400" y="4267200"/>
            <a:ext cx="7391400" cy="1631216"/>
          </a:xfrm>
          <a:prstGeom prst="rect">
            <a:avLst/>
          </a:prstGeom>
          <a:noFill/>
        </p:spPr>
        <p:txBody>
          <a:bodyPr wrap="square" rtlCol="0">
            <a:spAutoFit/>
          </a:bodyPr>
          <a:lstStyle/>
          <a:p>
            <a:pPr algn="ctr"/>
            <a:r>
              <a:rPr lang="en-US" sz="2000" dirty="0" smtClean="0"/>
              <a:t>Additional cameras will be fielded on NSTX-U during </a:t>
            </a:r>
            <a:r>
              <a:rPr lang="en-US" sz="2000" smtClean="0"/>
              <a:t>LGI experiments through diagnostic collaboration with LLNL</a:t>
            </a:r>
            <a:endParaRPr lang="en-US" sz="2000" dirty="0" smtClean="0"/>
          </a:p>
          <a:p>
            <a:pPr algn="ctr"/>
            <a:endParaRPr lang="en-US" sz="2000" dirty="0"/>
          </a:p>
          <a:p>
            <a:pPr algn="ctr"/>
            <a:r>
              <a:rPr lang="en-US" sz="2000" dirty="0" smtClean="0"/>
              <a:t>This allows direct measurement of injection velocity and penetration depth.</a:t>
            </a:r>
            <a:endParaRPr lang="en-US" sz="2000" dirty="0"/>
          </a:p>
        </p:txBody>
      </p:sp>
      <p:sp>
        <p:nvSpPr>
          <p:cNvPr id="6" name="TextBox 5"/>
          <p:cNvSpPr txBox="1"/>
          <p:nvPr/>
        </p:nvSpPr>
        <p:spPr>
          <a:xfrm>
            <a:off x="5863591" y="3733800"/>
            <a:ext cx="2823209" cy="307777"/>
          </a:xfrm>
          <a:prstGeom prst="rect">
            <a:avLst/>
          </a:prstGeom>
          <a:noFill/>
        </p:spPr>
        <p:txBody>
          <a:bodyPr wrap="none" rtlCol="0">
            <a:spAutoFit/>
          </a:bodyPr>
          <a:lstStyle/>
          <a:p>
            <a:r>
              <a:rPr lang="en-US" sz="1400" b="1" smtClean="0">
                <a:solidFill>
                  <a:schemeClr val="bg1"/>
                </a:solidFill>
              </a:rPr>
              <a:t>Diagnostic Setup: F. Scotti LLNL</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6172200"/>
            <a:ext cx="2857500" cy="542925"/>
          </a:xfrm>
          <a:prstGeom prst="rect">
            <a:avLst/>
          </a:prstGeom>
        </p:spPr>
      </p:pic>
    </p:spTree>
    <p:extLst>
      <p:ext uri="{BB962C8B-B14F-4D97-AF65-F5344CB8AC3E}">
        <p14:creationId xmlns:p14="http://schemas.microsoft.com/office/powerpoint/2010/main" val="4026665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a:spLocks noChangeArrowheads="1"/>
          </p:cNvSpPr>
          <p:nvPr/>
        </p:nvSpPr>
        <p:spPr bwMode="auto">
          <a:xfrm>
            <a:off x="0" y="188228"/>
            <a:ext cx="9144000"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Future research with the Granule Injector</a:t>
            </a:r>
          </a:p>
        </p:txBody>
      </p:sp>
      <p:sp>
        <p:nvSpPr>
          <p:cNvPr id="2" name="TextBox 1"/>
          <p:cNvSpPr txBox="1"/>
          <p:nvPr/>
        </p:nvSpPr>
        <p:spPr>
          <a:xfrm>
            <a:off x="758238" y="1273314"/>
            <a:ext cx="7852362" cy="707886"/>
          </a:xfrm>
          <a:prstGeom prst="rect">
            <a:avLst/>
          </a:prstGeom>
          <a:noFill/>
        </p:spPr>
        <p:txBody>
          <a:bodyPr wrap="square" rtlCol="0">
            <a:spAutoFit/>
          </a:bodyPr>
          <a:lstStyle/>
          <a:p>
            <a:r>
              <a:rPr lang="en-US" sz="2000" dirty="0" smtClean="0"/>
              <a:t>Granule injectors are presently fielded on EAST, DIII-D, and NSTX-U to look at complementary granule injection behaviors</a:t>
            </a:r>
            <a:endParaRPr lang="en-US" sz="2000" dirty="0"/>
          </a:p>
        </p:txBody>
      </p:sp>
      <p:sp>
        <p:nvSpPr>
          <p:cNvPr id="3" name="TextBox 2"/>
          <p:cNvSpPr txBox="1"/>
          <p:nvPr/>
        </p:nvSpPr>
        <p:spPr>
          <a:xfrm>
            <a:off x="758238" y="2362200"/>
            <a:ext cx="7852362" cy="12413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0">
            <a:solidFill>
              <a:schemeClr val="accent1">
                <a:lumMod val="75000"/>
              </a:schemeClr>
            </a:solidFill>
          </a:ln>
        </p:spPr>
        <p:txBody>
          <a:bodyPr wrap="square" rtlCol="0">
            <a:spAutoFit/>
          </a:bodyPr>
          <a:lstStyle/>
          <a:p>
            <a:pPr>
              <a:spcAft>
                <a:spcPts val="1000"/>
              </a:spcAft>
            </a:pPr>
            <a:r>
              <a:rPr lang="en-US" b="1" dirty="0" smtClean="0"/>
              <a:t>Upcoming DIII-D Experiments:</a:t>
            </a:r>
            <a:endParaRPr lang="en-US" dirty="0"/>
          </a:p>
          <a:p>
            <a:pPr>
              <a:spcAft>
                <a:spcPts val="1000"/>
              </a:spcAft>
            </a:pPr>
            <a:r>
              <a:rPr lang="en-US" sz="2000" dirty="0" smtClean="0"/>
              <a:t>ELM pacing with alternate impurity granules</a:t>
            </a:r>
            <a:endParaRPr lang="en-US" sz="2000" dirty="0"/>
          </a:p>
          <a:p>
            <a:pPr>
              <a:spcAft>
                <a:spcPts val="1000"/>
              </a:spcAft>
            </a:pPr>
            <a:r>
              <a:rPr lang="en-US" sz="2000" dirty="0" smtClean="0"/>
              <a:t>ELM pacing in ITER low torque discharges</a:t>
            </a:r>
            <a:endParaRPr lang="en-US" sz="2600" dirty="0"/>
          </a:p>
        </p:txBody>
      </p:sp>
      <p:sp>
        <p:nvSpPr>
          <p:cNvPr id="5" name="TextBox 4"/>
          <p:cNvSpPr txBox="1"/>
          <p:nvPr/>
        </p:nvSpPr>
        <p:spPr>
          <a:xfrm>
            <a:off x="758238" y="3962400"/>
            <a:ext cx="7852362" cy="1785104"/>
          </a:xfrm>
          <a:prstGeom prst="rect">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tileRect/>
          </a:gradFill>
          <a:ln w="31750">
            <a:solidFill>
              <a:schemeClr val="accent6">
                <a:lumMod val="50000"/>
              </a:schemeClr>
            </a:solidFill>
          </a:ln>
        </p:spPr>
        <p:txBody>
          <a:bodyPr wrap="square" rtlCol="0">
            <a:spAutoFit/>
          </a:bodyPr>
          <a:lstStyle/>
          <a:p>
            <a:r>
              <a:rPr lang="en-US" b="1" dirty="0" smtClean="0"/>
              <a:t>Upcoming NSTX-U Experiments:</a:t>
            </a:r>
            <a:r>
              <a:rPr lang="en-US" dirty="0" smtClean="0"/>
              <a:t/>
            </a:r>
            <a:br>
              <a:rPr lang="en-US" dirty="0" smtClean="0"/>
            </a:br>
            <a:endParaRPr lang="en-US" sz="800" dirty="0" smtClean="0"/>
          </a:p>
          <a:p>
            <a:r>
              <a:rPr lang="en-US" sz="2000" dirty="0" smtClean="0"/>
              <a:t>ELM pacing studies via multi-species granule injection</a:t>
            </a:r>
          </a:p>
          <a:p>
            <a:endParaRPr lang="en-US" sz="800" dirty="0" smtClean="0"/>
          </a:p>
          <a:p>
            <a:r>
              <a:rPr lang="en-US" sz="2000" dirty="0" smtClean="0"/>
              <a:t>Lithium granule injection into ELM free lithiated discharges.</a:t>
            </a:r>
          </a:p>
          <a:p>
            <a:endParaRPr lang="en-US" sz="800" dirty="0" smtClean="0"/>
          </a:p>
          <a:p>
            <a:pPr lvl="1"/>
            <a:r>
              <a:rPr lang="en-US" sz="1400" dirty="0" smtClean="0"/>
              <a:t>Determination of minimal perturbation required to reliably trigger ELMs for impurity control.</a:t>
            </a:r>
            <a:endParaRPr lang="en-US" sz="1400" dirty="0"/>
          </a:p>
        </p:txBody>
      </p:sp>
    </p:spTree>
    <p:extLst>
      <p:ext uri="{BB962C8B-B14F-4D97-AF65-F5344CB8AC3E}">
        <p14:creationId xmlns:p14="http://schemas.microsoft.com/office/powerpoint/2010/main" val="23517974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a:spLocks noChangeArrowheads="1"/>
          </p:cNvSpPr>
          <p:nvPr/>
        </p:nvSpPr>
        <p:spPr bwMode="auto">
          <a:xfrm>
            <a:off x="-21125" y="188228"/>
            <a:ext cx="9144000"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Conclusion</a:t>
            </a:r>
          </a:p>
        </p:txBody>
      </p:sp>
      <p:sp>
        <p:nvSpPr>
          <p:cNvPr id="2" name="TextBox 1"/>
          <p:cNvSpPr txBox="1"/>
          <p:nvPr/>
        </p:nvSpPr>
        <p:spPr>
          <a:xfrm>
            <a:off x="685800" y="1234619"/>
            <a:ext cx="7620000" cy="4708981"/>
          </a:xfrm>
          <a:prstGeom prst="rect">
            <a:avLst/>
          </a:prstGeom>
          <a:noFill/>
        </p:spPr>
        <p:txBody>
          <a:bodyPr wrap="square" rtlCol="0">
            <a:spAutoFit/>
          </a:bodyPr>
          <a:lstStyle/>
          <a:p>
            <a:pPr marL="342900" indent="-342900">
              <a:buFont typeface="+mj-lt"/>
              <a:buAutoNum type="arabicPeriod"/>
            </a:pPr>
            <a:r>
              <a:rPr lang="en-US" sz="2000" dirty="0" smtClean="0"/>
              <a:t>The Lithium Granule injector is an exciting new tool for ELM pacing and edge physics research.</a:t>
            </a:r>
          </a:p>
          <a:p>
            <a:pPr marL="342900" indent="-342900">
              <a:buFont typeface="+mj-lt"/>
              <a:buAutoNum type="arabicPeriod"/>
            </a:pPr>
            <a:endParaRPr lang="en-US" sz="2000" dirty="0" smtClean="0"/>
          </a:p>
          <a:p>
            <a:pPr marL="342900" indent="-342900">
              <a:buFont typeface="+mj-lt"/>
              <a:buAutoNum type="arabicPeriod"/>
            </a:pPr>
            <a:r>
              <a:rPr lang="en-US" sz="2000" smtClean="0"/>
              <a:t>Granules ablate rapidly upon encountering the plasma edge and deposit a majority of the ablation material within the steep gradient region.</a:t>
            </a:r>
            <a:endParaRPr lang="en-US" sz="2000" dirty="0" smtClean="0"/>
          </a:p>
          <a:p>
            <a:pPr marL="342900" indent="-342900">
              <a:buFont typeface="+mj-lt"/>
              <a:buAutoNum type="arabicPeriod"/>
            </a:pPr>
            <a:endParaRPr lang="en-US" sz="2000" dirty="0" smtClean="0"/>
          </a:p>
          <a:p>
            <a:pPr marL="342900" indent="-342900">
              <a:buFont typeface="+mj-lt"/>
              <a:buAutoNum type="arabicPeriod"/>
            </a:pPr>
            <a:r>
              <a:rPr lang="en-US" sz="2000" smtClean="0"/>
              <a:t>Granule ablation intensity is not a strong predictor of D</a:t>
            </a:r>
            <a:r>
              <a:rPr lang="en-US" sz="2000" smtClean="0">
                <a:latin typeface="Symbol" panose="05050102010706020507" pitchFamily="18" charset="2"/>
              </a:rPr>
              <a:t>a</a:t>
            </a:r>
            <a:r>
              <a:rPr lang="en-US" sz="2000" smtClean="0"/>
              <a:t> level, indicating that the strength of the triggered ELM is more likely due to pedestal parameters rather than triggering mechanism.</a:t>
            </a:r>
          </a:p>
          <a:p>
            <a:pPr marL="342900" indent="-342900">
              <a:buFont typeface="+mj-lt"/>
              <a:buAutoNum type="arabicPeriod"/>
            </a:pPr>
            <a:endParaRPr lang="en-US" sz="2000" smtClean="0"/>
          </a:p>
          <a:p>
            <a:pPr marL="342900" indent="-342900">
              <a:buFont typeface="+mj-lt"/>
              <a:buAutoNum type="arabicPeriod"/>
            </a:pPr>
            <a:r>
              <a:rPr lang="en-US" sz="2000" smtClean="0"/>
              <a:t>Upcoming </a:t>
            </a:r>
            <a:r>
              <a:rPr lang="en-US" sz="2000" dirty="0" smtClean="0"/>
              <a:t>experiments will increase understanding of ablation physics for multiple injection species</a:t>
            </a:r>
          </a:p>
          <a:p>
            <a:pPr marL="342900" indent="-342900">
              <a:buFont typeface="+mj-lt"/>
              <a:buAutoNum type="arabicPeriod"/>
            </a:pPr>
            <a:endParaRPr lang="en-US" sz="2000" dirty="0" smtClean="0"/>
          </a:p>
        </p:txBody>
      </p:sp>
    </p:spTree>
    <p:extLst>
      <p:ext uri="{BB962C8B-B14F-4D97-AF65-F5344CB8AC3E}">
        <p14:creationId xmlns:p14="http://schemas.microsoft.com/office/powerpoint/2010/main" val="23517974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a:spLocks noChangeArrowheads="1"/>
          </p:cNvSpPr>
          <p:nvPr/>
        </p:nvSpPr>
        <p:spPr bwMode="auto">
          <a:xfrm>
            <a:off x="1981200" y="2514600"/>
            <a:ext cx="5162739" cy="19207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endParaRPr lang="en-US" altLang="ko-KR" sz="6000" dirty="0" smtClean="0">
              <a:solidFill>
                <a:schemeClr val="tx2">
                  <a:lumMod val="60000"/>
                  <a:lumOff val="40000"/>
                </a:schemeClr>
              </a:solidFill>
              <a:ea typeface="굴림" pitchFamily="34" charset="-127"/>
            </a:endParaRPr>
          </a:p>
          <a:p>
            <a:pPr algn="ctr" defTabSz="457200" eaLnBrk="1" fontAlgn="base" hangingPunct="1">
              <a:lnSpc>
                <a:spcPts val="3438"/>
              </a:lnSpc>
              <a:spcBef>
                <a:spcPct val="0"/>
              </a:spcBef>
              <a:spcAft>
                <a:spcPct val="25000"/>
              </a:spcAft>
              <a:buClrTx/>
              <a:buFontTx/>
              <a:buNone/>
            </a:pPr>
            <a:r>
              <a:rPr lang="en-US" altLang="ko-KR" sz="6000" dirty="0" smtClean="0">
                <a:solidFill>
                  <a:schemeClr val="tx2">
                    <a:lumMod val="60000"/>
                    <a:lumOff val="40000"/>
                  </a:schemeClr>
                </a:solidFill>
                <a:ea typeface="굴림" pitchFamily="34" charset="-127"/>
              </a:rPr>
              <a:t>Backup</a:t>
            </a:r>
          </a:p>
          <a:p>
            <a:pPr algn="ctr" defTabSz="457200" eaLnBrk="1" fontAlgn="base" hangingPunct="1">
              <a:lnSpc>
                <a:spcPts val="3438"/>
              </a:lnSpc>
              <a:spcBef>
                <a:spcPct val="0"/>
              </a:spcBef>
              <a:spcAft>
                <a:spcPct val="25000"/>
              </a:spcAft>
              <a:buClrTx/>
              <a:buFontTx/>
              <a:buNone/>
            </a:pPr>
            <a:endParaRPr lang="en-US" altLang="ko-KR" sz="6000" dirty="0" smtClean="0">
              <a:solidFill>
                <a:schemeClr val="tx2">
                  <a:lumMod val="60000"/>
                  <a:lumOff val="40000"/>
                </a:schemeClr>
              </a:solidFill>
              <a:ea typeface="굴림" pitchFamily="34" charset="-127"/>
            </a:endParaRPr>
          </a:p>
        </p:txBody>
      </p:sp>
    </p:spTree>
    <p:extLst>
      <p:ext uri="{BB962C8B-B14F-4D97-AF65-F5344CB8AC3E}">
        <p14:creationId xmlns:p14="http://schemas.microsoft.com/office/powerpoint/2010/main" val="209835651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a:spLocks noChangeArrowheads="1"/>
          </p:cNvSpPr>
          <p:nvPr/>
        </p:nvSpPr>
        <p:spPr bwMode="auto">
          <a:xfrm>
            <a:off x="0" y="0"/>
            <a:ext cx="9144000"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buClrTx/>
              <a:buFontTx/>
              <a:buNone/>
            </a:pPr>
            <a:r>
              <a:rPr lang="en-US" altLang="ko-KR" sz="2800" dirty="0" smtClean="0">
                <a:solidFill>
                  <a:prstClr val="white"/>
                </a:solidFill>
                <a:ea typeface="굴림" pitchFamily="34" charset="-127"/>
              </a:rPr>
              <a:t>Using controlled Lithium injections to benchmark </a:t>
            </a:r>
          </a:p>
          <a:p>
            <a:pPr algn="ctr" defTabSz="457200" eaLnBrk="1" fontAlgn="base" hangingPunct="1">
              <a:lnSpc>
                <a:spcPts val="3438"/>
              </a:lnSpc>
              <a:spcBef>
                <a:spcPct val="0"/>
              </a:spcBef>
              <a:buClrTx/>
              <a:buFontTx/>
              <a:buNone/>
            </a:pPr>
            <a:r>
              <a:rPr lang="en-US" altLang="ko-KR" sz="2800" dirty="0" smtClean="0">
                <a:solidFill>
                  <a:prstClr val="white"/>
                </a:solidFill>
                <a:ea typeface="굴림" pitchFamily="34" charset="-127"/>
              </a:rPr>
              <a:t>plasma response</a:t>
            </a:r>
          </a:p>
        </p:txBody>
      </p:sp>
      <p:grpSp>
        <p:nvGrpSpPr>
          <p:cNvPr id="3" name="Group 87"/>
          <p:cNvGrpSpPr>
            <a:grpSpLocks/>
          </p:cNvGrpSpPr>
          <p:nvPr/>
        </p:nvGrpSpPr>
        <p:grpSpPr bwMode="auto">
          <a:xfrm>
            <a:off x="434975" y="1447800"/>
            <a:ext cx="4746624" cy="4706654"/>
            <a:chOff x="1149051" y="537336"/>
            <a:chExt cx="6124873" cy="5406066"/>
          </a:xfrm>
        </p:grpSpPr>
        <p:sp>
          <p:nvSpPr>
            <p:cNvPr id="4" name="TextBox 148"/>
            <p:cNvSpPr txBox="1">
              <a:spLocks noChangeArrowheads="1"/>
            </p:cNvSpPr>
            <p:nvPr/>
          </p:nvSpPr>
          <p:spPr bwMode="auto">
            <a:xfrm>
              <a:off x="1149051" y="1931204"/>
              <a:ext cx="2273300" cy="45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000" i="0" dirty="0">
                  <a:solidFill>
                    <a:schemeClr val="tx1"/>
                  </a:solidFill>
                </a:rPr>
                <a:t>Flowing LL Particle Pumping Surfaces</a:t>
              </a:r>
            </a:p>
          </p:txBody>
        </p:sp>
        <p:grpSp>
          <p:nvGrpSpPr>
            <p:cNvPr id="5" name="Group 2"/>
            <p:cNvGrpSpPr>
              <a:grpSpLocks/>
            </p:cNvGrpSpPr>
            <p:nvPr/>
          </p:nvGrpSpPr>
          <p:grpSpPr bwMode="auto">
            <a:xfrm>
              <a:off x="3357562" y="988004"/>
              <a:ext cx="1530350" cy="3485582"/>
              <a:chOff x="7472152" y="2210300"/>
              <a:chExt cx="1530209" cy="3485008"/>
            </a:xfrm>
          </p:grpSpPr>
          <p:sp>
            <p:nvSpPr>
              <p:cNvPr id="74" name="Oval 73"/>
              <p:cNvSpPr>
                <a:spLocks noChangeArrowheads="1"/>
              </p:cNvSpPr>
              <p:nvPr/>
            </p:nvSpPr>
            <p:spPr bwMode="auto">
              <a:xfrm>
                <a:off x="7496453" y="3177471"/>
                <a:ext cx="1433784" cy="2386372"/>
              </a:xfrm>
              <a:prstGeom prst="ellipse">
                <a:avLst/>
              </a:prstGeom>
              <a:gradFill rotWithShape="1">
                <a:gsLst>
                  <a:gs pos="0">
                    <a:srgbClr val="FFFFFF"/>
                  </a:gs>
                  <a:gs pos="100000">
                    <a:srgbClr val="C0504D"/>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buFontTx/>
                  <a:buNone/>
                  <a:defRPr/>
                </a:pPr>
                <a:endParaRPr lang="en-US" sz="1100" i="0" dirty="0">
                  <a:solidFill>
                    <a:schemeClr val="lt1"/>
                  </a:solidFill>
                  <a:latin typeface="+mn-lt"/>
                  <a:ea typeface="+mn-ea"/>
                </a:endParaRPr>
              </a:p>
            </p:txBody>
          </p:sp>
          <p:sp>
            <p:nvSpPr>
              <p:cNvPr id="75" name="Sun 74"/>
              <p:cNvSpPr>
                <a:spLocks noChangeArrowheads="1"/>
              </p:cNvSpPr>
              <p:nvPr/>
            </p:nvSpPr>
            <p:spPr bwMode="auto">
              <a:xfrm>
                <a:off x="7591418" y="3635059"/>
                <a:ext cx="1260614" cy="1260529"/>
              </a:xfrm>
              <a:prstGeom prst="sun">
                <a:avLst>
                  <a:gd name="adj" fmla="val 25000"/>
                </a:avLst>
              </a:prstGeom>
              <a:solidFill>
                <a:srgbClr val="00CA00">
                  <a:alpha val="52156"/>
                </a:srgbClr>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buFontTx/>
                  <a:buNone/>
                  <a:defRPr/>
                </a:pPr>
                <a:endParaRPr lang="en-US" sz="1100" i="0" dirty="0">
                  <a:solidFill>
                    <a:schemeClr val="lt1"/>
                  </a:solidFill>
                  <a:latin typeface="+mn-lt"/>
                  <a:ea typeface="+mn-ea"/>
                </a:endParaRPr>
              </a:p>
            </p:txBody>
          </p:sp>
          <p:sp>
            <p:nvSpPr>
              <p:cNvPr id="76" name="Up Arrow 75"/>
              <p:cNvSpPr>
                <a:spLocks noChangeArrowheads="1"/>
              </p:cNvSpPr>
              <p:nvPr/>
            </p:nvSpPr>
            <p:spPr bwMode="auto">
              <a:xfrm>
                <a:off x="7872589" y="5420521"/>
                <a:ext cx="733651" cy="179582"/>
              </a:xfrm>
              <a:prstGeom prst="upArrow">
                <a:avLst>
                  <a:gd name="adj1" fmla="val 50000"/>
                  <a:gd name="adj2" fmla="val 50000"/>
                </a:avLst>
              </a:prstGeom>
              <a:solidFill>
                <a:schemeClr val="accent2"/>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buFontTx/>
                  <a:buNone/>
                  <a:defRPr/>
                </a:pPr>
                <a:endParaRPr lang="en-US" sz="1100" i="0" dirty="0">
                  <a:solidFill>
                    <a:schemeClr val="lt1"/>
                  </a:solidFill>
                  <a:latin typeface="+mn-lt"/>
                  <a:ea typeface="+mn-ea"/>
                </a:endParaRPr>
              </a:p>
            </p:txBody>
          </p:sp>
          <p:sp>
            <p:nvSpPr>
              <p:cNvPr id="77" name="Bent Arrow 197"/>
              <p:cNvSpPr>
                <a:spLocks/>
              </p:cNvSpPr>
              <p:nvPr/>
            </p:nvSpPr>
            <p:spPr bwMode="auto">
              <a:xfrm>
                <a:off x="8563412" y="4638303"/>
                <a:ext cx="439446" cy="604363"/>
              </a:xfrm>
              <a:custGeom>
                <a:avLst/>
                <a:gdLst>
                  <a:gd name="T0" fmla="*/ 0 w 439446"/>
                  <a:gd name="T1" fmla="*/ 604363 h 604363"/>
                  <a:gd name="T2" fmla="*/ 0 w 439446"/>
                  <a:gd name="T3" fmla="*/ 247188 h 604363"/>
                  <a:gd name="T4" fmla="*/ 192258 w 439446"/>
                  <a:gd name="T5" fmla="*/ 54930 h 604363"/>
                  <a:gd name="T6" fmla="*/ 329585 w 439446"/>
                  <a:gd name="T7" fmla="*/ 54931 h 604363"/>
                  <a:gd name="T8" fmla="*/ 329585 w 439446"/>
                  <a:gd name="T9" fmla="*/ 0 h 604363"/>
                  <a:gd name="T10" fmla="*/ 439446 w 439446"/>
                  <a:gd name="T11" fmla="*/ 109862 h 604363"/>
                  <a:gd name="T12" fmla="*/ 329585 w 439446"/>
                  <a:gd name="T13" fmla="*/ 219723 h 604363"/>
                  <a:gd name="T14" fmla="*/ 329585 w 439446"/>
                  <a:gd name="T15" fmla="*/ 164792 h 604363"/>
                  <a:gd name="T16" fmla="*/ 192258 w 439446"/>
                  <a:gd name="T17" fmla="*/ 164792 h 604363"/>
                  <a:gd name="T18" fmla="*/ 109862 w 439446"/>
                  <a:gd name="T19" fmla="*/ 247188 h 604363"/>
                  <a:gd name="T20" fmla="*/ 109862 w 439446"/>
                  <a:gd name="T21" fmla="*/ 604363 h 604363"/>
                  <a:gd name="T22" fmla="*/ 0 w 439446"/>
                  <a:gd name="T23" fmla="*/ 604363 h 604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446" h="604363">
                    <a:moveTo>
                      <a:pt x="0" y="604363"/>
                    </a:moveTo>
                    <a:lnTo>
                      <a:pt x="0" y="247188"/>
                    </a:lnTo>
                    <a:cubicBezTo>
                      <a:pt x="0" y="141007"/>
                      <a:pt x="86077" y="54930"/>
                      <a:pt x="192258" y="54930"/>
                    </a:cubicBezTo>
                    <a:lnTo>
                      <a:pt x="329585" y="54931"/>
                    </a:lnTo>
                    <a:lnTo>
                      <a:pt x="329585" y="0"/>
                    </a:lnTo>
                    <a:lnTo>
                      <a:pt x="439446" y="109862"/>
                    </a:lnTo>
                    <a:lnTo>
                      <a:pt x="329585" y="219723"/>
                    </a:lnTo>
                    <a:lnTo>
                      <a:pt x="329585" y="164792"/>
                    </a:lnTo>
                    <a:lnTo>
                      <a:pt x="192258" y="164792"/>
                    </a:lnTo>
                    <a:cubicBezTo>
                      <a:pt x="146752" y="164792"/>
                      <a:pt x="109862" y="201682"/>
                      <a:pt x="109862" y="247188"/>
                    </a:cubicBezTo>
                    <a:lnTo>
                      <a:pt x="109862" y="604363"/>
                    </a:lnTo>
                    <a:lnTo>
                      <a:pt x="0" y="604363"/>
                    </a:lnTo>
                    <a:close/>
                  </a:path>
                </a:pathLst>
              </a:custGeom>
              <a:solidFill>
                <a:srgbClr val="C0504D"/>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dirty="0"/>
              </a:p>
            </p:txBody>
          </p:sp>
          <p:sp>
            <p:nvSpPr>
              <p:cNvPr id="78" name="Bent Arrow 198"/>
              <p:cNvSpPr>
                <a:spLocks/>
              </p:cNvSpPr>
              <p:nvPr/>
            </p:nvSpPr>
            <p:spPr bwMode="auto">
              <a:xfrm flipH="1">
                <a:off x="7472246" y="4690105"/>
                <a:ext cx="437584" cy="606089"/>
              </a:xfrm>
              <a:custGeom>
                <a:avLst/>
                <a:gdLst>
                  <a:gd name="T0" fmla="*/ 0 w 437584"/>
                  <a:gd name="T1" fmla="*/ 606089 h 606089"/>
                  <a:gd name="T2" fmla="*/ 0 w 437584"/>
                  <a:gd name="T3" fmla="*/ 246141 h 606089"/>
                  <a:gd name="T4" fmla="*/ 191443 w 437584"/>
                  <a:gd name="T5" fmla="*/ 54698 h 606089"/>
                  <a:gd name="T6" fmla="*/ 328188 w 437584"/>
                  <a:gd name="T7" fmla="*/ 54698 h 606089"/>
                  <a:gd name="T8" fmla="*/ 328188 w 437584"/>
                  <a:gd name="T9" fmla="*/ 0 h 606089"/>
                  <a:gd name="T10" fmla="*/ 437584 w 437584"/>
                  <a:gd name="T11" fmla="*/ 109396 h 606089"/>
                  <a:gd name="T12" fmla="*/ 328188 w 437584"/>
                  <a:gd name="T13" fmla="*/ 218792 h 606089"/>
                  <a:gd name="T14" fmla="*/ 328188 w 437584"/>
                  <a:gd name="T15" fmla="*/ 164094 h 606089"/>
                  <a:gd name="T16" fmla="*/ 191443 w 437584"/>
                  <a:gd name="T17" fmla="*/ 164094 h 606089"/>
                  <a:gd name="T18" fmla="*/ 109396 w 437584"/>
                  <a:gd name="T19" fmla="*/ 246141 h 606089"/>
                  <a:gd name="T20" fmla="*/ 109396 w 437584"/>
                  <a:gd name="T21" fmla="*/ 606089 h 606089"/>
                  <a:gd name="T22" fmla="*/ 0 w 437584"/>
                  <a:gd name="T23" fmla="*/ 606089 h 6060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7584" h="606089">
                    <a:moveTo>
                      <a:pt x="0" y="606089"/>
                    </a:moveTo>
                    <a:lnTo>
                      <a:pt x="0" y="246141"/>
                    </a:lnTo>
                    <a:cubicBezTo>
                      <a:pt x="0" y="140410"/>
                      <a:pt x="85712" y="54698"/>
                      <a:pt x="191443" y="54698"/>
                    </a:cubicBezTo>
                    <a:lnTo>
                      <a:pt x="328188" y="54698"/>
                    </a:lnTo>
                    <a:lnTo>
                      <a:pt x="328188" y="0"/>
                    </a:lnTo>
                    <a:lnTo>
                      <a:pt x="437584" y="109396"/>
                    </a:lnTo>
                    <a:lnTo>
                      <a:pt x="328188" y="218792"/>
                    </a:lnTo>
                    <a:lnTo>
                      <a:pt x="328188" y="164094"/>
                    </a:lnTo>
                    <a:lnTo>
                      <a:pt x="191443" y="164094"/>
                    </a:lnTo>
                    <a:cubicBezTo>
                      <a:pt x="146130" y="164094"/>
                      <a:pt x="109396" y="200828"/>
                      <a:pt x="109396" y="246141"/>
                    </a:cubicBezTo>
                    <a:lnTo>
                      <a:pt x="109396" y="606089"/>
                    </a:lnTo>
                    <a:lnTo>
                      <a:pt x="0" y="606089"/>
                    </a:lnTo>
                    <a:close/>
                  </a:path>
                </a:pathLst>
              </a:custGeom>
              <a:solidFill>
                <a:srgbClr val="C0504D"/>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dirty="0"/>
              </a:p>
            </p:txBody>
          </p:sp>
          <p:sp>
            <p:nvSpPr>
              <p:cNvPr id="79" name="Right Arrow 78"/>
              <p:cNvSpPr>
                <a:spLocks noChangeArrowheads="1"/>
              </p:cNvSpPr>
              <p:nvPr/>
            </p:nvSpPr>
            <p:spPr bwMode="auto">
              <a:xfrm rot="5400000">
                <a:off x="7956226" y="4880847"/>
                <a:ext cx="566375" cy="595858"/>
              </a:xfrm>
              <a:prstGeom prst="rightArrow">
                <a:avLst>
                  <a:gd name="adj1" fmla="val 50000"/>
                  <a:gd name="adj2" fmla="val 50000"/>
                </a:avLst>
              </a:prstGeom>
              <a:solidFill>
                <a:srgbClr val="FFFF00">
                  <a:alpha val="16862"/>
                </a:srgbClr>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buFontTx/>
                  <a:buNone/>
                  <a:defRPr/>
                </a:pPr>
                <a:endParaRPr lang="en-US" sz="1100" i="0" dirty="0">
                  <a:solidFill>
                    <a:schemeClr val="lt1"/>
                  </a:solidFill>
                  <a:latin typeface="+mn-lt"/>
                  <a:ea typeface="+mn-ea"/>
                </a:endParaRPr>
              </a:p>
            </p:txBody>
          </p:sp>
          <p:sp>
            <p:nvSpPr>
              <p:cNvPr id="80" name="TextBox 92"/>
              <p:cNvSpPr txBox="1">
                <a:spLocks noChangeArrowheads="1"/>
              </p:cNvSpPr>
              <p:nvPr/>
            </p:nvSpPr>
            <p:spPr bwMode="auto">
              <a:xfrm>
                <a:off x="8090890" y="4832446"/>
                <a:ext cx="519520" cy="3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600" i="0" dirty="0">
                    <a:solidFill>
                      <a:schemeClr val="tx1"/>
                    </a:solidFill>
                    <a:latin typeface="Arial" pitchFamily="34" charset="0"/>
                  </a:rPr>
                  <a:t>Li</a:t>
                </a:r>
                <a:r>
                  <a:rPr lang="en-US" altLang="en-US" sz="2000" i="0" baseline="30000" dirty="0">
                    <a:solidFill>
                      <a:schemeClr val="tx1"/>
                    </a:solidFill>
                    <a:latin typeface="Arial" pitchFamily="34" charset="0"/>
                  </a:rPr>
                  <a:t>+</a:t>
                </a:r>
              </a:p>
            </p:txBody>
          </p:sp>
          <p:sp>
            <p:nvSpPr>
              <p:cNvPr id="81" name="TextBox 93"/>
              <p:cNvSpPr txBox="1">
                <a:spLocks noChangeArrowheads="1"/>
              </p:cNvSpPr>
              <p:nvPr/>
            </p:nvSpPr>
            <p:spPr bwMode="auto">
              <a:xfrm>
                <a:off x="8054964" y="3815855"/>
                <a:ext cx="630637" cy="3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600" i="0" dirty="0">
                    <a:solidFill>
                      <a:schemeClr val="tx1"/>
                    </a:solidFill>
                    <a:latin typeface="Arial" pitchFamily="34" charset="0"/>
                  </a:rPr>
                  <a:t>Li</a:t>
                </a:r>
                <a:r>
                  <a:rPr lang="en-US" altLang="en-US" sz="2000" i="0" baseline="30000" dirty="0">
                    <a:solidFill>
                      <a:schemeClr val="tx1"/>
                    </a:solidFill>
                    <a:latin typeface="Arial" pitchFamily="34" charset="0"/>
                  </a:rPr>
                  <a:t>++</a:t>
                </a:r>
              </a:p>
            </p:txBody>
          </p:sp>
          <p:sp>
            <p:nvSpPr>
              <p:cNvPr id="82" name="TextBox 94"/>
              <p:cNvSpPr txBox="1">
                <a:spLocks noChangeArrowheads="1"/>
              </p:cNvSpPr>
              <p:nvPr/>
            </p:nvSpPr>
            <p:spPr bwMode="auto">
              <a:xfrm>
                <a:off x="8001737" y="3264980"/>
                <a:ext cx="741754" cy="3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600" i="0" dirty="0">
                    <a:solidFill>
                      <a:schemeClr val="tx1"/>
                    </a:solidFill>
                    <a:latin typeface="Arial" pitchFamily="34" charset="0"/>
                  </a:rPr>
                  <a:t>Li</a:t>
                </a:r>
                <a:r>
                  <a:rPr lang="en-US" altLang="en-US" sz="2000" i="0" baseline="30000" dirty="0">
                    <a:solidFill>
                      <a:schemeClr val="tx1"/>
                    </a:solidFill>
                    <a:latin typeface="Arial" pitchFamily="34" charset="0"/>
                  </a:rPr>
                  <a:t>+++</a:t>
                </a:r>
              </a:p>
            </p:txBody>
          </p:sp>
          <p:sp>
            <p:nvSpPr>
              <p:cNvPr id="83" name="Right Arrow 82"/>
              <p:cNvSpPr>
                <a:spLocks noChangeArrowheads="1"/>
              </p:cNvSpPr>
              <p:nvPr/>
            </p:nvSpPr>
            <p:spPr bwMode="auto">
              <a:xfrm rot="5400000">
                <a:off x="7697586" y="2435767"/>
                <a:ext cx="1046412" cy="595858"/>
              </a:xfrm>
              <a:prstGeom prst="rightArrow">
                <a:avLst>
                  <a:gd name="adj1" fmla="val 50000"/>
                  <a:gd name="adj2" fmla="val 50001"/>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buFontTx/>
                  <a:buNone/>
                  <a:defRPr/>
                </a:pPr>
                <a:endParaRPr lang="en-US" sz="1100" i="0" dirty="0">
                  <a:solidFill>
                    <a:schemeClr val="lt1"/>
                  </a:solidFill>
                  <a:latin typeface="+mn-lt"/>
                  <a:ea typeface="+mn-ea"/>
                </a:endParaRPr>
              </a:p>
            </p:txBody>
          </p:sp>
          <p:sp>
            <p:nvSpPr>
              <p:cNvPr id="84" name="TextBox 96"/>
              <p:cNvSpPr txBox="1">
                <a:spLocks noChangeArrowheads="1"/>
              </p:cNvSpPr>
              <p:nvPr/>
            </p:nvSpPr>
            <p:spPr bwMode="auto">
              <a:xfrm>
                <a:off x="8090890" y="5343403"/>
                <a:ext cx="514224" cy="3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600" i="0" dirty="0">
                    <a:solidFill>
                      <a:schemeClr val="tx1"/>
                    </a:solidFill>
                    <a:latin typeface="Arial" pitchFamily="34" charset="0"/>
                  </a:rPr>
                  <a:t>Li</a:t>
                </a:r>
                <a:r>
                  <a:rPr lang="en-US" altLang="en-US" sz="2000" i="0" baseline="30000" dirty="0">
                    <a:solidFill>
                      <a:schemeClr val="tx1"/>
                    </a:solidFill>
                    <a:latin typeface="Arial" pitchFamily="34" charset="0"/>
                  </a:rPr>
                  <a:t>0</a:t>
                </a:r>
              </a:p>
            </p:txBody>
          </p:sp>
          <p:sp>
            <p:nvSpPr>
              <p:cNvPr id="85" name="Bent Arrow 205"/>
              <p:cNvSpPr>
                <a:spLocks/>
              </p:cNvSpPr>
              <p:nvPr/>
            </p:nvSpPr>
            <p:spPr bwMode="auto">
              <a:xfrm flipV="1">
                <a:off x="8514998" y="3199918"/>
                <a:ext cx="439446" cy="606091"/>
              </a:xfrm>
              <a:custGeom>
                <a:avLst/>
                <a:gdLst>
                  <a:gd name="T0" fmla="*/ 0 w 439446"/>
                  <a:gd name="T1" fmla="*/ 606091 h 606091"/>
                  <a:gd name="T2" fmla="*/ 0 w 439446"/>
                  <a:gd name="T3" fmla="*/ 247188 h 606091"/>
                  <a:gd name="T4" fmla="*/ 192258 w 439446"/>
                  <a:gd name="T5" fmla="*/ 54930 h 606091"/>
                  <a:gd name="T6" fmla="*/ 329585 w 439446"/>
                  <a:gd name="T7" fmla="*/ 54931 h 606091"/>
                  <a:gd name="T8" fmla="*/ 329585 w 439446"/>
                  <a:gd name="T9" fmla="*/ 0 h 606091"/>
                  <a:gd name="T10" fmla="*/ 439446 w 439446"/>
                  <a:gd name="T11" fmla="*/ 109862 h 606091"/>
                  <a:gd name="T12" fmla="*/ 329585 w 439446"/>
                  <a:gd name="T13" fmla="*/ 219723 h 606091"/>
                  <a:gd name="T14" fmla="*/ 329585 w 439446"/>
                  <a:gd name="T15" fmla="*/ 164792 h 606091"/>
                  <a:gd name="T16" fmla="*/ 192258 w 439446"/>
                  <a:gd name="T17" fmla="*/ 164792 h 606091"/>
                  <a:gd name="T18" fmla="*/ 109862 w 439446"/>
                  <a:gd name="T19" fmla="*/ 247188 h 606091"/>
                  <a:gd name="T20" fmla="*/ 109862 w 439446"/>
                  <a:gd name="T21" fmla="*/ 606091 h 606091"/>
                  <a:gd name="T22" fmla="*/ 0 w 439446"/>
                  <a:gd name="T23" fmla="*/ 606091 h 6060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446" h="606091">
                    <a:moveTo>
                      <a:pt x="0" y="606091"/>
                    </a:moveTo>
                    <a:lnTo>
                      <a:pt x="0" y="247188"/>
                    </a:lnTo>
                    <a:cubicBezTo>
                      <a:pt x="0" y="141007"/>
                      <a:pt x="86077" y="54930"/>
                      <a:pt x="192258" y="54930"/>
                    </a:cubicBezTo>
                    <a:lnTo>
                      <a:pt x="329585" y="54931"/>
                    </a:lnTo>
                    <a:lnTo>
                      <a:pt x="329585" y="0"/>
                    </a:lnTo>
                    <a:lnTo>
                      <a:pt x="439446" y="109862"/>
                    </a:lnTo>
                    <a:lnTo>
                      <a:pt x="329585" y="219723"/>
                    </a:lnTo>
                    <a:lnTo>
                      <a:pt x="329585" y="164792"/>
                    </a:lnTo>
                    <a:lnTo>
                      <a:pt x="192258" y="164792"/>
                    </a:lnTo>
                    <a:cubicBezTo>
                      <a:pt x="146752" y="164792"/>
                      <a:pt x="109862" y="201682"/>
                      <a:pt x="109862" y="247188"/>
                    </a:cubicBezTo>
                    <a:lnTo>
                      <a:pt x="109862" y="606091"/>
                    </a:lnTo>
                    <a:lnTo>
                      <a:pt x="0" y="606091"/>
                    </a:lnTo>
                    <a:close/>
                  </a:path>
                </a:pathLst>
              </a:custGeom>
              <a:solidFill>
                <a:srgbClr val="FFFF00">
                  <a:alpha val="52940"/>
                </a:srgbClr>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dirty="0"/>
              </a:p>
            </p:txBody>
          </p:sp>
          <p:sp>
            <p:nvSpPr>
              <p:cNvPr id="86" name="Bent Arrow 206"/>
              <p:cNvSpPr>
                <a:spLocks/>
              </p:cNvSpPr>
              <p:nvPr/>
            </p:nvSpPr>
            <p:spPr bwMode="auto">
              <a:xfrm flipH="1" flipV="1">
                <a:off x="7503901" y="3199918"/>
                <a:ext cx="437583" cy="606091"/>
              </a:xfrm>
              <a:custGeom>
                <a:avLst/>
                <a:gdLst>
                  <a:gd name="T0" fmla="*/ 0 w 437583"/>
                  <a:gd name="T1" fmla="*/ 606091 h 606091"/>
                  <a:gd name="T2" fmla="*/ 0 w 437583"/>
                  <a:gd name="T3" fmla="*/ 246140 h 606091"/>
                  <a:gd name="T4" fmla="*/ 191443 w 437583"/>
                  <a:gd name="T5" fmla="*/ 54697 h 606091"/>
                  <a:gd name="T6" fmla="*/ 328187 w 437583"/>
                  <a:gd name="T7" fmla="*/ 54698 h 606091"/>
                  <a:gd name="T8" fmla="*/ 328187 w 437583"/>
                  <a:gd name="T9" fmla="*/ 0 h 606091"/>
                  <a:gd name="T10" fmla="*/ 437583 w 437583"/>
                  <a:gd name="T11" fmla="*/ 109396 h 606091"/>
                  <a:gd name="T12" fmla="*/ 328187 w 437583"/>
                  <a:gd name="T13" fmla="*/ 218792 h 606091"/>
                  <a:gd name="T14" fmla="*/ 328187 w 437583"/>
                  <a:gd name="T15" fmla="*/ 164094 h 606091"/>
                  <a:gd name="T16" fmla="*/ 191443 w 437583"/>
                  <a:gd name="T17" fmla="*/ 164094 h 606091"/>
                  <a:gd name="T18" fmla="*/ 109396 w 437583"/>
                  <a:gd name="T19" fmla="*/ 246141 h 606091"/>
                  <a:gd name="T20" fmla="*/ 109396 w 437583"/>
                  <a:gd name="T21" fmla="*/ 606091 h 606091"/>
                  <a:gd name="T22" fmla="*/ 0 w 437583"/>
                  <a:gd name="T23" fmla="*/ 606091 h 6060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7583" h="606091">
                    <a:moveTo>
                      <a:pt x="0" y="606091"/>
                    </a:moveTo>
                    <a:lnTo>
                      <a:pt x="0" y="246140"/>
                    </a:lnTo>
                    <a:cubicBezTo>
                      <a:pt x="0" y="140409"/>
                      <a:pt x="85712" y="54697"/>
                      <a:pt x="191443" y="54697"/>
                    </a:cubicBezTo>
                    <a:lnTo>
                      <a:pt x="328187" y="54698"/>
                    </a:lnTo>
                    <a:lnTo>
                      <a:pt x="328187" y="0"/>
                    </a:lnTo>
                    <a:lnTo>
                      <a:pt x="437583" y="109396"/>
                    </a:lnTo>
                    <a:lnTo>
                      <a:pt x="328187" y="218792"/>
                    </a:lnTo>
                    <a:lnTo>
                      <a:pt x="328187" y="164094"/>
                    </a:lnTo>
                    <a:lnTo>
                      <a:pt x="191443" y="164094"/>
                    </a:lnTo>
                    <a:cubicBezTo>
                      <a:pt x="146130" y="164094"/>
                      <a:pt x="109396" y="200828"/>
                      <a:pt x="109396" y="246141"/>
                    </a:cubicBezTo>
                    <a:lnTo>
                      <a:pt x="109396" y="606091"/>
                    </a:lnTo>
                    <a:lnTo>
                      <a:pt x="0" y="606091"/>
                    </a:lnTo>
                    <a:close/>
                  </a:path>
                </a:pathLst>
              </a:custGeom>
              <a:solidFill>
                <a:srgbClr val="FFFF00">
                  <a:alpha val="52940"/>
                </a:srgbClr>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dirty="0"/>
              </a:p>
            </p:txBody>
          </p:sp>
        </p:grpSp>
        <p:sp>
          <p:nvSpPr>
            <p:cNvPr id="6" name="Freeform 43"/>
            <p:cNvSpPr>
              <a:spLocks/>
            </p:cNvSpPr>
            <p:nvPr/>
          </p:nvSpPr>
          <p:spPr bwMode="auto">
            <a:xfrm>
              <a:off x="1485900" y="2194153"/>
              <a:ext cx="939800" cy="339767"/>
            </a:xfrm>
            <a:custGeom>
              <a:avLst/>
              <a:gdLst>
                <a:gd name="T0" fmla="*/ 0 w 939800"/>
                <a:gd name="T1" fmla="*/ 93193 h 339514"/>
                <a:gd name="T2" fmla="*/ 368300 w 939800"/>
                <a:gd name="T3" fmla="*/ 133135 h 339514"/>
                <a:gd name="T4" fmla="*/ 939800 w 939800"/>
                <a:gd name="T5" fmla="*/ 0 h 339514"/>
                <a:gd name="T6" fmla="*/ 0 60000 65536"/>
                <a:gd name="T7" fmla="*/ 0 60000 65536"/>
                <a:gd name="T8" fmla="*/ 0 60000 65536"/>
              </a:gdLst>
              <a:ahLst/>
              <a:cxnLst>
                <a:cxn ang="T6">
                  <a:pos x="T0" y="T1"/>
                </a:cxn>
                <a:cxn ang="T7">
                  <a:pos x="T2" y="T3"/>
                </a:cxn>
                <a:cxn ang="T8">
                  <a:pos x="T4" y="T5"/>
                </a:cxn>
              </a:cxnLst>
              <a:rect l="0" t="0" r="r" b="b"/>
              <a:pathLst>
                <a:path w="939800" h="339514">
                  <a:moveTo>
                    <a:pt x="0" y="88900"/>
                  </a:moveTo>
                  <a:cubicBezTo>
                    <a:pt x="105833" y="115358"/>
                    <a:pt x="211667" y="141817"/>
                    <a:pt x="368300" y="127000"/>
                  </a:cubicBezTo>
                  <a:cubicBezTo>
                    <a:pt x="524933" y="112183"/>
                    <a:pt x="459317" y="690033"/>
                    <a:pt x="939800"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7" name="Block Arc 6"/>
            <p:cNvSpPr/>
            <p:nvPr/>
          </p:nvSpPr>
          <p:spPr bwMode="auto">
            <a:xfrm rot="10800000">
              <a:off x="2985209" y="3450947"/>
              <a:ext cx="2260747" cy="1537063"/>
            </a:xfrm>
            <a:prstGeom prst="blockArc">
              <a:avLst/>
            </a:prstGeom>
            <a:solidFill>
              <a:schemeClr val="bg1">
                <a:lumMod val="75000"/>
              </a:schemeClr>
            </a:solidFill>
            <a:ln w="15875" cap="flat" cmpd="sng" algn="ctr">
              <a:noFill/>
              <a:prstDash val="solid"/>
              <a:round/>
              <a:headEnd type="none" w="med" len="med"/>
              <a:tailEnd type="triangle" w="med" len="med"/>
            </a:ln>
            <a:effectLst/>
          </p:spPr>
          <p:txBody>
            <a:bodyPr lIns="0" tIns="0" rIns="0" bIns="0"/>
            <a:lstStyle/>
            <a:p>
              <a:pPr>
                <a:defRPr/>
              </a:pPr>
              <a:endParaRPr lang="en-US" sz="1100" dirty="0">
                <a:ea typeface="ＭＳ Ｐゴシック" charset="0"/>
                <a:cs typeface="ＭＳ Ｐゴシック" charset="0"/>
              </a:endParaRPr>
            </a:p>
          </p:txBody>
        </p:sp>
        <p:sp>
          <p:nvSpPr>
            <p:cNvPr id="8" name="Rectangle 59"/>
            <p:cNvSpPr>
              <a:spLocks noChangeArrowheads="1"/>
            </p:cNvSpPr>
            <p:nvPr/>
          </p:nvSpPr>
          <p:spPr bwMode="auto">
            <a:xfrm>
              <a:off x="2959100" y="1279640"/>
              <a:ext cx="419100" cy="2984870"/>
            </a:xfrm>
            <a:prstGeom prst="rect">
              <a:avLst/>
            </a:prstGeom>
            <a:solidFill>
              <a:srgbClr val="BFBFBF"/>
            </a:solidFill>
            <a:ln w="15875">
              <a:solidFill>
                <a:srgbClr val="FFFFFF"/>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endParaRPr lang="en-US" altLang="en-US" sz="1100" dirty="0"/>
            </a:p>
          </p:txBody>
        </p:sp>
        <p:sp>
          <p:nvSpPr>
            <p:cNvPr id="9" name="Rectangle 90"/>
            <p:cNvSpPr>
              <a:spLocks noChangeArrowheads="1"/>
            </p:cNvSpPr>
            <p:nvPr/>
          </p:nvSpPr>
          <p:spPr bwMode="auto">
            <a:xfrm>
              <a:off x="4851400" y="1305043"/>
              <a:ext cx="393700" cy="2984870"/>
            </a:xfrm>
            <a:prstGeom prst="rect">
              <a:avLst/>
            </a:prstGeom>
            <a:solidFill>
              <a:srgbClr val="BFBFBF"/>
            </a:solidFill>
            <a:ln w="15875">
              <a:solidFill>
                <a:srgbClr val="FFFFFF"/>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endParaRPr lang="en-US" altLang="en-US" sz="1100" dirty="0"/>
            </a:p>
          </p:txBody>
        </p:sp>
        <p:sp>
          <p:nvSpPr>
            <p:cNvPr id="10" name="Oval 61"/>
            <p:cNvSpPr>
              <a:spLocks noChangeArrowheads="1"/>
            </p:cNvSpPr>
            <p:nvPr/>
          </p:nvSpPr>
          <p:spPr bwMode="auto">
            <a:xfrm>
              <a:off x="3085770" y="1419952"/>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1" name="Oval 92"/>
            <p:cNvSpPr>
              <a:spLocks noChangeArrowheads="1"/>
            </p:cNvSpPr>
            <p:nvPr/>
          </p:nvSpPr>
          <p:spPr bwMode="auto">
            <a:xfrm>
              <a:off x="3085770" y="1685916"/>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2" name="Oval 93"/>
            <p:cNvSpPr>
              <a:spLocks noChangeArrowheads="1"/>
            </p:cNvSpPr>
            <p:nvPr/>
          </p:nvSpPr>
          <p:spPr bwMode="auto">
            <a:xfrm>
              <a:off x="3085770" y="1965696"/>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3" name="Oval 94"/>
            <p:cNvSpPr>
              <a:spLocks noChangeArrowheads="1"/>
            </p:cNvSpPr>
            <p:nvPr/>
          </p:nvSpPr>
          <p:spPr bwMode="auto">
            <a:xfrm>
              <a:off x="3085770" y="2231659"/>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4" name="Oval 95"/>
            <p:cNvSpPr>
              <a:spLocks noChangeArrowheads="1"/>
            </p:cNvSpPr>
            <p:nvPr/>
          </p:nvSpPr>
          <p:spPr bwMode="auto">
            <a:xfrm>
              <a:off x="3085770" y="2487261"/>
              <a:ext cx="178774" cy="176158"/>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5" name="Oval 96"/>
            <p:cNvSpPr>
              <a:spLocks noChangeArrowheads="1"/>
            </p:cNvSpPr>
            <p:nvPr/>
          </p:nvSpPr>
          <p:spPr bwMode="auto">
            <a:xfrm>
              <a:off x="3085770" y="2753224"/>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6" name="Oval 97"/>
            <p:cNvSpPr>
              <a:spLocks noChangeArrowheads="1"/>
            </p:cNvSpPr>
            <p:nvPr/>
          </p:nvSpPr>
          <p:spPr bwMode="auto">
            <a:xfrm>
              <a:off x="3085770" y="3033004"/>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7" name="Oval 98"/>
            <p:cNvSpPr>
              <a:spLocks noChangeArrowheads="1"/>
            </p:cNvSpPr>
            <p:nvPr/>
          </p:nvSpPr>
          <p:spPr bwMode="auto">
            <a:xfrm>
              <a:off x="3085770" y="3298968"/>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8" name="Oval 99"/>
            <p:cNvSpPr>
              <a:spLocks noChangeArrowheads="1"/>
            </p:cNvSpPr>
            <p:nvPr/>
          </p:nvSpPr>
          <p:spPr bwMode="auto">
            <a:xfrm>
              <a:off x="4953587" y="1432041"/>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19" name="Oval 100"/>
            <p:cNvSpPr>
              <a:spLocks noChangeArrowheads="1"/>
            </p:cNvSpPr>
            <p:nvPr/>
          </p:nvSpPr>
          <p:spPr bwMode="auto">
            <a:xfrm>
              <a:off x="4953587" y="1699732"/>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0" name="Oval 101"/>
            <p:cNvSpPr>
              <a:spLocks noChangeArrowheads="1"/>
            </p:cNvSpPr>
            <p:nvPr/>
          </p:nvSpPr>
          <p:spPr bwMode="auto">
            <a:xfrm>
              <a:off x="4953587" y="1977784"/>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1" name="Oval 102"/>
            <p:cNvSpPr>
              <a:spLocks noChangeArrowheads="1"/>
            </p:cNvSpPr>
            <p:nvPr/>
          </p:nvSpPr>
          <p:spPr bwMode="auto">
            <a:xfrm>
              <a:off x="4953587" y="2245476"/>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2" name="Oval 103"/>
            <p:cNvSpPr>
              <a:spLocks noChangeArrowheads="1"/>
            </p:cNvSpPr>
            <p:nvPr/>
          </p:nvSpPr>
          <p:spPr bwMode="auto">
            <a:xfrm>
              <a:off x="4953587" y="2499350"/>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3" name="Oval 104"/>
            <p:cNvSpPr>
              <a:spLocks noChangeArrowheads="1"/>
            </p:cNvSpPr>
            <p:nvPr/>
          </p:nvSpPr>
          <p:spPr bwMode="auto">
            <a:xfrm>
              <a:off x="4953587" y="2765313"/>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4" name="Oval 105"/>
            <p:cNvSpPr>
              <a:spLocks noChangeArrowheads="1"/>
            </p:cNvSpPr>
            <p:nvPr/>
          </p:nvSpPr>
          <p:spPr bwMode="auto">
            <a:xfrm>
              <a:off x="4953587" y="3045093"/>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5" name="Oval 106"/>
            <p:cNvSpPr>
              <a:spLocks noChangeArrowheads="1"/>
            </p:cNvSpPr>
            <p:nvPr/>
          </p:nvSpPr>
          <p:spPr bwMode="auto">
            <a:xfrm>
              <a:off x="4953587" y="3311057"/>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6" name="Oval 107"/>
            <p:cNvSpPr>
              <a:spLocks noChangeArrowheads="1"/>
            </p:cNvSpPr>
            <p:nvPr/>
          </p:nvSpPr>
          <p:spPr bwMode="auto">
            <a:xfrm>
              <a:off x="3085770" y="3566658"/>
              <a:ext cx="178774" cy="176158"/>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7" name="Oval 108"/>
            <p:cNvSpPr>
              <a:spLocks noChangeArrowheads="1"/>
            </p:cNvSpPr>
            <p:nvPr/>
          </p:nvSpPr>
          <p:spPr bwMode="auto">
            <a:xfrm>
              <a:off x="3085770" y="3844712"/>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28" name="Oval 109"/>
            <p:cNvSpPr>
              <a:spLocks noChangeArrowheads="1"/>
            </p:cNvSpPr>
            <p:nvPr/>
          </p:nvSpPr>
          <p:spPr bwMode="auto">
            <a:xfrm>
              <a:off x="3085770" y="4112402"/>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0" name="Oval 110"/>
            <p:cNvSpPr>
              <a:spLocks noChangeArrowheads="1"/>
            </p:cNvSpPr>
            <p:nvPr/>
          </p:nvSpPr>
          <p:spPr bwMode="auto">
            <a:xfrm>
              <a:off x="4953587" y="3604653"/>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1" name="Oval 111"/>
            <p:cNvSpPr>
              <a:spLocks noChangeArrowheads="1"/>
            </p:cNvSpPr>
            <p:nvPr/>
          </p:nvSpPr>
          <p:spPr bwMode="auto">
            <a:xfrm>
              <a:off x="4953587" y="3882706"/>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2" name="Oval 112"/>
            <p:cNvSpPr>
              <a:spLocks noChangeArrowheads="1"/>
            </p:cNvSpPr>
            <p:nvPr/>
          </p:nvSpPr>
          <p:spPr bwMode="auto">
            <a:xfrm>
              <a:off x="4953587" y="4150397"/>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3" name="Oval 113"/>
            <p:cNvSpPr>
              <a:spLocks noChangeArrowheads="1"/>
            </p:cNvSpPr>
            <p:nvPr/>
          </p:nvSpPr>
          <p:spPr bwMode="auto">
            <a:xfrm>
              <a:off x="3225438" y="4416360"/>
              <a:ext cx="178774"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4" name="Oval 114"/>
            <p:cNvSpPr>
              <a:spLocks noChangeArrowheads="1"/>
            </p:cNvSpPr>
            <p:nvPr/>
          </p:nvSpPr>
          <p:spPr bwMode="auto">
            <a:xfrm>
              <a:off x="3556915" y="4582156"/>
              <a:ext cx="176911"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5" name="Oval 115"/>
            <p:cNvSpPr>
              <a:spLocks noChangeArrowheads="1"/>
            </p:cNvSpPr>
            <p:nvPr/>
          </p:nvSpPr>
          <p:spPr bwMode="auto">
            <a:xfrm>
              <a:off x="3873494" y="4670235"/>
              <a:ext cx="178774"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6" name="Oval 116"/>
            <p:cNvSpPr>
              <a:spLocks noChangeArrowheads="1"/>
            </p:cNvSpPr>
            <p:nvPr/>
          </p:nvSpPr>
          <p:spPr bwMode="auto">
            <a:xfrm flipH="1">
              <a:off x="4255250" y="4670235"/>
              <a:ext cx="176912" cy="177884"/>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7" name="Oval 117"/>
            <p:cNvSpPr>
              <a:spLocks noChangeArrowheads="1"/>
            </p:cNvSpPr>
            <p:nvPr/>
          </p:nvSpPr>
          <p:spPr bwMode="auto">
            <a:xfrm flipH="1">
              <a:off x="4560656" y="4606334"/>
              <a:ext cx="176912"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8" name="Oval 118"/>
            <p:cNvSpPr>
              <a:spLocks noChangeArrowheads="1"/>
            </p:cNvSpPr>
            <p:nvPr/>
          </p:nvSpPr>
          <p:spPr bwMode="auto">
            <a:xfrm flipH="1">
              <a:off x="4839990" y="4454355"/>
              <a:ext cx="176912" cy="177885"/>
            </a:xfrm>
            <a:prstGeom prst="ellipse">
              <a:avLst/>
            </a:prstGeom>
            <a:solidFill>
              <a:schemeClr val="tx2">
                <a:lumMod val="60000"/>
                <a:lumOff val="40000"/>
              </a:schemeClr>
            </a:solidFill>
            <a:ln w="15875">
              <a:solidFill>
                <a:schemeClr val="tx1"/>
              </a:solidFill>
              <a:round/>
              <a:headEnd/>
              <a:tailEnd type="triangle" w="med" len="med"/>
            </a:ln>
          </p:spPr>
          <p:txBody>
            <a:bodyPr lIns="0" tIns="0" rIns="0" bIns="0"/>
            <a:lstStyle/>
            <a:p>
              <a:pPr>
                <a:defRPr/>
              </a:pPr>
              <a:endParaRPr lang="en-US" sz="1100" dirty="0">
                <a:ea typeface="ＭＳ Ｐゴシック" charset="0"/>
                <a:cs typeface="ＭＳ Ｐゴシック" charset="0"/>
              </a:endParaRPr>
            </a:p>
          </p:txBody>
        </p:sp>
        <p:sp>
          <p:nvSpPr>
            <p:cNvPr id="39" name="TextBox 14"/>
            <p:cNvSpPr txBox="1">
              <a:spLocks noChangeArrowheads="1"/>
            </p:cNvSpPr>
            <p:nvPr/>
          </p:nvSpPr>
          <p:spPr bwMode="auto">
            <a:xfrm>
              <a:off x="1784578" y="3544703"/>
              <a:ext cx="1206499" cy="45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buFontTx/>
                <a:buNone/>
              </a:pPr>
              <a:r>
                <a:rPr lang="en-US" altLang="en-US" sz="1000" i="0" dirty="0">
                  <a:solidFill>
                    <a:srgbClr val="000000"/>
                  </a:solidFill>
                  <a:latin typeface="Arial" pitchFamily="34" charset="0"/>
                </a:rPr>
                <a:t>Heat Exchanger</a:t>
              </a:r>
            </a:p>
          </p:txBody>
        </p:sp>
        <p:cxnSp>
          <p:nvCxnSpPr>
            <p:cNvPr id="40" name="Straight Arrow Connector 64"/>
            <p:cNvCxnSpPr>
              <a:cxnSpLocks noChangeShapeType="1"/>
              <a:stCxn id="39" idx="0"/>
            </p:cNvCxnSpPr>
            <p:nvPr/>
          </p:nvCxnSpPr>
          <p:spPr bwMode="auto">
            <a:xfrm flipV="1">
              <a:off x="2387829" y="3273063"/>
              <a:ext cx="710538" cy="271641"/>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 name="Rectangle 69"/>
            <p:cNvSpPr>
              <a:spLocks noChangeArrowheads="1"/>
            </p:cNvSpPr>
            <p:nvPr/>
          </p:nvSpPr>
          <p:spPr bwMode="auto">
            <a:xfrm>
              <a:off x="4876800" y="1347911"/>
              <a:ext cx="584200" cy="46043"/>
            </a:xfrm>
            <a:prstGeom prst="rect">
              <a:avLst/>
            </a:prstGeom>
            <a:solidFill>
              <a:srgbClr val="953735"/>
            </a:solidFill>
            <a:ln w="15875">
              <a:solidFill>
                <a:schemeClr val="tx1"/>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endParaRPr lang="en-US" altLang="en-US" sz="1100" dirty="0"/>
            </a:p>
          </p:txBody>
        </p:sp>
        <p:sp>
          <p:nvSpPr>
            <p:cNvPr id="42" name="Rectangle 123"/>
            <p:cNvSpPr>
              <a:spLocks noChangeArrowheads="1"/>
            </p:cNvSpPr>
            <p:nvPr/>
          </p:nvSpPr>
          <p:spPr bwMode="auto">
            <a:xfrm>
              <a:off x="2755900" y="1297105"/>
              <a:ext cx="584200" cy="46043"/>
            </a:xfrm>
            <a:prstGeom prst="rect">
              <a:avLst/>
            </a:prstGeom>
            <a:solidFill>
              <a:srgbClr val="953735"/>
            </a:solidFill>
            <a:ln w="15875">
              <a:solidFill>
                <a:schemeClr val="tx1"/>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endParaRPr lang="en-US" altLang="en-US" sz="1100" dirty="0"/>
            </a:p>
          </p:txBody>
        </p:sp>
        <p:sp>
          <p:nvSpPr>
            <p:cNvPr id="43" name="Rectangle 70"/>
            <p:cNvSpPr>
              <a:spLocks noChangeArrowheads="1"/>
            </p:cNvSpPr>
            <p:nvPr/>
          </p:nvSpPr>
          <p:spPr bwMode="auto">
            <a:xfrm>
              <a:off x="3352800" y="1292342"/>
              <a:ext cx="76200" cy="3035676"/>
            </a:xfrm>
            <a:prstGeom prst="rect">
              <a:avLst/>
            </a:prstGeom>
            <a:solidFill>
              <a:srgbClr val="953735"/>
            </a:solidFill>
            <a:ln w="15875">
              <a:solidFill>
                <a:schemeClr val="tx1"/>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endParaRPr lang="en-US" altLang="en-US" sz="1100" dirty="0"/>
            </a:p>
          </p:txBody>
        </p:sp>
        <p:sp>
          <p:nvSpPr>
            <p:cNvPr id="44" name="Rectangle 125"/>
            <p:cNvSpPr>
              <a:spLocks noChangeArrowheads="1"/>
            </p:cNvSpPr>
            <p:nvPr/>
          </p:nvSpPr>
          <p:spPr bwMode="auto">
            <a:xfrm flipH="1">
              <a:off x="4805363" y="1343148"/>
              <a:ext cx="84137" cy="3010273"/>
            </a:xfrm>
            <a:prstGeom prst="rect">
              <a:avLst/>
            </a:prstGeom>
            <a:solidFill>
              <a:srgbClr val="953735"/>
            </a:solidFill>
            <a:ln w="15875">
              <a:solidFill>
                <a:schemeClr val="tx1"/>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endParaRPr lang="en-US" altLang="en-US" sz="1100" dirty="0"/>
            </a:p>
          </p:txBody>
        </p:sp>
        <p:sp>
          <p:nvSpPr>
            <p:cNvPr id="45" name="Block Arc 44"/>
            <p:cNvSpPr/>
            <p:nvPr/>
          </p:nvSpPr>
          <p:spPr bwMode="auto">
            <a:xfrm rot="10800000">
              <a:off x="3327860" y="4048502"/>
              <a:ext cx="1588483" cy="557832"/>
            </a:xfrm>
            <a:prstGeom prst="blockArc">
              <a:avLst>
                <a:gd name="adj1" fmla="val 10690902"/>
                <a:gd name="adj2" fmla="val 0"/>
                <a:gd name="adj3" fmla="val 25000"/>
              </a:avLst>
            </a:prstGeom>
            <a:solidFill>
              <a:srgbClr val="953735"/>
            </a:solidFill>
            <a:ln w="15875" cap="flat" cmpd="sng" algn="ctr">
              <a:noFill/>
              <a:prstDash val="solid"/>
              <a:round/>
              <a:headEnd type="none" w="med" len="med"/>
              <a:tailEnd type="triangle" w="med" len="med"/>
            </a:ln>
            <a:effectLst/>
          </p:spPr>
          <p:txBody>
            <a:bodyPr lIns="0" tIns="0" rIns="0" bIns="0"/>
            <a:lstStyle/>
            <a:p>
              <a:pPr>
                <a:defRPr/>
              </a:pPr>
              <a:endParaRPr lang="en-US" sz="1100" dirty="0">
                <a:ea typeface="ＭＳ Ｐゴシック" charset="0"/>
                <a:cs typeface="ＭＳ Ｐゴシック" charset="0"/>
              </a:endParaRPr>
            </a:p>
          </p:txBody>
        </p:sp>
        <p:sp>
          <p:nvSpPr>
            <p:cNvPr id="46" name="Rectangle 72"/>
            <p:cNvSpPr>
              <a:spLocks noChangeArrowheads="1"/>
            </p:cNvSpPr>
            <p:nvPr/>
          </p:nvSpPr>
          <p:spPr bwMode="auto">
            <a:xfrm>
              <a:off x="4114800" y="4594751"/>
              <a:ext cx="50800" cy="800199"/>
            </a:xfrm>
            <a:prstGeom prst="rect">
              <a:avLst/>
            </a:prstGeom>
            <a:solidFill>
              <a:srgbClr val="953735"/>
            </a:solidFill>
            <a:ln w="15875">
              <a:solidFill>
                <a:schemeClr val="tx1"/>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endParaRPr lang="en-US" altLang="en-US" sz="1100" dirty="0"/>
            </a:p>
          </p:txBody>
        </p:sp>
        <p:cxnSp>
          <p:nvCxnSpPr>
            <p:cNvPr id="47" name="Straight Arrow Connector 74"/>
            <p:cNvCxnSpPr>
              <a:cxnSpLocks noChangeShapeType="1"/>
            </p:cNvCxnSpPr>
            <p:nvPr/>
          </p:nvCxnSpPr>
          <p:spPr bwMode="auto">
            <a:xfrm>
              <a:off x="2794000" y="1254220"/>
              <a:ext cx="647700" cy="0"/>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30"/>
            <p:cNvCxnSpPr>
              <a:cxnSpLocks noChangeShapeType="1"/>
            </p:cNvCxnSpPr>
            <p:nvPr/>
          </p:nvCxnSpPr>
          <p:spPr bwMode="auto">
            <a:xfrm flipH="1">
              <a:off x="4800600" y="1279620"/>
              <a:ext cx="647700" cy="0"/>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 name="Straight Arrow Connector 78"/>
            <p:cNvCxnSpPr>
              <a:cxnSpLocks noChangeShapeType="1"/>
            </p:cNvCxnSpPr>
            <p:nvPr/>
          </p:nvCxnSpPr>
          <p:spPr bwMode="auto">
            <a:xfrm>
              <a:off x="4208780" y="5036746"/>
              <a:ext cx="0" cy="431854"/>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 name="Straight Arrow Connector 84"/>
            <p:cNvCxnSpPr>
              <a:cxnSpLocks noChangeShapeType="1"/>
            </p:cNvCxnSpPr>
            <p:nvPr/>
          </p:nvCxnSpPr>
          <p:spPr bwMode="auto">
            <a:xfrm>
              <a:off x="4521200" y="819823"/>
              <a:ext cx="0" cy="1193948"/>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sp>
          <p:nvSpPr>
            <p:cNvPr id="51" name="TextBox 85"/>
            <p:cNvSpPr txBox="1">
              <a:spLocks noChangeArrowheads="1"/>
            </p:cNvSpPr>
            <p:nvPr/>
          </p:nvSpPr>
          <p:spPr bwMode="auto">
            <a:xfrm>
              <a:off x="4445000" y="756315"/>
              <a:ext cx="462791" cy="31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400" dirty="0"/>
                <a:t>B</a:t>
              </a:r>
              <a:r>
                <a:rPr lang="en-US" altLang="en-US" sz="1400" baseline="-25000" dirty="0"/>
                <a:t>0</a:t>
              </a:r>
              <a:endParaRPr lang="en-US" altLang="en-US" sz="1400" dirty="0"/>
            </a:p>
          </p:txBody>
        </p:sp>
        <p:sp>
          <p:nvSpPr>
            <p:cNvPr id="52" name="TextBox 86"/>
            <p:cNvSpPr txBox="1">
              <a:spLocks noChangeArrowheads="1"/>
            </p:cNvSpPr>
            <p:nvPr/>
          </p:nvSpPr>
          <p:spPr bwMode="auto">
            <a:xfrm>
              <a:off x="2602752" y="537336"/>
              <a:ext cx="2802984" cy="28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i="0" dirty="0">
                  <a:solidFill>
                    <a:schemeClr val="tx1"/>
                  </a:solidFill>
                </a:rPr>
                <a:t>Divertor Heat and Particles Flux</a:t>
              </a:r>
            </a:p>
          </p:txBody>
        </p:sp>
        <p:sp>
          <p:nvSpPr>
            <p:cNvPr id="54" name="TextBox 147"/>
            <p:cNvSpPr txBox="1">
              <a:spLocks noChangeArrowheads="1"/>
            </p:cNvSpPr>
            <p:nvPr/>
          </p:nvSpPr>
          <p:spPr bwMode="auto">
            <a:xfrm>
              <a:off x="2966718" y="5483835"/>
              <a:ext cx="3365500" cy="45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000" i="0" dirty="0">
                  <a:solidFill>
                    <a:schemeClr val="tx1"/>
                  </a:solidFill>
                </a:rPr>
                <a:t>LL Purification System to remove tritium, impurities, and dust</a:t>
              </a:r>
            </a:p>
          </p:txBody>
        </p:sp>
        <p:cxnSp>
          <p:nvCxnSpPr>
            <p:cNvPr id="55" name="Straight Arrow Connector 89"/>
            <p:cNvCxnSpPr>
              <a:cxnSpLocks noChangeShapeType="1"/>
            </p:cNvCxnSpPr>
            <p:nvPr/>
          </p:nvCxnSpPr>
          <p:spPr bwMode="auto">
            <a:xfrm>
              <a:off x="2442952" y="2388819"/>
              <a:ext cx="1006047" cy="154964"/>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 name="Straight Arrow Connector 76"/>
            <p:cNvCxnSpPr>
              <a:cxnSpLocks noChangeShapeType="1"/>
            </p:cNvCxnSpPr>
            <p:nvPr/>
          </p:nvCxnSpPr>
          <p:spPr bwMode="auto">
            <a:xfrm>
              <a:off x="3505200" y="1305026"/>
              <a:ext cx="0" cy="3022975"/>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 name="Straight Arrow Connector 133"/>
            <p:cNvCxnSpPr>
              <a:cxnSpLocks noChangeShapeType="1"/>
            </p:cNvCxnSpPr>
            <p:nvPr/>
          </p:nvCxnSpPr>
          <p:spPr bwMode="auto">
            <a:xfrm>
              <a:off x="4762500" y="1292324"/>
              <a:ext cx="0" cy="3022975"/>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 name="Straight Arrow Connector 80"/>
            <p:cNvCxnSpPr>
              <a:cxnSpLocks noChangeShapeType="1"/>
            </p:cNvCxnSpPr>
            <p:nvPr/>
          </p:nvCxnSpPr>
          <p:spPr bwMode="auto">
            <a:xfrm>
              <a:off x="3568700" y="4289909"/>
              <a:ext cx="514350" cy="165120"/>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 name="Straight Arrow Connector 139"/>
            <p:cNvCxnSpPr>
              <a:cxnSpLocks noChangeShapeType="1"/>
            </p:cNvCxnSpPr>
            <p:nvPr/>
          </p:nvCxnSpPr>
          <p:spPr bwMode="auto">
            <a:xfrm flipH="1">
              <a:off x="4216400" y="4277209"/>
              <a:ext cx="514350" cy="165120"/>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Rectangle 48"/>
            <p:cNvSpPr>
              <a:spLocks noChangeArrowheads="1"/>
            </p:cNvSpPr>
            <p:nvPr/>
          </p:nvSpPr>
          <p:spPr bwMode="auto">
            <a:xfrm>
              <a:off x="5397499" y="3880286"/>
              <a:ext cx="1780957" cy="74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buFontTx/>
                <a:buNone/>
              </a:pPr>
              <a:r>
                <a:rPr lang="en-US" altLang="en-US" i="0" dirty="0">
                  <a:solidFill>
                    <a:srgbClr val="FF0000"/>
                  </a:solidFill>
                </a:rPr>
                <a:t>Li Evap. /</a:t>
              </a:r>
            </a:p>
            <a:p>
              <a:pPr algn="ctr" eaLnBrk="1" hangingPunct="1">
                <a:buFontTx/>
                <a:buNone/>
              </a:pPr>
              <a:r>
                <a:rPr lang="en-US" altLang="en-US" i="0" dirty="0">
                  <a:solidFill>
                    <a:srgbClr val="FF0000"/>
                  </a:solidFill>
                </a:rPr>
                <a:t> Ionization</a:t>
              </a:r>
            </a:p>
            <a:p>
              <a:pPr algn="ctr" eaLnBrk="1" hangingPunct="1">
                <a:buFontTx/>
                <a:buNone/>
              </a:pPr>
              <a:r>
                <a:rPr lang="en-US" altLang="en-US" i="0" dirty="0">
                  <a:solidFill>
                    <a:srgbClr val="FF0000"/>
                  </a:solidFill>
                </a:rPr>
                <a:t>(RLLD)</a:t>
              </a:r>
            </a:p>
          </p:txBody>
        </p:sp>
        <p:sp>
          <p:nvSpPr>
            <p:cNvPr id="61" name="Rectangle 48"/>
            <p:cNvSpPr>
              <a:spLocks noChangeArrowheads="1"/>
            </p:cNvSpPr>
            <p:nvPr/>
          </p:nvSpPr>
          <p:spPr bwMode="auto">
            <a:xfrm>
              <a:off x="5314950" y="2543447"/>
              <a:ext cx="1670050" cy="45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buFontTx/>
                <a:buNone/>
              </a:pPr>
              <a:r>
                <a:rPr lang="en-US" altLang="en-US" sz="1000" i="0" dirty="0">
                  <a:solidFill>
                    <a:srgbClr val="000000"/>
                  </a:solidFill>
                </a:rPr>
                <a:t>Li Radiative Mantle</a:t>
              </a:r>
            </a:p>
          </p:txBody>
        </p:sp>
        <p:sp>
          <p:nvSpPr>
            <p:cNvPr id="62" name="Rectangle 48"/>
            <p:cNvSpPr>
              <a:spLocks noChangeArrowheads="1"/>
            </p:cNvSpPr>
            <p:nvPr/>
          </p:nvSpPr>
          <p:spPr bwMode="auto">
            <a:xfrm>
              <a:off x="5305425" y="3037222"/>
              <a:ext cx="1968499" cy="6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lnSpc>
                  <a:spcPts val="1675"/>
                </a:lnSpc>
                <a:spcBef>
                  <a:spcPct val="0"/>
                </a:spcBef>
                <a:buFontTx/>
                <a:buNone/>
              </a:pPr>
              <a:r>
                <a:rPr lang="en-US" altLang="en-US" sz="1000" i="0" dirty="0">
                  <a:solidFill>
                    <a:srgbClr val="000000"/>
                  </a:solidFill>
                </a:rPr>
                <a:t>Li wall coating /</a:t>
              </a:r>
            </a:p>
            <a:p>
              <a:pPr algn="ctr" eaLnBrk="1" hangingPunct="1">
                <a:lnSpc>
                  <a:spcPts val="1675"/>
                </a:lnSpc>
                <a:spcBef>
                  <a:spcPct val="0"/>
                </a:spcBef>
                <a:buFontTx/>
                <a:buNone/>
              </a:pPr>
              <a:r>
                <a:rPr lang="en-US" altLang="en-US" sz="1000" i="0" dirty="0">
                  <a:solidFill>
                    <a:srgbClr val="000000"/>
                  </a:solidFill>
                </a:rPr>
                <a:t>condensation</a:t>
              </a:r>
            </a:p>
          </p:txBody>
        </p:sp>
        <p:cxnSp>
          <p:nvCxnSpPr>
            <p:cNvPr id="63" name="Straight Arrow Connector 62"/>
            <p:cNvCxnSpPr>
              <a:cxnSpLocks noChangeShapeType="1"/>
            </p:cNvCxnSpPr>
            <p:nvPr/>
          </p:nvCxnSpPr>
          <p:spPr bwMode="auto">
            <a:xfrm flipH="1">
              <a:off x="4076476" y="2741135"/>
              <a:ext cx="1525167" cy="27459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4" name="Straight Arrow Connector 63"/>
            <p:cNvCxnSpPr>
              <a:cxnSpLocks noChangeShapeType="1"/>
            </p:cNvCxnSpPr>
            <p:nvPr/>
          </p:nvCxnSpPr>
          <p:spPr bwMode="auto">
            <a:xfrm flipH="1">
              <a:off x="4136067" y="4060591"/>
              <a:ext cx="1502820" cy="1588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Arrow Connector 64"/>
            <p:cNvCxnSpPr>
              <a:cxnSpLocks noChangeShapeType="1"/>
            </p:cNvCxnSpPr>
            <p:nvPr/>
          </p:nvCxnSpPr>
          <p:spPr bwMode="auto">
            <a:xfrm rot="10800000" flipV="1">
              <a:off x="4828817" y="3231613"/>
              <a:ext cx="703923" cy="305686"/>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 name="Rectangle 48"/>
            <p:cNvSpPr>
              <a:spLocks noChangeArrowheads="1"/>
            </p:cNvSpPr>
            <p:nvPr/>
          </p:nvSpPr>
          <p:spPr bwMode="auto">
            <a:xfrm>
              <a:off x="5322518" y="3582781"/>
              <a:ext cx="1346200" cy="28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buFontTx/>
                <a:buNone/>
              </a:pPr>
              <a:r>
                <a:rPr lang="en-US" altLang="en-US" i="0" dirty="0">
                  <a:solidFill>
                    <a:srgbClr val="000000"/>
                  </a:solidFill>
                </a:rPr>
                <a:t>Li path</a:t>
              </a:r>
            </a:p>
          </p:txBody>
        </p:sp>
        <p:cxnSp>
          <p:nvCxnSpPr>
            <p:cNvPr id="67" name="Straight Arrow Connector 66"/>
            <p:cNvCxnSpPr>
              <a:cxnSpLocks noChangeShapeType="1"/>
            </p:cNvCxnSpPr>
            <p:nvPr/>
          </p:nvCxnSpPr>
          <p:spPr bwMode="auto">
            <a:xfrm flipH="1">
              <a:off x="4471269" y="3770448"/>
              <a:ext cx="1098716" cy="1588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TextBox 47"/>
            <p:cNvSpPr txBox="1">
              <a:spLocks noChangeArrowheads="1"/>
            </p:cNvSpPr>
            <p:nvPr/>
          </p:nvSpPr>
          <p:spPr bwMode="auto">
            <a:xfrm>
              <a:off x="5213500" y="4956257"/>
              <a:ext cx="1935163" cy="6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buFontTx/>
                <a:buNone/>
              </a:pPr>
              <a:r>
                <a:rPr lang="en-US" altLang="en-US" sz="1000" i="0" dirty="0">
                  <a:solidFill>
                    <a:schemeClr val="tx1"/>
                  </a:solidFill>
                  <a:latin typeface="Arial" pitchFamily="34" charset="0"/>
                </a:rPr>
                <a:t>Reduced Divertor Heat and Particle Flux</a:t>
              </a:r>
            </a:p>
          </p:txBody>
        </p:sp>
        <p:cxnSp>
          <p:nvCxnSpPr>
            <p:cNvPr id="69" name="Straight Arrow Connector 68"/>
            <p:cNvCxnSpPr>
              <a:cxnSpLocks noChangeShapeType="1"/>
            </p:cNvCxnSpPr>
            <p:nvPr/>
          </p:nvCxnSpPr>
          <p:spPr bwMode="auto">
            <a:xfrm flipH="1" flipV="1">
              <a:off x="4098823" y="4036412"/>
              <a:ext cx="1456264" cy="97750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p:cNvCxnSpPr>
              <a:cxnSpLocks noChangeShapeType="1"/>
            </p:cNvCxnSpPr>
            <p:nvPr/>
          </p:nvCxnSpPr>
          <p:spPr bwMode="auto">
            <a:xfrm>
              <a:off x="2636973" y="1684188"/>
              <a:ext cx="849177" cy="238331"/>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1" name="TextBox 47"/>
            <p:cNvSpPr txBox="1">
              <a:spLocks noChangeArrowheads="1"/>
            </p:cNvSpPr>
            <p:nvPr/>
          </p:nvSpPr>
          <p:spPr bwMode="auto">
            <a:xfrm>
              <a:off x="1177729" y="1118406"/>
              <a:ext cx="1624013" cy="45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buFontTx/>
                <a:buNone/>
              </a:pPr>
              <a:r>
                <a:rPr lang="en-US" altLang="en-US" sz="1000" i="0" dirty="0">
                  <a:solidFill>
                    <a:schemeClr val="tx1"/>
                  </a:solidFill>
                  <a:latin typeface="Arial" pitchFamily="34" charset="0"/>
                </a:rPr>
                <a:t>Particle pumping by Li coated wall</a:t>
              </a:r>
            </a:p>
          </p:txBody>
        </p:sp>
        <p:sp>
          <p:nvSpPr>
            <p:cNvPr id="72" name="TextBox 47"/>
            <p:cNvSpPr txBox="1">
              <a:spLocks noChangeArrowheads="1"/>
            </p:cNvSpPr>
            <p:nvPr/>
          </p:nvSpPr>
          <p:spPr bwMode="auto">
            <a:xfrm>
              <a:off x="1447828" y="4896147"/>
              <a:ext cx="1935163" cy="28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buFontTx/>
                <a:buNone/>
              </a:pPr>
              <a:r>
                <a:rPr lang="en-US" altLang="en-US" sz="1000" i="0" dirty="0">
                  <a:solidFill>
                    <a:schemeClr val="tx1"/>
                  </a:solidFill>
                  <a:latin typeface="Arial" pitchFamily="34" charset="0"/>
                </a:rPr>
                <a:t>Divertor Strike Point</a:t>
              </a:r>
            </a:p>
          </p:txBody>
        </p:sp>
        <p:cxnSp>
          <p:nvCxnSpPr>
            <p:cNvPr id="73" name="Straight Arrow Connector 72"/>
            <p:cNvCxnSpPr>
              <a:cxnSpLocks noChangeShapeType="1"/>
            </p:cNvCxnSpPr>
            <p:nvPr/>
          </p:nvCxnSpPr>
          <p:spPr bwMode="auto">
            <a:xfrm flipV="1">
              <a:off x="2949828" y="4414634"/>
              <a:ext cx="1191827" cy="5302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87" name="TextBox 1"/>
          <p:cNvSpPr txBox="1">
            <a:spLocks noChangeArrowheads="1"/>
          </p:cNvSpPr>
          <p:nvPr/>
        </p:nvSpPr>
        <p:spPr bwMode="auto">
          <a:xfrm>
            <a:off x="304800" y="1109246"/>
            <a:ext cx="535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600" i="0" dirty="0" smtClean="0">
                <a:solidFill>
                  <a:srgbClr val="FF0000"/>
                </a:solidFill>
              </a:rPr>
              <a:t>Active Radiative Liquid Lithium Divertor (ARLLD)  :</a:t>
            </a:r>
            <a:endParaRPr lang="en-US" altLang="en-US" sz="1600" i="0" dirty="0">
              <a:solidFill>
                <a:srgbClr val="FF0000"/>
              </a:solidFill>
            </a:endParaRPr>
          </a:p>
        </p:txBody>
      </p:sp>
      <p:sp>
        <p:nvSpPr>
          <p:cNvPr id="88" name="TextBox 11"/>
          <p:cNvSpPr txBox="1">
            <a:spLocks noChangeArrowheads="1"/>
          </p:cNvSpPr>
          <p:nvPr/>
        </p:nvSpPr>
        <p:spPr bwMode="auto">
          <a:xfrm>
            <a:off x="5334000" y="1109310"/>
            <a:ext cx="2967350" cy="33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buFontTx/>
              <a:buNone/>
            </a:pPr>
            <a:r>
              <a:rPr lang="en-US" altLang="en-US" sz="1600" i="0" dirty="0">
                <a:solidFill>
                  <a:srgbClr val="0723FF"/>
                </a:solidFill>
              </a:rPr>
              <a:t>M. Ono NF 2013, FE&amp;D 2014 </a:t>
            </a:r>
          </a:p>
        </p:txBody>
      </p:sp>
      <p:sp>
        <p:nvSpPr>
          <p:cNvPr id="2" name="Rectangle 1"/>
          <p:cNvSpPr/>
          <p:nvPr/>
        </p:nvSpPr>
        <p:spPr>
          <a:xfrm>
            <a:off x="5410200" y="2057400"/>
            <a:ext cx="3505200" cy="3416320"/>
          </a:xfrm>
          <a:prstGeom prst="rect">
            <a:avLst/>
          </a:prstGeom>
        </p:spPr>
        <p:txBody>
          <a:bodyPr wrap="square">
            <a:spAutoFit/>
          </a:bodyPr>
          <a:lstStyle/>
          <a:p>
            <a:pPr lvl="0"/>
            <a:r>
              <a:rPr lang="en-US" dirty="0" smtClean="0"/>
              <a:t>Explore </a:t>
            </a:r>
            <a:r>
              <a:rPr lang="en-US" dirty="0"/>
              <a:t>how lithium enters and interacts with the edge </a:t>
            </a:r>
            <a:r>
              <a:rPr lang="en-US" dirty="0" smtClean="0"/>
              <a:t>plasma</a:t>
            </a:r>
          </a:p>
          <a:p>
            <a:pPr lvl="0"/>
            <a:endParaRPr lang="en-US" dirty="0"/>
          </a:p>
          <a:p>
            <a:pPr lvl="0"/>
            <a:r>
              <a:rPr lang="en-US" dirty="0" smtClean="0"/>
              <a:t>LGI can examine </a:t>
            </a:r>
            <a:r>
              <a:rPr lang="en-US" dirty="0"/>
              <a:t>the radiative properties of saturated lithium flux </a:t>
            </a:r>
            <a:r>
              <a:rPr lang="en-US" dirty="0" smtClean="0"/>
              <a:t>tubes</a:t>
            </a:r>
          </a:p>
          <a:p>
            <a:pPr lvl="0"/>
            <a:endParaRPr lang="en-US" dirty="0"/>
          </a:p>
          <a:p>
            <a:pPr lvl="0"/>
            <a:r>
              <a:rPr lang="en-US" dirty="0" smtClean="0"/>
              <a:t>Bolometery quantifies the radiative </a:t>
            </a:r>
            <a:r>
              <a:rPr lang="en-US" dirty="0"/>
              <a:t>energy per </a:t>
            </a:r>
            <a:r>
              <a:rPr lang="en-US" dirty="0" smtClean="0"/>
              <a:t>granule of </a:t>
            </a:r>
            <a:r>
              <a:rPr lang="en-US" dirty="0"/>
              <a:t>injected lithium as it is </a:t>
            </a:r>
            <a:r>
              <a:rPr lang="en-US" dirty="0" smtClean="0"/>
              <a:t>ionized</a:t>
            </a:r>
            <a:endParaRPr lang="en-US" dirty="0"/>
          </a:p>
        </p:txBody>
      </p:sp>
      <p:sp>
        <p:nvSpPr>
          <p:cNvPr id="90" name="Left Arrow 3"/>
          <p:cNvSpPr>
            <a:spLocks noChangeArrowheads="1"/>
          </p:cNvSpPr>
          <p:nvPr/>
        </p:nvSpPr>
        <p:spPr bwMode="auto">
          <a:xfrm>
            <a:off x="3103036" y="2021150"/>
            <a:ext cx="663749" cy="128210"/>
          </a:xfrm>
          <a:prstGeom prst="leftArrow">
            <a:avLst>
              <a:gd name="adj1" fmla="val 50000"/>
              <a:gd name="adj2" fmla="val 50012"/>
            </a:avLst>
          </a:prstGeom>
          <a:solidFill>
            <a:srgbClr val="15BD3D"/>
          </a:solidFill>
          <a:ln w="15875">
            <a:solidFill>
              <a:schemeClr val="tx1"/>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eaLnBrk="1" hangingPunct="1"/>
            <a:endParaRPr lang="en-US" altLang="en-US" sz="1100" dirty="0"/>
          </a:p>
        </p:txBody>
      </p:sp>
      <p:sp>
        <p:nvSpPr>
          <p:cNvPr id="91" name="Rectangle 48"/>
          <p:cNvSpPr>
            <a:spLocks noChangeArrowheads="1"/>
          </p:cNvSpPr>
          <p:nvPr/>
        </p:nvSpPr>
        <p:spPr bwMode="auto">
          <a:xfrm>
            <a:off x="3529013" y="2020669"/>
            <a:ext cx="1576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6pPr>
            <a:lvl7pPr marL="29718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7pPr>
            <a:lvl8pPr marL="34290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8pPr>
            <a:lvl9pPr marL="3886200" indent="-228600" eaLnBrk="0" fontAlgn="base" hangingPunct="0">
              <a:spcBef>
                <a:spcPct val="20000"/>
              </a:spcBef>
              <a:spcAft>
                <a:spcPct val="0"/>
              </a:spcAft>
              <a:buChar char="•"/>
              <a:defRPr sz="1200" b="1" i="1">
                <a:solidFill>
                  <a:srgbClr val="1822CD"/>
                </a:solidFill>
                <a:latin typeface="Helvetica" charset="0"/>
                <a:ea typeface="MS PGothic" pitchFamily="34" charset="-128"/>
              </a:defRPr>
            </a:lvl9pPr>
          </a:lstStyle>
          <a:p>
            <a:pPr algn="ctr" eaLnBrk="1" hangingPunct="1">
              <a:buFontTx/>
              <a:buNone/>
            </a:pPr>
            <a:r>
              <a:rPr lang="en-US" altLang="en-US" i="0" dirty="0">
                <a:solidFill>
                  <a:srgbClr val="FF0000"/>
                </a:solidFill>
              </a:rPr>
              <a:t>Active </a:t>
            </a:r>
            <a:r>
              <a:rPr lang="en-US" altLang="en-US" i="0" dirty="0" smtClean="0">
                <a:solidFill>
                  <a:srgbClr val="FF0000"/>
                </a:solidFill>
              </a:rPr>
              <a:t>Liquid Lithium </a:t>
            </a:r>
            <a:r>
              <a:rPr lang="en-US" altLang="en-US" i="0" dirty="0">
                <a:solidFill>
                  <a:srgbClr val="FF0000"/>
                </a:solidFill>
              </a:rPr>
              <a:t>Injection</a:t>
            </a:r>
          </a:p>
          <a:p>
            <a:pPr algn="ctr" eaLnBrk="1" hangingPunct="1">
              <a:buFontTx/>
              <a:buNone/>
            </a:pPr>
            <a:r>
              <a:rPr lang="en-US" altLang="en-US" i="0" dirty="0" smtClean="0">
                <a:solidFill>
                  <a:srgbClr val="FF0000"/>
                </a:solidFill>
              </a:rPr>
              <a:t> ~ 1 l/sec(ARLLD</a:t>
            </a:r>
            <a:r>
              <a:rPr lang="en-US" altLang="en-US" i="0" dirty="0">
                <a:solidFill>
                  <a:srgbClr val="FF0000"/>
                </a:solidFill>
              </a:rPr>
              <a:t>)</a:t>
            </a:r>
          </a:p>
        </p:txBody>
      </p:sp>
    </p:spTree>
    <p:extLst>
      <p:ext uri="{BB962C8B-B14F-4D97-AF65-F5344CB8AC3E}">
        <p14:creationId xmlns:p14="http://schemas.microsoft.com/office/powerpoint/2010/main" val="23517974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46063" y="1320800"/>
            <a:ext cx="5540375" cy="4754563"/>
          </a:xfrm>
        </p:spPr>
        <p:txBody>
          <a:bodyPr/>
          <a:lstStyle/>
          <a:p>
            <a:pPr fontAlgn="base">
              <a:spcAft>
                <a:spcPct val="0"/>
              </a:spcAft>
              <a:buFont typeface="Arial" charset="0"/>
              <a:buChar char="•"/>
            </a:pPr>
            <a:r>
              <a:rPr lang="en-US" altLang="en-US" smtClean="0"/>
              <a:t>Two full experimental days</a:t>
            </a:r>
          </a:p>
          <a:p>
            <a:pPr lvl="1"/>
            <a:r>
              <a:rPr lang="en-US" altLang="en-US" smtClean="0"/>
              <a:t>Total 50 plasma shots (~ 550 mg of Li injected)</a:t>
            </a:r>
          </a:p>
          <a:p>
            <a:pPr lvl="1"/>
            <a:endParaRPr lang="en-US" altLang="en-US" smtClean="0"/>
          </a:p>
          <a:p>
            <a:pPr fontAlgn="base">
              <a:spcAft>
                <a:spcPct val="0"/>
              </a:spcAft>
              <a:buFont typeface="Arial" charset="0"/>
              <a:buChar char="•"/>
            </a:pPr>
            <a:r>
              <a:rPr lang="en-US" altLang="en-US" smtClean="0"/>
              <a:t>Injection frequency ~ 100-500 Hz, </a:t>
            </a:r>
          </a:p>
          <a:p>
            <a:pPr fontAlgn="base">
              <a:spcAft>
                <a:spcPct val="0"/>
              </a:spcAft>
              <a:buFont typeface="Arial" charset="0"/>
              <a:buChar char="•"/>
            </a:pPr>
            <a:r>
              <a:rPr lang="en-US" altLang="en-US" smtClean="0"/>
              <a:t>Granule speed ~ 50-150 m/s</a:t>
            </a:r>
          </a:p>
          <a:p>
            <a:pPr fontAlgn="base">
              <a:spcAft>
                <a:spcPct val="0"/>
              </a:spcAft>
              <a:buFont typeface="Arial" charset="0"/>
              <a:buChar char="•"/>
            </a:pPr>
            <a:r>
              <a:rPr lang="en-US" altLang="en-US" smtClean="0"/>
              <a:t>4 granule sizes (0.3, 0.5, 0.7, 0.9 mm)</a:t>
            </a:r>
          </a:p>
          <a:p>
            <a:pPr fontAlgn="base">
              <a:spcAft>
                <a:spcPct val="0"/>
              </a:spcAft>
              <a:buFont typeface="Arial" charset="0"/>
              <a:buChar char="•"/>
            </a:pPr>
            <a:endParaRPr lang="en-US" altLang="en-US" smtClean="0"/>
          </a:p>
          <a:p>
            <a:pPr fontAlgn="base">
              <a:spcAft>
                <a:spcPct val="0"/>
              </a:spcAft>
              <a:buFont typeface="Arial" charset="0"/>
              <a:buChar char="•"/>
            </a:pPr>
            <a:r>
              <a:rPr lang="en-US" altLang="en-US" smtClean="0"/>
              <a:t>Low power H-modes</a:t>
            </a:r>
          </a:p>
          <a:p>
            <a:pPr lvl="1"/>
            <a:r>
              <a:rPr lang="en-US" altLang="en-US" smtClean="0"/>
              <a:t>Minimize natural ELM frequency </a:t>
            </a:r>
          </a:p>
          <a:p>
            <a:pPr lvl="1"/>
            <a:r>
              <a:rPr lang="en-US" altLang="en-US" smtClean="0"/>
              <a:t>ITER-like shape</a:t>
            </a:r>
          </a:p>
          <a:p>
            <a:pPr fontAlgn="base">
              <a:spcAft>
                <a:spcPct val="0"/>
              </a:spcAft>
              <a:buFont typeface="Arial" charset="0"/>
              <a:buChar char="•"/>
            </a:pPr>
            <a:r>
              <a:rPr lang="en-US" altLang="en-US" smtClean="0"/>
              <a:t>Comparison with D</a:t>
            </a:r>
            <a:r>
              <a:rPr lang="en-US" altLang="en-US" baseline="-25000" smtClean="0"/>
              <a:t>2</a:t>
            </a:r>
            <a:r>
              <a:rPr lang="en-US" altLang="en-US" smtClean="0"/>
              <a:t> pellets within the same discharges</a:t>
            </a:r>
          </a:p>
          <a:p>
            <a:pPr fontAlgn="base">
              <a:spcAft>
                <a:spcPct val="0"/>
              </a:spcAft>
              <a:buFont typeface="Arial" charset="0"/>
              <a:buChar char="•"/>
            </a:pPr>
            <a:endParaRPr lang="en-US" altLang="en-US" smtClean="0"/>
          </a:p>
          <a:p>
            <a:pPr fontAlgn="base">
              <a:spcAft>
                <a:spcPct val="0"/>
              </a:spcAft>
              <a:buFont typeface="Arial" charset="0"/>
              <a:buChar char="•"/>
            </a:pPr>
            <a:endParaRPr lang="en-US" altLang="en-US" smtClean="0"/>
          </a:p>
        </p:txBody>
      </p:sp>
      <p:sp>
        <p:nvSpPr>
          <p:cNvPr id="30723" name="Title 3"/>
          <p:cNvSpPr>
            <a:spLocks noGrp="1"/>
          </p:cNvSpPr>
          <p:nvPr>
            <p:ph type="title" idx="4294967295"/>
          </p:nvPr>
        </p:nvSpPr>
        <p:spPr>
          <a:xfrm>
            <a:off x="457200" y="217488"/>
            <a:ext cx="8229600" cy="492125"/>
          </a:xfrm>
        </p:spPr>
        <p:txBody>
          <a:bodyPr/>
          <a:lstStyle/>
          <a:p>
            <a:r>
              <a:rPr lang="en-US" altLang="en-US" smtClean="0"/>
              <a:t>Summary of the experimental activities</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t="5403" r="19057" b="6879"/>
          <a:stretch>
            <a:fillRect/>
          </a:stretch>
        </p:blipFill>
        <p:spPr bwMode="auto">
          <a:xfrm>
            <a:off x="5708650" y="1147763"/>
            <a:ext cx="2708275"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cxnSpLocks noChangeShapeType="1"/>
          </p:cNvCxnSpPr>
          <p:nvPr/>
        </p:nvCxnSpPr>
        <p:spPr bwMode="auto">
          <a:xfrm flipH="1">
            <a:off x="7766050" y="3557588"/>
            <a:ext cx="668338" cy="0"/>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726" name="TextBox 8"/>
          <p:cNvSpPr txBox="1">
            <a:spLocks noChangeArrowheads="1"/>
          </p:cNvSpPr>
          <p:nvPr/>
        </p:nvSpPr>
        <p:spPr bwMode="auto">
          <a:xfrm>
            <a:off x="8467725" y="3403600"/>
            <a:ext cx="463550" cy="307975"/>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9pPr>
          </a:lstStyle>
          <a:p>
            <a:pPr algn="ctr" eaLnBrk="1" hangingPunct="1">
              <a:spcBef>
                <a:spcPct val="0"/>
              </a:spcBef>
              <a:buClrTx/>
              <a:buFontTx/>
              <a:buNone/>
            </a:pPr>
            <a:r>
              <a:rPr lang="en-US" altLang="en-US" sz="1400"/>
              <a:t>LGI</a:t>
            </a:r>
          </a:p>
        </p:txBody>
      </p:sp>
    </p:spTree>
    <p:extLst>
      <p:ext uri="{BB962C8B-B14F-4D97-AF65-F5344CB8AC3E}">
        <p14:creationId xmlns:p14="http://schemas.microsoft.com/office/powerpoint/2010/main" val="272415644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754563" y="1173163"/>
            <a:ext cx="4389437" cy="4902200"/>
          </a:xfrm>
        </p:spPr>
        <p:txBody>
          <a:bodyPr/>
          <a:lstStyle/>
          <a:p>
            <a:pPr fontAlgn="base">
              <a:spcAft>
                <a:spcPct val="0"/>
              </a:spcAft>
              <a:buFont typeface="Arial" charset="0"/>
              <a:buChar char="•"/>
              <a:tabLst>
                <a:tab pos="2062163" algn="l"/>
              </a:tabLst>
            </a:pPr>
            <a:r>
              <a:rPr lang="en-US" altLang="en-US" smtClean="0"/>
              <a:t>160409, Ref.	f</a:t>
            </a:r>
            <a:r>
              <a:rPr lang="en-US" altLang="en-US" baseline="-25000" smtClean="0"/>
              <a:t>ELM </a:t>
            </a:r>
            <a:r>
              <a:rPr lang="en-US" altLang="en-US" smtClean="0"/>
              <a:t>= 12 Hz</a:t>
            </a:r>
          </a:p>
          <a:p>
            <a:pPr fontAlgn="base">
              <a:spcAft>
                <a:spcPct val="0"/>
              </a:spcAft>
              <a:buFont typeface="Arial" charset="0"/>
              <a:buChar char="•"/>
              <a:tabLst>
                <a:tab pos="2062163" algn="l"/>
              </a:tabLst>
            </a:pPr>
            <a:r>
              <a:rPr lang="en-US" altLang="en-US" smtClean="0">
                <a:solidFill>
                  <a:srgbClr val="FF0000"/>
                </a:solidFill>
              </a:rPr>
              <a:t>160414, LGI	f</a:t>
            </a:r>
            <a:r>
              <a:rPr lang="en-US" altLang="en-US" baseline="-25000" smtClean="0">
                <a:solidFill>
                  <a:srgbClr val="FF0000"/>
                </a:solidFill>
              </a:rPr>
              <a:t>ELM </a:t>
            </a:r>
            <a:r>
              <a:rPr lang="en-US" altLang="en-US" smtClean="0">
                <a:solidFill>
                  <a:srgbClr val="FF0000"/>
                </a:solidFill>
              </a:rPr>
              <a:t>= 38 Hz</a:t>
            </a:r>
          </a:p>
          <a:p>
            <a:pPr fontAlgn="base">
              <a:spcAft>
                <a:spcPct val="0"/>
              </a:spcAft>
              <a:buFont typeface="Arial" charset="0"/>
              <a:buChar char="•"/>
              <a:tabLst>
                <a:tab pos="2062163" algn="l"/>
              </a:tabLst>
            </a:pPr>
            <a:endParaRPr lang="en-US" altLang="en-US" smtClean="0"/>
          </a:p>
          <a:p>
            <a:pPr fontAlgn="base">
              <a:spcAft>
                <a:spcPct val="0"/>
              </a:spcAft>
              <a:buFont typeface="Arial" charset="0"/>
              <a:buChar char="•"/>
              <a:tabLst>
                <a:tab pos="2062163" algn="l"/>
              </a:tabLst>
            </a:pPr>
            <a:r>
              <a:rPr lang="en-US" altLang="en-US" smtClean="0"/>
              <a:t>Reduced N</a:t>
            </a:r>
            <a:r>
              <a:rPr lang="en-US" altLang="en-US" baseline="-25000" smtClean="0"/>
              <a:t>e</a:t>
            </a:r>
            <a:r>
              <a:rPr lang="en-US" altLang="en-US" smtClean="0"/>
              <a:t> at pedestal top</a:t>
            </a:r>
          </a:p>
          <a:p>
            <a:pPr lvl="1">
              <a:tabLst>
                <a:tab pos="2062163" algn="l"/>
              </a:tabLst>
            </a:pPr>
            <a:r>
              <a:rPr lang="en-US" altLang="en-US" smtClean="0"/>
              <a:t>Unchanged T</a:t>
            </a:r>
            <a:r>
              <a:rPr lang="en-US" altLang="en-US" baseline="-25000" smtClean="0"/>
              <a:t>e</a:t>
            </a:r>
            <a:r>
              <a:rPr lang="en-US" altLang="en-US" smtClean="0"/>
              <a:t>, T</a:t>
            </a:r>
            <a:r>
              <a:rPr lang="en-US" altLang="en-US" baseline="-25000" smtClean="0"/>
              <a:t>i</a:t>
            </a:r>
            <a:r>
              <a:rPr lang="en-US" altLang="en-US" smtClean="0"/>
              <a:t> </a:t>
            </a:r>
          </a:p>
          <a:p>
            <a:pPr fontAlgn="base">
              <a:spcAft>
                <a:spcPct val="0"/>
              </a:spcAft>
              <a:buFont typeface="Arial" charset="0"/>
              <a:buChar char="•"/>
              <a:tabLst>
                <a:tab pos="2062163" algn="l"/>
              </a:tabLst>
            </a:pPr>
            <a:r>
              <a:rPr lang="en-US" altLang="en-US" smtClean="0"/>
              <a:t>25% increase in core T</a:t>
            </a:r>
            <a:r>
              <a:rPr lang="en-US" altLang="en-US" baseline="-25000" smtClean="0"/>
              <a:t>e</a:t>
            </a:r>
            <a:r>
              <a:rPr lang="en-US" altLang="en-US" smtClean="0"/>
              <a:t>  &amp; T</a:t>
            </a:r>
            <a:r>
              <a:rPr lang="en-US" altLang="en-US" baseline="-25000" smtClean="0"/>
              <a:t>i</a:t>
            </a:r>
            <a:endParaRPr lang="en-US" altLang="en-US" smtClean="0"/>
          </a:p>
          <a:p>
            <a:pPr lvl="1">
              <a:tabLst>
                <a:tab pos="2062163" algn="l"/>
              </a:tabLst>
            </a:pPr>
            <a:r>
              <a:rPr lang="en-US" altLang="en-US" smtClean="0"/>
              <a:t>Due to increased peaking</a:t>
            </a:r>
          </a:p>
          <a:p>
            <a:pPr lvl="1">
              <a:tabLst>
                <a:tab pos="2062163" algn="l"/>
              </a:tabLst>
            </a:pPr>
            <a:r>
              <a:rPr lang="en-US" altLang="en-US" smtClean="0"/>
              <a:t>Transport? Residual MHD? </a:t>
            </a:r>
          </a:p>
          <a:p>
            <a:pPr lvl="1">
              <a:tabLst>
                <a:tab pos="2062163" algn="l"/>
              </a:tabLst>
            </a:pPr>
            <a:endParaRPr lang="en-US" altLang="en-US" smtClean="0"/>
          </a:p>
          <a:p>
            <a:pPr fontAlgn="base">
              <a:spcAft>
                <a:spcPct val="0"/>
              </a:spcAft>
              <a:buFont typeface="Arial" charset="0"/>
              <a:buChar char="•"/>
              <a:tabLst>
                <a:tab pos="2062163" algn="l"/>
              </a:tabLst>
            </a:pPr>
            <a:r>
              <a:rPr lang="en-US" altLang="en-US" smtClean="0"/>
              <a:t>Lithium dominant core impurity</a:t>
            </a:r>
          </a:p>
          <a:p>
            <a:pPr lvl="1">
              <a:tabLst>
                <a:tab pos="2062163" algn="l"/>
              </a:tabLst>
            </a:pPr>
            <a:r>
              <a:rPr lang="en-US" altLang="en-US" smtClean="0"/>
              <a:t>Flat Li</a:t>
            </a:r>
            <a:r>
              <a:rPr lang="en-US" altLang="en-US" baseline="30000" smtClean="0"/>
              <a:t>3+</a:t>
            </a:r>
            <a:r>
              <a:rPr lang="en-US" altLang="en-US" smtClean="0"/>
              <a:t> density profile</a:t>
            </a:r>
          </a:p>
          <a:p>
            <a:pPr lvl="1">
              <a:tabLst>
                <a:tab pos="2062163" algn="l"/>
              </a:tabLst>
            </a:pPr>
            <a:r>
              <a:rPr lang="en-US" altLang="en-US" smtClean="0"/>
              <a:t>C</a:t>
            </a:r>
            <a:r>
              <a:rPr lang="en-US" altLang="en-US" baseline="30000" smtClean="0"/>
              <a:t>6+</a:t>
            </a:r>
            <a:r>
              <a:rPr lang="en-US" altLang="en-US" smtClean="0"/>
              <a:t> density reduced by 50% </a:t>
            </a:r>
          </a:p>
          <a:p>
            <a:pPr lvl="1">
              <a:tabLst>
                <a:tab pos="2062163" algn="l"/>
              </a:tabLst>
            </a:pPr>
            <a:r>
              <a:rPr lang="en-US" altLang="en-US" sz="1600" smtClean="0"/>
              <a:t>N</a:t>
            </a:r>
            <a:r>
              <a:rPr lang="en-US" altLang="en-US" sz="1600" baseline="-25000" smtClean="0"/>
              <a:t>Li</a:t>
            </a:r>
            <a:r>
              <a:rPr lang="en-US" altLang="en-US" sz="1600" smtClean="0"/>
              <a:t> inferred by combining </a:t>
            </a:r>
            <a:br>
              <a:rPr lang="en-US" altLang="en-US" sz="1600" smtClean="0"/>
            </a:br>
            <a:r>
              <a:rPr lang="en-US" altLang="en-US" sz="1600" smtClean="0"/>
              <a:t>multi-chord VBE and </a:t>
            </a:r>
            <a:br>
              <a:rPr lang="en-US" altLang="en-US" sz="1600" smtClean="0"/>
            </a:br>
            <a:r>
              <a:rPr lang="en-US" altLang="en-US" sz="1600" smtClean="0"/>
              <a:t>carbon density from CER</a:t>
            </a:r>
          </a:p>
        </p:txBody>
      </p:sp>
      <p:sp>
        <p:nvSpPr>
          <p:cNvPr id="18435" name="Title 2"/>
          <p:cNvSpPr>
            <a:spLocks noGrp="1"/>
          </p:cNvSpPr>
          <p:nvPr>
            <p:ph type="title" idx="4294967295"/>
          </p:nvPr>
        </p:nvSpPr>
        <p:spPr>
          <a:xfrm>
            <a:off x="457200" y="217488"/>
            <a:ext cx="8229600" cy="492125"/>
          </a:xfrm>
        </p:spPr>
        <p:txBody>
          <a:bodyPr/>
          <a:lstStyle/>
          <a:p>
            <a:r>
              <a:rPr lang="en-US" altLang="en-US" smtClean="0"/>
              <a:t>Global effects on kinetic plasma profiles observed</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t="7143" b="3458"/>
          <a:stretch>
            <a:fillRect/>
          </a:stretch>
        </p:blipFill>
        <p:spPr bwMode="auto">
          <a:xfrm>
            <a:off x="469900" y="1006475"/>
            <a:ext cx="4100513" cy="513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783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46237"/>
            <a:ext cx="8229600" cy="4068763"/>
          </a:xfrm>
        </p:spPr>
        <p:txBody>
          <a:bodyPr/>
          <a:lstStyle/>
          <a:p>
            <a:pPr marL="457200" indent="-457200">
              <a:buFont typeface="+mj-lt"/>
              <a:buAutoNum type="arabicPeriod"/>
            </a:pPr>
            <a:r>
              <a:rPr lang="en-US" sz="2800" dirty="0" smtClean="0"/>
              <a:t>ELM triggering through granule injection</a:t>
            </a:r>
          </a:p>
          <a:p>
            <a:pPr marL="457200" indent="-457200">
              <a:buFont typeface="+mj-lt"/>
              <a:buAutoNum type="arabicPeriod"/>
            </a:pPr>
            <a:endParaRPr lang="en-US" sz="2800" dirty="0" smtClean="0"/>
          </a:p>
          <a:p>
            <a:pPr marL="457200" indent="-457200">
              <a:buFont typeface="+mj-lt"/>
              <a:buAutoNum type="arabicPeriod"/>
            </a:pPr>
            <a:r>
              <a:rPr lang="en-US" sz="2800" dirty="0" smtClean="0"/>
              <a:t>Granule Ablation Model</a:t>
            </a:r>
          </a:p>
          <a:p>
            <a:pPr marL="457200" indent="-457200">
              <a:buFont typeface="+mj-lt"/>
              <a:buAutoNum type="arabicPeriod"/>
            </a:pPr>
            <a:endParaRPr lang="en-US" sz="2800" dirty="0"/>
          </a:p>
          <a:p>
            <a:pPr marL="457200" indent="-457200">
              <a:buFont typeface="+mj-lt"/>
              <a:buAutoNum type="arabicPeriod"/>
            </a:pPr>
            <a:r>
              <a:rPr lang="en-US" sz="2800" dirty="0" smtClean="0"/>
              <a:t>Pellet Penetration Depth</a:t>
            </a:r>
          </a:p>
          <a:p>
            <a:pPr marL="457200" indent="-457200">
              <a:buFont typeface="+mj-lt"/>
              <a:buAutoNum type="arabicPeriod"/>
            </a:pPr>
            <a:endParaRPr lang="en-US" sz="2800" dirty="0" smtClean="0"/>
          </a:p>
          <a:p>
            <a:pPr marL="457200" indent="-457200">
              <a:buFont typeface="+mj-lt"/>
              <a:buAutoNum type="arabicPeriod"/>
            </a:pPr>
            <a:r>
              <a:rPr lang="en-US" sz="2800" dirty="0" smtClean="0"/>
              <a:t>Future Granule Injector Experiments</a:t>
            </a:r>
            <a:endParaRPr lang="en-US" sz="2800" dirty="0"/>
          </a:p>
        </p:txBody>
      </p:sp>
      <p:sp>
        <p:nvSpPr>
          <p:cNvPr id="3" name="Title 2"/>
          <p:cNvSpPr>
            <a:spLocks noGrp="1"/>
          </p:cNvSpPr>
          <p:nvPr>
            <p:ph type="title" idx="4294967295"/>
          </p:nvPr>
        </p:nvSpPr>
        <p:spPr/>
        <p:txBody>
          <a:bodyPr/>
          <a:lstStyle/>
          <a:p>
            <a:pPr algn="ctr"/>
            <a:r>
              <a:rPr lang="en-US" dirty="0" smtClean="0"/>
              <a:t>Talk Outline</a:t>
            </a:r>
            <a:endParaRPr lang="en-US" dirty="0"/>
          </a:p>
        </p:txBody>
      </p:sp>
    </p:spTree>
    <p:extLst>
      <p:ext uri="{BB962C8B-B14F-4D97-AF65-F5344CB8AC3E}">
        <p14:creationId xmlns:p14="http://schemas.microsoft.com/office/powerpoint/2010/main" val="599979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88934"/>
            <a:ext cx="8229600" cy="461836"/>
          </a:xfrm>
          <a:prstGeom prst="rect">
            <a:avLst/>
          </a:prstGeom>
        </p:spPr>
        <p:txBody>
          <a:bodyPr>
            <a:normAutofit/>
          </a:bodyPr>
          <a:lstStyle/>
          <a:p>
            <a:r>
              <a:rPr lang="en-US" dirty="0" smtClean="0">
                <a:solidFill>
                  <a:schemeClr val="accent6"/>
                </a:solidFill>
              </a:rPr>
              <a:t>Segmented Dropper and Gate Valve Baffle</a:t>
            </a:r>
            <a:endParaRPr lang="en-US" dirty="0">
              <a:solidFill>
                <a:schemeClr val="accent6"/>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49347" y="1143000"/>
            <a:ext cx="3337453" cy="250309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1104272"/>
            <a:ext cx="2253413" cy="2553328"/>
          </a:xfrm>
          <a:prstGeom prst="rect">
            <a:avLst/>
          </a:prstGeom>
        </p:spPr>
      </p:pic>
      <p:sp>
        <p:nvSpPr>
          <p:cNvPr id="8" name="TextBox 7"/>
          <p:cNvSpPr txBox="1"/>
          <p:nvPr/>
        </p:nvSpPr>
        <p:spPr>
          <a:xfrm>
            <a:off x="3407762" y="2878193"/>
            <a:ext cx="1005403" cy="584776"/>
          </a:xfrm>
          <a:prstGeom prst="rect">
            <a:avLst/>
          </a:prstGeom>
          <a:noFill/>
        </p:spPr>
        <p:txBody>
          <a:bodyPr wrap="none" rtlCol="0">
            <a:spAutoFit/>
          </a:bodyPr>
          <a:lstStyle/>
          <a:p>
            <a:pPr fontAlgn="base">
              <a:spcBef>
                <a:spcPct val="0"/>
              </a:spcBef>
              <a:spcAft>
                <a:spcPct val="0"/>
              </a:spcAft>
            </a:pPr>
            <a:r>
              <a:rPr lang="en-US" sz="1600" b="1" i="1" dirty="0" smtClean="0">
                <a:solidFill>
                  <a:srgbClr val="1822CD"/>
                </a:solidFill>
                <a:latin typeface="Helvetica" pitchFamily="34" charset="0"/>
                <a:cs typeface="Arial" charset="0"/>
              </a:rPr>
              <a:t>Piezo disk</a:t>
            </a:r>
          </a:p>
          <a:p>
            <a:pPr fontAlgn="base">
              <a:spcBef>
                <a:spcPct val="0"/>
              </a:spcBef>
              <a:spcAft>
                <a:spcPct val="0"/>
              </a:spcAft>
            </a:pPr>
            <a:r>
              <a:rPr lang="en-US" sz="1600" b="1" i="1" dirty="0" smtClean="0">
                <a:solidFill>
                  <a:srgbClr val="1822CD"/>
                </a:solidFill>
                <a:latin typeface="Helvetica" pitchFamily="34" charset="0"/>
                <a:cs typeface="Arial" charset="0"/>
              </a:rPr>
              <a:t>2.25 kHz</a:t>
            </a:r>
            <a:endParaRPr lang="en-US" sz="1600" b="1" i="1" dirty="0">
              <a:solidFill>
                <a:srgbClr val="1822CD"/>
              </a:solidFill>
              <a:latin typeface="Helvetica" pitchFamily="34" charset="0"/>
              <a:cs typeface="Arial" charset="0"/>
            </a:endParaRPr>
          </a:p>
        </p:txBody>
      </p:sp>
      <p:sp>
        <p:nvSpPr>
          <p:cNvPr id="9" name="TextBox 8"/>
          <p:cNvSpPr txBox="1"/>
          <p:nvPr/>
        </p:nvSpPr>
        <p:spPr>
          <a:xfrm>
            <a:off x="3190565" y="1937202"/>
            <a:ext cx="1368884" cy="338554"/>
          </a:xfrm>
          <a:prstGeom prst="rect">
            <a:avLst/>
          </a:prstGeom>
          <a:noFill/>
        </p:spPr>
        <p:txBody>
          <a:bodyPr wrap="none" rtlCol="0">
            <a:spAutoFit/>
          </a:bodyPr>
          <a:lstStyle/>
          <a:p>
            <a:pPr fontAlgn="base">
              <a:spcBef>
                <a:spcPct val="0"/>
              </a:spcBef>
              <a:spcAft>
                <a:spcPct val="0"/>
              </a:spcAft>
            </a:pPr>
            <a:r>
              <a:rPr lang="en-US" sz="1600" b="1" i="1" dirty="0" smtClean="0">
                <a:solidFill>
                  <a:srgbClr val="1822CD"/>
                </a:solidFill>
                <a:latin typeface="Helvetica" pitchFamily="34" charset="0"/>
                <a:cs typeface="Arial" charset="0"/>
              </a:rPr>
              <a:t>Divider blades</a:t>
            </a:r>
            <a:endParaRPr lang="en-US" sz="1600" b="1" i="1" dirty="0">
              <a:solidFill>
                <a:srgbClr val="1822CD"/>
              </a:solidFill>
              <a:latin typeface="Helvetica" pitchFamily="34" charset="0"/>
              <a:cs typeface="Arial" charset="0"/>
            </a:endParaRPr>
          </a:p>
        </p:txBody>
      </p:sp>
      <p:sp>
        <p:nvSpPr>
          <p:cNvPr id="10" name="TextBox 9"/>
          <p:cNvSpPr txBox="1"/>
          <p:nvPr/>
        </p:nvSpPr>
        <p:spPr>
          <a:xfrm>
            <a:off x="2253667" y="932621"/>
            <a:ext cx="2463936" cy="338554"/>
          </a:xfrm>
          <a:prstGeom prst="rect">
            <a:avLst/>
          </a:prstGeom>
          <a:noFill/>
        </p:spPr>
        <p:txBody>
          <a:bodyPr wrap="none" rtlCol="0">
            <a:spAutoFit/>
          </a:bodyPr>
          <a:lstStyle/>
          <a:p>
            <a:pPr fontAlgn="base">
              <a:spcBef>
                <a:spcPct val="0"/>
              </a:spcBef>
              <a:spcAft>
                <a:spcPct val="0"/>
              </a:spcAft>
            </a:pPr>
            <a:r>
              <a:rPr lang="en-US" sz="1600" b="1" i="1" dirty="0" smtClean="0">
                <a:solidFill>
                  <a:srgbClr val="1822CD"/>
                </a:solidFill>
                <a:latin typeface="Helvetica" pitchFamily="34" charset="0"/>
                <a:cs typeface="Arial" charset="0"/>
              </a:rPr>
              <a:t>Rotating doorway (manual)</a:t>
            </a:r>
            <a:endParaRPr lang="en-US" sz="1600" b="1" i="1" dirty="0">
              <a:solidFill>
                <a:srgbClr val="1822CD"/>
              </a:solidFill>
              <a:latin typeface="Helvetica" pitchFamily="34" charset="0"/>
              <a:cs typeface="Arial" charset="0"/>
            </a:endParaRPr>
          </a:p>
        </p:txBody>
      </p:sp>
      <p:cxnSp>
        <p:nvCxnSpPr>
          <p:cNvPr id="12" name="Straight Arrow Connector 11"/>
          <p:cNvCxnSpPr/>
          <p:nvPr/>
        </p:nvCxnSpPr>
        <p:spPr>
          <a:xfrm flipH="1">
            <a:off x="3012148" y="3441977"/>
            <a:ext cx="6359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849694" y="2280409"/>
            <a:ext cx="6359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051299" y="1322933"/>
            <a:ext cx="6359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bwMode="auto">
          <a:xfrm>
            <a:off x="304800" y="3764281"/>
            <a:ext cx="8610600" cy="45719"/>
          </a:xfrm>
          <a:prstGeom prst="rect">
            <a:avLst/>
          </a:prstGeom>
          <a:gradFill>
            <a:gsLst>
              <a:gs pos="0">
                <a:schemeClr val="tx1">
                  <a:lumMod val="75000"/>
                  <a:lumOff val="25000"/>
                </a:schemeClr>
              </a:gs>
              <a:gs pos="100000">
                <a:srgbClr val="C00000"/>
              </a:gs>
            </a:gsLst>
            <a:lin ang="5400000" scaled="0"/>
          </a:gradFill>
          <a:ln w="0"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fontAlgn="base">
              <a:spcBef>
                <a:spcPct val="20000"/>
              </a:spcBef>
              <a:spcAft>
                <a:spcPct val="0"/>
              </a:spcAft>
              <a:buFontTx/>
              <a:buChar char="•"/>
            </a:pPr>
            <a:endParaRPr lang="en-US" sz="1200" b="1" i="1" dirty="0" smtClean="0">
              <a:solidFill>
                <a:srgbClr val="1822CD"/>
              </a:solidFill>
              <a:latin typeface="Helvetica" pitchFamily="-128" charset="0"/>
              <a:cs typeface="Arial" charset="0"/>
            </a:endParaRPr>
          </a:p>
        </p:txBody>
      </p:sp>
      <p:grpSp>
        <p:nvGrpSpPr>
          <p:cNvPr id="30" name="Group 29"/>
          <p:cNvGrpSpPr/>
          <p:nvPr/>
        </p:nvGrpSpPr>
        <p:grpSpPr>
          <a:xfrm>
            <a:off x="385233" y="4038600"/>
            <a:ext cx="3653367" cy="1676400"/>
            <a:chOff x="385233" y="4038600"/>
            <a:chExt cx="3653367" cy="1676400"/>
          </a:xfrm>
        </p:grpSpPr>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5233" y="4287463"/>
              <a:ext cx="3653367" cy="1427537"/>
            </a:xfrm>
            <a:prstGeom prst="rect">
              <a:avLst/>
            </a:prstGeom>
          </p:spPr>
        </p:pic>
        <p:sp>
          <p:nvSpPr>
            <p:cNvPr id="18" name="TextBox 17"/>
            <p:cNvSpPr txBox="1"/>
            <p:nvPr/>
          </p:nvSpPr>
          <p:spPr>
            <a:xfrm>
              <a:off x="3581400" y="4325779"/>
              <a:ext cx="405263" cy="24622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US" sz="1000" i="1" dirty="0" smtClean="0">
                  <a:solidFill>
                    <a:srgbClr val="000000"/>
                  </a:solidFill>
                  <a:latin typeface="Helvetica" pitchFamily="34" charset="0"/>
                  <a:cs typeface="Arial" charset="0"/>
                </a:rPr>
                <a:t>TIV</a:t>
              </a:r>
              <a:endParaRPr lang="en-US" sz="1000" i="1" dirty="0">
                <a:solidFill>
                  <a:srgbClr val="000000"/>
                </a:solidFill>
                <a:latin typeface="Helvetica" pitchFamily="34" charset="0"/>
                <a:cs typeface="Arial" charset="0"/>
              </a:endParaRPr>
            </a:p>
          </p:txBody>
        </p:sp>
        <p:sp>
          <p:nvSpPr>
            <p:cNvPr id="22" name="TextBox 21"/>
            <p:cNvSpPr txBox="1"/>
            <p:nvPr/>
          </p:nvSpPr>
          <p:spPr>
            <a:xfrm>
              <a:off x="2409272" y="4038600"/>
              <a:ext cx="1140505" cy="276999"/>
            </a:xfrm>
            <a:prstGeom prst="rect">
              <a:avLst/>
            </a:prstGeom>
            <a:noFill/>
          </p:spPr>
          <p:txBody>
            <a:bodyPr wrap="none" rtlCol="0">
              <a:spAutoFit/>
            </a:bodyPr>
            <a:lstStyle/>
            <a:p>
              <a:pPr fontAlgn="base">
                <a:spcBef>
                  <a:spcPct val="0"/>
                </a:spcBef>
                <a:spcAft>
                  <a:spcPct val="0"/>
                </a:spcAft>
              </a:pPr>
              <a:r>
                <a:rPr lang="en-US" sz="1200" b="1" i="1" dirty="0" smtClean="0">
                  <a:solidFill>
                    <a:srgbClr val="1822CD"/>
                  </a:solidFill>
                  <a:latin typeface="Helvetica" pitchFamily="34" charset="0"/>
                  <a:cs typeface="Arial" charset="0"/>
                </a:rPr>
                <a:t>Mobile Baffle</a:t>
              </a:r>
              <a:endParaRPr lang="en-US" sz="1200" b="1" i="1" dirty="0">
                <a:solidFill>
                  <a:srgbClr val="1822CD"/>
                </a:solidFill>
                <a:latin typeface="Helvetica" pitchFamily="34" charset="0"/>
                <a:cs typeface="Arial" charset="0"/>
              </a:endParaRPr>
            </a:p>
          </p:txBody>
        </p:sp>
        <p:cxnSp>
          <p:nvCxnSpPr>
            <p:cNvPr id="23" name="Straight Arrow Connector 22"/>
            <p:cNvCxnSpPr/>
            <p:nvPr/>
          </p:nvCxnSpPr>
          <p:spPr>
            <a:xfrm>
              <a:off x="2895600" y="4305990"/>
              <a:ext cx="0" cy="49461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137764" y="5816025"/>
            <a:ext cx="8787919" cy="584775"/>
          </a:xfrm>
          <a:prstGeom prst="rect">
            <a:avLst/>
          </a:prstGeom>
          <a:noFill/>
        </p:spPr>
        <p:txBody>
          <a:bodyPr wrap="none" rtlCol="0">
            <a:spAutoFit/>
          </a:bodyPr>
          <a:lstStyle/>
          <a:p>
            <a:pPr algn="ctr" fontAlgn="base">
              <a:spcBef>
                <a:spcPct val="0"/>
              </a:spcBef>
              <a:spcAft>
                <a:spcPct val="0"/>
              </a:spcAft>
            </a:pPr>
            <a:r>
              <a:rPr lang="en-US" sz="1600" dirty="0" smtClean="0">
                <a:solidFill>
                  <a:srgbClr val="000000"/>
                </a:solidFill>
                <a:latin typeface="Helvetica" pitchFamily="34" charset="0"/>
                <a:cs typeface="Arial" charset="0"/>
              </a:rPr>
              <a:t>Mobile baffle extends during operation to protect TIV from granule contamination.</a:t>
            </a:r>
          </a:p>
          <a:p>
            <a:pPr algn="ctr" fontAlgn="base">
              <a:spcBef>
                <a:spcPct val="0"/>
              </a:spcBef>
              <a:spcAft>
                <a:spcPct val="0"/>
              </a:spcAft>
            </a:pPr>
            <a:r>
              <a:rPr lang="en-US" sz="1600" dirty="0" smtClean="0">
                <a:solidFill>
                  <a:srgbClr val="000000"/>
                </a:solidFill>
                <a:latin typeface="Helvetica" pitchFamily="34" charset="0"/>
                <a:cs typeface="Arial" charset="0"/>
              </a:rPr>
              <a:t>Inserted at the beginning of the day, stays in throughout, and is retracted at the end of the day.</a:t>
            </a:r>
            <a:endParaRPr lang="en-US" sz="1600" dirty="0">
              <a:solidFill>
                <a:srgbClr val="000000"/>
              </a:solidFill>
              <a:latin typeface="Helvetica" pitchFamily="34" charset="0"/>
              <a:cs typeface="Arial" charset="0"/>
            </a:endParaRPr>
          </a:p>
        </p:txBody>
      </p:sp>
      <p:sp>
        <p:nvSpPr>
          <p:cNvPr id="26" name="Right Arrow 25"/>
          <p:cNvSpPr/>
          <p:nvPr/>
        </p:nvSpPr>
        <p:spPr bwMode="auto">
          <a:xfrm>
            <a:off x="4343400" y="4876800"/>
            <a:ext cx="768435" cy="457200"/>
          </a:xfrm>
          <a:prstGeom prst="rightArrow">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fontAlgn="base">
              <a:spcBef>
                <a:spcPct val="20000"/>
              </a:spcBef>
              <a:spcAft>
                <a:spcPct val="0"/>
              </a:spcAft>
              <a:buFontTx/>
              <a:buChar char="•"/>
            </a:pPr>
            <a:endParaRPr lang="en-US" sz="1200" b="1" i="1" dirty="0" smtClean="0">
              <a:solidFill>
                <a:srgbClr val="1822CD"/>
              </a:solidFill>
              <a:latin typeface="Helvetica" pitchFamily="-128" charset="0"/>
              <a:cs typeface="Arial" charset="0"/>
            </a:endParaRPr>
          </a:p>
        </p:txBody>
      </p:sp>
      <p:grpSp>
        <p:nvGrpSpPr>
          <p:cNvPr id="31" name="Group 30"/>
          <p:cNvGrpSpPr/>
          <p:nvPr/>
        </p:nvGrpSpPr>
        <p:grpSpPr>
          <a:xfrm>
            <a:off x="5181600" y="4038600"/>
            <a:ext cx="3361266" cy="1724799"/>
            <a:chOff x="5401734" y="4066401"/>
            <a:chExt cx="3361266" cy="1724799"/>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1734" y="4305990"/>
              <a:ext cx="3361266" cy="1485210"/>
            </a:xfrm>
            <a:prstGeom prst="rect">
              <a:avLst/>
            </a:prstGeom>
          </p:spPr>
        </p:pic>
        <p:sp>
          <p:nvSpPr>
            <p:cNvPr id="27" name="TextBox 26"/>
            <p:cNvSpPr txBox="1"/>
            <p:nvPr/>
          </p:nvSpPr>
          <p:spPr>
            <a:xfrm>
              <a:off x="7010400" y="4066401"/>
              <a:ext cx="1228221" cy="276999"/>
            </a:xfrm>
            <a:prstGeom prst="rect">
              <a:avLst/>
            </a:prstGeom>
            <a:noFill/>
          </p:spPr>
          <p:txBody>
            <a:bodyPr wrap="none" rtlCol="0">
              <a:spAutoFit/>
            </a:bodyPr>
            <a:lstStyle/>
            <a:p>
              <a:pPr fontAlgn="base">
                <a:spcBef>
                  <a:spcPct val="0"/>
                </a:spcBef>
                <a:spcAft>
                  <a:spcPct val="0"/>
                </a:spcAft>
              </a:pPr>
              <a:r>
                <a:rPr lang="en-US" sz="1200" b="1" i="1" dirty="0" smtClean="0">
                  <a:solidFill>
                    <a:srgbClr val="1822CD"/>
                  </a:solidFill>
                  <a:latin typeface="Helvetica" pitchFamily="34" charset="0"/>
                  <a:cs typeface="Arial" charset="0"/>
                </a:rPr>
                <a:t>Bearing Rings</a:t>
              </a:r>
              <a:endParaRPr lang="en-US" sz="1200" b="1" i="1" dirty="0">
                <a:solidFill>
                  <a:srgbClr val="1822CD"/>
                </a:solidFill>
                <a:latin typeface="Helvetica" pitchFamily="34" charset="0"/>
                <a:cs typeface="Arial" charset="0"/>
              </a:endParaRPr>
            </a:p>
          </p:txBody>
        </p:sp>
        <p:cxnSp>
          <p:nvCxnSpPr>
            <p:cNvPr id="28" name="Straight Arrow Connector 27"/>
            <p:cNvCxnSpPr/>
            <p:nvPr/>
          </p:nvCxnSpPr>
          <p:spPr>
            <a:xfrm>
              <a:off x="7924800" y="4305990"/>
              <a:ext cx="0" cy="49461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264188" y="4305990"/>
              <a:ext cx="0" cy="49461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0805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3733799"/>
            <a:ext cx="3517686" cy="274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457200" y="113771"/>
            <a:ext cx="8229600" cy="572029"/>
          </a:xfrm>
          <a:prstGeom prst="rect">
            <a:avLst/>
          </a:prstGeom>
        </p:spPr>
        <p:txBody>
          <a:bodyPr>
            <a:normAutofit fontScale="90000"/>
          </a:bodyPr>
          <a:lstStyle/>
          <a:p>
            <a:r>
              <a:rPr lang="en-US" sz="3200" dirty="0" smtClean="0">
                <a:solidFill>
                  <a:schemeClr val="accent6"/>
                </a:solidFill>
              </a:rPr>
              <a:t>Granule Impeller</a:t>
            </a:r>
            <a:endParaRPr lang="en-US" sz="3200" dirty="0">
              <a:solidFill>
                <a:schemeClr val="accent6"/>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7826" y="975917"/>
            <a:ext cx="3527060" cy="2645295"/>
          </a:xfrm>
          <a:prstGeom prst="rect">
            <a:avLst/>
          </a:prstGeom>
        </p:spPr>
      </p:pic>
      <p:sp>
        <p:nvSpPr>
          <p:cNvPr id="14" name="TextBox 13"/>
          <p:cNvSpPr txBox="1"/>
          <p:nvPr/>
        </p:nvSpPr>
        <p:spPr>
          <a:xfrm>
            <a:off x="4191000" y="1615619"/>
            <a:ext cx="4648200" cy="4708981"/>
          </a:xfrm>
          <a:prstGeom prst="rect">
            <a:avLst/>
          </a:prstGeom>
          <a:noFill/>
        </p:spPr>
        <p:txBody>
          <a:bodyPr wrap="square" rtlCol="0">
            <a:spAutoFit/>
          </a:bodyPr>
          <a:lstStyle/>
          <a:p>
            <a:pPr fontAlgn="base">
              <a:spcBef>
                <a:spcPct val="0"/>
              </a:spcBef>
              <a:spcAft>
                <a:spcPct val="0"/>
              </a:spcAft>
            </a:pPr>
            <a:r>
              <a:rPr lang="en-US" sz="2000" dirty="0" smtClean="0">
                <a:solidFill>
                  <a:srgbClr val="000000"/>
                </a:solidFill>
                <a:latin typeface="Helvetica" pitchFamily="34" charset="0"/>
                <a:cs typeface="Arial" charset="0"/>
              </a:rPr>
              <a:t>Drive train:</a:t>
            </a:r>
          </a:p>
          <a:p>
            <a:pPr fontAlgn="base">
              <a:spcBef>
                <a:spcPct val="0"/>
              </a:spcBef>
              <a:spcAft>
                <a:spcPct val="0"/>
              </a:spcAft>
            </a:pPr>
            <a:endParaRPr lang="en-US" sz="1600" dirty="0" smtClean="0">
              <a:solidFill>
                <a:srgbClr val="000000"/>
              </a:solidFill>
              <a:latin typeface="Helvetica" pitchFamily="34" charset="0"/>
              <a:cs typeface="Arial" charset="0"/>
            </a:endParaRPr>
          </a:p>
          <a:p>
            <a:pPr marL="285750" indent="-285750" fontAlgn="base">
              <a:spcBef>
                <a:spcPts val="600"/>
              </a:spcBef>
              <a:spcAft>
                <a:spcPts val="600"/>
              </a:spcAft>
              <a:buFont typeface="Arial"/>
              <a:buChar char="•"/>
            </a:pPr>
            <a:r>
              <a:rPr lang="en-US" dirty="0" smtClean="0">
                <a:solidFill>
                  <a:srgbClr val="000000"/>
                </a:solidFill>
                <a:latin typeface="Helvetica" pitchFamily="34" charset="0"/>
                <a:cs typeface="Arial" charset="0"/>
              </a:rPr>
              <a:t>Impeller:  Glass filled PEEK with nickel coating</a:t>
            </a:r>
          </a:p>
          <a:p>
            <a:pPr marL="285750" indent="-285750" fontAlgn="base">
              <a:spcBef>
                <a:spcPts val="600"/>
              </a:spcBef>
              <a:spcAft>
                <a:spcPts val="600"/>
              </a:spcAft>
              <a:buFont typeface="Arial"/>
              <a:buChar char="•"/>
            </a:pPr>
            <a:r>
              <a:rPr lang="en-US" dirty="0" smtClean="0">
                <a:solidFill>
                  <a:srgbClr val="000000"/>
                </a:solidFill>
                <a:latin typeface="Helvetica" pitchFamily="34" charset="0"/>
                <a:cs typeface="Arial" charset="0"/>
              </a:rPr>
              <a:t>Rotary feedthrough (Ferrotech – SS-250-SLCA)  rated for 15,000 rpm for 2 min.  </a:t>
            </a:r>
          </a:p>
          <a:p>
            <a:pPr marL="285750" indent="-285750" fontAlgn="base">
              <a:spcBef>
                <a:spcPts val="600"/>
              </a:spcBef>
              <a:spcAft>
                <a:spcPts val="600"/>
              </a:spcAft>
              <a:buFont typeface="Arial"/>
              <a:buChar char="•"/>
            </a:pPr>
            <a:r>
              <a:rPr lang="en-US" dirty="0" smtClean="0">
                <a:solidFill>
                  <a:srgbClr val="000000"/>
                </a:solidFill>
                <a:latin typeface="Helvetica" pitchFamily="34" charset="0"/>
                <a:cs typeface="Arial" charset="0"/>
              </a:rPr>
              <a:t>Recent </a:t>
            </a:r>
            <a:r>
              <a:rPr lang="en-US" dirty="0">
                <a:solidFill>
                  <a:srgbClr val="000000"/>
                </a:solidFill>
                <a:latin typeface="Helvetica" pitchFamily="34" charset="0"/>
                <a:cs typeface="Arial" charset="0"/>
              </a:rPr>
              <a:t>tests </a:t>
            </a:r>
            <a:r>
              <a:rPr lang="en-US" dirty="0" smtClean="0">
                <a:solidFill>
                  <a:srgbClr val="000000"/>
                </a:solidFill>
                <a:latin typeface="Helvetica" pitchFamily="34" charset="0"/>
                <a:cs typeface="Arial" charset="0"/>
              </a:rPr>
              <a:t>at </a:t>
            </a:r>
            <a:r>
              <a:rPr lang="en-US" dirty="0">
                <a:solidFill>
                  <a:srgbClr val="000000"/>
                </a:solidFill>
                <a:latin typeface="Helvetica" pitchFamily="34" charset="0"/>
                <a:cs typeface="Arial" charset="0"/>
              </a:rPr>
              <a:t>EAST show </a:t>
            </a:r>
            <a:r>
              <a:rPr lang="en-US" dirty="0" smtClean="0">
                <a:solidFill>
                  <a:srgbClr val="000000"/>
                </a:solidFill>
                <a:latin typeface="Helvetica" pitchFamily="34" charset="0"/>
                <a:cs typeface="Arial" charset="0"/>
              </a:rPr>
              <a:t>feedthrough </a:t>
            </a:r>
            <a:r>
              <a:rPr lang="en-US" dirty="0">
                <a:solidFill>
                  <a:srgbClr val="000000"/>
                </a:solidFill>
                <a:latin typeface="Helvetica" pitchFamily="34" charset="0"/>
                <a:cs typeface="Arial" charset="0"/>
              </a:rPr>
              <a:t>is leak tight to He at </a:t>
            </a:r>
            <a:r>
              <a:rPr lang="en-US" dirty="0" smtClean="0">
                <a:solidFill>
                  <a:srgbClr val="000000"/>
                </a:solidFill>
                <a:latin typeface="Helvetica" pitchFamily="34" charset="0"/>
                <a:cs typeface="Arial" charset="0"/>
              </a:rPr>
              <a:t>15,000 </a:t>
            </a:r>
            <a:r>
              <a:rPr lang="en-US" dirty="0">
                <a:solidFill>
                  <a:srgbClr val="000000"/>
                </a:solidFill>
                <a:latin typeface="Helvetica" pitchFamily="34" charset="0"/>
                <a:cs typeface="Arial" charset="0"/>
              </a:rPr>
              <a:t>rpm. </a:t>
            </a:r>
            <a:endParaRPr lang="en-US" dirty="0" smtClean="0">
              <a:solidFill>
                <a:srgbClr val="000000"/>
              </a:solidFill>
              <a:latin typeface="Helvetica" pitchFamily="34" charset="0"/>
              <a:cs typeface="Arial" charset="0"/>
            </a:endParaRPr>
          </a:p>
          <a:p>
            <a:pPr marL="285750" indent="-285750" fontAlgn="base">
              <a:spcBef>
                <a:spcPts val="600"/>
              </a:spcBef>
              <a:spcAft>
                <a:spcPts val="600"/>
              </a:spcAft>
              <a:buFont typeface="Arial"/>
              <a:buChar char="•"/>
            </a:pPr>
            <a:r>
              <a:rPr lang="en-US" dirty="0">
                <a:solidFill>
                  <a:srgbClr val="000000"/>
                </a:solidFill>
                <a:latin typeface="Helvetica" pitchFamily="34" charset="0"/>
                <a:cs typeface="Arial" charset="0"/>
              </a:rPr>
              <a:t>Bellows coupling (Ruland BC10-3-3-A) rated for &gt;10,000 rpm with load.</a:t>
            </a:r>
          </a:p>
          <a:p>
            <a:pPr marL="285750" indent="-285750" fontAlgn="base">
              <a:spcBef>
                <a:spcPts val="600"/>
              </a:spcBef>
              <a:spcAft>
                <a:spcPts val="600"/>
              </a:spcAft>
              <a:buFont typeface="Arial"/>
              <a:buChar char="•"/>
            </a:pPr>
            <a:r>
              <a:rPr lang="en-US" dirty="0">
                <a:solidFill>
                  <a:srgbClr val="000000"/>
                </a:solidFill>
                <a:latin typeface="Helvetica" pitchFamily="34" charset="0"/>
                <a:cs typeface="Arial" charset="0"/>
              </a:rPr>
              <a:t>Air motor up to 28,000 rpm  </a:t>
            </a:r>
          </a:p>
          <a:p>
            <a:pPr marL="285750" indent="-285750" fontAlgn="base">
              <a:spcBef>
                <a:spcPts val="600"/>
              </a:spcBef>
              <a:spcAft>
                <a:spcPts val="600"/>
              </a:spcAft>
              <a:buFont typeface="Arial"/>
              <a:buChar char="•"/>
            </a:pPr>
            <a:endParaRPr lang="en-US" dirty="0">
              <a:solidFill>
                <a:srgbClr val="000000"/>
              </a:solidFill>
              <a:latin typeface="Helvetica" pitchFamily="34" charset="0"/>
              <a:cs typeface="Arial" charset="0"/>
            </a:endParaRPr>
          </a:p>
          <a:p>
            <a:pPr marL="285750" indent="-285750" fontAlgn="base">
              <a:spcBef>
                <a:spcPct val="0"/>
              </a:spcBef>
              <a:spcAft>
                <a:spcPct val="0"/>
              </a:spcAft>
              <a:buFont typeface="Arial"/>
              <a:buChar char="•"/>
            </a:pPr>
            <a:endParaRPr lang="en-US" sz="1200" b="1" i="1" dirty="0" smtClean="0">
              <a:solidFill>
                <a:srgbClr val="1822CD"/>
              </a:solidFill>
              <a:latin typeface="Helvetica" pitchFamily="34" charset="0"/>
              <a:cs typeface="Arial" charset="0"/>
            </a:endParaRPr>
          </a:p>
          <a:p>
            <a:pPr marL="285750" indent="-285750" fontAlgn="base">
              <a:spcBef>
                <a:spcPct val="0"/>
              </a:spcBef>
              <a:spcAft>
                <a:spcPct val="0"/>
              </a:spcAft>
              <a:buFont typeface="Arial"/>
              <a:buChar char="•"/>
            </a:pPr>
            <a:endParaRPr lang="en-US" sz="1200" b="1" i="1" dirty="0">
              <a:solidFill>
                <a:srgbClr val="1822CD"/>
              </a:solidFill>
              <a:latin typeface="Helvetica" pitchFamily="34" charset="0"/>
              <a:cs typeface="Arial" charset="0"/>
            </a:endParaRPr>
          </a:p>
        </p:txBody>
      </p:sp>
    </p:spTree>
    <p:extLst>
      <p:ext uri="{BB962C8B-B14F-4D97-AF65-F5344CB8AC3E}">
        <p14:creationId xmlns:p14="http://schemas.microsoft.com/office/powerpoint/2010/main" val="3218622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143000"/>
            <a:ext cx="8458200" cy="2362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 name="Rectangle 9"/>
          <p:cNvSpPr/>
          <p:nvPr/>
        </p:nvSpPr>
        <p:spPr>
          <a:xfrm>
            <a:off x="381000" y="3657600"/>
            <a:ext cx="84582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8"/>
          <p:cNvSpPr txBox="1">
            <a:spLocks noChangeArrowheads="1"/>
          </p:cNvSpPr>
          <p:nvPr/>
        </p:nvSpPr>
        <p:spPr bwMode="auto">
          <a:xfrm>
            <a:off x="0" y="233650"/>
            <a:ext cx="91440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Ablation Triggering Events vs D-alpha height</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331" r="5032" b="2867"/>
          <a:stretch/>
        </p:blipFill>
        <p:spPr>
          <a:xfrm>
            <a:off x="4567474" y="1219200"/>
            <a:ext cx="4123853" cy="221583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028" r="5174"/>
          <a:stretch/>
        </p:blipFill>
        <p:spPr>
          <a:xfrm>
            <a:off x="4572000" y="3733800"/>
            <a:ext cx="4119327" cy="2209800"/>
          </a:xfrm>
          <a:prstGeom prst="rect">
            <a:avLst/>
          </a:prstGeom>
        </p:spPr>
      </p:pic>
      <p:sp>
        <p:nvSpPr>
          <p:cNvPr id="9" name="TextBox 8"/>
          <p:cNvSpPr txBox="1"/>
          <p:nvPr/>
        </p:nvSpPr>
        <p:spPr>
          <a:xfrm>
            <a:off x="381000" y="1295400"/>
            <a:ext cx="4114801" cy="2031325"/>
          </a:xfrm>
          <a:prstGeom prst="rect">
            <a:avLst/>
          </a:prstGeom>
          <a:noFill/>
          <a:ln>
            <a:noFill/>
          </a:ln>
        </p:spPr>
        <p:txBody>
          <a:bodyPr wrap="square" rtlCol="0">
            <a:spAutoFit/>
          </a:bodyPr>
          <a:lstStyle/>
          <a:p>
            <a:r>
              <a:rPr lang="en-US" b="1" dirty="0" smtClean="0">
                <a:ln w="12700">
                  <a:solidFill>
                    <a:schemeClr val="accent4">
                      <a:lumMod val="75000"/>
                    </a:schemeClr>
                  </a:solidFill>
                  <a:prstDash val="solid"/>
                </a:ln>
                <a:solidFill>
                  <a:schemeClr val="bg1"/>
                </a:solidFill>
                <a:effectLst>
                  <a:outerShdw blurRad="41275" dist="20320" dir="1800000" algn="tl" rotWithShape="0">
                    <a:srgbClr val="000000">
                      <a:alpha val="40000"/>
                    </a:srgbClr>
                  </a:outerShdw>
                </a:effectLst>
              </a:rPr>
              <a:t>Shot 160406</a:t>
            </a:r>
          </a:p>
          <a:p>
            <a:endParaRPr lang="en-US" b="1" dirty="0" smtClean="0">
              <a:ln w="12700">
                <a:solidFill>
                  <a:schemeClr val="accent4">
                    <a:lumMod val="75000"/>
                  </a:schemeClr>
                </a:solidFill>
                <a:prstDash val="solid"/>
              </a:ln>
              <a:solidFill>
                <a:schemeClr val="bg1"/>
              </a:solidFill>
              <a:effectLst>
                <a:outerShdw blurRad="41275" dist="20320" dir="1800000" algn="tl" rotWithShape="0">
                  <a:srgbClr val="000000">
                    <a:alpha val="40000"/>
                  </a:srgbClr>
                </a:outerShdw>
              </a:effectLst>
            </a:endParaRPr>
          </a:p>
          <a:p>
            <a:r>
              <a:rPr lang="en-US" b="1" dirty="0" smtClean="0">
                <a:ln w="12700">
                  <a:solidFill>
                    <a:schemeClr val="accent4">
                      <a:lumMod val="75000"/>
                    </a:schemeClr>
                  </a:solidFill>
                  <a:prstDash val="solid"/>
                </a:ln>
                <a:solidFill>
                  <a:schemeClr val="bg1"/>
                </a:solidFill>
                <a:effectLst>
                  <a:outerShdw blurRad="41275" dist="20320" dir="1800000" algn="tl" rotWithShape="0">
                    <a:srgbClr val="000000">
                      <a:alpha val="40000"/>
                    </a:srgbClr>
                  </a:outerShdw>
                </a:effectLst>
              </a:rPr>
              <a:t>Nominal 300 - 500 micron granules</a:t>
            </a:r>
          </a:p>
          <a:p>
            <a:r>
              <a:rPr lang="en-US" b="1" dirty="0" smtClean="0">
                <a:ln w="12700">
                  <a:solidFill>
                    <a:schemeClr val="accent4">
                      <a:lumMod val="75000"/>
                    </a:schemeClr>
                  </a:solidFill>
                  <a:prstDash val="solid"/>
                </a:ln>
                <a:solidFill>
                  <a:schemeClr val="bg1"/>
                </a:solidFill>
                <a:effectLst>
                  <a:outerShdw blurRad="41275" dist="20320" dir="1800000" algn="tl" rotWithShape="0">
                    <a:srgbClr val="000000">
                      <a:alpha val="40000"/>
                    </a:srgbClr>
                  </a:outerShdw>
                </a:effectLst>
              </a:rPr>
              <a:t>Average Granule Injection frequency - 143 Hz</a:t>
            </a:r>
          </a:p>
          <a:p>
            <a:endParaRPr lang="en-US" b="1" dirty="0" smtClean="0">
              <a:ln w="12700">
                <a:solidFill>
                  <a:schemeClr val="accent4">
                    <a:lumMod val="75000"/>
                  </a:schemeClr>
                </a:solidFill>
                <a:prstDash val="solid"/>
              </a:ln>
              <a:solidFill>
                <a:schemeClr val="bg1"/>
              </a:solidFill>
              <a:effectLst>
                <a:outerShdw blurRad="41275" dist="20320" dir="1800000" algn="tl" rotWithShape="0">
                  <a:srgbClr val="000000">
                    <a:alpha val="40000"/>
                  </a:srgbClr>
                </a:outerShdw>
              </a:effectLst>
            </a:endParaRPr>
          </a:p>
          <a:p>
            <a:r>
              <a:rPr lang="en-US" b="1" dirty="0" smtClean="0">
                <a:ln w="12700">
                  <a:solidFill>
                    <a:schemeClr val="accent4">
                      <a:lumMod val="75000"/>
                    </a:schemeClr>
                  </a:solidFill>
                  <a:prstDash val="solid"/>
                </a:ln>
                <a:solidFill>
                  <a:schemeClr val="bg1"/>
                </a:solidFill>
                <a:effectLst>
                  <a:outerShdw blurRad="41275" dist="20320" dir="1800000" algn="tl" rotWithShape="0">
                    <a:srgbClr val="000000">
                      <a:alpha val="40000"/>
                    </a:srgbClr>
                  </a:outerShdw>
                </a:effectLst>
              </a:rPr>
              <a:t>Triggering efficiency ~ 30%</a:t>
            </a:r>
            <a:endParaRPr lang="en-US" b="1" dirty="0">
              <a:ln w="12700">
                <a:solidFill>
                  <a:schemeClr val="accent4">
                    <a:lumMod val="7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11" name="TextBox 10"/>
          <p:cNvSpPr txBox="1"/>
          <p:nvPr/>
        </p:nvSpPr>
        <p:spPr>
          <a:xfrm>
            <a:off x="381000" y="3810000"/>
            <a:ext cx="4114801" cy="2031325"/>
          </a:xfrm>
          <a:prstGeom prst="rect">
            <a:avLst/>
          </a:prstGeom>
          <a:noFill/>
        </p:spPr>
        <p:txBody>
          <a:bodyPr wrap="square" rtlCol="0">
            <a:spAutoFit/>
          </a:bodyPr>
          <a:lstStyle/>
          <a:p>
            <a:r>
              <a:rPr lang="en-US" b="1" dirty="0" smtClean="0">
                <a:ln w="12700">
                  <a:solidFill>
                    <a:schemeClr val="tx2">
                      <a:lumMod val="75000"/>
                    </a:schemeClr>
                  </a:solidFill>
                  <a:prstDash val="solid"/>
                </a:ln>
                <a:solidFill>
                  <a:schemeClr val="bg1"/>
                </a:solidFill>
                <a:effectLst>
                  <a:outerShdw blurRad="41275" dist="20320" dir="1800000" algn="tl" rotWithShape="0">
                    <a:srgbClr val="000000">
                      <a:alpha val="40000"/>
                    </a:srgbClr>
                  </a:outerShdw>
                </a:effectLst>
              </a:rPr>
              <a:t>Shot 160416</a:t>
            </a:r>
          </a:p>
          <a:p>
            <a:endParaRPr lang="en-US" b="1" dirty="0" smtClean="0">
              <a:ln w="12700">
                <a:solidFill>
                  <a:schemeClr val="tx2">
                    <a:lumMod val="75000"/>
                  </a:schemeClr>
                </a:solidFill>
                <a:prstDash val="solid"/>
              </a:ln>
              <a:solidFill>
                <a:schemeClr val="bg1"/>
              </a:solidFill>
              <a:effectLst>
                <a:outerShdw blurRad="41275" dist="20320" dir="1800000" algn="tl" rotWithShape="0">
                  <a:srgbClr val="000000">
                    <a:alpha val="40000"/>
                  </a:srgbClr>
                </a:outerShdw>
              </a:effectLst>
            </a:endParaRPr>
          </a:p>
          <a:p>
            <a:r>
              <a:rPr lang="en-US" b="1" dirty="0" smtClean="0">
                <a:ln w="12700">
                  <a:solidFill>
                    <a:schemeClr val="tx2">
                      <a:lumMod val="75000"/>
                    </a:schemeClr>
                  </a:solidFill>
                  <a:prstDash val="solid"/>
                </a:ln>
                <a:solidFill>
                  <a:schemeClr val="bg1"/>
                </a:solidFill>
                <a:effectLst>
                  <a:outerShdw blurRad="41275" dist="20320" dir="1800000" algn="tl" rotWithShape="0">
                    <a:srgbClr val="000000">
                      <a:alpha val="40000"/>
                    </a:srgbClr>
                  </a:outerShdw>
                </a:effectLst>
              </a:rPr>
              <a:t>Nominal 700 - 900 micron granules</a:t>
            </a:r>
          </a:p>
          <a:p>
            <a:r>
              <a:rPr lang="en-US" b="1" dirty="0" smtClean="0">
                <a:ln w="12700">
                  <a:solidFill>
                    <a:schemeClr val="tx2">
                      <a:lumMod val="75000"/>
                    </a:schemeClr>
                  </a:solidFill>
                  <a:prstDash val="solid"/>
                </a:ln>
                <a:solidFill>
                  <a:schemeClr val="bg1"/>
                </a:solidFill>
                <a:effectLst>
                  <a:outerShdw blurRad="41275" dist="20320" dir="1800000" algn="tl" rotWithShape="0">
                    <a:srgbClr val="000000">
                      <a:alpha val="40000"/>
                    </a:srgbClr>
                  </a:outerShdw>
                </a:effectLst>
              </a:rPr>
              <a:t>Average Granule Injection frequency - 22 Hz</a:t>
            </a:r>
          </a:p>
          <a:p>
            <a:endParaRPr lang="en-US" b="1" dirty="0" smtClean="0">
              <a:ln w="12700">
                <a:solidFill>
                  <a:schemeClr val="tx2">
                    <a:lumMod val="75000"/>
                  </a:schemeClr>
                </a:solidFill>
                <a:prstDash val="solid"/>
              </a:ln>
              <a:solidFill>
                <a:schemeClr val="bg1"/>
              </a:solidFill>
              <a:effectLst>
                <a:outerShdw blurRad="41275" dist="20320" dir="1800000" algn="tl" rotWithShape="0">
                  <a:srgbClr val="000000">
                    <a:alpha val="40000"/>
                  </a:srgbClr>
                </a:outerShdw>
              </a:effectLst>
            </a:endParaRPr>
          </a:p>
          <a:p>
            <a:r>
              <a:rPr lang="en-US" b="1" dirty="0" smtClean="0">
                <a:ln w="12700">
                  <a:solidFill>
                    <a:schemeClr val="tx2">
                      <a:lumMod val="75000"/>
                    </a:schemeClr>
                  </a:solidFill>
                  <a:prstDash val="solid"/>
                </a:ln>
                <a:solidFill>
                  <a:schemeClr val="bg1"/>
                </a:solidFill>
                <a:effectLst>
                  <a:outerShdw blurRad="41275" dist="20320" dir="1800000" algn="tl" rotWithShape="0">
                    <a:srgbClr val="000000">
                      <a:alpha val="40000"/>
                    </a:srgbClr>
                  </a:outerShdw>
                </a:effectLst>
              </a:rPr>
              <a:t>Triggering efficiency &gt; 80%</a:t>
            </a:r>
            <a:endParaRPr lang="en-US" b="1" dirty="0">
              <a:ln w="12700">
                <a:solidFill>
                  <a:schemeClr val="tx2">
                    <a:lumMod val="7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517974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idx="4294967295"/>
          </p:nvPr>
        </p:nvSpPr>
        <p:spPr>
          <a:xfrm>
            <a:off x="457200" y="217488"/>
            <a:ext cx="8229600" cy="492125"/>
          </a:xfrm>
        </p:spPr>
        <p:txBody>
          <a:bodyPr/>
          <a:lstStyle/>
          <a:p>
            <a:r>
              <a:rPr lang="en-US" altLang="en-US" dirty="0" smtClean="0"/>
              <a:t>Peak heat flux dependence on ELM frequency </a:t>
            </a:r>
          </a:p>
        </p:txBody>
      </p:sp>
      <p:pic>
        <p:nvPicPr>
          <p:cNvPr id="225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3679825"/>
            <a:ext cx="5486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5486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3" name="Content Placeholder 6"/>
          <p:cNvSpPr>
            <a:spLocks noGrp="1"/>
          </p:cNvSpPr>
          <p:nvPr>
            <p:ph idx="1"/>
          </p:nvPr>
        </p:nvSpPr>
        <p:spPr>
          <a:xfrm>
            <a:off x="5175250" y="1282700"/>
            <a:ext cx="3968750" cy="5092700"/>
          </a:xfrm>
        </p:spPr>
        <p:txBody>
          <a:bodyPr/>
          <a:lstStyle/>
          <a:p>
            <a:pPr fontAlgn="base">
              <a:spcAft>
                <a:spcPct val="0"/>
              </a:spcAft>
              <a:buFont typeface="Arial" pitchFamily="34" charset="0"/>
              <a:buChar char="•"/>
            </a:pPr>
            <a:r>
              <a:rPr lang="en-US" altLang="en-US" dirty="0" smtClean="0"/>
              <a:t>Peak heat flux q</a:t>
            </a:r>
            <a:r>
              <a:rPr lang="en-US" altLang="en-US" baseline="-25000" dirty="0" smtClean="0"/>
              <a:t>p  </a:t>
            </a:r>
            <a:r>
              <a:rPr lang="en-US" altLang="en-US" dirty="0" smtClean="0"/>
              <a:t>from IR imaging of divertor  (IRTV)</a:t>
            </a:r>
          </a:p>
          <a:p>
            <a:pPr fontAlgn="base">
              <a:spcAft>
                <a:spcPct val="0"/>
              </a:spcAft>
              <a:buFont typeface="Arial" pitchFamily="34" charset="0"/>
              <a:buChar char="•"/>
            </a:pPr>
            <a:r>
              <a:rPr lang="en-US" altLang="en-US" dirty="0" smtClean="0"/>
              <a:t>Test  </a:t>
            </a:r>
            <a:r>
              <a:rPr lang="en-US" altLang="en-US" i="1" dirty="0" smtClean="0"/>
              <a:t>q</a:t>
            </a:r>
            <a:r>
              <a:rPr lang="en-US" altLang="en-US" i="1" baseline="-25000" dirty="0" smtClean="0"/>
              <a:t>peak </a:t>
            </a:r>
            <a:r>
              <a:rPr lang="en-US" altLang="en-US" i="1" dirty="0" smtClean="0"/>
              <a:t>= const/f</a:t>
            </a:r>
            <a:r>
              <a:rPr lang="en-US" altLang="en-US" i="1" baseline="-25000" dirty="0" smtClean="0"/>
              <a:t>ELM</a:t>
            </a:r>
            <a:r>
              <a:rPr lang="en-US" altLang="en-US" baseline="-25000" dirty="0" smtClean="0"/>
              <a:t>  </a:t>
            </a:r>
            <a:r>
              <a:rPr lang="en-US" altLang="en-US" dirty="0" smtClean="0"/>
              <a:t>with statistical approach</a:t>
            </a:r>
          </a:p>
          <a:p>
            <a:pPr lvl="1"/>
            <a:r>
              <a:rPr lang="en-US" altLang="en-US" dirty="0" smtClean="0"/>
              <a:t>Consider sets of single </a:t>
            </a:r>
            <a:br>
              <a:rPr lang="en-US" altLang="en-US" dirty="0" smtClean="0"/>
            </a:br>
            <a:r>
              <a:rPr lang="en-US" altLang="en-US" dirty="0" smtClean="0"/>
              <a:t>LGI-induced ELMs </a:t>
            </a:r>
          </a:p>
          <a:p>
            <a:pPr lvl="1"/>
            <a:r>
              <a:rPr lang="en-US" altLang="en-US" i="1" dirty="0" smtClean="0"/>
              <a:t>f</a:t>
            </a:r>
            <a:r>
              <a:rPr lang="en-US" altLang="en-US" i="1" baseline="-25000" dirty="0" smtClean="0"/>
              <a:t>ELM</a:t>
            </a:r>
            <a:r>
              <a:rPr lang="en-US" altLang="en-US" i="1" dirty="0" smtClean="0"/>
              <a:t> = 1/(t</a:t>
            </a:r>
            <a:r>
              <a:rPr lang="en-US" altLang="en-US" i="1" baseline="-25000" dirty="0" smtClean="0"/>
              <a:t>ELM,n</a:t>
            </a:r>
            <a:r>
              <a:rPr lang="en-US" altLang="en-US" i="1" dirty="0" smtClean="0"/>
              <a:t>-t</a:t>
            </a:r>
            <a:r>
              <a:rPr lang="en-US" altLang="en-US" i="1" baseline="-25000" dirty="0" smtClean="0"/>
              <a:t>ELM,n-1</a:t>
            </a:r>
            <a:r>
              <a:rPr lang="en-US" altLang="en-US" i="1" dirty="0" smtClean="0"/>
              <a:t>)</a:t>
            </a:r>
            <a:endParaRPr lang="en-US" altLang="en-US" i="1" baseline="-25000" dirty="0" smtClean="0"/>
          </a:p>
          <a:p>
            <a:pPr lvl="1"/>
            <a:endParaRPr lang="en-US" altLang="en-US" dirty="0" smtClean="0"/>
          </a:p>
          <a:p>
            <a:pPr fontAlgn="base">
              <a:spcAft>
                <a:spcPct val="0"/>
              </a:spcAft>
              <a:buFont typeface="Arial" pitchFamily="34" charset="0"/>
              <a:buChar char="•"/>
            </a:pPr>
            <a:r>
              <a:rPr lang="en-US" altLang="en-US" dirty="0" smtClean="0"/>
              <a:t>Reduced q</a:t>
            </a:r>
            <a:r>
              <a:rPr lang="en-US" altLang="en-US" baseline="-25000" dirty="0" smtClean="0"/>
              <a:t>p</a:t>
            </a:r>
            <a:r>
              <a:rPr lang="en-US" altLang="en-US" dirty="0" smtClean="0"/>
              <a:t> with higher f</a:t>
            </a:r>
            <a:r>
              <a:rPr lang="en-US" altLang="en-US" baseline="-25000" dirty="0" smtClean="0"/>
              <a:t>ELM</a:t>
            </a:r>
          </a:p>
          <a:p>
            <a:pPr fontAlgn="base">
              <a:spcAft>
                <a:spcPct val="0"/>
              </a:spcAft>
              <a:buFont typeface="Arial" pitchFamily="34" charset="0"/>
              <a:buChar char="•"/>
            </a:pPr>
            <a:r>
              <a:rPr lang="en-US" altLang="en-US" dirty="0" smtClean="0"/>
              <a:t>Outer Strke point</a:t>
            </a:r>
          </a:p>
          <a:p>
            <a:pPr lvl="1"/>
            <a:r>
              <a:rPr lang="en-US" altLang="en-US" dirty="0" smtClean="0"/>
              <a:t>q</a:t>
            </a:r>
            <a:r>
              <a:rPr lang="en-US" altLang="en-US" baseline="-25000" dirty="0" smtClean="0"/>
              <a:t>peak</a:t>
            </a:r>
            <a:r>
              <a:rPr lang="en-US" altLang="en-US" dirty="0" smtClean="0"/>
              <a:t> &lt; 1/f</a:t>
            </a:r>
          </a:p>
          <a:p>
            <a:pPr fontAlgn="base">
              <a:spcAft>
                <a:spcPct val="0"/>
              </a:spcAft>
              <a:buFont typeface="Arial" pitchFamily="34" charset="0"/>
              <a:buChar char="•"/>
            </a:pPr>
            <a:r>
              <a:rPr lang="en-US" altLang="en-US" dirty="0" smtClean="0"/>
              <a:t>Inner Strike Point</a:t>
            </a:r>
          </a:p>
          <a:p>
            <a:pPr lvl="1"/>
            <a:r>
              <a:rPr lang="en-US" altLang="en-US" dirty="0" smtClean="0"/>
              <a:t>Larger scatter</a:t>
            </a:r>
          </a:p>
          <a:p>
            <a:pPr lvl="1"/>
            <a:r>
              <a:rPr lang="en-US" altLang="en-US" dirty="0" smtClean="0"/>
              <a:t>q</a:t>
            </a:r>
            <a:r>
              <a:rPr lang="en-US" altLang="en-US" baseline="-25000" dirty="0" smtClean="0"/>
              <a:t>peak</a:t>
            </a:r>
            <a:r>
              <a:rPr lang="en-US" altLang="en-US" dirty="0" smtClean="0"/>
              <a:t> &gt; 1/f for 0.5 mm </a:t>
            </a:r>
            <a:endParaRPr lang="en-US" altLang="en-US" baseline="-25000" dirty="0" smtClean="0"/>
          </a:p>
          <a:p>
            <a:pPr lvl="1"/>
            <a:endParaRPr lang="en-US" altLang="en-US" dirty="0" smtClean="0"/>
          </a:p>
          <a:p>
            <a:pPr fontAlgn="base">
              <a:spcAft>
                <a:spcPct val="0"/>
              </a:spcAft>
              <a:buFont typeface="Arial" pitchFamily="34" charset="0"/>
              <a:buChar char="•"/>
            </a:pPr>
            <a:endParaRPr lang="en-US" altLang="en-US" dirty="0" smtClean="0"/>
          </a:p>
          <a:p>
            <a:pPr fontAlgn="base">
              <a:spcAft>
                <a:spcPct val="0"/>
              </a:spcAft>
              <a:buFont typeface="Arial" pitchFamily="34" charset="0"/>
              <a:buChar char="•"/>
            </a:pPr>
            <a:endParaRPr lang="en-US" altLang="en-US" dirty="0" smtClean="0"/>
          </a:p>
        </p:txBody>
      </p:sp>
    </p:spTree>
    <p:extLst>
      <p:ext uri="{BB962C8B-B14F-4D97-AF65-F5344CB8AC3E}">
        <p14:creationId xmlns:p14="http://schemas.microsoft.com/office/powerpoint/2010/main" val="15114162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7924800" cy="914400"/>
          </a:xfrm>
          <a:prstGeom prst="rect">
            <a:avLst/>
          </a:prstGeom>
        </p:spPr>
        <p:txBody>
          <a:bodyPr/>
          <a:lstStyle/>
          <a:p>
            <a:r>
              <a:rPr lang="en-US" dirty="0" smtClean="0"/>
              <a:t>Electron inventory calculation for multi-species particle injection</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538"/>
          <a:stretch/>
        </p:blipFill>
        <p:spPr>
          <a:xfrm>
            <a:off x="6957934" y="1322773"/>
            <a:ext cx="1695869" cy="1039427"/>
          </a:xfrm>
          <a:prstGeom prst="rect">
            <a:avLst/>
          </a:prstGeom>
        </p:spPr>
      </p:pic>
      <p:sp>
        <p:nvSpPr>
          <p:cNvPr id="10" name="TextBox 9"/>
          <p:cNvSpPr txBox="1"/>
          <p:nvPr/>
        </p:nvSpPr>
        <p:spPr>
          <a:xfrm>
            <a:off x="8251243" y="1153496"/>
            <a:ext cx="554960" cy="338554"/>
          </a:xfrm>
          <a:prstGeom prst="rect">
            <a:avLst/>
          </a:prstGeom>
          <a:noFill/>
        </p:spPr>
        <p:txBody>
          <a:bodyPr wrap="none" rtlCol="0">
            <a:spAutoFit/>
          </a:bodyPr>
          <a:lstStyle/>
          <a:p>
            <a:pPr fontAlgn="base">
              <a:spcBef>
                <a:spcPct val="0"/>
              </a:spcBef>
              <a:spcAft>
                <a:spcPct val="0"/>
              </a:spcAft>
            </a:pPr>
            <a:r>
              <a:rPr lang="en-US" sz="1600" b="1" i="1" dirty="0" smtClean="0">
                <a:solidFill>
                  <a:srgbClr val="1822CD"/>
                </a:solidFill>
                <a:latin typeface="Helvetica" pitchFamily="34" charset="0"/>
                <a:cs typeface="Arial" charset="0"/>
              </a:rPr>
              <a:t>B</a:t>
            </a:r>
            <a:r>
              <a:rPr lang="en-US" sz="1600" b="1" i="1" baseline="-25000" dirty="0" smtClean="0">
                <a:solidFill>
                  <a:srgbClr val="1822CD"/>
                </a:solidFill>
                <a:latin typeface="Helvetica" pitchFamily="34" charset="0"/>
                <a:cs typeface="Arial" charset="0"/>
              </a:rPr>
              <a:t>4</a:t>
            </a:r>
            <a:r>
              <a:rPr lang="en-US" sz="1600" b="1" i="1" dirty="0" smtClean="0">
                <a:solidFill>
                  <a:srgbClr val="1822CD"/>
                </a:solidFill>
                <a:latin typeface="Helvetica" pitchFamily="34" charset="0"/>
                <a:cs typeface="Arial" charset="0"/>
              </a:rPr>
              <a:t>C</a:t>
            </a:r>
            <a:endParaRPr lang="en-US" sz="1600" b="1" i="1" dirty="0">
              <a:solidFill>
                <a:srgbClr val="1822CD"/>
              </a:solidFill>
              <a:latin typeface="Helvetica" pitchFamily="34"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56" y="4800600"/>
            <a:ext cx="1226947" cy="116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416654" y="4800600"/>
            <a:ext cx="367408" cy="338554"/>
          </a:xfrm>
          <a:prstGeom prst="rect">
            <a:avLst/>
          </a:prstGeom>
          <a:noFill/>
        </p:spPr>
        <p:txBody>
          <a:bodyPr wrap="none" rtlCol="0">
            <a:spAutoFit/>
          </a:bodyPr>
          <a:lstStyle/>
          <a:p>
            <a:pPr fontAlgn="base">
              <a:spcBef>
                <a:spcPct val="0"/>
              </a:spcBef>
              <a:spcAft>
                <a:spcPct val="0"/>
              </a:spcAft>
            </a:pPr>
            <a:r>
              <a:rPr lang="en-US" sz="1600" b="1" i="1" dirty="0" smtClean="0">
                <a:solidFill>
                  <a:srgbClr val="1822CD"/>
                </a:solidFill>
                <a:latin typeface="Helvetica" pitchFamily="34" charset="0"/>
                <a:cs typeface="Arial" charset="0"/>
              </a:rPr>
              <a:t>Li</a:t>
            </a:r>
            <a:endParaRPr lang="en-US" sz="1600" b="1" i="1" dirty="0">
              <a:solidFill>
                <a:srgbClr val="1822CD"/>
              </a:solidFill>
              <a:latin typeface="Helvetica" pitchFamily="34" charset="0"/>
              <a:cs typeface="Arial"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962" y="2895600"/>
            <a:ext cx="175323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435984" y="3048000"/>
            <a:ext cx="332142" cy="338554"/>
          </a:xfrm>
          <a:prstGeom prst="rect">
            <a:avLst/>
          </a:prstGeom>
          <a:noFill/>
        </p:spPr>
        <p:txBody>
          <a:bodyPr wrap="none" rtlCol="0">
            <a:spAutoFit/>
          </a:bodyPr>
          <a:lstStyle/>
          <a:p>
            <a:pPr fontAlgn="base">
              <a:spcBef>
                <a:spcPct val="0"/>
              </a:spcBef>
              <a:spcAft>
                <a:spcPct val="0"/>
              </a:spcAft>
            </a:pPr>
            <a:r>
              <a:rPr lang="en-US" sz="1600" b="1" i="1" dirty="0" smtClean="0">
                <a:solidFill>
                  <a:srgbClr val="1822CD"/>
                </a:solidFill>
                <a:latin typeface="Helvetica" pitchFamily="34" charset="0"/>
                <a:cs typeface="Arial" charset="0"/>
              </a:rPr>
              <a:t>C</a:t>
            </a:r>
            <a:endParaRPr lang="en-US" sz="1600" b="1" i="1" dirty="0">
              <a:solidFill>
                <a:srgbClr val="1822CD"/>
              </a:solidFill>
              <a:latin typeface="Helvetica" pitchFamily="34" charset="0"/>
              <a:cs typeface="Arial" charset="0"/>
            </a:endParaRPr>
          </a:p>
        </p:txBody>
      </p:sp>
      <p:sp>
        <p:nvSpPr>
          <p:cNvPr id="12" name="TextBox 11"/>
          <p:cNvSpPr txBox="1"/>
          <p:nvPr/>
        </p:nvSpPr>
        <p:spPr>
          <a:xfrm>
            <a:off x="6983039" y="5943600"/>
            <a:ext cx="1518364" cy="246221"/>
          </a:xfrm>
          <a:prstGeom prst="rect">
            <a:avLst/>
          </a:prstGeom>
          <a:noFill/>
        </p:spPr>
        <p:txBody>
          <a:bodyPr wrap="none" rtlCol="0">
            <a:spAutoFit/>
          </a:bodyPr>
          <a:lstStyle/>
          <a:p>
            <a:pPr fontAlgn="base">
              <a:spcBef>
                <a:spcPct val="0"/>
              </a:spcBef>
              <a:spcAft>
                <a:spcPct val="0"/>
              </a:spcAft>
            </a:pPr>
            <a:r>
              <a:rPr lang="en-US" sz="1000" i="1" dirty="0" smtClean="0">
                <a:solidFill>
                  <a:srgbClr val="000000"/>
                </a:solidFill>
                <a:cs typeface="Arial" charset="0"/>
              </a:rPr>
              <a:t>Mansfield NF </a:t>
            </a:r>
            <a:r>
              <a:rPr lang="en-US" sz="1000" b="1" i="1" dirty="0" smtClean="0">
                <a:solidFill>
                  <a:srgbClr val="000000"/>
                </a:solidFill>
                <a:cs typeface="Arial" charset="0"/>
              </a:rPr>
              <a:t>53</a:t>
            </a:r>
            <a:r>
              <a:rPr lang="en-US" sz="1000" i="1" dirty="0" smtClean="0">
                <a:solidFill>
                  <a:srgbClr val="000000"/>
                </a:solidFill>
                <a:cs typeface="Arial" charset="0"/>
              </a:rPr>
              <a:t> (2013)</a:t>
            </a:r>
            <a:endParaRPr lang="en-US" sz="1000" i="1" dirty="0">
              <a:solidFill>
                <a:srgbClr val="000000"/>
              </a:solidFill>
              <a:cs typeface="Arial"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830245371"/>
              </p:ext>
            </p:extLst>
          </p:nvPr>
        </p:nvGraphicFramePr>
        <p:xfrm>
          <a:off x="533400" y="1219200"/>
          <a:ext cx="6061365" cy="4953000"/>
        </p:xfrm>
        <a:graphic>
          <a:graphicData uri="http://schemas.openxmlformats.org/drawingml/2006/table">
            <a:tbl>
              <a:tblPr/>
              <a:tblGrid>
                <a:gridCol w="1212273"/>
                <a:gridCol w="1212273"/>
                <a:gridCol w="1212273"/>
                <a:gridCol w="1212273"/>
                <a:gridCol w="1212273"/>
              </a:tblGrid>
              <a:tr h="381000">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b"/>
                      <a:r>
                        <a:rPr lang="en-US" sz="1000" b="0" i="0" u="none" strike="noStrike" dirty="0">
                          <a:solidFill>
                            <a:srgbClr val="000000"/>
                          </a:solidFill>
                          <a:effectLst/>
                          <a:latin typeface="Arial"/>
                        </a:rPr>
                        <a:t>Deuterium Slush</a:t>
                      </a:r>
                    </a:p>
                  </a:txBody>
                  <a:tcPr marL="6927" marR="6927" marT="6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b"/>
                      <a:r>
                        <a:rPr lang="en-US" sz="1000" b="0" i="0" u="none" strike="noStrike" dirty="0">
                          <a:solidFill>
                            <a:srgbClr val="000000"/>
                          </a:solidFill>
                          <a:effectLst/>
                          <a:latin typeface="Arial"/>
                        </a:rPr>
                        <a:t>Lithium</a:t>
                      </a:r>
                    </a:p>
                  </a:txBody>
                  <a:tcPr marL="6927" marR="6927" marT="6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b"/>
                      <a:r>
                        <a:rPr lang="en-US" sz="1000" b="0" i="0" u="none" strike="noStrike" dirty="0">
                          <a:solidFill>
                            <a:srgbClr val="000000"/>
                          </a:solidFill>
                          <a:effectLst/>
                          <a:latin typeface="Arial"/>
                        </a:rPr>
                        <a:t>Boron Carbide</a:t>
                      </a:r>
                    </a:p>
                  </a:txBody>
                  <a:tcPr marL="6927" marR="6927" marT="6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b"/>
                      <a:r>
                        <a:rPr lang="en-US" sz="1000" b="0" i="0" u="none" strike="noStrike" dirty="0">
                          <a:solidFill>
                            <a:srgbClr val="000000"/>
                          </a:solidFill>
                          <a:effectLst/>
                          <a:latin typeface="Arial"/>
                        </a:rPr>
                        <a:t>Carbon (Vitreous)</a:t>
                      </a:r>
                    </a:p>
                  </a:txBody>
                  <a:tcPr marL="6927" marR="6927" marT="6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Density</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.237 g/cm </a:t>
                      </a:r>
                      <a:r>
                        <a:rPr lang="en-US" sz="1000" b="0" i="0" u="none" strike="noStrike" baseline="30000" dirty="0">
                          <a:solidFill>
                            <a:srgbClr val="000000"/>
                          </a:solidFill>
                          <a:effectLst/>
                          <a:latin typeface="Arial"/>
                        </a:rPr>
                        <a:t>3</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.534 g/cm </a:t>
                      </a:r>
                      <a:r>
                        <a:rPr lang="en-US" sz="1000" b="0" i="0" u="none" strike="noStrike" baseline="30000" dirty="0">
                          <a:solidFill>
                            <a:srgbClr val="000000"/>
                          </a:solidFill>
                          <a:effectLst/>
                          <a:latin typeface="Arial"/>
                        </a:rPr>
                        <a:t>3</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2.52 g/cm </a:t>
                      </a:r>
                      <a:r>
                        <a:rPr lang="en-US" sz="1000" b="0" i="0" u="none" strike="noStrike" baseline="30000" dirty="0">
                          <a:solidFill>
                            <a:srgbClr val="000000"/>
                          </a:solidFill>
                          <a:effectLst/>
                          <a:latin typeface="Arial"/>
                        </a:rPr>
                        <a:t>3</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2.09 – 2.23 g/cm</a:t>
                      </a:r>
                      <a:r>
                        <a:rPr lang="en-US" sz="1000" b="0" i="0" u="none" strike="noStrike" baseline="30000" dirty="0">
                          <a:solidFill>
                            <a:srgbClr val="000000"/>
                          </a:solidFill>
                          <a:effectLst/>
                          <a:latin typeface="Arial"/>
                        </a:rPr>
                        <a:t> 3</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Mass in a 1mm sphere (mg)</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0.993</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2.237</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10.556</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9.09</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Atomic Weight (g/mol)</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4.028</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6.94</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55.255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12.011</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Number of atoms/molecules</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1.484E+20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1.941E+20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1.150E+20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4.557E+20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Number of electrons</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1.484E+20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5.823E+20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2.991E+21</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2.734E+21</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smtClean="0">
                          <a:solidFill>
                            <a:srgbClr val="000000"/>
                          </a:solidFill>
                          <a:effectLst/>
                          <a:latin typeface="Arial"/>
                        </a:rPr>
                        <a:t>Deuterium Multiplier</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1.00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3.92</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20.15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18.42</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  Sublimation   Energy (eV/atom)</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0.0155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1.65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5.3 (B)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7.5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Sublimation Energy Per Granule (J)</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0.4</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51.3</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529.0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547.6</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fontAlgn="ctr"/>
                      <a:r>
                        <a:rPr lang="en-US" sz="1000" b="0" i="0" u="none" strike="noStrike" dirty="0">
                          <a:solidFill>
                            <a:srgbClr val="000000"/>
                          </a:solidFill>
                          <a:effectLst/>
                          <a:latin typeface="Arial"/>
                        </a:rPr>
                        <a:t>First Ionization Energy (eV)</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13.6</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5.3917</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8.2980 (B)</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11.2603</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fontAlgn="ctr"/>
                      <a:r>
                        <a:rPr lang="en-US" sz="1000" b="0" i="0" u="none" strike="noStrike" dirty="0">
                          <a:solidFill>
                            <a:srgbClr val="000000"/>
                          </a:solidFill>
                          <a:effectLst/>
                          <a:latin typeface="Arial"/>
                        </a:rPr>
                        <a:t>Second Ionization Energy (eV)</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75.64</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25.1548 (B)</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24.3833</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bl>
          </a:graphicData>
        </a:graphic>
      </p:graphicFrame>
    </p:spTree>
    <p:extLst>
      <p:ext uri="{BB962C8B-B14F-4D97-AF65-F5344CB8AC3E}">
        <p14:creationId xmlns:p14="http://schemas.microsoft.com/office/powerpoint/2010/main" val="3489103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lstStyle/>
          <a:p>
            <a:pPr marL="0" indent="0">
              <a:buNone/>
            </a:pPr>
            <a:r>
              <a:rPr lang="en-US" sz="2800" b="1" dirty="0" smtClean="0">
                <a:solidFill>
                  <a:schemeClr val="bg1"/>
                </a:solidFill>
              </a:rPr>
              <a:t>Lithium granule ablation and penetration during ELM pacing experiments at DIII-D</a:t>
            </a:r>
            <a:endParaRPr lang="en-US" sz="2800" dirty="0" smtClean="0">
              <a:solidFill>
                <a:schemeClr val="bg1"/>
              </a:solidFill>
            </a:endParaRPr>
          </a:p>
          <a:p>
            <a:pPr marL="0" indent="0">
              <a:buNone/>
            </a:pPr>
            <a:endParaRPr lang="en-US" sz="1000" smtClean="0"/>
          </a:p>
          <a:p>
            <a:pPr marL="0" indent="0">
              <a:buNone/>
            </a:pPr>
            <a:r>
              <a:rPr lang="en-US" sz="1000" smtClean="0"/>
              <a:t>R</a:t>
            </a:r>
            <a:r>
              <a:rPr lang="en-US" sz="1000" dirty="0"/>
              <a:t>. Lunsford</a:t>
            </a:r>
            <a:r>
              <a:rPr lang="en-US" sz="1000" baseline="30000" dirty="0"/>
              <a:t>1</a:t>
            </a:r>
            <a:r>
              <a:rPr lang="en-US" sz="1000" dirty="0"/>
              <a:t>, A. Bortolon</a:t>
            </a:r>
            <a:r>
              <a:rPr lang="en-US" sz="1000" baseline="30000" dirty="0"/>
              <a:t>1</a:t>
            </a:r>
            <a:r>
              <a:rPr lang="en-US" sz="1000" dirty="0"/>
              <a:t>,  A.L. Roquemore</a:t>
            </a:r>
            <a:r>
              <a:rPr lang="en-US" sz="1000" baseline="30000" dirty="0"/>
              <a:t>1</a:t>
            </a:r>
            <a:r>
              <a:rPr lang="en-US" sz="1000" dirty="0"/>
              <a:t>, D.K. Mansfield</a:t>
            </a:r>
            <a:r>
              <a:rPr lang="en-US" sz="1000" baseline="30000" dirty="0"/>
              <a:t>1</a:t>
            </a:r>
            <a:r>
              <a:rPr lang="en-US" sz="1000" dirty="0"/>
              <a:t>, A. Nagy</a:t>
            </a:r>
            <a:r>
              <a:rPr lang="en-US" sz="1000" baseline="30000" dirty="0"/>
              <a:t>1</a:t>
            </a:r>
            <a:r>
              <a:rPr lang="en-US" sz="1000" dirty="0"/>
              <a:t>, R. Maingi</a:t>
            </a:r>
            <a:r>
              <a:rPr lang="en-US" sz="1000" baseline="30000" dirty="0"/>
              <a:t>1</a:t>
            </a:r>
            <a:r>
              <a:rPr lang="en-US" sz="1000" dirty="0"/>
              <a:t>, P. Parks</a:t>
            </a:r>
            <a:r>
              <a:rPr lang="en-US" sz="1000" baseline="30000" dirty="0"/>
              <a:t>2</a:t>
            </a:r>
            <a:r>
              <a:rPr lang="en-US" sz="1000" dirty="0"/>
              <a:t>, G. Jackson</a:t>
            </a:r>
            <a:r>
              <a:rPr lang="en-US" sz="1000" baseline="30000" dirty="0"/>
              <a:t>2</a:t>
            </a:r>
            <a:r>
              <a:rPr lang="en-US" sz="1000" dirty="0"/>
              <a:t>, E. Gilson</a:t>
            </a:r>
            <a:r>
              <a:rPr lang="en-US" sz="1000" baseline="30000" dirty="0"/>
              <a:t>1</a:t>
            </a:r>
            <a:r>
              <a:rPr lang="en-US" sz="1000" dirty="0"/>
              <a:t>, C.P. Chrobak</a:t>
            </a:r>
            <a:r>
              <a:rPr lang="en-US" sz="1000" baseline="30000" dirty="0"/>
              <a:t>2</a:t>
            </a:r>
            <a:r>
              <a:rPr lang="en-US" sz="1000" dirty="0"/>
              <a:t>    </a:t>
            </a:r>
          </a:p>
          <a:p>
            <a:pPr marL="0" indent="0">
              <a:buNone/>
            </a:pPr>
            <a:r>
              <a:rPr lang="en-US" sz="1000" baseline="30000" dirty="0" smtClean="0">
                <a:effectLst/>
              </a:rPr>
              <a:t>1</a:t>
            </a:r>
            <a:r>
              <a:rPr lang="en-US" sz="1000" dirty="0" smtClean="0">
                <a:effectLst/>
              </a:rPr>
              <a:t> </a:t>
            </a:r>
            <a:r>
              <a:rPr lang="en-US" sz="1000" i="1" dirty="0" smtClean="0">
                <a:effectLst/>
              </a:rPr>
              <a:t>Princeton Plasma Physics Laboratory, Princeton NJ 08543, USA</a:t>
            </a:r>
            <a:endParaRPr lang="en-US" sz="1000" dirty="0" smtClean="0">
              <a:effectLst/>
            </a:endParaRPr>
          </a:p>
          <a:p>
            <a:pPr marL="0" indent="0">
              <a:buNone/>
            </a:pPr>
            <a:r>
              <a:rPr lang="it-IT" sz="1000" baseline="30000" smtClean="0">
                <a:effectLst/>
              </a:rPr>
              <a:t>2</a:t>
            </a:r>
            <a:r>
              <a:rPr lang="it-IT" sz="1000" smtClean="0">
                <a:effectLst/>
              </a:rPr>
              <a:t> </a:t>
            </a:r>
            <a:r>
              <a:rPr lang="it-IT" sz="1000" i="1" smtClean="0">
                <a:effectLst/>
              </a:rPr>
              <a:t>General Atomics, San Diego CA 92186-5608, USA</a:t>
            </a:r>
            <a:r>
              <a:rPr lang="it-IT" sz="1000" smtClean="0">
                <a:effectLst/>
              </a:rPr>
              <a:t> </a:t>
            </a:r>
            <a:endParaRPr lang="en-US" sz="1000" dirty="0" smtClean="0">
              <a:effectLst/>
            </a:endParaRPr>
          </a:p>
          <a:p>
            <a:pPr marL="0" indent="0">
              <a:buNone/>
            </a:pPr>
            <a:r>
              <a:rPr lang="it-IT" sz="1000" smtClean="0">
                <a:effectLst/>
              </a:rPr>
              <a:t> </a:t>
            </a:r>
          </a:p>
          <a:p>
            <a:pPr marL="0" indent="0">
              <a:buNone/>
            </a:pPr>
            <a:endParaRPr lang="en-US" sz="1000" dirty="0" smtClean="0">
              <a:effectLst/>
            </a:endParaRPr>
          </a:p>
          <a:p>
            <a:pPr marL="0" indent="0">
              <a:buNone/>
            </a:pPr>
            <a:r>
              <a:rPr lang="en-US" sz="1000" dirty="0"/>
              <a:t>The unmitigated transient power flux transported to the divertor and wall during an edge localized mode(ELM) in a burning plasma device such as ITER is projected[1] to be substantially above the damage threshold of the current plasma facing component (PFC) designs. One of the baseline strategies for mitigating this heat flux is to rapidly pace the ELMs so that the amount of energy exhausted to the PFCs is reduced inversely with the triggering frequency[2]. A method to augment the natural ELM frequency is the frequent injection of non-fueling impurity granules from the low field side of the discharge. The ablation of these granules in the edge plasma are hypothesized[3] to lead to the creation of high density filaments which create 3-D pressure gradients that destabilize ballooning modes which manifest as ELMs. At DIII-D,  four sets of lithium granules ranging in size from 300 to 900 microns in diameter were injected into various discharges with low natural ELM frequencies to test this principle.  A vibrating piezoelectric disk gravitationally fed a rotating impeller which drove granules into the edge plasma at velocities ranging from 50-150 m/sec. This resulted in an increase in the ELM frequency from its natural 20-25 Hz to 50-100 Hz, with a corresponding reduction of the peak heat flux measured by IR thermography at the divertor strike points. The increased ELM frequency and the corresponding particle outflux were also observed to clamp the rise of Ni impurity buildup within the core. Utilizing high speed imaging along the granule insertion trajectory, we have captured the dynamic of expansion of the ablation cloud and measured  ablations times of the order of  several hundred microseconds. The inferred  granule penetration depths range from 2 to 5 cm dependent upon the size of the injected granules. This data allow an accurate estimation of the perturbation to the density profile in the steep gradient region which corresponds to the ability of the injected granule to trigger an ELM.  The lithium granule ablation data will be compared to the prevailing neutral gas shielding models. In addition future experiments with the lithium granule injector on DIII-D and NSTX-U will be discussed, including using the granule injector to benchmark the energy dissipated by injected lithium for radiative liquid lithium divertor scenarios</a:t>
            </a:r>
            <a:r>
              <a:rPr lang="en-US" sz="1000" dirty="0" smtClean="0"/>
              <a:t>.</a:t>
            </a:r>
          </a:p>
          <a:p>
            <a:pPr marL="0" indent="0">
              <a:buNone/>
            </a:pPr>
            <a:endParaRPr lang="en-US" sz="1000" smtClean="0"/>
          </a:p>
          <a:p>
            <a:pPr marL="0" indent="0">
              <a:buNone/>
            </a:pPr>
            <a:endParaRPr lang="en-US" sz="1000" dirty="0"/>
          </a:p>
          <a:p>
            <a:pPr marL="0" indent="0">
              <a:buNone/>
            </a:pPr>
            <a:r>
              <a:rPr lang="en-US" sz="1000" dirty="0" smtClean="0">
                <a:effectLst/>
              </a:rPr>
              <a:t>[1] T.E. Evans, J. Nucl. Mater.  </a:t>
            </a:r>
            <a:r>
              <a:rPr lang="en-US" sz="1000" b="1" dirty="0" smtClean="0">
                <a:effectLst/>
              </a:rPr>
              <a:t>438</a:t>
            </a:r>
            <a:r>
              <a:rPr lang="en-US" sz="1000" dirty="0" smtClean="0">
                <a:effectLst/>
              </a:rPr>
              <a:t> (2013) S11-S18</a:t>
            </a:r>
          </a:p>
          <a:p>
            <a:pPr marL="0" indent="0">
              <a:buNone/>
            </a:pPr>
            <a:r>
              <a:rPr lang="en-US" sz="1000" dirty="0" smtClean="0">
                <a:effectLst/>
              </a:rPr>
              <a:t>[2] L.R. Baylor et. al., Phys. Rev. Lett. </a:t>
            </a:r>
            <a:r>
              <a:rPr lang="en-US" sz="1000" b="1" dirty="0" smtClean="0">
                <a:effectLst/>
              </a:rPr>
              <a:t>110</a:t>
            </a:r>
            <a:r>
              <a:rPr lang="en-US" sz="1000" dirty="0" smtClean="0">
                <a:effectLst/>
              </a:rPr>
              <a:t> (2013) 245001</a:t>
            </a:r>
          </a:p>
          <a:p>
            <a:pPr marL="0" indent="0">
              <a:buNone/>
            </a:pPr>
            <a:r>
              <a:rPr lang="it-IT" sz="1000" smtClean="0">
                <a:effectLst/>
              </a:rPr>
              <a:t>[3] S. Futatani et. al., Nucl. </a:t>
            </a:r>
            <a:r>
              <a:rPr lang="en-US" sz="1000" dirty="0" smtClean="0">
                <a:effectLst/>
              </a:rPr>
              <a:t>Fusion </a:t>
            </a:r>
            <a:r>
              <a:rPr lang="en-US" sz="1000" b="1" dirty="0" smtClean="0">
                <a:effectLst/>
              </a:rPr>
              <a:t>54</a:t>
            </a:r>
            <a:r>
              <a:rPr lang="en-US" sz="1000" dirty="0" smtClean="0">
                <a:effectLst/>
              </a:rPr>
              <a:t> (2014) 073008</a:t>
            </a:r>
          </a:p>
          <a:p>
            <a:endParaRPr lang="en-US" dirty="0"/>
          </a:p>
        </p:txBody>
      </p:sp>
    </p:spTree>
    <p:extLst>
      <p:ext uri="{BB962C8B-B14F-4D97-AF65-F5344CB8AC3E}">
        <p14:creationId xmlns:p14="http://schemas.microsoft.com/office/powerpoint/2010/main" val="199736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081087"/>
            <a:ext cx="3428999" cy="509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Title 3"/>
          <p:cNvSpPr>
            <a:spLocks noGrp="1"/>
          </p:cNvSpPr>
          <p:nvPr>
            <p:ph type="title" idx="4294967295"/>
          </p:nvPr>
        </p:nvSpPr>
        <p:spPr>
          <a:xfrm>
            <a:off x="457200" y="217488"/>
            <a:ext cx="8229600" cy="492125"/>
          </a:xfrm>
        </p:spPr>
        <p:txBody>
          <a:bodyPr/>
          <a:lstStyle/>
          <a:p>
            <a:pPr algn="ctr"/>
            <a:r>
              <a:rPr lang="en-US" altLang="en-US" dirty="0" smtClean="0">
                <a:ea typeface="ＭＳ Ｐゴシック" pitchFamily="34" charset="-128"/>
              </a:rPr>
              <a:t>Lithium Granule Injector</a:t>
            </a:r>
          </a:p>
        </p:txBody>
      </p:sp>
      <p:sp>
        <p:nvSpPr>
          <p:cNvPr id="3" name="Rectangle 2"/>
          <p:cNvSpPr/>
          <p:nvPr/>
        </p:nvSpPr>
        <p:spPr>
          <a:xfrm>
            <a:off x="3886200" y="3352800"/>
            <a:ext cx="8382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5"/>
          <p:cNvSpPr txBox="1">
            <a:spLocks noChangeArrowheads="1"/>
          </p:cNvSpPr>
          <p:nvPr/>
        </p:nvSpPr>
        <p:spPr bwMode="auto">
          <a:xfrm>
            <a:off x="4648200" y="1295430"/>
            <a:ext cx="3810000" cy="4478149"/>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accent2"/>
                </a:solidFill>
                <a:latin typeface="Arial" charset="0"/>
              </a:defRPr>
            </a:lvl2pPr>
            <a:lvl3pPr marL="1143000" indent="-228600" eaLnBrk="0" hangingPunct="0">
              <a:spcBef>
                <a:spcPct val="20000"/>
              </a:spcBef>
              <a:buChar char="•"/>
              <a:defRPr>
                <a:solidFill>
                  <a:srgbClr val="FF0000"/>
                </a:solidFill>
                <a:latin typeface="Arial" charset="0"/>
              </a:defRPr>
            </a:lvl3pPr>
            <a:lvl4pPr marL="1600200" indent="-228600" eaLnBrk="0" hangingPunct="0">
              <a:spcBef>
                <a:spcPct val="20000"/>
              </a:spcBef>
              <a:buChar char="–"/>
              <a:defRPr sz="1600">
                <a:solidFill>
                  <a:srgbClr val="009999"/>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fontAlgn="base" hangingPunct="1">
              <a:spcBef>
                <a:spcPct val="0"/>
              </a:spcBef>
              <a:spcAft>
                <a:spcPct val="0"/>
              </a:spcAft>
              <a:buFontTx/>
              <a:buNone/>
            </a:pPr>
            <a:r>
              <a:rPr lang="en-US" altLang="en-US" sz="1600" b="1" dirty="0" smtClean="0">
                <a:solidFill>
                  <a:srgbClr val="000000"/>
                </a:solidFill>
                <a:latin typeface="+mn-lt"/>
                <a:cs typeface="Arial" charset="0"/>
              </a:rPr>
              <a:t>Target granules are housed within the 4-chamber segmented dropper.  </a:t>
            </a:r>
          </a:p>
          <a:p>
            <a:pPr eaLnBrk="1" fontAlgn="base" hangingPunct="1">
              <a:spcBef>
                <a:spcPct val="0"/>
              </a:spcBef>
              <a:spcAft>
                <a:spcPct val="0"/>
              </a:spcAft>
              <a:buFontTx/>
              <a:buNone/>
            </a:pPr>
            <a:endParaRPr lang="en-US" altLang="en-US" sz="1600" b="1" dirty="0">
              <a:solidFill>
                <a:srgbClr val="000000"/>
              </a:solidFill>
              <a:latin typeface="+mn-lt"/>
              <a:cs typeface="Arial" charset="0"/>
            </a:endParaRPr>
          </a:p>
          <a:p>
            <a:pPr eaLnBrk="1" fontAlgn="base" hangingPunct="1">
              <a:spcBef>
                <a:spcPct val="0"/>
              </a:spcBef>
              <a:spcAft>
                <a:spcPct val="0"/>
              </a:spcAft>
              <a:buFontTx/>
              <a:buNone/>
            </a:pPr>
            <a:r>
              <a:rPr lang="en-US" altLang="en-US" sz="1600" b="1" dirty="0" smtClean="0">
                <a:solidFill>
                  <a:srgbClr val="000000"/>
                </a:solidFill>
                <a:latin typeface="+mn-lt"/>
                <a:cs typeface="Arial" charset="0"/>
              </a:rPr>
              <a:t>Particle drop rates are controlled by a piezoelectric disk.  </a:t>
            </a:r>
          </a:p>
          <a:p>
            <a:pPr eaLnBrk="1" fontAlgn="base" hangingPunct="1">
              <a:spcBef>
                <a:spcPct val="0"/>
              </a:spcBef>
              <a:spcAft>
                <a:spcPct val="0"/>
              </a:spcAft>
              <a:buFontTx/>
              <a:buNone/>
            </a:pPr>
            <a:endParaRPr lang="en-US" altLang="en-US" sz="1600" b="1" dirty="0">
              <a:solidFill>
                <a:srgbClr val="000000"/>
              </a:solidFill>
              <a:latin typeface="+mn-lt"/>
              <a:cs typeface="Arial" charset="0"/>
            </a:endParaRPr>
          </a:p>
          <a:p>
            <a:pPr eaLnBrk="1" fontAlgn="base" hangingPunct="1">
              <a:spcBef>
                <a:spcPct val="0"/>
              </a:spcBef>
              <a:spcAft>
                <a:spcPct val="0"/>
              </a:spcAft>
              <a:buFontTx/>
              <a:buNone/>
            </a:pPr>
            <a:r>
              <a:rPr lang="en-US" altLang="en-US" sz="1600" b="1" dirty="0" smtClean="0">
                <a:solidFill>
                  <a:srgbClr val="000000"/>
                </a:solidFill>
                <a:latin typeface="+mn-lt"/>
                <a:cs typeface="Arial" charset="0"/>
              </a:rPr>
              <a:t>Granules driven into the plasma by a pneumatic rotary impeller</a:t>
            </a:r>
          </a:p>
          <a:p>
            <a:pPr eaLnBrk="1" fontAlgn="base" hangingPunct="1">
              <a:spcBef>
                <a:spcPct val="0"/>
              </a:spcBef>
              <a:spcAft>
                <a:spcPct val="0"/>
              </a:spcAft>
              <a:buFontTx/>
              <a:buNone/>
            </a:pPr>
            <a:endParaRPr lang="en-US" altLang="en-US" sz="1600" i="1" dirty="0">
              <a:solidFill>
                <a:srgbClr val="1822CD"/>
              </a:solidFill>
              <a:latin typeface="+mn-lt"/>
              <a:cs typeface="Arial" charset="0"/>
            </a:endParaRPr>
          </a:p>
          <a:p>
            <a:pPr eaLnBrk="1" fontAlgn="base" hangingPunct="1">
              <a:spcBef>
                <a:spcPct val="0"/>
              </a:spcBef>
              <a:spcAft>
                <a:spcPct val="0"/>
              </a:spcAft>
              <a:buFontTx/>
              <a:buNone/>
            </a:pPr>
            <a:r>
              <a:rPr lang="en-US" altLang="en-US" sz="1600" b="1" i="1" dirty="0">
                <a:solidFill>
                  <a:srgbClr val="1822CD"/>
                </a:solidFill>
                <a:latin typeface="+mn-lt"/>
                <a:cs typeface="Arial" charset="0"/>
              </a:rPr>
              <a:t>Available </a:t>
            </a:r>
            <a:r>
              <a:rPr lang="en-US" altLang="en-US" sz="1600" b="1" i="1" dirty="0" smtClean="0">
                <a:solidFill>
                  <a:srgbClr val="1822CD"/>
                </a:solidFill>
                <a:latin typeface="+mn-lt"/>
                <a:cs typeface="Arial" charset="0"/>
              </a:rPr>
              <a:t> sizes </a:t>
            </a:r>
            <a:r>
              <a:rPr lang="en-US" altLang="en-US" sz="1600" b="1" i="1" dirty="0">
                <a:solidFill>
                  <a:srgbClr val="1822CD"/>
                </a:solidFill>
                <a:latin typeface="+mn-lt"/>
                <a:cs typeface="Arial" charset="0"/>
              </a:rPr>
              <a:t>(approximate</a:t>
            </a:r>
            <a:r>
              <a:rPr lang="en-US" altLang="en-US" sz="1600" b="1" i="1" dirty="0" smtClean="0">
                <a:solidFill>
                  <a:srgbClr val="1822CD"/>
                </a:solidFill>
                <a:latin typeface="+mn-lt"/>
                <a:cs typeface="Arial" charset="0"/>
              </a:rPr>
              <a:t>) :</a:t>
            </a:r>
            <a:endParaRPr lang="en-US" altLang="en-US" sz="1600" b="1" i="1" dirty="0">
              <a:solidFill>
                <a:srgbClr val="1822CD"/>
              </a:solidFill>
              <a:latin typeface="+mn-lt"/>
              <a:cs typeface="Arial" charset="0"/>
            </a:endParaRPr>
          </a:p>
          <a:p>
            <a:pPr eaLnBrk="1" fontAlgn="base" hangingPunct="1">
              <a:spcBef>
                <a:spcPct val="0"/>
              </a:spcBef>
              <a:spcAft>
                <a:spcPct val="0"/>
              </a:spcAft>
              <a:buFontTx/>
              <a:buNone/>
            </a:pPr>
            <a:r>
              <a:rPr lang="en-US" altLang="en-US" sz="1600" b="1" i="1" dirty="0">
                <a:solidFill>
                  <a:srgbClr val="1822CD"/>
                </a:solidFill>
                <a:latin typeface="+mn-lt"/>
                <a:cs typeface="Arial" charset="0"/>
              </a:rPr>
              <a:t>900</a:t>
            </a:r>
            <a:r>
              <a:rPr lang="en-US" altLang="en-US" sz="1800" b="1" i="1" dirty="0">
                <a:solidFill>
                  <a:srgbClr val="1822CD"/>
                </a:solidFill>
                <a:latin typeface="Symbol" panose="05050102010706020507" pitchFamily="18" charset="2"/>
                <a:cs typeface="Arial" charset="0"/>
              </a:rPr>
              <a:t>m</a:t>
            </a:r>
            <a:r>
              <a:rPr lang="en-US" altLang="en-US" sz="1600" b="1" i="1" dirty="0">
                <a:solidFill>
                  <a:srgbClr val="1822CD"/>
                </a:solidFill>
                <a:latin typeface="+mn-lt"/>
                <a:cs typeface="Arial" charset="0"/>
              </a:rPr>
              <a:t>m, 700</a:t>
            </a:r>
            <a:r>
              <a:rPr lang="en-US" altLang="en-US" sz="1800" b="1" i="1" dirty="0">
                <a:solidFill>
                  <a:srgbClr val="1822CD"/>
                </a:solidFill>
                <a:latin typeface="Symbol" panose="05050102010706020507" pitchFamily="18" charset="2"/>
                <a:cs typeface="Arial" charset="0"/>
              </a:rPr>
              <a:t>m</a:t>
            </a:r>
            <a:r>
              <a:rPr lang="en-US" altLang="en-US" sz="1600" b="1" i="1" dirty="0">
                <a:solidFill>
                  <a:srgbClr val="1822CD"/>
                </a:solidFill>
                <a:latin typeface="+mn-lt"/>
                <a:cs typeface="Arial" charset="0"/>
              </a:rPr>
              <a:t>m, 500</a:t>
            </a:r>
            <a:r>
              <a:rPr lang="en-US" altLang="en-US" sz="1800" b="1" i="1" dirty="0">
                <a:solidFill>
                  <a:srgbClr val="1822CD"/>
                </a:solidFill>
                <a:latin typeface="Symbol" panose="05050102010706020507" pitchFamily="18" charset="2"/>
                <a:cs typeface="Arial" charset="0"/>
              </a:rPr>
              <a:t>m</a:t>
            </a:r>
            <a:r>
              <a:rPr lang="en-US" altLang="en-US" sz="1600" b="1" i="1" dirty="0">
                <a:solidFill>
                  <a:srgbClr val="1822CD"/>
                </a:solidFill>
                <a:latin typeface="+mn-lt"/>
                <a:cs typeface="Arial" charset="0"/>
              </a:rPr>
              <a:t>m, </a:t>
            </a:r>
            <a:r>
              <a:rPr lang="en-US" altLang="en-US" sz="1600" b="1" i="1" dirty="0" smtClean="0">
                <a:solidFill>
                  <a:srgbClr val="1822CD"/>
                </a:solidFill>
                <a:latin typeface="+mn-lt"/>
                <a:cs typeface="Arial" charset="0"/>
              </a:rPr>
              <a:t>300</a:t>
            </a:r>
            <a:r>
              <a:rPr lang="en-US" altLang="en-US" sz="1800" b="1" i="1" dirty="0" smtClean="0">
                <a:solidFill>
                  <a:srgbClr val="1822CD"/>
                </a:solidFill>
                <a:latin typeface="Symbol" panose="05050102010706020507" pitchFamily="18" charset="2"/>
                <a:cs typeface="Arial" charset="0"/>
              </a:rPr>
              <a:t>m</a:t>
            </a:r>
            <a:r>
              <a:rPr lang="en-US" altLang="en-US" sz="1600" b="1" i="1" dirty="0" smtClean="0">
                <a:solidFill>
                  <a:srgbClr val="1822CD"/>
                </a:solidFill>
                <a:latin typeface="+mn-lt"/>
                <a:cs typeface="Arial" charset="0"/>
              </a:rPr>
              <a:t>m</a:t>
            </a:r>
            <a:endParaRPr lang="en-US" altLang="en-US" sz="1600" b="1" i="1" baseline="30000" dirty="0">
              <a:solidFill>
                <a:srgbClr val="1822CD"/>
              </a:solidFill>
              <a:latin typeface="+mn-lt"/>
              <a:cs typeface="Arial" charset="0"/>
            </a:endParaRPr>
          </a:p>
          <a:p>
            <a:pPr eaLnBrk="1" fontAlgn="base" hangingPunct="1">
              <a:spcBef>
                <a:spcPct val="0"/>
              </a:spcBef>
              <a:spcAft>
                <a:spcPct val="0"/>
              </a:spcAft>
              <a:buFontTx/>
              <a:buNone/>
            </a:pPr>
            <a:endParaRPr lang="en-US" altLang="en-US" sz="1600" b="1" i="1" dirty="0">
              <a:solidFill>
                <a:srgbClr val="1822CD"/>
              </a:solidFill>
              <a:latin typeface="+mn-lt"/>
              <a:cs typeface="Arial" charset="0"/>
            </a:endParaRPr>
          </a:p>
          <a:p>
            <a:pPr eaLnBrk="1" fontAlgn="base" hangingPunct="1">
              <a:spcBef>
                <a:spcPct val="0"/>
              </a:spcBef>
              <a:spcAft>
                <a:spcPct val="0"/>
              </a:spcAft>
              <a:buFontTx/>
              <a:buNone/>
            </a:pPr>
            <a:r>
              <a:rPr lang="en-US" altLang="en-US" sz="1600" b="1" i="1" dirty="0" smtClean="0">
                <a:solidFill>
                  <a:srgbClr val="1822CD"/>
                </a:solidFill>
                <a:latin typeface="+mn-lt"/>
                <a:cs typeface="Arial" charset="0"/>
              </a:rPr>
              <a:t>Injection Velocity :</a:t>
            </a:r>
            <a:endParaRPr lang="en-US" altLang="en-US" sz="1600" b="1" i="1" dirty="0">
              <a:solidFill>
                <a:srgbClr val="1822CD"/>
              </a:solidFill>
              <a:latin typeface="+mn-lt"/>
              <a:cs typeface="Arial" charset="0"/>
            </a:endParaRPr>
          </a:p>
          <a:p>
            <a:pPr eaLnBrk="1" fontAlgn="base" hangingPunct="1">
              <a:spcBef>
                <a:spcPct val="0"/>
              </a:spcBef>
              <a:spcAft>
                <a:spcPct val="0"/>
              </a:spcAft>
              <a:buFontTx/>
              <a:buNone/>
            </a:pPr>
            <a:r>
              <a:rPr lang="en-US" altLang="en-US" sz="1600" b="1" i="1" dirty="0">
                <a:solidFill>
                  <a:srgbClr val="1822CD"/>
                </a:solidFill>
                <a:latin typeface="+mn-lt"/>
                <a:cs typeface="Arial" charset="0"/>
              </a:rPr>
              <a:t>50 – 150 m/sec</a:t>
            </a:r>
          </a:p>
          <a:p>
            <a:pPr eaLnBrk="1" fontAlgn="base" hangingPunct="1">
              <a:spcBef>
                <a:spcPct val="0"/>
              </a:spcBef>
              <a:spcAft>
                <a:spcPct val="0"/>
              </a:spcAft>
              <a:buFontTx/>
              <a:buNone/>
            </a:pPr>
            <a:endParaRPr lang="en-US" altLang="en-US" sz="1600" b="1" i="1" dirty="0">
              <a:solidFill>
                <a:srgbClr val="1822CD"/>
              </a:solidFill>
              <a:latin typeface="+mn-lt"/>
              <a:cs typeface="Arial" charset="0"/>
            </a:endParaRPr>
          </a:p>
          <a:p>
            <a:pPr eaLnBrk="1" fontAlgn="base" hangingPunct="1">
              <a:spcBef>
                <a:spcPct val="0"/>
              </a:spcBef>
              <a:spcAft>
                <a:spcPct val="0"/>
              </a:spcAft>
              <a:buFontTx/>
              <a:buNone/>
            </a:pPr>
            <a:r>
              <a:rPr lang="en-US" altLang="en-US" sz="1600" b="1" i="1" dirty="0" smtClean="0">
                <a:solidFill>
                  <a:srgbClr val="1822CD"/>
                </a:solidFill>
                <a:latin typeface="+mn-lt"/>
                <a:cs typeface="Arial" charset="0"/>
              </a:rPr>
              <a:t>Granule to Granule </a:t>
            </a:r>
            <a:r>
              <a:rPr lang="en-US" altLang="en-US" sz="1600" b="1" i="1" dirty="0">
                <a:solidFill>
                  <a:srgbClr val="1822CD"/>
                </a:solidFill>
                <a:latin typeface="+mn-lt"/>
                <a:cs typeface="Arial" charset="0"/>
              </a:rPr>
              <a:t>Injection </a:t>
            </a:r>
            <a:r>
              <a:rPr lang="en-US" altLang="en-US" sz="1600" b="1" i="1" dirty="0" smtClean="0">
                <a:solidFill>
                  <a:srgbClr val="1822CD"/>
                </a:solidFill>
                <a:latin typeface="+mn-lt"/>
                <a:cs typeface="Arial" charset="0"/>
              </a:rPr>
              <a:t>Frequency :  50 </a:t>
            </a:r>
            <a:r>
              <a:rPr lang="en-US" altLang="en-US" sz="1600" b="1" i="1" dirty="0">
                <a:solidFill>
                  <a:srgbClr val="1822CD"/>
                </a:solidFill>
                <a:latin typeface="+mn-lt"/>
                <a:cs typeface="Arial" charset="0"/>
              </a:rPr>
              <a:t>– 500 Hz</a:t>
            </a:r>
          </a:p>
          <a:p>
            <a:pPr eaLnBrk="1" fontAlgn="base" hangingPunct="1">
              <a:spcBef>
                <a:spcPct val="0"/>
              </a:spcBef>
              <a:spcAft>
                <a:spcPct val="0"/>
              </a:spcAft>
              <a:buFontTx/>
              <a:buNone/>
            </a:pPr>
            <a:endParaRPr lang="en-US" altLang="en-US" sz="1300" b="1" i="1" dirty="0">
              <a:solidFill>
                <a:srgbClr val="1822CD"/>
              </a:solidFill>
              <a:latin typeface="Helvetica" pitchFamily="34" charset="0"/>
              <a:cs typeface="Arial" charset="0"/>
            </a:endParaRPr>
          </a:p>
        </p:txBody>
      </p:sp>
    </p:spTree>
    <p:extLst>
      <p:ext uri="{BB962C8B-B14F-4D97-AF65-F5344CB8AC3E}">
        <p14:creationId xmlns:p14="http://schemas.microsoft.com/office/powerpoint/2010/main" val="360882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2">
            <a:extLst>
              <a:ext uri="{28A0092B-C50C-407E-A947-70E740481C1C}">
                <a14:useLocalDpi xmlns:a14="http://schemas.microsoft.com/office/drawing/2010/main" val="0"/>
              </a:ext>
            </a:extLst>
          </a:blip>
          <a:srcRect l="5606" t="8507" r="3378"/>
          <a:stretch>
            <a:fillRect/>
          </a:stretch>
        </p:blipFill>
        <p:spPr bwMode="auto">
          <a:xfrm>
            <a:off x="122238" y="1084263"/>
            <a:ext cx="5054600" cy="508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Content Placeholder 1"/>
          <p:cNvSpPr>
            <a:spLocks noGrp="1"/>
          </p:cNvSpPr>
          <p:nvPr>
            <p:ph idx="1"/>
          </p:nvPr>
        </p:nvSpPr>
        <p:spPr>
          <a:xfrm>
            <a:off x="5176838" y="1101725"/>
            <a:ext cx="3860800" cy="1751013"/>
          </a:xfrm>
        </p:spPr>
        <p:txBody>
          <a:bodyPr/>
          <a:lstStyle/>
          <a:p>
            <a:pPr fontAlgn="base">
              <a:spcAft>
                <a:spcPct val="0"/>
              </a:spcAft>
              <a:buFont typeface="Arial" charset="0"/>
              <a:buChar char="•"/>
            </a:pPr>
            <a:r>
              <a:rPr lang="en-US" altLang="en-US" sz="1800" dirty="0" smtClean="0"/>
              <a:t>Reference </a:t>
            </a:r>
            <a:r>
              <a:rPr lang="en-US" altLang="en-US" sz="1800" dirty="0" err="1" smtClean="0"/>
              <a:t>ELMy</a:t>
            </a:r>
            <a:r>
              <a:rPr lang="en-US" altLang="en-US" sz="1800" smtClean="0"/>
              <a:t> H-mode </a:t>
            </a:r>
          </a:p>
          <a:p>
            <a:pPr lvl="1"/>
            <a:r>
              <a:rPr lang="en-US" altLang="en-US" sz="1600" smtClean="0"/>
              <a:t>1.2 MA, </a:t>
            </a:r>
            <a:r>
              <a:rPr lang="el-GR" altLang="en-US" sz="1600" smtClean="0"/>
              <a:t>β</a:t>
            </a:r>
            <a:r>
              <a:rPr lang="en-US" altLang="en-US" sz="1600" baseline="-25000" smtClean="0"/>
              <a:t>N</a:t>
            </a:r>
            <a:r>
              <a:rPr lang="en-US" altLang="en-US" sz="1600" smtClean="0"/>
              <a:t> = 1.4, </a:t>
            </a:r>
          </a:p>
          <a:p>
            <a:pPr lvl="1"/>
            <a:r>
              <a:rPr lang="en-US" altLang="en-US" sz="1600" smtClean="0"/>
              <a:t>P</a:t>
            </a:r>
            <a:r>
              <a:rPr lang="en-US" altLang="en-US" sz="1600" baseline="-25000" smtClean="0"/>
              <a:t>NBI</a:t>
            </a:r>
            <a:r>
              <a:rPr lang="en-US" altLang="en-US" sz="1600" smtClean="0"/>
              <a:t>=2.3 MW, T</a:t>
            </a:r>
            <a:r>
              <a:rPr lang="en-US" altLang="en-US" sz="1600" baseline="-25000" smtClean="0"/>
              <a:t>NBI</a:t>
            </a:r>
            <a:r>
              <a:rPr lang="en-US" altLang="en-US" sz="1600" smtClean="0"/>
              <a:t>=0.6 N m </a:t>
            </a:r>
          </a:p>
          <a:p>
            <a:pPr lvl="1"/>
            <a:r>
              <a:rPr lang="en-US" altLang="en-US" sz="1600" smtClean="0"/>
              <a:t>“Natural”</a:t>
            </a:r>
            <a:r>
              <a:rPr lang="en-US" altLang="en-US" sz="1600" b="1" smtClean="0"/>
              <a:t>   f</a:t>
            </a:r>
            <a:r>
              <a:rPr lang="en-US" altLang="en-US" sz="1600" b="1" baseline="-25000" smtClean="0"/>
              <a:t>ELM </a:t>
            </a:r>
            <a:r>
              <a:rPr lang="en-US" altLang="en-US" sz="1600" b="1" smtClean="0"/>
              <a:t>= 12 Hz</a:t>
            </a:r>
          </a:p>
          <a:p>
            <a:pPr lvl="1"/>
            <a:r>
              <a:rPr lang="en-US" altLang="en-US" sz="1600" smtClean="0"/>
              <a:t>MHD for t&gt;350ms</a:t>
            </a:r>
          </a:p>
        </p:txBody>
      </p:sp>
      <p:sp>
        <p:nvSpPr>
          <p:cNvPr id="13316" name="Title 2"/>
          <p:cNvSpPr>
            <a:spLocks noGrp="1"/>
          </p:cNvSpPr>
          <p:nvPr>
            <p:ph type="title" idx="4294967295"/>
          </p:nvPr>
        </p:nvSpPr>
        <p:spPr>
          <a:xfrm>
            <a:off x="304800" y="217488"/>
            <a:ext cx="8229600" cy="492125"/>
          </a:xfrm>
        </p:spPr>
        <p:txBody>
          <a:bodyPr/>
          <a:lstStyle/>
          <a:p>
            <a:r>
              <a:rPr lang="en-US" altLang="en-US" smtClean="0"/>
              <a:t>Full shot ELM pacing obtained with 0.4 mm granules</a:t>
            </a:r>
          </a:p>
        </p:txBody>
      </p:sp>
      <p:sp>
        <p:nvSpPr>
          <p:cNvPr id="13317" name="Content Placeholder 1"/>
          <p:cNvSpPr txBox="1">
            <a:spLocks/>
          </p:cNvSpPr>
          <p:nvPr/>
        </p:nvSpPr>
        <p:spPr bwMode="auto">
          <a:xfrm>
            <a:off x="5176838" y="2982913"/>
            <a:ext cx="38608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2"/>
              </a:buClr>
              <a:buFont typeface="Arial"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9pPr>
          </a:lstStyle>
          <a:p>
            <a:pPr eaLnBrk="1" hangingPunct="1"/>
            <a:r>
              <a:rPr lang="en-US" altLang="en-US" sz="1800">
                <a:solidFill>
                  <a:srgbClr val="FF0000"/>
                </a:solidFill>
              </a:rPr>
              <a:t>LGI pacing </a:t>
            </a:r>
            <a:r>
              <a:rPr lang="en-US" altLang="en-US" sz="1800"/>
              <a:t>(1.5 &lt; t &lt; 5 s) </a:t>
            </a:r>
          </a:p>
          <a:p>
            <a:pPr lvl="1"/>
            <a:r>
              <a:rPr lang="en-US" altLang="en-US" sz="1600"/>
              <a:t>Granule diam. </a:t>
            </a:r>
            <a:r>
              <a:rPr lang="en-US" altLang="en-US" sz="1600" b="1"/>
              <a:t>0.4 mm</a:t>
            </a:r>
          </a:p>
          <a:p>
            <a:pPr lvl="1"/>
            <a:r>
              <a:rPr lang="en-US" altLang="en-US" sz="1600"/>
              <a:t>Granule velocity </a:t>
            </a:r>
            <a:r>
              <a:rPr lang="en-US" altLang="en-US" sz="1600" b="1"/>
              <a:t>105m/s</a:t>
            </a:r>
          </a:p>
          <a:p>
            <a:pPr lvl="1"/>
            <a:endParaRPr lang="en-US" altLang="en-US" sz="600"/>
          </a:p>
          <a:p>
            <a:pPr lvl="1"/>
            <a:r>
              <a:rPr lang="en-US" altLang="en-US" sz="1600"/>
              <a:t>Average  f</a:t>
            </a:r>
            <a:r>
              <a:rPr lang="en-US" altLang="en-US" sz="1600" baseline="-25000"/>
              <a:t>LGI </a:t>
            </a:r>
            <a:r>
              <a:rPr lang="en-US" altLang="en-US" sz="1600"/>
              <a:t>=140 Hz</a:t>
            </a:r>
          </a:p>
          <a:p>
            <a:pPr lvl="1"/>
            <a:r>
              <a:rPr lang="en-US" altLang="en-US" sz="1600" b="1"/>
              <a:t>f</a:t>
            </a:r>
            <a:r>
              <a:rPr lang="en-US" altLang="en-US" sz="1600" b="1" baseline="-25000"/>
              <a:t>ELM </a:t>
            </a:r>
            <a:r>
              <a:rPr lang="en-US" altLang="en-US" sz="1600" b="1"/>
              <a:t>= 38 Hz </a:t>
            </a:r>
            <a:r>
              <a:rPr lang="en-US" altLang="en-US" sz="1600"/>
              <a:t>(3X)</a:t>
            </a:r>
          </a:p>
          <a:p>
            <a:pPr lvl="1"/>
            <a:endParaRPr lang="en-US" altLang="en-US" sz="800"/>
          </a:p>
          <a:p>
            <a:pPr lvl="1"/>
            <a:endParaRPr lang="en-US" altLang="en-US" sz="1600"/>
          </a:p>
          <a:p>
            <a:pPr lvl="1"/>
            <a:r>
              <a:rPr lang="en-US" altLang="en-US" sz="1600" smtClean="0"/>
              <a:t>n</a:t>
            </a:r>
            <a:r>
              <a:rPr lang="en-US" altLang="en-US" sz="1600" baseline="-25000" smtClean="0"/>
              <a:t>e</a:t>
            </a:r>
            <a:r>
              <a:rPr lang="en-US" altLang="en-US" sz="1600" smtClean="0"/>
              <a:t> </a:t>
            </a:r>
            <a:r>
              <a:rPr lang="en-US" altLang="en-US" sz="1600"/>
              <a:t>reduced by ~15%</a:t>
            </a:r>
            <a:endParaRPr lang="en-US" altLang="en-US" sz="1600" baseline="-25000"/>
          </a:p>
          <a:p>
            <a:pPr lvl="1"/>
            <a:r>
              <a:rPr lang="en-US" altLang="en-US" sz="1600"/>
              <a:t>Small or no confinement degradation</a:t>
            </a:r>
          </a:p>
          <a:p>
            <a:pPr lvl="1"/>
            <a:r>
              <a:rPr lang="en-US" altLang="en-US" sz="1600"/>
              <a:t>No MHD</a:t>
            </a:r>
          </a:p>
        </p:txBody>
      </p:sp>
      <p:sp>
        <p:nvSpPr>
          <p:cNvPr id="13318" name="TextBox 3"/>
          <p:cNvSpPr txBox="1">
            <a:spLocks noChangeArrowheads="1"/>
          </p:cNvSpPr>
          <p:nvPr/>
        </p:nvSpPr>
        <p:spPr bwMode="auto">
          <a:xfrm>
            <a:off x="4079875" y="2643188"/>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9pPr>
          </a:lstStyle>
          <a:p>
            <a:pPr eaLnBrk="1" hangingPunct="1">
              <a:spcBef>
                <a:spcPct val="0"/>
              </a:spcBef>
              <a:buClrTx/>
              <a:buFontTx/>
              <a:buNone/>
            </a:pPr>
            <a:r>
              <a:rPr lang="en-US" altLang="en-US" sz="1200"/>
              <a:t>No LGI</a:t>
            </a:r>
          </a:p>
        </p:txBody>
      </p:sp>
      <p:sp>
        <p:nvSpPr>
          <p:cNvPr id="13319" name="TextBox 6"/>
          <p:cNvSpPr txBox="1">
            <a:spLocks noChangeArrowheads="1"/>
          </p:cNvSpPr>
          <p:nvPr/>
        </p:nvSpPr>
        <p:spPr bwMode="auto">
          <a:xfrm>
            <a:off x="4292600" y="3443288"/>
            <a:ext cx="42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9pPr>
          </a:lstStyle>
          <a:p>
            <a:pPr eaLnBrk="1" hangingPunct="1">
              <a:spcBef>
                <a:spcPct val="0"/>
              </a:spcBef>
              <a:buClrTx/>
              <a:buFontTx/>
              <a:buNone/>
            </a:pPr>
            <a:r>
              <a:rPr lang="en-US" altLang="en-US" sz="1200">
                <a:solidFill>
                  <a:srgbClr val="FF0000"/>
                </a:solidFill>
              </a:rPr>
              <a:t>LGI</a:t>
            </a:r>
          </a:p>
        </p:txBody>
      </p:sp>
    </p:spTree>
    <p:extLst>
      <p:ext uri="{BB962C8B-B14F-4D97-AF65-F5344CB8AC3E}">
        <p14:creationId xmlns:p14="http://schemas.microsoft.com/office/powerpoint/2010/main" val="895986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a:spLocks noChangeArrowheads="1"/>
          </p:cNvSpPr>
          <p:nvPr/>
        </p:nvSpPr>
        <p:spPr bwMode="auto">
          <a:xfrm>
            <a:off x="0" y="188228"/>
            <a:ext cx="9144000"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Stimulating ELMs through granule injection</a:t>
            </a:r>
          </a:p>
        </p:txBody>
      </p:sp>
      <p:pic>
        <p:nvPicPr>
          <p:cNvPr id="3" name="Picture 187" descr="130385_400ms"/>
          <p:cNvPicPr preferRelativeResize="0">
            <a:picLocks noChangeArrowheads="1"/>
          </p:cNvPicPr>
          <p:nvPr/>
        </p:nvPicPr>
        <p:blipFill>
          <a:blip r:embed="rId2" cstate="print"/>
          <a:srcRect/>
          <a:stretch>
            <a:fillRect/>
          </a:stretch>
        </p:blipFill>
        <p:spPr bwMode="auto">
          <a:xfrm>
            <a:off x="5867400" y="3500735"/>
            <a:ext cx="2443325" cy="2203450"/>
          </a:xfrm>
          <a:prstGeom prst="rect">
            <a:avLst/>
          </a:prstGeom>
          <a:noFill/>
          <a:ln w="9525">
            <a:noFill/>
            <a:miter lim="800000"/>
            <a:headEnd/>
            <a:tailEnd/>
          </a:ln>
        </p:spPr>
      </p:pic>
      <p:pic>
        <p:nvPicPr>
          <p:cNvPr id="4" name="Picture 188" descr="130385_393ms"/>
          <p:cNvPicPr preferRelativeResize="0">
            <a:picLocks noChangeArrowheads="1"/>
          </p:cNvPicPr>
          <p:nvPr/>
        </p:nvPicPr>
        <p:blipFill>
          <a:blip r:embed="rId3" cstate="print"/>
          <a:srcRect/>
          <a:stretch>
            <a:fillRect/>
          </a:stretch>
        </p:blipFill>
        <p:spPr bwMode="auto">
          <a:xfrm>
            <a:off x="5867400" y="1062335"/>
            <a:ext cx="2443325" cy="2286000"/>
          </a:xfrm>
          <a:prstGeom prst="rect">
            <a:avLst/>
          </a:prstGeom>
          <a:noFill/>
          <a:ln w="9525">
            <a:noFill/>
            <a:miter lim="800000"/>
            <a:headEnd/>
            <a:tailEnd/>
          </a:ln>
        </p:spPr>
      </p:pic>
      <p:sp>
        <p:nvSpPr>
          <p:cNvPr id="5" name="TextBox 4"/>
          <p:cNvSpPr txBox="1"/>
          <p:nvPr/>
        </p:nvSpPr>
        <p:spPr>
          <a:xfrm>
            <a:off x="5638800" y="5710535"/>
            <a:ext cx="2894814" cy="461665"/>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latin typeface="Helvetica" pitchFamily="34" charset="0"/>
                <a:cs typeface="Arial" charset="0"/>
              </a:rPr>
              <a:t>Injection of low velocity (~5m/s) lithium clumps (~2mm) into NSTX (2008)</a:t>
            </a:r>
            <a:endParaRPr lang="en-US" sz="1200" dirty="0">
              <a:solidFill>
                <a:srgbClr val="000000"/>
              </a:solidFill>
              <a:latin typeface="Helvetica" pitchFamily="34" charset="0"/>
              <a:cs typeface="Arial" charset="0"/>
            </a:endParaRPr>
          </a:p>
        </p:txBody>
      </p:sp>
      <p:sp>
        <p:nvSpPr>
          <p:cNvPr id="2" name="Rectangle 1"/>
          <p:cNvSpPr/>
          <p:nvPr/>
        </p:nvSpPr>
        <p:spPr>
          <a:xfrm>
            <a:off x="381000" y="1219200"/>
            <a:ext cx="5181600" cy="5068054"/>
          </a:xfrm>
          <a:prstGeom prst="rect">
            <a:avLst/>
          </a:prstGeom>
        </p:spPr>
        <p:txBody>
          <a:bodyPr wrap="square">
            <a:spAutoFit/>
          </a:bodyPr>
          <a:lstStyle/>
          <a:p>
            <a:pPr marL="342900" indent="-342900">
              <a:spcBef>
                <a:spcPts val="600"/>
              </a:spcBef>
              <a:spcAft>
                <a:spcPts val="600"/>
              </a:spcAft>
              <a:buFont typeface="+mj-lt"/>
              <a:buAutoNum type="arabicPeriod"/>
            </a:pPr>
            <a:r>
              <a:rPr lang="en-US" dirty="0" smtClean="0"/>
              <a:t>Injected granules create an asymmetric </a:t>
            </a:r>
            <a:r>
              <a:rPr lang="en-US" dirty="0"/>
              <a:t>high density </a:t>
            </a:r>
            <a:r>
              <a:rPr lang="en-US" dirty="0" smtClean="0"/>
              <a:t>filament</a:t>
            </a:r>
            <a:endParaRPr lang="en-US" dirty="0"/>
          </a:p>
          <a:p>
            <a:pPr marL="342900" indent="-342900">
              <a:spcBef>
                <a:spcPts val="600"/>
              </a:spcBef>
              <a:spcAft>
                <a:spcPts val="600"/>
              </a:spcAft>
              <a:buFont typeface="+mj-lt"/>
              <a:buAutoNum type="arabicPeriod"/>
            </a:pPr>
            <a:r>
              <a:rPr lang="en-US" dirty="0"/>
              <a:t>Sonic expansion </a:t>
            </a:r>
            <a:r>
              <a:rPr lang="en-US" dirty="0" smtClean="0"/>
              <a:t>leads </a:t>
            </a:r>
            <a:r>
              <a:rPr lang="en-US" dirty="0"/>
              <a:t>to perpendicular pressure </a:t>
            </a:r>
            <a:r>
              <a:rPr lang="en-US" dirty="0" smtClean="0"/>
              <a:t>gradients</a:t>
            </a:r>
            <a:endParaRPr lang="en-US" dirty="0"/>
          </a:p>
          <a:p>
            <a:pPr marL="342900" indent="-342900">
              <a:spcBef>
                <a:spcPts val="600"/>
              </a:spcBef>
              <a:spcAft>
                <a:spcPts val="1000"/>
              </a:spcAft>
              <a:buFont typeface="+mj-lt"/>
              <a:buAutoNum type="arabicPeriod"/>
            </a:pPr>
            <a:r>
              <a:rPr lang="en-US" dirty="0"/>
              <a:t>Flux tubes become ballooning unstable resulting in an edge localized </a:t>
            </a:r>
            <a:r>
              <a:rPr lang="en-US" dirty="0" smtClean="0"/>
              <a:t>mode (ELM)</a:t>
            </a:r>
          </a:p>
          <a:p>
            <a:endParaRPr lang="en-US" smtClean="0"/>
          </a:p>
          <a:p>
            <a:r>
              <a:rPr lang="en-US" smtClean="0"/>
              <a:t>ELM </a:t>
            </a:r>
            <a:r>
              <a:rPr lang="en-US" dirty="0" smtClean="0"/>
              <a:t>intensity is inversely proportional to frequency </a:t>
            </a:r>
          </a:p>
          <a:p>
            <a:pPr>
              <a:spcAft>
                <a:spcPts val="1000"/>
              </a:spcAft>
            </a:pPr>
            <a:r>
              <a:rPr lang="en-US" b="1" i="1" dirty="0">
                <a:solidFill>
                  <a:srgbClr val="1822CD"/>
                </a:solidFill>
                <a:latin typeface="Symbol" panose="05050102010706020507" pitchFamily="18" charset="2"/>
                <a:cs typeface="Arial" charset="0"/>
              </a:rPr>
              <a:t>	</a:t>
            </a:r>
            <a:r>
              <a:rPr lang="en-US" b="1" i="1" dirty="0" smtClean="0">
                <a:solidFill>
                  <a:srgbClr val="1822CD"/>
                </a:solidFill>
                <a:latin typeface="Symbol" panose="05050102010706020507" pitchFamily="18" charset="2"/>
                <a:cs typeface="Arial" charset="0"/>
              </a:rPr>
              <a:t>          </a:t>
            </a:r>
            <a:r>
              <a:rPr lang="en-US" sz="1600" b="1" i="1" dirty="0" smtClean="0">
                <a:solidFill>
                  <a:srgbClr val="1822CD"/>
                </a:solidFill>
                <a:latin typeface="Symbol" panose="05050102010706020507" pitchFamily="18" charset="2"/>
                <a:cs typeface="Arial" charset="0"/>
              </a:rPr>
              <a:t>D</a:t>
            </a:r>
            <a:r>
              <a:rPr lang="en-US" sz="1600" b="1" i="1" dirty="0" smtClean="0">
                <a:solidFill>
                  <a:srgbClr val="1822CD"/>
                </a:solidFill>
                <a:latin typeface="Helvetica" pitchFamily="34" charset="0"/>
                <a:cs typeface="Arial" charset="0"/>
              </a:rPr>
              <a:t>W</a:t>
            </a:r>
            <a:r>
              <a:rPr lang="en-US" sz="1600" b="1" i="1" baseline="-25000" dirty="0" smtClean="0">
                <a:solidFill>
                  <a:srgbClr val="1822CD"/>
                </a:solidFill>
                <a:latin typeface="Helvetica" pitchFamily="34" charset="0"/>
                <a:cs typeface="Arial" charset="0"/>
              </a:rPr>
              <a:t>ELM</a:t>
            </a:r>
            <a:r>
              <a:rPr lang="en-US" sz="1600" b="1" i="1" dirty="0" smtClean="0">
                <a:solidFill>
                  <a:srgbClr val="1822CD"/>
                </a:solidFill>
                <a:latin typeface="Helvetica" pitchFamily="34" charset="0"/>
                <a:cs typeface="Arial" charset="0"/>
              </a:rPr>
              <a:t> </a:t>
            </a:r>
            <a:r>
              <a:rPr lang="en-US" sz="1600" b="1" i="1" dirty="0">
                <a:solidFill>
                  <a:srgbClr val="1822CD"/>
                </a:solidFill>
                <a:latin typeface="Helvetica" pitchFamily="34" charset="0"/>
                <a:cs typeface="Arial" charset="0"/>
              </a:rPr>
              <a:t>x </a:t>
            </a:r>
            <a:r>
              <a:rPr lang="en-US" sz="1600" b="1" i="1" dirty="0">
                <a:solidFill>
                  <a:srgbClr val="1822CD"/>
                </a:solidFill>
                <a:latin typeface="Goudy ExtraBold" pitchFamily="18" charset="0"/>
                <a:cs typeface="Arial" charset="0"/>
              </a:rPr>
              <a:t>f</a:t>
            </a:r>
            <a:r>
              <a:rPr lang="en-US" sz="1600" b="1" i="1" baseline="-25000" dirty="0">
                <a:solidFill>
                  <a:srgbClr val="1822CD"/>
                </a:solidFill>
                <a:latin typeface="Helvetica" pitchFamily="34" charset="0"/>
                <a:cs typeface="Arial" charset="0"/>
              </a:rPr>
              <a:t>ELM</a:t>
            </a:r>
            <a:r>
              <a:rPr lang="en-US" sz="1600" b="1" i="1" dirty="0">
                <a:solidFill>
                  <a:srgbClr val="1822CD"/>
                </a:solidFill>
                <a:latin typeface="Helvetica" pitchFamily="34" charset="0"/>
                <a:cs typeface="Arial" charset="0"/>
              </a:rPr>
              <a:t> ~ </a:t>
            </a:r>
            <a:r>
              <a:rPr lang="en-US" sz="1600" b="1" i="1" dirty="0" smtClean="0">
                <a:solidFill>
                  <a:srgbClr val="1822CD"/>
                </a:solidFill>
                <a:latin typeface="Helvetica" pitchFamily="34" charset="0"/>
                <a:cs typeface="Arial" charset="0"/>
              </a:rPr>
              <a:t>const </a:t>
            </a:r>
          </a:p>
          <a:p>
            <a:pPr>
              <a:spcAft>
                <a:spcPts val="1000"/>
              </a:spcAft>
            </a:pPr>
            <a:r>
              <a:rPr lang="en-US" dirty="0" smtClean="0"/>
              <a:t>Rapid triggering of ELMs (pacing) leads to a reduction in the peak ELM intensity.</a:t>
            </a:r>
          </a:p>
          <a:p>
            <a:pPr>
              <a:spcAft>
                <a:spcPts val="1000"/>
              </a:spcAft>
            </a:pPr>
            <a:r>
              <a:rPr lang="en-US" dirty="0" smtClean="0"/>
              <a:t>Paced ELM heat fluxes are now reduced to a level tractable for the PFCs</a:t>
            </a:r>
            <a:endParaRPr lang="en-US" dirty="0"/>
          </a:p>
          <a:p>
            <a:pPr>
              <a:spcAft>
                <a:spcPts val="600"/>
              </a:spcAft>
            </a:pPr>
            <a:endParaRPr lang="en-US" dirty="0"/>
          </a:p>
        </p:txBody>
      </p:sp>
      <p:sp>
        <p:nvSpPr>
          <p:cNvPr id="6" name="Rectangle 5"/>
          <p:cNvSpPr/>
          <p:nvPr/>
        </p:nvSpPr>
        <p:spPr>
          <a:xfrm>
            <a:off x="381000" y="1143000"/>
            <a:ext cx="5181600" cy="220533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214828566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a:spLocks noChangeArrowheads="1"/>
          </p:cNvSpPr>
          <p:nvPr/>
        </p:nvSpPr>
        <p:spPr bwMode="auto">
          <a:xfrm>
            <a:off x="0" y="228600"/>
            <a:ext cx="91440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algn="ctr" defTabSz="457200" eaLnBrk="1" fontAlgn="base" hangingPunct="1">
              <a:lnSpc>
                <a:spcPts val="3438"/>
              </a:lnSpc>
              <a:spcBef>
                <a:spcPct val="0"/>
              </a:spcBef>
              <a:spcAft>
                <a:spcPct val="25000"/>
              </a:spcAft>
              <a:buClrTx/>
              <a:buFontTx/>
              <a:buNone/>
            </a:pPr>
            <a:r>
              <a:rPr lang="en-US" altLang="ko-KR" sz="2800" dirty="0" smtClean="0">
                <a:solidFill>
                  <a:prstClr val="white"/>
                </a:solidFill>
                <a:ea typeface="굴림" pitchFamily="34" charset="-127"/>
              </a:rPr>
              <a:t>Neutral Gas </a:t>
            </a:r>
            <a:r>
              <a:rPr lang="en-US" altLang="ko-KR" sz="2800" smtClean="0">
                <a:solidFill>
                  <a:prstClr val="white"/>
                </a:solidFill>
                <a:ea typeface="굴림" pitchFamily="34" charset="-127"/>
              </a:rPr>
              <a:t>Shielding (NGS) Model</a:t>
            </a:r>
            <a:endParaRPr lang="en-US" altLang="ko-KR" sz="2800" dirty="0" smtClean="0">
              <a:solidFill>
                <a:schemeClr val="accent2">
                  <a:lumMod val="75000"/>
                </a:schemeClr>
              </a:solidFill>
              <a:ea typeface="굴림" pitchFamily="34" charset="-127"/>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1216" t="31048" r="28190" b="33591"/>
          <a:stretch/>
        </p:blipFill>
        <p:spPr>
          <a:xfrm rot="196948" flipH="1">
            <a:off x="1914018" y="1074288"/>
            <a:ext cx="5151164" cy="3124200"/>
          </a:xfrm>
          <a:prstGeom prst="rect">
            <a:avLst/>
          </a:prstGeom>
        </p:spPr>
      </p:pic>
      <p:sp>
        <p:nvSpPr>
          <p:cNvPr id="4" name="TextBox 3"/>
          <p:cNvSpPr txBox="1"/>
          <p:nvPr/>
        </p:nvSpPr>
        <p:spPr>
          <a:xfrm>
            <a:off x="5229257" y="3124200"/>
            <a:ext cx="1933543" cy="369332"/>
          </a:xfrm>
          <a:prstGeom prst="rect">
            <a:avLst/>
          </a:prstGeom>
          <a:noFill/>
        </p:spPr>
        <p:txBody>
          <a:bodyPr wrap="none" rtlCol="0">
            <a:spAutoFit/>
          </a:bodyPr>
          <a:lstStyle/>
          <a:p>
            <a:r>
              <a:rPr lang="en-US" b="1" dirty="0" smtClean="0">
                <a:solidFill>
                  <a:schemeClr val="bg1">
                    <a:lumMod val="65000"/>
                  </a:schemeClr>
                </a:solidFill>
              </a:rPr>
              <a:t>Lithium Granule</a:t>
            </a:r>
            <a:endParaRPr lang="en-US" b="1" dirty="0">
              <a:solidFill>
                <a:schemeClr val="bg1">
                  <a:lumMod val="65000"/>
                </a:schemeClr>
              </a:solidFill>
            </a:endParaRPr>
          </a:p>
        </p:txBody>
      </p:sp>
      <p:sp>
        <p:nvSpPr>
          <p:cNvPr id="5" name="TextBox 4"/>
          <p:cNvSpPr txBox="1"/>
          <p:nvPr/>
        </p:nvSpPr>
        <p:spPr>
          <a:xfrm>
            <a:off x="3048000" y="1143000"/>
            <a:ext cx="2799164" cy="369332"/>
          </a:xfrm>
          <a:prstGeom prst="rect">
            <a:avLst/>
          </a:prstGeom>
          <a:noFill/>
        </p:spPr>
        <p:txBody>
          <a:bodyPr wrap="none" rtlCol="0">
            <a:spAutoFit/>
          </a:bodyPr>
          <a:lstStyle/>
          <a:p>
            <a:r>
              <a:rPr lang="en-US" b="1" dirty="0" smtClean="0">
                <a:solidFill>
                  <a:srgbClr val="1A6C2A"/>
                </a:solidFill>
              </a:rPr>
              <a:t>Neutral Ablatant Cloud</a:t>
            </a:r>
            <a:endParaRPr lang="en-US" b="1" dirty="0">
              <a:solidFill>
                <a:srgbClr val="1A6C2A"/>
              </a:solidFill>
            </a:endParaRPr>
          </a:p>
        </p:txBody>
      </p:sp>
      <p:sp>
        <p:nvSpPr>
          <p:cNvPr id="6" name="TextBox 5"/>
          <p:cNvSpPr txBox="1"/>
          <p:nvPr/>
        </p:nvSpPr>
        <p:spPr>
          <a:xfrm>
            <a:off x="1404740" y="2223700"/>
            <a:ext cx="1824538" cy="369332"/>
          </a:xfrm>
          <a:prstGeom prst="rect">
            <a:avLst/>
          </a:prstGeom>
          <a:noFill/>
        </p:spPr>
        <p:txBody>
          <a:bodyPr wrap="none" rtlCol="0">
            <a:spAutoFit/>
          </a:bodyPr>
          <a:lstStyle/>
          <a:p>
            <a:r>
              <a:rPr lang="en-US" b="1" dirty="0" smtClean="0">
                <a:solidFill>
                  <a:srgbClr val="00FF00"/>
                </a:solidFill>
              </a:rPr>
              <a:t>Ionized Lithium</a:t>
            </a:r>
            <a:endParaRPr lang="en-US" b="1" dirty="0">
              <a:solidFill>
                <a:srgbClr val="00FF00"/>
              </a:solidFill>
            </a:endParaRPr>
          </a:p>
        </p:txBody>
      </p:sp>
      <p:cxnSp>
        <p:nvCxnSpPr>
          <p:cNvPr id="8" name="Straight Arrow Connector 7"/>
          <p:cNvCxnSpPr/>
          <p:nvPr/>
        </p:nvCxnSpPr>
        <p:spPr>
          <a:xfrm flipH="1" flipV="1">
            <a:off x="4572000" y="2743200"/>
            <a:ext cx="685800" cy="489466"/>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1447800" y="1371600"/>
            <a:ext cx="5626400" cy="2514600"/>
          </a:xfrm>
          <a:prstGeom prst="line">
            <a:avLst/>
          </a:prstGeom>
          <a:ln>
            <a:solidFill>
              <a:schemeClr val="tx2">
                <a:lumMod val="60000"/>
                <a:lumOff val="40000"/>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914732" y="2096869"/>
            <a:ext cx="1924468" cy="646331"/>
          </a:xfrm>
          <a:prstGeom prst="rect">
            <a:avLst/>
          </a:prstGeom>
          <a:noFill/>
        </p:spPr>
        <p:txBody>
          <a:bodyPr wrap="square" rtlCol="0">
            <a:spAutoFit/>
          </a:bodyPr>
          <a:lstStyle/>
          <a:p>
            <a:pPr algn="ctr"/>
            <a:r>
              <a:rPr lang="en-US" i="1" dirty="0" smtClean="0">
                <a:solidFill>
                  <a:srgbClr val="C00000"/>
                </a:solidFill>
                <a:latin typeface="Clarendon Light" pitchFamily="18" charset="0"/>
              </a:rPr>
              <a:t>v</a:t>
            </a:r>
            <a:r>
              <a:rPr lang="en-US" i="1" baseline="-25000" dirty="0" smtClean="0">
                <a:solidFill>
                  <a:srgbClr val="C00000"/>
                </a:solidFill>
                <a:latin typeface="Clarendon Light" pitchFamily="18" charset="0"/>
              </a:rPr>
              <a:t>P</a:t>
            </a:r>
            <a:r>
              <a:rPr lang="en-US" dirty="0" smtClean="0">
                <a:solidFill>
                  <a:srgbClr val="C00000"/>
                </a:solidFill>
              </a:rPr>
              <a:t> shown</a:t>
            </a:r>
          </a:p>
          <a:p>
            <a:pPr algn="ctr"/>
            <a:r>
              <a:rPr lang="en-US" dirty="0" smtClean="0">
                <a:solidFill>
                  <a:srgbClr val="C00000"/>
                </a:solidFill>
              </a:rPr>
              <a:t> into the page</a:t>
            </a:r>
            <a:endParaRPr lang="en-US" dirty="0">
              <a:solidFill>
                <a:srgbClr val="C00000"/>
              </a:solidFill>
            </a:endParaRPr>
          </a:p>
        </p:txBody>
      </p:sp>
      <p:sp>
        <p:nvSpPr>
          <p:cNvPr id="14" name="TextBox 13"/>
          <p:cNvSpPr txBox="1"/>
          <p:nvPr/>
        </p:nvSpPr>
        <p:spPr>
          <a:xfrm>
            <a:off x="228600" y="3352800"/>
            <a:ext cx="1818126" cy="369332"/>
          </a:xfrm>
          <a:prstGeom prst="rect">
            <a:avLst/>
          </a:prstGeom>
          <a:noFill/>
        </p:spPr>
        <p:txBody>
          <a:bodyPr wrap="none" rtlCol="0">
            <a:spAutoFit/>
          </a:bodyPr>
          <a:lstStyle/>
          <a:p>
            <a:r>
              <a:rPr lang="en-US" dirty="0" smtClean="0">
                <a:solidFill>
                  <a:schemeClr val="accent1">
                    <a:lumMod val="60000"/>
                    <a:lumOff val="40000"/>
                  </a:schemeClr>
                </a:solidFill>
              </a:rPr>
              <a:t>magnetic field</a:t>
            </a:r>
            <a:endParaRPr lang="en-US" dirty="0">
              <a:solidFill>
                <a:schemeClr val="accent1">
                  <a:lumMod val="60000"/>
                  <a:lumOff val="40000"/>
                </a:schemeClr>
              </a:solidFill>
            </a:endParaRPr>
          </a:p>
        </p:txBody>
      </p:sp>
      <p:cxnSp>
        <p:nvCxnSpPr>
          <p:cNvPr id="16" name="Straight Arrow Connector 15"/>
          <p:cNvCxnSpPr/>
          <p:nvPr/>
        </p:nvCxnSpPr>
        <p:spPr>
          <a:xfrm>
            <a:off x="4486582" y="1512332"/>
            <a:ext cx="0" cy="711368"/>
          </a:xfrm>
          <a:prstGeom prst="straightConnector1">
            <a:avLst/>
          </a:prstGeom>
          <a:ln>
            <a:solidFill>
              <a:srgbClr val="1A6C2A"/>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5800" y="4237672"/>
            <a:ext cx="8077200" cy="1631216"/>
          </a:xfrm>
          <a:prstGeom prst="rect">
            <a:avLst/>
          </a:prstGeom>
          <a:noFill/>
        </p:spPr>
        <p:txBody>
          <a:bodyPr wrap="square" rtlCol="0">
            <a:spAutoFit/>
          </a:bodyPr>
          <a:lstStyle/>
          <a:p>
            <a:r>
              <a:rPr lang="en-US" sz="2000" dirty="0" smtClean="0"/>
              <a:t>Electron influx sublimates the pellet surface</a:t>
            </a:r>
          </a:p>
          <a:p>
            <a:endParaRPr lang="en-US" sz="2000" dirty="0" smtClean="0"/>
          </a:p>
          <a:p>
            <a:r>
              <a:rPr lang="en-US" sz="2000" dirty="0" smtClean="0"/>
              <a:t>High density neutral cloud forms around the granule</a:t>
            </a:r>
          </a:p>
          <a:p>
            <a:endParaRPr lang="en-US" sz="2000" dirty="0" smtClean="0"/>
          </a:p>
          <a:p>
            <a:r>
              <a:rPr lang="en-US" sz="2000" dirty="0" smtClean="0"/>
              <a:t>Heat transfer ionizes the cloud which streams </a:t>
            </a:r>
            <a:r>
              <a:rPr lang="en-US" sz="2000" smtClean="0"/>
              <a:t>along field </a:t>
            </a:r>
            <a:r>
              <a:rPr lang="en-US" sz="2000" dirty="0" smtClean="0"/>
              <a:t>lines  </a:t>
            </a:r>
          </a:p>
        </p:txBody>
      </p:sp>
    </p:spTree>
    <p:extLst>
      <p:ext uri="{BB962C8B-B14F-4D97-AF65-F5344CB8AC3E}">
        <p14:creationId xmlns:p14="http://schemas.microsoft.com/office/powerpoint/2010/main" val="20997140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 y="1018185"/>
            <a:ext cx="8784172" cy="2563215"/>
            <a:chOff x="152400" y="1475385"/>
            <a:chExt cx="8784172" cy="2563215"/>
          </a:xfrm>
        </p:grpSpPr>
        <p:sp>
          <p:nvSpPr>
            <p:cNvPr id="3" name="Rectangle 2"/>
            <p:cNvSpPr/>
            <p:nvPr/>
          </p:nvSpPr>
          <p:spPr>
            <a:xfrm>
              <a:off x="152400" y="1475385"/>
              <a:ext cx="8784172" cy="2563215"/>
            </a:xfrm>
            <a:prstGeom prst="rect">
              <a:avLst/>
            </a:prstGeom>
            <a:gradFill>
              <a:gsLst>
                <a:gs pos="0">
                  <a:schemeClr val="accent4">
                    <a:lumMod val="60000"/>
                    <a:lumOff val="40000"/>
                  </a:schemeClr>
                </a:gs>
                <a:gs pos="50000">
                  <a:schemeClr val="accent4">
                    <a:lumMod val="40000"/>
                    <a:lumOff val="60000"/>
                  </a:schemeClr>
                </a:gs>
                <a:gs pos="100000">
                  <a:schemeClr val="accent4">
                    <a:lumMod val="20000"/>
                    <a:lumOff val="80000"/>
                  </a:schemeClr>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75" y="1604325"/>
              <a:ext cx="2781725" cy="22664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487" y="1604325"/>
              <a:ext cx="2805113" cy="228187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606043"/>
              <a:ext cx="2805113" cy="2264688"/>
            </a:xfrm>
            <a:prstGeom prst="rect">
              <a:avLst/>
            </a:prstGeom>
          </p:spPr>
        </p:pic>
        <p:sp>
          <p:nvSpPr>
            <p:cNvPr id="16" name="TextBox 15"/>
            <p:cNvSpPr txBox="1"/>
            <p:nvPr/>
          </p:nvSpPr>
          <p:spPr>
            <a:xfrm>
              <a:off x="1340481" y="1600200"/>
              <a:ext cx="1707519" cy="461665"/>
            </a:xfrm>
            <a:prstGeom prst="rect">
              <a:avLst/>
            </a:prstGeom>
            <a:noFill/>
          </p:spPr>
          <p:txBody>
            <a:bodyPr wrap="none" rtlCol="0">
              <a:spAutoFit/>
            </a:bodyPr>
            <a:lstStyle/>
            <a:p>
              <a:r>
                <a:rPr lang="en-US" sz="2000" b="1" i="1" dirty="0" smtClean="0">
                  <a:solidFill>
                    <a:schemeClr val="bg1"/>
                  </a:solidFill>
                </a:rPr>
                <a:t>d</a:t>
              </a:r>
              <a:r>
                <a:rPr lang="en-US" sz="2000" b="1" i="1" baseline="-25000" dirty="0" smtClean="0">
                  <a:solidFill>
                    <a:schemeClr val="bg1"/>
                  </a:solidFill>
                </a:rPr>
                <a:t>G</a:t>
              </a:r>
              <a:r>
                <a:rPr lang="en-US" sz="2000" b="1" i="1" dirty="0" smtClean="0">
                  <a:solidFill>
                    <a:schemeClr val="bg1"/>
                  </a:solidFill>
                </a:rPr>
                <a:t> </a:t>
              </a:r>
              <a:r>
                <a:rPr lang="en-US" sz="2000" b="1" i="1" smtClean="0">
                  <a:solidFill>
                    <a:schemeClr val="bg1"/>
                  </a:solidFill>
                </a:rPr>
                <a:t>≈ 400 </a:t>
              </a:r>
              <a:r>
                <a:rPr lang="en-US" sz="2400" b="1" i="1" dirty="0" smtClean="0">
                  <a:solidFill>
                    <a:schemeClr val="bg1"/>
                  </a:solidFill>
                  <a:latin typeface="Symbol" panose="05050102010706020507" pitchFamily="18" charset="2"/>
                </a:rPr>
                <a:t>m</a:t>
              </a:r>
              <a:r>
                <a:rPr lang="en-US" sz="2000" b="1" i="1" dirty="0" smtClean="0">
                  <a:solidFill>
                    <a:schemeClr val="bg1"/>
                  </a:solidFill>
                </a:rPr>
                <a:t>m</a:t>
              </a:r>
              <a:endParaRPr lang="en-US" sz="2000" b="1" i="1" dirty="0">
                <a:solidFill>
                  <a:schemeClr val="bg1"/>
                </a:solidFill>
              </a:endParaRPr>
            </a:p>
          </p:txBody>
        </p:sp>
        <p:sp>
          <p:nvSpPr>
            <p:cNvPr id="19" name="TextBox 18"/>
            <p:cNvSpPr txBox="1"/>
            <p:nvPr/>
          </p:nvSpPr>
          <p:spPr>
            <a:xfrm>
              <a:off x="4800600" y="1606043"/>
              <a:ext cx="1107996" cy="461665"/>
            </a:xfrm>
            <a:prstGeom prst="rect">
              <a:avLst/>
            </a:prstGeom>
            <a:noFill/>
          </p:spPr>
          <p:txBody>
            <a:bodyPr wrap="none" rtlCol="0">
              <a:spAutoFit/>
            </a:bodyPr>
            <a:lstStyle/>
            <a:p>
              <a:r>
                <a:rPr lang="en-US" sz="2000" b="1" i="1" smtClean="0">
                  <a:solidFill>
                    <a:schemeClr val="bg1"/>
                  </a:solidFill>
                </a:rPr>
                <a:t>600 </a:t>
              </a:r>
              <a:r>
                <a:rPr lang="en-US" sz="2400" b="1" i="1" dirty="0" smtClean="0">
                  <a:solidFill>
                    <a:schemeClr val="bg1"/>
                  </a:solidFill>
                  <a:latin typeface="Symbol" panose="05050102010706020507" pitchFamily="18" charset="2"/>
                </a:rPr>
                <a:t>m</a:t>
              </a:r>
              <a:r>
                <a:rPr lang="en-US" sz="2000" b="1" i="1" dirty="0" smtClean="0">
                  <a:solidFill>
                    <a:schemeClr val="bg1"/>
                  </a:solidFill>
                </a:rPr>
                <a:t>m</a:t>
              </a:r>
              <a:endParaRPr lang="en-US" sz="2000" b="1" i="1" dirty="0">
                <a:solidFill>
                  <a:schemeClr val="bg1"/>
                </a:solidFill>
              </a:endParaRPr>
            </a:p>
          </p:txBody>
        </p:sp>
        <p:sp>
          <p:nvSpPr>
            <p:cNvPr id="20" name="TextBox 19"/>
            <p:cNvSpPr txBox="1"/>
            <p:nvPr/>
          </p:nvSpPr>
          <p:spPr>
            <a:xfrm>
              <a:off x="7696200" y="1606043"/>
              <a:ext cx="1107996" cy="461665"/>
            </a:xfrm>
            <a:prstGeom prst="rect">
              <a:avLst/>
            </a:prstGeom>
            <a:noFill/>
          </p:spPr>
          <p:txBody>
            <a:bodyPr wrap="none" rtlCol="0">
              <a:spAutoFit/>
            </a:bodyPr>
            <a:lstStyle/>
            <a:p>
              <a:r>
                <a:rPr lang="en-US" sz="2000" b="1" i="1" smtClean="0">
                  <a:solidFill>
                    <a:schemeClr val="bg1"/>
                  </a:solidFill>
                </a:rPr>
                <a:t>800 </a:t>
              </a:r>
              <a:r>
                <a:rPr lang="en-US" sz="2400" b="1" i="1" dirty="0" smtClean="0">
                  <a:solidFill>
                    <a:schemeClr val="bg1"/>
                  </a:solidFill>
                  <a:latin typeface="Symbol" panose="05050102010706020507" pitchFamily="18" charset="2"/>
                </a:rPr>
                <a:t>m</a:t>
              </a:r>
              <a:r>
                <a:rPr lang="en-US" sz="2000" b="1" i="1" dirty="0" smtClean="0">
                  <a:solidFill>
                    <a:schemeClr val="bg1"/>
                  </a:solidFill>
                </a:rPr>
                <a:t>m</a:t>
              </a:r>
              <a:endParaRPr lang="en-US" sz="2000" b="1" i="1" dirty="0">
                <a:solidFill>
                  <a:schemeClr val="bg1"/>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2087"/>
            <a:ext cx="83216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6999" t="2201" r="4445" b="44687"/>
          <a:stretch/>
        </p:blipFill>
        <p:spPr bwMode="auto">
          <a:xfrm>
            <a:off x="118450" y="3556503"/>
            <a:ext cx="6553200" cy="260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stCxn id="2" idx="2"/>
          </p:cNvCxnSpPr>
          <p:nvPr/>
        </p:nvCxnSpPr>
        <p:spPr>
          <a:xfrm flipH="1">
            <a:off x="1447800" y="3413531"/>
            <a:ext cx="209338" cy="15394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5" idx="2"/>
          </p:cNvCxnSpPr>
          <p:nvPr/>
        </p:nvCxnSpPr>
        <p:spPr>
          <a:xfrm flipH="1">
            <a:off x="3276600" y="3429000"/>
            <a:ext cx="1264444" cy="106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5" idx="2"/>
          </p:cNvCxnSpPr>
          <p:nvPr/>
        </p:nvCxnSpPr>
        <p:spPr>
          <a:xfrm flipH="1">
            <a:off x="5486401" y="3413531"/>
            <a:ext cx="1935956" cy="9298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553200" y="4191000"/>
            <a:ext cx="2483732" cy="1200329"/>
          </a:xfrm>
          <a:prstGeom prst="rect">
            <a:avLst/>
          </a:prstGeom>
          <a:noFill/>
        </p:spPr>
        <p:txBody>
          <a:bodyPr wrap="square" rtlCol="0">
            <a:spAutoFit/>
          </a:bodyPr>
          <a:lstStyle/>
          <a:p>
            <a:r>
              <a:rPr lang="en-US" smtClean="0"/>
              <a:t>The following movie is a montage of 3 separate granule ablations</a:t>
            </a:r>
            <a:endParaRPr lang="en-US"/>
          </a:p>
        </p:txBody>
      </p:sp>
    </p:spTree>
    <p:extLst>
      <p:ext uri="{BB962C8B-B14F-4D97-AF65-F5344CB8AC3E}">
        <p14:creationId xmlns:p14="http://schemas.microsoft.com/office/powerpoint/2010/main" val="8906451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4"/>
          <p:cNvSpPr>
            <a:spLocks noGrp="1"/>
          </p:cNvSpPr>
          <p:nvPr>
            <p:ph sz="half" idx="2"/>
          </p:nvPr>
        </p:nvSpPr>
        <p:spPr>
          <a:xfrm>
            <a:off x="5029200" y="3428206"/>
            <a:ext cx="4038600" cy="2286794"/>
          </a:xfrm>
        </p:spPr>
        <p:txBody>
          <a:bodyPr/>
          <a:lstStyle/>
          <a:p>
            <a:pPr fontAlgn="base">
              <a:spcAft>
                <a:spcPts val="600"/>
              </a:spcAft>
              <a:buFont typeface="Arial" charset="0"/>
              <a:buChar char="•"/>
            </a:pPr>
            <a:r>
              <a:rPr lang="en-US" altLang="en-US" sz="1800" smtClean="0">
                <a:ea typeface="ＭＳ Ｐゴシック" pitchFamily="34" charset="-128"/>
              </a:rPr>
              <a:t>Ablation events proceed from small to large and then the filmstrip restarts</a:t>
            </a:r>
            <a:endParaRPr lang="en-US" altLang="en-US" sz="1800" dirty="0" smtClean="0">
              <a:ea typeface="ＭＳ Ｐゴシック" pitchFamily="34" charset="-128"/>
            </a:endParaRPr>
          </a:p>
          <a:p>
            <a:pPr fontAlgn="base">
              <a:spcAft>
                <a:spcPts val="600"/>
              </a:spcAft>
              <a:buFont typeface="Arial" charset="0"/>
              <a:buChar char="•"/>
            </a:pPr>
            <a:r>
              <a:rPr lang="en-US" altLang="en-US" sz="1800" dirty="0" smtClean="0">
                <a:ea typeface="ＭＳ Ｐゴシック" pitchFamily="34" charset="-128"/>
              </a:rPr>
              <a:t>Size 1 </a:t>
            </a:r>
            <a:r>
              <a:rPr lang="en-US" altLang="en-US" sz="1800" smtClean="0">
                <a:ea typeface="ＭＳ Ｐゴシック" pitchFamily="34" charset="-128"/>
              </a:rPr>
              <a:t>~ 400 </a:t>
            </a:r>
            <a:r>
              <a:rPr lang="en-US" altLang="en-US" sz="1800" dirty="0" smtClean="0">
                <a:ea typeface="ＭＳ Ｐゴシック" pitchFamily="34" charset="-128"/>
              </a:rPr>
              <a:t>micron, 200 </a:t>
            </a:r>
            <a:r>
              <a:rPr lang="en-US" altLang="en-US" sz="1800" dirty="0" smtClean="0">
                <a:latin typeface="Symbol" panose="05050102010706020507" pitchFamily="18" charset="2"/>
                <a:ea typeface="ＭＳ Ｐゴシック" pitchFamily="34" charset="-128"/>
              </a:rPr>
              <a:t>m</a:t>
            </a:r>
            <a:r>
              <a:rPr lang="en-US" altLang="en-US" sz="1800" dirty="0" smtClean="0">
                <a:ea typeface="ＭＳ Ｐゴシック" pitchFamily="34" charset="-128"/>
              </a:rPr>
              <a:t>sec </a:t>
            </a:r>
          </a:p>
          <a:p>
            <a:pPr fontAlgn="base">
              <a:spcAft>
                <a:spcPts val="600"/>
              </a:spcAft>
              <a:buFont typeface="Arial" charset="0"/>
              <a:buChar char="•"/>
            </a:pPr>
            <a:r>
              <a:rPr lang="en-US" altLang="en-US" sz="1800" dirty="0" smtClean="0">
                <a:ea typeface="ＭＳ Ｐゴシック" pitchFamily="34" charset="-128"/>
              </a:rPr>
              <a:t>Size 2 </a:t>
            </a:r>
            <a:r>
              <a:rPr lang="en-US" altLang="en-US" sz="1800" smtClean="0">
                <a:ea typeface="ＭＳ Ｐゴシック" pitchFamily="34" charset="-128"/>
              </a:rPr>
              <a:t>~ 600 </a:t>
            </a:r>
            <a:r>
              <a:rPr lang="en-US" altLang="en-US" sz="1800" dirty="0" smtClean="0">
                <a:ea typeface="ＭＳ Ｐゴシック" pitchFamily="34" charset="-128"/>
              </a:rPr>
              <a:t>micron, 400 </a:t>
            </a:r>
            <a:r>
              <a:rPr lang="en-US" altLang="en-US" sz="1800" dirty="0" smtClean="0">
                <a:latin typeface="Symbol" panose="05050102010706020507" pitchFamily="18" charset="2"/>
                <a:ea typeface="ＭＳ Ｐゴシック" pitchFamily="34" charset="-128"/>
              </a:rPr>
              <a:t>m</a:t>
            </a:r>
            <a:r>
              <a:rPr lang="en-US" altLang="en-US" sz="1800" dirty="0" smtClean="0">
                <a:ea typeface="ＭＳ Ｐゴシック" pitchFamily="34" charset="-128"/>
              </a:rPr>
              <a:t>sec</a:t>
            </a:r>
          </a:p>
          <a:p>
            <a:pPr fontAlgn="base">
              <a:spcAft>
                <a:spcPts val="600"/>
              </a:spcAft>
              <a:buFont typeface="Arial" charset="0"/>
              <a:buChar char="•"/>
            </a:pPr>
            <a:r>
              <a:rPr lang="en-US" altLang="en-US" sz="1800" dirty="0" smtClean="0">
                <a:ea typeface="ＭＳ Ｐゴシック" pitchFamily="34" charset="-128"/>
              </a:rPr>
              <a:t>Size 3 </a:t>
            </a:r>
            <a:r>
              <a:rPr lang="en-US" altLang="en-US" sz="1800" smtClean="0">
                <a:ea typeface="ＭＳ Ｐゴシック" pitchFamily="34" charset="-128"/>
              </a:rPr>
              <a:t>~ 800 </a:t>
            </a:r>
            <a:r>
              <a:rPr lang="en-US" altLang="en-US" sz="1800" dirty="0" smtClean="0">
                <a:ea typeface="ＭＳ Ｐゴシック" pitchFamily="34" charset="-128"/>
              </a:rPr>
              <a:t>micron, 600 </a:t>
            </a:r>
            <a:r>
              <a:rPr lang="en-US" altLang="en-US" sz="1800" dirty="0" smtClean="0">
                <a:latin typeface="Symbol" panose="05050102010706020507" pitchFamily="18" charset="2"/>
                <a:ea typeface="ＭＳ Ｐゴシック" pitchFamily="34" charset="-128"/>
              </a:rPr>
              <a:t>m</a:t>
            </a:r>
            <a:r>
              <a:rPr lang="en-US" altLang="en-US" sz="1800" dirty="0" smtClean="0">
                <a:ea typeface="ＭＳ Ｐゴシック" pitchFamily="34" charset="-128"/>
              </a:rPr>
              <a:t>sec</a:t>
            </a:r>
          </a:p>
        </p:txBody>
      </p:sp>
      <p:sp>
        <p:nvSpPr>
          <p:cNvPr id="13316" name="Title 4"/>
          <p:cNvSpPr>
            <a:spLocks noGrp="1"/>
          </p:cNvSpPr>
          <p:nvPr>
            <p:ph type="title" idx="4294967295"/>
          </p:nvPr>
        </p:nvSpPr>
        <p:spPr>
          <a:xfrm>
            <a:off x="249238" y="217488"/>
            <a:ext cx="8894762" cy="492125"/>
          </a:xfrm>
        </p:spPr>
        <p:txBody>
          <a:bodyPr/>
          <a:lstStyle/>
          <a:p>
            <a:r>
              <a:rPr lang="en-US" altLang="en-US" smtClean="0">
                <a:ea typeface="ＭＳ Ｐゴシック" pitchFamily="34" charset="-128"/>
              </a:rPr>
              <a:t>Combined filmstrip of 3 separate size granule injections</a:t>
            </a:r>
            <a:endParaRPr lang="en-US" altLang="en-US" dirty="0" smtClean="0">
              <a:ea typeface="ＭＳ Ｐゴシック" pitchFamily="34" charset="-128"/>
            </a:endParaRPr>
          </a:p>
        </p:txBody>
      </p:sp>
      <p:sp>
        <p:nvSpPr>
          <p:cNvPr id="13322" name="TextBox 1"/>
          <p:cNvSpPr txBox="1">
            <a:spLocks noChangeArrowheads="1"/>
          </p:cNvSpPr>
          <p:nvPr/>
        </p:nvSpPr>
        <p:spPr bwMode="auto">
          <a:xfrm>
            <a:off x="249238" y="2411413"/>
            <a:ext cx="671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eaLnBrk="1" hangingPunct="1">
              <a:spcBef>
                <a:spcPct val="0"/>
              </a:spcBef>
              <a:buClrTx/>
              <a:buFontTx/>
              <a:buNone/>
            </a:pPr>
            <a:r>
              <a:rPr lang="en-US" altLang="en-US" sz="1800" b="0" dirty="0">
                <a:solidFill>
                  <a:schemeClr val="bg1"/>
                </a:solidFill>
              </a:rPr>
              <a:t>0 </a:t>
            </a:r>
            <a:r>
              <a:rPr lang="el-GR" altLang="en-US" sz="1800" b="0">
                <a:solidFill>
                  <a:schemeClr val="bg1"/>
                </a:solidFill>
              </a:rPr>
              <a:t>μ</a:t>
            </a:r>
            <a:r>
              <a:rPr lang="en-US" altLang="en-US" sz="1800" b="0" dirty="0">
                <a:solidFill>
                  <a:schemeClr val="bg1"/>
                </a:solidFill>
              </a:rPr>
              <a:t>s </a:t>
            </a:r>
          </a:p>
        </p:txBody>
      </p:sp>
      <p:sp>
        <p:nvSpPr>
          <p:cNvPr id="13323" name="TextBox 10"/>
          <p:cNvSpPr txBox="1">
            <a:spLocks noChangeArrowheads="1"/>
          </p:cNvSpPr>
          <p:nvPr/>
        </p:nvSpPr>
        <p:spPr bwMode="auto">
          <a:xfrm>
            <a:off x="1936750" y="320992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eaLnBrk="1" hangingPunct="1">
              <a:spcBef>
                <a:spcPct val="0"/>
              </a:spcBef>
              <a:buClrTx/>
              <a:buFontTx/>
              <a:buNone/>
            </a:pPr>
            <a:r>
              <a:rPr lang="en-US" altLang="en-US" sz="1800" b="0" dirty="0">
                <a:solidFill>
                  <a:schemeClr val="bg1"/>
                </a:solidFill>
              </a:rPr>
              <a:t>50 </a:t>
            </a:r>
            <a:r>
              <a:rPr lang="el-GR" altLang="en-US" sz="1800" b="0">
                <a:solidFill>
                  <a:schemeClr val="bg1"/>
                </a:solidFill>
              </a:rPr>
              <a:t>μ</a:t>
            </a:r>
            <a:r>
              <a:rPr lang="en-US" altLang="en-US" sz="1800" b="0" dirty="0">
                <a:solidFill>
                  <a:schemeClr val="bg1"/>
                </a:solidFill>
              </a:rPr>
              <a:t>s </a:t>
            </a:r>
          </a:p>
        </p:txBody>
      </p:sp>
      <p:sp>
        <p:nvSpPr>
          <p:cNvPr id="13324" name="TextBox 11"/>
          <p:cNvSpPr txBox="1">
            <a:spLocks noChangeArrowheads="1"/>
          </p:cNvSpPr>
          <p:nvPr/>
        </p:nvSpPr>
        <p:spPr bwMode="auto">
          <a:xfrm>
            <a:off x="3624263" y="4017963"/>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eaLnBrk="1" hangingPunct="1">
              <a:spcBef>
                <a:spcPct val="0"/>
              </a:spcBef>
              <a:buClrTx/>
              <a:buFontTx/>
              <a:buNone/>
            </a:pPr>
            <a:r>
              <a:rPr lang="en-US" altLang="en-US" sz="1800" b="0" dirty="0">
                <a:solidFill>
                  <a:schemeClr val="bg1"/>
                </a:solidFill>
              </a:rPr>
              <a:t>100 </a:t>
            </a:r>
            <a:r>
              <a:rPr lang="el-GR" altLang="en-US" sz="1800" b="0">
                <a:solidFill>
                  <a:schemeClr val="bg1"/>
                </a:solidFill>
              </a:rPr>
              <a:t>μ</a:t>
            </a:r>
            <a:r>
              <a:rPr lang="en-US" altLang="en-US" sz="1800" b="0" dirty="0">
                <a:solidFill>
                  <a:schemeClr val="bg1"/>
                </a:solidFill>
              </a:rPr>
              <a:t>s </a:t>
            </a:r>
          </a:p>
        </p:txBody>
      </p:sp>
      <p:sp>
        <p:nvSpPr>
          <p:cNvPr id="2" name="Rectangle 1"/>
          <p:cNvSpPr/>
          <p:nvPr/>
        </p:nvSpPr>
        <p:spPr>
          <a:xfrm>
            <a:off x="249238" y="1219199"/>
            <a:ext cx="4779962" cy="4343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5943600" y="1187655"/>
            <a:ext cx="2473427" cy="1707945"/>
            <a:chOff x="5943600" y="1723984"/>
            <a:chExt cx="2473427" cy="1707945"/>
          </a:xfrm>
        </p:grpSpPr>
        <p:grpSp>
          <p:nvGrpSpPr>
            <p:cNvPr id="10" name="Group 9"/>
            <p:cNvGrpSpPr/>
            <p:nvPr/>
          </p:nvGrpSpPr>
          <p:grpSpPr>
            <a:xfrm rot="16200000">
              <a:off x="6331840" y="1335744"/>
              <a:ext cx="1019216" cy="1795695"/>
              <a:chOff x="6368904" y="1674675"/>
              <a:chExt cx="1488556" cy="2854793"/>
            </a:xfrm>
            <a:solidFill>
              <a:schemeClr val="bg1"/>
            </a:solidFill>
          </p:grpSpPr>
          <p:sp>
            <p:nvSpPr>
              <p:cNvPr id="11" name="Rectangle 10"/>
              <p:cNvSpPr/>
              <p:nvPr/>
            </p:nvSpPr>
            <p:spPr>
              <a:xfrm>
                <a:off x="6507126" y="3179134"/>
                <a:ext cx="1212112" cy="1212112"/>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2" name="Oval 11"/>
              <p:cNvSpPr/>
              <p:nvPr/>
            </p:nvSpPr>
            <p:spPr>
              <a:xfrm>
                <a:off x="6655983" y="3327991"/>
                <a:ext cx="914398" cy="914398"/>
              </a:xfrm>
              <a:prstGeom prst="ellipse">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3" name="Rectangle 12"/>
              <p:cNvSpPr/>
              <p:nvPr/>
            </p:nvSpPr>
            <p:spPr>
              <a:xfrm>
                <a:off x="7719238" y="3327991"/>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4" name="Rectangle 13"/>
              <p:cNvSpPr/>
              <p:nvPr/>
            </p:nvSpPr>
            <p:spPr>
              <a:xfrm>
                <a:off x="6368904" y="3327991"/>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5" name="Rectangle 14"/>
              <p:cNvSpPr/>
              <p:nvPr/>
            </p:nvSpPr>
            <p:spPr>
              <a:xfrm rot="5400000">
                <a:off x="7044070" y="2652823"/>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6" name="Rectangle 15"/>
              <p:cNvSpPr/>
              <p:nvPr/>
            </p:nvSpPr>
            <p:spPr>
              <a:xfrm rot="5400000">
                <a:off x="7044072" y="4003157"/>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7" name="Oval 16"/>
              <p:cNvSpPr/>
              <p:nvPr/>
            </p:nvSpPr>
            <p:spPr>
              <a:xfrm>
                <a:off x="6838250" y="3510256"/>
                <a:ext cx="549868" cy="549868"/>
              </a:xfrm>
              <a:prstGeom prst="ellipse">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8" name="Rectangle 17"/>
              <p:cNvSpPr/>
              <p:nvPr/>
            </p:nvSpPr>
            <p:spPr>
              <a:xfrm>
                <a:off x="6838250" y="1812897"/>
                <a:ext cx="549868" cy="1228015"/>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9" name="Rectangle 18"/>
              <p:cNvSpPr/>
              <p:nvPr/>
            </p:nvSpPr>
            <p:spPr>
              <a:xfrm rot="5400000">
                <a:off x="7044070" y="1286586"/>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20" name="Group 65"/>
            <p:cNvGrpSpPr>
              <a:grpSpLocks/>
            </p:cNvGrpSpPr>
            <p:nvPr/>
          </p:nvGrpSpPr>
          <p:grpSpPr bwMode="auto">
            <a:xfrm rot="-5400000">
              <a:off x="7924973" y="2939874"/>
              <a:ext cx="644282" cy="339827"/>
              <a:chOff x="2218642" y="5275592"/>
              <a:chExt cx="1022367" cy="570146"/>
            </a:xfrm>
          </p:grpSpPr>
          <p:sp>
            <p:nvSpPr>
              <p:cNvPr id="21" name="Rectangle 20"/>
              <p:cNvSpPr/>
              <p:nvPr/>
            </p:nvSpPr>
            <p:spPr>
              <a:xfrm rot="10800000">
                <a:off x="2993355" y="5418526"/>
                <a:ext cx="247654" cy="284279"/>
              </a:xfrm>
              <a:prstGeom prst="rect">
                <a:avLst/>
              </a:prstGeom>
              <a:pattFill prst="dkVert">
                <a:fgClr>
                  <a:srgbClr val="00B050"/>
                </a:fgClr>
                <a:bgClr>
                  <a:schemeClr val="bg1"/>
                </a:bgClr>
              </a:patt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u="sng" dirty="0">
                  <a:solidFill>
                    <a:prstClr val="white"/>
                  </a:solidFill>
                </a:endParaRPr>
              </a:p>
            </p:txBody>
          </p:sp>
          <p:sp>
            <p:nvSpPr>
              <p:cNvPr id="22" name="Rectangle 21"/>
              <p:cNvSpPr/>
              <p:nvPr/>
            </p:nvSpPr>
            <p:spPr>
              <a:xfrm rot="10800000">
                <a:off x="2218641" y="5275591"/>
                <a:ext cx="777888" cy="570146"/>
              </a:xfrm>
              <a:prstGeom prst="rect">
                <a:avLst/>
              </a:prstGeom>
              <a:solidFill>
                <a:schemeClr val="bg1"/>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u="sng" dirty="0">
                  <a:solidFill>
                    <a:prstClr val="white"/>
                  </a:solidFill>
                </a:endParaRPr>
              </a:p>
            </p:txBody>
          </p:sp>
        </p:grpSp>
        <p:grpSp>
          <p:nvGrpSpPr>
            <p:cNvPr id="23" name="Group 62"/>
            <p:cNvGrpSpPr>
              <a:grpSpLocks/>
            </p:cNvGrpSpPr>
            <p:nvPr/>
          </p:nvGrpSpPr>
          <p:grpSpPr bwMode="auto">
            <a:xfrm rot="-5400000">
              <a:off x="7437438" y="2162969"/>
              <a:ext cx="914400" cy="865187"/>
              <a:chOff x="2870362" y="4251698"/>
              <a:chExt cx="1450906" cy="1450642"/>
            </a:xfrm>
          </p:grpSpPr>
          <p:sp>
            <p:nvSpPr>
              <p:cNvPr id="24" name="Block Arc 23"/>
              <p:cNvSpPr/>
              <p:nvPr/>
            </p:nvSpPr>
            <p:spPr>
              <a:xfrm rot="5400000">
                <a:off x="2870486" y="4251574"/>
                <a:ext cx="1364937" cy="1365185"/>
              </a:xfrm>
              <a:prstGeom prst="blockArc">
                <a:avLst>
                  <a:gd name="adj1" fmla="val 16238106"/>
                  <a:gd name="adj2" fmla="val 163555"/>
                  <a:gd name="adj3" fmla="val 7956"/>
                </a:avLst>
              </a:prstGeom>
              <a:pattFill prst="weave">
                <a:fgClr>
                  <a:srgbClr val="0070C0"/>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u="sng" dirty="0">
                  <a:solidFill>
                    <a:prstClr val="black"/>
                  </a:solidFill>
                </a:endParaRPr>
              </a:p>
            </p:txBody>
          </p:sp>
          <p:sp>
            <p:nvSpPr>
              <p:cNvPr id="25" name="Rectangle 24"/>
              <p:cNvSpPr/>
              <p:nvPr/>
            </p:nvSpPr>
            <p:spPr>
              <a:xfrm rot="10800000">
                <a:off x="3291029" y="5418243"/>
                <a:ext cx="247638" cy="284097"/>
              </a:xfrm>
              <a:prstGeom prst="rect">
                <a:avLst/>
              </a:prstGeom>
              <a:pattFill prst="dkVert">
                <a:fgClr>
                  <a:schemeClr val="accent1"/>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u="sng" dirty="0">
                  <a:solidFill>
                    <a:prstClr val="white"/>
                  </a:solidFill>
                </a:endParaRPr>
              </a:p>
            </p:txBody>
          </p:sp>
          <p:sp>
            <p:nvSpPr>
              <p:cNvPr id="26" name="Rectangle 25"/>
              <p:cNvSpPr/>
              <p:nvPr/>
            </p:nvSpPr>
            <p:spPr>
              <a:xfrm rot="5400000">
                <a:off x="4061746" y="4695277"/>
                <a:ext cx="247593" cy="284149"/>
              </a:xfrm>
              <a:prstGeom prst="rect">
                <a:avLst/>
              </a:prstGeom>
              <a:pattFill prst="dkHorz">
                <a:fgClr>
                  <a:schemeClr val="accent1"/>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u="sng" dirty="0">
                  <a:solidFill>
                    <a:prstClr val="white"/>
                  </a:solidFill>
                </a:endParaRPr>
              </a:p>
            </p:txBody>
          </p:sp>
          <p:grpSp>
            <p:nvGrpSpPr>
              <p:cNvPr id="27" name="Group 55"/>
              <p:cNvGrpSpPr>
                <a:grpSpLocks/>
              </p:cNvGrpSpPr>
              <p:nvPr/>
            </p:nvGrpSpPr>
            <p:grpSpPr bwMode="auto">
              <a:xfrm rot="2700000">
                <a:off x="3823830" y="5344911"/>
                <a:ext cx="328152" cy="69137"/>
                <a:chOff x="7528373" y="4091274"/>
                <a:chExt cx="852692" cy="331122"/>
              </a:xfrm>
            </p:grpSpPr>
            <p:sp>
              <p:nvSpPr>
                <p:cNvPr id="28" name="Rectangle 27"/>
                <p:cNvSpPr/>
                <p:nvPr/>
              </p:nvSpPr>
              <p:spPr>
                <a:xfrm>
                  <a:off x="7527655" y="4089152"/>
                  <a:ext cx="853692" cy="334522"/>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u="sng" dirty="0">
                    <a:solidFill>
                      <a:prstClr val="white"/>
                    </a:solidFill>
                  </a:endParaRPr>
                </a:p>
              </p:txBody>
            </p:sp>
            <p:cxnSp>
              <p:nvCxnSpPr>
                <p:cNvPr id="29" name="Straight Connector 28"/>
                <p:cNvCxnSpPr/>
                <p:nvPr/>
              </p:nvCxnSpPr>
              <p:spPr>
                <a:xfrm flipV="1">
                  <a:off x="7536403" y="4062878"/>
                  <a:ext cx="853692"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533484" y="4412317"/>
                  <a:ext cx="853695"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grpSp>
        </p:grpSp>
      </p:grpSp>
      <p:sp>
        <p:nvSpPr>
          <p:cNvPr id="31" name="TextBox 88"/>
          <p:cNvSpPr txBox="1">
            <a:spLocks noChangeArrowheads="1"/>
          </p:cNvSpPr>
          <p:nvPr/>
        </p:nvSpPr>
        <p:spPr bwMode="auto">
          <a:xfrm>
            <a:off x="5719690" y="2325469"/>
            <a:ext cx="2281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Arial" charset="0"/>
              <a:buChar char="•"/>
              <a:defRPr sz="2000" b="1">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buFont typeface="Arial" charset="0"/>
              <a:buChar char="–"/>
              <a:defRPr>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buFont typeface="Arial" charset="0"/>
              <a:buChar cha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ea typeface="ＭＳ Ｐゴシック" pitchFamily="34" charset="-128"/>
              </a:defRPr>
            </a:lvl9pPr>
          </a:lstStyle>
          <a:p>
            <a:pPr defTabSz="457200" eaLnBrk="1" fontAlgn="base" hangingPunct="1">
              <a:spcBef>
                <a:spcPct val="0"/>
              </a:spcBef>
              <a:spcAft>
                <a:spcPct val="0"/>
              </a:spcAft>
              <a:buClrTx/>
              <a:buFontTx/>
              <a:buNone/>
            </a:pPr>
            <a:r>
              <a:rPr lang="en-US" altLang="en-US" sz="1800" b="0" dirty="0" smtClean="0">
                <a:solidFill>
                  <a:srgbClr val="00B050"/>
                </a:solidFill>
              </a:rPr>
              <a:t>Fast color camera Miro 80x64, 20 kHz</a:t>
            </a:r>
          </a:p>
        </p:txBody>
      </p:sp>
      <p:sp>
        <p:nvSpPr>
          <p:cNvPr id="33" name="Left Arrow 32"/>
          <p:cNvSpPr/>
          <p:nvPr/>
        </p:nvSpPr>
        <p:spPr>
          <a:xfrm>
            <a:off x="5105400" y="1441675"/>
            <a:ext cx="762000" cy="511175"/>
          </a:xfrm>
          <a:prstGeom prst="leftArrow">
            <a:avLst>
              <a:gd name="adj1" fmla="val 66806"/>
              <a:gd name="adj2" fmla="val 2269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400" dirty="0">
                <a:solidFill>
                  <a:prstClr val="black"/>
                </a:solidFill>
              </a:rPr>
              <a:t>DIII-D</a:t>
            </a:r>
          </a:p>
        </p:txBody>
      </p:sp>
      <p:pic>
        <p:nvPicPr>
          <p:cNvPr id="4" name="GrMovie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0069" r="9859"/>
          <a:stretch/>
        </p:blipFill>
        <p:spPr>
          <a:xfrm>
            <a:off x="304800" y="1282295"/>
            <a:ext cx="4648199" cy="4187477"/>
          </a:xfrm>
          <a:prstGeom prst="rect">
            <a:avLst/>
          </a:prstGeom>
        </p:spPr>
      </p:pic>
    </p:spTree>
    <p:extLst>
      <p:ext uri="{BB962C8B-B14F-4D97-AF65-F5344CB8AC3E}">
        <p14:creationId xmlns:p14="http://schemas.microsoft.com/office/powerpoint/2010/main" val="3450445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0180" y="228600"/>
            <a:ext cx="7313220" cy="461665"/>
          </a:xfrm>
          <a:prstGeom prst="rect">
            <a:avLst/>
          </a:prstGeom>
          <a:noFill/>
        </p:spPr>
        <p:txBody>
          <a:bodyPr wrap="none" rtlCol="0">
            <a:spAutoFit/>
          </a:bodyPr>
          <a:lstStyle/>
          <a:p>
            <a:r>
              <a:rPr lang="en-US"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Granule Ablation &amp; D</a:t>
            </a:r>
            <a:r>
              <a:rPr lang="en-US"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mbol" panose="05050102010706020507" pitchFamily="18" charset="2"/>
              </a:rPr>
              <a:t>a</a:t>
            </a:r>
            <a:r>
              <a:rPr lang="en-US"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Emission (lower divertor) </a:t>
            </a:r>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1328571" y="3276600"/>
            <a:ext cx="805029" cy="246221"/>
          </a:xfrm>
          <a:prstGeom prst="rect">
            <a:avLst/>
          </a:prstGeom>
          <a:noFill/>
        </p:spPr>
        <p:txBody>
          <a:bodyPr wrap="none" rtlCol="0">
            <a:spAutoFit/>
          </a:bodyPr>
          <a:lstStyle/>
          <a:p>
            <a:r>
              <a:rPr lang="en-US" sz="1000" smtClean="0"/>
              <a:t>time (sec)</a:t>
            </a:r>
            <a:endParaRPr lang="en-US" sz="1000"/>
          </a:p>
        </p:txBody>
      </p:sp>
      <p:sp>
        <p:nvSpPr>
          <p:cNvPr id="11" name="TextBox 10"/>
          <p:cNvSpPr txBox="1"/>
          <p:nvPr/>
        </p:nvSpPr>
        <p:spPr>
          <a:xfrm>
            <a:off x="4165609" y="3335179"/>
            <a:ext cx="805029" cy="246221"/>
          </a:xfrm>
          <a:prstGeom prst="rect">
            <a:avLst/>
          </a:prstGeom>
          <a:noFill/>
        </p:spPr>
        <p:txBody>
          <a:bodyPr wrap="none" rtlCol="0">
            <a:spAutoFit/>
          </a:bodyPr>
          <a:lstStyle/>
          <a:p>
            <a:r>
              <a:rPr lang="en-US" sz="1000" smtClean="0"/>
              <a:t>time (sec)</a:t>
            </a:r>
            <a:endParaRPr lang="en-US" sz="1000"/>
          </a:p>
        </p:txBody>
      </p:sp>
      <p:sp>
        <p:nvSpPr>
          <p:cNvPr id="12" name="TextBox 11"/>
          <p:cNvSpPr txBox="1"/>
          <p:nvPr/>
        </p:nvSpPr>
        <p:spPr>
          <a:xfrm>
            <a:off x="7119771" y="3276600"/>
            <a:ext cx="805029" cy="246221"/>
          </a:xfrm>
          <a:prstGeom prst="rect">
            <a:avLst/>
          </a:prstGeom>
          <a:noFill/>
        </p:spPr>
        <p:txBody>
          <a:bodyPr wrap="none" rtlCol="0">
            <a:spAutoFit/>
          </a:bodyPr>
          <a:lstStyle/>
          <a:p>
            <a:r>
              <a:rPr lang="en-US" sz="1000" smtClean="0"/>
              <a:t>time (sec)</a:t>
            </a:r>
            <a:endParaRPr lang="en-US" sz="1000"/>
          </a:p>
        </p:txBody>
      </p:sp>
      <p:grpSp>
        <p:nvGrpSpPr>
          <p:cNvPr id="5" name="Group 4"/>
          <p:cNvGrpSpPr/>
          <p:nvPr/>
        </p:nvGrpSpPr>
        <p:grpSpPr>
          <a:xfrm>
            <a:off x="55086" y="1346199"/>
            <a:ext cx="9029129" cy="2082801"/>
            <a:chOff x="55086" y="1295400"/>
            <a:chExt cx="9029129" cy="2082801"/>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 y="1295400"/>
              <a:ext cx="3145314" cy="208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295400"/>
              <a:ext cx="3064415"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5466" y="1295400"/>
              <a:ext cx="3145314"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696118" y="1600201"/>
              <a:ext cx="1047082" cy="369332"/>
            </a:xfrm>
            <a:prstGeom prst="rect">
              <a:avLst/>
            </a:prstGeom>
            <a:noFill/>
          </p:spPr>
          <p:txBody>
            <a:bodyPr wrap="none" rtlCol="0">
              <a:spAutoFit/>
            </a:bodyPr>
            <a:lstStyle/>
            <a:p>
              <a:r>
                <a:rPr lang="en-US" smtClean="0"/>
                <a:t>400 </a:t>
              </a:r>
              <a:r>
                <a:rPr lang="en-US" smtClean="0">
                  <a:latin typeface="Symbol" panose="05050102010706020507" pitchFamily="18" charset="2"/>
                </a:rPr>
                <a:t>m</a:t>
              </a:r>
              <a:r>
                <a:rPr lang="en-US" smtClean="0"/>
                <a:t>m </a:t>
              </a:r>
              <a:endParaRPr lang="en-US"/>
            </a:p>
          </p:txBody>
        </p:sp>
        <p:sp>
          <p:nvSpPr>
            <p:cNvPr id="14" name="TextBox 13"/>
            <p:cNvSpPr txBox="1"/>
            <p:nvPr/>
          </p:nvSpPr>
          <p:spPr>
            <a:xfrm>
              <a:off x="4572000" y="1535668"/>
              <a:ext cx="1047082" cy="369332"/>
            </a:xfrm>
            <a:prstGeom prst="rect">
              <a:avLst/>
            </a:prstGeom>
            <a:noFill/>
          </p:spPr>
          <p:txBody>
            <a:bodyPr wrap="none" rtlCol="0">
              <a:spAutoFit/>
            </a:bodyPr>
            <a:lstStyle/>
            <a:p>
              <a:r>
                <a:rPr lang="en-US" smtClean="0"/>
                <a:t>600 </a:t>
              </a:r>
              <a:r>
                <a:rPr lang="en-US" smtClean="0">
                  <a:latin typeface="Symbol" panose="05050102010706020507" pitchFamily="18" charset="2"/>
                </a:rPr>
                <a:t>m</a:t>
              </a:r>
              <a:r>
                <a:rPr lang="en-US" smtClean="0"/>
                <a:t>m </a:t>
              </a:r>
              <a:endParaRPr lang="en-US"/>
            </a:p>
          </p:txBody>
        </p:sp>
        <p:sp>
          <p:nvSpPr>
            <p:cNvPr id="15" name="TextBox 14"/>
            <p:cNvSpPr txBox="1"/>
            <p:nvPr/>
          </p:nvSpPr>
          <p:spPr>
            <a:xfrm>
              <a:off x="7563518" y="1524000"/>
              <a:ext cx="1047082" cy="369332"/>
            </a:xfrm>
            <a:prstGeom prst="rect">
              <a:avLst/>
            </a:prstGeom>
            <a:noFill/>
          </p:spPr>
          <p:txBody>
            <a:bodyPr wrap="none" rtlCol="0">
              <a:spAutoFit/>
            </a:bodyPr>
            <a:lstStyle/>
            <a:p>
              <a:r>
                <a:rPr lang="en-US" smtClean="0"/>
                <a:t>800 </a:t>
              </a:r>
              <a:r>
                <a:rPr lang="en-US" smtClean="0">
                  <a:latin typeface="Symbol" panose="05050102010706020507" pitchFamily="18" charset="2"/>
                </a:rPr>
                <a:t>m</a:t>
              </a:r>
              <a:r>
                <a:rPr lang="en-US" smtClean="0"/>
                <a:t>m </a:t>
              </a:r>
              <a:endParaRPr lang="en-US"/>
            </a:p>
          </p:txBody>
        </p:sp>
      </p:grpSp>
      <p:sp>
        <p:nvSpPr>
          <p:cNvPr id="17" name="TextBox 16"/>
          <p:cNvSpPr txBox="1"/>
          <p:nvPr/>
        </p:nvSpPr>
        <p:spPr>
          <a:xfrm>
            <a:off x="685800" y="4542472"/>
            <a:ext cx="3581400" cy="1477328"/>
          </a:xfrm>
          <a:prstGeom prst="rect">
            <a:avLst/>
          </a:prstGeom>
          <a:gradFill flip="none" rotWithShape="1">
            <a:gsLst>
              <a:gs pos="0">
                <a:schemeClr val="accent1">
                  <a:lumMod val="75000"/>
                </a:schemeClr>
              </a:gs>
              <a:gs pos="50000">
                <a:schemeClr val="tx2">
                  <a:lumMod val="60000"/>
                  <a:lumOff val="40000"/>
                </a:schemeClr>
              </a:gs>
              <a:gs pos="100000">
                <a:schemeClr val="accent1">
                  <a:lumMod val="60000"/>
                  <a:lumOff val="40000"/>
                </a:schemeClr>
              </a:gs>
            </a:gsLst>
            <a:lin ang="5400000" scaled="1"/>
            <a:tileRect/>
          </a:gradFill>
          <a:ln w="31750">
            <a:solidFill>
              <a:schemeClr val="accent1">
                <a:lumMod val="75000"/>
              </a:schemeClr>
            </a:solidFill>
          </a:ln>
        </p:spPr>
        <p:txBody>
          <a:bodyPr wrap="square" rtlCol="0">
            <a:spAutoFit/>
          </a:bodyPr>
          <a:lstStyle/>
          <a:p>
            <a:pPr lvl="0"/>
            <a:r>
              <a:rPr lang="en-US" b="1">
                <a:ln w="12700">
                  <a:solidFill>
                    <a:sysClr val="windowText" lastClr="000000"/>
                  </a:solidFill>
                  <a:prstDash val="solid"/>
                </a:ln>
                <a:solidFill>
                  <a:prstClr val="white"/>
                </a:solidFill>
                <a:effectLst>
                  <a:outerShdw blurRad="41275" dist="20320" dir="1800000" algn="tl" rotWithShape="0">
                    <a:srgbClr val="000000">
                      <a:alpha val="40000"/>
                    </a:srgbClr>
                  </a:outerShdw>
                </a:effectLst>
              </a:rPr>
              <a:t>Nominal 300 </a:t>
            </a:r>
            <a:r>
              <a:rPr lang="en-US" b="1" smtClean="0">
                <a:ln w="12700">
                  <a:solidFill>
                    <a:sysClr val="windowText" lastClr="000000"/>
                  </a:solidFill>
                  <a:prstDash val="solid"/>
                </a:ln>
                <a:solidFill>
                  <a:prstClr val="white"/>
                </a:solidFill>
                <a:effectLst>
                  <a:outerShdw blurRad="41275" dist="20320" dir="1800000" algn="tl" rotWithShape="0">
                    <a:srgbClr val="000000">
                      <a:alpha val="40000"/>
                    </a:srgbClr>
                  </a:outerShdw>
                </a:effectLst>
              </a:rPr>
              <a:t>micron </a:t>
            </a:r>
            <a:r>
              <a:rPr lang="en-US" b="1">
                <a:ln w="12700">
                  <a:solidFill>
                    <a:sysClr val="windowText" lastClr="000000"/>
                  </a:solidFill>
                  <a:prstDash val="solid"/>
                </a:ln>
                <a:solidFill>
                  <a:prstClr val="white"/>
                </a:solidFill>
                <a:effectLst>
                  <a:outerShdw blurRad="41275" dist="20320" dir="1800000" algn="tl" rotWithShape="0">
                    <a:srgbClr val="000000">
                      <a:alpha val="40000"/>
                    </a:srgbClr>
                  </a:outerShdw>
                </a:effectLst>
              </a:rPr>
              <a:t>granules</a:t>
            </a:r>
          </a:p>
          <a:p>
            <a:pPr lvl="0"/>
            <a:r>
              <a:rPr lang="en-US" b="1" smtClean="0">
                <a:ln w="12700">
                  <a:solidFill>
                    <a:sysClr val="windowText" lastClr="000000"/>
                  </a:solidFill>
                  <a:prstDash val="solid"/>
                </a:ln>
                <a:solidFill>
                  <a:prstClr val="white"/>
                </a:solidFill>
                <a:effectLst>
                  <a:outerShdw blurRad="41275" dist="20320" dir="1800000" algn="tl" rotWithShape="0">
                    <a:srgbClr val="000000">
                      <a:alpha val="40000"/>
                    </a:srgbClr>
                  </a:outerShdw>
                </a:effectLst>
              </a:rPr>
              <a:t>Triggering </a:t>
            </a:r>
            <a:r>
              <a:rPr lang="en-US" b="1">
                <a:ln w="12700">
                  <a:solidFill>
                    <a:sysClr val="windowText" lastClr="000000"/>
                  </a:solidFill>
                  <a:prstDash val="solid"/>
                </a:ln>
                <a:solidFill>
                  <a:prstClr val="white"/>
                </a:solidFill>
                <a:effectLst>
                  <a:outerShdw blurRad="41275" dist="20320" dir="1800000" algn="tl" rotWithShape="0">
                    <a:srgbClr val="000000">
                      <a:alpha val="40000"/>
                    </a:srgbClr>
                  </a:outerShdw>
                </a:effectLst>
              </a:rPr>
              <a:t>efficiency ~ 30</a:t>
            </a:r>
            <a:r>
              <a:rPr lang="en-US" b="1" smtClean="0">
                <a:ln w="12700">
                  <a:solidFill>
                    <a:sysClr val="windowText" lastClr="000000"/>
                  </a:solidFill>
                  <a:prstDash val="solid"/>
                </a:ln>
                <a:solidFill>
                  <a:prstClr val="white"/>
                </a:solidFill>
                <a:effectLst>
                  <a:outerShdw blurRad="41275" dist="20320" dir="1800000" algn="tl" rotWithShape="0">
                    <a:srgbClr val="000000">
                      <a:alpha val="40000"/>
                    </a:srgbClr>
                  </a:outerShdw>
                </a:effectLst>
              </a:rPr>
              <a:t>%</a:t>
            </a:r>
          </a:p>
          <a:p>
            <a:pPr lvl="0"/>
            <a:endParaRPr lang="en-US" b="1">
              <a:ln w="12700">
                <a:solidFill>
                  <a:sysClr val="windowText" lastClr="000000"/>
                </a:solidFill>
                <a:prstDash val="solid"/>
              </a:ln>
              <a:solidFill>
                <a:prstClr val="white"/>
              </a:solidFill>
              <a:effectLst>
                <a:outerShdw blurRad="41275" dist="20320" dir="1800000" algn="tl" rotWithShape="0">
                  <a:srgbClr val="000000">
                    <a:alpha val="40000"/>
                  </a:srgbClr>
                </a:outerShdw>
              </a:effectLst>
            </a:endParaRPr>
          </a:p>
          <a:p>
            <a:pPr lvl="0"/>
            <a:r>
              <a:rPr lang="en-US" b="1">
                <a:ln w="12700">
                  <a:solidFill>
                    <a:schemeClr val="tx1"/>
                  </a:solidFill>
                  <a:prstDash val="solid"/>
                </a:ln>
                <a:solidFill>
                  <a:prstClr val="white"/>
                </a:solidFill>
                <a:effectLst>
                  <a:outerShdw blurRad="41275" dist="20320" dir="1800000" algn="tl" rotWithShape="0">
                    <a:srgbClr val="000000">
                      <a:alpha val="40000"/>
                    </a:srgbClr>
                  </a:outerShdw>
                </a:effectLst>
              </a:rPr>
              <a:t>Nominal 700+ micron granules</a:t>
            </a:r>
          </a:p>
          <a:p>
            <a:pPr lvl="0"/>
            <a:r>
              <a:rPr lang="en-US" b="1" smtClean="0">
                <a:ln w="12700">
                  <a:solidFill>
                    <a:schemeClr val="tx1"/>
                  </a:solidFill>
                  <a:prstDash val="solid"/>
                </a:ln>
                <a:solidFill>
                  <a:prstClr val="white"/>
                </a:solidFill>
                <a:effectLst>
                  <a:outerShdw blurRad="41275" dist="20320" dir="1800000" algn="tl" rotWithShape="0">
                    <a:srgbClr val="000000">
                      <a:alpha val="40000"/>
                    </a:srgbClr>
                  </a:outerShdw>
                </a:effectLst>
              </a:rPr>
              <a:t>Triggering </a:t>
            </a:r>
            <a:r>
              <a:rPr lang="en-US" b="1">
                <a:ln w="12700">
                  <a:solidFill>
                    <a:schemeClr val="tx1"/>
                  </a:solidFill>
                  <a:prstDash val="solid"/>
                </a:ln>
                <a:solidFill>
                  <a:prstClr val="white"/>
                </a:solidFill>
                <a:effectLst>
                  <a:outerShdw blurRad="41275" dist="20320" dir="1800000" algn="tl" rotWithShape="0">
                    <a:srgbClr val="000000">
                      <a:alpha val="40000"/>
                    </a:srgbClr>
                  </a:outerShdw>
                </a:effectLst>
              </a:rPr>
              <a:t>efficiency &gt; 80</a:t>
            </a:r>
            <a:r>
              <a:rPr lang="en-US" b="1" smtClean="0">
                <a:ln w="12700">
                  <a:solidFill>
                    <a:schemeClr val="tx1"/>
                  </a:solidFill>
                  <a:prstDash val="solid"/>
                </a:ln>
                <a:solidFill>
                  <a:prstClr val="white"/>
                </a:solidFill>
                <a:effectLst>
                  <a:outerShdw blurRad="41275" dist="20320" dir="1800000" algn="tl" rotWithShape="0">
                    <a:srgbClr val="000000">
                      <a:alpha val="40000"/>
                    </a:srgbClr>
                  </a:outerShdw>
                </a:effectLst>
              </a:rPr>
              <a:t>%</a:t>
            </a:r>
            <a:endParaRPr lang="en-US" b="1">
              <a:ln w="12700">
                <a:solidFill>
                  <a:schemeClr val="tx1"/>
                </a:solidFill>
                <a:prstDash val="solid"/>
              </a:ln>
              <a:solidFill>
                <a:prstClr val="white"/>
              </a:solidFill>
              <a:effectLst>
                <a:outerShdw blurRad="41275" dist="20320" dir="1800000" algn="tl" rotWithShape="0">
                  <a:srgbClr val="000000">
                    <a:alpha val="40000"/>
                  </a:srgbClr>
                </a:outerShdw>
              </a:effectLst>
            </a:endParaRPr>
          </a:p>
        </p:txBody>
      </p:sp>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4988" t="20709" r="15810" b="31500"/>
          <a:stretch/>
        </p:blipFill>
        <p:spPr bwMode="auto">
          <a:xfrm>
            <a:off x="4648200" y="3539034"/>
            <a:ext cx="4342410" cy="263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39445" y="3593068"/>
            <a:ext cx="2794355" cy="369332"/>
          </a:xfrm>
          <a:prstGeom prst="rect">
            <a:avLst/>
          </a:prstGeom>
          <a:noFill/>
        </p:spPr>
        <p:txBody>
          <a:bodyPr wrap="none" rtlCol="0">
            <a:spAutoFit/>
          </a:bodyPr>
          <a:lstStyle/>
          <a:p>
            <a:r>
              <a:rPr lang="en-US" b="1" smtClean="0">
                <a:solidFill>
                  <a:srgbClr val="92D050"/>
                </a:solidFill>
              </a:rPr>
              <a:t>Ablation Camera Trace</a:t>
            </a:r>
            <a:endParaRPr lang="en-US" b="1">
              <a:solidFill>
                <a:srgbClr val="92D050"/>
              </a:solidFill>
            </a:endParaRPr>
          </a:p>
        </p:txBody>
      </p:sp>
      <p:sp>
        <p:nvSpPr>
          <p:cNvPr id="3" name="TextBox 2"/>
          <p:cNvSpPr txBox="1"/>
          <p:nvPr/>
        </p:nvSpPr>
        <p:spPr>
          <a:xfrm>
            <a:off x="1600200" y="3962400"/>
            <a:ext cx="1481496" cy="369332"/>
          </a:xfrm>
          <a:prstGeom prst="rect">
            <a:avLst/>
          </a:prstGeom>
          <a:noFill/>
        </p:spPr>
        <p:txBody>
          <a:bodyPr wrap="none" rtlCol="0">
            <a:spAutoFit/>
          </a:bodyPr>
          <a:lstStyle/>
          <a:p>
            <a:r>
              <a:rPr lang="en-US" b="1" smtClean="0">
                <a:solidFill>
                  <a:srgbClr val="CC00CC"/>
                </a:solidFill>
              </a:rPr>
              <a:t>D</a:t>
            </a:r>
            <a:r>
              <a:rPr lang="en-US" b="1" smtClean="0">
                <a:solidFill>
                  <a:srgbClr val="CC00CC"/>
                </a:solidFill>
                <a:latin typeface="Symbol" panose="05050102010706020507" pitchFamily="18" charset="2"/>
              </a:rPr>
              <a:t>a</a:t>
            </a:r>
            <a:r>
              <a:rPr lang="en-US" b="1" smtClean="0">
                <a:solidFill>
                  <a:srgbClr val="CC00CC"/>
                </a:solidFill>
              </a:rPr>
              <a:t> Emission</a:t>
            </a:r>
            <a:endParaRPr lang="en-US" b="1">
              <a:solidFill>
                <a:srgbClr val="CC00CC"/>
              </a:solidFill>
            </a:endParaRPr>
          </a:p>
        </p:txBody>
      </p:sp>
    </p:spTree>
    <p:extLst>
      <p:ext uri="{BB962C8B-B14F-4D97-AF65-F5344CB8AC3E}">
        <p14:creationId xmlns:p14="http://schemas.microsoft.com/office/powerpoint/2010/main" val="232196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9874</TotalTime>
  <Words>1557</Words>
  <Application>Microsoft Office PowerPoint</Application>
  <PresentationFormat>On-screen Show (4:3)</PresentationFormat>
  <Paragraphs>351</Paragraphs>
  <Slides>25</Slides>
  <Notes>3</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1_Office Theme</vt:lpstr>
      <vt:lpstr>PowerPoint Presentation</vt:lpstr>
      <vt:lpstr>Talk Outline</vt:lpstr>
      <vt:lpstr>Lithium Granule Injector</vt:lpstr>
      <vt:lpstr>Full shot ELM pacing obtained with 0.4 mm granules</vt:lpstr>
      <vt:lpstr>PowerPoint Presentation</vt:lpstr>
      <vt:lpstr>PowerPoint Presentation</vt:lpstr>
      <vt:lpstr>PowerPoint Presentation</vt:lpstr>
      <vt:lpstr>Combined filmstrip of 3 separate size granule injections</vt:lpstr>
      <vt:lpstr>PowerPoint Presentation</vt:lpstr>
      <vt:lpstr>PowerPoint Presentation</vt:lpstr>
      <vt:lpstr>PowerPoint Presentation</vt:lpstr>
      <vt:lpstr>PowerPoint Presentation</vt:lpstr>
      <vt:lpstr>Extended imaging suite will measure  penetration depth</vt:lpstr>
      <vt:lpstr>PowerPoint Presentation</vt:lpstr>
      <vt:lpstr>PowerPoint Presentation</vt:lpstr>
      <vt:lpstr>PowerPoint Presentation</vt:lpstr>
      <vt:lpstr>PowerPoint Presentation</vt:lpstr>
      <vt:lpstr>Summary of the experimental activities</vt:lpstr>
      <vt:lpstr>Global effects on kinetic plasma profiles observed</vt:lpstr>
      <vt:lpstr>Segmented Dropper and Gate Valve Baffle</vt:lpstr>
      <vt:lpstr>Granule Impeller</vt:lpstr>
      <vt:lpstr>PowerPoint Presentation</vt:lpstr>
      <vt:lpstr>Peak heat flux dependence on ELM frequency </vt:lpstr>
      <vt:lpstr>Electron inventory calculation for multi-species particle injection</vt:lpstr>
      <vt:lpstr>PowerPoint Presentation</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 2015</dc:title>
  <dc:creator>Robert Lunsford</dc:creator>
  <cp:lastModifiedBy>Michael Jaworski</cp:lastModifiedBy>
  <cp:revision>195</cp:revision>
  <dcterms:created xsi:type="dcterms:W3CDTF">2015-07-28T21:11:57Z</dcterms:created>
  <dcterms:modified xsi:type="dcterms:W3CDTF">2015-09-28T14:44:45Z</dcterms:modified>
</cp:coreProperties>
</file>