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62" r:id="rId2"/>
  </p:sldMasterIdLst>
  <p:notesMasterIdLst>
    <p:notesMasterId r:id="rId22"/>
  </p:notesMasterIdLst>
  <p:handoutMasterIdLst>
    <p:handoutMasterId r:id="rId23"/>
  </p:handoutMasterIdLst>
  <p:sldIdLst>
    <p:sldId id="1217" r:id="rId3"/>
    <p:sldId id="1345" r:id="rId4"/>
    <p:sldId id="1346" r:id="rId5"/>
    <p:sldId id="1410" r:id="rId6"/>
    <p:sldId id="1405" r:id="rId7"/>
    <p:sldId id="1364" r:id="rId8"/>
    <p:sldId id="1496" r:id="rId9"/>
    <p:sldId id="1409" r:id="rId10"/>
    <p:sldId id="1499" r:id="rId11"/>
    <p:sldId id="1445" r:id="rId12"/>
    <p:sldId id="1446" r:id="rId13"/>
    <p:sldId id="1447" r:id="rId14"/>
    <p:sldId id="1448" r:id="rId15"/>
    <p:sldId id="1449" r:id="rId16"/>
    <p:sldId id="1450" r:id="rId17"/>
    <p:sldId id="1451" r:id="rId18"/>
    <p:sldId id="1498" r:id="rId19"/>
    <p:sldId id="1374" r:id="rId20"/>
    <p:sldId id="1501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 Menard" initials="JE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FFFF00"/>
    <a:srgbClr val="00CC66"/>
    <a:srgbClr val="FF3300"/>
    <a:srgbClr val="0066FF"/>
    <a:srgbClr val="339966"/>
    <a:srgbClr val="FF9966"/>
    <a:srgbClr val="339933"/>
    <a:srgbClr val="CC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1" autoAdjust="0"/>
    <p:restoredTop sz="94400" autoAdjust="0"/>
  </p:normalViewPr>
  <p:slideViewPr>
    <p:cSldViewPr>
      <p:cViewPr>
        <p:scale>
          <a:sx n="100" d="100"/>
          <a:sy n="100" d="100"/>
        </p:scale>
        <p:origin x="-2094" y="-588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44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980" y="-10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70255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t" anchorCtr="0" compatLnSpc="1">
            <a:prstTxWarp prst="textNoShape">
              <a:avLst/>
            </a:prstTxWarp>
          </a:bodyPr>
          <a:lstStyle>
            <a:lvl1pPr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46" y="2"/>
            <a:ext cx="3170254" cy="48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t" anchorCtr="0" compatLnSpc="1">
            <a:prstTxWarp prst="textNoShape">
              <a:avLst/>
            </a:prstTxWarp>
          </a:bodyPr>
          <a:lstStyle>
            <a:lvl1pPr algn="r"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50"/>
            <a:ext cx="3170255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b" anchorCtr="0" compatLnSpc="1">
            <a:prstTxWarp prst="textNoShape">
              <a:avLst/>
            </a:prstTxWarp>
          </a:bodyPr>
          <a:lstStyle>
            <a:lvl1pPr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46" y="9120150"/>
            <a:ext cx="3170254" cy="4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99" tIns="48350" rIns="96699" bIns="48350" numCol="1" anchor="b" anchorCtr="0" compatLnSpc="1">
            <a:prstTxWarp prst="textNoShape">
              <a:avLst/>
            </a:prstTxWarp>
          </a:bodyPr>
          <a:lstStyle>
            <a:lvl1pPr algn="r" defTabSz="967321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6733A79-DCD6-49D1-9180-CC6628E65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000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80114" y="1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7138" y="712788"/>
            <a:ext cx="4860925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6319" y="4595616"/>
            <a:ext cx="5382567" cy="427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1882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80114" y="9111882"/>
            <a:ext cx="3135086" cy="47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13" tIns="47857" rIns="95713" bIns="4785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B8654FE-87CE-4C6C-A6DC-72558FF85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48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5150BB-80D6-4FDA-8199-05A549DCB4F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6F611-ECB8-4400-8FF2-4EB9AEF9629D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712788"/>
            <a:ext cx="4860925" cy="36449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42932-1CAB-4A70-8A20-A13A54933528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30313" y="712788"/>
            <a:ext cx="4860925" cy="36449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C87F26-BF63-4C47-B343-864F482F01CC}" type="slidenum">
              <a:rPr lang="en-US"/>
              <a:pPr/>
              <a:t>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8725" y="712788"/>
            <a:ext cx="4860925" cy="36449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DFF6E55-DBD6-8847-AC1A-FC51195678C8}" type="slidenum">
              <a:rPr lang="en-US" sz="1300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13</a:t>
            </a:fld>
            <a:endParaRPr lang="en-US" sz="1300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9556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556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556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5567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55675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4DA2E7A-4588-0A43-BDDF-50D6B48E93B9}" type="slidenum">
              <a:rPr lang="en-US" sz="1400" b="0" i="0">
                <a:solidFill>
                  <a:schemeClr val="tx1"/>
                </a:solidFill>
                <a:latin typeface="Times New Roman" charset="0"/>
                <a:cs typeface="Arial" charset="0"/>
              </a:rPr>
              <a:pPr eaLnBrk="1" hangingPunct="1"/>
              <a:t>16</a:t>
            </a:fld>
            <a:endParaRPr lang="en-US" sz="1400" b="0" i="0">
              <a:solidFill>
                <a:schemeClr val="tx1"/>
              </a:solidFill>
              <a:latin typeface="Times New Roman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1A05-0FB3-439D-B04E-5145FD462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AE324-9CBF-4BB2-AC72-44EF0FF65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AD35D-CACF-40C4-A969-2F52C5184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17583"/>
            <a:ext cx="21336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17583"/>
            <a:ext cx="65532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EA5AC-81EB-4DD9-B75B-8EC6FB29C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51A05-0FB3-439D-B04E-5145FD46207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E3AF-4E4B-4CA6-A7DE-01BFBA5367D4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06D3-BFF6-4418-B4E4-B24115038705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8EA-9F47-4177-AA32-B41ABB6C2DC3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6482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818EB-1CA6-407D-8C74-3B80A1D14318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FE9E-9F50-4BC9-B109-026052284D8A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42990-334A-4246-92B1-6F50FCD484EF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E3AF-4E4B-4CA6-A7DE-01BFBA536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3D315-2D8A-4354-9284-2692622C7D09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59FC4-6591-4FF4-B321-AE130B2C50ED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AE324-9CBF-4BB2-AC72-44EF0FF65A8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AD35D-CACF-40C4-A969-2F52C5184A7F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5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17583"/>
            <a:ext cx="21336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17583"/>
            <a:ext cx="65532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06D3-BFF6-4418-B4E4-B24115038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278EA-9F47-4177-AA32-B41ABB6C2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1"/>
          </p:nvPr>
        </p:nvSpPr>
        <p:spPr>
          <a:xfrm>
            <a:off x="4648200" y="1007852"/>
            <a:ext cx="43434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818EB-1CA6-407D-8C74-3B80A1D14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FE9E-9F50-4BC9-B109-02605228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42990-334A-4246-92B1-6F50FCD48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3D315-2D8A-4354-9284-2692622C7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59FC4-6591-4FF4-B321-AE130B2C5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07852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075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609304"/>
            <a:ext cx="502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SOFE</a:t>
            </a:r>
            <a:r>
              <a:rPr lang="en-US" sz="900" i="0" baseline="0" dirty="0" smtClean="0">
                <a:solidFill>
                  <a:schemeClr val="accent2"/>
                </a:solidFill>
                <a:latin typeface="Arial" charset="0"/>
              </a:rPr>
              <a:t> 2013 </a:t>
            </a: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– NSTX</a:t>
            </a:r>
            <a:r>
              <a:rPr lang="en-US" sz="900" i="0" baseline="0" dirty="0" smtClean="0">
                <a:solidFill>
                  <a:schemeClr val="accent2"/>
                </a:solidFill>
                <a:latin typeface="Arial" charset="0"/>
              </a:rPr>
              <a:t> Accomplishments and NSTX-U Plans </a:t>
            </a: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(Menard)</a:t>
            </a:r>
            <a:endParaRPr lang="en-US" sz="900" i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fld id="{FD643048-C6A4-41C1-B840-6D9AB19099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400800" y="6609304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900" i="0" dirty="0" smtClean="0">
                <a:solidFill>
                  <a:schemeClr val="accent2"/>
                </a:solidFill>
                <a:latin typeface="Arial" charset="0"/>
              </a:rPr>
              <a:t>June 10-14, 2013</a:t>
            </a:r>
          </a:p>
        </p:txBody>
      </p:sp>
      <p:sp>
        <p:nvSpPr>
          <p:cNvPr id="10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4" r:id="rId12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07852"/>
            <a:ext cx="8839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0758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2057400" y="6609304"/>
            <a:ext cx="502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900" i="0" dirty="0" smtClean="0">
                <a:solidFill>
                  <a:srgbClr val="3333CC"/>
                </a:solidFill>
                <a:latin typeface="Arial" charset="0"/>
              </a:rPr>
              <a:t>NSTX-U 5 Year Plan Review – Governance and Management  (Ono/Menard)</a:t>
            </a:r>
            <a:endParaRPr lang="en-US" sz="900" i="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i="0">
                <a:solidFill>
                  <a:schemeClr val="accent2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fld id="{FD643048-C6A4-41C1-B840-6D9AB19099A2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33CC"/>
              </a:solidFill>
            </a:endParaRPr>
          </a:p>
        </p:txBody>
      </p:sp>
      <p:sp>
        <p:nvSpPr>
          <p:cNvPr id="905424" name="Rectangle 208"/>
          <p:cNvSpPr>
            <a:spLocks noChangeArrowheads="1"/>
          </p:cNvSpPr>
          <p:nvPr/>
        </p:nvSpPr>
        <p:spPr bwMode="auto">
          <a:xfrm>
            <a:off x="6400800" y="6609304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r">
              <a:defRPr/>
            </a:pPr>
            <a:r>
              <a:rPr lang="en-US" sz="900" i="0" dirty="0" smtClean="0">
                <a:solidFill>
                  <a:srgbClr val="3333CC"/>
                </a:solidFill>
                <a:latin typeface="Arial" charset="0"/>
              </a:rPr>
              <a:t>May 21-23, 2013</a:t>
            </a:r>
            <a:endParaRPr lang="en-US" sz="900" i="0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0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</a:rPr>
              <a:t>NSTX-U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1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3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4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5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6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7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8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59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0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1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2062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2063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5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66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sp>
        <p:nvSpPr>
          <p:cNvPr id="2067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30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1" charset="-128"/>
              </a:rPr>
              <a:t>NSTX Accomplishments and NSTX-U Research Plans in Support of Fusion Next-Steps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600200" y="2243316"/>
            <a:ext cx="5867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Jon Menard (PPPL)</a:t>
            </a:r>
            <a:endParaRPr lang="en-US" sz="1800" i="0" dirty="0" smtClean="0">
              <a:solidFill>
                <a:schemeClr val="tx1"/>
              </a:solidFill>
              <a:latin typeface="Arial" charset="0"/>
            </a:endParaRPr>
          </a:p>
          <a:p>
            <a:pPr algn="ctr"/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J.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Bialek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J.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Canik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J.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Chrzanowski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D. Gates, S. Gerhardt, W.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Guttenfelder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pPr algn="ctr"/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S. Kaye, E.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Kolemen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R.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Maingi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M.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Mardenfeld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D. Mueller, C.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Neumeyer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pPr algn="ctr"/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M. Ono, E. Perry, S.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Raftopoulos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R.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Ramakrishnan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R. Raman, Y.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Ren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pPr algn="ctr"/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S.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Sabbagh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V.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Soukhanovskii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T. Stevenson, R.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Strykowsky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P. Titus, </a:t>
            </a:r>
          </a:p>
          <a:p>
            <a:pPr algn="ctr"/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K.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Tresemer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H. Zhang, Y.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Zhai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A. </a:t>
            </a:r>
            <a:r>
              <a:rPr lang="en-US" b="0" i="0" dirty="0" err="1" smtClean="0">
                <a:solidFill>
                  <a:schemeClr val="tx1"/>
                </a:solidFill>
                <a:latin typeface="Arial" charset="0"/>
              </a:rPr>
              <a:t>Zolfaghari</a:t>
            </a:r>
            <a:r>
              <a:rPr lang="en-US" b="0" i="0" dirty="0" smtClean="0">
                <a:solidFill>
                  <a:schemeClr val="tx1"/>
                </a:solidFill>
                <a:latin typeface="Arial" charset="0"/>
              </a:rPr>
              <a:t>, and the NSTX-U Team</a:t>
            </a:r>
          </a:p>
        </p:txBody>
      </p:sp>
      <p:pic>
        <p:nvPicPr>
          <p:cNvPr id="42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800">
                <a:solidFill>
                  <a:srgbClr val="FF0000"/>
                </a:solidFill>
                <a:latin typeface="Arial" charset="0"/>
              </a:rPr>
              <a:t>Inst for Nucl Res, Kiev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Chonbuk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Seoul Natl U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CIEMAT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FOM Inst DIFFER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pic>
        <p:nvPicPr>
          <p:cNvPr id="45" name="Picture 48" descr="ppi221.tmp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09800"/>
            <a:ext cx="1295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152"/>
          <p:cNvSpPr txBox="1">
            <a:spLocks noChangeArrowheads="1"/>
          </p:cNvSpPr>
          <p:nvPr/>
        </p:nvSpPr>
        <p:spPr bwMode="auto">
          <a:xfrm>
            <a:off x="152400" y="2209800"/>
            <a:ext cx="1257300" cy="45100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Coll of Wm &amp; Mary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Lehigh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Tennessee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Tulsa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  <a:p>
            <a:pPr eaLnBrk="0" hangingPunct="0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X Science LLC</a:t>
            </a:r>
          </a:p>
        </p:txBody>
      </p:sp>
      <p:pic>
        <p:nvPicPr>
          <p:cNvPr id="47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4034" y="4953000"/>
            <a:ext cx="170616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676400" y="3962400"/>
            <a:ext cx="5715000" cy="77559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800" i="0" dirty="0" smtClean="0">
                <a:solidFill>
                  <a:srgbClr val="FF0000"/>
                </a:solidFill>
              </a:rPr>
              <a:t>25</a:t>
            </a:r>
            <a:r>
              <a:rPr lang="en-US" sz="1800" i="0" baseline="30000" dirty="0" smtClean="0">
                <a:solidFill>
                  <a:srgbClr val="FF0000"/>
                </a:solidFill>
              </a:rPr>
              <a:t>th</a:t>
            </a:r>
            <a:r>
              <a:rPr lang="en-US" sz="1800" i="0" dirty="0" smtClean="0">
                <a:solidFill>
                  <a:srgbClr val="FF0000"/>
                </a:solidFill>
              </a:rPr>
              <a:t> Symposium on Fusion Engineering (SOFE)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solidFill>
                  <a:srgbClr val="FF0000"/>
                </a:solidFill>
              </a:rPr>
              <a:t>June 10-14, 2013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solidFill>
                  <a:srgbClr val="FF0000"/>
                </a:solidFill>
              </a:rPr>
              <a:t>The Stanford Court Hotel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400" i="0" dirty="0" smtClean="0">
                <a:solidFill>
                  <a:srgbClr val="FF0000"/>
                </a:solidFill>
              </a:rPr>
              <a:t> San Francisco, California</a:t>
            </a:r>
            <a:endParaRPr lang="en-US" sz="1400" i="0" dirty="0">
              <a:solidFill>
                <a:srgbClr val="FF0000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5170040"/>
            <a:ext cx="2137271" cy="1230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" descr="C:\Users\jmenard\Desktop\Picture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5029200"/>
            <a:ext cx="212287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:\DCIM\103CANON\IMG_6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5" b="10515"/>
          <a:stretch>
            <a:fillRect/>
          </a:stretch>
        </p:blipFill>
        <p:spPr bwMode="auto">
          <a:xfrm>
            <a:off x="6351867" y="1052513"/>
            <a:ext cx="2592522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Improved center-stack design to handle increased forces</a:t>
            </a:r>
            <a:endParaRPr lang="en-US" sz="2400" i="0" dirty="0">
              <a:solidFill>
                <a:srgbClr val="FF0000"/>
              </a:solidFill>
              <a:latin typeface="Helvetica Neue" charset="0"/>
              <a:cs typeface="Helvetica Neue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Identical 36 TF </a:t>
            </a:r>
            <a:r>
              <a:rPr lang="en-US" sz="2400" i="0" dirty="0" smtClean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conductors </a:t>
            </a:r>
            <a:r>
              <a:rPr lang="en-US" sz="2400" i="0" dirty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and </a:t>
            </a:r>
            <a:r>
              <a:rPr lang="en-US" sz="2400" i="0" dirty="0" smtClean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innovative flex-bus design</a:t>
            </a:r>
            <a:endParaRPr lang="en-US" sz="1600" i="0" dirty="0">
              <a:solidFill>
                <a:srgbClr val="FF0000"/>
              </a:solidFill>
              <a:latin typeface="Helvetica Neue" charset="0"/>
              <a:cs typeface="Helvetica Neue" charset="0"/>
            </a:endParaRPr>
          </a:p>
        </p:txBody>
      </p:sp>
      <p:pic>
        <p:nvPicPr>
          <p:cNvPr id="2767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867" y="4042127"/>
            <a:ext cx="2590800" cy="19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5667" y="1066800"/>
            <a:ext cx="2715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i="0" dirty="0" smtClean="0">
                <a:solidFill>
                  <a:schemeClr val="bg1"/>
                </a:solidFill>
              </a:rPr>
              <a:t>Electric Discharge Machining Cuts</a:t>
            </a:r>
            <a:endParaRPr lang="en-US" i="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8256867" y="1295400"/>
            <a:ext cx="457200" cy="45720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986867" y="2870200"/>
            <a:ext cx="127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Tested for 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300k cycles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066800"/>
            <a:ext cx="3962400" cy="536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4832628" y="1307068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>
                <a:solidFill>
                  <a:srgbClr val="FF0000"/>
                </a:solidFill>
              </a:rPr>
              <a:t>TF flex-bus</a:t>
            </a:r>
          </a:p>
        </p:txBody>
      </p:sp>
      <p:cxnSp>
        <p:nvCxnSpPr>
          <p:cNvPr id="35" name="Straight Arrow Connector 34"/>
          <p:cNvCxnSpPr>
            <a:stCxn id="32" idx="2"/>
          </p:cNvCxnSpPr>
          <p:nvPr/>
        </p:nvCxnSpPr>
        <p:spPr>
          <a:xfrm>
            <a:off x="5540514" y="1676400"/>
            <a:ext cx="1241286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2" idx="2"/>
          </p:cNvCxnSpPr>
          <p:nvPr/>
        </p:nvCxnSpPr>
        <p:spPr>
          <a:xfrm flipH="1">
            <a:off x="4724404" y="1676400"/>
            <a:ext cx="81611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18"/>
          <p:cNvSpPr txBox="1">
            <a:spLocks noChangeArrowheads="1"/>
          </p:cNvSpPr>
          <p:nvPr/>
        </p:nvSpPr>
        <p:spPr bwMode="auto">
          <a:xfrm>
            <a:off x="4953000" y="5300662"/>
            <a:ext cx="133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>
                <a:solidFill>
                  <a:srgbClr val="FF0000"/>
                </a:solidFill>
              </a:rPr>
              <a:t>CS </a:t>
            </a:r>
            <a:r>
              <a:rPr lang="en-US" sz="1800" i="0" dirty="0" smtClean="0">
                <a:solidFill>
                  <a:srgbClr val="FF0000"/>
                </a:solidFill>
              </a:rPr>
              <a:t>casing</a:t>
            </a:r>
            <a:endParaRPr lang="en-US" sz="1800" i="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>
            <a:stCxn id="38" idx="0"/>
          </p:cNvCxnSpPr>
          <p:nvPr/>
        </p:nvCxnSpPr>
        <p:spPr>
          <a:xfrm flipV="1">
            <a:off x="5622414" y="4648200"/>
            <a:ext cx="1159386" cy="6524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8" idx="0"/>
          </p:cNvCxnSpPr>
          <p:nvPr/>
        </p:nvCxnSpPr>
        <p:spPr>
          <a:xfrm flipH="1" flipV="1">
            <a:off x="4267200" y="5105400"/>
            <a:ext cx="1355214" cy="195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23"/>
          <p:cNvSpPr txBox="1">
            <a:spLocks noChangeArrowheads="1"/>
          </p:cNvSpPr>
          <p:nvPr/>
        </p:nvSpPr>
        <p:spPr bwMode="auto">
          <a:xfrm>
            <a:off x="4267200" y="956846"/>
            <a:ext cx="1544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TF cooling lines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3962401" y="1143000"/>
            <a:ext cx="380999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26"/>
          <p:cNvSpPr txBox="1">
            <a:spLocks noChangeArrowheads="1"/>
          </p:cNvSpPr>
          <p:nvPr/>
        </p:nvSpPr>
        <p:spPr bwMode="auto">
          <a:xfrm>
            <a:off x="93171" y="941832"/>
            <a:ext cx="1659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</a:rPr>
              <a:t>TF conductor</a:t>
            </a:r>
            <a:endParaRPr lang="en-US" sz="1800" i="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447800" y="3352800"/>
            <a:ext cx="1981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29"/>
          <p:cNvSpPr txBox="1">
            <a:spLocks noChangeArrowheads="1"/>
          </p:cNvSpPr>
          <p:nvPr/>
        </p:nvSpPr>
        <p:spPr bwMode="auto">
          <a:xfrm>
            <a:off x="1295400" y="5943600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>
                <a:solidFill>
                  <a:srgbClr val="FF0000"/>
                </a:solidFill>
              </a:rPr>
              <a:t>OH </a:t>
            </a:r>
            <a:r>
              <a:rPr lang="en-US" sz="1800" i="0" dirty="0" smtClean="0">
                <a:solidFill>
                  <a:srgbClr val="FF0000"/>
                </a:solidFill>
              </a:rPr>
              <a:t>coil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209800" y="5783264"/>
            <a:ext cx="962025" cy="3127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32"/>
          <p:cNvSpPr txBox="1">
            <a:spLocks noChangeArrowheads="1"/>
          </p:cNvSpPr>
          <p:nvPr/>
        </p:nvSpPr>
        <p:spPr bwMode="auto">
          <a:xfrm>
            <a:off x="1341438" y="5254823"/>
            <a:ext cx="1099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PF </a:t>
            </a:r>
            <a:r>
              <a:rPr lang="en-US" sz="1400" i="0" dirty="0" smtClean="0">
                <a:solidFill>
                  <a:srgbClr val="FF0000"/>
                </a:solidFill>
              </a:rPr>
              <a:t>coil 1A </a:t>
            </a:r>
            <a:endParaRPr lang="en-US" sz="1400" i="0" dirty="0">
              <a:solidFill>
                <a:srgbClr val="FF000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333625" y="5159375"/>
            <a:ext cx="706438" cy="265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1219200" y="4953000"/>
            <a:ext cx="1109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PF </a:t>
            </a:r>
            <a:r>
              <a:rPr lang="en-US" sz="1400" i="0" dirty="0" smtClean="0">
                <a:solidFill>
                  <a:srgbClr val="FF0000"/>
                </a:solidFill>
              </a:rPr>
              <a:t>coil 1B </a:t>
            </a:r>
            <a:endParaRPr lang="en-US" sz="1400" i="0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2209800" y="4572000"/>
            <a:ext cx="685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8"/>
          <p:cNvSpPr txBox="1">
            <a:spLocks noChangeArrowheads="1"/>
          </p:cNvSpPr>
          <p:nvPr/>
        </p:nvSpPr>
        <p:spPr bwMode="auto">
          <a:xfrm>
            <a:off x="1195388" y="4648200"/>
            <a:ext cx="10999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FF0000"/>
                </a:solidFill>
              </a:rPr>
              <a:t>PF </a:t>
            </a:r>
            <a:r>
              <a:rPr lang="en-US" sz="1400" i="0" dirty="0" smtClean="0">
                <a:solidFill>
                  <a:srgbClr val="FF0000"/>
                </a:solidFill>
              </a:rPr>
              <a:t>coil 1C </a:t>
            </a:r>
            <a:endParaRPr lang="en-US" sz="1400" i="0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195513" y="4572000"/>
            <a:ext cx="471487" cy="2159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42"/>
          <p:cNvSpPr txBox="1">
            <a:spLocks noChangeArrowheads="1"/>
          </p:cNvSpPr>
          <p:nvPr/>
        </p:nvSpPr>
        <p:spPr bwMode="auto">
          <a:xfrm>
            <a:off x="1163638" y="4086225"/>
            <a:ext cx="8611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>
                <a:solidFill>
                  <a:srgbClr val="FF0000"/>
                </a:solidFill>
              </a:rPr>
              <a:t>CHI bus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1955800" y="3962400"/>
            <a:ext cx="711200" cy="285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23"/>
          <p:cNvSpPr txBox="1">
            <a:spLocks noChangeArrowheads="1"/>
          </p:cNvSpPr>
          <p:nvPr/>
        </p:nvSpPr>
        <p:spPr bwMode="auto">
          <a:xfrm>
            <a:off x="76200" y="1438870"/>
            <a:ext cx="152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</a:rPr>
              <a:t>Friction-stir welded TF flag joints</a:t>
            </a:r>
            <a:endParaRPr lang="en-US" sz="1800" i="0" dirty="0">
              <a:solidFill>
                <a:srgbClr val="FF00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2133600" y="1143000"/>
            <a:ext cx="12954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76200" y="2514600"/>
            <a:ext cx="160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i="0" dirty="0" smtClean="0">
                <a:solidFill>
                  <a:srgbClr val="FF0000"/>
                </a:solidFill>
              </a:rPr>
              <a:t>CTD-425 </a:t>
            </a:r>
            <a:r>
              <a:rPr lang="en-US" sz="1800" i="0" dirty="0" err="1" smtClean="0">
                <a:solidFill>
                  <a:srgbClr val="FF0000"/>
                </a:solidFill>
              </a:rPr>
              <a:t>cyanate</a:t>
            </a:r>
            <a:r>
              <a:rPr lang="en-US" sz="1800" i="0" dirty="0" smtClean="0">
                <a:solidFill>
                  <a:srgbClr val="FF0000"/>
                </a:solidFill>
              </a:rPr>
              <a:t> ester epoxy blend insulation</a:t>
            </a:r>
            <a:endParaRPr lang="en-US" sz="1800" i="0" dirty="0">
              <a:solidFill>
                <a:srgbClr val="FF0000"/>
              </a:solidFill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1447800" y="2209800"/>
            <a:ext cx="18288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1676400" y="1143000"/>
            <a:ext cx="4572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21"/>
          <p:cNvSpPr>
            <a:spLocks noChangeArrowheads="1"/>
          </p:cNvSpPr>
          <p:nvPr/>
        </p:nvSpPr>
        <p:spPr bwMode="auto">
          <a:xfrm>
            <a:off x="4495800" y="6096000"/>
            <a:ext cx="4572000" cy="430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91440" rIns="0" bIns="9144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en-US" sz="16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See TO2-5 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by S. </a:t>
            </a:r>
            <a:r>
              <a:rPr lang="en-US" sz="16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Raftopoulos</a:t>
            </a:r>
            <a:r>
              <a:rPr lang="en-US" sz="16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at 12:15PM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2" grpId="0"/>
      <p:bldP spid="38" grpId="0"/>
      <p:bldP spid="42" grpId="0"/>
      <p:bldP spid="49" grpId="0"/>
      <p:bldP spid="51" grpId="0"/>
      <p:bldP spid="53" grpId="0"/>
      <p:bldP spid="55" grpId="0"/>
      <p:bldP spid="1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8704" y="979638"/>
            <a:ext cx="2766496" cy="1954778"/>
            <a:chOff x="738704" y="929633"/>
            <a:chExt cx="2766496" cy="1954778"/>
          </a:xfrm>
        </p:grpSpPr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738704" y="929633"/>
              <a:ext cx="2741095" cy="1954778"/>
              <a:chOff x="8486" y="470656"/>
              <a:chExt cx="3048082" cy="2155069"/>
            </a:xfrm>
          </p:grpSpPr>
          <p:pic>
            <p:nvPicPr>
              <p:cNvPr id="20506" name="Picture 7" descr="C:\Users\rstrykow\Desktop\NSTX UPGRADE\photos\TF soldering\solder bar 101 -02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88" y="762000"/>
                <a:ext cx="2901950" cy="1863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8486" y="470656"/>
                <a:ext cx="3048082" cy="5089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b="1" i="0" dirty="0">
                    <a:latin typeface="+mn-lt"/>
                    <a:ea typeface="+mn-ea"/>
                    <a:cs typeface="+mn-cs"/>
                  </a:rPr>
                  <a:t>Cooling tube </a:t>
                </a:r>
                <a:r>
                  <a:rPr lang="en-US" b="1" i="0" dirty="0" smtClean="0">
                    <a:latin typeface="+mn-lt"/>
                    <a:ea typeface="+mn-ea"/>
                    <a:cs typeface="+mn-cs"/>
                  </a:rPr>
                  <a:t>soldered with resin-based flux </a:t>
                </a:r>
                <a:r>
                  <a:rPr lang="en-US" b="1" i="0" dirty="0">
                    <a:latin typeface="+mn-lt"/>
                    <a:ea typeface="+mn-ea"/>
                    <a:cs typeface="+mn-cs"/>
                  </a:rPr>
                  <a:t>into </a:t>
                </a:r>
                <a:r>
                  <a:rPr lang="en-US" b="1" i="0" dirty="0" smtClean="0">
                    <a:latin typeface="+mn-lt"/>
                    <a:ea typeface="+mn-ea"/>
                    <a:cs typeface="+mn-cs"/>
                  </a:rPr>
                  <a:t>inner </a:t>
                </a:r>
                <a:r>
                  <a:rPr lang="en-US" b="1" i="0" dirty="0">
                    <a:latin typeface="+mn-lt"/>
                    <a:ea typeface="+mn-ea"/>
                    <a:cs typeface="+mn-cs"/>
                  </a:rPr>
                  <a:t>TF </a:t>
                </a:r>
                <a:r>
                  <a:rPr lang="en-US" b="1" i="0" dirty="0" smtClean="0">
                    <a:latin typeface="+mn-lt"/>
                    <a:ea typeface="+mn-ea"/>
                    <a:cs typeface="+mn-cs"/>
                  </a:rPr>
                  <a:t>conductor</a:t>
                </a:r>
                <a:endParaRPr lang="en-US" b="1" i="0" dirty="0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762000" y="949111"/>
              <a:ext cx="2743200" cy="1903300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050" i="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43"/>
          <p:cNvGrpSpPr>
            <a:grpSpLocks/>
          </p:cNvGrpSpPr>
          <p:nvPr/>
        </p:nvGrpSpPr>
        <p:grpSpPr bwMode="auto">
          <a:xfrm>
            <a:off x="4533400" y="1013449"/>
            <a:ext cx="3071992" cy="2537732"/>
            <a:chOff x="3429000" y="685800"/>
            <a:chExt cx="3505200" cy="2895600"/>
          </a:xfrm>
        </p:grpSpPr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3429000" y="685800"/>
              <a:ext cx="3505200" cy="2895600"/>
              <a:chOff x="3429000" y="685800"/>
              <a:chExt cx="3505200" cy="2895600"/>
            </a:xfrm>
          </p:grpSpPr>
          <p:pic>
            <p:nvPicPr>
              <p:cNvPr id="20502" name="Picture 3" descr="C:\Users\rstrykow\Desktop\NSTX UPGRADE\photos\CS fabrication area\IMG_0239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685800"/>
                <a:ext cx="3505200" cy="2895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429000" y="685800"/>
                <a:ext cx="3505200" cy="52676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b="1" i="0" dirty="0">
                    <a:latin typeface="+mn-lt"/>
                    <a:ea typeface="+mn-ea"/>
                    <a:cs typeface="+mn-cs"/>
                  </a:rPr>
                  <a:t>Conductor being wrapped with fiberglass insulation</a:t>
                </a:r>
              </a:p>
            </p:txBody>
          </p:sp>
        </p:grp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449638" y="685800"/>
              <a:ext cx="3484562" cy="2895600"/>
            </a:xfrm>
            <a:prstGeom prst="rect">
              <a:avLst/>
            </a:prstGeom>
            <a:noFill/>
            <a:ln w="4127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05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7" name="Group 44"/>
          <p:cNvGrpSpPr>
            <a:grpSpLocks noChangeAspect="1"/>
          </p:cNvGrpSpPr>
          <p:nvPr/>
        </p:nvGrpSpPr>
        <p:grpSpPr bwMode="auto">
          <a:xfrm>
            <a:off x="6854562" y="3672833"/>
            <a:ext cx="2137038" cy="2789015"/>
            <a:chOff x="6781800" y="3657499"/>
            <a:chExt cx="2209800" cy="2882262"/>
          </a:xfrm>
        </p:grpSpPr>
        <p:pic>
          <p:nvPicPr>
            <p:cNvPr id="20494" name="Picture 5" descr="C:\Users\rstrykow\Desktop\NSTX UPGRADE\photos\VPI quad 1\vpi quad 1-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657499"/>
              <a:ext cx="2190750" cy="279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TextBox 37"/>
            <p:cNvSpPr txBox="1">
              <a:spLocks noChangeArrowheads="1"/>
            </p:cNvSpPr>
            <p:nvPr/>
          </p:nvSpPr>
          <p:spPr bwMode="auto">
            <a:xfrm>
              <a:off x="6781800" y="5935435"/>
              <a:ext cx="2209800" cy="60432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None/>
              </a:pPr>
              <a:r>
                <a:rPr lang="en-US" sz="1600" i="0" dirty="0" smtClean="0">
                  <a:latin typeface="Arial" pitchFamily="34" charset="0"/>
                  <a:cs typeface="Arial" pitchFamily="34" charset="0"/>
                </a:rPr>
                <a:t>3 of 4 quadrants </a:t>
              </a:r>
              <a:r>
                <a:rPr lang="en-US" sz="1600" i="0" dirty="0">
                  <a:latin typeface="Arial" pitchFamily="34" charset="0"/>
                  <a:cs typeface="Arial" pitchFamily="34" charset="0"/>
                </a:rPr>
                <a:t>successfully </a:t>
              </a:r>
              <a:r>
                <a:rPr lang="en-US" sz="1600" i="0" dirty="0" err="1" smtClean="0">
                  <a:latin typeface="Arial" pitchFamily="34" charset="0"/>
                  <a:cs typeface="Arial" pitchFamily="34" charset="0"/>
                </a:rPr>
                <a:t>VPI’d</a:t>
              </a:r>
              <a:r>
                <a:rPr lang="en-US" sz="1600" i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i="0" dirty="0">
                  <a:latin typeface="Arial" pitchFamily="34" charset="0"/>
                  <a:cs typeface="Arial" pitchFamily="34" charset="0"/>
                </a:rPr>
                <a:t>!</a:t>
              </a:r>
            </a:p>
          </p:txBody>
        </p:sp>
      </p:grpSp>
      <p:grpSp>
        <p:nvGrpSpPr>
          <p:cNvPr id="8" name="Group 1"/>
          <p:cNvGrpSpPr/>
          <p:nvPr/>
        </p:nvGrpSpPr>
        <p:grpSpPr>
          <a:xfrm>
            <a:off x="228600" y="3020843"/>
            <a:ext cx="2070256" cy="3472686"/>
            <a:chOff x="342400" y="2910832"/>
            <a:chExt cx="2070256" cy="3472686"/>
          </a:xfrm>
        </p:grpSpPr>
        <p:grpSp>
          <p:nvGrpSpPr>
            <p:cNvPr id="9" name="Group 35"/>
            <p:cNvGrpSpPr>
              <a:grpSpLocks noChangeAspect="1"/>
            </p:cNvGrpSpPr>
            <p:nvPr/>
          </p:nvGrpSpPr>
          <p:grpSpPr bwMode="auto">
            <a:xfrm>
              <a:off x="342400" y="2920834"/>
              <a:ext cx="2070256" cy="3450426"/>
              <a:chOff x="381000" y="3352800"/>
              <a:chExt cx="1828800" cy="3048000"/>
            </a:xfrm>
          </p:grpSpPr>
          <p:pic>
            <p:nvPicPr>
              <p:cNvPr id="20498" name="Picture 2" descr="C:\Users\rstrykow\Desktop\NSTX UPGRADE\photos\TF quadrant mold\12E1012_039.jpg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3733800"/>
                <a:ext cx="1828795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381000" y="3352800"/>
                <a:ext cx="1828800" cy="40782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b="1" i="0" dirty="0">
                    <a:latin typeface="+mn-lt"/>
                    <a:ea typeface="+mn-ea"/>
                    <a:cs typeface="+mn-cs"/>
                  </a:rPr>
                  <a:t>Insulated conductor being placed into mold</a:t>
                </a:r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342400" y="2910832"/>
              <a:ext cx="2070255" cy="347268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05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66643" y="3901432"/>
            <a:ext cx="3205557" cy="2499368"/>
            <a:chOff x="2857000" y="3977632"/>
            <a:chExt cx="3205557" cy="2499368"/>
          </a:xfrm>
        </p:grpSpPr>
        <p:grpSp>
          <p:nvGrpSpPr>
            <p:cNvPr id="6" name="Group 45"/>
            <p:cNvGrpSpPr>
              <a:grpSpLocks noChangeAspect="1"/>
            </p:cNvGrpSpPr>
            <p:nvPr/>
          </p:nvGrpSpPr>
          <p:grpSpPr bwMode="auto">
            <a:xfrm>
              <a:off x="2857001" y="3977633"/>
              <a:ext cx="3195818" cy="2499367"/>
              <a:chOff x="2971800" y="4421841"/>
              <a:chExt cx="2971800" cy="2324462"/>
            </a:xfrm>
          </p:grpSpPr>
          <p:pic>
            <p:nvPicPr>
              <p:cNvPr id="20496" name="Picture 2" descr="C:\Users\rstrykow\Desktop\NSTX UPGRADE\photos\vpi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4421841"/>
                <a:ext cx="2971800" cy="2235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2971800" y="6316945"/>
                <a:ext cx="2971800" cy="42935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b="1" i="0" dirty="0">
                    <a:latin typeface="+mn-lt"/>
                    <a:ea typeface="+mn-ea"/>
                    <a:cs typeface="+mn-cs"/>
                  </a:rPr>
                  <a:t>Assembled TF mold ready for Vacuum Pressure Impregnation </a:t>
                </a:r>
                <a:r>
                  <a:rPr lang="en-US" b="1" i="0" dirty="0" smtClean="0">
                    <a:latin typeface="+mn-lt"/>
                    <a:ea typeface="+mn-ea"/>
                    <a:cs typeface="+mn-cs"/>
                  </a:rPr>
                  <a:t>(VPI) </a:t>
                </a:r>
                <a:r>
                  <a:rPr lang="en-US" i="0" dirty="0" smtClean="0">
                    <a:latin typeface="+mn-lt"/>
                    <a:ea typeface="+mn-ea"/>
                    <a:cs typeface="+mn-cs"/>
                  </a:rPr>
                  <a:t>w/ CTD-425</a:t>
                </a:r>
                <a:endParaRPr lang="en-US" b="1" i="0" dirty="0"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2857000" y="3977632"/>
              <a:ext cx="3205557" cy="247095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050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6854562" y="3672832"/>
            <a:ext cx="2137038" cy="280486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050" dirty="0"/>
          </a:p>
        </p:txBody>
      </p:sp>
      <p:sp>
        <p:nvSpPr>
          <p:cNvPr id="50" name="Right Arrow 49"/>
          <p:cNvSpPr/>
          <p:nvPr/>
        </p:nvSpPr>
        <p:spPr>
          <a:xfrm>
            <a:off x="3743800" y="1920232"/>
            <a:ext cx="599599" cy="365768"/>
          </a:xfrm>
          <a:prstGeom prst="rightArrow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050" dirty="0"/>
          </a:p>
        </p:txBody>
      </p:sp>
      <p:sp>
        <p:nvSpPr>
          <p:cNvPr id="51" name="Right Arrow 50"/>
          <p:cNvSpPr/>
          <p:nvPr/>
        </p:nvSpPr>
        <p:spPr>
          <a:xfrm rot="9666465">
            <a:off x="2454764" y="3106131"/>
            <a:ext cx="1951718" cy="405742"/>
          </a:xfrm>
          <a:prstGeom prst="rightArrow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050" dirty="0"/>
          </a:p>
        </p:txBody>
      </p:sp>
      <p:sp>
        <p:nvSpPr>
          <p:cNvPr id="52" name="Right Arrow 51"/>
          <p:cNvSpPr/>
          <p:nvPr/>
        </p:nvSpPr>
        <p:spPr>
          <a:xfrm>
            <a:off x="2428124" y="4953000"/>
            <a:ext cx="467476" cy="444179"/>
          </a:xfrm>
          <a:prstGeom prst="rightArrow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050" dirty="0"/>
          </a:p>
        </p:txBody>
      </p:sp>
      <p:sp>
        <p:nvSpPr>
          <p:cNvPr id="53" name="Right Arrow 52"/>
          <p:cNvSpPr/>
          <p:nvPr/>
        </p:nvSpPr>
        <p:spPr>
          <a:xfrm>
            <a:off x="6283557" y="4953001"/>
            <a:ext cx="467476" cy="434178"/>
          </a:xfrm>
          <a:prstGeom prst="rightArrow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050" dirty="0"/>
          </a:p>
        </p:txBody>
      </p:sp>
      <p:sp>
        <p:nvSpPr>
          <p:cNvPr id="31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 eaLnBrk="0" hangingPunct="0">
              <a:lnSpc>
                <a:spcPts val="1720"/>
              </a:lnSpc>
              <a:spcBef>
                <a:spcPct val="0"/>
              </a:spcBef>
              <a:buFontTx/>
              <a:buNone/>
            </a:pPr>
            <a:endParaRPr lang="en-US" sz="1600" i="0" dirty="0">
              <a:solidFill>
                <a:srgbClr val="FF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32" name="Title 5"/>
          <p:cNvSpPr txBox="1">
            <a:spLocks/>
          </p:cNvSpPr>
          <p:nvPr/>
        </p:nvSpPr>
        <p:spPr bwMode="auto">
          <a:xfrm>
            <a:off x="1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b="1" i="0" dirty="0" smtClean="0">
                <a:solidFill>
                  <a:srgbClr val="FF0000"/>
                </a:solidFill>
                <a:latin typeface="+mn-lt"/>
              </a:rPr>
              <a:t>Center-stack </a:t>
            </a:r>
            <a:r>
              <a:rPr lang="en-US" sz="2800" i="0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US" sz="2800" b="1" i="0" dirty="0" smtClean="0">
                <a:solidFill>
                  <a:srgbClr val="FF0000"/>
                </a:solidFill>
                <a:latin typeface="+mn-lt"/>
              </a:rPr>
              <a:t>abrication &amp; assembly </a:t>
            </a:r>
            <a:r>
              <a:rPr lang="en-US" sz="2800" i="0" dirty="0" smtClean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2800" b="1" i="0" dirty="0" smtClean="0">
                <a:solidFill>
                  <a:srgbClr val="FF0000"/>
                </a:solidFill>
                <a:latin typeface="+mn-lt"/>
              </a:rPr>
              <a:t>roceeding well</a:t>
            </a:r>
          </a:p>
          <a:p>
            <a:pPr algn="ctr" eaLnBrk="1" hangingPunct="1">
              <a:buNone/>
            </a:pPr>
            <a:r>
              <a:rPr lang="en-US" i="0" dirty="0" smtClean="0">
                <a:solidFill>
                  <a:srgbClr val="0000FF"/>
                </a:solidFill>
                <a:latin typeface="+mn-lt"/>
              </a:rPr>
              <a:t>Innovative manufacturing techniques developed</a:t>
            </a:r>
            <a:endParaRPr lang="en-US" b="1" i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58198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09" t="10187" r="22762" b="36312"/>
          <a:stretch/>
        </p:blipFill>
        <p:spPr bwMode="auto">
          <a:xfrm>
            <a:off x="2667000" y="4139209"/>
            <a:ext cx="3331916" cy="233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4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+mn-lt"/>
                <a:ea typeface="ＭＳ Ｐゴシック" charset="0"/>
                <a:cs typeface="Times New Roman"/>
              </a:rPr>
              <a:t>Substantial structural and vacuum vessel upgrades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30AFF"/>
                </a:solidFill>
                <a:latin typeface="+mn-lt"/>
                <a:ea typeface="ＭＳ Ｐゴシック" charset="0"/>
                <a:cs typeface="Times New Roman"/>
              </a:rPr>
              <a:t>Must handle 4x higher electromagnetic loads</a:t>
            </a:r>
            <a:endParaRPr lang="en-US" sz="1400" i="0" dirty="0">
              <a:solidFill>
                <a:srgbClr val="030AFF"/>
              </a:solidFill>
              <a:latin typeface="+mn-lt"/>
              <a:cs typeface="Helvetica Neue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2981325" cy="2371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/>
          <p:cNvSpPr/>
          <p:nvPr/>
        </p:nvSpPr>
        <p:spPr>
          <a:xfrm>
            <a:off x="0" y="1018401"/>
            <a:ext cx="3777872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i="0" dirty="0">
                <a:solidFill>
                  <a:schemeClr val="tx1"/>
                </a:solidFill>
                <a:latin typeface="+mn-lt"/>
                <a:cs typeface="Calibri" charset="0"/>
                <a:sym typeface="Calibri" charset="0"/>
              </a:rPr>
              <a:t>Upper </a:t>
            </a:r>
            <a:r>
              <a:rPr lang="en-US" b="1" i="0" dirty="0" smtClean="0">
                <a:solidFill>
                  <a:schemeClr val="tx1"/>
                </a:solidFill>
                <a:latin typeface="+mn-lt"/>
                <a:cs typeface="Calibri" charset="0"/>
                <a:sym typeface="Calibri" charset="0"/>
              </a:rPr>
              <a:t>Aluminum Block Internal </a:t>
            </a:r>
            <a:r>
              <a:rPr lang="en-US" b="1" i="0" dirty="0">
                <a:solidFill>
                  <a:schemeClr val="tx1"/>
                </a:solidFill>
                <a:latin typeface="+mn-lt"/>
                <a:cs typeface="Calibri" charset="0"/>
                <a:sym typeface="Calibri" charset="0"/>
              </a:rPr>
              <a:t>Reinforcements</a:t>
            </a:r>
            <a:endParaRPr lang="en-US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4" name="Down Arrow 43"/>
          <p:cNvSpPr/>
          <p:nvPr/>
        </p:nvSpPr>
        <p:spPr bwMode="auto">
          <a:xfrm rot="3365354">
            <a:off x="5972020" y="1952846"/>
            <a:ext cx="154557" cy="3314073"/>
          </a:xfrm>
          <a:prstGeom prst="downArrow">
            <a:avLst>
              <a:gd name="adj1" fmla="val 66667"/>
              <a:gd name="adj2" fmla="val 91667"/>
            </a:avLst>
          </a:prstGeom>
          <a:solidFill>
            <a:srgbClr val="FF9933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3718" y="1219200"/>
            <a:ext cx="2894082" cy="2170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Rectangle 46"/>
          <p:cNvSpPr/>
          <p:nvPr/>
        </p:nvSpPr>
        <p:spPr>
          <a:xfrm>
            <a:off x="5333999" y="1018401"/>
            <a:ext cx="3810001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i="0" dirty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Upper </a:t>
            </a:r>
            <a:r>
              <a:rPr lang="en-US" b="1" i="0" dirty="0" smtClean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Aluminum </a:t>
            </a:r>
            <a:r>
              <a:rPr lang="en-US" b="1" i="0" dirty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Block </a:t>
            </a:r>
            <a:r>
              <a:rPr lang="en-US" b="1" i="0" dirty="0" smtClean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External </a:t>
            </a:r>
            <a:r>
              <a:rPr lang="en-US" b="1" i="0" dirty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Reinforcements</a:t>
            </a:r>
            <a:endParaRPr lang="en-US" b="1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2684" y="1600201"/>
            <a:ext cx="3139462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Rectangle 59"/>
          <p:cNvSpPr/>
          <p:nvPr/>
        </p:nvSpPr>
        <p:spPr>
          <a:xfrm>
            <a:off x="3124200" y="1600200"/>
            <a:ext cx="2920095" cy="27699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b="1" i="0" dirty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Upper </a:t>
            </a:r>
            <a:r>
              <a:rPr lang="en-US" b="1" i="0" dirty="0" smtClean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Umbrella </a:t>
            </a:r>
            <a:r>
              <a:rPr lang="en-US" b="1" i="0" dirty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Arch Reinforcements</a:t>
            </a:r>
          </a:p>
        </p:txBody>
      </p:sp>
      <p:sp>
        <p:nvSpPr>
          <p:cNvPr id="61" name="Down Arrow 60"/>
          <p:cNvSpPr/>
          <p:nvPr/>
        </p:nvSpPr>
        <p:spPr bwMode="auto">
          <a:xfrm rot="18465954">
            <a:off x="2388022" y="1496838"/>
            <a:ext cx="154557" cy="3360468"/>
          </a:xfrm>
          <a:prstGeom prst="downArrow">
            <a:avLst>
              <a:gd name="adj1" fmla="val 66667"/>
              <a:gd name="adj2" fmla="val 91667"/>
            </a:avLst>
          </a:prstGeom>
          <a:solidFill>
            <a:srgbClr val="FF9933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i="1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62" name="Down Arrow 61"/>
          <p:cNvSpPr/>
          <p:nvPr/>
        </p:nvSpPr>
        <p:spPr bwMode="auto">
          <a:xfrm rot="21264460">
            <a:off x="4009616" y="2758307"/>
            <a:ext cx="154557" cy="2122002"/>
          </a:xfrm>
          <a:prstGeom prst="downArrow">
            <a:avLst>
              <a:gd name="adj1" fmla="val 66667"/>
              <a:gd name="adj2" fmla="val 91667"/>
            </a:avLst>
          </a:prstGeom>
          <a:solidFill>
            <a:srgbClr val="FF9933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63" name="Down Arrow 62"/>
          <p:cNvSpPr/>
          <p:nvPr/>
        </p:nvSpPr>
        <p:spPr bwMode="auto">
          <a:xfrm rot="17192362">
            <a:off x="3003234" y="3901366"/>
            <a:ext cx="154557" cy="3360468"/>
          </a:xfrm>
          <a:prstGeom prst="downArrow">
            <a:avLst>
              <a:gd name="adj1" fmla="val 66667"/>
              <a:gd name="adj2" fmla="val 91667"/>
            </a:avLst>
          </a:prstGeom>
          <a:solidFill>
            <a:srgbClr val="FF9933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i="1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 pitchFamily="34" charset="0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3656066"/>
            <a:ext cx="2362200" cy="2878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Rectangle 64"/>
          <p:cNvSpPr/>
          <p:nvPr/>
        </p:nvSpPr>
        <p:spPr>
          <a:xfrm>
            <a:off x="685800" y="3657600"/>
            <a:ext cx="14478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i="0" dirty="0" smtClean="0">
                <a:solidFill>
                  <a:srgbClr val="000000"/>
                </a:solidFill>
                <a:latin typeface="+mn-lt"/>
                <a:cs typeface="Calibri" charset="0"/>
                <a:sym typeface="Calibri" charset="0"/>
              </a:rPr>
              <a:t>Bay-L Cap</a:t>
            </a:r>
            <a:endParaRPr lang="en-US" b="1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6" name="Down Arrow 65"/>
          <p:cNvSpPr/>
          <p:nvPr/>
        </p:nvSpPr>
        <p:spPr bwMode="auto">
          <a:xfrm rot="5400000">
            <a:off x="6437822" y="4304222"/>
            <a:ext cx="154557" cy="1904998"/>
          </a:xfrm>
          <a:prstGeom prst="downArrow">
            <a:avLst>
              <a:gd name="adj1" fmla="val 66667"/>
              <a:gd name="adj2" fmla="val 91667"/>
            </a:avLst>
          </a:prstGeom>
          <a:solidFill>
            <a:srgbClr val="FF9933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dirty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92259" y="4114800"/>
            <a:ext cx="3027941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Rectangle 67"/>
          <p:cNvSpPr/>
          <p:nvPr/>
        </p:nvSpPr>
        <p:spPr>
          <a:xfrm>
            <a:off x="6096000" y="4038600"/>
            <a:ext cx="3048000" cy="276999"/>
          </a:xfrm>
          <a:prstGeom prst="rect">
            <a:avLst/>
          </a:prstGeom>
          <a:solidFill>
            <a:srgbClr val="FFFFFF"/>
          </a:solidFill>
        </p:spPr>
        <p:txBody>
          <a:bodyPr wrap="square" lIns="0" rIns="0">
            <a:spAutoFit/>
          </a:bodyPr>
          <a:lstStyle/>
          <a:p>
            <a:pPr algn="ctr">
              <a:buNone/>
            </a:pPr>
            <a:r>
              <a:rPr lang="en-US" b="1" i="0" dirty="0" smtClean="0">
                <a:solidFill>
                  <a:schemeClr val="tx1"/>
                </a:solidFill>
                <a:latin typeface="+mn-lt"/>
                <a:cs typeface="Calibri" charset="0"/>
                <a:sym typeface="Calibri" charset="0"/>
              </a:rPr>
              <a:t>TF-Vessel Clevis, TF </a:t>
            </a:r>
            <a:r>
              <a:rPr lang="en-US" b="1" i="0" dirty="0">
                <a:solidFill>
                  <a:schemeClr val="tx1"/>
                </a:solidFill>
                <a:latin typeface="+mn-lt"/>
                <a:cs typeface="Calibri" charset="0"/>
                <a:sym typeface="Calibri" charset="0"/>
              </a:rPr>
              <a:t>Outer Leg </a:t>
            </a:r>
            <a:r>
              <a:rPr lang="en-US" b="1" i="0" dirty="0" smtClean="0">
                <a:solidFill>
                  <a:schemeClr val="tx1"/>
                </a:solidFill>
                <a:latin typeface="+mn-lt"/>
                <a:cs typeface="Calibri" charset="0"/>
                <a:sym typeface="Calibri" charset="0"/>
              </a:rPr>
              <a:t>Support</a:t>
            </a:r>
            <a:endParaRPr lang="en-US" b="1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4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1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22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23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24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25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26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727" name="Rectangle 43"/>
          <p:cNvSpPr>
            <a:spLocks noChangeArrowheads="1"/>
          </p:cNvSpPr>
          <p:nvPr/>
        </p:nvSpPr>
        <p:spPr bwMode="auto">
          <a:xfrm>
            <a:off x="0" y="-12700"/>
            <a:ext cx="9144000" cy="88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/>
          <a:lstStyle/>
          <a:p>
            <a:pPr algn="ctr">
              <a:buFontTx/>
              <a:buNone/>
            </a:pPr>
            <a:r>
              <a:rPr lang="en-US" sz="2400" i="0" dirty="0">
                <a:solidFill>
                  <a:schemeClr val="accent2"/>
                </a:solidFill>
                <a:latin typeface="+mn-lt"/>
                <a:cs typeface="Helvetica Neue" charset="0"/>
              </a:rPr>
              <a:t>Relocation of the 2</a:t>
            </a:r>
            <a:r>
              <a:rPr lang="en-US" sz="2400" i="0" baseline="30000" dirty="0">
                <a:solidFill>
                  <a:schemeClr val="accent2"/>
                </a:solidFill>
                <a:latin typeface="+mn-lt"/>
                <a:cs typeface="Helvetica Neue" charset="0"/>
              </a:rPr>
              <a:t>nd</a:t>
            </a:r>
            <a:r>
              <a:rPr lang="en-US" sz="2400" i="0" dirty="0">
                <a:solidFill>
                  <a:schemeClr val="accent2"/>
                </a:solidFill>
                <a:latin typeface="+mn-lt"/>
                <a:cs typeface="Helvetica Neue" charset="0"/>
              </a:rPr>
              <a:t> NBI beam line box from </a:t>
            </a:r>
            <a:endParaRPr lang="en-US" sz="2400" i="0" dirty="0" smtClean="0">
              <a:solidFill>
                <a:schemeClr val="accent2"/>
              </a:solidFill>
              <a:latin typeface="+mn-lt"/>
              <a:cs typeface="Helvetica Neue" charset="0"/>
            </a:endParaRPr>
          </a:p>
          <a:p>
            <a:pPr algn="ctr">
              <a:buFontTx/>
              <a:buNone/>
            </a:pPr>
            <a:r>
              <a:rPr lang="en-US" sz="2400" i="0" dirty="0" smtClean="0">
                <a:solidFill>
                  <a:schemeClr val="accent2"/>
                </a:solidFill>
                <a:latin typeface="+mn-lt"/>
                <a:cs typeface="Helvetica Neue" charset="0"/>
              </a:rPr>
              <a:t>the </a:t>
            </a:r>
            <a:r>
              <a:rPr lang="en-US" sz="2400" i="0" dirty="0">
                <a:solidFill>
                  <a:schemeClr val="accent2"/>
                </a:solidFill>
                <a:latin typeface="+mn-lt"/>
                <a:cs typeface="Helvetica Neue" charset="0"/>
              </a:rPr>
              <a:t>TFTR test cell into the NSTX-U </a:t>
            </a:r>
            <a:r>
              <a:rPr lang="en-US" sz="2400" i="0" dirty="0" smtClean="0">
                <a:solidFill>
                  <a:schemeClr val="accent2"/>
                </a:solidFill>
                <a:latin typeface="+mn-lt"/>
                <a:cs typeface="Helvetica Neue" charset="0"/>
              </a:rPr>
              <a:t>test cell completed</a:t>
            </a:r>
            <a:endParaRPr lang="en-US" sz="2400" i="0" dirty="0">
              <a:solidFill>
                <a:schemeClr val="accent2"/>
              </a:solidFill>
              <a:latin typeface="+mn-lt"/>
              <a:cs typeface="Helvetica Neue" charset="0"/>
            </a:endParaRPr>
          </a:p>
        </p:txBody>
      </p:sp>
      <p:sp>
        <p:nvSpPr>
          <p:cNvPr id="30729" name="Rectangle 15"/>
          <p:cNvSpPr>
            <a:spLocks noChangeArrowheads="1"/>
          </p:cNvSpPr>
          <p:nvPr/>
        </p:nvSpPr>
        <p:spPr bwMode="auto">
          <a:xfrm>
            <a:off x="127000" y="5715000"/>
            <a:ext cx="2652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Beam Box being lifted over NSTX  </a:t>
            </a:r>
            <a:endParaRPr lang="en-US" sz="1600"/>
          </a:p>
        </p:txBody>
      </p:sp>
      <p:sp>
        <p:nvSpPr>
          <p:cNvPr id="30730" name="Rectangle 16"/>
          <p:cNvSpPr>
            <a:spLocks noChangeArrowheads="1"/>
          </p:cNvSpPr>
          <p:nvPr/>
        </p:nvSpPr>
        <p:spPr bwMode="auto">
          <a:xfrm>
            <a:off x="2667000" y="5715000"/>
            <a:ext cx="279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Beam Box placed in its final location and aligned</a:t>
            </a:r>
            <a:endParaRPr lang="en-US" sz="1600"/>
          </a:p>
        </p:txBody>
      </p:sp>
      <p:sp>
        <p:nvSpPr>
          <p:cNvPr id="30734" name="Rectangle 16"/>
          <p:cNvSpPr>
            <a:spLocks noChangeArrowheads="1"/>
          </p:cNvSpPr>
          <p:nvPr/>
        </p:nvSpPr>
        <p:spPr bwMode="auto">
          <a:xfrm>
            <a:off x="5905500" y="5740400"/>
            <a:ext cx="292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1600" i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Beam Box being populated with components</a:t>
            </a:r>
            <a:endParaRPr lang="en-US" sz="1600"/>
          </a:p>
        </p:txBody>
      </p:sp>
      <p:grpSp>
        <p:nvGrpSpPr>
          <p:cNvPr id="3" name="Group 2"/>
          <p:cNvGrpSpPr/>
          <p:nvPr/>
        </p:nvGrpSpPr>
        <p:grpSpPr>
          <a:xfrm>
            <a:off x="-1587" y="1651000"/>
            <a:ext cx="9183687" cy="3962400"/>
            <a:chOff x="-1587" y="1651000"/>
            <a:chExt cx="9183687" cy="3962400"/>
          </a:xfrm>
        </p:grpSpPr>
        <p:pic>
          <p:nvPicPr>
            <p:cNvPr id="30731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388" y="1663700"/>
              <a:ext cx="3922712" cy="394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23" descr="019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56" r="-3056"/>
            <a:stretch>
              <a:fillRect/>
            </a:stretch>
          </p:blipFill>
          <p:spPr bwMode="auto">
            <a:xfrm>
              <a:off x="-1587" y="1651000"/>
              <a:ext cx="2733675" cy="389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6" descr="030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288" y="1651000"/>
              <a:ext cx="2921000" cy="389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5567681" y="1676400"/>
              <a:ext cx="45719" cy="38481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>
                <a:ln>
                  <a:noFill/>
                </a:ln>
                <a:solidFill>
                  <a:srgbClr val="1822CD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3268" y="1087966"/>
            <a:ext cx="833966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 smtClean="0">
                <a:solidFill>
                  <a:srgbClr val="FF0000"/>
                </a:solidFill>
              </a:rPr>
              <a:t>TFTR NBI beam box and components successfully tritium decontaminated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3"/>
          <p:cNvSpPr>
            <a:spLocks noChangeArrowheads="1"/>
          </p:cNvSpPr>
          <p:nvPr/>
        </p:nvSpPr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Highly </a:t>
            </a:r>
            <a:r>
              <a:rPr lang="en-US" sz="2800" i="0" dirty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t</a:t>
            </a:r>
            <a:r>
              <a:rPr lang="en-US" sz="2800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angential 2</a:t>
            </a:r>
            <a:r>
              <a:rPr lang="en-US" sz="2800" i="0" baseline="3000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nd</a:t>
            </a:r>
            <a:r>
              <a:rPr lang="en-US" sz="2800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 NBI enabled </a:t>
            </a:r>
            <a:r>
              <a:rPr lang="en-US" sz="2800" i="0" dirty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by </a:t>
            </a:r>
            <a:r>
              <a:rPr lang="en-US" sz="2800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new port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 smtClean="0">
                <a:solidFill>
                  <a:srgbClr val="0723FF"/>
                </a:solidFill>
                <a:latin typeface="Helvetica Neue" charset="0"/>
                <a:cs typeface="Helvetica Neue" charset="0"/>
              </a:rPr>
              <a:t>Outer wall radius moved outward to avoid beam clipping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  <a:cs typeface="Helvetica Neue" charset="0"/>
              </a:rPr>
              <a:t> </a:t>
            </a:r>
            <a:endParaRPr lang="en-US" sz="1600" i="0" dirty="0">
              <a:solidFill>
                <a:srgbClr val="FF0000"/>
              </a:solidFill>
              <a:latin typeface="Helvetica Neue" charset="0"/>
              <a:cs typeface="Helvetica Neue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533400" y="1066799"/>
            <a:ext cx="8211427" cy="5295900"/>
            <a:chOff x="1133475" y="1452683"/>
            <a:chExt cx="7337425" cy="4732218"/>
          </a:xfrm>
        </p:grpSpPr>
        <p:pic>
          <p:nvPicPr>
            <p:cNvPr id="32770" name="Picture 11" descr="Tim-Bay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168" t="-110" r="8318" b="2650"/>
            <a:stretch/>
          </p:blipFill>
          <p:spPr bwMode="auto">
            <a:xfrm>
              <a:off x="1133475" y="2123440"/>
              <a:ext cx="3743325" cy="33558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2530475" y="3667125"/>
              <a:ext cx="1624013" cy="1247775"/>
            </a:xfrm>
            <a:prstGeom prst="ellipse">
              <a:avLst/>
            </a:prstGeom>
            <a:noFill/>
            <a:ln w="5715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774" name="Rectangle 1"/>
            <p:cNvSpPr>
              <a:spLocks noChangeArrowheads="1"/>
            </p:cNvSpPr>
            <p:nvPr/>
          </p:nvSpPr>
          <p:spPr bwMode="auto">
            <a:xfrm>
              <a:off x="3788965" y="5674231"/>
              <a:ext cx="12049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2400" i="0" dirty="0">
                  <a:solidFill>
                    <a:srgbClr val="0723FF"/>
                  </a:solidFill>
                  <a:latin typeface="Helvetica Neue" charset="0"/>
                  <a:cs typeface="Helvetica Neue" charset="0"/>
                </a:rPr>
                <a:t>JK cap </a:t>
              </a:r>
              <a:endParaRPr lang="en-US" sz="2400" dirty="0"/>
            </a:p>
          </p:txBody>
        </p:sp>
        <p:cxnSp>
          <p:nvCxnSpPr>
            <p:cNvPr id="32776" name="Straight Arrow Connector 3"/>
            <p:cNvCxnSpPr>
              <a:cxnSpLocks noChangeShapeType="1"/>
              <a:stCxn id="32774" idx="0"/>
              <a:endCxn id="6" idx="5"/>
            </p:cNvCxnSpPr>
            <p:nvPr/>
          </p:nvCxnSpPr>
          <p:spPr bwMode="auto">
            <a:xfrm flipH="1" flipV="1">
              <a:off x="3916657" y="4732168"/>
              <a:ext cx="474765" cy="942063"/>
            </a:xfrm>
            <a:prstGeom prst="straightConnector1">
              <a:avLst/>
            </a:prstGeom>
            <a:noFill/>
            <a:ln w="5715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3" name="Group 6"/>
            <p:cNvGrpSpPr/>
            <p:nvPr/>
          </p:nvGrpSpPr>
          <p:grpSpPr>
            <a:xfrm>
              <a:off x="5226901" y="1499314"/>
              <a:ext cx="3243999" cy="4685587"/>
              <a:chOff x="4502150" y="1829514"/>
              <a:chExt cx="3243999" cy="4685587"/>
            </a:xfrm>
          </p:grpSpPr>
          <p:pic>
            <p:nvPicPr>
              <p:cNvPr id="32769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2150" y="4095751"/>
                <a:ext cx="3243999" cy="241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08501" y="1829514"/>
                <a:ext cx="3225799" cy="2285286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32400" y="1452683"/>
              <a:ext cx="19159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rgbClr val="000000"/>
                  </a:solidFill>
                </a:rPr>
                <a:t>Interior View of Bay J-K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07000" y="3767725"/>
              <a:ext cx="1967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i="0" dirty="0" smtClean="0">
                  <a:solidFill>
                    <a:srgbClr val="000000"/>
                  </a:solidFill>
                </a:rPr>
                <a:t>Exterior View of Bay J-K</a:t>
              </a:r>
              <a:endParaRPr lang="en-US" i="0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5963630" y="3900336"/>
            <a:ext cx="2725298" cy="2320235"/>
          </a:xfrm>
          <a:prstGeom prst="ellipse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cxnSp>
        <p:nvCxnSpPr>
          <p:cNvPr id="19" name="Straight Arrow Connector 10"/>
          <p:cNvCxnSpPr>
            <a:cxnSpLocks noChangeShapeType="1"/>
          </p:cNvCxnSpPr>
          <p:nvPr/>
        </p:nvCxnSpPr>
        <p:spPr bwMode="auto">
          <a:xfrm flipV="1">
            <a:off x="4179419" y="5405678"/>
            <a:ext cx="1862760" cy="385522"/>
          </a:xfrm>
          <a:prstGeom prst="straightConnector1">
            <a:avLst/>
          </a:prstGeom>
          <a:noFill/>
          <a:ln w="57150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0" y="10160"/>
            <a:ext cx="9144000" cy="88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8" rIns="91376" bIns="45688" anchor="ctr"/>
          <a:lstStyle/>
          <a:p>
            <a:pPr algn="ctr">
              <a:buNone/>
            </a:pPr>
            <a:r>
              <a:rPr lang="en-US" sz="2800" i="0" dirty="0">
                <a:solidFill>
                  <a:srgbClr val="FF0000"/>
                </a:solidFill>
              </a:rPr>
              <a:t>Aerial View of the NSTX-U Test Cell </a:t>
            </a:r>
            <a:r>
              <a:rPr lang="en-US" sz="2800" i="0" dirty="0" smtClean="0">
                <a:solidFill>
                  <a:srgbClr val="FF0000"/>
                </a:solidFill>
              </a:rPr>
              <a:t>(May </a:t>
            </a:r>
            <a:r>
              <a:rPr lang="en-US" sz="2800" i="0" dirty="0">
                <a:solidFill>
                  <a:srgbClr val="FF0000"/>
                </a:solidFill>
              </a:rPr>
              <a:t>2013)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836676" y="975860"/>
            <a:ext cx="7392924" cy="5547241"/>
            <a:chOff x="762000" y="683104"/>
            <a:chExt cx="7823200" cy="587009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10000"/>
            </a:blip>
            <a:srcRect/>
            <a:stretch>
              <a:fillRect/>
            </a:stretch>
          </p:blipFill>
          <p:spPr bwMode="auto">
            <a:xfrm>
              <a:off x="762000" y="685800"/>
              <a:ext cx="7823200" cy="586740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6555216" y="683104"/>
              <a:ext cx="1143000" cy="390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1775" indent="-231775" algn="ctr">
                <a:spcAft>
                  <a:spcPts val="300"/>
                </a:spcAft>
              </a:pPr>
              <a:r>
                <a:rPr lang="en-US" sz="1800" b="1" i="0" dirty="0">
                  <a:solidFill>
                    <a:srgbClr val="2312FC"/>
                  </a:solidFill>
                </a:rPr>
                <a:t>1</a:t>
              </a:r>
              <a:r>
                <a:rPr lang="en-US" sz="1800" b="1" i="0" baseline="30000" dirty="0">
                  <a:solidFill>
                    <a:srgbClr val="2312FC"/>
                  </a:solidFill>
                </a:rPr>
                <a:t>st</a:t>
              </a:r>
              <a:r>
                <a:rPr lang="en-US" sz="1800" b="1" i="0" dirty="0">
                  <a:solidFill>
                    <a:srgbClr val="2312FC"/>
                  </a:solidFill>
                </a:rPr>
                <a:t> NBI</a:t>
              </a:r>
            </a:p>
          </p:txBody>
        </p:sp>
        <p:sp>
          <p:nvSpPr>
            <p:cNvPr id="20" name="TextBox 6"/>
            <p:cNvSpPr txBox="1">
              <a:spLocks noChangeArrowheads="1"/>
            </p:cNvSpPr>
            <p:nvPr/>
          </p:nvSpPr>
          <p:spPr bwMode="auto">
            <a:xfrm>
              <a:off x="7158365" y="2069495"/>
              <a:ext cx="1346200" cy="6595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1775" indent="-231775" algn="ctr">
                <a:spcAft>
                  <a:spcPts val="300"/>
                </a:spcAft>
              </a:pPr>
              <a:r>
                <a:rPr lang="en-US" sz="1600" b="1" i="0" dirty="0" smtClean="0">
                  <a:solidFill>
                    <a:srgbClr val="2312FC"/>
                  </a:solidFill>
                </a:rPr>
                <a:t>HHFW</a:t>
              </a:r>
            </a:p>
            <a:p>
              <a:pPr marL="231775" indent="-231775" algn="ctr">
                <a:spcAft>
                  <a:spcPts val="300"/>
                </a:spcAft>
              </a:pPr>
              <a:r>
                <a:rPr lang="en-US" sz="1600" b="1" i="0" dirty="0" smtClean="0">
                  <a:solidFill>
                    <a:srgbClr val="2312FC"/>
                  </a:solidFill>
                </a:rPr>
                <a:t>System</a:t>
              </a:r>
              <a:endParaRPr lang="en-US" sz="1600" b="1" i="0" dirty="0">
                <a:solidFill>
                  <a:srgbClr val="2312FC"/>
                </a:solidFill>
              </a:endParaRPr>
            </a:p>
          </p:txBody>
        </p:sp>
        <p:sp>
          <p:nvSpPr>
            <p:cNvPr id="21" name="TextBox 6"/>
            <p:cNvSpPr txBox="1">
              <a:spLocks noChangeArrowheads="1"/>
            </p:cNvSpPr>
            <p:nvPr/>
          </p:nvSpPr>
          <p:spPr bwMode="auto">
            <a:xfrm>
              <a:off x="5279168" y="2743200"/>
              <a:ext cx="1143000" cy="3582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1775" indent="-231775" algn="ctr">
                <a:spcAft>
                  <a:spcPts val="300"/>
                </a:spcAft>
              </a:pPr>
              <a:r>
                <a:rPr lang="en-US" sz="1600" b="1" i="0">
                  <a:solidFill>
                    <a:srgbClr val="2312FC"/>
                  </a:solidFill>
                </a:rPr>
                <a:t>NSTX-U</a:t>
              </a:r>
            </a:p>
          </p:txBody>
        </p:sp>
        <p:sp>
          <p:nvSpPr>
            <p:cNvPr id="22" name="TextBox 6"/>
            <p:cNvSpPr txBox="1">
              <a:spLocks noChangeArrowheads="1"/>
            </p:cNvSpPr>
            <p:nvPr/>
          </p:nvSpPr>
          <p:spPr bwMode="auto">
            <a:xfrm>
              <a:off x="3908375" y="685800"/>
              <a:ext cx="1303463" cy="3908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1775" indent="-231775" algn="ctr">
                <a:spcAft>
                  <a:spcPts val="300"/>
                </a:spcAft>
              </a:pPr>
              <a:r>
                <a:rPr lang="en-US" sz="1800" b="1" i="0" dirty="0" smtClean="0">
                  <a:solidFill>
                    <a:schemeClr val="accent2"/>
                  </a:solidFill>
                </a:rPr>
                <a:t>2</a:t>
              </a:r>
              <a:r>
                <a:rPr lang="en-US" sz="1800" b="1" i="0" baseline="30000" dirty="0" smtClean="0">
                  <a:solidFill>
                    <a:schemeClr val="accent2"/>
                  </a:solidFill>
                </a:rPr>
                <a:t>nd</a:t>
              </a:r>
              <a:r>
                <a:rPr lang="en-US" sz="1800" b="1" i="0" dirty="0" smtClean="0">
                  <a:solidFill>
                    <a:schemeClr val="accent2"/>
                  </a:solidFill>
                </a:rPr>
                <a:t> NBI</a:t>
              </a:r>
              <a:endParaRPr lang="en-US" sz="1800" b="1" i="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403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3"/>
          <p:cNvSpPr>
            <a:spLocks noChangeArrowheads="1"/>
          </p:cNvSpPr>
          <p:nvPr/>
        </p:nvSpPr>
        <p:spPr bwMode="auto">
          <a:xfrm>
            <a:off x="0" y="12700"/>
            <a:ext cx="9144000" cy="889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25"/>
              </a:lnSpc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Arial" charset="0"/>
              </a:rPr>
              <a:t>Upgrade </a:t>
            </a:r>
            <a:r>
              <a:rPr lang="en-US" sz="2800" i="0" dirty="0" smtClean="0">
                <a:solidFill>
                  <a:srgbClr val="FF0000"/>
                </a:solidFill>
                <a:latin typeface="Arial" charset="0"/>
              </a:rPr>
              <a:t>schedule </a:t>
            </a:r>
            <a:r>
              <a:rPr lang="en-US" sz="2800" i="0" dirty="0">
                <a:solidFill>
                  <a:srgbClr val="FF0000"/>
                </a:solidFill>
                <a:latin typeface="Arial" charset="0"/>
              </a:rPr>
              <a:t>on track for early finish</a:t>
            </a:r>
          </a:p>
          <a:p>
            <a:pPr algn="ctr" eaLnBrk="0" hangingPunct="0">
              <a:lnSpc>
                <a:spcPts val="3225"/>
              </a:lnSpc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1238FF"/>
                </a:solidFill>
                <a:latin typeface="Arial" charset="0"/>
              </a:rPr>
              <a:t>Aiming to start </a:t>
            </a:r>
            <a:r>
              <a:rPr lang="en-US" sz="2400" i="0" dirty="0" smtClean="0">
                <a:solidFill>
                  <a:srgbClr val="1238FF"/>
                </a:solidFill>
                <a:latin typeface="Arial" charset="0"/>
              </a:rPr>
              <a:t>research </a:t>
            </a:r>
            <a:r>
              <a:rPr lang="en-US" sz="2400" i="0" dirty="0">
                <a:solidFill>
                  <a:srgbClr val="1238FF"/>
                </a:solidFill>
                <a:latin typeface="Arial" charset="0"/>
              </a:rPr>
              <a:t>operation in </a:t>
            </a:r>
            <a:r>
              <a:rPr lang="en-US" sz="2400" i="0" dirty="0" smtClean="0">
                <a:solidFill>
                  <a:srgbClr val="1238FF"/>
                </a:solidFill>
                <a:latin typeface="Arial" charset="0"/>
              </a:rPr>
              <a:t>early FY </a:t>
            </a:r>
            <a:r>
              <a:rPr lang="en-US" sz="2400" i="0" dirty="0">
                <a:solidFill>
                  <a:srgbClr val="1238FF"/>
                </a:solidFill>
                <a:latin typeface="Arial" charset="0"/>
              </a:rPr>
              <a:t>2015</a:t>
            </a:r>
            <a:endParaRPr lang="en-US" sz="1600" i="0" dirty="0">
              <a:solidFill>
                <a:srgbClr val="1238FF"/>
              </a:solidFill>
              <a:latin typeface="Helvetica Neue" charset="0"/>
            </a:endParaRPr>
          </a:p>
        </p:txBody>
      </p:sp>
      <p:sp>
        <p:nvSpPr>
          <p:cNvPr id="3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grpSp>
        <p:nvGrpSpPr>
          <p:cNvPr id="57" name="Group 59"/>
          <p:cNvGrpSpPr>
            <a:grpSpLocks/>
          </p:cNvGrpSpPr>
          <p:nvPr/>
        </p:nvGrpSpPr>
        <p:grpSpPr bwMode="auto">
          <a:xfrm>
            <a:off x="152400" y="969264"/>
            <a:ext cx="7696200" cy="5562600"/>
            <a:chOff x="304800" y="762000"/>
            <a:chExt cx="7696200" cy="5562600"/>
          </a:xfrm>
        </p:grpSpPr>
        <p:grpSp>
          <p:nvGrpSpPr>
            <p:cNvPr id="59" name="Group 58"/>
            <p:cNvGrpSpPr>
              <a:grpSpLocks/>
            </p:cNvGrpSpPr>
            <p:nvPr/>
          </p:nvGrpSpPr>
          <p:grpSpPr bwMode="auto">
            <a:xfrm>
              <a:off x="304800" y="762000"/>
              <a:ext cx="7696200" cy="5562600"/>
              <a:chOff x="304800" y="762000"/>
              <a:chExt cx="7696200" cy="5562600"/>
            </a:xfrm>
          </p:grpSpPr>
          <p:grpSp>
            <p:nvGrpSpPr>
              <p:cNvPr id="61" name="Group 62"/>
              <p:cNvGrpSpPr>
                <a:grpSpLocks/>
              </p:cNvGrpSpPr>
              <p:nvPr/>
            </p:nvGrpSpPr>
            <p:grpSpPr bwMode="auto">
              <a:xfrm>
                <a:off x="304800" y="762000"/>
                <a:ext cx="7696200" cy="5562600"/>
                <a:chOff x="1340667" y="920095"/>
                <a:chExt cx="8001000" cy="5770460"/>
              </a:xfrm>
            </p:grpSpPr>
            <p:grpSp>
              <p:nvGrpSpPr>
                <p:cNvPr id="65" name="Group 61"/>
                <p:cNvGrpSpPr>
                  <a:grpSpLocks/>
                </p:cNvGrpSpPr>
                <p:nvPr/>
              </p:nvGrpSpPr>
              <p:grpSpPr bwMode="auto">
                <a:xfrm>
                  <a:off x="1340667" y="920095"/>
                  <a:ext cx="8001000" cy="5770460"/>
                  <a:chOff x="1340667" y="920095"/>
                  <a:chExt cx="8001000" cy="5770460"/>
                </a:xfrm>
              </p:grpSpPr>
              <p:grpSp>
                <p:nvGrpSpPr>
                  <p:cNvPr id="70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1340667" y="920095"/>
                    <a:ext cx="8001000" cy="5770460"/>
                    <a:chOff x="1340667" y="920095"/>
                    <a:chExt cx="8001000" cy="5770460"/>
                  </a:xfrm>
                </p:grpSpPr>
                <p:grpSp>
                  <p:nvGrpSpPr>
                    <p:cNvPr id="74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40667" y="920095"/>
                      <a:ext cx="8001000" cy="5770460"/>
                      <a:chOff x="1340667" y="920095"/>
                      <a:chExt cx="8001000" cy="5770460"/>
                    </a:xfrm>
                  </p:grpSpPr>
                  <p:grpSp>
                    <p:nvGrpSpPr>
                      <p:cNvPr id="78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40667" y="920095"/>
                        <a:ext cx="8001000" cy="5770460"/>
                        <a:chOff x="1340667" y="920095"/>
                        <a:chExt cx="8001000" cy="5770460"/>
                      </a:xfrm>
                    </p:grpSpPr>
                    <p:pic>
                      <p:nvPicPr>
                        <p:cNvPr id="90" name="Picture 27" descr="summary schedule r4.tiff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print"/>
                        <a:srcRect t="2222" b="4443"/>
                        <a:stretch>
                          <a:fillRect/>
                        </a:stretch>
                      </p:blipFill>
                      <p:spPr bwMode="auto">
                        <a:xfrm>
                          <a:off x="1340667" y="920095"/>
                          <a:ext cx="8001000" cy="5770460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  <p:cxnSp>
                      <p:nvCxnSpPr>
                        <p:cNvPr id="91" name="Straight Connector 90"/>
                        <p:cNvCxnSpPr/>
                        <p:nvPr/>
                      </p:nvCxnSpPr>
                      <p:spPr>
                        <a:xfrm>
                          <a:off x="7240745" y="1157237"/>
                          <a:ext cx="0" cy="5302763"/>
                        </a:xfrm>
                        <a:prstGeom prst="line">
                          <a:avLst/>
                        </a:prstGeom>
                        <a:ln w="4445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79" name="Rectangle 78"/>
                      <p:cNvSpPr/>
                      <p:nvPr/>
                    </p:nvSpPr>
                    <p:spPr>
                      <a:xfrm>
                        <a:off x="5459994" y="5425797"/>
                        <a:ext cx="1742792" cy="7904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0" name="Rectangle 79"/>
                      <p:cNvSpPr/>
                      <p:nvPr/>
                    </p:nvSpPr>
                    <p:spPr>
                      <a:xfrm>
                        <a:off x="6437014" y="5180421"/>
                        <a:ext cx="765772" cy="8728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1" name="Rectangle 80"/>
                      <p:cNvSpPr/>
                      <p:nvPr/>
                    </p:nvSpPr>
                    <p:spPr>
                      <a:xfrm>
                        <a:off x="6133345" y="4925163"/>
                        <a:ext cx="1069441" cy="4775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2" name="Rectangle 81"/>
                      <p:cNvSpPr/>
                      <p:nvPr/>
                    </p:nvSpPr>
                    <p:spPr>
                      <a:xfrm>
                        <a:off x="5522708" y="4664965"/>
                        <a:ext cx="1680078" cy="4940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3" name="Rectangle 82"/>
                      <p:cNvSpPr/>
                      <p:nvPr/>
                    </p:nvSpPr>
                    <p:spPr>
                      <a:xfrm>
                        <a:off x="5752110" y="4403121"/>
                        <a:ext cx="1450676" cy="7410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4" name="Rectangle 83"/>
                      <p:cNvSpPr/>
                      <p:nvPr/>
                    </p:nvSpPr>
                    <p:spPr>
                      <a:xfrm>
                        <a:off x="6818250" y="4131396"/>
                        <a:ext cx="384536" cy="4775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5" name="Rectangle 84"/>
                      <p:cNvSpPr/>
                      <p:nvPr/>
                    </p:nvSpPr>
                    <p:spPr>
                      <a:xfrm>
                        <a:off x="6057428" y="3872845"/>
                        <a:ext cx="1145358" cy="5105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5143122" y="3607707"/>
                        <a:ext cx="2059663" cy="7904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7" name="Rectangle 86"/>
                      <p:cNvSpPr/>
                      <p:nvPr/>
                    </p:nvSpPr>
                    <p:spPr>
                      <a:xfrm>
                        <a:off x="6971734" y="3298104"/>
                        <a:ext cx="231052" cy="1037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8" name="Rectangle 87"/>
                      <p:cNvSpPr/>
                      <p:nvPr/>
                    </p:nvSpPr>
                    <p:spPr>
                      <a:xfrm>
                        <a:off x="6965132" y="1710569"/>
                        <a:ext cx="151834" cy="7575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  <p:sp>
                    <p:nvSpPr>
                      <p:cNvPr id="89" name="Rectangle 88"/>
                      <p:cNvSpPr/>
                      <p:nvPr/>
                    </p:nvSpPr>
                    <p:spPr>
                      <a:xfrm>
                        <a:off x="5856083" y="1473427"/>
                        <a:ext cx="1067791" cy="7740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dirty="0"/>
                      </a:p>
                    </p:txBody>
                  </p:sp>
                </p:grpSp>
                <p:cxnSp>
                  <p:nvCxnSpPr>
                    <p:cNvPr id="75" name="Straight Connector 74"/>
                    <p:cNvCxnSpPr/>
                    <p:nvPr/>
                  </p:nvCxnSpPr>
                  <p:spPr>
                    <a:xfrm>
                      <a:off x="6984937" y="1560709"/>
                      <a:ext cx="0" cy="153154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/>
                    <p:cNvCxnSpPr/>
                    <p:nvPr/>
                  </p:nvCxnSpPr>
                  <p:spPr>
                    <a:xfrm>
                      <a:off x="7123568" y="1789616"/>
                      <a:ext cx="0" cy="153155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/>
                    <p:cNvCxnSpPr/>
                    <p:nvPr/>
                  </p:nvCxnSpPr>
                  <p:spPr>
                    <a:xfrm>
                      <a:off x="7450342" y="2501043"/>
                      <a:ext cx="0" cy="151508"/>
                    </a:xfrm>
                    <a:prstGeom prst="line">
                      <a:avLst/>
                    </a:prstGeom>
                    <a:ln w="1905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8438914" y="2965446"/>
                    <a:ext cx="0" cy="289675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8638609" y="5862205"/>
                    <a:ext cx="0" cy="227261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8932375" y="6145458"/>
                    <a:ext cx="0" cy="228908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222590" y="2026759"/>
                  <a:ext cx="0" cy="153155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7316662" y="2263901"/>
                  <a:ext cx="0" cy="153155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8219415" y="2738185"/>
                  <a:ext cx="0" cy="153155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7620000" y="5970588"/>
                <a:ext cx="119063" cy="92075"/>
              </a:xfrm>
              <a:prstGeom prst="rec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sp>
          <p:nvSpPr>
            <p:cNvPr id="60" name="Rectangle 59"/>
            <p:cNvSpPr/>
            <p:nvPr/>
          </p:nvSpPr>
          <p:spPr bwMode="auto">
            <a:xfrm>
              <a:off x="5867400" y="1752600"/>
              <a:ext cx="76200" cy="762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>
            <a:off x="7543800" y="4550664"/>
            <a:ext cx="0" cy="152400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5867400" y="1883664"/>
            <a:ext cx="762000" cy="0"/>
          </a:xfrm>
          <a:prstGeom prst="straightConnector1">
            <a:avLst/>
          </a:prstGeom>
          <a:ln w="508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7391400" y="4093464"/>
            <a:ext cx="1219200" cy="461963"/>
          </a:xfrm>
          <a:prstGeom prst="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latin typeface="Arial" charset="0"/>
                <a:cs typeface="Arial" charset="0"/>
              </a:rPr>
              <a:t>Forecast Mid October 2014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854700" y="4815777"/>
            <a:ext cx="1447800" cy="76200"/>
          </a:xfrm>
          <a:prstGeom prst="rect">
            <a:avLst/>
          </a:prstGeom>
          <a:solidFill>
            <a:srgbClr val="2312FC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6324600" y="1455003"/>
            <a:ext cx="2667000" cy="83099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66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latin typeface="Arial" charset="0"/>
                <a:cs typeface="Arial" charset="0"/>
              </a:rPr>
              <a:t>Critical path through the centerstack fabrication and installation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NSTX-U team is </a:t>
            </a:r>
            <a:r>
              <a:rPr lang="en-US" sz="2400" smtClean="0"/>
              <a:t>proposing longer-term </a:t>
            </a:r>
            <a:r>
              <a:rPr lang="en-US" sz="2400" dirty="0" smtClean="0"/>
              <a:t>facility enhancements to fully utilize Upgrade capabilities, support ITER and FNSF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419600" cy="5105400"/>
          </a:xfrm>
        </p:spPr>
        <p:txBody>
          <a:bodyPr/>
          <a:lstStyle/>
          <a:p>
            <a:r>
              <a:rPr lang="en-US" b="1" dirty="0" smtClean="0">
                <a:latin typeface="Arial Narrow" pitchFamily="34" charset="0"/>
              </a:rPr>
              <a:t>Improved particle control tools</a:t>
            </a:r>
          </a:p>
          <a:p>
            <a:pPr marL="403225" lvl="1" indent="-174625"/>
            <a:r>
              <a:rPr lang="en-US" b="1" dirty="0" smtClean="0">
                <a:latin typeface="Arial Narrow" pitchFamily="34" charset="0"/>
              </a:rPr>
              <a:t>Control deuterium inventory and trigger rapid ELMs to expel impurities</a:t>
            </a:r>
          </a:p>
          <a:p>
            <a:pPr marL="403225" lvl="1" indent="-174625"/>
            <a:r>
              <a:rPr lang="en-US" b="1" dirty="0" smtClean="0">
                <a:latin typeface="Arial Narrow" pitchFamily="34" charset="0"/>
              </a:rPr>
              <a:t>Access low </a:t>
            </a:r>
            <a:r>
              <a:rPr lang="en-US" b="1" dirty="0" smtClean="0">
                <a:latin typeface="Symbol" pitchFamily="18" charset="2"/>
              </a:rPr>
              <a:t>n</a:t>
            </a:r>
            <a:r>
              <a:rPr lang="en-US" b="1" dirty="0" smtClean="0">
                <a:latin typeface="Arial Narrow" pitchFamily="34" charset="0"/>
              </a:rPr>
              <a:t>*, understand role of Li</a:t>
            </a:r>
          </a:p>
          <a:p>
            <a:endParaRPr lang="en-US" sz="1050" b="1" dirty="0" smtClean="0">
              <a:latin typeface="Arial Narrow" pitchFamily="34" charset="0"/>
            </a:endParaRPr>
          </a:p>
          <a:p>
            <a:endParaRPr lang="en-US" sz="1050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Disruption avoidance, mitigation</a:t>
            </a:r>
          </a:p>
          <a:p>
            <a:pPr marL="403225" lvl="1" indent="-174625"/>
            <a:r>
              <a:rPr lang="en-US" sz="1800" b="1" dirty="0" smtClean="0">
                <a:latin typeface="Arial Narrow" pitchFamily="34" charset="0"/>
              </a:rPr>
              <a:t>3D sensors &amp; coils, massive gas injection</a:t>
            </a:r>
          </a:p>
          <a:p>
            <a:pPr marL="401638" lvl="1" indent="-173038"/>
            <a:endParaRPr lang="en-US" sz="1050" b="1" dirty="0" smtClean="0">
              <a:latin typeface="Arial Narrow" pitchFamily="34" charset="0"/>
            </a:endParaRPr>
          </a:p>
          <a:p>
            <a:pPr marL="401638" lvl="1" indent="-173038"/>
            <a:endParaRPr lang="en-US" sz="1050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ECH to raise start-up plasma T</a:t>
            </a:r>
            <a:r>
              <a:rPr lang="en-US" b="1" baseline="-25000" dirty="0" smtClean="0">
                <a:latin typeface="Arial Narrow" pitchFamily="34" charset="0"/>
              </a:rPr>
              <a:t>e</a:t>
            </a:r>
            <a:r>
              <a:rPr lang="en-US" b="1" dirty="0" smtClean="0">
                <a:latin typeface="Arial Narrow" pitchFamily="34" charset="0"/>
              </a:rPr>
              <a:t> to enable FW+NBI+BS I</a:t>
            </a:r>
            <a:r>
              <a:rPr lang="en-US" b="1" baseline="-25000" dirty="0" smtClean="0">
                <a:latin typeface="Arial Narrow" pitchFamily="34" charset="0"/>
              </a:rPr>
              <a:t>P</a:t>
            </a:r>
            <a:r>
              <a:rPr lang="en-US" b="1" dirty="0" smtClean="0">
                <a:latin typeface="Arial Narrow" pitchFamily="34" charset="0"/>
              </a:rPr>
              <a:t> ramp-up</a:t>
            </a:r>
          </a:p>
          <a:p>
            <a:endParaRPr lang="en-US" sz="1400" b="1" dirty="0" smtClean="0">
              <a:latin typeface="Arial Narrow" pitchFamily="34" charset="0"/>
            </a:endParaRPr>
          </a:p>
          <a:p>
            <a:endParaRPr lang="en-US" sz="1400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Begin transition to high-Z PFCs, assess flowing liquid metals</a:t>
            </a:r>
          </a:p>
          <a:p>
            <a:endParaRPr lang="en-US" b="1" dirty="0">
              <a:latin typeface="Arial Narrow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0EA5AC-81EB-4DD9-B75B-8EC6FB29C0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5" name="Group 80"/>
          <p:cNvGrpSpPr/>
          <p:nvPr/>
        </p:nvGrpSpPr>
        <p:grpSpPr>
          <a:xfrm>
            <a:off x="6019800" y="3190525"/>
            <a:ext cx="1752600" cy="1152875"/>
            <a:chOff x="4419600" y="4257325"/>
            <a:chExt cx="1752600" cy="11528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0000"/>
            <a:stretch/>
          </p:blipFill>
          <p:spPr bwMode="auto">
            <a:xfrm>
              <a:off x="4800600" y="4294542"/>
              <a:ext cx="1025686" cy="1115658"/>
            </a:xfrm>
            <a:prstGeom prst="rect">
              <a:avLst/>
            </a:prstGeom>
            <a:noFill/>
          </p:spPr>
        </p:pic>
        <p:sp>
          <p:nvSpPr>
            <p:cNvPr id="16" name="Text Box 48"/>
            <p:cNvSpPr txBox="1">
              <a:spLocks noChangeArrowheads="1"/>
            </p:cNvSpPr>
            <p:nvPr/>
          </p:nvSpPr>
          <p:spPr bwMode="auto">
            <a:xfrm>
              <a:off x="4419600" y="4257325"/>
              <a:ext cx="1752600" cy="329321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45720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 err="1" smtClean="0">
                  <a:solidFill>
                    <a:schemeClr val="accent2"/>
                  </a:solidFill>
                  <a:latin typeface="Arial Narrow" pitchFamily="34" charset="0"/>
                  <a:ea typeface="ＭＳ Ｐゴシック" pitchFamily="34" charset="-128"/>
                </a:rPr>
                <a:t>Midplane</a:t>
              </a:r>
              <a:r>
                <a:rPr lang="en-US" sz="1400" i="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+ off-</a:t>
              </a:r>
              <a:r>
                <a:rPr lang="en-US" sz="1400" i="0" dirty="0" err="1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midplane</a:t>
              </a:r>
              <a:r>
                <a:rPr lang="en-US" sz="1400" i="0" dirty="0" smtClean="0">
                  <a:solidFill>
                    <a:srgbClr val="FF0000"/>
                  </a:solidFill>
                  <a:latin typeface="Arial Narrow" pitchFamily="34" charset="0"/>
                  <a:ea typeface="ＭＳ Ｐゴシック" pitchFamily="34" charset="-128"/>
                </a:rPr>
                <a:t> </a:t>
              </a: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non-</a:t>
              </a:r>
              <a:r>
                <a:rPr lang="en-US" sz="900" i="0" dirty="0" err="1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axisymmetric</a:t>
              </a:r>
              <a:r>
                <a:rPr lang="en-US" sz="9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 control coils (NCC)</a:t>
              </a:r>
              <a:endParaRPr lang="en-US" i="0" baseline="-25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4572000" y="3200400"/>
            <a:ext cx="1238250" cy="981075"/>
            <a:chOff x="6076950" y="4343400"/>
            <a:chExt cx="1238250" cy="981075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6950" y="4343400"/>
              <a:ext cx="1238250" cy="67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48"/>
            <p:cNvSpPr txBox="1">
              <a:spLocks noChangeArrowheads="1"/>
            </p:cNvSpPr>
            <p:nvPr/>
          </p:nvSpPr>
          <p:spPr bwMode="auto">
            <a:xfrm>
              <a:off x="6096000" y="4976687"/>
              <a:ext cx="1143000" cy="347788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45720" rIns="0" bIns="0" anchor="ctr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Extended low-f MHD sensor set</a:t>
              </a:r>
              <a:endParaRPr lang="en-US" sz="1400" i="0" baseline="-25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</p:grpSp>
      <p:grpSp>
        <p:nvGrpSpPr>
          <p:cNvPr id="7" name="Group 52"/>
          <p:cNvGrpSpPr/>
          <p:nvPr/>
        </p:nvGrpSpPr>
        <p:grpSpPr>
          <a:xfrm>
            <a:off x="5105400" y="4267200"/>
            <a:ext cx="1219200" cy="1335087"/>
            <a:chOff x="7029751" y="679098"/>
            <a:chExt cx="1219200" cy="1335087"/>
          </a:xfrm>
        </p:grpSpPr>
        <p:pic>
          <p:nvPicPr>
            <p:cNvPr id="25" name="Picture 19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48600" y="679098"/>
              <a:ext cx="400351" cy="133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7029751" y="1060098"/>
              <a:ext cx="762000" cy="5005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>
              <a:spAutoFit/>
            </a:bodyPr>
            <a:lstStyle/>
            <a:p>
              <a:pPr algn="ctr" defTabSz="912813" eaLnBrk="0" hangingPunct="0">
                <a:lnSpc>
                  <a:spcPct val="70000"/>
                </a:lnSpc>
                <a:defRPr/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rPr>
                <a:t>1-2MW</a:t>
              </a:r>
            </a:p>
            <a:p>
              <a:pPr algn="ctr" defTabSz="912813" eaLnBrk="0" hangingPunct="0">
                <a:lnSpc>
                  <a:spcPct val="70000"/>
                </a:lnSpc>
                <a:buFontTx/>
                <a:buNone/>
                <a:defRPr/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rPr>
                <a:t>28 GHz</a:t>
              </a:r>
            </a:p>
            <a:p>
              <a:pPr algn="ctr" defTabSz="912813" eaLnBrk="0" hangingPunct="0">
                <a:lnSpc>
                  <a:spcPct val="70000"/>
                </a:lnSpc>
                <a:buFontTx/>
                <a:buNone/>
                <a:defRPr/>
              </a:pPr>
              <a:r>
                <a:rPr lang="en-US" sz="1400" i="0" dirty="0" err="1" smtClean="0">
                  <a:solidFill>
                    <a:schemeClr val="tx1"/>
                  </a:solidFill>
                  <a:latin typeface="Arial Narrow" charset="0"/>
                  <a:ea typeface="ＭＳ Ｐゴシック" charset="0"/>
                  <a:cs typeface="ＭＳ Ｐゴシック" charset="0"/>
                </a:rPr>
                <a:t>gyrotron</a:t>
              </a:r>
              <a:endParaRPr lang="en-US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" name="Group 31"/>
          <p:cNvGrpSpPr/>
          <p:nvPr/>
        </p:nvGrpSpPr>
        <p:grpSpPr>
          <a:xfrm>
            <a:off x="6172200" y="1039782"/>
            <a:ext cx="1524000" cy="1703418"/>
            <a:chOff x="6473538" y="2500262"/>
            <a:chExt cx="1454728" cy="1606618"/>
          </a:xfrm>
        </p:grpSpPr>
        <p:pic>
          <p:nvPicPr>
            <p:cNvPr id="30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 l="5" r="55959"/>
            <a:stretch>
              <a:fillRect/>
            </a:stretch>
          </p:blipFill>
          <p:spPr bwMode="auto">
            <a:xfrm>
              <a:off x="6477000" y="2514600"/>
              <a:ext cx="1447800" cy="1592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48"/>
            <p:cNvSpPr txBox="1">
              <a:spLocks noChangeArrowheads="1"/>
            </p:cNvSpPr>
            <p:nvPr/>
          </p:nvSpPr>
          <p:spPr bwMode="auto">
            <a:xfrm>
              <a:off x="6473538" y="2500262"/>
              <a:ext cx="1454728" cy="290287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91440" tIns="45720" rIns="0" bIns="45720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0" dirty="0" err="1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Divertor</a:t>
              </a: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 </a:t>
              </a:r>
              <a:r>
                <a:rPr lang="en-US" sz="1400" i="0" dirty="0" err="1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cryo</a:t>
              </a: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-pump</a:t>
              </a:r>
              <a:endParaRPr lang="en-US" sz="1400" i="0" dirty="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9" name="Group 37"/>
          <p:cNvGrpSpPr/>
          <p:nvPr/>
        </p:nvGrpSpPr>
        <p:grpSpPr>
          <a:xfrm>
            <a:off x="4343400" y="1041654"/>
            <a:ext cx="1828800" cy="1625345"/>
            <a:chOff x="5032375" y="969637"/>
            <a:chExt cx="1752600" cy="1515583"/>
          </a:xfrm>
        </p:grpSpPr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51450" y="1177467"/>
              <a:ext cx="1329811" cy="1307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48"/>
            <p:cNvSpPr txBox="1">
              <a:spLocks noChangeArrowheads="1"/>
            </p:cNvSpPr>
            <p:nvPr/>
          </p:nvSpPr>
          <p:spPr bwMode="auto">
            <a:xfrm>
              <a:off x="5032375" y="969637"/>
              <a:ext cx="1752600" cy="286992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Upward Li evaporator</a:t>
              </a:r>
              <a:endParaRPr lang="en-US" sz="1400" i="0" baseline="-25000" dirty="0">
                <a:solidFill>
                  <a:schemeClr val="tx1"/>
                </a:solidFill>
                <a:latin typeface="Arial Narrow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72400" y="1066800"/>
            <a:ext cx="1219200" cy="1752600"/>
            <a:chOff x="6324600" y="990600"/>
            <a:chExt cx="1219200" cy="1752600"/>
          </a:xfrm>
        </p:grpSpPr>
        <p:pic>
          <p:nvPicPr>
            <p:cNvPr id="35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29400" y="1346787"/>
              <a:ext cx="711369" cy="139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48"/>
            <p:cNvSpPr txBox="1">
              <a:spLocks noChangeArrowheads="1"/>
            </p:cNvSpPr>
            <p:nvPr/>
          </p:nvSpPr>
          <p:spPr bwMode="auto">
            <a:xfrm>
              <a:off x="6324600" y="990600"/>
              <a:ext cx="1219200" cy="34471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  <a:ea typeface="ＭＳ Ｐゴシック" pitchFamily="34" charset="-128"/>
                </a:rPr>
                <a:t>Li granule injector (LGI)</a:t>
              </a:r>
              <a:endParaRPr lang="en-US" sz="1400" i="0" baseline="-25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</p:grpSp>
      <p:pic>
        <p:nvPicPr>
          <p:cNvPr id="37" name="Picture 36" descr="Picture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48600" y="2895600"/>
            <a:ext cx="1219200" cy="1608700"/>
          </a:xfrm>
          <a:prstGeom prst="rect">
            <a:avLst/>
          </a:prstGeom>
        </p:spPr>
      </p:pic>
      <p:grpSp>
        <p:nvGrpSpPr>
          <p:cNvPr id="10" name="Group 67"/>
          <p:cNvGrpSpPr/>
          <p:nvPr/>
        </p:nvGrpSpPr>
        <p:grpSpPr>
          <a:xfrm>
            <a:off x="4343400" y="5715000"/>
            <a:ext cx="1524000" cy="686494"/>
            <a:chOff x="6324600" y="5790506"/>
            <a:chExt cx="1524000" cy="686494"/>
          </a:xfrm>
        </p:grpSpPr>
        <p:pic>
          <p:nvPicPr>
            <p:cNvPr id="40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40415" y="5791200"/>
              <a:ext cx="659423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TextBox 30"/>
            <p:cNvSpPr txBox="1">
              <a:spLocks noChangeArrowheads="1"/>
            </p:cNvSpPr>
            <p:nvPr/>
          </p:nvSpPr>
          <p:spPr bwMode="auto">
            <a:xfrm>
              <a:off x="6324600" y="5790506"/>
              <a:ext cx="1524000" cy="2292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91440" bIns="45720">
              <a:spAutoFit/>
            </a:bodyPr>
            <a:lstStyle/>
            <a:p>
              <a:pPr algn="ctr">
                <a:lnSpc>
                  <a:spcPct val="85000"/>
                </a:lnSpc>
                <a:buFontTx/>
                <a:buNone/>
              </a:pPr>
              <a:r>
                <a:rPr lang="en-US" sz="1400" i="0" dirty="0" smtClean="0">
                  <a:solidFill>
                    <a:schemeClr val="tx1"/>
                  </a:solidFill>
                  <a:latin typeface="Arial Narrow" pitchFamily="34" charset="0"/>
                </a:rPr>
                <a:t>High-Z tiles</a:t>
              </a:r>
              <a:endParaRPr lang="en-US" sz="14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>
              <a:off x="6846277" y="6019800"/>
              <a:ext cx="87923" cy="1524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00925" y="5257800"/>
            <a:ext cx="1743075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791200" y="5867400"/>
            <a:ext cx="1627188" cy="609600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lIns="108360" tIns="63360" rIns="108360" bIns="63360">
            <a:noAutofit/>
          </a:bodyPr>
          <a:lstStyle/>
          <a:p>
            <a:pPr algn="r">
              <a:lnSpc>
                <a:spcPct val="80000"/>
              </a:lnSpc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 b="1" i="0" dirty="0">
                <a:solidFill>
                  <a:schemeClr val="tx1"/>
                </a:solidFill>
                <a:latin typeface="Arial Narrow" pitchFamily="34" charset="0"/>
              </a:rPr>
              <a:t>Actively-supplied, capillary-restrained, gas-cooled LM-PFC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8"/>
            <a:ext cx="9144000" cy="82744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u="sng" dirty="0" smtClean="0">
                <a:latin typeface="+mn-lt"/>
              </a:rPr>
              <a:t>Summary</a:t>
            </a:r>
            <a:r>
              <a:rPr lang="en-US" sz="2400" dirty="0" smtClean="0">
                <a:latin typeface="+mn-lt"/>
              </a:rPr>
              <a:t>:  </a:t>
            </a:r>
            <a:r>
              <a:rPr lang="en-US" sz="2600" dirty="0" smtClean="0">
                <a:latin typeface="+mn-lt"/>
              </a:rPr>
              <a:t>NSTX-U will make leading contributions </a:t>
            </a:r>
            <a:br>
              <a:rPr lang="en-US" sz="2600" dirty="0" smtClean="0">
                <a:latin typeface="+mn-lt"/>
              </a:rPr>
            </a:br>
            <a:r>
              <a:rPr lang="en-US" sz="2600" dirty="0" smtClean="0">
                <a:latin typeface="+mn-lt"/>
              </a:rPr>
              <a:t>to fusion science and next-step applications</a:t>
            </a:r>
            <a:endParaRPr lang="en-US" sz="2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15400" cy="4876800"/>
          </a:xfrm>
        </p:spPr>
        <p:txBody>
          <a:bodyPr/>
          <a:lstStyle/>
          <a:p>
            <a:pPr marL="171450" indent="-171450"/>
            <a:r>
              <a:rPr lang="en-US" b="1" dirty="0" smtClean="0"/>
              <a:t>Provide ST basis (and assist AT) for FNSF and for ITER</a:t>
            </a:r>
          </a:p>
          <a:p>
            <a:pPr marL="400050" lvl="1" indent="-228600"/>
            <a:r>
              <a:rPr lang="en-US" b="1" dirty="0" smtClean="0"/>
              <a:t>Actuators + controls for 100% non-inductive at high confinement, </a:t>
            </a:r>
            <a:r>
              <a:rPr lang="en-US" b="1" dirty="0" smtClean="0">
                <a:latin typeface="Symbol" pitchFamily="18" charset="2"/>
              </a:rPr>
              <a:t>b</a:t>
            </a:r>
          </a:p>
          <a:p>
            <a:pPr marL="400050" lvl="1" indent="-228600"/>
            <a:r>
              <a:rPr lang="en-US" b="1" dirty="0" smtClean="0"/>
              <a:t>Non-inductive formation and ramp-up - needed for ST, benefits AT</a:t>
            </a:r>
          </a:p>
          <a:p>
            <a:pPr marL="400050" lvl="1" indent="-228600"/>
            <a:r>
              <a:rPr lang="en-US" b="1" dirty="0" smtClean="0"/>
              <a:t>RWM control, disruption warning, novel disruption mitigation</a:t>
            </a:r>
          </a:p>
          <a:p>
            <a:pPr marL="400050" lvl="1" indent="-228600"/>
            <a:r>
              <a:rPr lang="en-US" b="1" dirty="0" smtClean="0"/>
              <a:t>Non-linear </a:t>
            </a:r>
            <a:r>
              <a:rPr lang="en-US" b="1" dirty="0" err="1" smtClean="0"/>
              <a:t>Alfvénic</a:t>
            </a:r>
            <a:r>
              <a:rPr lang="en-US" b="1" dirty="0" smtClean="0"/>
              <a:t> mode dynamics, turbulence at high </a:t>
            </a:r>
            <a:r>
              <a:rPr lang="en-US" b="1" dirty="0" smtClean="0">
                <a:latin typeface="Symbol" pitchFamily="18" charset="2"/>
              </a:rPr>
              <a:t>b</a:t>
            </a:r>
            <a:r>
              <a:rPr lang="en-US" b="1" dirty="0" smtClean="0"/>
              <a:t> and low </a:t>
            </a:r>
            <a:r>
              <a:rPr lang="en-US" b="1" dirty="0" smtClean="0">
                <a:latin typeface="Symbol" pitchFamily="18" charset="2"/>
              </a:rPr>
              <a:t>n</a:t>
            </a:r>
            <a:r>
              <a:rPr lang="en-US" b="1" dirty="0" smtClean="0"/>
              <a:t>*</a:t>
            </a:r>
          </a:p>
          <a:p>
            <a:pPr marL="0" indent="-228600"/>
            <a:endParaRPr lang="en-US" sz="1800" dirty="0" smtClean="0"/>
          </a:p>
          <a:p>
            <a:pPr marL="0" indent="-228600"/>
            <a:r>
              <a:rPr lang="en-US" b="1" dirty="0" smtClean="0"/>
              <a:t>Novel plasma-material-interface solutions for next-steps</a:t>
            </a:r>
          </a:p>
          <a:p>
            <a:pPr marL="400050" lvl="1" indent="-228600"/>
            <a:r>
              <a:rPr lang="en-US" b="1" dirty="0" smtClean="0"/>
              <a:t>Lead “snowflake” development, combine with radiation/detachment</a:t>
            </a:r>
          </a:p>
          <a:p>
            <a:pPr marL="400050" lvl="1" indent="-228600"/>
            <a:r>
              <a:rPr lang="en-US" b="1" dirty="0" smtClean="0"/>
              <a:t>Lead in liquid metals for recycling/erosion control, vapor-shielding</a:t>
            </a:r>
          </a:p>
          <a:p>
            <a:pPr marL="0" indent="-228600"/>
            <a:endParaRPr lang="en-US" sz="1800" dirty="0" smtClean="0"/>
          </a:p>
          <a:p>
            <a:pPr marL="0" indent="-228600"/>
            <a:r>
              <a:rPr lang="en-US" b="1" dirty="0" smtClean="0"/>
              <a:t>NSTX-U project is on cost and schedule</a:t>
            </a:r>
          </a:p>
          <a:p>
            <a:pPr marL="403225" lvl="1" indent="-233363"/>
            <a:r>
              <a:rPr lang="en-US" b="1" dirty="0" smtClean="0"/>
              <a:t>Project ~65% complete</a:t>
            </a:r>
          </a:p>
          <a:p>
            <a:pPr marL="400050" lvl="1" indent="-228600"/>
            <a:r>
              <a:rPr lang="en-US" b="1" dirty="0" smtClean="0"/>
              <a:t>First plasma projected for October 2014</a:t>
            </a:r>
            <a:endParaRPr lang="en-US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and ST-FNSF presentations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808371" y="1016337"/>
            <a:ext cx="28210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NSTX Accomplishments &amp; Plans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08371" y="1221125"/>
            <a:ext cx="80951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Jon Menard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808371" y="1410037"/>
            <a:ext cx="148374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Oral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-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Tuesday 11:00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472594" y="2272784"/>
            <a:ext cx="21223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Magnet Design &amp; Fabrication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472594" y="2477571"/>
            <a:ext cx="125354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Steve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Raftopoulos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472594" y="2666484"/>
            <a:ext cx="149220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Oral - Tuesday 12:15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4102831" y="2956480"/>
            <a:ext cx="18065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TF Bundle Failure Cause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4102831" y="3161268"/>
            <a:ext cx="8351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Larry Dudek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4102831" y="3350180"/>
            <a:ext cx="175804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 Tuesday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102831" y="3642280"/>
            <a:ext cx="229992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Coolant Tube Solder Technique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4102831" y="3847067"/>
            <a:ext cx="115256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Steve Jurczynski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4102831" y="4035980"/>
            <a:ext cx="175804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 Tuesday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4102831" y="4283114"/>
            <a:ext cx="170880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Aqua pour coil winding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4102831" y="4487902"/>
            <a:ext cx="113332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Mike Mardenfeld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4102831" y="4676814"/>
            <a:ext cx="175804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 Tuesday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4102831" y="4937680"/>
            <a:ext cx="29259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Divertor Tile Modif. (CHI gap Protection)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4102831" y="5144055"/>
            <a:ext cx="115211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Kelsey Tresemer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76200" y="2315646"/>
            <a:ext cx="2515817" cy="579954"/>
            <a:chOff x="76200" y="5865812"/>
            <a:chExt cx="2515817" cy="579954"/>
          </a:xfrm>
        </p:grpSpPr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76200" y="5865812"/>
              <a:ext cx="251581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NSTX Vacuum Vessel Modification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76200" y="6072187"/>
              <a:ext cx="9469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Neway Atnafu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76200" y="6261100"/>
              <a:ext cx="181504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Poster Thursday 2:00-4:00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102831" y="5332968"/>
            <a:ext cx="186634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Poster- Thursday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2739169" y="1796316"/>
            <a:ext cx="4038600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587019" y="1631279"/>
            <a:ext cx="23813" cy="164592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2728056" y="1814314"/>
            <a:ext cx="23813" cy="274320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1148494" y="2111374"/>
            <a:ext cx="3178175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1135794" y="2114549"/>
            <a:ext cx="23813" cy="873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4304443" y="2122487"/>
            <a:ext cx="23813" cy="873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Freeform 61"/>
          <p:cNvSpPr>
            <a:spLocks/>
          </p:cNvSpPr>
          <p:nvPr/>
        </p:nvSpPr>
        <p:spPr bwMode="auto">
          <a:xfrm>
            <a:off x="3831369" y="2862817"/>
            <a:ext cx="26988" cy="219456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17" y="1664"/>
              </a:cxn>
              <a:cxn ang="0">
                <a:pos x="2" y="1664"/>
              </a:cxn>
              <a:cxn ang="0">
                <a:pos x="0" y="0"/>
              </a:cxn>
              <a:cxn ang="0">
                <a:pos x="14" y="0"/>
              </a:cxn>
            </a:cxnLst>
            <a:rect l="0" t="0" r="r" b="b"/>
            <a:pathLst>
              <a:path w="17" h="1664">
                <a:moveTo>
                  <a:pt x="14" y="0"/>
                </a:moveTo>
                <a:lnTo>
                  <a:pt x="17" y="1664"/>
                </a:lnTo>
                <a:lnTo>
                  <a:pt x="2" y="1664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3842481" y="3039030"/>
            <a:ext cx="220663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3834544" y="3716892"/>
            <a:ext cx="220663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3834544" y="4357727"/>
            <a:ext cx="220663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3840480" y="5038209"/>
            <a:ext cx="220663" cy="22225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76200" y="2971800"/>
            <a:ext cx="24189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Power &amp; control system changes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76200" y="3176587"/>
            <a:ext cx="133690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Raki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Ramakrishnan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6200" y="3365500"/>
            <a:ext cx="20658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Posters (2) Tuesday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74030" y="3657600"/>
            <a:ext cx="35073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Digital Coil Protection System (DCPS) Software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74030" y="3862388"/>
            <a:ext cx="9810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Keith Erickson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74030" y="4051300"/>
            <a:ext cx="152926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Oral -Thursday 12:05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704268" y="4300538"/>
            <a:ext cx="115256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DCPS Overview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704268" y="4505325"/>
            <a:ext cx="8608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Ron Hatcher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704268" y="4694238"/>
            <a:ext cx="181504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 Thursday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704268" y="4932363"/>
            <a:ext cx="20502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DCPS I/O &amp; Data subsystem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704268" y="5137151"/>
            <a:ext cx="126579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Greg Tchilinguirian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704268" y="5326063"/>
            <a:ext cx="18258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Poster-Thursday 2:00-4:00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15310" y="4217988"/>
            <a:ext cx="23813" cy="822960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67"/>
          <p:cNvSpPr>
            <a:spLocks noChangeArrowheads="1"/>
          </p:cNvSpPr>
          <p:nvPr/>
        </p:nvSpPr>
        <p:spPr bwMode="auto">
          <a:xfrm>
            <a:off x="435980" y="4383088"/>
            <a:ext cx="220663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i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35980" y="5016818"/>
            <a:ext cx="220663" cy="2381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6753956" y="1797605"/>
            <a:ext cx="2313844" cy="2653229"/>
            <a:chOff x="6769100" y="1889125"/>
            <a:chExt cx="2313844" cy="2653229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7024688" y="2417763"/>
              <a:ext cx="85279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CHI System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7024688" y="2622550"/>
              <a:ext cx="95378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Roger Raman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7024688" y="2811463"/>
              <a:ext cx="180132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Poster  Tuesday 2:00-4:00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7024688" y="3190875"/>
              <a:ext cx="185788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Lithium Flash Evaporator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7024688" y="3395663"/>
              <a:ext cx="118301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Lane Roquemore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7024688" y="3584575"/>
              <a:ext cx="18258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Poster-Thursday 2:00-4:00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7024688" y="3963988"/>
              <a:ext cx="20582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NSTX Lithium Pellet Fueling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7024688" y="4168775"/>
              <a:ext cx="118417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Daniel Andruczyk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7024688" y="4357688"/>
              <a:ext cx="18258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Arial" pitchFamily="34" charset="0"/>
                  <a:cs typeface="Arial" pitchFamily="34" charset="0"/>
                </a:rPr>
                <a:t>Poster-Thursday 2:00-4:00</a:t>
              </a: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6777038" y="1889125"/>
              <a:ext cx="22225" cy="87313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i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769100" y="2212975"/>
              <a:ext cx="30163" cy="184626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5" y="1163"/>
                </a:cxn>
                <a:cxn ang="0">
                  <a:pos x="0" y="1162"/>
                </a:cxn>
                <a:cxn ang="0">
                  <a:pos x="5" y="0"/>
                </a:cxn>
                <a:cxn ang="0">
                  <a:pos x="19" y="0"/>
                </a:cxn>
              </a:cxnLst>
              <a:rect l="0" t="0" r="r" b="b"/>
              <a:pathLst>
                <a:path w="19" h="1163">
                  <a:moveTo>
                    <a:pt x="19" y="0"/>
                  </a:moveTo>
                  <a:lnTo>
                    <a:pt x="15" y="1163"/>
                  </a:lnTo>
                  <a:lnTo>
                    <a:pt x="0" y="1162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i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6788150" y="2508250"/>
              <a:ext cx="220663" cy="23813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i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6780213" y="3273425"/>
              <a:ext cx="220663" cy="23813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i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6780213" y="4046538"/>
              <a:ext cx="220663" cy="23813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i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Rectangle 12"/>
          <p:cNvSpPr>
            <a:spLocks noChangeArrowheads="1"/>
          </p:cNvSpPr>
          <p:nvPr/>
        </p:nvSpPr>
        <p:spPr bwMode="auto">
          <a:xfrm>
            <a:off x="5852256" y="1902480"/>
            <a:ext cx="1828800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NSTX Operation</a:t>
            </a:r>
            <a:r>
              <a:rPr kumimoji="0" lang="en-US" sz="1600" b="1" i="0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endParaRPr kumimoji="0" lang="en-US" sz="2000" b="0" i="0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10"/>
          <p:cNvSpPr>
            <a:spLocks noChangeArrowheads="1"/>
          </p:cNvSpPr>
          <p:nvPr/>
        </p:nvSpPr>
        <p:spPr bwMode="auto">
          <a:xfrm>
            <a:off x="1966056" y="1902480"/>
            <a:ext cx="1582737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NSTX Upgrad</a:t>
            </a:r>
            <a:r>
              <a:rPr kumimoji="0" lang="en-US" sz="1600" i="0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2000" i="0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10"/>
          <p:cNvSpPr>
            <a:spLocks noChangeArrowheads="1"/>
          </p:cNvSpPr>
          <p:nvPr/>
        </p:nvSpPr>
        <p:spPr bwMode="auto">
          <a:xfrm>
            <a:off x="322263" y="5791200"/>
            <a:ext cx="1582737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i="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ST-FNSF</a:t>
            </a:r>
            <a:endParaRPr kumimoji="0" lang="en-US" sz="2000" i="0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32"/>
          <p:cNvSpPr>
            <a:spLocks noChangeArrowheads="1"/>
          </p:cNvSpPr>
          <p:nvPr/>
        </p:nvSpPr>
        <p:spPr bwMode="auto">
          <a:xfrm>
            <a:off x="2319265" y="5738336"/>
            <a:ext cx="2710678" cy="79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TBR and Shielding </a:t>
            </a:r>
            <a:r>
              <a:rPr lang="en-US" b="0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L. A. El-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Guebaly</a:t>
            </a:r>
            <a:endParaRPr lang="en-US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Configuration </a:t>
            </a:r>
            <a:r>
              <a:rPr lang="en-US" b="0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T. G. Brown</a:t>
            </a:r>
          </a:p>
          <a:p>
            <a:pPr lvl="0"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Mission and Performance </a:t>
            </a:r>
            <a:r>
              <a:rPr lang="en-US" b="0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J. Menard</a:t>
            </a:r>
          </a:p>
          <a:p>
            <a:pPr lvl="0">
              <a:lnSpc>
                <a:spcPct val="110000"/>
              </a:lnSpc>
            </a:pPr>
            <a:r>
              <a:rPr lang="en-US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Power and Particle Exhaust </a:t>
            </a:r>
            <a:r>
              <a:rPr lang="en-US" b="0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J. </a:t>
            </a:r>
            <a:r>
              <a:rPr lang="en-US" b="0" i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Canik</a:t>
            </a:r>
            <a:endParaRPr lang="en-US" b="0" i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32"/>
          <p:cNvSpPr>
            <a:spLocks noChangeArrowheads="1"/>
          </p:cNvSpPr>
          <p:nvPr/>
        </p:nvSpPr>
        <p:spPr bwMode="auto">
          <a:xfrm>
            <a:off x="5721884" y="5934670"/>
            <a:ext cx="264380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CS TF Radial Cooling </a:t>
            </a:r>
            <a:r>
              <a:rPr lang="en-US" b="0" i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R. D. Woolley</a:t>
            </a:r>
          </a:p>
        </p:txBody>
      </p:sp>
      <p:sp>
        <p:nvSpPr>
          <p:cNvPr id="84" name="Rectangle 22"/>
          <p:cNvSpPr>
            <a:spLocks noChangeArrowheads="1"/>
          </p:cNvSpPr>
          <p:nvPr/>
        </p:nvSpPr>
        <p:spPr bwMode="auto">
          <a:xfrm>
            <a:off x="256073" y="6205954"/>
            <a:ext cx="18013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Poster  Tuesday 2:00-4:00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29"/>
          <p:cNvSpPr>
            <a:spLocks noChangeArrowheads="1"/>
          </p:cNvSpPr>
          <p:nvPr/>
        </p:nvSpPr>
        <p:spPr bwMode="auto">
          <a:xfrm>
            <a:off x="5715000" y="5738336"/>
            <a:ext cx="152080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Oral -Thursday 11:35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NSTX-U mission and capabilities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NSTX results highlights, NSTX-U goals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Non-inductive current drive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Heat-flux mitigation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Progress toward completing NSTX-U Project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Proposed longer-term (5 year plan) enhancements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Summary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NSTX Upgrade mission elements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5943601" y="990601"/>
            <a:ext cx="2709862" cy="1565275"/>
            <a:chOff x="5943601" y="990601"/>
            <a:chExt cx="2709862" cy="1565275"/>
          </a:xfrm>
        </p:grpSpPr>
        <p:pic>
          <p:nvPicPr>
            <p:cNvPr id="13316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1" y="990601"/>
              <a:ext cx="1446213" cy="1565275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13317" name="Text Box 17"/>
            <p:cNvSpPr txBox="1">
              <a:spLocks noChangeArrowheads="1"/>
            </p:cNvSpPr>
            <p:nvPr/>
          </p:nvSpPr>
          <p:spPr bwMode="auto">
            <a:xfrm>
              <a:off x="7281863" y="1066800"/>
              <a:ext cx="1371600" cy="276225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/>
                <a:t>ST-FNSF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70650" y="5029200"/>
            <a:ext cx="2520950" cy="1512888"/>
            <a:chOff x="6470650" y="5029200"/>
            <a:chExt cx="2520950" cy="1512888"/>
          </a:xfrm>
        </p:grpSpPr>
        <p:pic>
          <p:nvPicPr>
            <p:cNvPr id="133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47050" y="5029200"/>
              <a:ext cx="844550" cy="150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9" name="Rectangle 18"/>
            <p:cNvSpPr>
              <a:spLocks noChangeArrowheads="1"/>
            </p:cNvSpPr>
            <p:nvPr/>
          </p:nvSpPr>
          <p:spPr bwMode="auto">
            <a:xfrm>
              <a:off x="6470650" y="6172200"/>
              <a:ext cx="16764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800" dirty="0"/>
                <a:t>ST Pilot Plant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03913" y="4213225"/>
            <a:ext cx="2310629" cy="1730375"/>
            <a:chOff x="5903913" y="4213225"/>
            <a:chExt cx="2310629" cy="1730375"/>
          </a:xfrm>
        </p:grpSpPr>
        <p:pic>
          <p:nvPicPr>
            <p:cNvPr id="13320" name="Picture 24" descr="com_Machinecutaway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03913" y="4213225"/>
              <a:ext cx="1676400" cy="173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1" name="Text Box 12"/>
            <p:cNvSpPr txBox="1">
              <a:spLocks noChangeArrowheads="1"/>
            </p:cNvSpPr>
            <p:nvPr/>
          </p:nvSpPr>
          <p:spPr bwMode="auto">
            <a:xfrm>
              <a:off x="7504113" y="4248841"/>
              <a:ext cx="710429" cy="323159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dirty="0"/>
                <a:t>ITER</a:t>
              </a: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066800"/>
            <a:ext cx="5715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Advance ST as candidate for Fusion Nuclear Science Facility (FNSF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)</a:t>
            </a:r>
          </a:p>
          <a:p>
            <a:pPr lvl="1" indent="-22860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Motivation for ST as FNSF: high neutron wall loading, potentially smaller size, cost, and tritium consumption, accessible / maintainable</a:t>
            </a:r>
          </a:p>
          <a:p>
            <a:pPr lvl="1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en-US" sz="600" b="0" i="0" kern="0" dirty="0" smtClean="0">
              <a:solidFill>
                <a:schemeClr val="accent2"/>
              </a:solidFill>
              <a:latin typeface="+mn-lt"/>
            </a:endParaRP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solutions for the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plasma-material interface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challenge</a:t>
            </a:r>
          </a:p>
          <a:p>
            <a:pPr lvl="1" indent="-22860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Exploit strong heating + smaller R 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  <a:sym typeface="Wingdings" pitchFamily="2" charset="2"/>
              </a:rPr>
              <a:t> h</a:t>
            </a: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igh P/R and P/S approaching FNSF/Demo levels</a:t>
            </a:r>
          </a:p>
          <a:p>
            <a:pPr lvl="1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en-US" sz="600" i="0" kern="0" dirty="0" smtClean="0">
              <a:solidFill>
                <a:schemeClr val="accent2"/>
              </a:solidFill>
              <a:latin typeface="+mn-lt"/>
            </a:endParaRPr>
          </a:p>
          <a:p>
            <a:pPr marL="169843" indent="-169843" defTabSz="804769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Explore unique ST parameter regimes to advance predictive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capability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- for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ITER and </a:t>
            </a: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beyond</a:t>
            </a:r>
          </a:p>
          <a:p>
            <a:pPr lvl="1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Fast-ion instabilities and transport</a:t>
            </a:r>
          </a:p>
          <a:p>
            <a:pPr lvl="1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  <a:latin typeface="+mn-lt"/>
              </a:rPr>
              <a:t>Electromagnetic turbulence</a:t>
            </a:r>
          </a:p>
          <a:p>
            <a:pPr lvl="1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 smtClean="0">
                <a:solidFill>
                  <a:schemeClr val="accent2"/>
                </a:solidFill>
              </a:rPr>
              <a:t>High </a:t>
            </a:r>
            <a:r>
              <a:rPr lang="en-US" sz="1800" b="0" i="0" kern="0" dirty="0" smtClean="0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1800" b="0" i="0" kern="0" dirty="0" smtClean="0">
                <a:solidFill>
                  <a:schemeClr val="accent2"/>
                </a:solidFill>
              </a:rPr>
              <a:t>, rotation, shaping, for transport, MHD</a:t>
            </a:r>
            <a:endParaRPr lang="en-US" sz="1800" b="0" i="0" kern="0" dirty="0" smtClean="0">
              <a:solidFill>
                <a:schemeClr val="accent2"/>
              </a:solidFill>
              <a:latin typeface="+mn-lt"/>
            </a:endParaRPr>
          </a:p>
          <a:p>
            <a:pPr lvl="1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en-US" sz="300" b="0" i="0" kern="0" dirty="0" smtClean="0">
              <a:solidFill>
                <a:schemeClr val="accent2"/>
              </a:solidFill>
              <a:latin typeface="+mn-lt"/>
            </a:endParaRPr>
          </a:p>
          <a:p>
            <a:pPr marL="169843" indent="-169843" defTabSz="804769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 smtClean="0">
                <a:solidFill>
                  <a:schemeClr val="tx1"/>
                </a:solidFill>
                <a:latin typeface="+mn-lt"/>
                <a:cs typeface="+mn-cs"/>
              </a:rPr>
              <a:t>Develop 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ST as fusion energy system</a:t>
            </a:r>
            <a:endParaRPr lang="en-US" sz="24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910263" y="2743199"/>
            <a:ext cx="3157015" cy="1313760"/>
            <a:chOff x="5910263" y="2743199"/>
            <a:chExt cx="3157015" cy="1313760"/>
          </a:xfrm>
        </p:grpSpPr>
        <p:pic>
          <p:nvPicPr>
            <p:cNvPr id="1332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10263" y="2743199"/>
              <a:ext cx="153035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6181725" y="3733800"/>
              <a:ext cx="1018205" cy="32315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dirty="0"/>
                <a:t>Lithium</a:t>
              </a:r>
            </a:p>
          </p:txBody>
        </p:sp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7510464" y="3733800"/>
              <a:ext cx="1556814" cy="32315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91429" tIns="45714" rIns="91429" bIns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dirty="0"/>
                <a:t>“Snowflake”</a:t>
              </a:r>
            </a:p>
          </p:txBody>
        </p:sp>
        <p:pic>
          <p:nvPicPr>
            <p:cNvPr id="13326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9213" y="2743199"/>
              <a:ext cx="1274762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303E72-236E-4343-8ADE-EC89DE244755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3333CC"/>
                </a:solidFill>
              </a:rPr>
              <a:t>NSTX Upgrade incorporates </a:t>
            </a:r>
            <a:r>
              <a:rPr lang="en-US" sz="2800" dirty="0" smtClean="0">
                <a:solidFill>
                  <a:srgbClr val="FF0000"/>
                </a:solidFill>
              </a:rPr>
              <a:t>2 new capabilities:</a:t>
            </a:r>
            <a:endParaRPr lang="en-US" sz="2800" dirty="0" smtClean="0">
              <a:solidFill>
                <a:srgbClr val="3333CC"/>
              </a:solidFill>
            </a:endParaRPr>
          </a:p>
        </p:txBody>
      </p:sp>
      <p:grpSp>
        <p:nvGrpSpPr>
          <p:cNvPr id="2" name="Group 63"/>
          <p:cNvGrpSpPr>
            <a:grpSpLocks noChangeAspect="1"/>
          </p:cNvGrpSpPr>
          <p:nvPr/>
        </p:nvGrpSpPr>
        <p:grpSpPr bwMode="auto">
          <a:xfrm>
            <a:off x="76200" y="990600"/>
            <a:ext cx="2438400" cy="3200400"/>
            <a:chOff x="0" y="990600"/>
            <a:chExt cx="2566736" cy="3368387"/>
          </a:xfrm>
        </p:grpSpPr>
        <p:pic>
          <p:nvPicPr>
            <p:cNvPr id="14371" name="Picture 42" descr="CS_comparis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990600"/>
              <a:ext cx="2430463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2" name="Text Box 44"/>
            <p:cNvSpPr txBox="1">
              <a:spLocks noChangeArrowheads="1"/>
            </p:cNvSpPr>
            <p:nvPr/>
          </p:nvSpPr>
          <p:spPr bwMode="auto">
            <a:xfrm>
              <a:off x="1283368" y="3694838"/>
              <a:ext cx="1283368" cy="6641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rIns="0" bIns="18288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 i="0" dirty="0">
                  <a:solidFill>
                    <a:srgbClr val="FF0000"/>
                  </a:solidFill>
                  <a:ea typeface="ＭＳ Ｐゴシック" pitchFamily="34" charset="-128"/>
                </a:rPr>
                <a:t>TF OD = 40cm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sz="800" dirty="0">
                <a:solidFill>
                  <a:schemeClr val="accent2"/>
                </a:solidFill>
                <a:ea typeface="ＭＳ Ｐゴシック" pitchFamily="34" charset="-128"/>
              </a:endParaRPr>
            </a:p>
          </p:txBody>
        </p:sp>
        <p:sp>
          <p:nvSpPr>
            <p:cNvPr id="14373" name="Text Box 45"/>
            <p:cNvSpPr txBox="1">
              <a:spLocks noChangeArrowheads="1"/>
            </p:cNvSpPr>
            <p:nvPr/>
          </p:nvSpPr>
          <p:spPr bwMode="auto">
            <a:xfrm>
              <a:off x="68399" y="1027389"/>
              <a:ext cx="1110290" cy="52484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>
                  <a:latin typeface="Arial Narrow" pitchFamily="34" charset="0"/>
                  <a:ea typeface="ＭＳ Ｐゴシック" pitchFamily="34" charset="-128"/>
                </a:rPr>
                <a:t>Previous </a:t>
              </a:r>
            </a:p>
            <a:p>
              <a:pPr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sz="1800" b="0" i="0">
                  <a:latin typeface="Arial Narrow" pitchFamily="34" charset="0"/>
                  <a:ea typeface="ＭＳ Ｐゴシック" pitchFamily="34" charset="-128"/>
                </a:rPr>
                <a:t>center-stack</a:t>
              </a:r>
            </a:p>
          </p:txBody>
        </p:sp>
        <p:sp>
          <p:nvSpPr>
            <p:cNvPr id="14374" name="Text Box 43"/>
            <p:cNvSpPr txBox="1">
              <a:spLocks noChangeArrowheads="1"/>
            </p:cNvSpPr>
            <p:nvPr/>
          </p:nvSpPr>
          <p:spPr bwMode="auto">
            <a:xfrm>
              <a:off x="0" y="3696231"/>
              <a:ext cx="1219200" cy="5831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b="0" i="0">
                  <a:solidFill>
                    <a:schemeClr val="accent2"/>
                  </a:solidFill>
                  <a:latin typeface="Arial" pitchFamily="34" charset="0"/>
                  <a:ea typeface="ＭＳ Ｐゴシック" pitchFamily="34" charset="-128"/>
                </a:rPr>
                <a:t>TF OD = 20cm 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14351" name="Picture 4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201039"/>
            <a:ext cx="2649538" cy="237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6248400" y="3595687"/>
            <a:ext cx="2819400" cy="215444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Normalized e-</a:t>
            </a:r>
            <a:r>
              <a:rPr lang="en-US" sz="1400" i="0" dirty="0" err="1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collisionality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i="0" dirty="0">
                <a:solidFill>
                  <a:schemeClr val="tx1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i="0" baseline="-25000" dirty="0">
                <a:solidFill>
                  <a:schemeClr val="tx1"/>
                </a:solidFill>
                <a:latin typeface="Helvetica" charset="0"/>
                <a:cs typeface="Arial" charset="0"/>
              </a:rPr>
              <a:t>e</a:t>
            </a:r>
            <a:r>
              <a:rPr lang="en-US" i="0" dirty="0">
                <a:solidFill>
                  <a:schemeClr val="tx1"/>
                </a:solidFill>
                <a:latin typeface="Helvetica" charset="0"/>
                <a:cs typeface="Arial" charset="0"/>
              </a:rPr>
              <a:t>* </a:t>
            </a:r>
            <a:r>
              <a:rPr lang="en-US" i="0" dirty="0">
                <a:solidFill>
                  <a:schemeClr val="tx1"/>
                </a:solidFill>
                <a:latin typeface="Helvetica" charset="0"/>
                <a:cs typeface="Arial" charset="0"/>
                <a:sym typeface="Symbol" pitchFamily="18" charset="2"/>
              </a:rPr>
              <a:t> 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n</a:t>
            </a:r>
            <a:r>
              <a:rPr lang="en-US" sz="14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 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/</a:t>
            </a:r>
            <a:r>
              <a:rPr lang="en-US" sz="9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 </a:t>
            </a: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T</a:t>
            </a:r>
            <a:r>
              <a:rPr lang="en-US" sz="1400" i="0" baseline="-25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e</a:t>
            </a:r>
            <a:r>
              <a:rPr lang="en-US" sz="1400" i="0" baseline="30000" dirty="0">
                <a:solidFill>
                  <a:schemeClr val="tx1"/>
                </a:solidFill>
                <a:latin typeface="Arial Narrow" pitchFamily="34" charset="0"/>
                <a:cs typeface="Arial" charset="0"/>
                <a:sym typeface="Symbol" pitchFamily="18" charset="2"/>
              </a:rPr>
              <a:t>2</a:t>
            </a:r>
            <a:endParaRPr lang="en-US" i="0" baseline="30000" dirty="0">
              <a:solidFill>
                <a:schemeClr val="tx1"/>
              </a:solidFill>
              <a:latin typeface="Arial Narrow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14353" name="Text Box 11"/>
          <p:cNvSpPr txBox="1">
            <a:spLocks noChangeArrowheads="1"/>
          </p:cNvSpPr>
          <p:nvPr/>
        </p:nvSpPr>
        <p:spPr bwMode="auto">
          <a:xfrm>
            <a:off x="6772486" y="2283558"/>
            <a:ext cx="647545" cy="43101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>
                <a:solidFill>
                  <a:schemeClr val="tx1"/>
                </a:solidFill>
              </a:rPr>
              <a:t>ITER-like scaling</a:t>
            </a:r>
          </a:p>
        </p:txBody>
      </p:sp>
      <p:sp>
        <p:nvSpPr>
          <p:cNvPr id="14354" name="Text Box 12"/>
          <p:cNvSpPr txBox="1">
            <a:spLocks noChangeArrowheads="1"/>
          </p:cNvSpPr>
          <p:nvPr/>
        </p:nvSpPr>
        <p:spPr bwMode="auto">
          <a:xfrm>
            <a:off x="6772485" y="1143000"/>
            <a:ext cx="771022" cy="464880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>
                <a:solidFill>
                  <a:srgbClr val="FF0000"/>
                </a:solidFill>
              </a:rPr>
              <a:t>ST-FNSF </a:t>
            </a:r>
          </a:p>
          <a:p>
            <a:pPr algn="ctr">
              <a:spcBef>
                <a:spcPct val="20000"/>
              </a:spcBef>
            </a:pPr>
            <a:endParaRPr lang="en-US" sz="1100">
              <a:solidFill>
                <a:srgbClr val="FF0000"/>
              </a:solidFill>
            </a:endParaRPr>
          </a:p>
        </p:txBody>
      </p:sp>
      <p:sp>
        <p:nvSpPr>
          <p:cNvPr id="14355" name="Arc 13"/>
          <p:cNvSpPr>
            <a:spLocks/>
          </p:cNvSpPr>
          <p:nvPr/>
        </p:nvSpPr>
        <p:spPr bwMode="auto">
          <a:xfrm rot="549913" flipH="1">
            <a:off x="6727967" y="2287608"/>
            <a:ext cx="1442136" cy="711330"/>
          </a:xfrm>
          <a:custGeom>
            <a:avLst/>
            <a:gdLst>
              <a:gd name="T0" fmla="*/ 0 w 20035"/>
              <a:gd name="T1" fmla="*/ 2147483647 h 21600"/>
              <a:gd name="T2" fmla="*/ 2147483647 w 20035"/>
              <a:gd name="T3" fmla="*/ 2147483647 h 21600"/>
              <a:gd name="T4" fmla="*/ 2147483647 w 20035"/>
              <a:gd name="T5" fmla="*/ 2147483647 h 21600"/>
              <a:gd name="T6" fmla="*/ 0 60000 65536"/>
              <a:gd name="T7" fmla="*/ 0 60000 65536"/>
              <a:gd name="T8" fmla="*/ 0 60000 65536"/>
              <a:gd name="T9" fmla="*/ 0 w 20035"/>
              <a:gd name="T10" fmla="*/ 0 h 21600"/>
              <a:gd name="T11" fmla="*/ 20035 w 200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35" h="21600" fill="none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</a:path>
              <a:path w="20035" h="21600" stroke="0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  <a:lnTo>
                  <a:pt x="14971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4356" name="Line 14"/>
          <p:cNvSpPr>
            <a:spLocks noChangeShapeType="1"/>
          </p:cNvSpPr>
          <p:nvPr/>
        </p:nvSpPr>
        <p:spPr bwMode="auto">
          <a:xfrm>
            <a:off x="7549539" y="1894823"/>
            <a:ext cx="0" cy="51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7" name="Line 15"/>
          <p:cNvSpPr>
            <a:spLocks noChangeShapeType="1"/>
          </p:cNvSpPr>
          <p:nvPr/>
        </p:nvSpPr>
        <p:spPr bwMode="auto">
          <a:xfrm>
            <a:off x="8197084" y="1894823"/>
            <a:ext cx="0" cy="64789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8" name="Line 16"/>
          <p:cNvSpPr>
            <a:spLocks noChangeShapeType="1"/>
          </p:cNvSpPr>
          <p:nvPr/>
        </p:nvSpPr>
        <p:spPr bwMode="auto">
          <a:xfrm>
            <a:off x="7161013" y="1700456"/>
            <a:ext cx="0" cy="51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59" name="Text Box 17"/>
          <p:cNvSpPr txBox="1">
            <a:spLocks noChangeArrowheads="1"/>
          </p:cNvSpPr>
          <p:nvPr/>
        </p:nvSpPr>
        <p:spPr bwMode="auto">
          <a:xfrm>
            <a:off x="7111098" y="1865128"/>
            <a:ext cx="108978" cy="215508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60" name="Text Box 18"/>
          <p:cNvSpPr txBox="1">
            <a:spLocks noChangeArrowheads="1"/>
          </p:cNvSpPr>
          <p:nvPr/>
        </p:nvSpPr>
        <p:spPr bwMode="auto">
          <a:xfrm>
            <a:off x="8166612" y="1353564"/>
            <a:ext cx="678018" cy="246294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000" i="0" dirty="0">
                <a:solidFill>
                  <a:schemeClr val="tx1"/>
                </a:solidFill>
                <a:sym typeface="Math1"/>
              </a:rPr>
              <a:t> </a:t>
            </a:r>
            <a:r>
              <a:rPr lang="en-US" sz="1000" i="0" dirty="0">
                <a:solidFill>
                  <a:schemeClr val="tx1"/>
                </a:solidFill>
              </a:rPr>
              <a:t>constant q, </a:t>
            </a:r>
            <a:r>
              <a:rPr lang="en-US" sz="1000" i="0" dirty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000" i="0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sz="1000" i="0" dirty="0">
                <a:solidFill>
                  <a:schemeClr val="tx1"/>
                </a:solidFill>
                <a:latin typeface="Symbol" pitchFamily="18" charset="2"/>
              </a:rPr>
              <a:t>r*</a:t>
            </a:r>
          </a:p>
        </p:txBody>
      </p:sp>
      <p:sp>
        <p:nvSpPr>
          <p:cNvPr id="14361" name="Text Box 19"/>
          <p:cNvSpPr txBox="1">
            <a:spLocks noChangeArrowheads="1"/>
          </p:cNvSpPr>
          <p:nvPr/>
        </p:nvSpPr>
        <p:spPr bwMode="auto">
          <a:xfrm>
            <a:off x="7480976" y="1640758"/>
            <a:ext cx="775467" cy="431014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 dirty="0">
                <a:solidFill>
                  <a:srgbClr val="FF0000"/>
                </a:solidFill>
              </a:rPr>
              <a:t>NSTX Upgrade</a:t>
            </a:r>
          </a:p>
        </p:txBody>
      </p:sp>
      <p:sp>
        <p:nvSpPr>
          <p:cNvPr id="14362" name="Line 20"/>
          <p:cNvSpPr>
            <a:spLocks noChangeShapeType="1"/>
          </p:cNvSpPr>
          <p:nvPr/>
        </p:nvSpPr>
        <p:spPr bwMode="auto">
          <a:xfrm flipH="1" flipV="1">
            <a:off x="6857872" y="1376510"/>
            <a:ext cx="1359844" cy="12309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63" name="Line 21"/>
          <p:cNvSpPr>
            <a:spLocks noChangeShapeType="1"/>
          </p:cNvSpPr>
          <p:nvPr/>
        </p:nvSpPr>
        <p:spPr bwMode="auto">
          <a:xfrm>
            <a:off x="7549539" y="2172876"/>
            <a:ext cx="64754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2667000" y="1371600"/>
            <a:ext cx="3352800" cy="2133600"/>
          </a:xfrm>
          <a:prstGeom prst="homePlate">
            <a:avLst>
              <a:gd name="adj" fmla="val 6730"/>
            </a:avLst>
          </a:prstGeom>
          <a:ln>
            <a:solidFill>
              <a:schemeClr val="tx1"/>
            </a:solidFill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Ins="0"/>
          <a:lstStyle/>
          <a:p>
            <a:pPr marL="231775" indent="-231775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Expect 2x higher T by doubling B</a:t>
            </a:r>
            <a:r>
              <a:rPr lang="en-US" sz="1800" i="0" kern="0" baseline="-25000" dirty="0" smtClean="0">
                <a:solidFill>
                  <a:schemeClr val="tx1"/>
                </a:solidFill>
                <a:latin typeface="Arial Narrow" pitchFamily="34" charset="0"/>
              </a:rPr>
              <a:t>T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, I</a:t>
            </a:r>
            <a:r>
              <a:rPr lang="en-US" sz="1800" i="0" kern="0" baseline="-25000" dirty="0" smtClean="0">
                <a:solidFill>
                  <a:schemeClr val="tx1"/>
                </a:solidFill>
                <a:latin typeface="Arial Narrow" pitchFamily="34" charset="0"/>
              </a:rPr>
              <a:t>P</a:t>
            </a: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, and NBI heating power</a:t>
            </a:r>
          </a:p>
          <a:p>
            <a:pPr marL="342900" lvl="1" indent="-1143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Reduces </a:t>
            </a:r>
            <a:r>
              <a:rPr lang="en-US" sz="1600" i="0" kern="0" dirty="0" smtClean="0">
                <a:solidFill>
                  <a:schemeClr val="accent2"/>
                </a:solidFill>
                <a:latin typeface="Symbol" pitchFamily="18" charset="2"/>
              </a:rPr>
              <a:t>n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* 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  <a:sym typeface="Wingdings" pitchFamily="2" charset="2"/>
              </a:rPr>
              <a:t></a:t>
            </a: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 ST-FNSF values  to understand ST confinement</a:t>
            </a:r>
          </a:p>
          <a:p>
            <a:pPr marL="0" lvl="1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Arial Narrow" pitchFamily="34" charset="0"/>
              </a:rPr>
              <a:t>5x </a:t>
            </a:r>
            <a:r>
              <a:rPr lang="en-US" sz="1800" i="0" kern="0" dirty="0">
                <a:solidFill>
                  <a:schemeClr val="tx1"/>
                </a:solidFill>
                <a:latin typeface="Arial Narrow" pitchFamily="34" charset="0"/>
              </a:rPr>
              <a:t>longer pulse-length</a:t>
            </a:r>
          </a:p>
          <a:p>
            <a:pPr marL="342900" lvl="1" indent="-1143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q(</a:t>
            </a:r>
            <a:r>
              <a:rPr lang="en-US" sz="1600" i="0" kern="0" dirty="0" err="1">
                <a:solidFill>
                  <a:schemeClr val="accent2"/>
                </a:solidFill>
                <a:latin typeface="Arial Narrow" pitchFamily="34" charset="0"/>
              </a:rPr>
              <a:t>r,t</a:t>
            </a:r>
            <a:r>
              <a:rPr lang="en-US" sz="1600" i="0" kern="0" dirty="0">
                <a:solidFill>
                  <a:schemeClr val="accent2"/>
                </a:solidFill>
                <a:latin typeface="Arial Narrow" pitchFamily="34" charset="0"/>
              </a:rPr>
              <a:t>) profile equilibration</a:t>
            </a:r>
          </a:p>
          <a:p>
            <a:pPr marL="342900" lvl="1" indent="-1143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kern="0" dirty="0" smtClean="0">
                <a:solidFill>
                  <a:schemeClr val="accent2"/>
                </a:solidFill>
                <a:latin typeface="Arial Narrow" pitchFamily="34" charset="0"/>
              </a:rPr>
              <a:t>Test non-inductive ramp-up</a:t>
            </a:r>
            <a:endParaRPr lang="en-US" sz="1600" i="0" kern="0" dirty="0">
              <a:solidFill>
                <a:schemeClr val="accent2"/>
              </a:solidFill>
              <a:latin typeface="Arial Narrow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1800" i="0" kern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350" name="Text Box 45"/>
          <p:cNvSpPr txBox="1">
            <a:spLocks noChangeArrowheads="1"/>
          </p:cNvSpPr>
          <p:nvPr/>
        </p:nvSpPr>
        <p:spPr bwMode="auto">
          <a:xfrm>
            <a:off x="1295400" y="1028700"/>
            <a:ext cx="1241425" cy="49530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New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000" i="0">
                <a:solidFill>
                  <a:srgbClr val="FF0000"/>
                </a:solidFill>
                <a:latin typeface="Arial Narrow" pitchFamily="34" charset="0"/>
                <a:ea typeface="ＭＳ Ｐゴシック" pitchFamily="34" charset="-128"/>
              </a:rPr>
              <a:t>center-stack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76200" y="3962400"/>
            <a:ext cx="8991600" cy="2565400"/>
            <a:chOff x="76200" y="3962400"/>
            <a:chExt cx="8991600" cy="2565400"/>
          </a:xfrm>
        </p:grpSpPr>
        <p:sp>
          <p:nvSpPr>
            <p:cNvPr id="36" name="Content Placeholder 2"/>
            <p:cNvSpPr txBox="1">
              <a:spLocks/>
            </p:cNvSpPr>
            <p:nvPr/>
          </p:nvSpPr>
          <p:spPr bwMode="auto">
            <a:xfrm>
              <a:off x="2667000" y="4419600"/>
              <a:ext cx="3276600" cy="1905000"/>
            </a:xfrm>
            <a:prstGeom prst="homePlate">
              <a:avLst>
                <a:gd name="adj" fmla="val 6578"/>
              </a:avLst>
            </a:prstGeom>
            <a:ln>
              <a:solidFill>
                <a:schemeClr val="tx1"/>
              </a:solidFill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Ins="0"/>
            <a:lstStyle/>
            <a:p>
              <a:pPr marL="225425" lvl="1" indent="-225425" eaLnBrk="0" hangingPunct="0">
                <a:spcBef>
                  <a:spcPct val="20000"/>
                </a:spcBef>
                <a:buFont typeface="Wingdings" pitchFamily="2" charset="2"/>
                <a:buChar char="Ø"/>
                <a:defRPr/>
              </a:pPr>
              <a:r>
                <a:rPr lang="en-US" sz="1800" i="0" kern="0" dirty="0">
                  <a:solidFill>
                    <a:schemeClr val="tx1"/>
                  </a:solidFill>
                  <a:latin typeface="Arial Narrow" pitchFamily="34" charset="0"/>
                </a:rPr>
                <a:t>2x higher CD efficiency from larger tangency radius R</a:t>
              </a:r>
              <a:r>
                <a:rPr lang="en-US" sz="1800" i="0" kern="0" baseline="-25000" dirty="0">
                  <a:solidFill>
                    <a:schemeClr val="tx1"/>
                  </a:solidFill>
                  <a:latin typeface="Arial Narrow" pitchFamily="34" charset="0"/>
                </a:rPr>
                <a:t>TAN</a:t>
              </a:r>
            </a:p>
            <a:p>
              <a:pPr marL="225425" indent="-225425" eaLnBrk="0" hangingPunct="0">
                <a:spcBef>
                  <a:spcPct val="20000"/>
                </a:spcBef>
                <a:buFont typeface="Wingdings" pitchFamily="2" charset="2"/>
                <a:buChar char="Ø"/>
                <a:defRPr/>
              </a:pPr>
              <a:r>
                <a:rPr lang="en-US" sz="1800" i="0" kern="0" dirty="0">
                  <a:solidFill>
                    <a:schemeClr val="tx1"/>
                  </a:solidFill>
                  <a:latin typeface="Arial Narrow" pitchFamily="34" charset="0"/>
                </a:rPr>
                <a:t>100% non-inductive CD </a:t>
              </a:r>
              <a:r>
                <a:rPr lang="en-US" sz="1800" i="0" kern="0" dirty="0" smtClean="0">
                  <a:solidFill>
                    <a:schemeClr val="tx1"/>
                  </a:solidFill>
                  <a:latin typeface="Arial Narrow" pitchFamily="34" charset="0"/>
                </a:rPr>
                <a:t>with core q(r</a:t>
              </a:r>
              <a:r>
                <a:rPr lang="en-US" sz="1800" i="0" kern="0" dirty="0">
                  <a:solidFill>
                    <a:schemeClr val="tx1"/>
                  </a:solidFill>
                  <a:latin typeface="Arial Narrow" pitchFamily="34" charset="0"/>
                </a:rPr>
                <a:t>) profile controllable by:</a:t>
              </a:r>
            </a:p>
            <a:p>
              <a:pPr marL="338138" lvl="1" indent="-112713"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600" i="0" kern="0" dirty="0">
                  <a:solidFill>
                    <a:schemeClr val="accent2"/>
                  </a:solidFill>
                  <a:latin typeface="Arial Narrow" pitchFamily="34" charset="0"/>
                </a:rPr>
                <a:t>NBI tangency radius</a:t>
              </a:r>
              <a:endParaRPr lang="en-US" sz="1600" i="0" kern="0" baseline="-25000" dirty="0">
                <a:solidFill>
                  <a:schemeClr val="accent2"/>
                </a:solidFill>
                <a:latin typeface="Arial Narrow" pitchFamily="34" charset="0"/>
              </a:endParaRPr>
            </a:p>
            <a:p>
              <a:pPr marL="338138" lvl="1" indent="-112713"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1600" i="0" kern="0" dirty="0">
                  <a:solidFill>
                    <a:schemeClr val="accent2"/>
                  </a:solidFill>
                  <a:latin typeface="Arial Narrow" pitchFamily="34" charset="0"/>
                </a:rPr>
                <a:t>Plasma </a:t>
              </a:r>
              <a:r>
                <a:rPr lang="en-US" sz="1600" i="0" kern="0" dirty="0" smtClean="0">
                  <a:solidFill>
                    <a:schemeClr val="accent2"/>
                  </a:solidFill>
                  <a:latin typeface="Arial Narrow" pitchFamily="34" charset="0"/>
                </a:rPr>
                <a:t>density, position </a:t>
              </a:r>
              <a:r>
                <a:rPr lang="en-US" i="0" kern="0" dirty="0" smtClean="0">
                  <a:solidFill>
                    <a:schemeClr val="accent2"/>
                  </a:solidFill>
                  <a:latin typeface="Arial Narrow" pitchFamily="34" charset="0"/>
                </a:rPr>
                <a:t>(not shown)</a:t>
              </a:r>
              <a:endParaRPr lang="en-US" sz="1600" i="0" kern="0" dirty="0">
                <a:solidFill>
                  <a:schemeClr val="accent2"/>
                </a:solidFill>
                <a:latin typeface="Arial Narrow" pitchFamily="34" charset="0"/>
              </a:endParaRPr>
            </a:p>
            <a:p>
              <a:pPr marL="338138" lvl="1" indent="-112713" eaLnBrk="0" hangingPunct="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endParaRPr lang="en-US" sz="1600" i="0" kern="0" dirty="0">
                <a:solidFill>
                  <a:schemeClr val="accent2"/>
                </a:solidFill>
                <a:latin typeface="Arial Narrow" pitchFamily="34" charset="0"/>
              </a:endParaRPr>
            </a:p>
            <a:p>
              <a:pPr marL="342900" indent="-342900" eaLnBrk="0" hangingPunct="0">
                <a:spcBef>
                  <a:spcPct val="20000"/>
                </a:spcBef>
                <a:defRPr/>
              </a:pPr>
              <a:endParaRPr lang="en-US" sz="1800" i="0" kern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grpSp>
          <p:nvGrpSpPr>
            <p:cNvPr id="7" name="Group 66"/>
            <p:cNvGrpSpPr>
              <a:grpSpLocks/>
            </p:cNvGrpSpPr>
            <p:nvPr/>
          </p:nvGrpSpPr>
          <p:grpSpPr bwMode="auto">
            <a:xfrm>
              <a:off x="76200" y="4260850"/>
              <a:ext cx="2530475" cy="2139950"/>
              <a:chOff x="137160" y="3962400"/>
              <a:chExt cx="2529840" cy="2139952"/>
            </a:xfrm>
          </p:grpSpPr>
          <p:pic>
            <p:nvPicPr>
              <p:cNvPr id="14364" name="Picture 47" descr="NBI_upgrade_topview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0800000">
                <a:off x="232801" y="3962400"/>
                <a:ext cx="2209408" cy="2102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65" name="Text Box 48"/>
              <p:cNvSpPr txBox="1">
                <a:spLocks noChangeArrowheads="1"/>
              </p:cNvSpPr>
              <p:nvPr/>
            </p:nvSpPr>
            <p:spPr bwMode="auto">
              <a:xfrm>
                <a:off x="1310641" y="5757446"/>
                <a:ext cx="1356359" cy="338554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miter lim="800000"/>
                <a:headEnd/>
                <a:tailEnd/>
              </a:ln>
            </p:spPr>
            <p:txBody>
              <a:bodyPr lIns="0" tIns="9144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2000" i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</a:rPr>
                  <a:t> New 2</a:t>
                </a:r>
                <a:r>
                  <a:rPr lang="en-US" sz="2000" i="0" baseline="3000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</a:rPr>
                  <a:t>nd</a:t>
                </a:r>
                <a:r>
                  <a:rPr lang="en-US" sz="2000" i="0">
                    <a:solidFill>
                      <a:srgbClr val="FF0000"/>
                    </a:solidFill>
                    <a:latin typeface="Arial Narrow" pitchFamily="34" charset="0"/>
                    <a:ea typeface="ＭＳ Ｐゴシック" pitchFamily="34" charset="-128"/>
                  </a:rPr>
                  <a:t> NBI</a:t>
                </a:r>
              </a:p>
            </p:txBody>
          </p:sp>
          <p:sp>
            <p:nvSpPr>
              <p:cNvPr id="14366" name="Text Box 51"/>
              <p:cNvSpPr txBox="1">
                <a:spLocks noChangeArrowheads="1"/>
              </p:cNvSpPr>
              <p:nvPr/>
            </p:nvSpPr>
            <p:spPr bwMode="auto">
              <a:xfrm>
                <a:off x="137160" y="5760720"/>
                <a:ext cx="1158240" cy="341632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miter lim="800000"/>
                <a:headEnd/>
                <a:tailEnd/>
              </a:ln>
            </p:spPr>
            <p:txBody>
              <a:bodyPr lIns="0" tIns="91440" rIns="0" bIns="27432">
                <a:spAutoFit/>
              </a:bodyPr>
              <a:lstStyle/>
              <a:p>
                <a:pPr algn="ctr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800" b="0" i="0">
                    <a:latin typeface="Arial Narrow" pitchFamily="34" charset="0"/>
                    <a:ea typeface="ＭＳ Ｐゴシック" pitchFamily="34" charset="-128"/>
                    <a:cs typeface="Helvetica" pitchFamily="34" charset="0"/>
                  </a:rPr>
                  <a:t>Present NBI</a:t>
                </a:r>
              </a:p>
            </p:txBody>
          </p:sp>
        </p:grpSp>
        <p:pic>
          <p:nvPicPr>
            <p:cNvPr id="14367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4039224"/>
              <a:ext cx="2971800" cy="2488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28"/>
            <p:cNvSpPr txBox="1">
              <a:spLocks noChangeArrowheads="1"/>
            </p:cNvSpPr>
            <p:nvPr/>
          </p:nvSpPr>
          <p:spPr bwMode="auto">
            <a:xfrm>
              <a:off x="8153400" y="5410200"/>
              <a:ext cx="892175" cy="744050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0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R</a:t>
              </a:r>
              <a:r>
                <a:rPr lang="en-US" sz="1100" i="0" baseline="-25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TAN </a:t>
              </a:r>
              <a:r>
                <a:rPr lang="en-US" sz="1100" i="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[cm]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baseline="30000" dirty="0">
                  <a:solidFill>
                    <a:srgbClr val="009999"/>
                  </a:solidFill>
                  <a:latin typeface="Arial Narrow" pitchFamily="34" charset="0"/>
                  <a:cs typeface="Arial" charset="0"/>
                </a:rPr>
                <a:t>__________________ 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50,  60, 70, 130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dirty="0"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 60,  70,120,130</a:t>
              </a:r>
            </a:p>
            <a:p>
              <a:pPr algn="ctr">
                <a:lnSpc>
                  <a:spcPct val="70000"/>
                </a:lnSpc>
                <a:spcBef>
                  <a:spcPct val="20000"/>
                </a:spcBef>
                <a:defRPr/>
              </a:pPr>
              <a:r>
                <a:rPr lang="en-US" sz="1050" i="0" dirty="0">
                  <a:solidFill>
                    <a:schemeClr val="accent2"/>
                  </a:solidFill>
                  <a:latin typeface="Arial Narrow" pitchFamily="34" charset="0"/>
                  <a:cs typeface="Arial" charset="0"/>
                </a:rPr>
                <a:t>70,110,120,130</a:t>
              </a:r>
            </a:p>
          </p:txBody>
        </p:sp>
        <p:grpSp>
          <p:nvGrpSpPr>
            <p:cNvPr id="4" name="Group 36"/>
            <p:cNvGrpSpPr/>
            <p:nvPr/>
          </p:nvGrpSpPr>
          <p:grpSpPr bwMode="auto">
            <a:xfrm>
              <a:off x="6662496" y="4551578"/>
              <a:ext cx="993699" cy="577595"/>
              <a:chOff x="5818188" y="3756025"/>
              <a:chExt cx="1019178" cy="601321"/>
            </a:xfrm>
            <a:solidFill>
              <a:schemeClr val="bg1"/>
            </a:solidFill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5818188" y="3756025"/>
                <a:ext cx="825500" cy="579438"/>
                <a:chOff x="3739" y="3074"/>
                <a:chExt cx="371" cy="230"/>
              </a:xfrm>
              <a:grpFill/>
            </p:grpSpPr>
            <p:sp>
              <p:nvSpPr>
                <p:cNvPr id="21" name="Rectangle 12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2" name="Rectangle 13"/>
                <p:cNvSpPr>
                  <a:spLocks noChangeArrowheads="1"/>
                </p:cNvSpPr>
                <p:nvPr/>
              </p:nvSpPr>
              <p:spPr bwMode="auto">
                <a:xfrm>
                  <a:off x="3739" y="3074"/>
                  <a:ext cx="371" cy="230"/>
                </a:xfrm>
                <a:prstGeom prst="rect">
                  <a:avLst/>
                </a:prstGeom>
                <a:grpFill/>
                <a:ln w="6350" cap="rnd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endParaRPr lang="en-US" sz="1600" i="0">
                    <a:latin typeface="Helvetica" charset="0"/>
                    <a:cs typeface="Arial" charset="0"/>
                  </a:endParaRPr>
                </a:p>
              </p:txBody>
            </p:sp>
          </p:grpSp>
          <p:sp>
            <p:nvSpPr>
              <p:cNvPr id="23" name="Freeform 15"/>
              <p:cNvSpPr>
                <a:spLocks noEditPoints="1"/>
              </p:cNvSpPr>
              <p:nvPr/>
            </p:nvSpPr>
            <p:spPr bwMode="auto">
              <a:xfrm>
                <a:off x="5897563" y="4256088"/>
                <a:ext cx="217487" cy="25400"/>
              </a:xfrm>
              <a:custGeom>
                <a:avLst/>
                <a:gdLst>
                  <a:gd name="T0" fmla="*/ 0 w 98"/>
                  <a:gd name="T1" fmla="*/ 0 h 9"/>
                  <a:gd name="T2" fmla="*/ 2147483647 w 98"/>
                  <a:gd name="T3" fmla="*/ 0 h 9"/>
                  <a:gd name="T4" fmla="*/ 2147483647 w 98"/>
                  <a:gd name="T5" fmla="*/ 2147483647 h 9"/>
                  <a:gd name="T6" fmla="*/ 0 w 98"/>
                  <a:gd name="T7" fmla="*/ 2147483647 h 9"/>
                  <a:gd name="T8" fmla="*/ 0 w 98"/>
                  <a:gd name="T9" fmla="*/ 0 h 9"/>
                  <a:gd name="T10" fmla="*/ 2147483647 w 98"/>
                  <a:gd name="T11" fmla="*/ 0 h 9"/>
                  <a:gd name="T12" fmla="*/ 2147483647 w 98"/>
                  <a:gd name="T13" fmla="*/ 0 h 9"/>
                  <a:gd name="T14" fmla="*/ 2147483647 w 98"/>
                  <a:gd name="T15" fmla="*/ 2147483647 h 9"/>
                  <a:gd name="T16" fmla="*/ 2147483647 w 98"/>
                  <a:gd name="T17" fmla="*/ 2147483647 h 9"/>
                  <a:gd name="T18" fmla="*/ 2147483647 w 98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9"/>
                  <a:gd name="T32" fmla="*/ 98 w 98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9">
                    <a:moveTo>
                      <a:pt x="0" y="0"/>
                    </a:moveTo>
                    <a:lnTo>
                      <a:pt x="36" y="0"/>
                    </a:lnTo>
                    <a:lnTo>
                      <a:pt x="36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62" y="0"/>
                    </a:moveTo>
                    <a:lnTo>
                      <a:pt x="98" y="0"/>
                    </a:lnTo>
                    <a:lnTo>
                      <a:pt x="98" y="9"/>
                    </a:lnTo>
                    <a:lnTo>
                      <a:pt x="62" y="9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600" i="0">
                  <a:latin typeface="Helvetica" charset="0"/>
                  <a:cs typeface="Arial" charset="0"/>
                </a:endParaRPr>
              </a:p>
            </p:txBody>
          </p: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5867403" y="3783013"/>
                <a:ext cx="969963" cy="320675"/>
                <a:chOff x="3115" y="2129"/>
                <a:chExt cx="611" cy="202"/>
              </a:xfrm>
              <a:grpFill/>
            </p:grpSpPr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>
                  <a:off x="3134" y="2331"/>
                  <a:ext cx="148" cy="0"/>
                </a:xfrm>
                <a:prstGeom prst="line">
                  <a:avLst/>
                </a:prstGeom>
                <a:grp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600" i="0"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6" name="Rectangle 16"/>
                <p:cNvSpPr>
                  <a:spLocks noChangeArrowheads="1"/>
                </p:cNvSpPr>
                <p:nvPr/>
              </p:nvSpPr>
              <p:spPr bwMode="auto">
                <a:xfrm>
                  <a:off x="3115" y="2129"/>
                  <a:ext cx="55" cy="1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 dirty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7" name="Rectangle 17"/>
                <p:cNvSpPr>
                  <a:spLocks noChangeArrowheads="1"/>
                </p:cNvSpPr>
                <p:nvPr/>
              </p:nvSpPr>
              <p:spPr bwMode="auto">
                <a:xfrm>
                  <a:off x="3165" y="2183"/>
                  <a:ext cx="44" cy="9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e</a:t>
                  </a:r>
                  <a:endParaRPr lang="en-US" sz="2400" i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8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8" y="2129"/>
                  <a:ext cx="48" cy="1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/ </a:t>
                  </a:r>
                  <a:endParaRPr lang="en-US" sz="2400" i="0" dirty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29" name="Rectangle 19"/>
                <p:cNvSpPr>
                  <a:spLocks noChangeArrowheads="1"/>
                </p:cNvSpPr>
                <p:nvPr/>
              </p:nvSpPr>
              <p:spPr bwMode="auto">
                <a:xfrm>
                  <a:off x="3264" y="2129"/>
                  <a:ext cx="55" cy="10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100" i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n</a:t>
                  </a:r>
                  <a:endParaRPr lang="en-US" sz="2400" i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  <p:sp>
              <p:nvSpPr>
                <p:cNvPr id="30" name="Rectangle 20"/>
                <p:cNvSpPr>
                  <a:spLocks noChangeArrowheads="1"/>
                </p:cNvSpPr>
                <p:nvPr/>
              </p:nvSpPr>
              <p:spPr bwMode="auto">
                <a:xfrm>
                  <a:off x="3315" y="2183"/>
                  <a:ext cx="411" cy="97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20000"/>
                    </a:spcBef>
                    <a:defRPr/>
                  </a:pPr>
                  <a:r>
                    <a:rPr lang="en-US" sz="1000" i="0" dirty="0">
                      <a:solidFill>
                        <a:schemeClr val="tx1"/>
                      </a:solidFill>
                      <a:latin typeface="Arial" pitchFamily="34" charset="0"/>
                      <a:cs typeface="Arial" charset="0"/>
                    </a:rPr>
                    <a:t>Greenwald</a:t>
                  </a:r>
                  <a:endParaRPr lang="en-US" sz="2400" i="0" dirty="0">
                    <a:solidFill>
                      <a:schemeClr val="tx1"/>
                    </a:solidFill>
                    <a:latin typeface="Helvetica" charset="0"/>
                    <a:cs typeface="Arial" charset="0"/>
                  </a:endParaRPr>
                </a:p>
              </p:txBody>
            </p:sp>
          </p:grpSp>
          <p:sp>
            <p:nvSpPr>
              <p:cNvPr id="31" name="Rectangle 21"/>
              <p:cNvSpPr>
                <a:spLocks noChangeArrowheads="1"/>
              </p:cNvSpPr>
              <p:nvPr/>
            </p:nvSpPr>
            <p:spPr bwMode="auto">
              <a:xfrm>
                <a:off x="6223000" y="4043363"/>
                <a:ext cx="262892" cy="16158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05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0.95</a:t>
                </a:r>
                <a:endParaRPr lang="en-US" sz="2000" i="0" dirty="0">
                  <a:latin typeface="Helvetica" charset="0"/>
                  <a:cs typeface="Arial" charset="0"/>
                </a:endParaRPr>
              </a:p>
            </p:txBody>
          </p:sp>
          <p:sp>
            <p:nvSpPr>
              <p:cNvPr id="32" name="Rectangle 22"/>
              <p:cNvSpPr>
                <a:spLocks noChangeArrowheads="1"/>
              </p:cNvSpPr>
              <p:nvPr/>
            </p:nvSpPr>
            <p:spPr bwMode="auto">
              <a:xfrm>
                <a:off x="6224588" y="4195763"/>
                <a:ext cx="262892" cy="16158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050" i="0" dirty="0">
                    <a:solidFill>
                      <a:srgbClr val="000000"/>
                    </a:solidFill>
                    <a:latin typeface="Arial" pitchFamily="34" charset="0"/>
                    <a:cs typeface="Arial" charset="0"/>
                  </a:rPr>
                  <a:t>0.72</a:t>
                </a:r>
                <a:endParaRPr lang="en-US" sz="2000" i="0" dirty="0">
                  <a:latin typeface="Helvetica" charset="0"/>
                  <a:cs typeface="Arial" charset="0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 bwMode="auto">
            <a:xfrm>
              <a:off x="6629400" y="3962400"/>
              <a:ext cx="2133600" cy="381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2" name="TextBox 63"/>
            <p:cNvSpPr txBox="1">
              <a:spLocks noChangeArrowheads="1"/>
            </p:cNvSpPr>
            <p:nvPr/>
          </p:nvSpPr>
          <p:spPr bwMode="auto">
            <a:xfrm>
              <a:off x="6400800" y="4223367"/>
              <a:ext cx="2667000" cy="133883"/>
            </a:xfrm>
            <a:prstGeom prst="rect">
              <a:avLst/>
            </a:prstGeom>
            <a:noFill/>
            <a:ln w="3175">
              <a:noFill/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lIns="0" tIns="18288" rIns="0" bIns="18288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defRPr/>
              </a:pP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I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P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=0.95MA,  H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98y2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=1.2, </a:t>
              </a:r>
              <a:r>
                <a:rPr lang="en-US" sz="7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7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=5, </a:t>
              </a:r>
              <a:r>
                <a:rPr lang="en-US" sz="700" i="0" dirty="0" err="1">
                  <a:solidFill>
                    <a:schemeClr val="tx1"/>
                  </a:solidFill>
                  <a:latin typeface="Symbol" pitchFamily="18" charset="2"/>
                  <a:cs typeface="Arial" charset="0"/>
                </a:rPr>
                <a:t>b</a:t>
              </a:r>
              <a:r>
                <a:rPr lang="en-US" sz="700" i="0" baseline="-25000" dirty="0" err="1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</a:t>
              </a:r>
              <a:r>
                <a:rPr lang="en-US" sz="700" i="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10%, B</a:t>
              </a:r>
              <a:r>
                <a:rPr lang="en-US" sz="700" i="0" baseline="-25000" dirty="0" smtClean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T 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1T, P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NBI 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= 10MW, P</a:t>
              </a:r>
              <a:r>
                <a:rPr lang="en-US" sz="700" i="0" baseline="-2500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RF</a:t>
              </a:r>
              <a:r>
                <a:rPr lang="en-US" sz="700" i="0" dirty="0">
                  <a:solidFill>
                    <a:schemeClr val="tx1"/>
                  </a:solidFill>
                  <a:latin typeface="Arial Narrow" pitchFamily="34" charset="0"/>
                  <a:cs typeface="Arial" charset="0"/>
                </a:rPr>
                <a:t> = 4MW</a:t>
              </a:r>
            </a:p>
          </p:txBody>
        </p:sp>
      </p:grp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8305800" y="2133600"/>
            <a:ext cx="546867" cy="261610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100" dirty="0" smtClean="0">
                <a:solidFill>
                  <a:srgbClr val="FF0000"/>
                </a:solidFill>
              </a:rPr>
              <a:t>NSTX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100% non-inductive current drive is essential for </a:t>
            </a:r>
            <a:br>
              <a:rPr lang="en-US" sz="2400" dirty="0" smtClean="0"/>
            </a:br>
            <a:r>
              <a:rPr lang="en-US" sz="2400" dirty="0" smtClean="0"/>
              <a:t>steady-state operation of AT/ST next-steps – including FNSF</a:t>
            </a:r>
            <a:endParaRPr lang="en-US" sz="240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4267200" cy="1447800"/>
          </a:xfrm>
        </p:spPr>
        <p:txBody>
          <a:bodyPr/>
          <a:lstStyle/>
          <a:p>
            <a:pPr marL="231775" indent="-231775">
              <a:lnSpc>
                <a:spcPct val="90000"/>
              </a:lnSpc>
              <a:defRPr/>
            </a:pPr>
            <a:r>
              <a:rPr lang="en-US" sz="1800" dirty="0" smtClean="0">
                <a:cs typeface="Arial (Body)"/>
              </a:rPr>
              <a:t>Maximum sustained non-inductive fractions of 65% w/NBI at I</a:t>
            </a:r>
            <a:r>
              <a:rPr lang="en-US" sz="1800" baseline="-25000" dirty="0" smtClean="0">
                <a:cs typeface="Arial (Body)"/>
              </a:rPr>
              <a:t>P </a:t>
            </a:r>
            <a:r>
              <a:rPr lang="en-US" sz="1800" dirty="0" smtClean="0">
                <a:cs typeface="Arial (Body)"/>
              </a:rPr>
              <a:t>= 0.7 MA</a:t>
            </a:r>
          </a:p>
          <a:p>
            <a:pPr marL="231775" indent="-231775">
              <a:lnSpc>
                <a:spcPct val="90000"/>
              </a:lnSpc>
              <a:defRPr/>
            </a:pPr>
            <a:endParaRPr lang="en-US" sz="800" dirty="0" smtClean="0">
              <a:cs typeface="Arial (Body)"/>
            </a:endParaRPr>
          </a:p>
          <a:p>
            <a:pPr marL="231775" indent="-231775">
              <a:lnSpc>
                <a:spcPct val="90000"/>
              </a:lnSpc>
              <a:defRPr/>
            </a:pPr>
            <a:r>
              <a:rPr lang="en-US" sz="1800" dirty="0" smtClean="0">
                <a:cs typeface="Arial (Body)"/>
              </a:rPr>
              <a:t>70-100% non-inductive transiently with HHFW current-drive + bootstrap</a:t>
            </a:r>
          </a:p>
          <a:p>
            <a:pPr marL="231775" indent="-231775">
              <a:defRPr/>
            </a:pPr>
            <a:endParaRPr lang="en-US" sz="1800" dirty="0" smtClean="0">
              <a:cs typeface="Arial (Body)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3581400"/>
            <a:ext cx="12192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i="0" dirty="0" smtClean="0">
                <a:solidFill>
                  <a:srgbClr val="000000"/>
                </a:solidFill>
                <a:latin typeface="Arial Narrow" pitchFamily="34" charset="0"/>
              </a:rPr>
              <a:t>Total non-inductive current fraction</a:t>
            </a:r>
            <a:endParaRPr lang="en-US" sz="2000" i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143000" y="3048000"/>
            <a:ext cx="2766410" cy="3048000"/>
            <a:chOff x="1272190" y="3124200"/>
            <a:chExt cx="2766410" cy="3244228"/>
          </a:xfrm>
        </p:grpSpPr>
        <p:sp>
          <p:nvSpPr>
            <p:cNvPr id="22" name="TextBox 21"/>
            <p:cNvSpPr txBox="1"/>
            <p:nvPr/>
          </p:nvSpPr>
          <p:spPr>
            <a:xfrm>
              <a:off x="2321858" y="6018429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600" b="0" i="0" dirty="0" err="1" smtClean="0">
                  <a:solidFill>
                    <a:srgbClr val="000000"/>
                  </a:solidFill>
                  <a:latin typeface="+mn-lt"/>
                </a:rPr>
                <a:t>I</a:t>
              </a:r>
              <a:r>
                <a:rPr lang="en-US" sz="1600" b="0" i="0" baseline="-25000" dirty="0" err="1" smtClean="0">
                  <a:solidFill>
                    <a:srgbClr val="000000"/>
                  </a:solidFill>
                  <a:latin typeface="+mn-lt"/>
                </a:rPr>
                <a:t>p</a:t>
              </a:r>
              <a:r>
                <a:rPr lang="en-US" sz="1600" b="0" i="0" dirty="0" smtClean="0">
                  <a:solidFill>
                    <a:srgbClr val="000000"/>
                  </a:solidFill>
                  <a:latin typeface="+mn-lt"/>
                </a:rPr>
                <a:t> (MA)</a:t>
              </a:r>
              <a:endParaRPr lang="en-US" sz="1600" b="0" i="0" dirty="0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25" name="Picture 24" descr="Screen shot 2011-11-07 at 10.20.46 PM.png"/>
            <p:cNvPicPr>
              <a:picLocks noChangeAspect="1"/>
            </p:cNvPicPr>
            <p:nvPr/>
          </p:nvPicPr>
          <p:blipFill rotWithShape="1">
            <a:blip r:embed="rId2" cstate="print"/>
            <a:srcRect l="5613" r="52041"/>
            <a:stretch/>
          </p:blipFill>
          <p:spPr>
            <a:xfrm>
              <a:off x="1272190" y="3124200"/>
              <a:ext cx="2766410" cy="324422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007181" y="3972723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FontTx/>
                <a:buNone/>
              </a:pPr>
              <a:r>
                <a:rPr lang="en-US" sz="1600" i="0" dirty="0" smtClean="0">
                  <a:solidFill>
                    <a:srgbClr val="000000"/>
                  </a:solidFill>
                  <a:latin typeface="+mn-lt"/>
                </a:rPr>
                <a:t>NSTX Results</a:t>
              </a:r>
              <a:endParaRPr lang="en-US" sz="1600" i="0" dirty="0">
                <a:solidFill>
                  <a:srgbClr val="000000"/>
                </a:solidFill>
                <a:latin typeface="+mn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2724316" y="4294185"/>
              <a:ext cx="533400" cy="185655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1819833" y="3227566"/>
              <a:ext cx="2168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FontTx/>
                <a:buNone/>
              </a:pPr>
              <a:r>
                <a:rPr lang="en-US" sz="1600" i="0" dirty="0" smtClean="0">
                  <a:solidFill>
                    <a:srgbClr val="FF0000"/>
                  </a:solidFill>
                  <a:latin typeface="+mn-lt"/>
                </a:rPr>
                <a:t>NSTX-U projections</a:t>
              </a:r>
              <a:endParaRPr lang="en-US" sz="1600" i="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1896033" y="4524775"/>
              <a:ext cx="228600" cy="28315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b="0" i="0" smtClean="0"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51405" y="5183019"/>
              <a:ext cx="2236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1400" i="0" dirty="0">
                  <a:solidFill>
                    <a:srgbClr val="9900FF"/>
                  </a:solidFill>
                  <a:latin typeface="+mn-lt"/>
                  <a:cs typeface="Arial" charset="0"/>
                </a:rPr>
                <a:t>via high harmonic FW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2031499" y="4294185"/>
              <a:ext cx="136583" cy="870547"/>
            </a:xfrm>
            <a:prstGeom prst="straightConnector1">
              <a:avLst/>
            </a:prstGeom>
            <a:noFill/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Rectangle 33"/>
            <p:cNvSpPr/>
            <p:nvPr/>
          </p:nvSpPr>
          <p:spPr bwMode="auto">
            <a:xfrm>
              <a:off x="1980700" y="3623044"/>
              <a:ext cx="76200" cy="611784"/>
            </a:xfrm>
            <a:prstGeom prst="rect">
              <a:avLst/>
            </a:prstGeom>
            <a:solidFill>
              <a:srgbClr val="CC66FF"/>
            </a:solidFill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+mn-l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43000" y="1066800"/>
            <a:ext cx="2124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NSTX achieved:</a:t>
            </a:r>
            <a:endParaRPr lang="en-US" sz="2000" i="0" dirty="0"/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pic>
        <p:nvPicPr>
          <p:cNvPr id="16" name="Picture 15" descr="HighNI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590800"/>
            <a:ext cx="4419600" cy="3500864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181600" y="2743200"/>
            <a:ext cx="362006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1994" tIns="91440" rIns="81994" bIns="91440">
            <a:spAutoFit/>
          </a:bodyPr>
          <a:lstStyle/>
          <a:p>
            <a:pPr algn="ctr"/>
            <a:r>
              <a:rPr lang="en-US" sz="1600" i="0" dirty="0">
                <a:solidFill>
                  <a:srgbClr val="000000"/>
                </a:solidFill>
              </a:rPr>
              <a:t>Contours of Non-Inductive Fraction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724400" y="2967464"/>
            <a:ext cx="304800" cy="28194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4229" y="1066800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/>
              <a:t>NSTX-U projections (TRANSP):</a:t>
            </a:r>
            <a:endParaRPr lang="en-US" sz="2000" i="0" dirty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648200" y="1447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100% non-inductive at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 I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P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 (Body)"/>
              </a:rPr>
              <a:t> = 0.6-1.3MA for range of power, density, confinement</a:t>
            </a:r>
            <a:endParaRPr kumimoji="0" lang="en-US" sz="1800" b="0" i="0" u="none" strike="noStrike" kern="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 (Body)"/>
            </a:endParaRPr>
          </a:p>
        </p:txBody>
      </p:sp>
      <p:sp>
        <p:nvSpPr>
          <p:cNvPr id="47" name="TextBox 19"/>
          <p:cNvSpPr txBox="1">
            <a:spLocks noChangeArrowheads="1"/>
          </p:cNvSpPr>
          <p:nvPr/>
        </p:nvSpPr>
        <p:spPr bwMode="auto">
          <a:xfrm>
            <a:off x="5488675" y="6031553"/>
            <a:ext cx="3045725" cy="36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4" tIns="45678" rIns="91354" bIns="45678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en-US" sz="1800" i="0" baseline="-25000" dirty="0" smtClean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=1 </a:t>
            </a:r>
            <a:r>
              <a:rPr lang="en-US" sz="1800" i="0" dirty="0">
                <a:solidFill>
                  <a:srgbClr val="FF0000"/>
                </a:solidFill>
                <a:latin typeface="Arial Narrow" pitchFamily="34" charset="0"/>
              </a:rPr>
              <a:t>MA, 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B</a:t>
            </a:r>
            <a:r>
              <a:rPr lang="en-US" sz="1800" i="0" baseline="-25000" dirty="0" smtClean="0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=1.0 T, P</a:t>
            </a:r>
            <a:r>
              <a:rPr lang="en-US" sz="1800" i="0" baseline="-25000" dirty="0" smtClean="0">
                <a:solidFill>
                  <a:srgbClr val="FF0000"/>
                </a:solidFill>
                <a:latin typeface="Arial Narrow" pitchFamily="34" charset="0"/>
              </a:rPr>
              <a:t>NBI</a:t>
            </a:r>
            <a:r>
              <a:rPr lang="en-US" sz="1800" i="0" dirty="0" smtClean="0">
                <a:solidFill>
                  <a:srgbClr val="FF0000"/>
                </a:solidFill>
                <a:latin typeface="Arial Narrow" pitchFamily="34" charset="0"/>
              </a:rPr>
              <a:t>=12.6 </a:t>
            </a:r>
            <a:r>
              <a:rPr lang="en-US" sz="1800" i="0" dirty="0">
                <a:solidFill>
                  <a:srgbClr val="FF0000"/>
                </a:solidFill>
                <a:latin typeface="Arial Narrow" pitchFamily="34" charset="0"/>
              </a:rPr>
              <a:t>MW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38600" y="3886200"/>
            <a:ext cx="1066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i="0" dirty="0" smtClean="0">
                <a:solidFill>
                  <a:srgbClr val="000000"/>
                </a:solidFill>
                <a:latin typeface="Arial Narrow" pitchFamily="34" charset="0"/>
              </a:rPr>
              <a:t>H</a:t>
            </a:r>
            <a:r>
              <a:rPr lang="en-US" sz="2800" i="0" baseline="-25000" dirty="0" smtClean="0">
                <a:solidFill>
                  <a:srgbClr val="000000"/>
                </a:solidFill>
                <a:latin typeface="Arial Narrow" pitchFamily="34" charset="0"/>
              </a:rPr>
              <a:t>98y2</a:t>
            </a:r>
          </a:p>
          <a:p>
            <a:pPr algn="ctr">
              <a:lnSpc>
                <a:spcPct val="90000"/>
              </a:lnSpc>
            </a:pPr>
            <a:endParaRPr lang="en-US" sz="1400" i="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i="0" dirty="0" smtClean="0">
                <a:solidFill>
                  <a:srgbClr val="000000"/>
                </a:solidFill>
                <a:latin typeface="Arial Narrow" pitchFamily="34" charset="0"/>
              </a:rPr>
              <a:t>ITER H-mode confinement scaling multiplier</a:t>
            </a:r>
            <a:endParaRPr lang="en-US" sz="2400" i="0" baseline="-25000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033CC"/>
                </a:solidFill>
                <a:ea typeface="ＭＳ Ｐゴシック" pitchFamily="34" charset="-128"/>
              </a:rPr>
              <a:t>S</a:t>
            </a:r>
            <a:r>
              <a:rPr lang="en-US" sz="2400" dirty="0" smtClean="0"/>
              <a:t>imulations indicate NSTX-U can test p</a:t>
            </a:r>
            <a:r>
              <a:rPr lang="en-US" sz="2400" dirty="0" smtClean="0">
                <a:solidFill>
                  <a:srgbClr val="0033CC"/>
                </a:solidFill>
                <a:ea typeface="ＭＳ Ｐゴシック" pitchFamily="34" charset="-128"/>
              </a:rPr>
              <a:t>lasma initiation with small or no transformer – required for an ST-based FNSF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990600"/>
            <a:ext cx="4648200" cy="1524000"/>
          </a:xfrm>
        </p:spPr>
        <p:txBody>
          <a:bodyPr rIns="0"/>
          <a:lstStyle/>
          <a:p>
            <a:pPr marL="171450" indent="-171450"/>
            <a:r>
              <a:rPr lang="en-US" sz="2000" dirty="0" smtClean="0"/>
              <a:t>TRANSP:  NSTX-U more tangential NBI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3-4x higher CD at low I</a:t>
            </a:r>
            <a:r>
              <a:rPr lang="en-US" sz="2000" baseline="-25000" dirty="0" smtClean="0"/>
              <a:t>P </a:t>
            </a:r>
            <a:r>
              <a:rPr lang="en-US" sz="1800" dirty="0" smtClean="0"/>
              <a:t>(0.4MA)</a:t>
            </a:r>
            <a:endParaRPr lang="en-US" sz="2000" dirty="0" smtClean="0"/>
          </a:p>
          <a:p>
            <a:pPr marL="171450" indent="-171450"/>
            <a:endParaRPr lang="en-US" sz="600" dirty="0" smtClean="0"/>
          </a:p>
          <a:p>
            <a:pPr marL="171450" indent="-171450"/>
            <a:r>
              <a:rPr lang="en-US" sz="2000" dirty="0" smtClean="0"/>
              <a:t>TSC: non-inductive ramp-up from 0.4MA to 1MA possible w/ BS + NBI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90800"/>
            <a:ext cx="3886200" cy="378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9906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 code (2D) successfully simulates CHI I</a:t>
            </a:r>
            <a:r>
              <a:rPr kumimoji="0" lang="en-US" sz="19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~200kA achieved in NSTX</a:t>
            </a: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953000"/>
            <a:ext cx="3886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0" i="0" kern="0" noProof="0" dirty="0" smtClean="0">
                <a:solidFill>
                  <a:schemeClr val="tx1"/>
                </a:solidFill>
                <a:latin typeface="+mn-lt"/>
                <a:cs typeface="+mn-cs"/>
              </a:rPr>
              <a:t>TSC + proposed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tools support CHI I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400kA in NSTX-U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860" marR="0" lvl="0" indent="-34286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952707" cy="25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986339" y="1893948"/>
            <a:ext cx="3204661" cy="2373252"/>
            <a:chOff x="5045394" y="1329654"/>
            <a:chExt cx="4005827" cy="296656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597" b="-1"/>
            <a:stretch/>
          </p:blipFill>
          <p:spPr>
            <a:xfrm>
              <a:off x="5519956" y="1573105"/>
              <a:ext cx="3531265" cy="236273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85033" y="3884636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49255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1.0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00645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1.6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73493" y="1329654"/>
              <a:ext cx="846589" cy="32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50" i="0" dirty="0" smtClean="0">
                  <a:solidFill>
                    <a:srgbClr val="0000FF"/>
                  </a:solidFill>
                </a:rPr>
                <a:t>2.7 </a:t>
              </a:r>
              <a:r>
                <a:rPr lang="en-US" sz="1050" i="0" dirty="0" err="1" smtClean="0">
                  <a:solidFill>
                    <a:srgbClr val="0000FF"/>
                  </a:solidFill>
                </a:rPr>
                <a:t>ms</a:t>
              </a:r>
              <a:endParaRPr lang="en-US" sz="1050" i="0" dirty="0" smtClean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84878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84023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95846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70522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78056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64012" y="388620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0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47078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37833" y="3887761"/>
              <a:ext cx="2286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66971" y="4007678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07193" y="4006980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96382" y="4006980"/>
              <a:ext cx="616241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R (m)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08136" y="2632745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801" y="362598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-2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08833" y="212521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>
                  <a:solidFill>
                    <a:schemeClr val="tx1"/>
                  </a:solidFill>
                </a:rPr>
                <a:t>1</a:t>
              </a:r>
              <a:endParaRPr lang="en-US" sz="900" i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08833" y="1619612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57801" y="3124200"/>
              <a:ext cx="381000" cy="288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900" i="0" dirty="0" smtClean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4876296" y="2640661"/>
              <a:ext cx="607502" cy="26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800" i="0" dirty="0" smtClean="0">
                  <a:solidFill>
                    <a:schemeClr val="tx1"/>
                  </a:solidFill>
                </a:rPr>
                <a:t>Z (m)</a:t>
              </a: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28600" y="5638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228600" marR="0" lvl="1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Higher injector flux</a:t>
            </a:r>
            <a:r>
              <a:rPr lang="en-US" sz="1600" b="0" i="0" kern="0" noProof="0" dirty="0" smtClean="0">
                <a:solidFill>
                  <a:schemeClr val="accent2"/>
                </a:solidFill>
                <a:latin typeface="+mn-lt"/>
              </a:rPr>
              <a:t>, </a:t>
            </a:r>
            <a:r>
              <a:rPr lang="en-US" sz="1600" b="0" i="0" kern="0" dirty="0" smtClean="0">
                <a:solidFill>
                  <a:schemeClr val="accent2"/>
                </a:solidFill>
                <a:latin typeface="+mn-lt"/>
              </a:rPr>
              <a:t>B</a:t>
            </a:r>
            <a:r>
              <a:rPr lang="en-US" sz="1600" b="0" i="0" kern="0" baseline="-25000" dirty="0" smtClean="0">
                <a:solidFill>
                  <a:schemeClr val="accent2"/>
                </a:solidFill>
                <a:latin typeface="+mn-lt"/>
              </a:rPr>
              <a:t>T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, and CHI voltage</a:t>
            </a:r>
          </a:p>
          <a:p>
            <a:pPr marL="228600" marR="0" lvl="1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1MW 28GHz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ECH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(increases T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FCC8C06-4A40-4526-9F80-1EB3ABC99A88}" type="slidenum">
              <a:rPr lang="en-US"/>
              <a:pPr/>
              <a:t>7</a:t>
            </a:fld>
            <a:endParaRPr lang="en-US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ea typeface="ＭＳ Ｐゴシック" pitchFamily="1" charset="-128"/>
              </a:rPr>
              <a:t>NSTX Upgrade will extend normalized </a:t>
            </a:r>
            <a:r>
              <a:rPr lang="en-US" sz="2400" dirty="0" err="1" smtClean="0">
                <a:ea typeface="ＭＳ Ｐゴシック" pitchFamily="1" charset="-128"/>
              </a:rPr>
              <a:t>divertor</a:t>
            </a:r>
            <a:r>
              <a:rPr lang="en-US" sz="2400" dirty="0" smtClean="0">
                <a:ea typeface="ＭＳ Ｐゴシック" pitchFamily="1" charset="-128"/>
              </a:rPr>
              <a:t> and</a:t>
            </a:r>
            <a:br>
              <a:rPr lang="en-US" sz="2400" dirty="0" smtClean="0">
                <a:ea typeface="ＭＳ Ｐゴシック" pitchFamily="1" charset="-128"/>
              </a:rPr>
            </a:br>
            <a:r>
              <a:rPr lang="en-US" sz="2400" dirty="0" smtClean="0">
                <a:ea typeface="ＭＳ Ｐゴシック" pitchFamily="1" charset="-128"/>
              </a:rPr>
              <a:t>first-wall heat-loads much closer to FNSF and Demo regimes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2796" y="1000125"/>
            <a:ext cx="8211604" cy="5553075"/>
            <a:chOff x="475196" y="1000125"/>
            <a:chExt cx="8211604" cy="5553075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196" y="1000125"/>
              <a:ext cx="8211604" cy="555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rot="19111149">
              <a:off x="3717299" y="2294028"/>
              <a:ext cx="4036291" cy="949325"/>
            </a:xfrm>
            <a:prstGeom prst="rightArrow">
              <a:avLst>
                <a:gd name="adj1" fmla="val 98833"/>
                <a:gd name="adj2" fmla="val 72295"/>
              </a:avLst>
            </a:prstGeom>
            <a:solidFill>
              <a:schemeClr val="tx2">
                <a:alpha val="10196"/>
              </a:schemeClr>
            </a:solidFill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5257800" y="4624387"/>
              <a:ext cx="2971800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FontTx/>
                <a:buNone/>
              </a:pPr>
              <a:r>
                <a:rPr lang="en-US" sz="1600" b="1" i="0" dirty="0" err="1">
                  <a:solidFill>
                    <a:schemeClr val="tx1"/>
                  </a:solidFill>
                  <a:latin typeface="Arial" charset="0"/>
                </a:rPr>
                <a:t>W</a:t>
              </a:r>
              <a:r>
                <a:rPr lang="en-US" sz="1600" b="1" i="0" baseline="-25000" dirty="0" err="1">
                  <a:solidFill>
                    <a:schemeClr val="tx1"/>
                  </a:solidFill>
                  <a:latin typeface="Arial" charset="0"/>
                </a:rPr>
                <a:t>n</a:t>
              </a:r>
              <a:r>
                <a:rPr lang="en-US" sz="1600" b="1" i="0" baseline="-250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600" b="1" i="0" dirty="0">
                  <a:solidFill>
                    <a:schemeClr val="tx1"/>
                  </a:solidFill>
                  <a:latin typeface="Arial" charset="0"/>
                </a:rPr>
                <a:t>= wall neutron loading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0"/>
            <p:cNvCxnSpPr>
              <a:cxnSpLocks noChangeShapeType="1"/>
            </p:cNvCxnSpPr>
            <p:nvPr/>
          </p:nvCxnSpPr>
          <p:spPr bwMode="auto">
            <a:xfrm flipV="1">
              <a:off x="2971800" y="4495800"/>
              <a:ext cx="381000" cy="38100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20" name="Rounded Rectangle 19"/>
          <p:cNvSpPr/>
          <p:nvPr/>
        </p:nvSpPr>
        <p:spPr bwMode="auto">
          <a:xfrm>
            <a:off x="2971800" y="4038600"/>
            <a:ext cx="1676400" cy="457200"/>
          </a:xfrm>
          <a:prstGeom prst="roundRect">
            <a:avLst>
              <a:gd name="adj" fmla="val 35735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NSTX-U will test ability of radiation and </a:t>
            </a:r>
            <a:br>
              <a:rPr lang="en-US" sz="2400" dirty="0" smtClean="0"/>
            </a:br>
            <a:r>
              <a:rPr lang="en-US" sz="2400" dirty="0" smtClean="0"/>
              <a:t>“snowflake” </a:t>
            </a:r>
            <a:r>
              <a:rPr lang="en-US" sz="2400" dirty="0" err="1" smtClean="0"/>
              <a:t>divertor</a:t>
            </a:r>
            <a:r>
              <a:rPr lang="en-US" sz="2400" dirty="0" smtClean="0"/>
              <a:t> to mitigate very high heat-fluxes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7852"/>
            <a:ext cx="9144000" cy="1582948"/>
          </a:xfrm>
        </p:spPr>
        <p:txBody>
          <a:bodyPr/>
          <a:lstStyle/>
          <a:p>
            <a:pPr lvl="0">
              <a:lnSpc>
                <a:spcPct val="95000"/>
              </a:lnSpc>
            </a:pPr>
            <a:r>
              <a:rPr lang="en-US" dirty="0" smtClean="0">
                <a:ea typeface="ＭＳ Ｐゴシック" pitchFamily="34" charset="-128"/>
              </a:rPr>
              <a:t>NSTX: reduced heat flux 2-4× via partial detachment (radiation)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Snowflake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additional x-point near primary x-point 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Lower B</a:t>
            </a:r>
            <a:r>
              <a:rPr lang="en-US" baseline="-25000" dirty="0" smtClean="0"/>
              <a:t>P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high flux expansion = 40-60 lowers incident q</a:t>
            </a:r>
            <a:r>
              <a:rPr lang="en-US" baseline="-25000" dirty="0" smtClean="0">
                <a:latin typeface="Symbol" pitchFamily="18" charset="2"/>
              </a:rPr>
              <a:t>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Longer field-line-length promotes temperature drop, detachment</a:t>
            </a:r>
          </a:p>
          <a:p>
            <a:pPr lvl="1">
              <a:lnSpc>
                <a:spcPct val="95000"/>
              </a:lnSpc>
            </a:pPr>
            <a:endParaRPr lang="en-US" dirty="0" smtClean="0"/>
          </a:p>
          <a:p>
            <a:pPr>
              <a:lnSpc>
                <a:spcPct val="9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73E3AF-4E4B-4CA6-A7DE-01BFBA5367D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5" name="Group 22"/>
          <p:cNvGrpSpPr>
            <a:grpSpLocks noChangeAspect="1"/>
          </p:cNvGrpSpPr>
          <p:nvPr/>
        </p:nvGrpSpPr>
        <p:grpSpPr>
          <a:xfrm>
            <a:off x="457200" y="2743200"/>
            <a:ext cx="3893625" cy="2106355"/>
            <a:chOff x="4800600" y="3868358"/>
            <a:chExt cx="4038600" cy="21847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27838" y="3919538"/>
              <a:ext cx="1887537" cy="203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6840538" y="3919538"/>
              <a:ext cx="133350" cy="2057400"/>
            </a:xfrm>
            <a:prstGeom prst="rect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 sz="105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934200" y="3868359"/>
              <a:ext cx="1842052" cy="35684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Snowflake </a:t>
              </a:r>
              <a:r>
                <a:rPr lang="en-US" sz="1600" i="0" dirty="0" err="1">
                  <a:solidFill>
                    <a:srgbClr val="000000"/>
                  </a:solidFill>
                  <a:latin typeface="Arial Narrow" pitchFamily="34" charset="0"/>
                  <a:cs typeface="Arial" charset="0"/>
                </a:rPr>
                <a:t>Divertor</a:t>
              </a:r>
              <a:endParaRPr lang="en-US" sz="1600" i="0" dirty="0">
                <a:solidFill>
                  <a:srgbClr val="000000"/>
                </a:solidFill>
                <a:latin typeface="Arial Narrow" pitchFamily="34" charset="0"/>
                <a:cs typeface="Arial" charset="0"/>
              </a:endParaRPr>
            </a:p>
          </p:txBody>
        </p: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4800600" y="3868358"/>
              <a:ext cx="2057400" cy="2108580"/>
              <a:chOff x="1295400" y="933267"/>
              <a:chExt cx="2226365" cy="234333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990600"/>
                <a:ext cx="2226365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29"/>
              <p:cNvSpPr>
                <a:spLocks noChangeArrowheads="1"/>
              </p:cNvSpPr>
              <p:nvPr/>
            </p:nvSpPr>
            <p:spPr bwMode="auto">
              <a:xfrm>
                <a:off x="1316736" y="990600"/>
                <a:ext cx="152400" cy="2286000"/>
              </a:xfrm>
              <a:prstGeom prst="rect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sz="105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60316" y="933267"/>
                <a:ext cx="2057864" cy="39657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i="0" dirty="0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Standard </a:t>
                </a:r>
                <a:r>
                  <a:rPr lang="en-US" sz="1600" i="0" dirty="0" err="1">
                    <a:solidFill>
                      <a:srgbClr val="000000"/>
                    </a:solidFill>
                    <a:latin typeface="Arial Narrow" pitchFamily="34" charset="0"/>
                    <a:cs typeface="Arial" charset="0"/>
                  </a:rPr>
                  <a:t>Divertor</a:t>
                </a:r>
                <a:endParaRPr lang="en-US" sz="1600" i="0" dirty="0">
                  <a:solidFill>
                    <a:srgbClr val="000000"/>
                  </a:solidFill>
                  <a:latin typeface="Arial Narrow" pitchFamily="34" charset="0"/>
                  <a:cs typeface="Arial" charset="0"/>
                </a:endParaRPr>
              </a:p>
            </p:txBody>
          </p:sp>
        </p:grpSp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4953000" y="5443538"/>
              <a:ext cx="3886200" cy="6096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sz="1100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416003"/>
            <a:ext cx="3446138" cy="213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2"/>
          <p:cNvGrpSpPr>
            <a:grpSpLocks/>
          </p:cNvGrpSpPr>
          <p:nvPr/>
        </p:nvGrpSpPr>
        <p:grpSpPr bwMode="auto">
          <a:xfrm>
            <a:off x="5486400" y="3316069"/>
            <a:ext cx="2772003" cy="2209800"/>
            <a:chOff x="4800600" y="1066800"/>
            <a:chExt cx="3048000" cy="247801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600" y="1066800"/>
              <a:ext cx="2895600" cy="2478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30"/>
            <p:cNvSpPr>
              <a:spLocks noChangeArrowheads="1"/>
            </p:cNvSpPr>
            <p:nvPr/>
          </p:nvSpPr>
          <p:spPr bwMode="auto">
            <a:xfrm>
              <a:off x="7010400" y="2971800"/>
              <a:ext cx="838200" cy="5334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5754469"/>
            <a:ext cx="457199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800" i="0" dirty="0" smtClean="0">
                <a:solidFill>
                  <a:schemeClr val="tx1"/>
                </a:solidFill>
              </a:rPr>
              <a:t>NSTX-U has </a:t>
            </a:r>
            <a:r>
              <a:rPr lang="en-US" sz="1800" i="0" dirty="0" smtClean="0">
                <a:solidFill>
                  <a:srgbClr val="339966"/>
                </a:solidFill>
              </a:rPr>
              <a:t>additional coils </a:t>
            </a:r>
            <a:r>
              <a:rPr lang="en-US" sz="1800" i="0" dirty="0" smtClean="0">
                <a:solidFill>
                  <a:schemeClr val="tx1"/>
                </a:solidFill>
              </a:rPr>
              <a:t>for up-down symmetric snowflakes, improved control</a:t>
            </a:r>
            <a:endParaRPr lang="en-US" sz="1800" i="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324600" y="5525869"/>
            <a:ext cx="0" cy="304800"/>
          </a:xfrm>
          <a:prstGeom prst="line">
            <a:avLst/>
          </a:prstGeom>
          <a:noFill/>
          <a:ln w="38100" cap="flat" cmpd="sng" algn="ctr">
            <a:solidFill>
              <a:srgbClr val="3399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27064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NSTX-U peak heat fluxes will be up to 4-8</a:t>
            </a:r>
            <a:r>
              <a:rPr lang="en-US" sz="1800" i="0" dirty="0" smtClean="0">
                <a:solidFill>
                  <a:srgbClr val="FF0000"/>
                </a:solidFill>
                <a:latin typeface="MS PGothic"/>
              </a:rPr>
              <a:t>×</a:t>
            </a:r>
            <a:r>
              <a:rPr lang="en-US" sz="1800" i="0" dirty="0" smtClean="0">
                <a:solidFill>
                  <a:srgbClr val="FF0000"/>
                </a:solidFill>
              </a:rPr>
              <a:t> higher than in NSTX</a:t>
            </a:r>
            <a:endParaRPr lang="en-US" sz="1800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NSTX-U mission and capabilities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NSTX results highlights, NSTX-U goals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Non-inductive current drive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Heat-flux mitigation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Progress toward completing NSTX-U Project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Proposed longer-term (5 year plan) enhancements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Summary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/>
          <a:p>
            <a:pPr>
              <a:defRPr/>
            </a:pPr>
            <a:fld id="{AFE9D361-F75F-4FBB-8BD2-938629B6E822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141541</TotalTime>
  <Words>1613</Words>
  <Application>Microsoft Office PowerPoint</Application>
  <PresentationFormat>On-screen Show (4:3)</PresentationFormat>
  <Paragraphs>370</Paragraphs>
  <Slides>19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Blank Presentation</vt:lpstr>
      <vt:lpstr>1_Blank Presentation</vt:lpstr>
      <vt:lpstr>Slide 1</vt:lpstr>
      <vt:lpstr>Outline</vt:lpstr>
      <vt:lpstr>NSTX Upgrade mission elements</vt:lpstr>
      <vt:lpstr>NSTX Upgrade incorporates 2 new capabilities:</vt:lpstr>
      <vt:lpstr>100% non-inductive current drive is essential for  steady-state operation of AT/ST next-steps – including FNSF</vt:lpstr>
      <vt:lpstr>Simulations indicate NSTX-U can test plasma initiation with small or no transformer – required for an ST-based FNSF</vt:lpstr>
      <vt:lpstr>NSTX Upgrade will extend normalized divertor and first-wall heat-loads much closer to FNSF and Demo regimes</vt:lpstr>
      <vt:lpstr>NSTX-U will test ability of radiation and  “snowflake” divertor to mitigate very high heat-fluxes </vt:lpstr>
      <vt:lpstr>Outline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NSTX-U team is proposing longer-term facility enhancements to fully utilize Upgrade capabilities, support ITER and FNSF</vt:lpstr>
      <vt:lpstr>Summary:  NSTX-U will make leading contributions  to fusion science and next-step applications</vt:lpstr>
      <vt:lpstr>NSTX-U and ST-FNSF presentations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Jon Menard</cp:lastModifiedBy>
  <cp:revision>14056</cp:revision>
  <cp:lastPrinted>2013-02-17T23:08:05Z</cp:lastPrinted>
  <dcterms:created xsi:type="dcterms:W3CDTF">2003-10-01T16:23:57Z</dcterms:created>
  <dcterms:modified xsi:type="dcterms:W3CDTF">2013-06-19T14:47:45Z</dcterms:modified>
</cp:coreProperties>
</file>