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5"/>
  </p:notesMasterIdLst>
  <p:handoutMasterIdLst>
    <p:handoutMasterId r:id="rId26"/>
  </p:handoutMasterIdLst>
  <p:sldIdLst>
    <p:sldId id="1217" r:id="rId2"/>
    <p:sldId id="1297" r:id="rId3"/>
    <p:sldId id="1318" r:id="rId4"/>
    <p:sldId id="1219" r:id="rId5"/>
    <p:sldId id="1324" r:id="rId6"/>
    <p:sldId id="1325" r:id="rId7"/>
    <p:sldId id="1277" r:id="rId8"/>
    <p:sldId id="1270" r:id="rId9"/>
    <p:sldId id="1296" r:id="rId10"/>
    <p:sldId id="1319" r:id="rId11"/>
    <p:sldId id="1309" r:id="rId12"/>
    <p:sldId id="1311" r:id="rId13"/>
    <p:sldId id="1308" r:id="rId14"/>
    <p:sldId id="1307" r:id="rId15"/>
    <p:sldId id="1323" r:id="rId16"/>
    <p:sldId id="1316" r:id="rId17"/>
    <p:sldId id="1326" r:id="rId18"/>
    <p:sldId id="1327" r:id="rId19"/>
    <p:sldId id="1328" r:id="rId20"/>
    <p:sldId id="1320" r:id="rId21"/>
    <p:sldId id="1321" r:id="rId22"/>
    <p:sldId id="1322" r:id="rId23"/>
    <p:sldId id="1276" r:id="rId24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9933"/>
    <a:srgbClr val="9999FF"/>
    <a:srgbClr val="FF3300"/>
    <a:srgbClr val="FF0000"/>
    <a:srgbClr val="00CC66"/>
    <a:srgbClr val="FFCC00"/>
    <a:srgbClr val="FF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1" autoAdjust="0"/>
    <p:restoredTop sz="94330" autoAdjust="0"/>
  </p:normalViewPr>
  <p:slideViewPr>
    <p:cSldViewPr>
      <p:cViewPr>
        <p:scale>
          <a:sx n="183" d="100"/>
          <a:sy n="183" d="100"/>
        </p:scale>
        <p:origin x="-296" y="-248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1848" y="-82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D8404CA1-E197-4E53-A8F7-C7D1534BA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83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4213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pPr>
              <a:defRPr/>
            </a:pPr>
            <a:fld id="{0D413443-1313-4785-B939-C4AA8A43B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41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E4154B-A549-42FA-92D5-F505110BBF45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2FC27686-5BC8-7F4B-B8E7-662A0435EA25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23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13443-1313-4785-B939-C4AA8A43BC6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13443-1313-4785-B939-C4AA8A43BC6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13443-1313-4785-B939-C4AA8A43BC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13443-1313-4785-B939-C4AA8A43BC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1pPr>
            <a:lvl2pPr marL="742792" indent="-285690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2pPr>
            <a:lvl3pPr marL="1142757" indent="-22855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3pPr>
            <a:lvl4pPr marL="1599860" indent="-22855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4pPr>
            <a:lvl5pPr marL="2056963" indent="-228552" eaLnBrk="0" hangingPunct="0">
              <a:defRPr sz="1200" b="1" i="1">
                <a:solidFill>
                  <a:srgbClr val="1822CD"/>
                </a:solidFill>
                <a:latin typeface="Helvetica" pitchFamily="34" charset="0"/>
              </a:defRPr>
            </a:lvl5pPr>
            <a:lvl6pPr marL="2514066" indent="-22855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6pPr>
            <a:lvl7pPr marL="2971168" indent="-22855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7pPr>
            <a:lvl8pPr marL="3428271" indent="-22855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8pPr>
            <a:lvl9pPr marL="3885374" indent="-228552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pitchFamily="34" charset="0"/>
              </a:defRPr>
            </a:lvl9pPr>
          </a:lstStyle>
          <a:p>
            <a:pPr eaLnBrk="1" hangingPunct="1"/>
            <a:fld id="{835EBBD3-D39E-4EED-819D-E0DDE8F0E115}" type="slidenum">
              <a:rPr lang="en-US" b="0" i="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b="0" i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24F3F324-E5DA-A64B-9391-0DB8F11D6666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8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413443-1313-4785-B939-C4AA8A43BC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3FE71374-AF55-5049-8CDF-C26F40DF82CE}" type="slidenum">
              <a:rPr lang="en-US" b="0" i="0">
                <a:solidFill>
                  <a:schemeClr val="tx1"/>
                </a:solidFill>
                <a:latin typeface="Times New Roman" charset="0"/>
              </a:rPr>
              <a:pPr eaLnBrk="1" hangingPunct="1"/>
              <a:t>10</a:t>
            </a:fld>
            <a:endParaRPr lang="en-US" b="0" i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9A4EB-9947-49A6-BB9E-1A229B462D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219200"/>
            <a:ext cx="8763000" cy="4953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8C90D-972A-4253-8BF7-B41B0E9B0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4911B-1027-4EE3-91EC-A5CEBEA6AE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7630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0E928-9C4A-4619-8485-9BCDF4931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2FF83-2C85-4064-AAEB-043DF049E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053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305300" cy="4953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BB4E9-FDB1-4741-8C59-FBD48AEEE9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6734-A9EE-41A1-B301-BC372509C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3EA5-06C0-4ADB-AA49-1AE9128379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69939-5A25-46B4-BBE6-31988AE3F6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F402F-EA27-40D7-8297-B124F4A1E8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E1BA9-7712-4B00-B40C-71CE99A909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9271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pic>
        <p:nvPicPr>
          <p:cNvPr id="1028" name="Picture 19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578600"/>
            <a:ext cx="9144000" cy="27940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273050" y="6635750"/>
            <a:ext cx="539750" cy="1825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1" charset="0"/>
              </a:rPr>
              <a:t>NSTX</a:t>
            </a:r>
          </a:p>
        </p:txBody>
      </p:sp>
      <p:sp>
        <p:nvSpPr>
          <p:cNvPr id="905422" name="Rectangle 206"/>
          <p:cNvSpPr>
            <a:spLocks noChangeArrowheads="1"/>
          </p:cNvSpPr>
          <p:nvPr/>
        </p:nvSpPr>
        <p:spPr bwMode="auto">
          <a:xfrm>
            <a:off x="2057400" y="6580188"/>
            <a:ext cx="5029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25</a:t>
            </a:r>
            <a:r>
              <a:rPr lang="en-US" sz="900" i="0" baseline="30000" dirty="0" smtClean="0">
                <a:solidFill>
                  <a:schemeClr val="accent2"/>
                </a:solidFill>
                <a:latin typeface="Arial" charset="0"/>
              </a:rPr>
              <a:t>th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 SOFE</a:t>
            </a:r>
            <a:r>
              <a:rPr lang="en-US" sz="900" i="0" baseline="0" dirty="0" smtClean="0">
                <a:solidFill>
                  <a:schemeClr val="accent2"/>
                </a:solidFill>
                <a:latin typeface="Arial" charset="0"/>
              </a:rPr>
              <a:t> – CHI on NSTX-U</a:t>
            </a: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  (Raman</a:t>
            </a:r>
            <a:r>
              <a:rPr lang="en-US" sz="900" i="0" dirty="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  <p:sp>
        <p:nvSpPr>
          <p:cNvPr id="905423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629400"/>
            <a:ext cx="762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900" i="0">
                <a:solidFill>
                  <a:schemeClr val="accent2"/>
                </a:solidFill>
                <a:latin typeface="+mn-lt"/>
                <a:ea typeface="ＭＳ Ｐゴシック" pitchFamily="1" charset="-128"/>
              </a:defRPr>
            </a:lvl1pPr>
          </a:lstStyle>
          <a:p>
            <a:pPr>
              <a:defRPr/>
            </a:pPr>
            <a:fld id="{C42DB656-21AA-4823-9224-9CC3411350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05424" name="Rectangle 208"/>
          <p:cNvSpPr>
            <a:spLocks noChangeArrowheads="1"/>
          </p:cNvSpPr>
          <p:nvPr/>
        </p:nvSpPr>
        <p:spPr bwMode="auto">
          <a:xfrm>
            <a:off x="6400800" y="6580188"/>
            <a:ext cx="1981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sz="900" i="0" dirty="0" smtClean="0">
                <a:solidFill>
                  <a:schemeClr val="accent2"/>
                </a:solidFill>
                <a:latin typeface="Arial" charset="0"/>
              </a:rPr>
              <a:t>June 4-7,2013</a:t>
            </a:r>
            <a:endParaRPr lang="en-US" sz="900" i="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0099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9.w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6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7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50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1" name="Line 1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152400" y="9906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ja-JP" sz="32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1" charset="-128"/>
              </a:rPr>
              <a:t>Design Description of the Coaxial Helicity Injection (CHI) System on NSTX-U</a:t>
            </a:r>
            <a:endParaRPr lang="en-US" sz="3200" i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053" name="Line 1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1295400" y="2667000"/>
            <a:ext cx="6629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i="0" dirty="0">
                <a:solidFill>
                  <a:schemeClr val="tx1"/>
                </a:solidFill>
                <a:latin typeface="Arial" charset="0"/>
                <a:cs typeface="Arial" charset="0"/>
              </a:rPr>
              <a:t>R. </a:t>
            </a:r>
            <a:r>
              <a:rPr lang="en-US" sz="180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Raman, T.R. </a:t>
            </a:r>
            <a:r>
              <a:rPr lang="en-US" sz="1800" i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Jarboe</a:t>
            </a:r>
            <a:r>
              <a:rPr lang="en-US" sz="180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B.A. Nelson</a:t>
            </a:r>
            <a:endParaRPr lang="en-US" sz="180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(University </a:t>
            </a:r>
            <a:r>
              <a:rPr lang="en-US" sz="1800" i="0" dirty="0">
                <a:solidFill>
                  <a:schemeClr val="tx1"/>
                </a:solidFill>
                <a:latin typeface="Arial" charset="0"/>
                <a:cs typeface="Arial" charset="0"/>
              </a:rPr>
              <a:t>of </a:t>
            </a:r>
            <a:r>
              <a:rPr lang="en-US" sz="180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Washington, Seattle, WA)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800" i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D. Mueller, S.C. </a:t>
            </a:r>
            <a:r>
              <a:rPr lang="en-US" sz="1800" i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Jardin</a:t>
            </a:r>
            <a:r>
              <a:rPr lang="en-US" sz="180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C. </a:t>
            </a:r>
            <a:r>
              <a:rPr lang="en-US" sz="1800" i="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Neumeyer</a:t>
            </a:r>
            <a:r>
              <a:rPr lang="en-US" sz="180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M. Ono, J.E. Menard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(Princeton Plasma Physics Laboratory, Princeton, NJ)</a:t>
            </a:r>
            <a:endParaRPr lang="en-US" sz="1800" i="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sz="1800" i="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and </a:t>
            </a:r>
            <a:r>
              <a:rPr lang="en-US" sz="1800" dirty="0">
                <a:solidFill>
                  <a:schemeClr val="tx1"/>
                </a:solidFill>
                <a:latin typeface="Arial" charset="0"/>
              </a:rPr>
              <a:t>the NSTX Research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Team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sz="180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5" name="Line 13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1828800" y="5867400"/>
            <a:ext cx="5715000" cy="627864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en-US" sz="1600" dirty="0"/>
              <a:t>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</a:rPr>
              <a:t>25</a:t>
            </a:r>
            <a:r>
              <a:rPr lang="en-US" sz="1600" i="0" baseline="30000" dirty="0" smtClean="0">
                <a:solidFill>
                  <a:srgbClr val="FF0000"/>
                </a:solidFill>
              </a:rPr>
              <a:t>th</a:t>
            </a:r>
            <a:r>
              <a:rPr lang="en-US" sz="1600" i="0" dirty="0" smtClean="0">
                <a:solidFill>
                  <a:srgbClr val="FF0000"/>
                </a:solidFill>
              </a:rPr>
              <a:t> Symposium on Fusion Engineering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en-US" sz="1600" i="0" dirty="0" smtClean="0">
                <a:solidFill>
                  <a:srgbClr val="FF0000"/>
                </a:solidFill>
              </a:rPr>
              <a:t>San Francisco, California, June 11-14, 2013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2057" name="Line 1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8" name="Line 13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59" name="Line 13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0" name="Line 14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1" name="Line 14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2" name="Line 14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3" name="Line 14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2064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2065" name="Line 14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838200" y="109538"/>
            <a:ext cx="1219200" cy="54927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  <a:defRPr/>
            </a:pPr>
            <a:r>
              <a:rPr lang="en-US" sz="3600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sp>
        <p:nvSpPr>
          <p:cNvPr id="2067" name="Line 14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68" name="Rectangle 129"/>
          <p:cNvSpPr>
            <a:spLocks noChangeArrowheads="1"/>
          </p:cNvSpPr>
          <p:nvPr/>
        </p:nvSpPr>
        <p:spPr bwMode="auto">
          <a:xfrm>
            <a:off x="3651250" y="228600"/>
            <a:ext cx="15303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2"/>
                </a:solidFill>
                <a:latin typeface="Arial" charset="0"/>
              </a:rPr>
              <a:t>Supported by   </a:t>
            </a:r>
          </a:p>
        </p:txBody>
      </p:sp>
      <p:sp>
        <p:nvSpPr>
          <p:cNvPr id="2069" name="Line 149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70" name="Text Box 152"/>
          <p:cNvSpPr txBox="1">
            <a:spLocks noChangeArrowheads="1"/>
          </p:cNvSpPr>
          <p:nvPr/>
        </p:nvSpPr>
        <p:spPr bwMode="auto">
          <a:xfrm>
            <a:off x="76200" y="2209800"/>
            <a:ext cx="1333500" cy="4648953"/>
          </a:xfrm>
          <a:prstGeom prst="rect">
            <a:avLst/>
          </a:prstGeom>
          <a:gradFill rotWithShape="1">
            <a:gsLst>
              <a:gs pos="0">
                <a:srgbClr val="EAEAEA">
                  <a:alpha val="50998"/>
                </a:srgbClr>
              </a:gs>
              <a:gs pos="100000">
                <a:srgbClr val="B5B5B5">
                  <a:alpha val="50998"/>
                </a:srgbClr>
              </a:gs>
            </a:gsLst>
            <a:lin ang="0" scaled="1"/>
          </a:gradFill>
          <a:ln w="12700" algn="ctr">
            <a:solidFill>
              <a:srgbClr val="0000FF"/>
            </a:solidFill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Colorado </a:t>
            </a:r>
            <a:r>
              <a:rPr lang="en-US" sz="900" dirty="0" err="1">
                <a:solidFill>
                  <a:srgbClr val="0000FF"/>
                </a:solidFill>
                <a:latin typeface="Arial" charset="0"/>
              </a:rPr>
              <a:t>Sch</a:t>
            </a:r>
            <a:r>
              <a:rPr lang="en-US" sz="900" dirty="0">
                <a:solidFill>
                  <a:srgbClr val="0000FF"/>
                </a:solidFill>
                <a:latin typeface="Arial" charset="0"/>
              </a:rPr>
              <a:t>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Comp-X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 smtClean="0">
                <a:solidFill>
                  <a:srgbClr val="0000FF"/>
                </a:solidFill>
                <a:latin typeface="Arial" charset="0"/>
              </a:rPr>
              <a:t>INL</a:t>
            </a:r>
            <a:endParaRPr lang="en-US" sz="900" dirty="0">
              <a:solidFill>
                <a:srgbClr val="0000FF"/>
              </a:solidFill>
              <a:latin typeface="Arial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900" dirty="0">
                <a:solidFill>
                  <a:srgbClr val="0000FF"/>
                </a:solidFill>
                <a:latin typeface="Arial" charset="0"/>
              </a:rPr>
              <a:t>U Wisconsin</a:t>
            </a:r>
            <a:endParaRPr lang="en-US" sz="9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71" name="Text Box 153"/>
          <p:cNvSpPr txBox="1">
            <a:spLocks noChangeArrowheads="1"/>
          </p:cNvSpPr>
          <p:nvPr/>
        </p:nvSpPr>
        <p:spPr bwMode="auto">
          <a:xfrm>
            <a:off x="7772400" y="2254250"/>
            <a:ext cx="1284288" cy="4527550"/>
          </a:xfrm>
          <a:prstGeom prst="rect">
            <a:avLst/>
          </a:prstGeom>
          <a:gradFill rotWithShape="1">
            <a:gsLst>
              <a:gs pos="0">
                <a:srgbClr val="B3B3B3">
                  <a:alpha val="50998"/>
                </a:srgbClr>
              </a:gs>
              <a:gs pos="100000">
                <a:srgbClr val="EAEAEA">
                  <a:alpha val="50998"/>
                </a:srgbClr>
              </a:gs>
            </a:gsLst>
            <a:lin ang="0" scaled="1"/>
          </a:gradFill>
          <a:ln w="12700" algn="ctr">
            <a:solidFill>
              <a:srgbClr val="FF0000"/>
            </a:solidFill>
            <a:miter lim="800000"/>
            <a:headEnd/>
            <a:tailEnd/>
          </a:ln>
        </p:spPr>
        <p:txBody>
          <a:bodyPr lIns="91429" tIns="45714" rIns="91429" bIns="45714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Culham Sci Ctr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Ioffe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RRC Kurchatov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ENEA, Frascati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CEA, Cadarache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J</a:t>
            </a:r>
            <a:r>
              <a:rPr lang="en-US" sz="900">
                <a:solidFill>
                  <a:srgbClr val="FF0000"/>
                </a:solidFill>
                <a:latin typeface="Arial" charset="0"/>
                <a:cs typeface="Arial" charset="0"/>
              </a:rPr>
              <a:t>ü</a:t>
            </a:r>
            <a:r>
              <a:rPr lang="en-US" sz="900">
                <a:solidFill>
                  <a:srgbClr val="FF0000"/>
                </a:solidFill>
                <a:latin typeface="Arial" charset="0"/>
              </a:rPr>
              <a:t>lich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IPP, Garching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  <a:buFontTx/>
              <a:buNone/>
            </a:pPr>
            <a:r>
              <a:rPr lang="en-US" sz="900">
                <a:solidFill>
                  <a:srgbClr val="FF0000"/>
                </a:solidFill>
                <a:latin typeface="Arial" charset="0"/>
              </a:rPr>
              <a:t>U Quebec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A9CDDF-DDAE-42F9-8A3B-CD11C1EEC67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600200" y="5257800"/>
            <a:ext cx="6019800" cy="74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i="0" dirty="0" smtClean="0"/>
              <a:t>This work is supported by US DOE contract numbers FG03-96ER5436, DE-FG02-99ER54519 and DE-AC02-09CH11466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TSC Simulations Show Increasing Current Multiplication as TF is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Increased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A95EFAEB-E0B1-3A40-9412-154B9ABFBA2D}" type="slidenum">
              <a:rPr lang="en-US" sz="900" i="0">
                <a:solidFill>
                  <a:schemeClr val="accent2"/>
                </a:solidFill>
                <a:latin typeface="Arial" charset="0"/>
              </a:rPr>
              <a:pPr/>
              <a:t>10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0963" name="TextBox 7"/>
          <p:cNvSpPr txBox="1">
            <a:spLocks noChangeArrowheads="1"/>
          </p:cNvSpPr>
          <p:nvPr/>
        </p:nvSpPr>
        <p:spPr bwMode="auto">
          <a:xfrm>
            <a:off x="304800" y="5486400"/>
            <a:ext cx="8061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800" b="0" i="0" dirty="0">
                <a:solidFill>
                  <a:schemeClr val="accent2"/>
                </a:solidFill>
              </a:rPr>
              <a:t> Observed current multiplication factors similar to observations in NSTX</a:t>
            </a:r>
          </a:p>
          <a:p>
            <a:pPr lvl="1" eaLnBrk="1" hangingPunct="1">
              <a:spcBef>
                <a:spcPct val="20000"/>
              </a:spcBef>
              <a:buNone/>
            </a:pPr>
            <a:r>
              <a:rPr lang="en-US" sz="1800" b="0" i="0" dirty="0">
                <a:solidFill>
                  <a:schemeClr val="accent2"/>
                </a:solidFill>
              </a:rPr>
              <a:t>- Higher toroidal field important as it reduces injector current requirement 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3735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200525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3352800" y="6248400"/>
            <a:ext cx="54086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None/>
            </a:pPr>
            <a:r>
              <a:rPr lang="en-US" sz="1000" i="0" dirty="0">
                <a:solidFill>
                  <a:schemeClr val="tx1"/>
                </a:solidFill>
              </a:rPr>
              <a:t>R. Raman, S.C. </a:t>
            </a:r>
            <a:r>
              <a:rPr lang="en-US" sz="1000" i="0" dirty="0" err="1">
                <a:solidFill>
                  <a:schemeClr val="tx1"/>
                </a:solidFill>
              </a:rPr>
              <a:t>Jardin</a:t>
            </a:r>
            <a:r>
              <a:rPr lang="en-US" sz="1000" i="0" dirty="0">
                <a:solidFill>
                  <a:schemeClr val="tx1"/>
                </a:solidFill>
              </a:rPr>
              <a:t>, J. Menard, T.R. </a:t>
            </a:r>
            <a:r>
              <a:rPr lang="en-US" sz="1000" i="0" dirty="0" err="1">
                <a:solidFill>
                  <a:schemeClr val="tx1"/>
                </a:solidFill>
              </a:rPr>
              <a:t>Jarboe</a:t>
            </a:r>
            <a:r>
              <a:rPr lang="en-US" sz="1000" i="0" dirty="0">
                <a:solidFill>
                  <a:schemeClr val="tx1"/>
                </a:solidFill>
              </a:rPr>
              <a:t> et al., Nuclear Fusion  51, 113018  (2011)</a:t>
            </a:r>
          </a:p>
        </p:txBody>
      </p:sp>
    </p:spTree>
    <p:extLst>
      <p:ext uri="{BB962C8B-B14F-4D97-AF65-F5344CB8AC3E}">
        <p14:creationId xmlns:p14="http://schemas.microsoft.com/office/powerpoint/2010/main" val="4006561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Upgrades that Facilitate CHI Start-up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0E928-9C4A-4619-8485-9BCDF493175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7772400" cy="2213921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NSTX-U Machine Enhancements for CHI </a:t>
            </a:r>
          </a:p>
          <a:p>
            <a:pPr lvl="1"/>
            <a:r>
              <a:rPr lang="en-US" sz="1600" dirty="0" smtClean="0"/>
              <a:t>&gt; 2.5 x Injector Flux in NSTX (proportional to </a:t>
            </a:r>
            <a:r>
              <a:rPr lang="en-US" sz="1600" dirty="0" err="1" smtClean="0"/>
              <a:t>I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 )</a:t>
            </a:r>
          </a:p>
          <a:p>
            <a:pPr lvl="1"/>
            <a:r>
              <a:rPr lang="en-US" sz="1600" dirty="0" smtClean="0"/>
              <a:t>Absorber coil much better positioned to suppress spurious arcs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3674618" cy="38516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390" y="1981200"/>
            <a:ext cx="4880610" cy="4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00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TF and ECH Beneficial for Increasing Electron Temperature in CHI-Started Discharges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0E928-9C4A-4619-8485-9BCDF493175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" y="990601"/>
            <a:ext cx="4843211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TF increased to 1T (0.55 T in NSTX)</a:t>
            </a:r>
          </a:p>
          <a:p>
            <a:pPr lvl="1"/>
            <a:r>
              <a:rPr lang="en-US" sz="1600" dirty="0" smtClean="0"/>
              <a:t>Increases current multiplication factor defined as plasma current/capacitor bank current (facilitated by larger center stack)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590800"/>
            <a:ext cx="3571240" cy="35052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81600" y="1295400"/>
            <a:ext cx="3962400" cy="1066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 i="0" dirty="0" smtClean="0"/>
              <a:t>28 GHz (1 MW) ECH system</a:t>
            </a:r>
            <a:endParaRPr lang="en-US" sz="1600" b="0" i="0" dirty="0" smtClean="0"/>
          </a:p>
          <a:p>
            <a:pPr lvl="1"/>
            <a:r>
              <a:rPr lang="en-US" sz="1600" b="0" i="0" dirty="0" smtClean="0"/>
              <a:t>Will increase electron temperature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86000"/>
            <a:ext cx="3098800" cy="3835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61722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i="0" dirty="0" smtClean="0"/>
              <a:t>      </a:t>
            </a:r>
            <a:r>
              <a:rPr lang="en-US" sz="1600" i="0" dirty="0" smtClean="0"/>
              <a:t>20 cm OD              40 cm OD</a:t>
            </a:r>
            <a:endParaRPr lang="en-US" sz="1600" i="0" dirty="0"/>
          </a:p>
        </p:txBody>
      </p:sp>
    </p:spTree>
    <p:extLst>
      <p:ext uri="{BB962C8B-B14F-4D97-AF65-F5344CB8AC3E}">
        <p14:creationId xmlns:p14="http://schemas.microsoft.com/office/powerpoint/2010/main" val="201096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Li Coverage of Vessel to Reduce Low-Z Impurities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0E928-9C4A-4619-8485-9BCDF493175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" y="1295400"/>
            <a:ext cx="9144000" cy="38641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53340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i="0" dirty="0" smtClean="0">
                <a:solidFill>
                  <a:schemeClr val="tx1"/>
                </a:solidFill>
              </a:rPr>
              <a:t>Metal divertor plates and </a:t>
            </a:r>
            <a:r>
              <a:rPr lang="en-US" sz="2000" i="0" dirty="0" err="1" smtClean="0">
                <a:solidFill>
                  <a:schemeClr val="tx1"/>
                </a:solidFill>
              </a:rPr>
              <a:t>Cryo</a:t>
            </a:r>
            <a:r>
              <a:rPr lang="en-US" sz="2000" i="0" dirty="0" smtClean="0">
                <a:solidFill>
                  <a:schemeClr val="tx1"/>
                </a:solidFill>
              </a:rPr>
              <a:t> Pump Upgrades (post  FY2016) Will allow CHI plasma temperature to increase as a result of reduced low-Z impurity influx and plasma density pump-out</a:t>
            </a:r>
            <a:endParaRPr lang="en-US" sz="20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9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2-3kV Capacitor Bank Upgrades Allow Injection of More Poloidal Flux into NSTX-U (Injector Flux is Proportional to </a:t>
            </a:r>
            <a:r>
              <a:rPr lang="en-US" dirty="0" err="1" smtClean="0"/>
              <a:t>Ip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0E928-9C4A-4619-8485-9BCDF493175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276600" y="4038600"/>
            <a:ext cx="5867400" cy="240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18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50mF, 2.0 kV capacitor bank (5mF x 10): 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100kJ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Present plans to upgrade to 3kV capacitors in FY2017 to allow capability to inject more poloidal injector flux</a:t>
            </a: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 Fast crowbar system to interrupt injector current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1800" b="0" i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Three, variable capacitance, and  individually triggered modules to shape injector voltage waveform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Tx/>
              <a:buChar char="•"/>
            </a:pP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 Programmable </a:t>
            </a:r>
            <a:r>
              <a:rPr lang="en-US" sz="1800" b="0" i="0" dirty="0" err="1" smtClean="0">
                <a:solidFill>
                  <a:schemeClr val="tx1"/>
                </a:solidFill>
                <a:latin typeface="Arial" charset="0"/>
              </a:rPr>
              <a:t>thyristor</a:t>
            </a:r>
            <a:r>
              <a:rPr lang="en-US" sz="1800" b="0" i="0" dirty="0" smtClean="0">
                <a:solidFill>
                  <a:schemeClr val="tx1"/>
                </a:solidFill>
                <a:latin typeface="Arial" charset="0"/>
              </a:rPr>
              <a:t> power supply (2kV, 50kA) also available to support steady-state type CHI discharges</a:t>
            </a:r>
            <a:endParaRPr lang="en-US" sz="1800" b="0" i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7165975" cy="2912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280987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57200" y="1066800"/>
            <a:ext cx="2818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buNone/>
            </a:pPr>
            <a:r>
              <a:rPr lang="en-US" sz="1400" i="0" dirty="0" smtClean="0">
                <a:solidFill>
                  <a:srgbClr val="062EF9"/>
                </a:solidFill>
                <a:latin typeface="Arial" charset="0"/>
                <a:cs typeface="Arial" charset="0"/>
              </a:rPr>
              <a:t>NSTX-U CHI </a:t>
            </a:r>
            <a:r>
              <a:rPr lang="en-US" sz="1400" i="0" dirty="0">
                <a:solidFill>
                  <a:srgbClr val="062EF9"/>
                </a:solidFill>
                <a:latin typeface="Arial" charset="0"/>
                <a:cs typeface="Arial" charset="0"/>
              </a:rPr>
              <a:t>capacitor </a:t>
            </a:r>
            <a:r>
              <a:rPr lang="en-US" sz="1400" i="0" dirty="0" smtClean="0">
                <a:solidFill>
                  <a:srgbClr val="062EF9"/>
                </a:solidFill>
                <a:latin typeface="Arial" charset="0"/>
                <a:cs typeface="Arial" charset="0"/>
              </a:rPr>
              <a:t>bank PS</a:t>
            </a:r>
            <a:endParaRPr lang="en-US" sz="1400" i="0" dirty="0">
              <a:solidFill>
                <a:srgbClr val="062EF9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6581001"/>
            <a:ext cx="2594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chemeClr val="tx1"/>
                </a:solidFill>
              </a:rPr>
              <a:t>R. Hatcher and S. </a:t>
            </a:r>
            <a:r>
              <a:rPr lang="en-US" i="0" dirty="0" err="1" smtClean="0">
                <a:solidFill>
                  <a:schemeClr val="tx1"/>
                </a:solidFill>
              </a:rPr>
              <a:t>Ramakrishnan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1 MHz Vessel Voltage Monitors based on Ross Voltage Monitors and Resistive Dividers (H. Schneider)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0E928-9C4A-4619-8485-9BCDF493175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5334000" y="1066800"/>
            <a:ext cx="2438400" cy="3048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1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90600"/>
            <a:ext cx="7335901" cy="55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11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Injector and Absorber Poloidal Field Coil Parameters </a:t>
            </a:r>
            <a:br>
              <a:rPr lang="en-US" dirty="0" smtClean="0"/>
            </a:br>
            <a:r>
              <a:rPr lang="en-US" dirty="0" smtClean="0"/>
              <a:t>(NSTX and NSTX-U)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0E928-9C4A-4619-8485-9BCDF493175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97206"/>
              </p:ext>
            </p:extLst>
          </p:nvPr>
        </p:nvGraphicFramePr>
        <p:xfrm>
          <a:off x="838200" y="1143000"/>
          <a:ext cx="7620001" cy="462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683"/>
                <a:gridCol w="869529"/>
                <a:gridCol w="639382"/>
                <a:gridCol w="900012"/>
                <a:gridCol w="769697"/>
                <a:gridCol w="846667"/>
                <a:gridCol w="846667"/>
                <a:gridCol w="161636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</a:p>
                    <a:p>
                      <a:r>
                        <a:rPr lang="en-US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 Turns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 (</a:t>
                      </a:r>
                      <a:r>
                        <a:rPr lang="en-US" dirty="0" err="1" smtClean="0"/>
                        <a:t>mH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 (</a:t>
                      </a:r>
                      <a:r>
                        <a:rPr lang="en-US" dirty="0" err="1" smtClean="0"/>
                        <a:t>mΩ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kA-Turns (min)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kA-Turns</a:t>
                      </a:r>
                      <a:r>
                        <a:rPr lang="en-US" baseline="0" dirty="0" smtClean="0"/>
                        <a:t> (max)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kA.Turns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ms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 and </a:t>
                      </a:r>
                    </a:p>
                    <a:p>
                      <a:r>
                        <a:rPr lang="en-US" dirty="0" smtClean="0"/>
                        <a:t>Voltage</a:t>
                      </a:r>
                      <a:r>
                        <a:rPr lang="en-US" baseline="0" dirty="0" smtClean="0"/>
                        <a:t> (kV)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NSTX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PFAB1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+/-</a:t>
                      </a:r>
                      <a:r>
                        <a:rPr lang="en-US" baseline="0" dirty="0" smtClean="0">
                          <a:solidFill>
                            <a:srgbClr val="FF33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4.8 [1 kV]</a:t>
                      </a:r>
                      <a:endParaRPr lang="en-US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PFAB2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63.18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+/-</a:t>
                      </a:r>
                      <a:r>
                        <a:rPr lang="en-US" baseline="0" dirty="0" smtClean="0">
                          <a:solidFill>
                            <a:srgbClr val="FF33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4.8 [1 kV]</a:t>
                      </a:r>
                      <a:endParaRPr lang="en-US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PF1B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30.5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+320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+19 [2 kV]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PF2L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+/- 25.3 [2 kV]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NSTX-U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PF1AU,L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-460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56.2 [2</a:t>
                      </a:r>
                      <a:r>
                        <a:rPr lang="en-US" baseline="0" smtClean="0"/>
                        <a:t> kV]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PF1BU,L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+45.8 [2 kV]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PF1CU,L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3300"/>
                          </a:solidFill>
                        </a:rPr>
                        <a:t>55.05</a:t>
                      </a:r>
                      <a:endParaRPr lang="en-US" dirty="0">
                        <a:solidFill>
                          <a:srgbClr val="FF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+41.1 [2 kV]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PF2L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-308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+25.3 [2 kV]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867400"/>
            <a:ext cx="863090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0" dirty="0" smtClean="0">
                <a:solidFill>
                  <a:schemeClr val="tx1"/>
                </a:solidFill>
              </a:rPr>
              <a:t>Injector coil is positioned much closer to CHI gap (R = 57-61.6 cm) in NSTX-U </a:t>
            </a:r>
          </a:p>
          <a:p>
            <a:pPr>
              <a:buNone/>
            </a:pPr>
            <a:r>
              <a:rPr lang="en-US" sz="1800" i="0" dirty="0" smtClean="0">
                <a:solidFill>
                  <a:schemeClr val="tx1"/>
                </a:solidFill>
              </a:rPr>
              <a:t>Absorber buffer coils have much higher current slew rates</a:t>
            </a:r>
            <a:endParaRPr lang="en-US" sz="1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58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CHI Start-up Scenario in NSTX-U</a:t>
            </a:r>
            <a:br>
              <a:rPr lang="en-US" dirty="0" smtClean="0"/>
            </a:br>
            <a:r>
              <a:rPr lang="en-US" dirty="0" smtClean="0"/>
              <a:t>(TSC Simulations in NSTX-U Geometry – Static Coil Currents)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0E928-9C4A-4619-8485-9BCDF493175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9385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953000"/>
            <a:ext cx="909810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- Initial Transient CHI discharges in NSTX-U will start with low levels of current in the Primary PF1CL injector coil</a:t>
            </a:r>
          </a:p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- CHI discharge will be grown into a magnetic well suitable for the final CHI plasma equilibrium</a:t>
            </a:r>
          </a:p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- Poloidal flux evolution (shown above) is for for constant (in time) coil current values of:</a:t>
            </a:r>
          </a:p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	- PF1CL (2 kA, Max available 15 kA), PF1AL (-0.4 kA), PF2L (-0.35 kA), PF3L (-0.5 kA), </a:t>
            </a:r>
          </a:p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	- PF5 (-0.15 kA), PF3U (-0.07 kA), and Zero current in the other coils</a:t>
            </a:r>
          </a:p>
          <a:p>
            <a:pPr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	- Absorber arc suppression may require low levels of current in the PF1CU coil</a:t>
            </a:r>
            <a:endParaRPr lang="en-US" sz="14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84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Produced Toroidal Current Increases with Increasing Levels of Current in the CHI Injector Coil (NSTX-U)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0E928-9C4A-4619-8485-9BCDF493175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5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81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7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CHI 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Start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-up to ~0.4MA is 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Projected 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for NSTX-U, </a:t>
            </a:r>
            <a:br>
              <a:rPr lang="en-US" dirty="0">
                <a:latin typeface="Arial" charset="0"/>
                <a:ea typeface="ＭＳ Ｐゴシック" charset="0"/>
                <a:cs typeface="Calibri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and P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rojects 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to 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~20% Start-up Current in 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N</a:t>
            </a:r>
            <a:r>
              <a:rPr lang="en-US" dirty="0" smtClean="0">
                <a:latin typeface="Arial" charset="0"/>
                <a:ea typeface="ＭＳ Ｐゴシック" charset="0"/>
                <a:cs typeface="Calibri" charset="0"/>
              </a:rPr>
              <a:t>ext</a:t>
            </a:r>
            <a:r>
              <a:rPr lang="en-US" dirty="0">
                <a:latin typeface="Arial" charset="0"/>
                <a:ea typeface="ＭＳ Ｐゴシック" charset="0"/>
                <a:cs typeface="Calibri" charset="0"/>
              </a:rPr>
              <a:t>-step STs</a:t>
            </a:r>
          </a:p>
        </p:txBody>
      </p:sp>
      <p:pic>
        <p:nvPicPr>
          <p:cNvPr id="16387" name="Picture 5" descr="STW-Fig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1750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228600" y="5638800"/>
            <a:ext cx="365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i="0">
                <a:latin typeface="Arial" charset="0"/>
              </a:rPr>
              <a:t>Injector flux in NSTX-U is ~ 2.5 times higher than in NSTX </a:t>
            </a:r>
            <a:r>
              <a:rPr lang="en-US" sz="1800" i="0">
                <a:latin typeface="Arial" charset="0"/>
                <a:sym typeface="Wingdings" charset="0"/>
              </a:rPr>
              <a:t> supports increased CHI current</a:t>
            </a:r>
            <a:endParaRPr lang="en-US" sz="1800" i="0"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238876"/>
              </p:ext>
            </p:extLst>
          </p:nvPr>
        </p:nvGraphicFramePr>
        <p:xfrm>
          <a:off x="3810000" y="1524000"/>
          <a:ext cx="517313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0466"/>
                <a:gridCol w="922867"/>
                <a:gridCol w="1075266"/>
                <a:gridCol w="1134535"/>
              </a:tblGrid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NSTX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NSTX-U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ST-FNSF</a:t>
                      </a:r>
                      <a:endParaRPr lang="en-US" dirty="0"/>
                    </a:p>
                  </a:txBody>
                  <a:tcPr/>
                </a:tc>
              </a:tr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Major Radius [m]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</a:tr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Minor Radius [m]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/>
                </a:tc>
              </a:tr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dirty="0" smtClean="0"/>
                        <a:t> [T]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</a:tr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Toroidal Flux [</a:t>
                      </a:r>
                      <a:r>
                        <a:rPr lang="en-US" dirty="0" err="1" smtClean="0"/>
                        <a:t>Wb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15.8</a:t>
                      </a:r>
                      <a:endParaRPr lang="en-US" dirty="0"/>
                    </a:p>
                  </a:txBody>
                  <a:tcPr/>
                </a:tc>
              </a:tr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Plasma current [MA]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626557">
                <a:tc>
                  <a:txBody>
                    <a:bodyPr/>
                    <a:lstStyle/>
                    <a:p>
                      <a:r>
                        <a:rPr lang="en-US" dirty="0" smtClean="0"/>
                        <a:t>Projected Start-up Current (MA)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</a:tr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Poloidal Flux (</a:t>
                      </a:r>
                      <a:r>
                        <a:rPr lang="en-US" dirty="0" err="1" smtClean="0"/>
                        <a:t>Wb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/>
                </a:tc>
              </a:tr>
              <a:tr h="363005">
                <a:tc>
                  <a:txBody>
                    <a:bodyPr/>
                    <a:lstStyle/>
                    <a:p>
                      <a:r>
                        <a:rPr lang="en-US" dirty="0" smtClean="0"/>
                        <a:t>Injector Flux [</a:t>
                      </a:r>
                      <a:r>
                        <a:rPr lang="en-US" dirty="0" err="1" smtClean="0"/>
                        <a:t>Wb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26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CHI Start-up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4953000"/>
          </a:xfrm>
        </p:spPr>
        <p:txBody>
          <a:bodyPr/>
          <a:lstStyle/>
          <a:p>
            <a:r>
              <a:rPr lang="en-US" dirty="0" smtClean="0"/>
              <a:t>A FNSF based on the Spherical Torus (ST) concept will have very restricted space for a central solenoid</a:t>
            </a:r>
          </a:p>
          <a:p>
            <a:pPr lvl="1"/>
            <a:r>
              <a:rPr lang="en-US" dirty="0" smtClean="0"/>
              <a:t>A method for solenoid-free start-up is very likely required </a:t>
            </a:r>
          </a:p>
          <a:p>
            <a:endParaRPr lang="en-US" dirty="0" smtClean="0"/>
          </a:p>
          <a:p>
            <a:r>
              <a:rPr lang="en-US" dirty="0" smtClean="0"/>
              <a:t>Eliminating the solenoid also simplifies the tokamak concept</a:t>
            </a:r>
          </a:p>
          <a:p>
            <a:pPr lvl="1"/>
            <a:r>
              <a:rPr lang="en-US" dirty="0" smtClean="0"/>
              <a:t>Solenoid not needed during steady-state operation</a:t>
            </a:r>
          </a:p>
          <a:p>
            <a:pPr lvl="1"/>
            <a:r>
              <a:rPr lang="en-US" dirty="0" smtClean="0"/>
              <a:t>Provides greater flexibility in the choice of the aspect ratio</a:t>
            </a:r>
          </a:p>
          <a:p>
            <a:endParaRPr lang="en-US" dirty="0" smtClean="0"/>
          </a:p>
          <a:p>
            <a:r>
              <a:rPr lang="en-US" dirty="0" smtClean="0"/>
              <a:t>Transient CHI has generated 200kA of high-quality plasma current in NSTX</a:t>
            </a:r>
          </a:p>
          <a:p>
            <a:pPr lvl="1"/>
            <a:r>
              <a:rPr lang="en-US" dirty="0" smtClean="0"/>
              <a:t>When induction is applied, the current ramped-up to 1MA, while requiring 35% less inductive flux than a discharge without CHI start-up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0E928-9C4A-4619-8485-9BCDF493175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1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CHI Insulator Installation in a Reactor</a:t>
            </a:r>
            <a:br>
              <a:rPr lang="en-US" dirty="0" smtClean="0"/>
            </a:br>
            <a:r>
              <a:rPr lang="en-US" sz="2000" dirty="0" smtClean="0"/>
              <a:t>(In ITER, the Dome Region would be Insulated from the Vessel)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0E928-9C4A-4619-8485-9BCDF493175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5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12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the CHI Insulator are Less Demanding than the Insulation Requirements for a Mineral Insulated Solenoid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763000" cy="3810000"/>
          </a:xfrm>
        </p:spPr>
        <p:txBody>
          <a:bodyPr/>
          <a:lstStyle/>
          <a:p>
            <a:r>
              <a:rPr lang="en-US" dirty="0" smtClean="0"/>
              <a:t>Insulator Resistance &gt; 1 Ohm</a:t>
            </a:r>
          </a:p>
          <a:p>
            <a:r>
              <a:rPr lang="en-US" dirty="0" smtClean="0"/>
              <a:t>Resistance to be maintained only during the plasma start-up phase (&lt;30 </a:t>
            </a:r>
            <a:r>
              <a:rPr lang="en-US" dirty="0" err="1" smtClean="0"/>
              <a:t>ms</a:t>
            </a:r>
            <a:r>
              <a:rPr lang="en-US" dirty="0" smtClean="0"/>
              <a:t> in duration)</a:t>
            </a:r>
          </a:p>
          <a:p>
            <a:r>
              <a:rPr lang="en-US" dirty="0" smtClean="0"/>
              <a:t>The actual high-voltage phase &lt; plasma start-up phase</a:t>
            </a:r>
          </a:p>
          <a:p>
            <a:r>
              <a:rPr lang="en-US" dirty="0" smtClean="0"/>
              <a:t>During the plasma start-up phase, there is no pre-existing plasma that can short out the insulator (and CHI current path is controlled by pre-programmed vacuum field line pattern)</a:t>
            </a:r>
          </a:p>
          <a:p>
            <a:r>
              <a:rPr lang="en-US" dirty="0" smtClean="0"/>
              <a:t>After the high-voltage phase, insulator could be shorted-out, if necessary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0E928-9C4A-4619-8485-9BCDF493175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5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Because the </a:t>
            </a:r>
            <a:r>
              <a:rPr lang="en-US" dirty="0" smtClean="0"/>
              <a:t>Required Insulator </a:t>
            </a:r>
            <a:r>
              <a:rPr lang="en-US" dirty="0" smtClean="0"/>
              <a:t>Resistance is very low (few times the plasma impedance) other possibilities exist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4953000"/>
          </a:xfrm>
        </p:spPr>
        <p:txBody>
          <a:bodyPr/>
          <a:lstStyle/>
          <a:p>
            <a:r>
              <a:rPr lang="en-US" dirty="0" smtClean="0"/>
              <a:t>Layers of thin resistive metal coated with insulating layers</a:t>
            </a:r>
          </a:p>
          <a:p>
            <a:r>
              <a:rPr lang="en-US" dirty="0" smtClean="0"/>
              <a:t>Powdered, weakly bonded, insulator sandwiched between two metal plates</a:t>
            </a:r>
          </a:p>
          <a:p>
            <a:r>
              <a:rPr lang="en-US" dirty="0" smtClean="0"/>
              <a:t>The HIT-Si device used an insulator spray to achieve insulation </a:t>
            </a:r>
            <a:r>
              <a:rPr lang="en-US" i="1" dirty="0" smtClean="0">
                <a:solidFill>
                  <a:srgbClr val="FF0000"/>
                </a:solidFill>
              </a:rPr>
              <a:t>in a plasma environment </a:t>
            </a:r>
            <a:r>
              <a:rPr lang="en-US" dirty="0" smtClean="0"/>
              <a:t>in an more complicated vessel geometry</a:t>
            </a:r>
            <a:endParaRPr lang="en-US" dirty="0"/>
          </a:p>
          <a:p>
            <a:r>
              <a:rPr lang="en-US" dirty="0" smtClean="0"/>
              <a:t>…. Other possibilities (including conventional insulator technology currently planned for next step machines to insulate PF coils and other components)</a:t>
            </a:r>
          </a:p>
          <a:p>
            <a:r>
              <a:rPr lang="en-US" dirty="0" smtClean="0"/>
              <a:t>Insulator could be hidden behind metallic structure as on NSTX-U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0E928-9C4A-4619-8485-9BCDF493175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38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NSTX-U will Develop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ull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on-inductive Start-up and Current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amp-up in support of FNSF and next step Tokamaks</a:t>
            </a:r>
            <a:endParaRPr lang="en-US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18F5BD89-9BE1-AF43-9088-01660B01302A}" type="slidenum">
              <a:rPr lang="en-US" sz="900" i="0">
                <a:solidFill>
                  <a:schemeClr val="accent2"/>
                </a:solidFill>
                <a:latin typeface="Arial" charset="0"/>
              </a:rPr>
              <a:pPr/>
              <a:t>23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7107" name="Rectangle 3"/>
          <p:cNvSpPr txBox="1">
            <a:spLocks noChangeArrowheads="1"/>
          </p:cNvSpPr>
          <p:nvPr/>
        </p:nvSpPr>
        <p:spPr bwMode="auto">
          <a:xfrm>
            <a:off x="152400" y="762000"/>
            <a:ext cx="899160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25000"/>
              </a:spcBef>
              <a:buNone/>
              <a:defRPr/>
            </a:pPr>
            <a:endParaRPr lang="en-US" sz="1800" b="0" i="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spcBef>
                <a:spcPct val="250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2D2DB9"/>
                </a:solidFill>
                <a:latin typeface="Arial" charset="0"/>
              </a:rPr>
              <a:t>0.3MA current generation in NSTX validates capability of CHI for high current generation in a ST (&gt;400 kA projected for NSTX-U)</a:t>
            </a:r>
          </a:p>
          <a:p>
            <a:pPr eaLnBrk="1" hangingPunct="1">
              <a:spcBef>
                <a:spcPct val="250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2D2DB9"/>
                </a:solidFill>
                <a:latin typeface="Arial" charset="0"/>
              </a:rPr>
              <a:t>TSC Simulations for NSTX-U geometry suggest Transient CHI start-up may be more efficient due to improved injector coil positioning</a:t>
            </a:r>
            <a:endParaRPr lang="en-US" sz="2000" b="0" dirty="0" smtClean="0">
              <a:solidFill>
                <a:srgbClr val="2D2DB9"/>
              </a:solidFill>
              <a:latin typeface="Arial" charset="0"/>
            </a:endParaRPr>
          </a:p>
          <a:p>
            <a:pPr eaLnBrk="1" hangingPunct="1">
              <a:spcBef>
                <a:spcPct val="250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2D2DB9"/>
                </a:solidFill>
                <a:latin typeface="Arial" charset="0"/>
              </a:rPr>
              <a:t>Successful coupling of CHI started discharges to inductive ramp-up &amp; transition to an H-mode in NSTX demonstrates compatibility with high-performance plasma operation</a:t>
            </a:r>
          </a:p>
          <a:p>
            <a:pPr eaLnBrk="1" hangingPunct="1">
              <a:spcBef>
                <a:spcPct val="250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2D2DB9"/>
                </a:solidFill>
                <a:latin typeface="Arial" charset="0"/>
              </a:rPr>
              <a:t>CHI start-up has produced the type of plasmas required for non-inductive ramp-up and sustainment (low internal inductance, low density)</a:t>
            </a:r>
          </a:p>
          <a:p>
            <a:pPr eaLnBrk="1" hangingPunct="1">
              <a:spcBef>
                <a:spcPct val="250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chemeClr val="accent2"/>
                </a:solidFill>
                <a:latin typeface="Arial" charset="0"/>
              </a:rPr>
              <a:t>Favorable scaling with increasing machine size (from two machines of vastly different size, HIT-II and NSTX and in TSC simulations)</a:t>
            </a:r>
          </a:p>
          <a:p>
            <a:pPr eaLnBrk="1" hangingPunct="1">
              <a:spcBef>
                <a:spcPct val="25000"/>
              </a:spcBef>
              <a:buFont typeface="Arial" charset="0"/>
              <a:buChar char="•"/>
              <a:defRPr/>
            </a:pPr>
            <a:r>
              <a:rPr lang="en-US" sz="2000" b="0" i="0" dirty="0" smtClean="0">
                <a:solidFill>
                  <a:srgbClr val="FF0000"/>
                </a:solidFill>
                <a:latin typeface="Arial" charset="0"/>
              </a:rPr>
              <a:t>NSTX-U is well equipped with new capabilities to study full non-inductive start-up and current ramp-up</a:t>
            </a:r>
          </a:p>
          <a:p>
            <a:pPr marL="457200" lvl="1" indent="0" eaLnBrk="1" hangingPunct="1">
              <a:spcBef>
                <a:spcPct val="25000"/>
              </a:spcBef>
              <a:buNone/>
              <a:defRPr/>
            </a:pPr>
            <a:r>
              <a:rPr lang="en-US" sz="2000" b="0" i="0" dirty="0" smtClean="0">
                <a:solidFill>
                  <a:srgbClr val="FF0000"/>
                </a:solidFill>
                <a:latin typeface="Arial" charset="0"/>
              </a:rPr>
              <a:t>- 2x Higher TF, 1MW ECH, Second Tangential NBI for CD, 2x higher CHI voltage, &gt;2.5x more injector flux, Improved upper divertor coils</a:t>
            </a:r>
          </a:p>
          <a:p>
            <a:pPr marL="0" indent="0" eaLnBrk="1" hangingPunct="1">
              <a:spcBef>
                <a:spcPct val="25000"/>
              </a:spcBef>
              <a:defRPr/>
            </a:pPr>
            <a:endParaRPr lang="en-US" sz="2000" b="0" i="0" dirty="0" smtClean="0">
              <a:solidFill>
                <a:srgbClr val="2D2DB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8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and NSTX-U CHI Research Follows </a:t>
            </a:r>
            <a:br>
              <a:rPr lang="en-US" dirty="0" smtClean="0"/>
            </a:br>
            <a:r>
              <a:rPr lang="en-US" dirty="0" smtClean="0"/>
              <a:t>Concept Developed in HIT-II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9CDA9A-A968-4750-B653-7A0FB902496C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1248569" cy="174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066800"/>
            <a:ext cx="3509963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12"/>
          <p:cNvSpPr txBox="1">
            <a:spLocks noChangeArrowheads="1"/>
          </p:cNvSpPr>
          <p:nvPr/>
        </p:nvSpPr>
        <p:spPr bwMode="auto">
          <a:xfrm>
            <a:off x="304800" y="3733800"/>
            <a:ext cx="374491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i="0" dirty="0">
                <a:solidFill>
                  <a:srgbClr val="0000FF"/>
                </a:solidFill>
              </a:rPr>
              <a:t>Concept exploration device HIT-II </a:t>
            </a:r>
          </a:p>
          <a:p>
            <a:r>
              <a:rPr lang="en-US" sz="1600" b="0" i="0" dirty="0">
                <a:solidFill>
                  <a:srgbClr val="0000FF"/>
                </a:solidFill>
              </a:rPr>
              <a:t>  Built for developing CHI</a:t>
            </a:r>
          </a:p>
          <a:p>
            <a:r>
              <a:rPr lang="en-US" sz="1600" b="0" i="0" dirty="0">
                <a:solidFill>
                  <a:srgbClr val="0000FF"/>
                </a:solidFill>
              </a:rPr>
              <a:t>  Many </a:t>
            </a:r>
            <a:r>
              <a:rPr lang="en-US" sz="1600" b="0" i="0" dirty="0" smtClean="0">
                <a:solidFill>
                  <a:srgbClr val="0000FF"/>
                </a:solidFill>
              </a:rPr>
              <a:t>close </a:t>
            </a:r>
            <a:r>
              <a:rPr lang="en-US" sz="1600" b="0" i="0" dirty="0">
                <a:solidFill>
                  <a:srgbClr val="0000FF"/>
                </a:solidFill>
              </a:rPr>
              <a:t>fitting fast acting PF coils</a:t>
            </a:r>
          </a:p>
          <a:p>
            <a:r>
              <a:rPr lang="en-US" sz="1600" b="0" i="0" dirty="0">
                <a:solidFill>
                  <a:srgbClr val="0000FF"/>
                </a:solidFill>
              </a:rPr>
              <a:t>  </a:t>
            </a:r>
            <a:r>
              <a:rPr lang="en-US" sz="1600" b="0" i="0" dirty="0" smtClean="0">
                <a:solidFill>
                  <a:srgbClr val="0000FF"/>
                </a:solidFill>
              </a:rPr>
              <a:t>4kV </a:t>
            </a:r>
            <a:r>
              <a:rPr lang="en-US" sz="1600" b="0" i="0" dirty="0">
                <a:solidFill>
                  <a:srgbClr val="0000FF"/>
                </a:solidFill>
              </a:rPr>
              <a:t>CHI capacitor bank</a:t>
            </a:r>
          </a:p>
        </p:txBody>
      </p:sp>
      <p:sp>
        <p:nvSpPr>
          <p:cNvPr id="5127" name="TextBox 13"/>
          <p:cNvSpPr txBox="1">
            <a:spLocks noChangeArrowheads="1"/>
          </p:cNvSpPr>
          <p:nvPr/>
        </p:nvSpPr>
        <p:spPr bwMode="auto">
          <a:xfrm>
            <a:off x="4572000" y="5334000"/>
            <a:ext cx="44958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i="0" dirty="0">
                <a:solidFill>
                  <a:srgbClr val="0000FF"/>
                </a:solidFill>
              </a:rPr>
              <a:t>Proof-of-Principle NSTX device </a:t>
            </a:r>
          </a:p>
          <a:p>
            <a:r>
              <a:rPr lang="en-US" sz="1600" b="0" i="0" dirty="0">
                <a:solidFill>
                  <a:srgbClr val="0000FF"/>
                </a:solidFill>
              </a:rPr>
              <a:t>  Built with conventional tokamak components</a:t>
            </a:r>
          </a:p>
          <a:p>
            <a:r>
              <a:rPr lang="en-US" sz="1600" b="0" i="0" dirty="0">
                <a:solidFill>
                  <a:srgbClr val="0000FF"/>
                </a:solidFill>
              </a:rPr>
              <a:t>  Few PF coils</a:t>
            </a:r>
          </a:p>
          <a:p>
            <a:r>
              <a:rPr lang="en-US" sz="1600" b="0" i="0" dirty="0">
                <a:solidFill>
                  <a:srgbClr val="0000FF"/>
                </a:solidFill>
              </a:rPr>
              <a:t>  </a:t>
            </a:r>
            <a:r>
              <a:rPr lang="en-US" sz="1600" b="0" i="0" dirty="0" smtClean="0">
                <a:solidFill>
                  <a:srgbClr val="0000FF"/>
                </a:solidFill>
              </a:rPr>
              <a:t>1.7kV </a:t>
            </a:r>
            <a:r>
              <a:rPr lang="en-US" sz="1600" b="0" i="0" dirty="0">
                <a:solidFill>
                  <a:srgbClr val="0000FF"/>
                </a:solidFill>
              </a:rPr>
              <a:t>CHI capacitor </a:t>
            </a:r>
            <a:r>
              <a:rPr lang="en-US" sz="1600" b="0" i="0" dirty="0" smtClean="0">
                <a:solidFill>
                  <a:srgbClr val="0000FF"/>
                </a:solidFill>
              </a:rPr>
              <a:t>bank (2-3kV on NSTX-U)</a:t>
            </a:r>
            <a:endParaRPr lang="en-US" sz="1600" b="0" i="0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5626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i="0" dirty="0" smtClean="0">
                <a:solidFill>
                  <a:schemeClr val="tx1"/>
                </a:solidFill>
              </a:rPr>
              <a:t>NSTX plasma is ~30 x plasma volume of HIT-II</a:t>
            </a:r>
            <a:endParaRPr lang="en-US" sz="2000" i="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066800"/>
            <a:ext cx="44678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chemeClr val="tx1"/>
                </a:solidFill>
              </a:rPr>
              <a:t>Both machines shown approximate to scale</a:t>
            </a:r>
            <a:endParaRPr lang="en-US" sz="16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6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Will </a:t>
            </a:r>
            <a:r>
              <a:rPr lang="en-US" dirty="0"/>
              <a:t>U</a:t>
            </a:r>
            <a:r>
              <a:rPr lang="en-US" dirty="0" smtClean="0"/>
              <a:t>se Transient CHI For </a:t>
            </a:r>
            <a:r>
              <a:rPr lang="en-US" dirty="0"/>
              <a:t>S</a:t>
            </a:r>
            <a:r>
              <a:rPr lang="en-US" dirty="0" smtClean="0"/>
              <a:t>olenoid-free Plasma Start-up With Subsequent Current Ramp-up Using NBI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0B9D2D-E9AC-47D8-8B39-021CF161D01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76200" y="4038600"/>
            <a:ext cx="6248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buFontTx/>
              <a:buNone/>
              <a:defRPr/>
            </a:pPr>
            <a:endParaRPr lang="en-US" sz="2800" b="0" i="0" kern="0" dirty="0">
              <a:solidFill>
                <a:schemeClr val="tx1"/>
              </a:solidFill>
              <a:latin typeface="+mn-lt"/>
            </a:endParaRPr>
          </a:p>
          <a:p>
            <a:pPr marL="342900" indent="-342900" eaLnBrk="0" hangingPunct="0">
              <a:defRPr/>
            </a:pPr>
            <a:r>
              <a:rPr lang="en-US" sz="1600" b="0" i="0" kern="0" dirty="0" smtClean="0">
                <a:solidFill>
                  <a:schemeClr val="tx1"/>
                </a:solidFill>
                <a:latin typeface="Helvetica" pitchFamily="-128" charset="0"/>
              </a:rPr>
              <a:t>Transient CHI Start-up</a:t>
            </a:r>
            <a:endParaRPr lang="en-US" sz="1600" b="0" i="0" kern="0" dirty="0">
              <a:solidFill>
                <a:schemeClr val="tx1"/>
              </a:solidFill>
              <a:latin typeface="Helvetica" pitchFamily="-128" charset="0"/>
            </a:endParaRPr>
          </a:p>
          <a:p>
            <a:pPr lvl="1" eaLnBrk="0" hangingPunct="0">
              <a:buNone/>
              <a:defRPr/>
            </a:pPr>
            <a:r>
              <a:rPr lang="en-US" sz="1600" b="0" i="0" kern="0" dirty="0" smtClean="0">
                <a:solidFill>
                  <a:schemeClr val="accent2"/>
                </a:solidFill>
                <a:latin typeface="Helvetica" pitchFamily="-128" charset="0"/>
              </a:rPr>
              <a:t>- Generate injector poloidal flux using divertor coils</a:t>
            </a:r>
          </a:p>
          <a:p>
            <a:pPr lvl="1" eaLnBrk="0" hangingPunct="0">
              <a:buNone/>
              <a:defRPr/>
            </a:pPr>
            <a:r>
              <a:rPr lang="en-US" sz="1600" b="0" i="0" kern="0" dirty="0" smtClean="0">
                <a:solidFill>
                  <a:schemeClr val="accent2"/>
                </a:solidFill>
                <a:latin typeface="Helvetica" pitchFamily="-128" charset="0"/>
              </a:rPr>
              <a:t>- Ensure divertor flux footprints are narrow</a:t>
            </a:r>
          </a:p>
          <a:p>
            <a:pPr marL="800100" lvl="1" indent="-342900" eaLnBrk="0" hangingPunct="0">
              <a:buNone/>
              <a:defRPr/>
            </a:pPr>
            <a:r>
              <a:rPr lang="en-US" sz="1600" b="0" i="0" kern="0" dirty="0" smtClean="0">
                <a:solidFill>
                  <a:schemeClr val="accent2"/>
                </a:solidFill>
                <a:latin typeface="Helvetica" pitchFamily="-128" charset="0"/>
              </a:rPr>
              <a:t>- Inject 2 </a:t>
            </a:r>
            <a:r>
              <a:rPr lang="en-US" sz="1600" b="0" i="0" kern="0" dirty="0" err="1" smtClean="0">
                <a:solidFill>
                  <a:schemeClr val="accent2"/>
                </a:solidFill>
                <a:latin typeface="Helvetica" pitchFamily="-128" charset="0"/>
              </a:rPr>
              <a:t>Torr.L</a:t>
            </a:r>
            <a:r>
              <a:rPr lang="en-US" sz="1600" b="0" i="0" kern="0" dirty="0" smtClean="0">
                <a:solidFill>
                  <a:schemeClr val="accent2"/>
                </a:solidFill>
                <a:latin typeface="Helvetica" pitchFamily="-128" charset="0"/>
              </a:rPr>
              <a:t> of D2 below divertor plate gap</a:t>
            </a:r>
          </a:p>
          <a:p>
            <a:pPr marL="800100" lvl="1" indent="-342900" eaLnBrk="0" hangingPunct="0">
              <a:buNone/>
              <a:defRPr/>
            </a:pPr>
            <a:r>
              <a:rPr lang="en-US" sz="1600" b="0" i="0" kern="0" dirty="0" smtClean="0">
                <a:solidFill>
                  <a:schemeClr val="accent2"/>
                </a:solidFill>
                <a:latin typeface="Helvetica" pitchFamily="-128" charset="0"/>
              </a:rPr>
              <a:t>- Discharge 25-50mF capacitor bank (2 kV)</a:t>
            </a:r>
          </a:p>
          <a:p>
            <a:pPr marL="800100" lvl="1" indent="-342900" eaLnBrk="0" hangingPunct="0">
              <a:buFontTx/>
              <a:buChar char="-"/>
              <a:defRPr/>
            </a:pPr>
            <a:r>
              <a:rPr lang="en-US" sz="1600" b="0" i="0" kern="0" dirty="0" smtClean="0">
                <a:solidFill>
                  <a:schemeClr val="accent2"/>
                </a:solidFill>
                <a:latin typeface="Helvetica" pitchFamily="-128" charset="0"/>
              </a:rPr>
              <a:t>Injected current rapidly decays </a:t>
            </a:r>
          </a:p>
          <a:p>
            <a:pPr marL="800100" lvl="1" indent="-342900" eaLnBrk="0" hangingPunct="0">
              <a:buFontTx/>
              <a:buChar char="-"/>
              <a:defRPr/>
            </a:pPr>
            <a:r>
              <a:rPr lang="en-US" sz="1600" b="0" i="0" kern="0" dirty="0" smtClean="0">
                <a:solidFill>
                  <a:schemeClr val="accent2"/>
                </a:solidFill>
                <a:latin typeface="Helvetica" pitchFamily="-128" charset="0"/>
              </a:rPr>
              <a:t>Toroidal plasma currents remains on closed flux surfaces</a:t>
            </a:r>
            <a:endParaRPr lang="en-US" sz="1600" b="0" i="0" kern="0" dirty="0">
              <a:solidFill>
                <a:schemeClr val="accent2"/>
              </a:solidFill>
              <a:latin typeface="Helvetica" pitchFamily="-128" charset="0"/>
            </a:endParaRPr>
          </a:p>
          <a:p>
            <a:pPr marL="342900" indent="-342900" eaLnBrk="0" hangingPunct="0">
              <a:buFontTx/>
              <a:buNone/>
              <a:defRPr/>
            </a:pPr>
            <a:endParaRPr lang="en-US" sz="2800" b="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defRPr/>
            </a:pPr>
            <a:endParaRPr lang="en-US" sz="2800" b="0" i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990600"/>
            <a:ext cx="3344863" cy="37766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2684463" cy="293846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5486400" y="5486400"/>
            <a:ext cx="37353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i="0" dirty="0">
                <a:solidFill>
                  <a:schemeClr val="accent2"/>
                </a:solidFill>
              </a:rPr>
              <a:t>CHI for an ST: </a:t>
            </a:r>
            <a:r>
              <a:rPr lang="en-US" sz="1000" i="0" dirty="0">
                <a:solidFill>
                  <a:schemeClr val="tx1"/>
                </a:solidFill>
              </a:rPr>
              <a:t>T.R. Jarboe, Fusion Technology, 15 (1989) 7</a:t>
            </a:r>
          </a:p>
          <a:p>
            <a:pPr>
              <a:buFontTx/>
              <a:buNone/>
            </a:pPr>
            <a:r>
              <a:rPr lang="en-US" sz="1000" i="0" dirty="0">
                <a:solidFill>
                  <a:schemeClr val="accent2"/>
                </a:solidFill>
              </a:rPr>
              <a:t>Transient CHI: </a:t>
            </a:r>
            <a:r>
              <a:rPr lang="en-US" sz="1000" i="0" dirty="0">
                <a:solidFill>
                  <a:schemeClr val="tx1"/>
                </a:solidFill>
              </a:rPr>
              <a:t>R. Raman, T.R. Jarboe, B.A. Nelson, et al., </a:t>
            </a:r>
          </a:p>
          <a:p>
            <a:pPr>
              <a:buFontTx/>
              <a:buNone/>
            </a:pPr>
            <a:r>
              <a:rPr lang="en-US" sz="1000" i="0" dirty="0">
                <a:solidFill>
                  <a:schemeClr val="tx1"/>
                </a:solidFill>
              </a:rPr>
              <a:t>                          PRL 90, (2003) 075005-1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97598" y="5105400"/>
            <a:ext cx="32464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 smtClean="0">
                <a:solidFill>
                  <a:schemeClr val="accent2"/>
                </a:solidFill>
              </a:rPr>
              <a:t>Fast camera: </a:t>
            </a:r>
            <a:r>
              <a:rPr lang="en-US" sz="1000" i="0" dirty="0" smtClean="0">
                <a:solidFill>
                  <a:schemeClr val="tx1"/>
                </a:solidFill>
              </a:rPr>
              <a:t>F. Scotti, L. Roquemore, R. Maqueda</a:t>
            </a:r>
            <a:endParaRPr lang="en-US" sz="1000" dirty="0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6800"/>
            <a:ext cx="1343660" cy="359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High Current Multiplication (Over 70 in NSTX) </a:t>
            </a:r>
            <a:br>
              <a:rPr lang="en-US" dirty="0" smtClean="0"/>
            </a:br>
            <a:r>
              <a:rPr lang="en-US" dirty="0" smtClean="0"/>
              <a:t>Aided by Higher Toroidal Flux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1BD94-7854-470C-AD21-338E5D2783A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" y="4419600"/>
            <a:ext cx="4648200" cy="195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800" i="0" dirty="0" smtClean="0"/>
              <a:t>30kA of injector current generates 120kA of plasma current</a:t>
            </a:r>
          </a:p>
          <a:p>
            <a:pPr>
              <a:buNone/>
            </a:pPr>
            <a:endParaRPr lang="en-US" sz="1000" i="0" dirty="0" smtClean="0"/>
          </a:p>
          <a:p>
            <a:pPr>
              <a:buFontTx/>
              <a:buChar char="-"/>
            </a:pPr>
            <a:r>
              <a:rPr lang="en-US" sz="1800" i="0" dirty="0" smtClean="0"/>
              <a:t>Best current multiplication factor is 6-7</a:t>
            </a:r>
          </a:p>
          <a:p>
            <a:pPr>
              <a:buNone/>
            </a:pPr>
            <a:endParaRPr lang="en-US" sz="1000" i="0" dirty="0" smtClean="0"/>
          </a:p>
          <a:p>
            <a:pPr>
              <a:buFontTx/>
              <a:buChar char="-"/>
            </a:pPr>
            <a:r>
              <a:rPr lang="en-US" sz="1800" i="0" dirty="0" smtClean="0"/>
              <a:t>Current multiplication factor in NSTX is 10 times greater than that in HIT-II</a:t>
            </a:r>
            <a:endParaRPr lang="en-US" sz="1800" i="0" dirty="0"/>
          </a:p>
        </p:txBody>
      </p:sp>
      <p:sp>
        <p:nvSpPr>
          <p:cNvPr id="25" name="TextBox 24"/>
          <p:cNvSpPr txBox="1"/>
          <p:nvPr/>
        </p:nvSpPr>
        <p:spPr>
          <a:xfrm>
            <a:off x="5105400" y="5334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i="0" dirty="0" smtClean="0"/>
              <a:t>- Over 200kA of current persists after CHI is turned off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3566667" cy="317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5181600" y="6324600"/>
            <a:ext cx="396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000" i="0" dirty="0" smtClean="0">
                <a:solidFill>
                  <a:schemeClr val="tx1"/>
                </a:solidFill>
              </a:rPr>
              <a:t>R. Raman, B.A. Nelson, D. Mueller, et al., PRL 97, (2006) 17002 </a:t>
            </a:r>
            <a:endParaRPr lang="en-US" sz="1000" i="0" dirty="0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5334000" y="990600"/>
            <a:ext cx="3460000" cy="4233333"/>
            <a:chOff x="5334000" y="990600"/>
            <a:chExt cx="3460000" cy="423333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0" y="990600"/>
              <a:ext cx="3460000" cy="4233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6858000" y="1295400"/>
              <a:ext cx="12939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i="0" dirty="0" smtClean="0"/>
                <a:t>Plasma current</a:t>
              </a:r>
              <a:endParaRPr lang="en-US" i="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19800" y="2209800"/>
              <a:ext cx="740908" cy="49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i="0" dirty="0" smtClean="0"/>
                <a:t>Injector</a:t>
              </a:r>
            </a:p>
            <a:p>
              <a:pPr>
                <a:buNone/>
              </a:pPr>
              <a:r>
                <a:rPr lang="en-US" i="0" dirty="0" smtClean="0"/>
                <a:t>Current</a:t>
              </a:r>
              <a:endParaRPr lang="en-US" i="0" dirty="0"/>
            </a:p>
          </p:txBody>
        </p:sp>
        <p:cxnSp>
          <p:nvCxnSpPr>
            <p:cNvPr id="35" name="Straight Arrow Connector 34"/>
            <p:cNvCxnSpPr/>
            <p:nvPr/>
          </p:nvCxnSpPr>
          <p:spPr bwMode="auto">
            <a:xfrm rot="5400000">
              <a:off x="6134100" y="2705100"/>
              <a:ext cx="152400" cy="762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rot="5400000">
              <a:off x="6781800" y="1676400"/>
              <a:ext cx="381000" cy="2286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6172200" y="4343400"/>
              <a:ext cx="22910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i="0" dirty="0" smtClean="0"/>
                <a:t>Current Multiplication Factor</a:t>
              </a:r>
              <a:endParaRPr lang="en-US" i="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715000" y="1143000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i="0" dirty="0" smtClean="0">
                  <a:solidFill>
                    <a:schemeClr val="tx1"/>
                  </a:solidFill>
                </a:rPr>
                <a:t>(kA)</a:t>
              </a:r>
              <a:endParaRPr lang="en-US" i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4800" y="1066800"/>
            <a:ext cx="748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i="0" dirty="0" smtClean="0"/>
              <a:t>HIT-II</a:t>
            </a:r>
            <a:endParaRPr lang="en-US" sz="1800" i="0" dirty="0"/>
          </a:p>
        </p:txBody>
      </p:sp>
      <p:sp>
        <p:nvSpPr>
          <p:cNvPr id="17" name="TextBox 16"/>
          <p:cNvSpPr txBox="1"/>
          <p:nvPr/>
        </p:nvSpPr>
        <p:spPr>
          <a:xfrm>
            <a:off x="4495800" y="1066800"/>
            <a:ext cx="901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i="0" dirty="0" smtClean="0"/>
              <a:t>NSTX</a:t>
            </a:r>
            <a:endParaRPr lang="en-US" sz="1800" i="0" dirty="0"/>
          </a:p>
        </p:txBody>
      </p:sp>
    </p:spTree>
    <p:extLst>
      <p:ext uri="{BB962C8B-B14F-4D97-AF65-F5344CB8AC3E}">
        <p14:creationId xmlns:p14="http://schemas.microsoft.com/office/powerpoint/2010/main" val="81713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L-mode NSTX Discharge Ramps to 1MA Using 50% More Inductive Flux than a CHI Started Discharge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45F3B8-DACC-45B7-A62D-5F046BD321F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162800" y="1143000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rgbClr val="FF0000"/>
                </a:solidFill>
              </a:rPr>
              <a:t>2010 results</a:t>
            </a:r>
            <a:endParaRPr lang="en-US" i="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6421334" cy="402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5181600"/>
            <a:ext cx="8676158" cy="1224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i="0" dirty="0" smtClean="0">
                <a:solidFill>
                  <a:schemeClr val="tx2"/>
                </a:solidFill>
              </a:rPr>
              <a:t>Reference Inductive discharge: </a:t>
            </a:r>
            <a:r>
              <a:rPr lang="en-US" sz="1600" i="0" dirty="0" smtClean="0"/>
              <a:t>	Uses 396mWb to get to 1MA</a:t>
            </a:r>
          </a:p>
          <a:p>
            <a:pPr>
              <a:buNone/>
            </a:pPr>
            <a:r>
              <a:rPr lang="en-US" sz="1600" i="0" dirty="0" smtClean="0">
                <a:solidFill>
                  <a:schemeClr val="tx2"/>
                </a:solidFill>
              </a:rPr>
              <a:t>CHI started discharge: </a:t>
            </a:r>
            <a:r>
              <a:rPr lang="en-US" sz="1600" i="0" dirty="0" smtClean="0"/>
              <a:t>		Uses 258 </a:t>
            </a:r>
            <a:r>
              <a:rPr lang="en-US" sz="1600" i="0" dirty="0" err="1" smtClean="0"/>
              <a:t>mWb</a:t>
            </a:r>
            <a:r>
              <a:rPr lang="en-US" sz="1600" i="0" dirty="0" smtClean="0"/>
              <a:t> to get to 1MA (53% less flux)</a:t>
            </a:r>
          </a:p>
          <a:p>
            <a:pPr>
              <a:buNone/>
            </a:pPr>
            <a:r>
              <a:rPr lang="en-US" sz="1600" i="0" dirty="0" smtClean="0">
                <a:solidFill>
                  <a:schemeClr val="tx2"/>
                </a:solidFill>
              </a:rPr>
              <a:t>NSTX inductive start-up: </a:t>
            </a:r>
            <a:r>
              <a:rPr lang="en-US" sz="1600" i="0" dirty="0" smtClean="0"/>
              <a:t>	  138mWb flux typically generates 400kA of plasma current</a:t>
            </a:r>
          </a:p>
          <a:p>
            <a:pPr>
              <a:buNone/>
            </a:pPr>
            <a:r>
              <a:rPr lang="en-US" sz="1600" i="0" dirty="0" smtClean="0">
                <a:solidFill>
                  <a:schemeClr val="tx2"/>
                </a:solidFill>
              </a:rPr>
              <a:t>Best CHI-startup discharges: </a:t>
            </a:r>
            <a:r>
              <a:rPr lang="en-US" sz="1600" i="0" dirty="0" smtClean="0"/>
              <a:t>138mWb flux generated 650kA </a:t>
            </a:r>
            <a:endParaRPr lang="en-US" sz="1600" i="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295400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i="0" dirty="0" smtClean="0"/>
              <a:t>Plasma current</a:t>
            </a:r>
            <a:endParaRPr lang="en-US" sz="1800" i="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971800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/>
              <a:t>CHI started</a:t>
            </a:r>
            <a:endParaRPr lang="en-US" i="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3505200"/>
            <a:ext cx="2714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i="0" dirty="0" smtClean="0">
                <a:solidFill>
                  <a:schemeClr val="tx2"/>
                </a:solidFill>
              </a:rPr>
              <a:t>Reference NSTX Inductive start-up</a:t>
            </a:r>
            <a:endParaRPr lang="en-US" i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2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discharge ramping to 1MA requires 35% less </a:t>
            </a:r>
            <a:r>
              <a:rPr lang="en-US" dirty="0"/>
              <a:t>i</a:t>
            </a:r>
            <a:r>
              <a:rPr lang="en-US" dirty="0" smtClean="0"/>
              <a:t>nductive </a:t>
            </a:r>
            <a:r>
              <a:rPr lang="en-US" dirty="0"/>
              <a:t>f</a:t>
            </a:r>
            <a:r>
              <a:rPr lang="en-US" dirty="0" smtClean="0"/>
              <a:t>lux when coaxial helicity injection (CHI) is used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33806C-055C-4165-909E-099A96E7B6EF}" type="slidenum">
              <a:rPr lang="en-US">
                <a:solidFill>
                  <a:srgbClr val="3333CC"/>
                </a:solidFill>
              </a:rPr>
              <a:pPr>
                <a:defRPr/>
              </a:pPr>
              <a:t>7</a:t>
            </a:fld>
            <a:endParaRPr lang="en-US">
              <a:solidFill>
                <a:srgbClr val="3333CC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455130" y="2514600"/>
            <a:ext cx="4724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q"/>
              <a:defRPr sz="240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75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80000"/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FF"/>
              </a:buClr>
              <a:buSzPct val="65000"/>
              <a:buFont typeface="Wingdings" pitchFamily="2" charset="2"/>
              <a:buChar char="q"/>
              <a:defRPr sz="1600">
                <a:solidFill>
                  <a:srgbClr val="0099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0" i="0" dirty="0" smtClean="0"/>
              <a:t>CHI generates plasmas with high elongation, low l</a:t>
            </a:r>
            <a:r>
              <a:rPr lang="en-US" sz="2000" b="0" i="0" baseline="-25000" dirty="0" smtClean="0"/>
              <a:t>i</a:t>
            </a:r>
            <a:r>
              <a:rPr lang="en-US" sz="2000" b="0" i="0" dirty="0" smtClean="0"/>
              <a:t> and n</a:t>
            </a:r>
            <a:r>
              <a:rPr lang="en-US" sz="2000" b="0" i="0" baseline="-25000" dirty="0" smtClean="0"/>
              <a:t>e</a:t>
            </a:r>
          </a:p>
          <a:p>
            <a:pPr>
              <a:lnSpc>
                <a:spcPct val="90000"/>
              </a:lnSpc>
            </a:pPr>
            <a:endParaRPr lang="en-US" sz="1600" b="0" i="0" dirty="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0" i="0" dirty="0" smtClean="0"/>
              <a:t>Results imply a doubling of closed flux current &gt; 400kA in NSTX-U</a:t>
            </a:r>
          </a:p>
        </p:txBody>
      </p: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76200" y="1524000"/>
            <a:ext cx="3928364" cy="4693920"/>
            <a:chOff x="5486397" y="2743200"/>
            <a:chExt cx="3928559" cy="4693169"/>
          </a:xfrm>
        </p:grpSpPr>
        <p:pic>
          <p:nvPicPr>
            <p:cNvPr id="3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397" y="2743200"/>
              <a:ext cx="3928559" cy="4693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oup 9"/>
            <p:cNvGrpSpPr>
              <a:grpSpLocks/>
            </p:cNvGrpSpPr>
            <p:nvPr/>
          </p:nvGrpSpPr>
          <p:grpSpPr bwMode="auto">
            <a:xfrm>
              <a:off x="7467787" y="3733641"/>
              <a:ext cx="1895590" cy="3279102"/>
              <a:chOff x="7467787" y="3733641"/>
              <a:chExt cx="1895590" cy="3279102"/>
            </a:xfrm>
          </p:grpSpPr>
          <p:sp>
            <p:nvSpPr>
              <p:cNvPr id="36" name="TextBox 2"/>
              <p:cNvSpPr txBox="1">
                <a:spLocks noChangeArrowheads="1"/>
              </p:cNvSpPr>
              <p:nvPr/>
            </p:nvSpPr>
            <p:spPr bwMode="auto">
              <a:xfrm>
                <a:off x="7772510" y="3733641"/>
                <a:ext cx="14323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High elongation</a:t>
                </a:r>
              </a:p>
            </p:txBody>
          </p:sp>
          <p:sp>
            <p:nvSpPr>
              <p:cNvPr id="37" name="TextBox 10"/>
              <p:cNvSpPr txBox="1">
                <a:spLocks noChangeArrowheads="1"/>
              </p:cNvSpPr>
              <p:nvPr/>
            </p:nvSpPr>
            <p:spPr bwMode="auto">
              <a:xfrm>
                <a:off x="7924918" y="5105022"/>
                <a:ext cx="143230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inductance</a:t>
                </a:r>
              </a:p>
            </p:txBody>
          </p:sp>
          <p:sp>
            <p:nvSpPr>
              <p:cNvPr id="38" name="TextBox 11"/>
              <p:cNvSpPr txBox="1">
                <a:spLocks noChangeArrowheads="1"/>
              </p:cNvSpPr>
              <p:nvPr/>
            </p:nvSpPr>
            <p:spPr bwMode="auto">
              <a:xfrm>
                <a:off x="8229733" y="6704966"/>
                <a:ext cx="113364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Helvetica" charset="0"/>
                    <a:cs typeface="Helvetica" charset="0"/>
                  </a:rPr>
                  <a:t>Low density</a:t>
                </a:r>
              </a:p>
            </p:txBody>
          </p:sp>
          <p:cxnSp>
            <p:nvCxnSpPr>
              <p:cNvPr id="39" name="Straight Arrow Connector 38"/>
              <p:cNvCxnSpPr>
                <a:stCxn id="36" idx="1"/>
              </p:cNvCxnSpPr>
              <p:nvPr/>
            </p:nvCxnSpPr>
            <p:spPr>
              <a:xfrm flipH="1" flipV="1">
                <a:off x="7467787" y="388588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7696403" y="5257081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 flipV="1">
                <a:off x="8001233" y="6856804"/>
                <a:ext cx="304815" cy="15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" name="Straight Arrow Connector 16"/>
          <p:cNvCxnSpPr/>
          <p:nvPr/>
        </p:nvCxnSpPr>
        <p:spPr bwMode="auto">
          <a:xfrm flipH="1" flipV="1">
            <a:off x="3962400" y="2667000"/>
            <a:ext cx="533400" cy="1524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533400" y="990600"/>
            <a:ext cx="348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en-US" sz="1800" b="0" i="0" u="sng" dirty="0" smtClean="0">
                <a:solidFill>
                  <a:srgbClr val="0000FF"/>
                </a:solidFill>
              </a:rPr>
              <a:t>CHI assisted startup in NSTX</a:t>
            </a:r>
            <a:endParaRPr lang="en-US" sz="1800" b="0" i="0" u="sng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4038600" y="3124200"/>
            <a:ext cx="533400" cy="2162037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 flipH="1">
            <a:off x="3962400" y="2895600"/>
            <a:ext cx="609600" cy="60960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264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TSC Simulations are being used to Understand CHI-Scaling with Machine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Size (NSTX)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fld id="{DB50343E-02B9-3C47-B9E5-68773F7EABB0}" type="slidenum">
              <a:rPr lang="en-US" sz="900" i="0">
                <a:solidFill>
                  <a:schemeClr val="accent2"/>
                </a:solidFill>
                <a:latin typeface="Arial" charset="0"/>
              </a:rPr>
              <a:pPr/>
              <a:t>8</a:t>
            </a:fld>
            <a:endParaRPr lang="en-US" sz="900" i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8915" name="TextBox 11"/>
          <p:cNvSpPr txBox="1">
            <a:spLocks noChangeArrowheads="1"/>
          </p:cNvSpPr>
          <p:nvPr/>
        </p:nvSpPr>
        <p:spPr bwMode="auto">
          <a:xfrm>
            <a:off x="4267200" y="1219200"/>
            <a:ext cx="4800600" cy="469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800" b="0" i="0" dirty="0"/>
              <a:t> Time-dependent, free-boundary, predictive equilibrium and transport </a:t>
            </a:r>
            <a:endParaRPr lang="en-US" sz="800" b="0" i="0" dirty="0"/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800" b="0" i="0" dirty="0">
                <a:solidFill>
                  <a:schemeClr val="accent2"/>
                </a:solidFill>
              </a:rPr>
              <a:t> Solves MHD/Maxwell</a:t>
            </a:r>
            <a:r>
              <a:rPr lang="ja-JP" altLang="en-US" sz="1800" b="0" i="0" dirty="0">
                <a:solidFill>
                  <a:schemeClr val="accent2"/>
                </a:solidFill>
              </a:rPr>
              <a:t>’</a:t>
            </a:r>
            <a:r>
              <a:rPr lang="en-US" altLang="ja-JP" sz="1800" b="0" i="0" dirty="0">
                <a:solidFill>
                  <a:schemeClr val="accent2"/>
                </a:solidFill>
              </a:rPr>
              <a:t>s equations coupled to transport and Ohm</a:t>
            </a:r>
            <a:r>
              <a:rPr lang="ja-JP" altLang="en-US" sz="1800" b="0" i="0" dirty="0">
                <a:solidFill>
                  <a:schemeClr val="accent2"/>
                </a:solidFill>
              </a:rPr>
              <a:t>’</a:t>
            </a:r>
            <a:r>
              <a:rPr lang="en-US" altLang="ja-JP" sz="1800" b="0" i="0" dirty="0">
                <a:solidFill>
                  <a:schemeClr val="accent2"/>
                </a:solidFill>
              </a:rPr>
              <a:t>s </a:t>
            </a:r>
            <a:r>
              <a:rPr lang="en-US" altLang="ja-JP" sz="1800" b="0" i="0" dirty="0" smtClean="0">
                <a:solidFill>
                  <a:schemeClr val="accent2"/>
                </a:solidFill>
              </a:rPr>
              <a:t>law</a:t>
            </a:r>
            <a:endParaRPr lang="en-US" sz="800" b="0" i="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800" b="0" i="0" dirty="0">
                <a:solidFill>
                  <a:schemeClr val="accent2"/>
                </a:solidFill>
              </a:rPr>
              <a:t> Requires as input:</a:t>
            </a:r>
          </a:p>
          <a:p>
            <a:pPr lvl="1" eaLnBrk="1" hangingPunct="1">
              <a:spcBef>
                <a:spcPct val="20000"/>
              </a:spcBef>
              <a:buNone/>
            </a:pPr>
            <a:r>
              <a:rPr lang="en-US" sz="1600" b="0" i="0" dirty="0">
                <a:solidFill>
                  <a:schemeClr val="accent2"/>
                </a:solidFill>
              </a:rPr>
              <a:t>- Device hardware geometry</a:t>
            </a:r>
          </a:p>
          <a:p>
            <a:pPr lvl="1" eaLnBrk="1" hangingPunct="1">
              <a:spcBef>
                <a:spcPct val="20000"/>
              </a:spcBef>
              <a:buNone/>
            </a:pPr>
            <a:r>
              <a:rPr lang="en-US" sz="1600" b="0" i="0" dirty="0">
                <a:solidFill>
                  <a:schemeClr val="accent2"/>
                </a:solidFill>
              </a:rPr>
              <a:t>- Coil electrical characteristics</a:t>
            </a:r>
          </a:p>
          <a:p>
            <a:pPr lvl="1" eaLnBrk="1" hangingPunct="1">
              <a:spcBef>
                <a:spcPct val="20000"/>
              </a:spcBef>
              <a:buNone/>
            </a:pPr>
            <a:r>
              <a:rPr lang="en-US" sz="1600" b="0" i="0" dirty="0">
                <a:solidFill>
                  <a:schemeClr val="accent2"/>
                </a:solidFill>
              </a:rPr>
              <a:t>- Assumptions concerning discharge </a:t>
            </a:r>
            <a:r>
              <a:rPr lang="en-US" sz="1600" b="0" i="0" dirty="0" smtClean="0">
                <a:solidFill>
                  <a:schemeClr val="accent2"/>
                </a:solidFill>
              </a:rPr>
              <a:t>characteristics</a:t>
            </a:r>
            <a:endParaRPr lang="en-US" sz="800" b="0" i="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800" b="0" i="0" dirty="0">
                <a:solidFill>
                  <a:schemeClr val="accent2"/>
                </a:solidFill>
              </a:rPr>
              <a:t> Models evolutions of free-boundary axisymmetric toroidal plasma on the resistive and energy confinement time scales</a:t>
            </a:r>
            <a:r>
              <a:rPr lang="en-US" sz="1800" b="0" i="0" dirty="0" smtClean="0">
                <a:solidFill>
                  <a:schemeClr val="accent2"/>
                </a:solidFill>
              </a:rPr>
              <a:t>.</a:t>
            </a:r>
            <a:endParaRPr lang="en-US" sz="800" b="0" i="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600" b="0" i="0" dirty="0">
                <a:solidFill>
                  <a:schemeClr val="accent2"/>
                </a:solidFill>
              </a:rPr>
              <a:t> NSTX vacuum vessel modeled as a metallic structure with poloidal breaks</a:t>
            </a:r>
          </a:p>
          <a:p>
            <a:pPr lvl="1" eaLnBrk="1" hangingPunct="1">
              <a:spcBef>
                <a:spcPct val="20000"/>
              </a:spcBef>
              <a:buNone/>
            </a:pPr>
            <a:r>
              <a:rPr lang="en-US" sz="1600" b="0" i="0" dirty="0">
                <a:solidFill>
                  <a:schemeClr val="accent2"/>
                </a:solidFill>
              </a:rPr>
              <a:t>- An electric potential is applied across the break to generate the desired injector current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38258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1600200" y="1371600"/>
            <a:ext cx="2065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None/>
            </a:pPr>
            <a:r>
              <a:rPr lang="en-US" i="0" dirty="0">
                <a:solidFill>
                  <a:srgbClr val="FF0000"/>
                </a:solidFill>
              </a:rPr>
              <a:t>NSTX Experimental result</a:t>
            </a:r>
          </a:p>
        </p:txBody>
      </p:sp>
      <p:sp>
        <p:nvSpPr>
          <p:cNvPr id="38918" name="TextBox 9"/>
          <p:cNvSpPr txBox="1">
            <a:spLocks noChangeArrowheads="1"/>
          </p:cNvSpPr>
          <p:nvPr/>
        </p:nvSpPr>
        <p:spPr bwMode="auto">
          <a:xfrm>
            <a:off x="2667000" y="3276600"/>
            <a:ext cx="1306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None/>
            </a:pPr>
            <a:r>
              <a:rPr lang="en-US" i="0" dirty="0">
                <a:solidFill>
                  <a:srgbClr val="FF0000"/>
                </a:solidFill>
              </a:rPr>
              <a:t>TSC simulation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2546350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1274763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TextBox 8"/>
          <p:cNvSpPr txBox="1">
            <a:spLocks noChangeArrowheads="1"/>
          </p:cNvSpPr>
          <p:nvPr/>
        </p:nvSpPr>
        <p:spPr bwMode="auto">
          <a:xfrm>
            <a:off x="990600" y="6611937"/>
            <a:ext cx="2514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None/>
            </a:pPr>
            <a:r>
              <a:rPr lang="en-US" sz="1000" i="0" dirty="0">
                <a:solidFill>
                  <a:schemeClr val="tx1"/>
                </a:solidFill>
              </a:rPr>
              <a:t>TSC: </a:t>
            </a:r>
            <a:r>
              <a:rPr lang="en-US" sz="1000" i="0" dirty="0">
                <a:solidFill>
                  <a:schemeClr val="tx2"/>
                </a:solidFill>
              </a:rPr>
              <a:t>Developed by S.C. </a:t>
            </a:r>
            <a:r>
              <a:rPr lang="en-US" sz="1000" i="0" dirty="0" err="1">
                <a:solidFill>
                  <a:schemeClr val="tx2"/>
                </a:solidFill>
              </a:rPr>
              <a:t>Jardin</a:t>
            </a:r>
            <a:r>
              <a:rPr lang="en-US" sz="1000" i="0" dirty="0">
                <a:solidFill>
                  <a:schemeClr val="tx2"/>
                </a:solidFill>
              </a:rPr>
              <a:t> (PPPL)</a:t>
            </a:r>
          </a:p>
        </p:txBody>
      </p:sp>
    </p:spTree>
    <p:extLst>
      <p:ext uri="{BB962C8B-B14F-4D97-AF65-F5344CB8AC3E}">
        <p14:creationId xmlns:p14="http://schemas.microsoft.com/office/powerpoint/2010/main" val="311150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Externally Produced Toroidal Field makes CHI much more Efficient in a Lower Aspect Ratio Tokamak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535914-AE6C-48DF-9996-E36C23C96E1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6400800" y="6248400"/>
            <a:ext cx="25463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000" i="0" dirty="0">
                <a:solidFill>
                  <a:schemeClr val="tx1"/>
                </a:solidFill>
              </a:rPr>
              <a:t>* T.R. Jarboe, Fusion Tech. 15, 7 (1989)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1219200"/>
            <a:ext cx="7696200" cy="51054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Bubble burst current*: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 injector flux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 flux foot print width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 current in TF coil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0" i="0" kern="0" dirty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800" b="0" i="0" kern="0" dirty="0" smtClean="0">
              <a:solidFill>
                <a:schemeClr val="tx1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 multiplication increases with toroidal field</a:t>
            </a:r>
          </a:p>
          <a:p>
            <a:pPr marL="800100" lvl="1" indent="-342900" eaLnBrk="0" hangingPunct="0">
              <a:lnSpc>
                <a:spcPct val="120000"/>
              </a:lnSpc>
              <a:buNone/>
            </a:pPr>
            <a:r>
              <a:rPr lang="en-US" sz="2000" b="0" i="0" kern="0" noProof="0" dirty="0" smtClean="0">
                <a:solidFill>
                  <a:schemeClr val="tx1"/>
                </a:solidFill>
                <a:latin typeface="+mn-lt"/>
              </a:rPr>
              <a:t>- Favorable scaling with machine size</a:t>
            </a:r>
          </a:p>
          <a:p>
            <a:pPr marL="800100" lvl="1" indent="-342900" eaLnBrk="0" hangingPunct="0">
              <a:lnSpc>
                <a:spcPct val="120000"/>
              </a:lnSpc>
              <a:buNone/>
            </a:pPr>
            <a:r>
              <a:rPr lang="en-US" sz="2000" b="0" i="0" kern="0" noProof="0" dirty="0" smtClean="0">
                <a:solidFill>
                  <a:schemeClr val="tx1"/>
                </a:solidFill>
                <a:latin typeface="+mn-lt"/>
              </a:rPr>
              <a:t>- Increases efficiency (10 Amps/Joule in NSTX)</a:t>
            </a:r>
          </a:p>
          <a:p>
            <a:pPr marL="800100" lvl="1" indent="-342900" eaLnBrk="0" hangingPunct="0">
              <a:lnSpc>
                <a:spcPct val="120000"/>
              </a:lnSpc>
              <a:buNone/>
            </a:pPr>
            <a:r>
              <a:rPr kumimoji="0" lang="en-US" sz="20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Smaller</a:t>
            </a:r>
            <a:r>
              <a:rPr kumimoji="0" lang="en-US" sz="20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injector current to minimize electrode interaction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lnSpc>
                <a:spcPct val="120000"/>
              </a:lnSpc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066800"/>
            <a:ext cx="2113334" cy="3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685800" y="1219200"/>
            <a:ext cx="4841875" cy="2770188"/>
            <a:chOff x="685800" y="1219200"/>
            <a:chExt cx="4841875" cy="2770188"/>
          </a:xfrm>
        </p:grpSpPr>
        <p:grpSp>
          <p:nvGrpSpPr>
            <p:cNvPr id="13" name="Group 12"/>
            <p:cNvGrpSpPr/>
            <p:nvPr/>
          </p:nvGrpSpPr>
          <p:grpSpPr>
            <a:xfrm>
              <a:off x="685800" y="1219200"/>
              <a:ext cx="4841875" cy="2770188"/>
              <a:chOff x="1295400" y="1371600"/>
              <a:chExt cx="4841875" cy="2770188"/>
            </a:xfrm>
          </p:grpSpPr>
          <p:graphicFrame>
            <p:nvGraphicFramePr>
              <p:cNvPr id="3074" name="Object 2"/>
              <p:cNvGraphicFramePr>
                <a:graphicFrameLocks noChangeAspect="1"/>
              </p:cNvGraphicFramePr>
              <p:nvPr/>
            </p:nvGraphicFramePr>
            <p:xfrm>
              <a:off x="3733800" y="1371600"/>
              <a:ext cx="2403475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0" name="Equation" r:id="rId5" imgW="1333440" imgH="253800" progId="">
                      <p:embed/>
                    </p:oleObj>
                  </mc:Choice>
                  <mc:Fallback>
                    <p:oleObj name="Equation" r:id="rId5" imgW="1333440" imgH="253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33800" y="1371600"/>
                            <a:ext cx="2403475" cy="457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5" name="Object 3"/>
              <p:cNvGraphicFramePr>
                <a:graphicFrameLocks noChangeAspect="1"/>
              </p:cNvGraphicFramePr>
              <p:nvPr/>
            </p:nvGraphicFramePr>
            <p:xfrm>
              <a:off x="1295400" y="1752600"/>
              <a:ext cx="485775" cy="511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1" name="Equation" r:id="rId7" imgW="241200" imgH="253800" progId="">
                      <p:embed/>
                    </p:oleObj>
                  </mc:Choice>
                  <mc:Fallback>
                    <p:oleObj name="Equation" r:id="rId7" imgW="241200" imgH="2538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5400" y="1752600"/>
                            <a:ext cx="485775" cy="5111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6" name="Object 4"/>
              <p:cNvGraphicFramePr>
                <a:graphicFrameLocks noChangeAspect="1"/>
              </p:cNvGraphicFramePr>
              <p:nvPr/>
            </p:nvGraphicFramePr>
            <p:xfrm>
              <a:off x="1295400" y="2209800"/>
              <a:ext cx="284163" cy="3619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2" name="Equation" r:id="rId9" imgW="139680" imgH="177480" progId="">
                      <p:embed/>
                    </p:oleObj>
                  </mc:Choice>
                  <mc:Fallback>
                    <p:oleObj name="Equation" r:id="rId9" imgW="139680" imgH="17748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5400" y="2209800"/>
                            <a:ext cx="284163" cy="3619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7" name="Object 5"/>
              <p:cNvGraphicFramePr>
                <a:graphicFrameLocks noChangeAspect="1"/>
              </p:cNvGraphicFramePr>
              <p:nvPr/>
            </p:nvGraphicFramePr>
            <p:xfrm>
              <a:off x="1295400" y="2590800"/>
              <a:ext cx="457200" cy="4572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3" name="Equation" r:id="rId11" imgW="228600" imgH="228600" progId="">
                      <p:embed/>
                    </p:oleObj>
                  </mc:Choice>
                  <mc:Fallback>
                    <p:oleObj name="Equation" r:id="rId11" imgW="228600" imgH="2286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95400" y="2590800"/>
                            <a:ext cx="457200" cy="4572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78" name="Object 6"/>
              <p:cNvGraphicFramePr>
                <a:graphicFrameLocks noChangeAspect="1"/>
              </p:cNvGraphicFramePr>
              <p:nvPr/>
            </p:nvGraphicFramePr>
            <p:xfrm>
              <a:off x="3352800" y="3657600"/>
              <a:ext cx="2193925" cy="484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14" name="Equation" r:id="rId13" imgW="1091880" imgH="241200" progId="">
                      <p:embed/>
                    </p:oleObj>
                  </mc:Choice>
                  <mc:Fallback>
                    <p:oleObj name="Equation" r:id="rId13" imgW="1091880" imgH="2412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52800" y="3657600"/>
                            <a:ext cx="2193925" cy="4841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" name="TextBox 14"/>
            <p:cNvSpPr txBox="1"/>
            <p:nvPr/>
          </p:nvSpPr>
          <p:spPr>
            <a:xfrm>
              <a:off x="3581400" y="2971800"/>
              <a:ext cx="12437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tx1"/>
                  </a:solidFill>
                </a:rPr>
                <a:t>Toroidal flux</a:t>
              </a:r>
              <a:endParaRPr lang="en-US" sz="1400" i="0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rot="5400000">
              <a:off x="3848100" y="3390900"/>
              <a:ext cx="304800" cy="762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1981200" y="2971800"/>
              <a:ext cx="1497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i="0" dirty="0" smtClean="0">
                  <a:solidFill>
                    <a:schemeClr val="tx2"/>
                  </a:solidFill>
                </a:rPr>
                <a:t>Injector current</a:t>
              </a:r>
              <a:endParaRPr lang="en-US" sz="1400" i="0" dirty="0">
                <a:solidFill>
                  <a:schemeClr val="tx2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rot="16200000" flipH="1">
              <a:off x="3086100" y="3314700"/>
              <a:ext cx="304800" cy="228600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2158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70943</TotalTime>
  <Words>2078</Words>
  <Application>Microsoft Macintosh PowerPoint</Application>
  <PresentationFormat>On-screen Show (4:3)</PresentationFormat>
  <Paragraphs>372</Paragraphs>
  <Slides>23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Blank Presentation</vt:lpstr>
      <vt:lpstr>Equation</vt:lpstr>
      <vt:lpstr>PowerPoint Presentation</vt:lpstr>
      <vt:lpstr>Motivation for CHI Start-up</vt:lpstr>
      <vt:lpstr>NSTX and NSTX-U CHI Research Follows  Concept Developed in HIT-II</vt:lpstr>
      <vt:lpstr>NSTX-U Will Use Transient CHI For Solenoid-free Plasma Start-up With Subsequent Current Ramp-up Using NBI</vt:lpstr>
      <vt:lpstr>Very High Current Multiplication (Over 70 in NSTX)  Aided by Higher Toroidal Flux</vt:lpstr>
      <vt:lpstr>Standard L-mode NSTX Discharge Ramps to 1MA Using 50% More Inductive Flux than a CHI Started Discharge </vt:lpstr>
      <vt:lpstr>Plasma discharge ramping to 1MA requires 35% less inductive flux when coaxial helicity injection (CHI) is used </vt:lpstr>
      <vt:lpstr>TSC Simulations are being used to Understand CHI-Scaling with Machine Size (NSTX)</vt:lpstr>
      <vt:lpstr>Externally Produced Toroidal Field makes CHI much more Efficient in a Lower Aspect Ratio Tokamak</vt:lpstr>
      <vt:lpstr>TSC Simulations Show Increasing Current Multiplication as TF is Increased</vt:lpstr>
      <vt:lpstr>NSTX-U Upgrades that Facilitate CHI Start-up</vt:lpstr>
      <vt:lpstr>Increased TF and ECH Beneficial for Increasing Electron Temperature in CHI-Started Discharges</vt:lpstr>
      <vt:lpstr>Increased Li Coverage of Vessel to Reduce Low-Z Impurities</vt:lpstr>
      <vt:lpstr>2-3kV Capacitor Bank Upgrades Allow Injection of More Poloidal Flux into NSTX-U (Injector Flux is Proportional to Ip)</vt:lpstr>
      <vt:lpstr>Dual 1 MHz Vessel Voltage Monitors based on Ross Voltage Monitors and Resistive Dividers (H. Schneider)</vt:lpstr>
      <vt:lpstr>CHI Injector and Absorber Poloidal Field Coil Parameters  (NSTX and NSTX-U)</vt:lpstr>
      <vt:lpstr>Initial CHI Start-up Scenario in NSTX-U (TSC Simulations in NSTX-U Geometry – Static Coil Currents)</vt:lpstr>
      <vt:lpstr>CHI Produced Toroidal Current Increases with Increasing Levels of Current in the CHI Injector Coil (NSTX-U)</vt:lpstr>
      <vt:lpstr>CHI Start-up to ~0.4MA is Projected for NSTX-U,  and Projects to ~20% Start-up Current in Next-step STs</vt:lpstr>
      <vt:lpstr>Example of CHI Insulator Installation in a Reactor (In ITER, the Dome Region would be Insulated from the Vessel)</vt:lpstr>
      <vt:lpstr>Requirements for the CHI Insulator are Less Demanding than the Insulation Requirements for a Mineral Insulated Solenoid</vt:lpstr>
      <vt:lpstr>Because the Required Insulator Resistance is very low (few times the plasma impedance) other possibilities exist</vt:lpstr>
      <vt:lpstr>NSTX-U will Develop Full Non-inductive Start-up and Current Ramp-up in support of FNSF and next step Tokamaks</vt:lpstr>
    </vt:vector>
  </TitlesOfParts>
  <Company>Princeton Plasma Physics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of MA and Vphi Example of asymmetry</dc:title>
  <dc:creator>Jonathan Menard</dc:creator>
  <cp:lastModifiedBy>Roger Raman</cp:lastModifiedBy>
  <cp:revision>12505</cp:revision>
  <cp:lastPrinted>2013-06-09T20:51:05Z</cp:lastPrinted>
  <dcterms:created xsi:type="dcterms:W3CDTF">2003-10-01T16:23:57Z</dcterms:created>
  <dcterms:modified xsi:type="dcterms:W3CDTF">2013-06-09T20:52:25Z</dcterms:modified>
</cp:coreProperties>
</file>