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33"/>
  </p:notesMasterIdLst>
  <p:handoutMasterIdLst>
    <p:handoutMasterId r:id="rId34"/>
  </p:handoutMasterIdLst>
  <p:sldIdLst>
    <p:sldId id="1642" r:id="rId2"/>
    <p:sldId id="1763" r:id="rId3"/>
    <p:sldId id="1784" r:id="rId4"/>
    <p:sldId id="1604" r:id="rId5"/>
    <p:sldId id="1782" r:id="rId6"/>
    <p:sldId id="1711" r:id="rId7"/>
    <p:sldId id="1750" r:id="rId8"/>
    <p:sldId id="1781" r:id="rId9"/>
    <p:sldId id="1779" r:id="rId10"/>
    <p:sldId id="1780" r:id="rId11"/>
    <p:sldId id="1751" r:id="rId12"/>
    <p:sldId id="1663" r:id="rId13"/>
    <p:sldId id="1699" r:id="rId14"/>
    <p:sldId id="1733" r:id="rId15"/>
    <p:sldId id="1783" r:id="rId16"/>
    <p:sldId id="1785" r:id="rId17"/>
    <p:sldId id="1786" r:id="rId18"/>
    <p:sldId id="1789" r:id="rId19"/>
    <p:sldId id="1798" r:id="rId20"/>
    <p:sldId id="1777" r:id="rId21"/>
    <p:sldId id="1771" r:id="rId22"/>
    <p:sldId id="1774" r:id="rId23"/>
    <p:sldId id="1790" r:id="rId24"/>
    <p:sldId id="1791" r:id="rId25"/>
    <p:sldId id="1792" r:id="rId26"/>
    <p:sldId id="1793" r:id="rId27"/>
    <p:sldId id="1794" r:id="rId28"/>
    <p:sldId id="1795" r:id="rId29"/>
    <p:sldId id="1796" r:id="rId30"/>
    <p:sldId id="1797" r:id="rId31"/>
    <p:sldId id="1694" r:id="rId32"/>
  </p:sldIdLst>
  <p:sldSz cx="9144000" cy="6858000" type="letter"/>
  <p:notesSz cx="7315200" cy="9601200"/>
  <p:defaultTextStyle>
    <a:defPPr>
      <a:defRPr lang="en-US"/>
    </a:defPPr>
    <a:lvl1pPr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1pPr>
    <a:lvl2pPr marL="4572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2pPr>
    <a:lvl3pPr marL="9144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3pPr>
    <a:lvl4pPr marL="13716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4pPr>
    <a:lvl5pPr marL="18288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5pPr>
    <a:lvl6pPr marL="2286000" algn="l" defTabSz="457200" rtl="0" eaLnBrk="1" latinLnBrk="0" hangingPunct="1">
      <a:defRPr sz="1200" b="1" i="1" kern="1200">
        <a:solidFill>
          <a:srgbClr val="1822CD"/>
        </a:solidFill>
        <a:latin typeface="Helvetica" charset="0"/>
        <a:ea typeface="ＭＳ Ｐゴシック" charset="0"/>
        <a:cs typeface="ＭＳ Ｐゴシック" charset="0"/>
      </a:defRPr>
    </a:lvl6pPr>
    <a:lvl7pPr marL="2743200" algn="l" defTabSz="457200" rtl="0" eaLnBrk="1" latinLnBrk="0" hangingPunct="1">
      <a:defRPr sz="1200" b="1" i="1" kern="1200">
        <a:solidFill>
          <a:srgbClr val="1822CD"/>
        </a:solidFill>
        <a:latin typeface="Helvetica" charset="0"/>
        <a:ea typeface="ＭＳ Ｐゴシック" charset="0"/>
        <a:cs typeface="ＭＳ Ｐゴシック" charset="0"/>
      </a:defRPr>
    </a:lvl7pPr>
    <a:lvl8pPr marL="3200400" algn="l" defTabSz="457200" rtl="0" eaLnBrk="1" latinLnBrk="0" hangingPunct="1">
      <a:defRPr sz="1200" b="1" i="1" kern="1200">
        <a:solidFill>
          <a:srgbClr val="1822CD"/>
        </a:solidFill>
        <a:latin typeface="Helvetica" charset="0"/>
        <a:ea typeface="ＭＳ Ｐゴシック" charset="0"/>
        <a:cs typeface="ＭＳ Ｐゴシック" charset="0"/>
      </a:defRPr>
    </a:lvl8pPr>
    <a:lvl9pPr marL="3657600" algn="l" defTabSz="457200" rtl="0" eaLnBrk="1" latinLnBrk="0" hangingPunct="1">
      <a:defRPr sz="1200" b="1" i="1" kern="1200">
        <a:solidFill>
          <a:srgbClr val="1822CD"/>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FF8D"/>
    <a:srgbClr val="A67046"/>
    <a:srgbClr val="F46FF4"/>
    <a:srgbClr val="9999FF"/>
    <a:srgbClr val="FF3300"/>
    <a:srgbClr val="FF0000"/>
    <a:srgbClr val="FFFFF1"/>
    <a:srgbClr val="F8F9EB"/>
    <a:srgbClr val="F6DCF4"/>
    <a:srgbClr val="E1C9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14" autoAdjust="0"/>
  </p:normalViewPr>
  <p:slideViewPr>
    <p:cSldViewPr snapToGrid="0">
      <p:cViewPr>
        <p:scale>
          <a:sx n="100" d="100"/>
          <a:sy n="100" d="100"/>
        </p:scale>
        <p:origin x="-2696" y="-648"/>
      </p:cViewPr>
      <p:guideLst>
        <p:guide orient="horz" pos="4224"/>
        <p:guide pos="27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84"/>
    </p:cViewPr>
  </p:sorterViewPr>
  <p:notesViewPr>
    <p:cSldViewPr snapToGrid="0">
      <p:cViewPr varScale="1">
        <p:scale>
          <a:sx n="74" d="100"/>
          <a:sy n="74" d="100"/>
        </p:scale>
        <p:origin x="-2544" y="-12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algn="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algn="r" defTabSz="965200">
              <a:spcBef>
                <a:spcPct val="0"/>
              </a:spcBef>
              <a:buFontTx/>
              <a:buNone/>
              <a:defRPr b="0" i="0">
                <a:solidFill>
                  <a:schemeClr val="tx1"/>
                </a:solidFill>
                <a:latin typeface="Times New Roman" charset="0"/>
              </a:defRPr>
            </a:lvl1pPr>
          </a:lstStyle>
          <a:p>
            <a:pPr>
              <a:defRPr/>
            </a:pPr>
            <a:fld id="{60D1F095-9AA5-2347-915C-6C22B59E0E04}" type="slidenum">
              <a:rPr lang="en-US"/>
              <a:pPr>
                <a:defRPr/>
              </a:pPr>
              <a:t>‹#›</a:t>
            </a:fld>
            <a:endParaRPr lang="en-US"/>
          </a:p>
        </p:txBody>
      </p:sp>
    </p:spTree>
    <p:extLst>
      <p:ext uri="{BB962C8B-B14F-4D97-AF65-F5344CB8AC3E}">
        <p14:creationId xmlns:p14="http://schemas.microsoft.com/office/powerpoint/2010/main" val="1017567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5313"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4179888" y="0"/>
            <a:ext cx="3135312"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lgn="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27138" y="712788"/>
            <a:ext cx="4860925" cy="3644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12250"/>
            <a:ext cx="3135313"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79888" y="9112250"/>
            <a:ext cx="3135312"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lgn="r">
              <a:spcBef>
                <a:spcPct val="0"/>
              </a:spcBef>
              <a:buFontTx/>
              <a:buNone/>
              <a:defRPr b="0" i="0">
                <a:solidFill>
                  <a:schemeClr val="tx1"/>
                </a:solidFill>
                <a:latin typeface="Times New Roman" charset="0"/>
              </a:defRPr>
            </a:lvl1pPr>
          </a:lstStyle>
          <a:p>
            <a:pPr>
              <a:defRPr/>
            </a:pPr>
            <a:fld id="{E5653A0E-384A-DC4A-8B7F-2B35103BA21B}" type="slidenum">
              <a:rPr lang="en-US"/>
              <a:pPr>
                <a:defRPr/>
              </a:pPr>
              <a:t>‹#›</a:t>
            </a:fld>
            <a:endParaRPr lang="en-US"/>
          </a:p>
        </p:txBody>
      </p:sp>
    </p:spTree>
    <p:extLst>
      <p:ext uri="{BB962C8B-B14F-4D97-AF65-F5344CB8AC3E}">
        <p14:creationId xmlns:p14="http://schemas.microsoft.com/office/powerpoint/2010/main" val="18858474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8483D4E-92EE-A04B-8EBD-9DC2C3D3C55A}" type="slidenum">
              <a:rPr lang="en-US" b="0" i="0">
                <a:solidFill>
                  <a:schemeClr val="tx1"/>
                </a:solidFill>
                <a:latin typeface="Times New Roman" charset="0"/>
              </a:rPr>
              <a:pPr eaLnBrk="1" hangingPunct="1"/>
              <a:t>1</a:t>
            </a:fld>
            <a:endParaRPr lang="en-US" b="0" i="0">
              <a:solidFill>
                <a:schemeClr val="tx1"/>
              </a:solidFill>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84D84869-D105-9747-AC67-A905E5E37F33}" type="slidenum">
              <a:rPr lang="en-US" b="0" i="0">
                <a:solidFill>
                  <a:schemeClr val="tx1"/>
                </a:solidFill>
                <a:latin typeface="Times New Roman" charset="0"/>
              </a:rPr>
              <a:pPr eaLnBrk="1" hangingPunct="1"/>
              <a:t>23</a:t>
            </a:fld>
            <a:endParaRPr lang="en-US" b="0" i="0">
              <a:solidFill>
                <a:schemeClr val="tx1"/>
              </a:solidFill>
              <a:latin typeface="Times New Roman" charset="0"/>
            </a:endParaRPr>
          </a:p>
        </p:txBody>
      </p:sp>
      <p:sp>
        <p:nvSpPr>
          <p:cNvPr id="48130"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48131"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3EC14B3A-3C09-B344-850D-2CF7C69E2E94}" type="slidenum">
              <a:rPr lang="en-US" b="0" i="0">
                <a:solidFill>
                  <a:schemeClr val="tx1"/>
                </a:solidFill>
                <a:latin typeface="Times New Roman" charset="0"/>
              </a:rPr>
              <a:pPr eaLnBrk="1" hangingPunct="1"/>
              <a:t>24</a:t>
            </a:fld>
            <a:endParaRPr lang="en-US" b="0" i="0">
              <a:solidFill>
                <a:schemeClr val="tx1"/>
              </a:solidFill>
              <a:latin typeface="Times New Roman" charset="0"/>
            </a:endParaRPr>
          </a:p>
        </p:txBody>
      </p:sp>
      <p:sp>
        <p:nvSpPr>
          <p:cNvPr id="50178"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0179"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3089593-4BF4-2445-AE21-5F4B6823B4BB}" type="slidenum">
              <a:rPr lang="en-US" b="0" i="0">
                <a:solidFill>
                  <a:schemeClr val="tx1"/>
                </a:solidFill>
                <a:latin typeface="Times New Roman" charset="0"/>
              </a:rPr>
              <a:pPr eaLnBrk="1" hangingPunct="1"/>
              <a:t>26</a:t>
            </a:fld>
            <a:endParaRPr lang="en-US" b="0" i="0">
              <a:solidFill>
                <a:schemeClr val="tx1"/>
              </a:solidFill>
              <a:latin typeface="Times New Roman" charset="0"/>
            </a:endParaRPr>
          </a:p>
        </p:txBody>
      </p:sp>
      <p:sp>
        <p:nvSpPr>
          <p:cNvPr id="34818" name="Rectangle 2"/>
          <p:cNvSpPr>
            <a:spLocks noGrp="1" noRot="1" noChangeAspect="1" noChangeArrowheads="1" noTextEdit="1"/>
          </p:cNvSpPr>
          <p:nvPr>
            <p:ph type="sldImg"/>
          </p:nvPr>
        </p:nvSpPr>
        <p:spPr>
          <a:xfrm>
            <a:off x="1260475" y="720725"/>
            <a:ext cx="4806950" cy="3605213"/>
          </a:xfrm>
          <a:solidFill>
            <a:srgbClr val="FFFFFF"/>
          </a:solidFill>
          <a:ln/>
        </p:spPr>
      </p:sp>
      <p:sp>
        <p:nvSpPr>
          <p:cNvPr id="34819"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98" tIns="48400" rIns="96798" bIns="48400"/>
          <a:lstStyle/>
          <a:p>
            <a:r>
              <a:rPr lang="en-US">
                <a:ea typeface="ＭＳ Ｐゴシック" charset="0"/>
                <a:cs typeface="ＭＳ Ｐゴシック" charset="0"/>
              </a:rPr>
              <a:t>With the NSTX PAC recommendation, we have been increasing the LLD diagnsotic capabilities including lithium CHEERS, PMI probe, Lyman Alpha LLD recycling diode array, three view divertor bolometer, and two color fast IR divertor camera.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84FBFA23-4543-2C44-946A-BD031A6DA073}" type="slidenum">
              <a:rPr lang="en-US" b="0" i="0">
                <a:solidFill>
                  <a:schemeClr val="tx1"/>
                </a:solidFill>
                <a:latin typeface="Times New Roman" charset="0"/>
              </a:rPr>
              <a:pPr eaLnBrk="1" hangingPunct="1"/>
              <a:t>27</a:t>
            </a:fld>
            <a:endParaRPr lang="en-US" b="0" i="0">
              <a:solidFill>
                <a:schemeClr val="tx1"/>
              </a:solidFill>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eaLnBrk="1" hangingPunct="1"/>
            <a:fld id="{A3394DBC-54F4-F64B-A379-395C01591AE9}" type="slidenum">
              <a:rPr lang="en-US" b="0" i="0">
                <a:solidFill>
                  <a:schemeClr val="tx1"/>
                </a:solidFill>
                <a:latin typeface="Times New Roman" charset="0"/>
              </a:rPr>
              <a:pPr eaLnBrk="1" hangingPunct="1"/>
              <a:t>28</a:t>
            </a:fld>
            <a:endParaRPr lang="en-US" b="0" i="0">
              <a:solidFill>
                <a:schemeClr val="tx1"/>
              </a:solidFill>
              <a:latin typeface="Times New Roman" charset="0"/>
            </a:endParaRPr>
          </a:p>
        </p:txBody>
      </p:sp>
      <p:sp>
        <p:nvSpPr>
          <p:cNvPr id="20483"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20484"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val="1"/>
            </a:ext>
          </a:extLst>
        </p:spPr>
        <p:txBody>
          <a:bodyPr lIns="96775" tIns="48390" rIns="96775" bIns="48390"/>
          <a:lstStyle/>
          <a:p>
            <a:pPr eaLnBrk="1" hangingPunct="1">
              <a:spcBef>
                <a:spcPct val="0"/>
              </a:spcBef>
            </a:pPr>
            <a:endParaRPr lang="en-US">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BAE1F0E-E099-9B45-895C-D044EB2EEBA8}" type="slidenum">
              <a:rPr lang="en-US" b="0" i="0">
                <a:solidFill>
                  <a:schemeClr val="tx1"/>
                </a:solidFill>
                <a:latin typeface="Times New Roman" charset="0"/>
              </a:rPr>
              <a:pPr eaLnBrk="1" hangingPunct="1"/>
              <a:t>29</a:t>
            </a:fld>
            <a:endParaRPr lang="en-US" b="0" i="0">
              <a:solidFill>
                <a:schemeClr val="tx1"/>
              </a:solidFill>
              <a:latin typeface="Times New Roman" charset="0"/>
            </a:endParaRPr>
          </a:p>
        </p:txBody>
      </p:sp>
      <p:sp>
        <p:nvSpPr>
          <p:cNvPr id="57346"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7347"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r>
              <a:rPr lang="en-US">
                <a:ea typeface="ＭＳ Ｐゴシック" charset="0"/>
                <a:cs typeface="ＭＳ Ｐゴシック" charset="0"/>
              </a:rPr>
              <a:t>Here is an overview of the NSTX facility operation and upgrade plan for FY 10-12.  We plan to run 14 run weeks in each of fiscal year.  We will conduct one extra ARRA week this year using the carry over from last fiscal year.  For incremental, we propose to run up to 6 run weeks each in FY 11 and 12.  We have a very strong set of upgrade becoming available this year .  In FY 11, our base upgrade activities are either supported by ARRA funding or by the collaborators.  Our base upgrade resources will be mostly devoted to the preparation for the major upgrade outage planned in FY 13-14 to install a new center-stack and the 2nd NBI which will be described by Ron Strykowsky our upgrade project manager.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36668774-B1CD-8141-8AFE-F081C22D5FB7}" type="slidenum">
              <a:rPr lang="en-US" b="0" i="0">
                <a:solidFill>
                  <a:schemeClr val="tx1"/>
                </a:solidFill>
                <a:latin typeface="Times New Roman" charset="0"/>
              </a:rPr>
              <a:pPr eaLnBrk="1" hangingPunct="1"/>
              <a:t>30</a:t>
            </a:fld>
            <a:endParaRPr lang="en-US" b="0" i="0">
              <a:solidFill>
                <a:schemeClr val="tx1"/>
              </a:solidFill>
              <a:latin typeface="Times New Roman" charset="0"/>
            </a:endParaRPr>
          </a:p>
        </p:txBody>
      </p:sp>
      <p:sp>
        <p:nvSpPr>
          <p:cNvPr id="59394"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9395"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ma14="http://schemas.microsoft.com/office/mac/drawingml/2011/main"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4E3E1F6-9A27-2048-89CB-43918E44F6E4}" type="slidenum">
              <a:rPr lang="en-US" b="0" i="0">
                <a:solidFill>
                  <a:schemeClr val="tx1"/>
                </a:solidFill>
                <a:latin typeface="Times New Roman" charset="0"/>
              </a:rPr>
              <a:pPr eaLnBrk="1" hangingPunct="1"/>
              <a:t>31</a:t>
            </a:fld>
            <a:endParaRPr lang="en-US" b="0" i="0">
              <a:solidFill>
                <a:schemeClr val="tx1"/>
              </a:solidFill>
              <a:latin typeface="Times New Roman" charset="0"/>
            </a:endParaRPr>
          </a:p>
        </p:txBody>
      </p:sp>
      <p:sp>
        <p:nvSpPr>
          <p:cNvPr id="67586" name="Rectangle 2"/>
          <p:cNvSpPr>
            <a:spLocks noGrp="1" noRot="1" noChangeAspect="1" noChangeArrowheads="1" noTextEdit="1"/>
          </p:cNvSpPr>
          <p:nvPr>
            <p:ph type="sldImg"/>
          </p:nvPr>
        </p:nvSpPr>
        <p:spPr>
          <a:xfrm>
            <a:off x="1257300" y="719138"/>
            <a:ext cx="4800600" cy="3600450"/>
          </a:xfrm>
          <a:solidFill>
            <a:srgbClr val="FFFFFF"/>
          </a:solidFill>
          <a:ln/>
        </p:spPr>
      </p:sp>
      <p:sp>
        <p:nvSpPr>
          <p:cNvPr id="67587" name="Rectangle 3"/>
          <p:cNvSpPr>
            <a:spLocks noGrp="1" noChangeArrowheads="1"/>
          </p:cNvSpPr>
          <p:nvPr>
            <p:ph type="body" idx="1"/>
          </p:nvPr>
        </p:nvSpPr>
        <p:spPr>
          <a:xfrm>
            <a:off x="974725" y="4560888"/>
            <a:ext cx="5365750" cy="4321175"/>
          </a:xfrm>
          <a:solidFill>
            <a:srgbClr val="FFFFFF"/>
          </a:solidFill>
          <a:ln>
            <a:solidFill>
              <a:srgbClr val="000000"/>
            </a:solidFill>
          </a:ln>
          <a:extLst>
            <a:ext uri="{FAA26D3D-D897-4be2-8F04-BA451C77F1D7}">
              <ma14:placeholderFlag xmlns:ma14="http://schemas.microsoft.com/office/mac/drawingml/2011/main" val="1"/>
            </a:ext>
          </a:extLst>
        </p:spPr>
        <p:txBody>
          <a:bodyPr lIns="96658" tIns="48329" rIns="96658" bIns="48329"/>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2</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3</a:t>
            </a:fld>
            <a:endParaRPr lang="en-US" smtClean="0"/>
          </a:p>
        </p:txBody>
      </p:sp>
      <p:sp>
        <p:nvSpPr>
          <p:cNvPr id="90115" name="Rectangle 2"/>
          <p:cNvSpPr>
            <a:spLocks noGrp="1" noRot="1" noChangeAspect="1" noChangeArrowheads="1" noTextEdit="1"/>
          </p:cNvSpPr>
          <p:nvPr>
            <p:ph type="sldImg"/>
          </p:nvPr>
        </p:nvSpPr>
        <p:spPr>
          <a:xfrm>
            <a:off x="1228725" y="712788"/>
            <a:ext cx="4860925" cy="3644900"/>
          </a:xfrm>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4</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230313" y="712788"/>
            <a:ext cx="4860925" cy="36449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DFF6E55-DBD6-8847-AC1A-FC51195678C8}" type="slidenum">
              <a:rPr lang="en-US" sz="1300" b="0" i="0">
                <a:solidFill>
                  <a:schemeClr val="tx1"/>
                </a:solidFill>
                <a:latin typeface="Times New Roman" charset="0"/>
                <a:cs typeface="Arial" charset="0"/>
              </a:rPr>
              <a:pPr eaLnBrk="1" hangingPunct="1"/>
              <a:t>12</a:t>
            </a:fld>
            <a:endParaRPr lang="en-US" sz="1300" b="0" i="0">
              <a:solidFill>
                <a:schemeClr val="tx1"/>
              </a:solidFill>
              <a:latin typeface="Times New Roman" charset="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4CD4BD39-88EC-9F42-82B8-13D95A33341C}" type="slidenum">
              <a:rPr lang="en-US" b="0" i="0">
                <a:solidFill>
                  <a:schemeClr val="tx1"/>
                </a:solidFill>
                <a:latin typeface="Times New Roman" charset="0"/>
              </a:rPr>
              <a:pPr eaLnBrk="1" hangingPunct="1"/>
              <a:t>18</a:t>
            </a:fld>
            <a:endParaRPr lang="en-US" b="0" i="0">
              <a:solidFill>
                <a:schemeClr val="tx1"/>
              </a:solidFill>
              <a:latin typeface="Times New Roman" charset="0"/>
            </a:endParaRPr>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7C1917E9-C4F2-4686-AB63-E09CB8AFF97B}" type="slidenum">
              <a:rPr lang="en-US"/>
              <a:pPr/>
              <a:t>19</a:t>
            </a:fld>
            <a:endParaRPr lang="en-US"/>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21</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22</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230313" y="712788"/>
            <a:ext cx="4860925" cy="3644900"/>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72698427-58B0-CD43-8950-2DF2603B4769}" type="slidenum">
              <a:rPr lang="en-US"/>
              <a:pPr>
                <a:defRPr/>
              </a:pPr>
              <a:t>‹#›</a:t>
            </a:fld>
            <a:endParaRPr lang="en-US"/>
          </a:p>
        </p:txBody>
      </p:sp>
    </p:spTree>
    <p:extLst>
      <p:ext uri="{BB962C8B-B14F-4D97-AF65-F5344CB8AC3E}">
        <p14:creationId xmlns:p14="http://schemas.microsoft.com/office/powerpoint/2010/main" val="175646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1AD24F67-A3F9-AA45-A7AD-7340FDFA44FB}" type="slidenum">
              <a:rPr lang="en-US"/>
              <a:pPr>
                <a:defRPr/>
              </a:pPr>
              <a:t>‹#›</a:t>
            </a:fld>
            <a:endParaRPr lang="en-US"/>
          </a:p>
        </p:txBody>
      </p:sp>
    </p:spTree>
    <p:extLst>
      <p:ext uri="{BB962C8B-B14F-4D97-AF65-F5344CB8AC3E}">
        <p14:creationId xmlns:p14="http://schemas.microsoft.com/office/powerpoint/2010/main" val="46309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90750" cy="5897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74638"/>
            <a:ext cx="641985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A6B8E20C-1EFF-624D-A39F-BA359725B645}" type="slidenum">
              <a:rPr lang="en-US"/>
              <a:pPr>
                <a:defRPr/>
              </a:pPr>
              <a:t>‹#›</a:t>
            </a:fld>
            <a:endParaRPr lang="en-US"/>
          </a:p>
        </p:txBody>
      </p:sp>
    </p:spTree>
    <p:extLst>
      <p:ext uri="{BB962C8B-B14F-4D97-AF65-F5344CB8AC3E}">
        <p14:creationId xmlns:p14="http://schemas.microsoft.com/office/powerpoint/2010/main" val="145722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7686F595-B889-B943-B63A-B626FFE9E1C2}" type="slidenum">
              <a:rPr lang="en-US"/>
              <a:pPr>
                <a:defRPr/>
              </a:pPr>
              <a:t>‹#›</a:t>
            </a:fld>
            <a:endParaRPr lang="en-US"/>
          </a:p>
        </p:txBody>
      </p:sp>
    </p:spTree>
    <p:extLst>
      <p:ext uri="{BB962C8B-B14F-4D97-AF65-F5344CB8AC3E}">
        <p14:creationId xmlns:p14="http://schemas.microsoft.com/office/powerpoint/2010/main" val="58023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pPr>
              <a:defRPr/>
            </a:pPr>
            <a:fld id="{39D524D0-BA9D-9048-9AA5-50231DC06408}" type="slidenum">
              <a:rPr lang="en-US"/>
              <a:pPr>
                <a:defRPr/>
              </a:pPr>
              <a:t>‹#›</a:t>
            </a:fld>
            <a:endParaRPr lang="en-US"/>
          </a:p>
        </p:txBody>
      </p:sp>
    </p:spTree>
    <p:extLst>
      <p:ext uri="{BB962C8B-B14F-4D97-AF65-F5344CB8AC3E}">
        <p14:creationId xmlns:p14="http://schemas.microsoft.com/office/powerpoint/2010/main" val="176440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6"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pPr>
              <a:defRPr/>
            </a:pPr>
            <a:fld id="{7BEAA395-06BD-8E4A-97D6-58FF52E044E0}" type="slidenum">
              <a:rPr lang="en-US"/>
              <a:pPr>
                <a:defRPr/>
              </a:pPr>
              <a:t>‹#›</a:t>
            </a:fld>
            <a:endParaRPr lang="en-US"/>
          </a:p>
        </p:txBody>
      </p:sp>
    </p:spTree>
    <p:extLst>
      <p:ext uri="{BB962C8B-B14F-4D97-AF65-F5344CB8AC3E}">
        <p14:creationId xmlns:p14="http://schemas.microsoft.com/office/powerpoint/2010/main" val="347056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8"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9" name="Rectangle 76"/>
          <p:cNvSpPr>
            <a:spLocks noGrp="1" noChangeArrowheads="1"/>
          </p:cNvSpPr>
          <p:nvPr>
            <p:ph type="sldNum" sz="quarter" idx="12"/>
          </p:nvPr>
        </p:nvSpPr>
        <p:spPr>
          <a:ln/>
        </p:spPr>
        <p:txBody>
          <a:bodyPr/>
          <a:lstStyle>
            <a:lvl1pPr>
              <a:defRPr/>
            </a:lvl1pPr>
          </a:lstStyle>
          <a:p>
            <a:pPr>
              <a:defRPr/>
            </a:pPr>
            <a:fld id="{F6240E6E-24F3-9745-B676-2E3D13711D7E}" type="slidenum">
              <a:rPr lang="en-US"/>
              <a:pPr>
                <a:defRPr/>
              </a:pPr>
              <a:t>‹#›</a:t>
            </a:fld>
            <a:endParaRPr lang="en-US"/>
          </a:p>
        </p:txBody>
      </p:sp>
    </p:spTree>
    <p:extLst>
      <p:ext uri="{BB962C8B-B14F-4D97-AF65-F5344CB8AC3E}">
        <p14:creationId xmlns:p14="http://schemas.microsoft.com/office/powerpoint/2010/main" val="67850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4"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ln/>
        </p:spPr>
        <p:txBody>
          <a:bodyPr/>
          <a:lstStyle>
            <a:lvl1pPr>
              <a:defRPr/>
            </a:lvl1pPr>
          </a:lstStyle>
          <a:p>
            <a:pPr>
              <a:defRPr/>
            </a:pPr>
            <a:fld id="{033FA1B7-FB1C-D843-A87A-87A1BDAF95FB}" type="slidenum">
              <a:rPr lang="en-US"/>
              <a:pPr>
                <a:defRPr/>
              </a:pPr>
              <a:t>‹#›</a:t>
            </a:fld>
            <a:endParaRPr lang="en-US"/>
          </a:p>
        </p:txBody>
      </p:sp>
    </p:spTree>
    <p:extLst>
      <p:ext uri="{BB962C8B-B14F-4D97-AF65-F5344CB8AC3E}">
        <p14:creationId xmlns:p14="http://schemas.microsoft.com/office/powerpoint/2010/main" val="12002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3"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4" name="Rectangle 76"/>
          <p:cNvSpPr>
            <a:spLocks noGrp="1" noChangeArrowheads="1"/>
          </p:cNvSpPr>
          <p:nvPr>
            <p:ph type="sldNum" sz="quarter" idx="12"/>
          </p:nvPr>
        </p:nvSpPr>
        <p:spPr>
          <a:ln/>
        </p:spPr>
        <p:txBody>
          <a:bodyPr/>
          <a:lstStyle>
            <a:lvl1pPr>
              <a:defRPr/>
            </a:lvl1pPr>
          </a:lstStyle>
          <a:p>
            <a:pPr>
              <a:defRPr/>
            </a:pPr>
            <a:fld id="{4DAB4750-CAB8-CC48-97B3-E208C97FF6A2}" type="slidenum">
              <a:rPr lang="en-US"/>
              <a:pPr>
                <a:defRPr/>
              </a:pPr>
              <a:t>‹#›</a:t>
            </a:fld>
            <a:endParaRPr lang="en-US"/>
          </a:p>
        </p:txBody>
      </p:sp>
    </p:spTree>
    <p:extLst>
      <p:ext uri="{BB962C8B-B14F-4D97-AF65-F5344CB8AC3E}">
        <p14:creationId xmlns:p14="http://schemas.microsoft.com/office/powerpoint/2010/main" val="131495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6"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pPr>
              <a:defRPr/>
            </a:pPr>
            <a:fld id="{9257653D-C5FD-A940-8554-2829CA5F4848}" type="slidenum">
              <a:rPr lang="en-US"/>
              <a:pPr>
                <a:defRPr/>
              </a:pPr>
              <a:t>‹#›</a:t>
            </a:fld>
            <a:endParaRPr lang="en-US"/>
          </a:p>
        </p:txBody>
      </p:sp>
    </p:spTree>
    <p:extLst>
      <p:ext uri="{BB962C8B-B14F-4D97-AF65-F5344CB8AC3E}">
        <p14:creationId xmlns:p14="http://schemas.microsoft.com/office/powerpoint/2010/main" val="141937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6"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pPr>
              <a:defRPr/>
            </a:pPr>
            <a:fld id="{19A62A8B-BEEF-8D4E-80CF-59D493C7735E}" type="slidenum">
              <a:rPr lang="en-US"/>
              <a:pPr>
                <a:defRPr/>
              </a:pPr>
              <a:t>‹#›</a:t>
            </a:fld>
            <a:endParaRPr lang="en-US"/>
          </a:p>
        </p:txBody>
      </p:sp>
    </p:spTree>
    <p:extLst>
      <p:ext uri="{BB962C8B-B14F-4D97-AF65-F5344CB8AC3E}">
        <p14:creationId xmlns:p14="http://schemas.microsoft.com/office/powerpoint/2010/main" val="207592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Line 29"/>
          <p:cNvSpPr>
            <a:spLocks noChangeShapeType="1"/>
          </p:cNvSpPr>
          <p:nvPr/>
        </p:nvSpPr>
        <p:spPr bwMode="auto">
          <a:xfrm>
            <a:off x="0" y="914400"/>
            <a:ext cx="9144000"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28" name="Picture 70" descr="NSTX_logo_v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200" y="6604000"/>
            <a:ext cx="76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Line 72"/>
          <p:cNvSpPr>
            <a:spLocks noChangeShapeType="1"/>
          </p:cNvSpPr>
          <p:nvPr/>
        </p:nvSpPr>
        <p:spPr bwMode="auto">
          <a:xfrm>
            <a:off x="0" y="6572250"/>
            <a:ext cx="914400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2" name="Rectangle 75"/>
          <p:cNvSpPr>
            <a:spLocks noChangeArrowheads="1"/>
          </p:cNvSpPr>
          <p:nvPr/>
        </p:nvSpPr>
        <p:spPr bwMode="auto">
          <a:xfrm>
            <a:off x="1409700" y="6580188"/>
            <a:ext cx="5676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spcBef>
                <a:spcPct val="0"/>
              </a:spcBef>
              <a:buFontTx/>
              <a:buNone/>
            </a:pPr>
            <a:r>
              <a:rPr lang="en-US" sz="1000" i="0" dirty="0">
                <a:solidFill>
                  <a:srgbClr val="090CFF"/>
                </a:solidFill>
                <a:latin typeface="Arial" charset="0"/>
              </a:rPr>
              <a:t>M. Ono </a:t>
            </a:r>
            <a:r>
              <a:rPr lang="en-US" sz="1000" i="0" dirty="0" smtClean="0">
                <a:solidFill>
                  <a:srgbClr val="090CFF"/>
                </a:solidFill>
                <a:latin typeface="Arial" charset="0"/>
              </a:rPr>
              <a:t>ISTW 2013</a:t>
            </a:r>
            <a:endParaRPr lang="en-US" sz="1000" i="0" dirty="0">
              <a:solidFill>
                <a:srgbClr val="090CFF"/>
              </a:solidFill>
              <a:latin typeface="Arial" charset="0"/>
            </a:endParaRPr>
          </a:p>
        </p:txBody>
      </p:sp>
      <p:sp>
        <p:nvSpPr>
          <p:cNvPr id="905292" name="Rectangle 76"/>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Arial" charset="0"/>
              </a:defRPr>
            </a:lvl1pPr>
          </a:lstStyle>
          <a:p>
            <a:pPr>
              <a:defRPr/>
            </a:pPr>
            <a:fld id="{422CE6F6-EB11-3A4F-91ED-858E0BB99796}" type="slidenum">
              <a:rPr lang="en-US"/>
              <a:pPr>
                <a:defRPr/>
              </a:pPr>
              <a:t>‹#›</a:t>
            </a:fld>
            <a:endParaRPr lang="en-US"/>
          </a:p>
        </p:txBody>
      </p:sp>
      <p:sp>
        <p:nvSpPr>
          <p:cNvPr id="1034" name="Rectangle 77"/>
          <p:cNvSpPr>
            <a:spLocks noChangeArrowheads="1"/>
          </p:cNvSpPr>
          <p:nvPr/>
        </p:nvSpPr>
        <p:spPr bwMode="auto">
          <a:xfrm>
            <a:off x="6616700" y="6580188"/>
            <a:ext cx="219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spcBef>
                <a:spcPct val="0"/>
              </a:spcBef>
              <a:buFontTx/>
              <a:buNone/>
            </a:pPr>
            <a:r>
              <a:rPr lang="en-US" sz="900" i="0" dirty="0" smtClean="0">
                <a:solidFill>
                  <a:schemeClr val="accent2"/>
                </a:solidFill>
                <a:latin typeface="Arial" charset="0"/>
              </a:rPr>
              <a:t>September 16 - 19, </a:t>
            </a:r>
            <a:r>
              <a:rPr lang="en-US" sz="900" i="0" dirty="0">
                <a:solidFill>
                  <a:schemeClr val="accent2"/>
                </a:solidFill>
                <a:latin typeface="Arial" charset="0"/>
              </a:rPr>
              <a:t>2013</a:t>
            </a:r>
          </a:p>
        </p:txBody>
      </p:sp>
      <p:sp>
        <p:nvSpPr>
          <p:cNvPr id="11" name="Text Box 199"/>
          <p:cNvSpPr txBox="1">
            <a:spLocks noChangeArrowheads="1"/>
          </p:cNvSpPr>
          <p:nvPr userDrawn="1"/>
        </p:nvSpPr>
        <p:spPr bwMode="auto">
          <a:xfrm>
            <a:off x="298450" y="6610350"/>
            <a:ext cx="793750" cy="184150"/>
          </a:xfrm>
          <a:prstGeom prst="rect">
            <a:avLst/>
          </a:prstGeom>
          <a:solidFill>
            <a:schemeClr val="bg1"/>
          </a:solidFill>
          <a:ln w="15875" algn="ctr">
            <a:noFill/>
            <a:miter lim="800000"/>
            <a:headEnd/>
            <a:tailEnd/>
          </a:ln>
          <a:effec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b="0" smtClean="0">
                <a:solidFill>
                  <a:srgbClr val="171FC7"/>
                </a:solidFill>
                <a:effectLst>
                  <a:outerShdw blurRad="38100" dist="38100" dir="2700000" algn="tl">
                    <a:srgbClr val="DDDDDD"/>
                  </a:outerShdw>
                </a:effectLst>
              </a:rPr>
              <a:t>NSTX-U</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0" fontAlgn="base" hangingPunct="0">
        <a:spcBef>
          <a:spcPct val="0"/>
        </a:spcBef>
        <a:spcAft>
          <a:spcPct val="0"/>
        </a:spcAft>
        <a:defRPr sz="24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128"/>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w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jpeg"/><Relationship Id="rId10" Type="http://schemas.openxmlformats.org/officeDocument/2006/relationships/image" Target="../media/image68.png"/><Relationship Id="rId11"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2.emf"/></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emf"/><Relationship Id="rId5" Type="http://schemas.openxmlformats.org/officeDocument/2006/relationships/image" Target="../media/image80.wm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1" name="Straight Connector 58"/>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15362" name="Straight Connector 2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63" name="Line 150"/>
          <p:cNvSpPr>
            <a:spLocks noChangeShapeType="1"/>
          </p:cNvSpPr>
          <p:nvPr/>
        </p:nv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64" name="Straight Connector 2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65" name="Line 131"/>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66" name="Straight Connector 2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25762" name="Rectangle 2"/>
          <p:cNvSpPr>
            <a:spLocks noChangeArrowheads="1"/>
          </p:cNvSpPr>
          <p:nvPr/>
        </p:nvSpPr>
        <p:spPr bwMode="auto">
          <a:xfrm>
            <a:off x="152400" y="1093650"/>
            <a:ext cx="8839200" cy="914400"/>
          </a:xfrm>
          <a:prstGeom prst="rect">
            <a:avLst/>
          </a:prstGeom>
          <a:noFill/>
          <a:ln w="9525">
            <a:noFill/>
            <a:miter lim="800000"/>
            <a:headEnd/>
            <a:tailEnd/>
          </a:ln>
          <a:effectLst/>
        </p:spPr>
        <p:txBody>
          <a:bodyPr anchor="ctr"/>
          <a:lstStyle/>
          <a:p>
            <a:pPr algn="ctr" eaLnBrk="0" hangingPunct="0">
              <a:lnSpc>
                <a:spcPct val="90000"/>
              </a:lnSpc>
              <a:buFontTx/>
              <a:buNone/>
              <a:defRPr/>
            </a:pPr>
            <a:r>
              <a:rPr lang="en-US" sz="3200" i="0" dirty="0" smtClean="0">
                <a:solidFill>
                  <a:srgbClr val="FF0000"/>
                </a:solidFill>
                <a:effectLst>
                  <a:outerShdw blurRad="38100" dist="38100" dir="2700000" algn="tl">
                    <a:srgbClr val="DDDDDD"/>
                  </a:outerShdw>
                </a:effectLst>
                <a:latin typeface="Arial" charset="0"/>
              </a:rPr>
              <a:t>National Spherical Torus Upgrade Project: </a:t>
            </a:r>
            <a:r>
              <a:rPr lang="en-US" sz="3200" i="0" dirty="0">
                <a:solidFill>
                  <a:srgbClr val="FF0000"/>
                </a:solidFill>
                <a:effectLst>
                  <a:outerShdw blurRad="38100" dist="38100" dir="2700000" algn="tl">
                    <a:srgbClr val="DDDDDD"/>
                  </a:outerShdw>
                </a:effectLst>
                <a:latin typeface="Arial" charset="0"/>
              </a:rPr>
              <a:t>Status </a:t>
            </a:r>
            <a:r>
              <a:rPr lang="en-US" sz="3200" i="0" dirty="0" smtClean="0">
                <a:solidFill>
                  <a:srgbClr val="FF0000"/>
                </a:solidFill>
                <a:effectLst>
                  <a:outerShdw blurRad="38100" dist="38100" dir="2700000" algn="tl">
                    <a:srgbClr val="DDDDDD"/>
                  </a:outerShdw>
                </a:effectLst>
                <a:latin typeface="Arial" charset="0"/>
              </a:rPr>
              <a:t>and Plans </a:t>
            </a:r>
            <a:endParaRPr lang="en-US" sz="3200" i="0" dirty="0">
              <a:solidFill>
                <a:srgbClr val="FF0000"/>
              </a:solidFill>
              <a:effectLst>
                <a:outerShdw blurRad="38100" dist="38100" dir="2700000" algn="tl">
                  <a:srgbClr val="DDDDDD"/>
                </a:outerShdw>
              </a:effectLst>
              <a:latin typeface="Arial" charset="0"/>
            </a:endParaRPr>
          </a:p>
        </p:txBody>
      </p:sp>
      <p:cxnSp>
        <p:nvCxnSpPr>
          <p:cNvPr id="15368" name="Straight Connector 2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69" name="Line 132"/>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70" name="Straight Connector 2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1" name="Text Box 9"/>
          <p:cNvSpPr txBox="1">
            <a:spLocks noChangeArrowheads="1"/>
          </p:cNvSpPr>
          <p:nvPr/>
        </p:nvSpPr>
        <p:spPr bwMode="auto">
          <a:xfrm>
            <a:off x="1524000" y="2159000"/>
            <a:ext cx="601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2000" i="0" dirty="0" smtClean="0">
                <a:solidFill>
                  <a:schemeClr val="tx1"/>
                </a:solidFill>
                <a:latin typeface="Arial" charset="0"/>
              </a:rPr>
              <a:t>Masayuki </a:t>
            </a:r>
            <a:r>
              <a:rPr lang="en-US" sz="2000" i="0" dirty="0">
                <a:solidFill>
                  <a:schemeClr val="tx1"/>
                </a:solidFill>
                <a:latin typeface="Arial" charset="0"/>
              </a:rPr>
              <a:t>Ono</a:t>
            </a:r>
          </a:p>
          <a:p>
            <a:pPr algn="ctr" eaLnBrk="1" hangingPunct="1">
              <a:buFontTx/>
              <a:buNone/>
            </a:pPr>
            <a:endParaRPr lang="en-US" sz="1600" b="0" dirty="0">
              <a:solidFill>
                <a:schemeClr val="tx1"/>
              </a:solidFill>
              <a:latin typeface="Arial" charset="0"/>
            </a:endParaRPr>
          </a:p>
          <a:p>
            <a:pPr algn="ctr" eaLnBrk="1" hangingPunct="1">
              <a:buFontTx/>
              <a:buNone/>
            </a:pPr>
            <a:r>
              <a:rPr lang="en-US" sz="1600" b="0" dirty="0">
                <a:solidFill>
                  <a:schemeClr val="tx1"/>
                </a:solidFill>
                <a:latin typeface="Arial" charset="0"/>
              </a:rPr>
              <a:t>for the NSTX-U Team</a:t>
            </a:r>
          </a:p>
        </p:txBody>
      </p:sp>
      <p:cxnSp>
        <p:nvCxnSpPr>
          <p:cNvPr id="15372" name="Straight Connector 3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3" name="Line 13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74" name="Straight Connector 3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5" name="Text Box 10"/>
          <p:cNvSpPr txBox="1">
            <a:spLocks noChangeArrowheads="1"/>
          </p:cNvSpPr>
          <p:nvPr/>
        </p:nvSpPr>
        <p:spPr bwMode="auto">
          <a:xfrm>
            <a:off x="1689100" y="3327400"/>
            <a:ext cx="5715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600" i="0" dirty="0" smtClean="0">
                <a:solidFill>
                  <a:srgbClr val="0000FF"/>
                </a:solidFill>
              </a:rPr>
              <a:t>17</a:t>
            </a:r>
            <a:r>
              <a:rPr lang="en-US" sz="1600" i="0" baseline="30000" dirty="0" smtClean="0">
                <a:solidFill>
                  <a:srgbClr val="0000FF"/>
                </a:solidFill>
              </a:rPr>
              <a:t>th</a:t>
            </a:r>
            <a:r>
              <a:rPr lang="en-US" sz="1600" i="0" dirty="0" smtClean="0">
                <a:solidFill>
                  <a:srgbClr val="0000FF"/>
                </a:solidFill>
              </a:rPr>
              <a:t> International Spherical Torus Workshop</a:t>
            </a:r>
            <a:endParaRPr lang="en-US" sz="1600" i="0" dirty="0">
              <a:solidFill>
                <a:srgbClr val="0000FF"/>
              </a:solidFill>
            </a:endParaRPr>
          </a:p>
          <a:p>
            <a:pPr algn="ctr" eaLnBrk="1" hangingPunct="1">
              <a:buFontTx/>
              <a:buNone/>
            </a:pPr>
            <a:r>
              <a:rPr lang="en-US" sz="1600" i="0" dirty="0" smtClean="0">
                <a:solidFill>
                  <a:srgbClr val="0000FF"/>
                </a:solidFill>
              </a:rPr>
              <a:t>University of York, September 16 - 19, 2013</a:t>
            </a:r>
            <a:endParaRPr lang="en-US" sz="1600" i="0" dirty="0">
              <a:solidFill>
                <a:srgbClr val="0000FF"/>
              </a:solidFill>
            </a:endParaRPr>
          </a:p>
        </p:txBody>
      </p:sp>
      <p:cxnSp>
        <p:nvCxnSpPr>
          <p:cNvPr id="15376" name="Straight Connector 3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7" name="Line 13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78" name="Straight Connector 3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9" name="Line 13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80" name="Straight Connector 3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1" name="Line 139"/>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82" name="Straight Connector 3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3" name="Line 14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84" name="Straight Connector 3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5" name="Line 14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86" name="Straight Connector 3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7" name="Line 145"/>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88" name="Straight Connector 3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9" name="Line 146"/>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90" name="Straight Connector 3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392" name="Straight Connector 4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93" name="Line 147"/>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94" name="Straight Connector 4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395" name="Straight Connector 4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96" name="Line 14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397" name="Straight Connector 4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398" name="Straight Connector 4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99" name="Line 149"/>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15400" name="Straight Connector 4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1" name="Straight Connector 4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2" name="Straight Connector 5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pic>
        <p:nvPicPr>
          <p:cNvPr id="15403" name="Picture 53" descr="ppi224.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07313" y="1816100"/>
            <a:ext cx="129698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04" name="Straight Connector 5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405" name="Text Box 153"/>
          <p:cNvSpPr txBox="1">
            <a:spLocks noChangeArrowheads="1"/>
          </p:cNvSpPr>
          <p:nvPr/>
        </p:nvSpPr>
        <p:spPr bwMode="auto">
          <a:xfrm>
            <a:off x="7707313" y="1785938"/>
            <a:ext cx="1284287"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nchor="b">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r">
              <a:spcBef>
                <a:spcPct val="8000"/>
              </a:spcBef>
              <a:spcAft>
                <a:spcPct val="8000"/>
              </a:spcAft>
              <a:buFontTx/>
              <a:buNone/>
            </a:pPr>
            <a:r>
              <a:rPr lang="en-US" sz="900">
                <a:solidFill>
                  <a:srgbClr val="FF0000"/>
                </a:solidFill>
                <a:latin typeface="Arial" charset="0"/>
              </a:rPr>
              <a:t>Culham Sci Ctr</a:t>
            </a:r>
          </a:p>
          <a:p>
            <a:pPr algn="r">
              <a:spcBef>
                <a:spcPct val="8000"/>
              </a:spcBef>
              <a:spcAft>
                <a:spcPct val="8000"/>
              </a:spcAft>
              <a:buFontTx/>
              <a:buNone/>
            </a:pPr>
            <a:r>
              <a:rPr lang="en-US" sz="900">
                <a:solidFill>
                  <a:srgbClr val="FF0000"/>
                </a:solidFill>
                <a:latin typeface="Arial" charset="0"/>
              </a:rPr>
              <a:t>U St. Andrews</a:t>
            </a:r>
          </a:p>
          <a:p>
            <a:pPr algn="r">
              <a:spcBef>
                <a:spcPct val="8000"/>
              </a:spcBef>
              <a:spcAft>
                <a:spcPct val="8000"/>
              </a:spcAft>
              <a:buFontTx/>
              <a:buNone/>
            </a:pPr>
            <a:r>
              <a:rPr lang="en-US" sz="900">
                <a:solidFill>
                  <a:srgbClr val="FF0000"/>
                </a:solidFill>
                <a:latin typeface="Arial" charset="0"/>
              </a:rPr>
              <a:t>York U</a:t>
            </a:r>
          </a:p>
          <a:p>
            <a:pPr algn="r">
              <a:spcBef>
                <a:spcPct val="8000"/>
              </a:spcBef>
              <a:spcAft>
                <a:spcPct val="8000"/>
              </a:spcAft>
              <a:buFontTx/>
              <a:buNone/>
            </a:pPr>
            <a:r>
              <a:rPr lang="en-US" sz="900">
                <a:solidFill>
                  <a:srgbClr val="FF0000"/>
                </a:solidFill>
                <a:latin typeface="Arial" charset="0"/>
              </a:rPr>
              <a:t>Chubu U</a:t>
            </a:r>
          </a:p>
          <a:p>
            <a:pPr algn="r">
              <a:spcBef>
                <a:spcPct val="8000"/>
              </a:spcBef>
              <a:spcAft>
                <a:spcPct val="8000"/>
              </a:spcAft>
              <a:buFontTx/>
              <a:buNone/>
            </a:pPr>
            <a:r>
              <a:rPr lang="en-US" sz="900">
                <a:solidFill>
                  <a:srgbClr val="FF0000"/>
                </a:solidFill>
                <a:latin typeface="Arial" charset="0"/>
              </a:rPr>
              <a:t>Fukui U</a:t>
            </a:r>
          </a:p>
          <a:p>
            <a:pPr algn="r">
              <a:spcBef>
                <a:spcPct val="8000"/>
              </a:spcBef>
              <a:spcAft>
                <a:spcPct val="8000"/>
              </a:spcAft>
              <a:buFontTx/>
              <a:buNone/>
            </a:pPr>
            <a:r>
              <a:rPr lang="en-US" sz="900">
                <a:solidFill>
                  <a:srgbClr val="FF0000"/>
                </a:solidFill>
                <a:latin typeface="Arial" charset="0"/>
              </a:rPr>
              <a:t>Hiroshima U</a:t>
            </a:r>
          </a:p>
          <a:p>
            <a:pPr algn="r">
              <a:spcBef>
                <a:spcPct val="8000"/>
              </a:spcBef>
              <a:spcAft>
                <a:spcPct val="8000"/>
              </a:spcAft>
              <a:buFontTx/>
              <a:buNone/>
            </a:pPr>
            <a:r>
              <a:rPr lang="en-US" sz="900">
                <a:solidFill>
                  <a:srgbClr val="FF0000"/>
                </a:solidFill>
                <a:latin typeface="Arial" charset="0"/>
              </a:rPr>
              <a:t>Hyogo U</a:t>
            </a:r>
          </a:p>
          <a:p>
            <a:pPr algn="r">
              <a:spcBef>
                <a:spcPct val="8000"/>
              </a:spcBef>
              <a:spcAft>
                <a:spcPct val="8000"/>
              </a:spcAft>
              <a:buFontTx/>
              <a:buNone/>
            </a:pPr>
            <a:r>
              <a:rPr lang="en-US" sz="900">
                <a:solidFill>
                  <a:srgbClr val="FF0000"/>
                </a:solidFill>
                <a:latin typeface="Arial" charset="0"/>
              </a:rPr>
              <a:t>Kyoto U</a:t>
            </a:r>
          </a:p>
          <a:p>
            <a:pPr algn="r">
              <a:spcBef>
                <a:spcPct val="8000"/>
              </a:spcBef>
              <a:spcAft>
                <a:spcPct val="8000"/>
              </a:spcAft>
              <a:buFontTx/>
              <a:buNone/>
            </a:pPr>
            <a:r>
              <a:rPr lang="en-US" sz="900">
                <a:solidFill>
                  <a:srgbClr val="FF0000"/>
                </a:solidFill>
                <a:latin typeface="Arial" charset="0"/>
              </a:rPr>
              <a:t>Kyushu U</a:t>
            </a:r>
          </a:p>
          <a:p>
            <a:pPr algn="r">
              <a:spcBef>
                <a:spcPct val="8000"/>
              </a:spcBef>
              <a:spcAft>
                <a:spcPct val="8000"/>
              </a:spcAft>
              <a:buFontTx/>
              <a:buNone/>
            </a:pPr>
            <a:r>
              <a:rPr lang="en-US" sz="900">
                <a:solidFill>
                  <a:srgbClr val="FF0000"/>
                </a:solidFill>
                <a:latin typeface="Arial" charset="0"/>
              </a:rPr>
              <a:t>Kyushu Tokai U</a:t>
            </a:r>
          </a:p>
          <a:p>
            <a:pPr algn="r">
              <a:spcBef>
                <a:spcPct val="8000"/>
              </a:spcBef>
              <a:spcAft>
                <a:spcPct val="8000"/>
              </a:spcAft>
              <a:buFontTx/>
              <a:buNone/>
            </a:pPr>
            <a:r>
              <a:rPr lang="en-US" sz="900">
                <a:solidFill>
                  <a:srgbClr val="FF0000"/>
                </a:solidFill>
                <a:latin typeface="Arial" charset="0"/>
              </a:rPr>
              <a:t>NIFS</a:t>
            </a:r>
          </a:p>
          <a:p>
            <a:pPr algn="r">
              <a:spcBef>
                <a:spcPct val="8000"/>
              </a:spcBef>
              <a:spcAft>
                <a:spcPct val="8000"/>
              </a:spcAft>
              <a:buFontTx/>
              <a:buNone/>
            </a:pPr>
            <a:r>
              <a:rPr lang="en-US" sz="900">
                <a:solidFill>
                  <a:srgbClr val="FF0000"/>
                </a:solidFill>
                <a:latin typeface="Arial" charset="0"/>
              </a:rPr>
              <a:t>Niigata U</a:t>
            </a:r>
          </a:p>
          <a:p>
            <a:pPr algn="r">
              <a:spcBef>
                <a:spcPct val="8000"/>
              </a:spcBef>
              <a:spcAft>
                <a:spcPct val="8000"/>
              </a:spcAft>
              <a:buFontTx/>
              <a:buNone/>
            </a:pPr>
            <a:r>
              <a:rPr lang="en-US" sz="900">
                <a:solidFill>
                  <a:srgbClr val="FF0000"/>
                </a:solidFill>
                <a:latin typeface="Arial" charset="0"/>
              </a:rPr>
              <a:t>U Tokyo</a:t>
            </a:r>
          </a:p>
          <a:p>
            <a:pPr algn="r">
              <a:spcBef>
                <a:spcPct val="8000"/>
              </a:spcBef>
              <a:spcAft>
                <a:spcPct val="8000"/>
              </a:spcAft>
              <a:buFontTx/>
              <a:buNone/>
            </a:pPr>
            <a:r>
              <a:rPr lang="en-US" sz="900">
                <a:solidFill>
                  <a:srgbClr val="FF0000"/>
                </a:solidFill>
                <a:latin typeface="Arial" charset="0"/>
              </a:rPr>
              <a:t>JAEA</a:t>
            </a:r>
          </a:p>
          <a:p>
            <a:pPr algn="r">
              <a:spcBef>
                <a:spcPct val="8000"/>
              </a:spcBef>
              <a:spcAft>
                <a:spcPct val="8000"/>
              </a:spcAft>
              <a:buFontTx/>
              <a:buNone/>
            </a:pPr>
            <a:r>
              <a:rPr lang="en-US" sz="900">
                <a:solidFill>
                  <a:srgbClr val="FF0000"/>
                </a:solidFill>
                <a:latin typeface="Arial" charset="0"/>
              </a:rPr>
              <a:t>Tsukuba U</a:t>
            </a:r>
          </a:p>
          <a:p>
            <a:pPr algn="r">
              <a:spcBef>
                <a:spcPct val="8000"/>
              </a:spcBef>
              <a:spcAft>
                <a:spcPct val="8000"/>
              </a:spcAft>
              <a:buFontTx/>
              <a:buNone/>
            </a:pPr>
            <a:r>
              <a:rPr lang="en-US" sz="900">
                <a:solidFill>
                  <a:srgbClr val="FF0000"/>
                </a:solidFill>
                <a:latin typeface="Arial" charset="0"/>
              </a:rPr>
              <a:t>Hebrew U</a:t>
            </a:r>
          </a:p>
          <a:p>
            <a:pPr algn="r">
              <a:spcBef>
                <a:spcPct val="8000"/>
              </a:spcBef>
              <a:spcAft>
                <a:spcPct val="8000"/>
              </a:spcAft>
              <a:buFontTx/>
              <a:buNone/>
            </a:pPr>
            <a:r>
              <a:rPr lang="en-US" sz="900">
                <a:solidFill>
                  <a:srgbClr val="FF0000"/>
                </a:solidFill>
                <a:latin typeface="Arial" charset="0"/>
              </a:rPr>
              <a:t>Ioffe Inst</a:t>
            </a:r>
          </a:p>
          <a:p>
            <a:pPr algn="r">
              <a:spcBef>
                <a:spcPct val="8000"/>
              </a:spcBef>
              <a:spcAft>
                <a:spcPct val="8000"/>
              </a:spcAft>
              <a:buFontTx/>
              <a:buNone/>
            </a:pPr>
            <a:r>
              <a:rPr lang="en-US" sz="900">
                <a:solidFill>
                  <a:srgbClr val="FF0000"/>
                </a:solidFill>
                <a:latin typeface="Arial" charset="0"/>
              </a:rPr>
              <a:t>RRC Kurchatov Inst</a:t>
            </a:r>
          </a:p>
          <a:p>
            <a:pPr algn="r">
              <a:spcBef>
                <a:spcPct val="8000"/>
              </a:spcBef>
              <a:spcAft>
                <a:spcPct val="8000"/>
              </a:spcAft>
              <a:buFontTx/>
              <a:buNone/>
            </a:pPr>
            <a:r>
              <a:rPr lang="en-US" sz="900">
                <a:solidFill>
                  <a:srgbClr val="FF0000"/>
                </a:solidFill>
                <a:latin typeface="Arial" charset="0"/>
              </a:rPr>
              <a:t>TRINITI</a:t>
            </a:r>
          </a:p>
          <a:p>
            <a:pPr algn="r">
              <a:spcBef>
                <a:spcPct val="8000"/>
              </a:spcBef>
              <a:spcAft>
                <a:spcPct val="8000"/>
              </a:spcAft>
              <a:buFontTx/>
              <a:buNone/>
            </a:pPr>
            <a:r>
              <a:rPr lang="en-US" sz="900">
                <a:solidFill>
                  <a:srgbClr val="FF0000"/>
                </a:solidFill>
                <a:latin typeface="Arial" charset="0"/>
              </a:rPr>
              <a:t>NFRI</a:t>
            </a:r>
          </a:p>
          <a:p>
            <a:pPr algn="r">
              <a:spcBef>
                <a:spcPct val="8000"/>
              </a:spcBef>
              <a:spcAft>
                <a:spcPct val="8000"/>
              </a:spcAft>
              <a:buFontTx/>
              <a:buNone/>
            </a:pPr>
            <a:r>
              <a:rPr lang="en-US" sz="900">
                <a:solidFill>
                  <a:srgbClr val="FF0000"/>
                </a:solidFill>
                <a:latin typeface="Arial" charset="0"/>
              </a:rPr>
              <a:t>KAIST</a:t>
            </a:r>
          </a:p>
          <a:p>
            <a:pPr algn="r">
              <a:spcBef>
                <a:spcPct val="8000"/>
              </a:spcBef>
              <a:spcAft>
                <a:spcPct val="8000"/>
              </a:spcAft>
              <a:buFontTx/>
              <a:buNone/>
            </a:pPr>
            <a:r>
              <a:rPr lang="en-US" sz="900">
                <a:solidFill>
                  <a:srgbClr val="FF0000"/>
                </a:solidFill>
                <a:latin typeface="Arial" charset="0"/>
              </a:rPr>
              <a:t>POSTECH</a:t>
            </a:r>
          </a:p>
          <a:p>
            <a:pPr algn="r">
              <a:spcBef>
                <a:spcPct val="8000"/>
              </a:spcBef>
              <a:spcAft>
                <a:spcPct val="8000"/>
              </a:spcAft>
              <a:buFontTx/>
              <a:buNone/>
            </a:pPr>
            <a:r>
              <a:rPr lang="en-US" sz="900">
                <a:solidFill>
                  <a:srgbClr val="FF0000"/>
                </a:solidFill>
                <a:latin typeface="Arial" charset="0"/>
              </a:rPr>
              <a:t>SNU</a:t>
            </a:r>
          </a:p>
          <a:p>
            <a:pPr algn="r">
              <a:spcBef>
                <a:spcPct val="8000"/>
              </a:spcBef>
              <a:spcAft>
                <a:spcPct val="8000"/>
              </a:spcAft>
              <a:buFontTx/>
              <a:buNone/>
            </a:pPr>
            <a:r>
              <a:rPr lang="en-US" sz="900">
                <a:solidFill>
                  <a:srgbClr val="FF0000"/>
                </a:solidFill>
                <a:latin typeface="Arial" charset="0"/>
              </a:rPr>
              <a:t>ASIPP</a:t>
            </a:r>
          </a:p>
          <a:p>
            <a:pPr algn="r">
              <a:spcBef>
                <a:spcPct val="8000"/>
              </a:spcBef>
              <a:spcAft>
                <a:spcPct val="8000"/>
              </a:spcAft>
              <a:buFontTx/>
              <a:buNone/>
            </a:pPr>
            <a:r>
              <a:rPr lang="en-US" sz="900">
                <a:solidFill>
                  <a:srgbClr val="FF0000"/>
                </a:solidFill>
                <a:latin typeface="Arial" charset="0"/>
              </a:rPr>
              <a:t>ENEA, Frascati</a:t>
            </a:r>
          </a:p>
          <a:p>
            <a:pPr algn="r">
              <a:spcBef>
                <a:spcPct val="8000"/>
              </a:spcBef>
              <a:spcAft>
                <a:spcPct val="8000"/>
              </a:spcAft>
              <a:buFontTx/>
              <a:buNone/>
            </a:pPr>
            <a:r>
              <a:rPr lang="en-US" sz="900">
                <a:solidFill>
                  <a:srgbClr val="FF0000"/>
                </a:solidFill>
                <a:latin typeface="Arial" charset="0"/>
              </a:rPr>
              <a:t>CEA, Cadarache</a:t>
            </a:r>
          </a:p>
          <a:p>
            <a:pPr algn="r">
              <a:spcBef>
                <a:spcPct val="8000"/>
              </a:spcBef>
              <a:spcAft>
                <a:spcPct val="8000"/>
              </a:spcAft>
              <a:buFontTx/>
              <a:buNone/>
            </a:pPr>
            <a:r>
              <a:rPr lang="en-US" sz="900">
                <a:solidFill>
                  <a:srgbClr val="FF0000"/>
                </a:solidFill>
                <a:latin typeface="Arial" charset="0"/>
              </a:rPr>
              <a:t>IPP, Jülich</a:t>
            </a:r>
          </a:p>
          <a:p>
            <a:pPr algn="r">
              <a:spcBef>
                <a:spcPct val="8000"/>
              </a:spcBef>
              <a:spcAft>
                <a:spcPct val="8000"/>
              </a:spcAft>
              <a:buFontTx/>
              <a:buNone/>
            </a:pPr>
            <a:r>
              <a:rPr lang="en-US" sz="900">
                <a:solidFill>
                  <a:srgbClr val="FF0000"/>
                </a:solidFill>
                <a:latin typeface="Arial" charset="0"/>
              </a:rPr>
              <a:t>IPP, Garching</a:t>
            </a:r>
          </a:p>
          <a:p>
            <a:pPr algn="r">
              <a:spcBef>
                <a:spcPct val="8000"/>
              </a:spcBef>
              <a:spcAft>
                <a:spcPct val="8000"/>
              </a:spcAft>
              <a:buFontTx/>
              <a:buNone/>
            </a:pPr>
            <a:r>
              <a:rPr lang="en-US" sz="900">
                <a:solidFill>
                  <a:srgbClr val="FF0000"/>
                </a:solidFill>
                <a:latin typeface="Arial" charset="0"/>
              </a:rPr>
              <a:t>ASCR, Czech Rep</a:t>
            </a:r>
          </a:p>
        </p:txBody>
      </p:sp>
      <p:cxnSp>
        <p:nvCxnSpPr>
          <p:cNvPr id="15406" name="Straight Connector 5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7" name="Straight Connector 5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8" name="Straight Connector 57"/>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cxnSp>
      <p:pic>
        <p:nvPicPr>
          <p:cNvPr id="15409" name="Picture 3" descr="C:\Users\jmenard\Desktop\Pic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4292600"/>
            <a:ext cx="30781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48" descr="ppi221.tmp"/>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77800" y="2044700"/>
            <a:ext cx="13335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1" name="Text Box 152"/>
          <p:cNvSpPr txBox="1">
            <a:spLocks noChangeArrowheads="1"/>
          </p:cNvSpPr>
          <p:nvPr/>
        </p:nvSpPr>
        <p:spPr bwMode="auto">
          <a:xfrm>
            <a:off x="190500" y="2171700"/>
            <a:ext cx="1257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5000"/>
              </a:spcBef>
              <a:spcAft>
                <a:spcPct val="5000"/>
              </a:spcAft>
              <a:buFontTx/>
              <a:buNone/>
            </a:pPr>
            <a:r>
              <a:rPr lang="en-US" sz="900">
                <a:solidFill>
                  <a:srgbClr val="0000FF"/>
                </a:solidFill>
                <a:latin typeface="Arial" charset="0"/>
              </a:rPr>
              <a:t>Columbia U</a:t>
            </a:r>
          </a:p>
          <a:p>
            <a:pPr>
              <a:spcBef>
                <a:spcPct val="5000"/>
              </a:spcBef>
              <a:spcAft>
                <a:spcPct val="5000"/>
              </a:spcAft>
              <a:buFontTx/>
              <a:buNone/>
            </a:pPr>
            <a:r>
              <a:rPr lang="en-US" sz="900">
                <a:solidFill>
                  <a:srgbClr val="0000FF"/>
                </a:solidFill>
                <a:latin typeface="Arial" charset="0"/>
              </a:rPr>
              <a:t>CompX</a:t>
            </a:r>
          </a:p>
          <a:p>
            <a:pPr>
              <a:spcBef>
                <a:spcPct val="5000"/>
              </a:spcBef>
              <a:spcAft>
                <a:spcPct val="5000"/>
              </a:spcAft>
              <a:buFontTx/>
              <a:buNone/>
            </a:pPr>
            <a:r>
              <a:rPr lang="en-US" sz="900">
                <a:solidFill>
                  <a:srgbClr val="0000FF"/>
                </a:solidFill>
                <a:latin typeface="Arial" charset="0"/>
              </a:rPr>
              <a:t>General Atomics</a:t>
            </a:r>
          </a:p>
          <a:p>
            <a:pPr>
              <a:spcBef>
                <a:spcPct val="5000"/>
              </a:spcBef>
              <a:spcAft>
                <a:spcPct val="5000"/>
              </a:spcAft>
              <a:buFontTx/>
              <a:buNone/>
            </a:pPr>
            <a:r>
              <a:rPr lang="en-US" sz="900">
                <a:solidFill>
                  <a:srgbClr val="0000FF"/>
                </a:solidFill>
                <a:latin typeface="Arial" charset="0"/>
              </a:rPr>
              <a:t>FIU</a:t>
            </a:r>
          </a:p>
          <a:p>
            <a:pPr>
              <a:spcBef>
                <a:spcPct val="5000"/>
              </a:spcBef>
              <a:spcAft>
                <a:spcPct val="5000"/>
              </a:spcAft>
              <a:buFontTx/>
              <a:buNone/>
            </a:pPr>
            <a:r>
              <a:rPr lang="en-US" sz="900">
                <a:solidFill>
                  <a:srgbClr val="0000FF"/>
                </a:solidFill>
                <a:latin typeface="Arial" charset="0"/>
              </a:rPr>
              <a:t>INL</a:t>
            </a:r>
          </a:p>
          <a:p>
            <a:pPr>
              <a:spcBef>
                <a:spcPct val="5000"/>
              </a:spcBef>
              <a:spcAft>
                <a:spcPct val="5000"/>
              </a:spcAft>
              <a:buFontTx/>
              <a:buNone/>
            </a:pPr>
            <a:r>
              <a:rPr lang="en-US" sz="900">
                <a:solidFill>
                  <a:srgbClr val="0000FF"/>
                </a:solidFill>
                <a:latin typeface="Arial" charset="0"/>
              </a:rPr>
              <a:t>Johns Hopkins U</a:t>
            </a:r>
          </a:p>
          <a:p>
            <a:pPr>
              <a:spcBef>
                <a:spcPct val="5000"/>
              </a:spcBef>
              <a:spcAft>
                <a:spcPct val="5000"/>
              </a:spcAft>
              <a:buFontTx/>
              <a:buNone/>
            </a:pPr>
            <a:r>
              <a:rPr lang="en-US" sz="900">
                <a:solidFill>
                  <a:srgbClr val="0000FF"/>
                </a:solidFill>
                <a:latin typeface="Arial" charset="0"/>
              </a:rPr>
              <a:t>LANL</a:t>
            </a:r>
          </a:p>
          <a:p>
            <a:pPr>
              <a:spcBef>
                <a:spcPct val="5000"/>
              </a:spcBef>
              <a:spcAft>
                <a:spcPct val="5000"/>
              </a:spcAft>
              <a:buFontTx/>
              <a:buNone/>
            </a:pPr>
            <a:r>
              <a:rPr lang="en-US" sz="900">
                <a:solidFill>
                  <a:srgbClr val="0000FF"/>
                </a:solidFill>
                <a:latin typeface="Arial" charset="0"/>
              </a:rPr>
              <a:t>LLNL</a:t>
            </a:r>
          </a:p>
          <a:p>
            <a:pPr>
              <a:spcBef>
                <a:spcPct val="5000"/>
              </a:spcBef>
              <a:spcAft>
                <a:spcPct val="5000"/>
              </a:spcAft>
              <a:buFontTx/>
              <a:buNone/>
            </a:pPr>
            <a:r>
              <a:rPr lang="en-US" sz="900">
                <a:solidFill>
                  <a:srgbClr val="0000FF"/>
                </a:solidFill>
                <a:latin typeface="Arial" charset="0"/>
              </a:rPr>
              <a:t>Lodestar</a:t>
            </a:r>
          </a:p>
          <a:p>
            <a:pPr>
              <a:spcBef>
                <a:spcPct val="5000"/>
              </a:spcBef>
              <a:spcAft>
                <a:spcPct val="5000"/>
              </a:spcAft>
              <a:buFontTx/>
              <a:buNone/>
            </a:pPr>
            <a:r>
              <a:rPr lang="en-US" sz="900">
                <a:solidFill>
                  <a:srgbClr val="0000FF"/>
                </a:solidFill>
                <a:latin typeface="Arial" charset="0"/>
              </a:rPr>
              <a:t>MIT</a:t>
            </a:r>
          </a:p>
          <a:p>
            <a:pPr>
              <a:spcBef>
                <a:spcPct val="5000"/>
              </a:spcBef>
              <a:spcAft>
                <a:spcPct val="5000"/>
              </a:spcAft>
              <a:buFontTx/>
              <a:buNone/>
            </a:pPr>
            <a:r>
              <a:rPr lang="en-US" sz="900">
                <a:solidFill>
                  <a:srgbClr val="0000FF"/>
                </a:solidFill>
                <a:latin typeface="Arial" charset="0"/>
              </a:rPr>
              <a:t>Nova Photonics</a:t>
            </a:r>
          </a:p>
          <a:p>
            <a:pPr>
              <a:spcBef>
                <a:spcPct val="5000"/>
              </a:spcBef>
              <a:spcAft>
                <a:spcPct val="5000"/>
              </a:spcAft>
              <a:buFontTx/>
              <a:buNone/>
            </a:pPr>
            <a:r>
              <a:rPr lang="en-US" sz="900">
                <a:solidFill>
                  <a:srgbClr val="0000FF"/>
                </a:solidFill>
                <a:latin typeface="Arial" charset="0"/>
              </a:rPr>
              <a:t>New York U</a:t>
            </a:r>
          </a:p>
          <a:p>
            <a:pPr>
              <a:spcBef>
                <a:spcPct val="5000"/>
              </a:spcBef>
              <a:spcAft>
                <a:spcPct val="5000"/>
              </a:spcAft>
              <a:buFontTx/>
              <a:buNone/>
            </a:pPr>
            <a:r>
              <a:rPr lang="en-US" sz="900">
                <a:solidFill>
                  <a:srgbClr val="0000FF"/>
                </a:solidFill>
                <a:latin typeface="Arial" charset="0"/>
              </a:rPr>
              <a:t>ORNL</a:t>
            </a:r>
          </a:p>
          <a:p>
            <a:pPr>
              <a:spcBef>
                <a:spcPct val="5000"/>
              </a:spcBef>
              <a:spcAft>
                <a:spcPct val="5000"/>
              </a:spcAft>
              <a:buFontTx/>
              <a:buNone/>
            </a:pPr>
            <a:r>
              <a:rPr lang="en-US" sz="900">
                <a:solidFill>
                  <a:srgbClr val="0000FF"/>
                </a:solidFill>
                <a:latin typeface="Arial" charset="0"/>
              </a:rPr>
              <a:t>PPPL</a:t>
            </a:r>
          </a:p>
          <a:p>
            <a:pPr>
              <a:spcBef>
                <a:spcPct val="5000"/>
              </a:spcBef>
              <a:spcAft>
                <a:spcPct val="5000"/>
              </a:spcAft>
              <a:buFontTx/>
              <a:buNone/>
            </a:pPr>
            <a:r>
              <a:rPr lang="en-US" sz="900">
                <a:solidFill>
                  <a:srgbClr val="0000FF"/>
                </a:solidFill>
                <a:latin typeface="Arial" charset="0"/>
              </a:rPr>
              <a:t>Princeton U</a:t>
            </a:r>
          </a:p>
          <a:p>
            <a:pPr>
              <a:spcBef>
                <a:spcPct val="5000"/>
              </a:spcBef>
              <a:spcAft>
                <a:spcPct val="5000"/>
              </a:spcAft>
              <a:buFontTx/>
              <a:buNone/>
            </a:pPr>
            <a:r>
              <a:rPr lang="en-US" sz="900">
                <a:solidFill>
                  <a:srgbClr val="0000FF"/>
                </a:solidFill>
                <a:latin typeface="Arial" charset="0"/>
              </a:rPr>
              <a:t>Purdue U</a:t>
            </a:r>
          </a:p>
          <a:p>
            <a:pPr>
              <a:spcBef>
                <a:spcPct val="5000"/>
              </a:spcBef>
              <a:spcAft>
                <a:spcPct val="5000"/>
              </a:spcAft>
              <a:buFontTx/>
              <a:buNone/>
            </a:pPr>
            <a:r>
              <a:rPr lang="en-US" sz="900">
                <a:solidFill>
                  <a:srgbClr val="0000FF"/>
                </a:solidFill>
                <a:latin typeface="Arial" charset="0"/>
              </a:rPr>
              <a:t>SNL</a:t>
            </a:r>
          </a:p>
          <a:p>
            <a:pPr>
              <a:spcBef>
                <a:spcPct val="5000"/>
              </a:spcBef>
              <a:spcAft>
                <a:spcPct val="5000"/>
              </a:spcAft>
              <a:buFontTx/>
              <a:buNone/>
            </a:pPr>
            <a:r>
              <a:rPr lang="en-US" sz="900">
                <a:solidFill>
                  <a:srgbClr val="0000FF"/>
                </a:solidFill>
                <a:latin typeface="Arial" charset="0"/>
              </a:rPr>
              <a:t>Think Tank, Inc.</a:t>
            </a:r>
          </a:p>
          <a:p>
            <a:pPr>
              <a:spcBef>
                <a:spcPct val="5000"/>
              </a:spcBef>
              <a:spcAft>
                <a:spcPct val="5000"/>
              </a:spcAft>
              <a:buFontTx/>
              <a:buNone/>
            </a:pPr>
            <a:r>
              <a:rPr lang="en-US" sz="900">
                <a:solidFill>
                  <a:srgbClr val="0000FF"/>
                </a:solidFill>
                <a:latin typeface="Arial" charset="0"/>
              </a:rPr>
              <a:t>UC Davis</a:t>
            </a:r>
          </a:p>
          <a:p>
            <a:pPr>
              <a:spcBef>
                <a:spcPct val="5000"/>
              </a:spcBef>
              <a:spcAft>
                <a:spcPct val="5000"/>
              </a:spcAft>
              <a:buFontTx/>
              <a:buNone/>
            </a:pPr>
            <a:r>
              <a:rPr lang="en-US" sz="900">
                <a:solidFill>
                  <a:srgbClr val="0000FF"/>
                </a:solidFill>
                <a:latin typeface="Arial" charset="0"/>
              </a:rPr>
              <a:t>UC Irvine</a:t>
            </a:r>
          </a:p>
          <a:p>
            <a:pPr>
              <a:spcBef>
                <a:spcPct val="5000"/>
              </a:spcBef>
              <a:spcAft>
                <a:spcPct val="5000"/>
              </a:spcAft>
              <a:buFontTx/>
              <a:buNone/>
            </a:pPr>
            <a:r>
              <a:rPr lang="en-US" sz="900">
                <a:solidFill>
                  <a:srgbClr val="0000FF"/>
                </a:solidFill>
                <a:latin typeface="Arial" charset="0"/>
              </a:rPr>
              <a:t>UCLA</a:t>
            </a:r>
          </a:p>
          <a:p>
            <a:pPr>
              <a:spcBef>
                <a:spcPct val="5000"/>
              </a:spcBef>
              <a:spcAft>
                <a:spcPct val="5000"/>
              </a:spcAft>
              <a:buFontTx/>
              <a:buNone/>
            </a:pPr>
            <a:r>
              <a:rPr lang="en-US" sz="900">
                <a:solidFill>
                  <a:srgbClr val="0000FF"/>
                </a:solidFill>
                <a:latin typeface="Arial" charset="0"/>
              </a:rPr>
              <a:t>UCSD</a:t>
            </a:r>
          </a:p>
          <a:p>
            <a:pPr>
              <a:spcBef>
                <a:spcPct val="5000"/>
              </a:spcBef>
              <a:spcAft>
                <a:spcPct val="5000"/>
              </a:spcAft>
              <a:buFontTx/>
              <a:buNone/>
            </a:pPr>
            <a:r>
              <a:rPr lang="en-US" sz="900">
                <a:solidFill>
                  <a:srgbClr val="0000FF"/>
                </a:solidFill>
                <a:latin typeface="Arial" charset="0"/>
              </a:rPr>
              <a:t>U Colorado</a:t>
            </a:r>
          </a:p>
          <a:p>
            <a:pPr>
              <a:spcBef>
                <a:spcPct val="5000"/>
              </a:spcBef>
              <a:spcAft>
                <a:spcPct val="5000"/>
              </a:spcAft>
              <a:buFontTx/>
              <a:buNone/>
            </a:pPr>
            <a:r>
              <a:rPr lang="en-US" sz="900">
                <a:solidFill>
                  <a:srgbClr val="0000FF"/>
                </a:solidFill>
                <a:latin typeface="Arial" charset="0"/>
              </a:rPr>
              <a:t>U Illinois</a:t>
            </a:r>
          </a:p>
          <a:p>
            <a:pPr>
              <a:spcBef>
                <a:spcPct val="5000"/>
              </a:spcBef>
              <a:spcAft>
                <a:spcPct val="5000"/>
              </a:spcAft>
              <a:buFontTx/>
              <a:buNone/>
            </a:pPr>
            <a:r>
              <a:rPr lang="en-US" sz="900">
                <a:solidFill>
                  <a:srgbClr val="0000FF"/>
                </a:solidFill>
                <a:latin typeface="Arial" charset="0"/>
              </a:rPr>
              <a:t>U Maryland</a:t>
            </a:r>
          </a:p>
          <a:p>
            <a:pPr>
              <a:spcBef>
                <a:spcPct val="5000"/>
              </a:spcBef>
              <a:spcAft>
                <a:spcPct val="5000"/>
              </a:spcAft>
              <a:buFontTx/>
              <a:buNone/>
            </a:pPr>
            <a:r>
              <a:rPr lang="en-US" sz="900">
                <a:solidFill>
                  <a:srgbClr val="0000FF"/>
                </a:solidFill>
                <a:latin typeface="Arial" charset="0"/>
              </a:rPr>
              <a:t>U Rochester</a:t>
            </a:r>
          </a:p>
          <a:p>
            <a:pPr>
              <a:spcBef>
                <a:spcPct val="5000"/>
              </a:spcBef>
              <a:spcAft>
                <a:spcPct val="5000"/>
              </a:spcAft>
              <a:buFontTx/>
              <a:buNone/>
            </a:pPr>
            <a:r>
              <a:rPr lang="en-US" sz="900">
                <a:solidFill>
                  <a:srgbClr val="0000FF"/>
                </a:solidFill>
                <a:latin typeface="Arial" charset="0"/>
              </a:rPr>
              <a:t>U Washington</a:t>
            </a:r>
          </a:p>
          <a:p>
            <a:pPr>
              <a:spcBef>
                <a:spcPct val="5000"/>
              </a:spcBef>
              <a:spcAft>
                <a:spcPct val="5000"/>
              </a:spcAft>
              <a:buFontTx/>
              <a:buNone/>
            </a:pPr>
            <a:r>
              <a:rPr lang="en-US" sz="900">
                <a:solidFill>
                  <a:srgbClr val="0000FF"/>
                </a:solidFill>
                <a:latin typeface="Arial" charset="0"/>
              </a:rPr>
              <a:t>U Wisconsin</a:t>
            </a:r>
          </a:p>
        </p:txBody>
      </p:sp>
      <p:pic>
        <p:nvPicPr>
          <p:cNvPr id="15415"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4089400"/>
            <a:ext cx="2274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Connector 58"/>
          <p:cNvCxnSpPr>
            <a:cxnSpLocks noChangeShapeType="1"/>
          </p:cNvCxnSpPr>
          <p:nvPr/>
        </p:nvCxnSpPr>
        <p:spPr bwMode="auto">
          <a:xfrm>
            <a:off x="0" y="88900"/>
            <a:ext cx="914400" cy="0"/>
          </a:xfrm>
          <a:prstGeom prst="line">
            <a:avLst/>
          </a:prstGeom>
          <a:noFill/>
          <a:ln w="0">
            <a:solidFill>
              <a:srgbClr val="FBFFFF"/>
            </a:solidFill>
            <a:round/>
            <a:headEnd/>
            <a:tailEnd/>
          </a:ln>
        </p:spPr>
      </p:cxnSp>
      <p:cxnSp>
        <p:nvCxnSpPr>
          <p:cNvPr id="57" name="Straight Connector 25"/>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59" name="Line 150"/>
          <p:cNvSpPr>
            <a:spLocks noChangeShapeType="1"/>
          </p:cNvSpPr>
          <p:nvPr/>
        </p:nvSpPr>
        <p:spPr bwMode="auto">
          <a:xfrm>
            <a:off x="0" y="8890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60" name="Straight Connector 26"/>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61" name="Line 131"/>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62" name="Straight Connector 27"/>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63" name="Straight Connector 28"/>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64" name="Line 132"/>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65" name="Straight Connector 29"/>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66" name="Straight Connector 30"/>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67" name="Line 133"/>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68" name="Straight Connector 31"/>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69" name="Straight Connector 32"/>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0" name="Line 134"/>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71" name="Straight Connector 33"/>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2" name="Line 138"/>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73" name="Straight Connector 34"/>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4" name="Line 139"/>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75" name="Straight Connector 35"/>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6" name="Line 143"/>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77" name="Straight Connector 36"/>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8" name="Line 144"/>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79" name="Straight Connector 37"/>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0" name="Line 145"/>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81" name="Straight Connector 38"/>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2" name="Line 146"/>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83" name="Straight Connector 39"/>
          <p:cNvCxnSpPr>
            <a:cxnSpLocks noChangeShapeType="1"/>
          </p:cNvCxnSpPr>
          <p:nvPr/>
        </p:nvCxnSpPr>
        <p:spPr bwMode="auto">
          <a:xfrm>
            <a:off x="0" y="88900"/>
            <a:ext cx="457200" cy="0"/>
          </a:xfrm>
          <a:prstGeom prst="line">
            <a:avLst/>
          </a:prstGeom>
          <a:noFill/>
          <a:ln w="0">
            <a:solidFill>
              <a:srgbClr val="FEFFFF"/>
            </a:solidFill>
            <a:round/>
            <a:headEnd/>
            <a:tailEnd/>
          </a:ln>
        </p:spPr>
      </p:cxnSp>
      <p:pic>
        <p:nvPicPr>
          <p:cNvPr id="84" name="Picture 127"/>
          <p:cNvPicPr>
            <a:picLocks noChangeAspect="1" noChangeArrowheads="1"/>
          </p:cNvPicPr>
          <p:nvPr/>
        </p:nvPicPr>
        <p:blipFill>
          <a:blip r:embed="rId7" cstate="print"/>
          <a:srcRect/>
          <a:stretch>
            <a:fillRect/>
          </a:stretch>
        </p:blipFill>
        <p:spPr bwMode="auto">
          <a:xfrm>
            <a:off x="0" y="87312"/>
            <a:ext cx="9144000" cy="839788"/>
          </a:xfrm>
          <a:prstGeom prst="rect">
            <a:avLst/>
          </a:prstGeom>
          <a:noFill/>
          <a:ln w="15875">
            <a:noFill/>
            <a:miter lim="800000"/>
            <a:headEnd/>
            <a:tailEnd/>
          </a:ln>
        </p:spPr>
      </p:pic>
      <p:cxnSp>
        <p:nvCxnSpPr>
          <p:cNvPr id="85" name="Straight Connector 40"/>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6" name="Line 147"/>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87" name="Straight Connector 41"/>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8" name="Text Box 128"/>
          <p:cNvSpPr txBox="1">
            <a:spLocks noChangeArrowheads="1"/>
          </p:cNvSpPr>
          <p:nvPr/>
        </p:nvSpPr>
        <p:spPr bwMode="auto">
          <a:xfrm>
            <a:off x="838200" y="198438"/>
            <a:ext cx="1905000" cy="554037"/>
          </a:xfrm>
          <a:prstGeom prst="rect">
            <a:avLst/>
          </a:prstGeom>
          <a:noFill/>
          <a:ln w="15875" algn="ctr">
            <a:noFill/>
            <a:miter lim="800000"/>
            <a:headEnd/>
            <a:tailEnd/>
          </a:ln>
          <a:effectLst/>
        </p:spPr>
        <p:txBody>
          <a:bodyPr lIns="0" tIns="0" rIns="0" bIns="0">
            <a:spAutoFit/>
          </a:bodyPr>
          <a:lstStyle/>
          <a:p>
            <a:pPr>
              <a:spcBef>
                <a:spcPct val="20000"/>
              </a:spcBef>
              <a:buNone/>
              <a:defRPr/>
            </a:pPr>
            <a:r>
              <a:rPr lang="en-US" sz="3600" b="0" dirty="0">
                <a:solidFill>
                  <a:srgbClr val="171FC7"/>
                </a:solidFill>
                <a:effectLst>
                  <a:outerShdw blurRad="38100" dist="38100" dir="2700000" algn="tl">
                    <a:srgbClr val="C0C0C0"/>
                  </a:outerShdw>
                </a:effectLst>
                <a:latin typeface="Arial" charset="0"/>
                <a:ea typeface="Arial" charset="0"/>
                <a:cs typeface="+mn-cs"/>
              </a:rPr>
              <a:t>NSTX-U</a:t>
            </a:r>
          </a:p>
        </p:txBody>
      </p:sp>
      <p:cxnSp>
        <p:nvCxnSpPr>
          <p:cNvPr id="89" name="Straight Connector 42"/>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90" name="Line 148"/>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91" name="Straight Connector 43"/>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92" name="Rectangle 129"/>
          <p:cNvSpPr>
            <a:spLocks noChangeArrowheads="1"/>
          </p:cNvSpPr>
          <p:nvPr/>
        </p:nvSpPr>
        <p:spPr bwMode="auto">
          <a:xfrm>
            <a:off x="3651250" y="317500"/>
            <a:ext cx="1530350" cy="381000"/>
          </a:xfrm>
          <a:prstGeom prst="rect">
            <a:avLst/>
          </a:prstGeom>
          <a:noFill/>
          <a:ln w="9525">
            <a:noFill/>
            <a:miter lim="800000"/>
            <a:headEnd/>
            <a:tailEnd/>
          </a:ln>
        </p:spPr>
        <p:txBody>
          <a:bodyPr lIns="0" tIns="0" rIns="0" bIns="0" anchor="ctr"/>
          <a:lstStyle/>
          <a:p>
            <a:pPr algn="r" eaLnBrk="0" hangingPunct="0">
              <a:buNone/>
            </a:pPr>
            <a:r>
              <a:rPr lang="en-US" sz="1800" dirty="0">
                <a:solidFill>
                  <a:schemeClr val="accent2"/>
                </a:solidFill>
                <a:latin typeface="Arial" pitchFamily="34" charset="0"/>
              </a:rPr>
              <a:t>Supported by   </a:t>
            </a:r>
          </a:p>
        </p:txBody>
      </p:sp>
      <p:cxnSp>
        <p:nvCxnSpPr>
          <p:cNvPr id="93" name="Straight Connector 44"/>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94" name="Line 149"/>
          <p:cNvSpPr>
            <a:spLocks noChangeShapeType="1"/>
          </p:cNvSpPr>
          <p:nvPr/>
        </p:nvSpPr>
        <p:spPr bwMode="auto">
          <a:xfrm>
            <a:off x="0" y="8890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95" name="Straight Connector 45"/>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6" name="Straight Connector 49"/>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7" name="Straight Connector 50"/>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8" name="Straight Connector 54"/>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9" name="Straight Connector 55"/>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100" name="Straight Connector 56"/>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101" name="Straight Connector 57"/>
          <p:cNvCxnSpPr>
            <a:cxnSpLocks noChangeShapeType="1"/>
          </p:cNvCxnSpPr>
          <p:nvPr/>
        </p:nvCxnSpPr>
        <p:spPr bwMode="auto">
          <a:xfrm>
            <a:off x="0" y="88900"/>
            <a:ext cx="0" cy="457200"/>
          </a:xfrm>
          <a:prstGeom prst="line">
            <a:avLst/>
          </a:prstGeom>
          <a:noFill/>
          <a:ln w="0">
            <a:solidFill>
              <a:srgbClr val="FDFFFF"/>
            </a:solidFill>
            <a:round/>
            <a:headEnd/>
            <a:tailEnd/>
          </a:ln>
        </p:spPr>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a:spLocks noChangeArrowheads="1"/>
          </p:cNvSpPr>
          <p:nvPr/>
        </p:nvSpPr>
        <p:spPr bwMode="auto">
          <a:xfrm>
            <a:off x="0" y="254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a:buNone/>
            </a:pPr>
            <a:r>
              <a:rPr lang="en-US" sz="2800" i="0" dirty="0">
                <a:solidFill>
                  <a:srgbClr val="FF0000"/>
                </a:solidFill>
              </a:rPr>
              <a:t>Aerial View of the </a:t>
            </a:r>
            <a:r>
              <a:rPr lang="en-US" sz="2800" i="0" dirty="0" smtClean="0">
                <a:solidFill>
                  <a:srgbClr val="FF0000"/>
                </a:solidFill>
              </a:rPr>
              <a:t>NSTX </a:t>
            </a:r>
            <a:r>
              <a:rPr lang="en-US" sz="2800" i="0" dirty="0">
                <a:solidFill>
                  <a:srgbClr val="FF0000"/>
                </a:solidFill>
              </a:rPr>
              <a:t>Test Cell </a:t>
            </a:r>
            <a:r>
              <a:rPr lang="en-US" sz="2800" i="0" dirty="0" smtClean="0">
                <a:solidFill>
                  <a:srgbClr val="FF0000"/>
                </a:solidFill>
              </a:rPr>
              <a:t>(Feb. 2012)</a:t>
            </a:r>
          </a:p>
          <a:p>
            <a:pPr algn="ctr">
              <a:buNone/>
            </a:pPr>
            <a:r>
              <a:rPr lang="en-US" sz="2400" i="0" dirty="0" smtClean="0">
                <a:solidFill>
                  <a:srgbClr val="030AFF"/>
                </a:solidFill>
              </a:rPr>
              <a:t>Space for the 2</a:t>
            </a:r>
            <a:r>
              <a:rPr lang="en-US" sz="2400" i="0" baseline="30000" dirty="0" smtClean="0">
                <a:solidFill>
                  <a:srgbClr val="030AFF"/>
                </a:solidFill>
              </a:rPr>
              <a:t>nd</a:t>
            </a:r>
            <a:r>
              <a:rPr lang="en-US" sz="2400" i="0" dirty="0" smtClean="0">
                <a:solidFill>
                  <a:srgbClr val="030AFF"/>
                </a:solidFill>
              </a:rPr>
              <a:t> NBI cleared and 3</a:t>
            </a:r>
            <a:r>
              <a:rPr lang="en-US" sz="2400" i="0" baseline="30000" dirty="0" smtClean="0">
                <a:solidFill>
                  <a:srgbClr val="030AFF"/>
                </a:solidFill>
              </a:rPr>
              <a:t>rd</a:t>
            </a:r>
            <a:r>
              <a:rPr lang="en-US" sz="2400" i="0" dirty="0" smtClean="0">
                <a:solidFill>
                  <a:srgbClr val="030AFF"/>
                </a:solidFill>
              </a:rPr>
              <a:t> floor platform added</a:t>
            </a:r>
          </a:p>
        </p:txBody>
      </p:sp>
      <p:pic>
        <p:nvPicPr>
          <p:cNvPr id="2" name="Picture 1"/>
          <p:cNvPicPr>
            <a:picLocks noChangeAspect="1"/>
          </p:cNvPicPr>
          <p:nvPr/>
        </p:nvPicPr>
        <p:blipFill>
          <a:blip r:embed="rId2"/>
          <a:stretch>
            <a:fillRect/>
          </a:stretch>
        </p:blipFill>
        <p:spPr>
          <a:xfrm>
            <a:off x="1301684" y="927100"/>
            <a:ext cx="7435916" cy="5567500"/>
          </a:xfrm>
          <a:prstGeom prst="rect">
            <a:avLst/>
          </a:prstGeom>
        </p:spPr>
      </p:pic>
      <p:sp>
        <p:nvSpPr>
          <p:cNvPr id="10" name="TextBox 9"/>
          <p:cNvSpPr txBox="1"/>
          <p:nvPr/>
        </p:nvSpPr>
        <p:spPr>
          <a:xfrm>
            <a:off x="2984889" y="1248091"/>
            <a:ext cx="661479" cy="450476"/>
          </a:xfrm>
          <a:prstGeom prst="rect">
            <a:avLst/>
          </a:prstGeom>
          <a:solidFill>
            <a:schemeClr val="bg1"/>
          </a:solidFill>
        </p:spPr>
        <p:txBody>
          <a:bodyPr wrap="none" rtlCol="0">
            <a:spAutoFit/>
          </a:bodyPr>
          <a:lstStyle/>
          <a:p>
            <a:pPr>
              <a:buNone/>
            </a:pPr>
            <a:r>
              <a:rPr lang="en-US" i="0" dirty="0" smtClean="0"/>
              <a:t>HHFW</a:t>
            </a:r>
          </a:p>
          <a:p>
            <a:pPr>
              <a:buNone/>
            </a:pPr>
            <a:r>
              <a:rPr lang="en-US" i="0" dirty="0" smtClean="0"/>
              <a:t>System</a:t>
            </a:r>
            <a:endParaRPr lang="en-US" i="0" dirty="0"/>
          </a:p>
        </p:txBody>
      </p:sp>
      <p:sp>
        <p:nvSpPr>
          <p:cNvPr id="11" name="TextBox 10"/>
          <p:cNvSpPr txBox="1"/>
          <p:nvPr/>
        </p:nvSpPr>
        <p:spPr>
          <a:xfrm>
            <a:off x="2428528" y="2777274"/>
            <a:ext cx="604656" cy="250264"/>
          </a:xfrm>
          <a:prstGeom prst="rect">
            <a:avLst/>
          </a:prstGeom>
          <a:solidFill>
            <a:schemeClr val="bg1"/>
          </a:solidFill>
        </p:spPr>
        <p:txBody>
          <a:bodyPr wrap="none" rtlCol="0">
            <a:spAutoFit/>
          </a:bodyPr>
          <a:lstStyle/>
          <a:p>
            <a:pPr>
              <a:buNone/>
            </a:pPr>
            <a:r>
              <a:rPr lang="en-US" i="0" dirty="0" smtClean="0"/>
              <a:t>1</a:t>
            </a:r>
            <a:r>
              <a:rPr lang="en-US" i="0" baseline="30000" dirty="0" smtClean="0"/>
              <a:t>st</a:t>
            </a:r>
            <a:r>
              <a:rPr lang="en-US" i="0" dirty="0" smtClean="0"/>
              <a:t> NBI</a:t>
            </a:r>
            <a:endParaRPr lang="en-US" i="0" dirty="0"/>
          </a:p>
        </p:txBody>
      </p:sp>
      <p:sp>
        <p:nvSpPr>
          <p:cNvPr id="14" name="TextBox 13"/>
          <p:cNvSpPr txBox="1"/>
          <p:nvPr/>
        </p:nvSpPr>
        <p:spPr>
          <a:xfrm>
            <a:off x="4601817" y="1910915"/>
            <a:ext cx="607859" cy="276999"/>
          </a:xfrm>
          <a:prstGeom prst="rect">
            <a:avLst/>
          </a:prstGeom>
          <a:solidFill>
            <a:schemeClr val="bg1"/>
          </a:solidFill>
        </p:spPr>
        <p:txBody>
          <a:bodyPr wrap="none" rtlCol="0">
            <a:spAutoFit/>
          </a:bodyPr>
          <a:lstStyle/>
          <a:p>
            <a:pPr>
              <a:buNone/>
            </a:pPr>
            <a:r>
              <a:rPr lang="en-US" i="0" dirty="0" smtClean="0"/>
              <a:t>NSTX</a:t>
            </a:r>
            <a:endParaRPr lang="en-US" i="0" dirty="0"/>
          </a:p>
        </p:txBody>
      </p:sp>
      <p:sp>
        <p:nvSpPr>
          <p:cNvPr id="8"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10</a:t>
            </a:fld>
            <a:endParaRPr lang="en-US" sz="1400" b="0" dirty="0">
              <a:latin typeface="Times" charset="0"/>
            </a:endParaRPr>
          </a:p>
        </p:txBody>
      </p:sp>
    </p:spTree>
    <p:extLst>
      <p:ext uri="{BB962C8B-B14F-4D97-AF65-F5344CB8AC3E}">
        <p14:creationId xmlns:p14="http://schemas.microsoft.com/office/powerpoint/2010/main" val="1043295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6928" y="897875"/>
            <a:ext cx="8476249" cy="5585547"/>
            <a:chOff x="1406466" y="577848"/>
            <a:chExt cx="7737534" cy="5098760"/>
          </a:xfrm>
        </p:grpSpPr>
        <p:grpSp>
          <p:nvGrpSpPr>
            <p:cNvPr id="60" name="Group 59"/>
            <p:cNvGrpSpPr/>
            <p:nvPr/>
          </p:nvGrpSpPr>
          <p:grpSpPr>
            <a:xfrm>
              <a:off x="1442452" y="718092"/>
              <a:ext cx="7701548" cy="4958516"/>
              <a:chOff x="1442452" y="718092"/>
              <a:chExt cx="7701548" cy="4958516"/>
            </a:xfrm>
          </p:grpSpPr>
          <p:pic>
            <p:nvPicPr>
              <p:cNvPr id="40" name="Picture 39"/>
              <p:cNvPicPr>
                <a:picLocks noChangeAspect="1"/>
              </p:cNvPicPr>
              <p:nvPr/>
            </p:nvPicPr>
            <p:blipFill rotWithShape="1">
              <a:blip r:embed="rId2"/>
              <a:srcRect l="21819" r="-21819"/>
              <a:stretch/>
            </p:blipFill>
            <p:spPr>
              <a:xfrm>
                <a:off x="1442452" y="2908815"/>
                <a:ext cx="2933699" cy="2767793"/>
              </a:xfrm>
              <a:prstGeom prst="rect">
                <a:avLst/>
              </a:prstGeom>
            </p:spPr>
          </p:pic>
          <p:pic>
            <p:nvPicPr>
              <p:cNvPr id="43" name="Picture 42"/>
              <p:cNvPicPr>
                <a:picLocks noChangeAspect="1"/>
              </p:cNvPicPr>
              <p:nvPr/>
            </p:nvPicPr>
            <p:blipFill>
              <a:blip r:embed="rId3"/>
              <a:stretch>
                <a:fillRect/>
              </a:stretch>
            </p:blipFill>
            <p:spPr>
              <a:xfrm>
                <a:off x="5989052" y="718092"/>
                <a:ext cx="3124199" cy="2343149"/>
              </a:xfrm>
              <a:prstGeom prst="rect">
                <a:avLst/>
              </a:prstGeom>
            </p:spPr>
          </p:pic>
          <p:pic>
            <p:nvPicPr>
              <p:cNvPr id="46" name="Picture 45"/>
              <p:cNvPicPr>
                <a:picLocks noChangeAspect="1"/>
              </p:cNvPicPr>
              <p:nvPr/>
            </p:nvPicPr>
            <p:blipFill>
              <a:blip r:embed="rId4"/>
              <a:stretch>
                <a:fillRect/>
              </a:stretch>
            </p:blipFill>
            <p:spPr>
              <a:xfrm>
                <a:off x="5791541" y="3061241"/>
                <a:ext cx="3352459" cy="2615367"/>
              </a:xfrm>
              <a:prstGeom prst="rect">
                <a:avLst/>
              </a:prstGeom>
            </p:spPr>
          </p:pic>
          <p:pic>
            <p:nvPicPr>
              <p:cNvPr id="2" name="Picture 1"/>
              <p:cNvPicPr>
                <a:picLocks noChangeAspect="1"/>
              </p:cNvPicPr>
              <p:nvPr/>
            </p:nvPicPr>
            <p:blipFill>
              <a:blip r:embed="rId5"/>
              <a:stretch>
                <a:fillRect/>
              </a:stretch>
            </p:blipFill>
            <p:spPr>
              <a:xfrm>
                <a:off x="1442452" y="718092"/>
                <a:ext cx="4546600" cy="2190723"/>
              </a:xfrm>
              <a:prstGeom prst="rect">
                <a:avLst/>
              </a:prstGeom>
            </p:spPr>
          </p:pic>
          <p:pic>
            <p:nvPicPr>
              <p:cNvPr id="49" name="Picture 48"/>
              <p:cNvPicPr>
                <a:picLocks noChangeAspect="1"/>
              </p:cNvPicPr>
              <p:nvPr/>
            </p:nvPicPr>
            <p:blipFill>
              <a:blip r:embed="rId6"/>
              <a:stretch>
                <a:fillRect/>
              </a:stretch>
            </p:blipFill>
            <p:spPr>
              <a:xfrm>
                <a:off x="3565125" y="1480066"/>
                <a:ext cx="3041535" cy="2288518"/>
              </a:xfrm>
              <a:prstGeom prst="rect">
                <a:avLst/>
              </a:prstGeom>
            </p:spPr>
          </p:pic>
          <p:pic>
            <p:nvPicPr>
              <p:cNvPr id="50" name="Picture 1"/>
              <p:cNvPicPr>
                <a:picLocks noChangeArrowheads="1"/>
              </p:cNvPicPr>
              <p:nvPr/>
            </p:nvPicPr>
            <p:blipFill rotWithShape="1">
              <a:blip r:embed="rId7">
                <a:extLst>
                  <a:ext uri="{28A0092B-C50C-407E-A947-70E740481C1C}">
                    <a14:useLocalDpi xmlns:a14="http://schemas.microsoft.com/office/drawing/2010/main" val="0"/>
                  </a:ext>
                </a:extLst>
              </a:blip>
              <a:srcRect l="28409" t="10187" r="22762" b="36312"/>
              <a:stretch/>
            </p:blipFill>
            <p:spPr bwMode="auto">
              <a:xfrm>
                <a:off x="3565125" y="3536696"/>
                <a:ext cx="3041535" cy="213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5003800" y="2768600"/>
                <a:ext cx="0" cy="13589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286000" y="1702341"/>
                <a:ext cx="2235200" cy="183435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5989052" y="4127500"/>
                <a:ext cx="1389648" cy="5715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5486400" y="2044700"/>
                <a:ext cx="1460500" cy="177854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3429000" y="4533900"/>
                <a:ext cx="1943100" cy="5842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5938252" y="577848"/>
              <a:ext cx="2533912" cy="252858"/>
            </a:xfrm>
            <a:prstGeom prst="rect">
              <a:avLst/>
            </a:prstGeom>
            <a:solidFill>
              <a:srgbClr val="FFFFFF"/>
            </a:solidFill>
          </p:spPr>
          <p:txBody>
            <a:bodyPr wrap="square">
              <a:spAutoFit/>
            </a:bodyPr>
            <a:lstStyle/>
            <a:p>
              <a:pPr>
                <a:buNone/>
              </a:pPr>
              <a:r>
                <a:rPr lang="en-US" b="1" dirty="0">
                  <a:solidFill>
                    <a:srgbClr val="000000"/>
                  </a:solidFill>
                  <a:latin typeface="Calibri" charset="0"/>
                  <a:cs typeface="Calibri" charset="0"/>
                  <a:sym typeface="Calibri" charset="0"/>
                </a:rPr>
                <a:t>Upper </a:t>
              </a:r>
              <a:r>
                <a:rPr lang="en-US" b="1" dirty="0" smtClean="0">
                  <a:solidFill>
                    <a:srgbClr val="000000"/>
                  </a:solidFill>
                  <a:latin typeface="Calibri" charset="0"/>
                  <a:cs typeface="Calibri" charset="0"/>
                  <a:sym typeface="Calibri" charset="0"/>
                </a:rPr>
                <a:t>Al </a:t>
              </a:r>
              <a:r>
                <a:rPr lang="en-US" b="1" dirty="0">
                  <a:solidFill>
                    <a:srgbClr val="000000"/>
                  </a:solidFill>
                  <a:latin typeface="Calibri" charset="0"/>
                  <a:cs typeface="Calibri" charset="0"/>
                  <a:sym typeface="Calibri" charset="0"/>
                </a:rPr>
                <a:t>Block </a:t>
              </a:r>
              <a:r>
                <a:rPr lang="en-US" b="1" dirty="0" smtClean="0">
                  <a:solidFill>
                    <a:srgbClr val="000000"/>
                  </a:solidFill>
                  <a:latin typeface="Calibri" charset="0"/>
                  <a:cs typeface="Calibri" charset="0"/>
                  <a:sym typeface="Calibri" charset="0"/>
                </a:rPr>
                <a:t>External </a:t>
              </a:r>
              <a:r>
                <a:rPr lang="en-US" b="1" dirty="0">
                  <a:solidFill>
                    <a:srgbClr val="000000"/>
                  </a:solidFill>
                  <a:latin typeface="Calibri" charset="0"/>
                  <a:cs typeface="Calibri" charset="0"/>
                  <a:sym typeface="Calibri" charset="0"/>
                </a:rPr>
                <a:t>Reinforcements</a:t>
              </a:r>
              <a:endParaRPr lang="en-US" b="1" dirty="0">
                <a:solidFill>
                  <a:srgbClr val="000000"/>
                </a:solidFill>
              </a:endParaRPr>
            </a:p>
          </p:txBody>
        </p:sp>
        <p:sp>
          <p:nvSpPr>
            <p:cNvPr id="16" name="Rectangle 15"/>
            <p:cNvSpPr/>
            <p:nvPr/>
          </p:nvSpPr>
          <p:spPr>
            <a:xfrm>
              <a:off x="1406466" y="609627"/>
              <a:ext cx="2490256" cy="252858"/>
            </a:xfrm>
            <a:prstGeom prst="rect">
              <a:avLst/>
            </a:prstGeom>
            <a:solidFill>
              <a:srgbClr val="FFFFFF"/>
            </a:solidFill>
          </p:spPr>
          <p:txBody>
            <a:bodyPr wrap="square">
              <a:spAutoFit/>
            </a:bodyPr>
            <a:lstStyle/>
            <a:p>
              <a:pPr>
                <a:buNone/>
              </a:pPr>
              <a:r>
                <a:rPr lang="en-US" b="1" dirty="0">
                  <a:solidFill>
                    <a:schemeClr val="tx1"/>
                  </a:solidFill>
                  <a:latin typeface="Calibri" charset="0"/>
                  <a:cs typeface="Calibri" charset="0"/>
                  <a:sym typeface="Calibri" charset="0"/>
                </a:rPr>
                <a:t>Upper </a:t>
              </a:r>
              <a:r>
                <a:rPr lang="en-US" b="1" dirty="0" smtClean="0">
                  <a:solidFill>
                    <a:schemeClr val="tx1"/>
                  </a:solidFill>
                  <a:latin typeface="Calibri" charset="0"/>
                  <a:cs typeface="Calibri" charset="0"/>
                  <a:sym typeface="Calibri" charset="0"/>
                </a:rPr>
                <a:t>Al Block Internal </a:t>
              </a:r>
              <a:r>
                <a:rPr lang="en-US" b="1" dirty="0">
                  <a:solidFill>
                    <a:schemeClr val="tx1"/>
                  </a:solidFill>
                  <a:latin typeface="Calibri" charset="0"/>
                  <a:cs typeface="Calibri" charset="0"/>
                  <a:sym typeface="Calibri" charset="0"/>
                </a:rPr>
                <a:t>Reinforcements</a:t>
              </a:r>
              <a:endParaRPr lang="en-US" b="1" dirty="0">
                <a:solidFill>
                  <a:schemeClr val="tx1"/>
                </a:solidFill>
              </a:endParaRPr>
            </a:p>
          </p:txBody>
        </p:sp>
        <p:sp>
          <p:nvSpPr>
            <p:cNvPr id="5" name="Rectangle 4"/>
            <p:cNvSpPr/>
            <p:nvPr/>
          </p:nvSpPr>
          <p:spPr>
            <a:xfrm>
              <a:off x="3735950" y="1434767"/>
              <a:ext cx="2373490" cy="252858"/>
            </a:xfrm>
            <a:prstGeom prst="rect">
              <a:avLst/>
            </a:prstGeom>
            <a:solidFill>
              <a:srgbClr val="FFFFFF"/>
            </a:solidFill>
          </p:spPr>
          <p:txBody>
            <a:bodyPr wrap="none">
              <a:spAutoFit/>
            </a:bodyPr>
            <a:lstStyle/>
            <a:p>
              <a:pPr>
                <a:buNone/>
              </a:pPr>
              <a:r>
                <a:rPr lang="en-US" b="1" dirty="0">
                  <a:solidFill>
                    <a:srgbClr val="000000"/>
                  </a:solidFill>
                  <a:latin typeface="Calibri" charset="0"/>
                  <a:cs typeface="Calibri" charset="0"/>
                  <a:sym typeface="Calibri" charset="0"/>
                </a:rPr>
                <a:t>Upper </a:t>
              </a:r>
              <a:r>
                <a:rPr lang="en-US" b="1" dirty="0" smtClean="0">
                  <a:solidFill>
                    <a:srgbClr val="000000"/>
                  </a:solidFill>
                  <a:latin typeface="Calibri" charset="0"/>
                  <a:cs typeface="Calibri" charset="0"/>
                  <a:sym typeface="Calibri" charset="0"/>
                </a:rPr>
                <a:t>Umbrella </a:t>
              </a:r>
              <a:r>
                <a:rPr lang="en-US" b="1" dirty="0">
                  <a:solidFill>
                    <a:srgbClr val="000000"/>
                  </a:solidFill>
                  <a:latin typeface="Calibri" charset="0"/>
                  <a:cs typeface="Calibri" charset="0"/>
                  <a:sym typeface="Calibri" charset="0"/>
                </a:rPr>
                <a:t>Arch Reinforcements</a:t>
              </a:r>
            </a:p>
          </p:txBody>
        </p:sp>
        <p:sp>
          <p:nvSpPr>
            <p:cNvPr id="6" name="Rectangle 5"/>
            <p:cNvSpPr/>
            <p:nvPr/>
          </p:nvSpPr>
          <p:spPr>
            <a:xfrm>
              <a:off x="6537092" y="2990875"/>
              <a:ext cx="945778" cy="590003"/>
            </a:xfrm>
            <a:prstGeom prst="rect">
              <a:avLst/>
            </a:prstGeom>
            <a:solidFill>
              <a:srgbClr val="FFFFFF"/>
            </a:solidFill>
          </p:spPr>
          <p:txBody>
            <a:bodyPr wrap="square">
              <a:spAutoFit/>
            </a:bodyPr>
            <a:lstStyle/>
            <a:p>
              <a:pPr>
                <a:buNone/>
              </a:pPr>
              <a:r>
                <a:rPr lang="en-US" b="1" dirty="0" smtClean="0">
                  <a:solidFill>
                    <a:schemeClr val="tx1"/>
                  </a:solidFill>
                  <a:latin typeface="Calibri" charset="0"/>
                  <a:cs typeface="Calibri" charset="0"/>
                  <a:sym typeface="Calibri" charset="0"/>
                </a:rPr>
                <a:t>TF</a:t>
              </a:r>
              <a:r>
                <a:rPr lang="en-US" b="1" dirty="0">
                  <a:solidFill>
                    <a:schemeClr val="tx1"/>
                  </a:solidFill>
                  <a:latin typeface="Calibri" charset="0"/>
                  <a:cs typeface="Calibri" charset="0"/>
                  <a:sym typeface="Calibri" charset="0"/>
                </a:rPr>
                <a:t>-VV </a:t>
              </a:r>
              <a:r>
                <a:rPr lang="en-US" b="1" dirty="0" smtClean="0">
                  <a:solidFill>
                    <a:schemeClr val="tx1"/>
                  </a:solidFill>
                  <a:latin typeface="Calibri" charset="0"/>
                  <a:cs typeface="Calibri" charset="0"/>
                  <a:sym typeface="Calibri" charset="0"/>
                </a:rPr>
                <a:t>Clevis &amp;TF </a:t>
              </a:r>
              <a:r>
                <a:rPr lang="en-US" b="1" dirty="0">
                  <a:solidFill>
                    <a:schemeClr val="tx1"/>
                  </a:solidFill>
                  <a:latin typeface="Calibri" charset="0"/>
                  <a:cs typeface="Calibri" charset="0"/>
                  <a:sym typeface="Calibri" charset="0"/>
                </a:rPr>
                <a:t>Outer Leg </a:t>
              </a:r>
              <a:r>
                <a:rPr lang="en-US" b="1" dirty="0" smtClean="0">
                  <a:solidFill>
                    <a:schemeClr val="tx1"/>
                  </a:solidFill>
                  <a:latin typeface="Calibri" charset="0"/>
                  <a:cs typeface="Calibri" charset="0"/>
                  <a:sym typeface="Calibri" charset="0"/>
                </a:rPr>
                <a:t>Support</a:t>
              </a:r>
              <a:endParaRPr lang="en-US" b="1" dirty="0">
                <a:solidFill>
                  <a:schemeClr val="tx1"/>
                </a:solidFill>
              </a:endParaRPr>
            </a:p>
          </p:txBody>
        </p:sp>
        <p:sp>
          <p:nvSpPr>
            <p:cNvPr id="19" name="Rectangle 18"/>
            <p:cNvSpPr/>
            <p:nvPr/>
          </p:nvSpPr>
          <p:spPr>
            <a:xfrm>
              <a:off x="2209800" y="2899934"/>
              <a:ext cx="829026" cy="252858"/>
            </a:xfrm>
            <a:prstGeom prst="rect">
              <a:avLst/>
            </a:prstGeom>
            <a:solidFill>
              <a:schemeClr val="bg1"/>
            </a:solidFill>
          </p:spPr>
          <p:txBody>
            <a:bodyPr wrap="square">
              <a:spAutoFit/>
            </a:bodyPr>
            <a:lstStyle/>
            <a:p>
              <a:pPr>
                <a:buNone/>
              </a:pPr>
              <a:r>
                <a:rPr lang="en-US" b="1" dirty="0" smtClean="0">
                  <a:solidFill>
                    <a:srgbClr val="000000"/>
                  </a:solidFill>
                  <a:latin typeface="Calibri" charset="0"/>
                  <a:cs typeface="Calibri" charset="0"/>
                  <a:sym typeface="Calibri" charset="0"/>
                </a:rPr>
                <a:t>Bay-L Cap </a:t>
              </a:r>
              <a:endParaRPr lang="en-US" b="1" dirty="0">
                <a:solidFill>
                  <a:srgbClr val="000000"/>
                </a:solidFill>
              </a:endParaRPr>
            </a:p>
          </p:txBody>
        </p:sp>
      </p:grpSp>
      <p:sp>
        <p:nvSpPr>
          <p:cNvPr id="21" name="Rectangle 43"/>
          <p:cNvSpPr>
            <a:spLocks noChangeArrowheads="1"/>
          </p:cNvSpPr>
          <p:nvPr/>
        </p:nvSpPr>
        <p:spPr bwMode="auto">
          <a:xfrm>
            <a:off x="0" y="0"/>
            <a:ext cx="9144000" cy="9271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eaLnBrk="0" hangingPunct="0">
              <a:spcBef>
                <a:spcPct val="0"/>
              </a:spcBef>
              <a:buFontTx/>
              <a:buNone/>
            </a:pPr>
            <a:r>
              <a:rPr lang="en-US" sz="2800" i="0" dirty="0">
                <a:solidFill>
                  <a:srgbClr val="FF0000"/>
                </a:solidFill>
                <a:latin typeface="+mn-lt"/>
                <a:ea typeface="ＭＳ Ｐゴシック" charset="0"/>
                <a:cs typeface="Times New Roman"/>
              </a:rPr>
              <a:t>S</a:t>
            </a:r>
            <a:r>
              <a:rPr lang="en-US" sz="2800" i="0" dirty="0" smtClean="0">
                <a:solidFill>
                  <a:srgbClr val="FF0000"/>
                </a:solidFill>
                <a:latin typeface="+mn-lt"/>
                <a:ea typeface="ＭＳ Ｐゴシック" charset="0"/>
                <a:cs typeface="Times New Roman"/>
              </a:rPr>
              <a:t>upport </a:t>
            </a:r>
            <a:r>
              <a:rPr lang="en-US" sz="2800" i="0" dirty="0">
                <a:solidFill>
                  <a:srgbClr val="FF0000"/>
                </a:solidFill>
                <a:latin typeface="+mn-lt"/>
                <a:ea typeface="ＭＳ Ｐゴシック" charset="0"/>
                <a:cs typeface="Times New Roman"/>
              </a:rPr>
              <a:t>S</a:t>
            </a:r>
            <a:r>
              <a:rPr lang="en-US" sz="2800" i="0" dirty="0" smtClean="0">
                <a:solidFill>
                  <a:srgbClr val="FF0000"/>
                </a:solidFill>
                <a:latin typeface="+mn-lt"/>
                <a:ea typeface="ＭＳ Ｐゴシック" charset="0"/>
                <a:cs typeface="Times New Roman"/>
              </a:rPr>
              <a:t>tructural and Vacuum </a:t>
            </a:r>
            <a:r>
              <a:rPr lang="en-US" sz="2800" i="0" dirty="0">
                <a:solidFill>
                  <a:srgbClr val="FF0000"/>
                </a:solidFill>
                <a:latin typeface="+mn-lt"/>
                <a:ea typeface="ＭＳ Ｐゴシック" charset="0"/>
                <a:cs typeface="Times New Roman"/>
              </a:rPr>
              <a:t>V</a:t>
            </a:r>
            <a:r>
              <a:rPr lang="en-US" sz="2800" i="0" dirty="0" smtClean="0">
                <a:solidFill>
                  <a:srgbClr val="FF0000"/>
                </a:solidFill>
                <a:latin typeface="+mn-lt"/>
                <a:ea typeface="ＭＳ Ｐゴシック" charset="0"/>
                <a:cs typeface="Times New Roman"/>
              </a:rPr>
              <a:t>essel Upgrades</a:t>
            </a:r>
          </a:p>
          <a:p>
            <a:pPr algn="ctr" eaLnBrk="0" hangingPunct="0">
              <a:spcBef>
                <a:spcPct val="0"/>
              </a:spcBef>
              <a:buFontTx/>
              <a:buNone/>
            </a:pPr>
            <a:r>
              <a:rPr lang="en-US" sz="2800" i="0" dirty="0" smtClean="0">
                <a:solidFill>
                  <a:srgbClr val="030AFF"/>
                </a:solidFill>
                <a:latin typeface="+mn-lt"/>
                <a:ea typeface="ＭＳ Ｐゴシック" charset="0"/>
                <a:cs typeface="Times New Roman"/>
              </a:rPr>
              <a:t>Must handle  4 x higher electromagnetic loads</a:t>
            </a:r>
            <a:endParaRPr lang="en-US" sz="1600" i="0" dirty="0">
              <a:solidFill>
                <a:srgbClr val="030AFF"/>
              </a:solidFill>
              <a:latin typeface="+mn-lt"/>
              <a:cs typeface="Helvetica Neue" charset="0"/>
            </a:endParaRPr>
          </a:p>
        </p:txBody>
      </p:sp>
      <p:sp>
        <p:nvSpPr>
          <p:cNvPr id="2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11</a:t>
            </a:fld>
            <a:endParaRPr lang="en-US" sz="1400" b="0" dirty="0">
              <a:latin typeface="Times" charset="0"/>
            </a:endParaRPr>
          </a:p>
        </p:txBody>
      </p:sp>
      <p:sp>
        <p:nvSpPr>
          <p:cNvPr id="8" name="Oval 7"/>
          <p:cNvSpPr/>
          <p:nvPr/>
        </p:nvSpPr>
        <p:spPr bwMode="auto">
          <a:xfrm>
            <a:off x="685800" y="1371600"/>
            <a:ext cx="1562100" cy="8890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Oval 23"/>
          <p:cNvSpPr/>
          <p:nvPr/>
        </p:nvSpPr>
        <p:spPr bwMode="auto">
          <a:xfrm>
            <a:off x="6019800" y="1320800"/>
            <a:ext cx="1854200" cy="17018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Oval 24"/>
          <p:cNvSpPr/>
          <p:nvPr/>
        </p:nvSpPr>
        <p:spPr bwMode="auto">
          <a:xfrm>
            <a:off x="3822700" y="2074339"/>
            <a:ext cx="1257300" cy="618061"/>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6" name="Oval 25"/>
          <p:cNvSpPr/>
          <p:nvPr/>
        </p:nvSpPr>
        <p:spPr bwMode="auto">
          <a:xfrm>
            <a:off x="2578100" y="2108200"/>
            <a:ext cx="1625600" cy="18415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7" name="Oval 26"/>
          <p:cNvSpPr/>
          <p:nvPr/>
        </p:nvSpPr>
        <p:spPr bwMode="auto">
          <a:xfrm>
            <a:off x="431800" y="3683000"/>
            <a:ext cx="2222500" cy="26797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8" name="Oval 27"/>
          <p:cNvSpPr/>
          <p:nvPr/>
        </p:nvSpPr>
        <p:spPr bwMode="auto">
          <a:xfrm>
            <a:off x="7010400" y="3860800"/>
            <a:ext cx="1790700" cy="15875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9" name="Oval 28"/>
          <p:cNvSpPr/>
          <p:nvPr/>
        </p:nvSpPr>
        <p:spPr bwMode="auto">
          <a:xfrm>
            <a:off x="5715000" y="4851400"/>
            <a:ext cx="1562100" cy="8890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0" name="TextBox 29"/>
          <p:cNvSpPr txBox="1"/>
          <p:nvPr/>
        </p:nvSpPr>
        <p:spPr>
          <a:xfrm>
            <a:off x="2869980" y="6223000"/>
            <a:ext cx="2895820" cy="276999"/>
          </a:xfrm>
          <a:prstGeom prst="rect">
            <a:avLst/>
          </a:prstGeom>
          <a:solidFill>
            <a:schemeClr val="bg1"/>
          </a:solidFill>
        </p:spPr>
        <p:txBody>
          <a:bodyPr wrap="none" rtlCol="0">
            <a:spAutoFit/>
          </a:bodyPr>
          <a:lstStyle/>
          <a:p>
            <a:pPr>
              <a:buNone/>
            </a:pPr>
            <a:r>
              <a:rPr lang="en-US" i="0" dirty="0" smtClean="0"/>
              <a:t>See back-up slides 44 for more detail</a:t>
            </a:r>
            <a:endParaRPr lang="en-US" i="0" dirty="0"/>
          </a:p>
        </p:txBody>
      </p:sp>
    </p:spTree>
    <p:extLst>
      <p:ext uri="{BB962C8B-B14F-4D97-AF65-F5344CB8AC3E}">
        <p14:creationId xmlns:p14="http://schemas.microsoft.com/office/powerpoint/2010/main" val="7008420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1" name="Straight Connector 10"/>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30722" name="Straight Connector 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3" name="Straight Connector 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4" name="Straight Connector 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5" name="Straight Connector 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6" name="Straight Connector 9"/>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cxnSp>
      <p:sp>
        <p:nvSpPr>
          <p:cNvPr id="30727"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a:buFontTx/>
              <a:buNone/>
            </a:pPr>
            <a:r>
              <a:rPr lang="en-US" sz="2800" i="0">
                <a:solidFill>
                  <a:srgbClr val="FF0000"/>
                </a:solidFill>
                <a:latin typeface="Helvetica Neue" charset="0"/>
                <a:cs typeface="Helvetica Neue" charset="0"/>
              </a:rPr>
              <a:t>Relocation of the 2</a:t>
            </a:r>
            <a:r>
              <a:rPr lang="en-US" sz="2800" i="0" baseline="30000">
                <a:solidFill>
                  <a:srgbClr val="FF0000"/>
                </a:solidFill>
                <a:latin typeface="Helvetica Neue" charset="0"/>
                <a:cs typeface="Helvetica Neue" charset="0"/>
              </a:rPr>
              <a:t>nd</a:t>
            </a:r>
            <a:r>
              <a:rPr lang="en-US" sz="2800" i="0">
                <a:solidFill>
                  <a:srgbClr val="FF0000"/>
                </a:solidFill>
                <a:latin typeface="Helvetica Neue" charset="0"/>
                <a:cs typeface="Helvetica Neue" charset="0"/>
              </a:rPr>
              <a:t> NBI beam line box from the TFTR test cell into the NSTX-U Test Cell Complete.</a:t>
            </a:r>
          </a:p>
        </p:txBody>
      </p:sp>
      <p:sp>
        <p:nvSpPr>
          <p:cNvPr id="30729" name="Rectangle 15"/>
          <p:cNvSpPr>
            <a:spLocks noChangeArrowheads="1"/>
          </p:cNvSpPr>
          <p:nvPr/>
        </p:nvSpPr>
        <p:spPr bwMode="auto">
          <a:xfrm>
            <a:off x="127000" y="5602288"/>
            <a:ext cx="265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being lifted over NSTX  </a:t>
            </a:r>
            <a:endParaRPr lang="en-US" sz="1600"/>
          </a:p>
        </p:txBody>
      </p:sp>
      <p:sp>
        <p:nvSpPr>
          <p:cNvPr id="30730" name="Rectangle 16"/>
          <p:cNvSpPr>
            <a:spLocks noChangeArrowheads="1"/>
          </p:cNvSpPr>
          <p:nvPr/>
        </p:nvSpPr>
        <p:spPr bwMode="auto">
          <a:xfrm>
            <a:off x="2667000" y="5602288"/>
            <a:ext cx="279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placed in its final location and aligned</a:t>
            </a:r>
            <a:endParaRPr lang="en-US" sz="1600"/>
          </a:p>
        </p:txBody>
      </p:sp>
      <p:sp>
        <p:nvSpPr>
          <p:cNvPr id="30734" name="Rectangle 16"/>
          <p:cNvSpPr>
            <a:spLocks noChangeArrowheads="1"/>
          </p:cNvSpPr>
          <p:nvPr/>
        </p:nvSpPr>
        <p:spPr bwMode="auto">
          <a:xfrm>
            <a:off x="5905500" y="5627688"/>
            <a:ext cx="292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being populated with components</a:t>
            </a:r>
            <a:endParaRPr lang="en-US" sz="1600"/>
          </a:p>
        </p:txBody>
      </p:sp>
      <p:grpSp>
        <p:nvGrpSpPr>
          <p:cNvPr id="3" name="Group 2"/>
          <p:cNvGrpSpPr/>
          <p:nvPr/>
        </p:nvGrpSpPr>
        <p:grpSpPr>
          <a:xfrm>
            <a:off x="-1587" y="1651000"/>
            <a:ext cx="9183687" cy="3962400"/>
            <a:chOff x="-1587" y="1651000"/>
            <a:chExt cx="9183687" cy="3962400"/>
          </a:xfrm>
        </p:grpSpPr>
        <p:pic>
          <p:nvPicPr>
            <p:cNvPr id="307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9388" y="1663700"/>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3" descr="019.jpg"/>
            <p:cNvPicPr>
              <a:picLocks noChangeAspect="1"/>
            </p:cNvPicPr>
            <p:nvPr/>
          </p:nvPicPr>
          <p:blipFill>
            <a:blip r:embed="rId4">
              <a:extLst>
                <a:ext uri="{28A0092B-C50C-407E-A947-70E740481C1C}">
                  <a14:useLocalDpi xmlns:a14="http://schemas.microsoft.com/office/drawing/2010/main" val="0"/>
                </a:ext>
              </a:extLst>
            </a:blip>
            <a:srcRect l="9456" r="-3056"/>
            <a:stretch>
              <a:fillRect/>
            </a:stretch>
          </p:blipFill>
          <p:spPr bwMode="auto">
            <a:xfrm>
              <a:off x="-1587" y="1651000"/>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6" descr="03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288" y="1651000"/>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567681" y="1676400"/>
              <a:ext cx="45719" cy="3848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1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12</a:t>
            </a:fld>
            <a:endParaRPr lang="en-US" sz="1400" b="0" dirty="0">
              <a:latin typeface="Times" charset="0"/>
            </a:endParaRPr>
          </a:p>
        </p:txBody>
      </p:sp>
      <p:sp>
        <p:nvSpPr>
          <p:cNvPr id="4" name="TextBox 3"/>
          <p:cNvSpPr txBox="1"/>
          <p:nvPr/>
        </p:nvSpPr>
        <p:spPr>
          <a:xfrm>
            <a:off x="313268" y="1087966"/>
            <a:ext cx="8339666" cy="369332"/>
          </a:xfrm>
          <a:prstGeom prst="rect">
            <a:avLst/>
          </a:prstGeom>
          <a:solidFill>
            <a:schemeClr val="accent1">
              <a:lumMod val="20000"/>
              <a:lumOff val="80000"/>
            </a:schemeClr>
          </a:solidFill>
          <a:ln>
            <a:solidFill>
              <a:schemeClr val="tx1"/>
            </a:solidFill>
          </a:ln>
        </p:spPr>
        <p:txBody>
          <a:bodyPr wrap="square" rtlCol="0">
            <a:spAutoFit/>
          </a:bodyPr>
          <a:lstStyle/>
          <a:p>
            <a:pPr>
              <a:buNone/>
            </a:pPr>
            <a:r>
              <a:rPr lang="en-US" sz="1800" i="0" dirty="0" smtClean="0"/>
              <a:t>TFTR NBI beam box and components successfully tritium decontaminated.</a:t>
            </a:r>
            <a:endParaRPr lang="en-US" sz="1800" i="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3"/>
          <p:cNvSpPr>
            <a:spLocks noChangeArrowheads="1"/>
          </p:cNvSpPr>
          <p:nvPr/>
        </p:nvSpPr>
        <p:spPr bwMode="auto">
          <a:xfrm>
            <a:off x="0" y="0"/>
            <a:ext cx="9144000" cy="9271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eaLnBrk="0" hangingPunct="0">
              <a:spcBef>
                <a:spcPct val="0"/>
              </a:spcBef>
              <a:buFontTx/>
              <a:buNone/>
            </a:pPr>
            <a:r>
              <a:rPr lang="en-US" sz="2800" i="0" dirty="0" smtClean="0">
                <a:solidFill>
                  <a:srgbClr val="FF0000"/>
                </a:solidFill>
                <a:latin typeface="Helvetica Neue" charset="0"/>
                <a:cs typeface="Helvetica Neue" charset="0"/>
              </a:rPr>
              <a:t>Highly </a:t>
            </a:r>
            <a:r>
              <a:rPr lang="en-US" sz="2800" i="0" dirty="0">
                <a:solidFill>
                  <a:srgbClr val="FF0000"/>
                </a:solidFill>
                <a:latin typeface="Helvetica Neue" charset="0"/>
                <a:cs typeface="Helvetica Neue" charset="0"/>
              </a:rPr>
              <a:t>Tangential 2</a:t>
            </a:r>
            <a:r>
              <a:rPr lang="en-US" sz="2800" i="0" baseline="30000" dirty="0">
                <a:solidFill>
                  <a:srgbClr val="FF0000"/>
                </a:solidFill>
                <a:latin typeface="Helvetica Neue" charset="0"/>
                <a:cs typeface="Helvetica Neue" charset="0"/>
              </a:rPr>
              <a:t>nd</a:t>
            </a:r>
            <a:r>
              <a:rPr lang="en-US" sz="2800" i="0" dirty="0">
                <a:solidFill>
                  <a:srgbClr val="FF0000"/>
                </a:solidFill>
                <a:latin typeface="Helvetica Neue" charset="0"/>
                <a:cs typeface="Helvetica Neue" charset="0"/>
              </a:rPr>
              <a:t> NBI Enabled by </a:t>
            </a:r>
            <a:r>
              <a:rPr lang="en-US" sz="2800" i="0" dirty="0" smtClean="0">
                <a:solidFill>
                  <a:srgbClr val="FF0000"/>
                </a:solidFill>
                <a:latin typeface="Helvetica Neue" charset="0"/>
                <a:cs typeface="Helvetica Neue" charset="0"/>
              </a:rPr>
              <a:t>JK-Cap</a:t>
            </a:r>
          </a:p>
          <a:p>
            <a:pPr algn="ctr" eaLnBrk="0" hangingPunct="0">
              <a:spcBef>
                <a:spcPct val="0"/>
              </a:spcBef>
              <a:buFontTx/>
              <a:buNone/>
            </a:pPr>
            <a:r>
              <a:rPr lang="en-US" sz="2400" i="0" dirty="0" smtClean="0">
                <a:solidFill>
                  <a:srgbClr val="0723FF"/>
                </a:solidFill>
                <a:latin typeface="Helvetica Neue" charset="0"/>
                <a:cs typeface="Helvetica Neue" charset="0"/>
              </a:rPr>
              <a:t>Outer </a:t>
            </a:r>
            <a:r>
              <a:rPr lang="en-US" sz="2400" i="0" dirty="0">
                <a:solidFill>
                  <a:srgbClr val="0723FF"/>
                </a:solidFill>
                <a:latin typeface="Helvetica Neue" charset="0"/>
                <a:cs typeface="Helvetica Neue" charset="0"/>
              </a:rPr>
              <a:t>Wall Radius Moved Outward to Avoid Beam Clipping</a:t>
            </a:r>
            <a:r>
              <a:rPr lang="en-US" sz="2400" i="0" dirty="0">
                <a:solidFill>
                  <a:srgbClr val="FF0000"/>
                </a:solidFill>
                <a:latin typeface="Helvetica Neue" charset="0"/>
                <a:cs typeface="Helvetica Neue" charset="0"/>
              </a:rPr>
              <a:t> </a:t>
            </a:r>
            <a:endParaRPr lang="en-US" sz="1600" i="0" dirty="0">
              <a:solidFill>
                <a:srgbClr val="FF0000"/>
              </a:solidFill>
              <a:latin typeface="Helvetica Neue" charset="0"/>
              <a:cs typeface="Helvetica Neue" charset="0"/>
            </a:endParaRPr>
          </a:p>
        </p:txBody>
      </p:sp>
      <p:grpSp>
        <p:nvGrpSpPr>
          <p:cNvPr id="3" name="Group 2"/>
          <p:cNvGrpSpPr/>
          <p:nvPr/>
        </p:nvGrpSpPr>
        <p:grpSpPr>
          <a:xfrm>
            <a:off x="533400" y="1032910"/>
            <a:ext cx="8211427" cy="5329790"/>
            <a:chOff x="1133475" y="1422400"/>
            <a:chExt cx="7337425" cy="4762501"/>
          </a:xfrm>
        </p:grpSpPr>
        <p:pic>
          <p:nvPicPr>
            <p:cNvPr id="32770" name="Picture 11" descr="Tim-BayK.pdf"/>
            <p:cNvPicPr>
              <a:picLocks noChangeAspect="1"/>
            </p:cNvPicPr>
            <p:nvPr/>
          </p:nvPicPr>
          <p:blipFill rotWithShape="1">
            <a:blip r:embed="rId2">
              <a:extLst>
                <a:ext uri="{28A0092B-C50C-407E-A947-70E740481C1C}">
                  <a14:useLocalDpi xmlns:a14="http://schemas.microsoft.com/office/drawing/2010/main" val="0"/>
                </a:ext>
              </a:extLst>
            </a:blip>
            <a:srcRect l="10168" t="-110" r="8318" b="2650"/>
            <a:stretch/>
          </p:blipFill>
          <p:spPr bwMode="auto">
            <a:xfrm>
              <a:off x="1133475" y="2123440"/>
              <a:ext cx="3743325" cy="3355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p:cNvSpPr/>
            <p:nvPr/>
          </p:nvSpPr>
          <p:spPr>
            <a:xfrm>
              <a:off x="2530475" y="3667125"/>
              <a:ext cx="1624013" cy="1247775"/>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4" name="Rectangle 1"/>
            <p:cNvSpPr>
              <a:spLocks noChangeArrowheads="1"/>
            </p:cNvSpPr>
            <p:nvPr/>
          </p:nvSpPr>
          <p:spPr bwMode="auto">
            <a:xfrm>
              <a:off x="3740150" y="5513388"/>
              <a:ext cx="1204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400" i="0" dirty="0">
                  <a:solidFill>
                    <a:srgbClr val="0723FF"/>
                  </a:solidFill>
                  <a:latin typeface="Helvetica Neue" charset="0"/>
                  <a:cs typeface="Helvetica Neue" charset="0"/>
                </a:rPr>
                <a:t>JK cap </a:t>
              </a:r>
              <a:endParaRPr lang="en-US" sz="2400" dirty="0"/>
            </a:p>
          </p:txBody>
        </p:sp>
        <p:cxnSp>
          <p:nvCxnSpPr>
            <p:cNvPr id="32776" name="Straight Arrow Connector 3"/>
            <p:cNvCxnSpPr>
              <a:cxnSpLocks noChangeShapeType="1"/>
              <a:stCxn id="32774" idx="0"/>
              <a:endCxn id="6" idx="5"/>
            </p:cNvCxnSpPr>
            <p:nvPr/>
          </p:nvCxnSpPr>
          <p:spPr bwMode="auto">
            <a:xfrm flipH="1" flipV="1">
              <a:off x="3916657" y="4732168"/>
              <a:ext cx="425950" cy="781220"/>
            </a:xfrm>
            <a:prstGeom prst="straightConnector1">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cxnSp>
        <p:grpSp>
          <p:nvGrpSpPr>
            <p:cNvPr id="7" name="Group 6"/>
            <p:cNvGrpSpPr/>
            <p:nvPr/>
          </p:nvGrpSpPr>
          <p:grpSpPr>
            <a:xfrm>
              <a:off x="5226901" y="1499314"/>
              <a:ext cx="3243999" cy="4685587"/>
              <a:chOff x="4502150" y="1829514"/>
              <a:chExt cx="3243999" cy="4685587"/>
            </a:xfrm>
          </p:grpSpPr>
          <p:grpSp>
            <p:nvGrpSpPr>
              <p:cNvPr id="2" name="Group 1"/>
              <p:cNvGrpSpPr/>
              <p:nvPr/>
            </p:nvGrpSpPr>
            <p:grpSpPr>
              <a:xfrm>
                <a:off x="4502150" y="4095751"/>
                <a:ext cx="3243999" cy="2419350"/>
                <a:chOff x="4248150" y="2381251"/>
                <a:chExt cx="3243999" cy="2419350"/>
              </a:xfrm>
            </p:grpSpPr>
            <p:pic>
              <p:nvPicPr>
                <p:cNvPr id="327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2381251"/>
                  <a:ext cx="3243999"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006975" y="2600325"/>
                  <a:ext cx="2435225" cy="2073275"/>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 name="Picture 4"/>
              <p:cNvPicPr>
                <a:picLocks noChangeAspect="1"/>
              </p:cNvPicPr>
              <p:nvPr/>
            </p:nvPicPr>
            <p:blipFill>
              <a:blip r:embed="rId4"/>
              <a:stretch>
                <a:fillRect/>
              </a:stretch>
            </p:blipFill>
            <p:spPr>
              <a:xfrm>
                <a:off x="4508501" y="1829514"/>
                <a:ext cx="3225799" cy="2285286"/>
              </a:xfrm>
              <a:prstGeom prst="rect">
                <a:avLst/>
              </a:prstGeom>
            </p:spPr>
          </p:pic>
        </p:grpSp>
        <p:cxnSp>
          <p:nvCxnSpPr>
            <p:cNvPr id="17" name="Straight Arrow Connector 10"/>
            <p:cNvCxnSpPr>
              <a:cxnSpLocks noChangeShapeType="1"/>
              <a:stCxn id="32774" idx="0"/>
            </p:cNvCxnSpPr>
            <p:nvPr/>
          </p:nvCxnSpPr>
          <p:spPr bwMode="auto">
            <a:xfrm flipV="1">
              <a:off x="4342607" y="5168900"/>
              <a:ext cx="1664493" cy="344488"/>
            </a:xfrm>
            <a:prstGeom prst="straightConnector1">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cxnSp>
        <p:sp>
          <p:nvSpPr>
            <p:cNvPr id="4" name="TextBox 3"/>
            <p:cNvSpPr txBox="1"/>
            <p:nvPr/>
          </p:nvSpPr>
          <p:spPr>
            <a:xfrm>
              <a:off x="5232400" y="1422400"/>
              <a:ext cx="1915909" cy="276999"/>
            </a:xfrm>
            <a:prstGeom prst="rect">
              <a:avLst/>
            </a:prstGeom>
            <a:solidFill>
              <a:schemeClr val="bg1"/>
            </a:solidFill>
          </p:spPr>
          <p:txBody>
            <a:bodyPr wrap="none" rtlCol="0">
              <a:spAutoFit/>
            </a:bodyPr>
            <a:lstStyle/>
            <a:p>
              <a:pPr>
                <a:buNone/>
              </a:pPr>
              <a:r>
                <a:rPr lang="en-US" i="0" dirty="0" smtClean="0">
                  <a:solidFill>
                    <a:srgbClr val="000000"/>
                  </a:solidFill>
                </a:rPr>
                <a:t>Interior View of Bay J-K</a:t>
              </a:r>
              <a:endParaRPr lang="en-US" i="0" dirty="0">
                <a:solidFill>
                  <a:srgbClr val="000000"/>
                </a:solidFill>
              </a:endParaRPr>
            </a:p>
          </p:txBody>
        </p:sp>
        <p:sp>
          <p:nvSpPr>
            <p:cNvPr id="18" name="TextBox 17"/>
            <p:cNvSpPr txBox="1"/>
            <p:nvPr/>
          </p:nvSpPr>
          <p:spPr>
            <a:xfrm>
              <a:off x="5207000" y="3759200"/>
              <a:ext cx="1967205" cy="276999"/>
            </a:xfrm>
            <a:prstGeom prst="rect">
              <a:avLst/>
            </a:prstGeom>
            <a:solidFill>
              <a:schemeClr val="bg1"/>
            </a:solidFill>
          </p:spPr>
          <p:txBody>
            <a:bodyPr wrap="none" rtlCol="0">
              <a:spAutoFit/>
            </a:bodyPr>
            <a:lstStyle/>
            <a:p>
              <a:pPr>
                <a:buNone/>
              </a:pPr>
              <a:r>
                <a:rPr lang="en-US" i="0" dirty="0" smtClean="0">
                  <a:solidFill>
                    <a:srgbClr val="000000"/>
                  </a:solidFill>
                </a:rPr>
                <a:t>Exterior View of Bay J-K</a:t>
              </a:r>
              <a:endParaRPr lang="en-US" i="0" dirty="0">
                <a:solidFill>
                  <a:srgbClr val="000000"/>
                </a:solidFill>
              </a:endParaRPr>
            </a:p>
          </p:txBody>
        </p:sp>
      </p:grpSp>
      <p:sp>
        <p:nvSpPr>
          <p:cNvPr id="20"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13</a:t>
            </a:fld>
            <a:endParaRPr lang="en-US" sz="1400" b="0" dirty="0">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a:spLocks noChangeArrowheads="1"/>
          </p:cNvSpPr>
          <p:nvPr/>
        </p:nvSpPr>
        <p:spPr bwMode="auto">
          <a:xfrm>
            <a:off x="0" y="254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a:buNone/>
            </a:pPr>
            <a:r>
              <a:rPr lang="en-US" sz="2800" i="0" dirty="0">
                <a:solidFill>
                  <a:srgbClr val="FF0000"/>
                </a:solidFill>
              </a:rPr>
              <a:t>Aerial View of the NSTX-U Test Cell </a:t>
            </a:r>
            <a:r>
              <a:rPr lang="en-US" sz="2800" i="0" dirty="0" smtClean="0">
                <a:solidFill>
                  <a:srgbClr val="FF0000"/>
                </a:solidFill>
              </a:rPr>
              <a:t>(Aug. </a:t>
            </a:r>
            <a:r>
              <a:rPr lang="en-US" sz="2800" i="0" dirty="0">
                <a:solidFill>
                  <a:srgbClr val="FF0000"/>
                </a:solidFill>
              </a:rPr>
              <a:t>2013)</a:t>
            </a:r>
          </a:p>
        </p:txBody>
      </p:sp>
      <p:sp>
        <p:nvSpPr>
          <p:cNvPr id="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14</a:t>
            </a:fld>
            <a:endParaRPr lang="en-US" sz="1400" b="0" dirty="0">
              <a:latin typeface="Times" charset="0"/>
            </a:endParaRPr>
          </a:p>
        </p:txBody>
      </p:sp>
      <p:pic>
        <p:nvPicPr>
          <p:cNvPr id="2" name="Picture 1"/>
          <p:cNvPicPr>
            <a:picLocks noChangeAspect="1"/>
          </p:cNvPicPr>
          <p:nvPr/>
        </p:nvPicPr>
        <p:blipFill>
          <a:blip r:embed="rId2"/>
          <a:stretch>
            <a:fillRect/>
          </a:stretch>
        </p:blipFill>
        <p:spPr>
          <a:xfrm>
            <a:off x="911668" y="932947"/>
            <a:ext cx="7500065" cy="5620253"/>
          </a:xfrm>
          <a:prstGeom prst="rect">
            <a:avLst/>
          </a:prstGeom>
        </p:spPr>
      </p:pic>
      <p:sp>
        <p:nvSpPr>
          <p:cNvPr id="11" name="TextBox 10"/>
          <p:cNvSpPr txBox="1"/>
          <p:nvPr/>
        </p:nvSpPr>
        <p:spPr>
          <a:xfrm>
            <a:off x="6439289" y="1082991"/>
            <a:ext cx="661479" cy="450476"/>
          </a:xfrm>
          <a:prstGeom prst="rect">
            <a:avLst/>
          </a:prstGeom>
          <a:solidFill>
            <a:schemeClr val="bg1"/>
          </a:solidFill>
        </p:spPr>
        <p:txBody>
          <a:bodyPr wrap="none" rtlCol="0">
            <a:spAutoFit/>
          </a:bodyPr>
          <a:lstStyle/>
          <a:p>
            <a:pPr>
              <a:buNone/>
            </a:pPr>
            <a:r>
              <a:rPr lang="en-US" i="0" dirty="0" smtClean="0"/>
              <a:t>HHFW</a:t>
            </a:r>
          </a:p>
          <a:p>
            <a:pPr>
              <a:buNone/>
            </a:pPr>
            <a:r>
              <a:rPr lang="en-US" i="0" dirty="0" smtClean="0"/>
              <a:t>System</a:t>
            </a:r>
            <a:endParaRPr lang="en-US" i="0" dirty="0"/>
          </a:p>
        </p:txBody>
      </p:sp>
      <p:sp>
        <p:nvSpPr>
          <p:cNvPr id="12" name="TextBox 11"/>
          <p:cNvSpPr txBox="1"/>
          <p:nvPr/>
        </p:nvSpPr>
        <p:spPr>
          <a:xfrm>
            <a:off x="2453928" y="2637574"/>
            <a:ext cx="604656" cy="250264"/>
          </a:xfrm>
          <a:prstGeom prst="rect">
            <a:avLst/>
          </a:prstGeom>
          <a:solidFill>
            <a:schemeClr val="bg1"/>
          </a:solidFill>
        </p:spPr>
        <p:txBody>
          <a:bodyPr wrap="none" rtlCol="0">
            <a:spAutoFit/>
          </a:bodyPr>
          <a:lstStyle/>
          <a:p>
            <a:pPr>
              <a:buNone/>
            </a:pPr>
            <a:r>
              <a:rPr lang="en-US" i="0" dirty="0" smtClean="0"/>
              <a:t>1</a:t>
            </a:r>
            <a:r>
              <a:rPr lang="en-US" i="0" baseline="30000" dirty="0" smtClean="0"/>
              <a:t>st</a:t>
            </a:r>
            <a:r>
              <a:rPr lang="en-US" i="0" dirty="0" smtClean="0"/>
              <a:t> NBI</a:t>
            </a:r>
            <a:endParaRPr lang="en-US" i="0" dirty="0"/>
          </a:p>
        </p:txBody>
      </p:sp>
      <p:sp>
        <p:nvSpPr>
          <p:cNvPr id="14" name="TextBox 13"/>
          <p:cNvSpPr txBox="1"/>
          <p:nvPr/>
        </p:nvSpPr>
        <p:spPr>
          <a:xfrm>
            <a:off x="4246217" y="4463615"/>
            <a:ext cx="635478" cy="250264"/>
          </a:xfrm>
          <a:prstGeom prst="rect">
            <a:avLst/>
          </a:prstGeom>
          <a:solidFill>
            <a:schemeClr val="bg1"/>
          </a:solidFill>
        </p:spPr>
        <p:txBody>
          <a:bodyPr wrap="none" rtlCol="0">
            <a:spAutoFit/>
          </a:bodyPr>
          <a:lstStyle/>
          <a:p>
            <a:pPr>
              <a:buNone/>
            </a:pPr>
            <a:r>
              <a:rPr lang="en-US" i="0" dirty="0" smtClean="0"/>
              <a:t>2</a:t>
            </a:r>
            <a:r>
              <a:rPr lang="en-US" i="0" baseline="30000" dirty="0" smtClean="0"/>
              <a:t>nd</a:t>
            </a:r>
            <a:r>
              <a:rPr lang="en-US" i="0" dirty="0" smtClean="0"/>
              <a:t> NBI</a:t>
            </a:r>
            <a:endParaRPr lang="en-US" i="0" dirty="0"/>
          </a:p>
        </p:txBody>
      </p:sp>
      <p:sp>
        <p:nvSpPr>
          <p:cNvPr id="15" name="TextBox 14"/>
          <p:cNvSpPr txBox="1"/>
          <p:nvPr/>
        </p:nvSpPr>
        <p:spPr>
          <a:xfrm>
            <a:off x="6265516" y="2959101"/>
            <a:ext cx="808384" cy="276999"/>
          </a:xfrm>
          <a:prstGeom prst="rect">
            <a:avLst/>
          </a:prstGeom>
          <a:solidFill>
            <a:schemeClr val="bg1"/>
          </a:solidFill>
        </p:spPr>
        <p:txBody>
          <a:bodyPr wrap="square" rtlCol="0">
            <a:spAutoFit/>
          </a:bodyPr>
          <a:lstStyle/>
          <a:p>
            <a:pPr>
              <a:buNone/>
            </a:pPr>
            <a:r>
              <a:rPr lang="en-US" i="0" dirty="0" smtClean="0"/>
              <a:t>NSTX-U</a:t>
            </a:r>
            <a:endParaRPr lang="en-US" i="0" dirty="0"/>
          </a:p>
        </p:txBody>
      </p:sp>
      <p:graphicFrame>
        <p:nvGraphicFramePr>
          <p:cNvPr id="16" name="Table 15"/>
          <p:cNvGraphicFramePr>
            <a:graphicFrameLocks noGrp="1"/>
          </p:cNvGraphicFramePr>
          <p:nvPr>
            <p:extLst>
              <p:ext uri="{D42A27DB-BD31-4B8C-83A1-F6EECF244321}">
                <p14:modId xmlns:p14="http://schemas.microsoft.com/office/powerpoint/2010/main" val="1114612124"/>
              </p:ext>
            </p:extLst>
          </p:nvPr>
        </p:nvGraphicFramePr>
        <p:xfrm>
          <a:off x="4019550" y="3606800"/>
          <a:ext cx="1028700" cy="177800"/>
        </p:xfrm>
        <a:graphic>
          <a:graphicData uri="http://schemas.openxmlformats.org/drawingml/2006/table">
            <a:tbl>
              <a:tblPr/>
              <a:tblGrid>
                <a:gridCol w="1028700"/>
              </a:tblGrid>
              <a:tr h="177800">
                <a:tc>
                  <a:txBody>
                    <a:bodyPr/>
                    <a:lstStyle/>
                    <a:p>
                      <a:pPr algn="ctr" fontAlgn="b"/>
                      <a:r>
                        <a:rPr lang="en-US" sz="1000" b="0" i="0" u="none" strike="noStrike" dirty="0">
                          <a:effectLst/>
                          <a:latin typeface="Helvetica Neue"/>
                        </a:rPr>
                        <a:t>10</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10403669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p:cNvCxnSpPr/>
          <p:nvPr/>
        </p:nvCxnSpPr>
        <p:spPr>
          <a:xfrm flipH="1">
            <a:off x="6019800" y="1816100"/>
            <a:ext cx="762000" cy="0"/>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53251" name="Group 96"/>
          <p:cNvGrpSpPr>
            <a:grpSpLocks/>
          </p:cNvGrpSpPr>
          <p:nvPr/>
        </p:nvGrpSpPr>
        <p:grpSpPr bwMode="auto">
          <a:xfrm>
            <a:off x="152400" y="596900"/>
            <a:ext cx="8382000" cy="5715000"/>
            <a:chOff x="152400" y="457200"/>
            <a:chExt cx="8382000" cy="5715000"/>
          </a:xfrm>
        </p:grpSpPr>
        <p:grpSp>
          <p:nvGrpSpPr>
            <p:cNvPr id="53258" name="Group 59"/>
            <p:cNvGrpSpPr>
              <a:grpSpLocks/>
            </p:cNvGrpSpPr>
            <p:nvPr/>
          </p:nvGrpSpPr>
          <p:grpSpPr bwMode="auto">
            <a:xfrm>
              <a:off x="152400" y="457200"/>
              <a:ext cx="8382000" cy="5715000"/>
              <a:chOff x="152400" y="457200"/>
              <a:chExt cx="8382000" cy="5715000"/>
            </a:xfrm>
          </p:grpSpPr>
          <p:pic>
            <p:nvPicPr>
              <p:cNvPr id="53282" name="Picture 40" descr="C:\Users\rstrykow\Desktop\LMR &amp; FWP\status 20130712.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38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Straight Connector 54"/>
              <p:cNvCxnSpPr/>
              <p:nvPr/>
            </p:nvCxnSpPr>
            <p:spPr>
              <a:xfrm>
                <a:off x="4846638" y="762000"/>
                <a:ext cx="0" cy="541020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59" name="Group 95"/>
            <p:cNvGrpSpPr>
              <a:grpSpLocks/>
            </p:cNvGrpSpPr>
            <p:nvPr/>
          </p:nvGrpSpPr>
          <p:grpSpPr bwMode="auto">
            <a:xfrm>
              <a:off x="3733800" y="1219200"/>
              <a:ext cx="4572000" cy="4876800"/>
              <a:chOff x="3733800" y="1219200"/>
              <a:chExt cx="4572000" cy="4876800"/>
            </a:xfrm>
          </p:grpSpPr>
          <p:grpSp>
            <p:nvGrpSpPr>
              <p:cNvPr id="53260" name="Group 93"/>
              <p:cNvGrpSpPr>
                <a:grpSpLocks/>
              </p:cNvGrpSpPr>
              <p:nvPr/>
            </p:nvGrpSpPr>
            <p:grpSpPr bwMode="auto">
              <a:xfrm>
                <a:off x="3733800" y="1219200"/>
                <a:ext cx="1143000" cy="3928872"/>
                <a:chOff x="3733800" y="1219200"/>
                <a:chExt cx="1143000" cy="3928872"/>
              </a:xfrm>
            </p:grpSpPr>
            <p:sp>
              <p:nvSpPr>
                <p:cNvPr id="61" name="Rectangle 60"/>
                <p:cNvSpPr/>
                <p:nvPr/>
              </p:nvSpPr>
              <p:spPr>
                <a:xfrm>
                  <a:off x="3733800" y="1219200"/>
                  <a:ext cx="762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62" name="Rectangle 61"/>
                <p:cNvSpPr/>
                <p:nvPr/>
              </p:nvSpPr>
              <p:spPr>
                <a:xfrm>
                  <a:off x="3733800" y="1508125"/>
                  <a:ext cx="9906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63" name="Rectangle 62"/>
                <p:cNvSpPr/>
                <p:nvPr/>
              </p:nvSpPr>
              <p:spPr>
                <a:xfrm>
                  <a:off x="3733800" y="44958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64" name="Rectangle 63"/>
                <p:cNvSpPr/>
                <p:nvPr/>
              </p:nvSpPr>
              <p:spPr>
                <a:xfrm>
                  <a:off x="4038600" y="2057400"/>
                  <a:ext cx="8382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67" name="Rectangle 66"/>
                <p:cNvSpPr/>
                <p:nvPr/>
              </p:nvSpPr>
              <p:spPr>
                <a:xfrm>
                  <a:off x="3733800" y="34290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68" name="Rectangle 67"/>
                <p:cNvSpPr/>
                <p:nvPr/>
              </p:nvSpPr>
              <p:spPr>
                <a:xfrm>
                  <a:off x="3733800" y="1752600"/>
                  <a:ext cx="9906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71" name="Rectangle 70"/>
                <p:cNvSpPr/>
                <p:nvPr/>
              </p:nvSpPr>
              <p:spPr>
                <a:xfrm>
                  <a:off x="3733800" y="3124200"/>
                  <a:ext cx="1087438"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72" name="Rectangle 71"/>
                <p:cNvSpPr/>
                <p:nvPr/>
              </p:nvSpPr>
              <p:spPr>
                <a:xfrm>
                  <a:off x="3733800" y="4243388"/>
                  <a:ext cx="1143000" cy="11906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73" name="Rectangle 72"/>
                <p:cNvSpPr/>
                <p:nvPr/>
              </p:nvSpPr>
              <p:spPr>
                <a:xfrm>
                  <a:off x="3733800" y="36576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76" name="Rectangle 75"/>
                <p:cNvSpPr/>
                <p:nvPr/>
              </p:nvSpPr>
              <p:spPr>
                <a:xfrm>
                  <a:off x="3733800" y="39624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85" name="Rectangle 84"/>
                <p:cNvSpPr/>
                <p:nvPr/>
              </p:nvSpPr>
              <p:spPr>
                <a:xfrm>
                  <a:off x="3733800" y="50292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86" name="Rectangle 85"/>
                <p:cNvSpPr/>
                <p:nvPr/>
              </p:nvSpPr>
              <p:spPr>
                <a:xfrm>
                  <a:off x="3733800" y="4776788"/>
                  <a:ext cx="1143000" cy="11906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grpSp>
          <p:grpSp>
            <p:nvGrpSpPr>
              <p:cNvPr id="53261" name="Group 94"/>
              <p:cNvGrpSpPr>
                <a:grpSpLocks/>
              </p:cNvGrpSpPr>
              <p:nvPr/>
            </p:nvGrpSpPr>
            <p:grpSpPr bwMode="auto">
              <a:xfrm>
                <a:off x="5065713" y="2362200"/>
                <a:ext cx="3240087" cy="3733800"/>
                <a:chOff x="5065713" y="2362200"/>
                <a:chExt cx="3240087" cy="3733800"/>
              </a:xfrm>
            </p:grpSpPr>
            <p:cxnSp>
              <p:nvCxnSpPr>
                <p:cNvPr id="78" name="Straight Connector 77"/>
                <p:cNvCxnSpPr/>
                <p:nvPr/>
              </p:nvCxnSpPr>
              <p:spPr>
                <a:xfrm>
                  <a:off x="5065713" y="2362200"/>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61063" y="2667000"/>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096000" y="2971800"/>
                  <a:ext cx="0" cy="2514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56363" y="5522913"/>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781800" y="5791200"/>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10800000">
                  <a:off x="6811963" y="5867400"/>
                  <a:ext cx="152400" cy="228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90" name="Isosceles Triangle 89"/>
                <p:cNvSpPr/>
                <p:nvPr/>
              </p:nvSpPr>
              <p:spPr>
                <a:xfrm rot="10800000">
                  <a:off x="8153400" y="5867400"/>
                  <a:ext cx="152400" cy="228600"/>
                </a:xfrm>
                <a:prstGeom prst="triangle">
                  <a:avLst/>
                </a:prstGeom>
                <a:solidFill>
                  <a:srgbClr val="2312FC"/>
                </a:solidFill>
                <a:ln>
                  <a:solidFill>
                    <a:srgbClr val="2312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endParaRPr lang="en-US" dirty="0"/>
                </a:p>
              </p:txBody>
            </p:sp>
            <p:sp>
              <p:nvSpPr>
                <p:cNvPr id="53269" name="TextBox 90"/>
                <p:cNvSpPr txBox="1">
                  <a:spLocks noChangeArrowheads="1"/>
                </p:cNvSpPr>
                <p:nvPr/>
              </p:nvSpPr>
              <p:spPr bwMode="auto">
                <a:xfrm>
                  <a:off x="6553200" y="4876800"/>
                  <a:ext cx="114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400" b="1">
                      <a:solidFill>
                        <a:srgbClr val="FF0000"/>
                      </a:solidFill>
                    </a:rPr>
                    <a:t>Forecast Finish November 2014</a:t>
                  </a:r>
                </a:p>
              </p:txBody>
            </p:sp>
          </p:grpSp>
        </p:grpSp>
      </p:grpSp>
      <p:sp>
        <p:nvSpPr>
          <p:cNvPr id="53252" name="TextBox 91"/>
          <p:cNvSpPr txBox="1">
            <a:spLocks noChangeArrowheads="1"/>
          </p:cNvSpPr>
          <p:nvPr/>
        </p:nvSpPr>
        <p:spPr bwMode="auto">
          <a:xfrm>
            <a:off x="7620000" y="5016500"/>
            <a:ext cx="114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400" b="1">
                <a:solidFill>
                  <a:srgbClr val="2312FC"/>
                </a:solidFill>
              </a:rPr>
              <a:t>CD-4 Finish September 2015</a:t>
            </a:r>
          </a:p>
        </p:txBody>
      </p:sp>
      <p:sp>
        <p:nvSpPr>
          <p:cNvPr id="53" name="TextBox 52"/>
          <p:cNvSpPr txBox="1">
            <a:spLocks noChangeArrowheads="1"/>
          </p:cNvSpPr>
          <p:nvPr/>
        </p:nvSpPr>
        <p:spPr bwMode="auto">
          <a:xfrm>
            <a:off x="5105400" y="1054100"/>
            <a:ext cx="2819400" cy="646331"/>
          </a:xfrm>
          <a:prstGeom prst="rect">
            <a:avLst/>
          </a:prstGeom>
          <a:solidFill>
            <a:srgbClr val="FFCCFF"/>
          </a:solidFill>
          <a:ln w="9525">
            <a:solidFill>
              <a:schemeClr val="tx1"/>
            </a:solidFill>
            <a:miter lim="800000"/>
            <a:headEnd/>
            <a:tailEnd/>
          </a:ln>
          <a:effectLst>
            <a:outerShdw blurRad="63500" dist="38100" dir="2700000" sx="100999" sy="100999" algn="tl" rotWithShape="0">
              <a:srgbClr val="000000">
                <a:alpha val="65999"/>
              </a:srgbClr>
            </a:outerShdw>
          </a:effectLst>
        </p:spPr>
        <p:txBody>
          <a:bodyPr>
            <a:spAutoFit/>
          </a:bodyPr>
          <a:lstStyle/>
          <a:p>
            <a:pPr>
              <a:buNone/>
              <a:defRPr/>
            </a:pPr>
            <a:r>
              <a:rPr lang="en-US" dirty="0">
                <a:ea typeface="+mn-ea"/>
                <a:cs typeface="Arial" charset="0"/>
              </a:rPr>
              <a:t>Critical path through the centerstack fabrication and installation</a:t>
            </a:r>
          </a:p>
        </p:txBody>
      </p:sp>
      <p:sp>
        <p:nvSpPr>
          <p:cNvPr id="57" name="TextBox 56"/>
          <p:cNvSpPr txBox="1">
            <a:spLocks noChangeArrowheads="1"/>
          </p:cNvSpPr>
          <p:nvPr/>
        </p:nvSpPr>
        <p:spPr bwMode="auto">
          <a:xfrm>
            <a:off x="7315200" y="2044700"/>
            <a:ext cx="1676400" cy="2965450"/>
          </a:xfrm>
          <a:prstGeom prst="rect">
            <a:avLst/>
          </a:prstGeom>
          <a:solidFill>
            <a:srgbClr val="FFCCFF"/>
          </a:solidFill>
          <a:ln w="9525">
            <a:solidFill>
              <a:schemeClr val="tx1"/>
            </a:solidFill>
            <a:miter lim="800000"/>
            <a:headEnd/>
            <a:tailEnd/>
          </a:ln>
          <a:effectLst>
            <a:outerShdw blurRad="63500" dist="38100" dir="2700000" algn="tl" rotWithShape="0">
              <a:srgbClr val="000000">
                <a:alpha val="39999"/>
              </a:srgbClr>
            </a:outerShdw>
          </a:effectLst>
        </p:spPr>
        <p:txBody>
          <a:bodyPr>
            <a:spAutoFit/>
          </a:bodyPr>
          <a:lstStyle>
            <a:lvl1pPr marL="114300" indent="-1143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indent="0" eaLnBrk="1" hangingPunct="1">
              <a:spcBef>
                <a:spcPts val="200"/>
              </a:spcBef>
              <a:buNone/>
              <a:defRPr/>
            </a:pPr>
            <a:r>
              <a:rPr lang="en-US" sz="1200" u="sng" smtClean="0"/>
              <a:t>Key Operations Milestones</a:t>
            </a:r>
          </a:p>
          <a:p>
            <a:pPr marL="0" indent="0" eaLnBrk="1" hangingPunct="1">
              <a:spcBef>
                <a:spcPts val="200"/>
              </a:spcBef>
              <a:buNone/>
              <a:defRPr/>
            </a:pPr>
            <a:r>
              <a:rPr lang="en-US" sz="1200" smtClean="0"/>
              <a:t>Begin Diagnostic Installation – </a:t>
            </a:r>
            <a:r>
              <a:rPr lang="en-US" sz="1200" b="1" smtClean="0"/>
              <a:t>August 1st, 2013</a:t>
            </a:r>
          </a:p>
          <a:p>
            <a:pPr marL="0" indent="0" eaLnBrk="1" hangingPunct="1">
              <a:spcBef>
                <a:spcPts val="200"/>
              </a:spcBef>
              <a:buNone/>
              <a:defRPr/>
            </a:pPr>
            <a:r>
              <a:rPr lang="en-US" sz="1200" smtClean="0"/>
              <a:t>Complete in-vessel construction work </a:t>
            </a:r>
            <a:r>
              <a:rPr lang="en-US" sz="1200" b="1" smtClean="0"/>
              <a:t>October 1</a:t>
            </a:r>
            <a:r>
              <a:rPr lang="en-US" sz="1200" b="1" baseline="30000" smtClean="0"/>
              <a:t>st</a:t>
            </a:r>
            <a:r>
              <a:rPr lang="en-US" sz="1200" b="1" smtClean="0"/>
              <a:t> 2013</a:t>
            </a:r>
            <a:r>
              <a:rPr lang="en-US" sz="1200" smtClean="0"/>
              <a:t>. </a:t>
            </a:r>
          </a:p>
          <a:p>
            <a:pPr marL="0" indent="0" eaLnBrk="1" hangingPunct="1">
              <a:spcBef>
                <a:spcPts val="200"/>
              </a:spcBef>
              <a:buNone/>
              <a:defRPr/>
            </a:pPr>
            <a:r>
              <a:rPr lang="en-US" sz="1200" smtClean="0"/>
              <a:t>Complete Diagnostic installation &amp; calibration – </a:t>
            </a:r>
            <a:r>
              <a:rPr lang="en-US" sz="1200" b="1" smtClean="0"/>
              <a:t>December 1</a:t>
            </a:r>
            <a:r>
              <a:rPr lang="en-US" sz="1200" b="1" baseline="30000" smtClean="0"/>
              <a:t>st</a:t>
            </a:r>
            <a:r>
              <a:rPr lang="en-US" sz="1200" b="1" smtClean="0"/>
              <a:t>, 2013</a:t>
            </a:r>
          </a:p>
          <a:p>
            <a:pPr marL="0" indent="0" eaLnBrk="1" hangingPunct="1">
              <a:spcBef>
                <a:spcPts val="200"/>
              </a:spcBef>
              <a:buNone/>
              <a:defRPr/>
            </a:pPr>
            <a:r>
              <a:rPr lang="en-US" sz="1200" smtClean="0"/>
              <a:t>Rough Pump down – </a:t>
            </a:r>
            <a:r>
              <a:rPr lang="en-US" sz="1200" b="1" smtClean="0"/>
              <a:t>January 1</a:t>
            </a:r>
            <a:r>
              <a:rPr lang="en-US" sz="1200" b="1" baseline="30000" smtClean="0"/>
              <a:t>st</a:t>
            </a:r>
            <a:r>
              <a:rPr lang="en-US" sz="1200" b="1" smtClean="0"/>
              <a:t>, 2014</a:t>
            </a:r>
          </a:p>
        </p:txBody>
      </p:sp>
      <p:cxnSp>
        <p:nvCxnSpPr>
          <p:cNvPr id="99" name="Straight Arrow Connector 98"/>
          <p:cNvCxnSpPr/>
          <p:nvPr/>
        </p:nvCxnSpPr>
        <p:spPr>
          <a:xfrm flipH="1">
            <a:off x="5791200" y="1968500"/>
            <a:ext cx="228600" cy="762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990600" y="6311900"/>
            <a:ext cx="7467600" cy="276999"/>
          </a:xfrm>
          <a:prstGeom prst="rect">
            <a:avLst/>
          </a:prstGeom>
          <a:solidFill>
            <a:srgbClr val="FFCCFF"/>
          </a:solidFill>
          <a:ln w="12700">
            <a:solidFill>
              <a:schemeClr val="tx1"/>
            </a:solidFill>
            <a:miter lim="800000"/>
            <a:headEnd/>
            <a:tailEnd/>
          </a:ln>
          <a:effectLst>
            <a:outerShdw blurRad="63500" dist="38100" dir="2700000" algn="tl" rotWithShape="0">
              <a:srgbClr val="000000">
                <a:alpha val="39999"/>
              </a:srgbClr>
            </a:outerShdw>
          </a:effectLst>
        </p:spPr>
        <p:txBody>
          <a:bodyPr>
            <a:spAutoFit/>
          </a:bodyPr>
          <a:lstStyle/>
          <a:p>
            <a:pPr>
              <a:buNone/>
              <a:defRPr/>
            </a:pPr>
            <a:r>
              <a:rPr lang="en-US" dirty="0">
                <a:ea typeface="+mn-ea"/>
                <a:cs typeface="Arial" charset="0"/>
              </a:rPr>
              <a:t>Activity Certification Committee (ACC) and start-up planning underway </a:t>
            </a:r>
          </a:p>
        </p:txBody>
      </p:sp>
      <p:sp>
        <p:nvSpPr>
          <p:cNvPr id="36" name="Rectangle 43"/>
          <p:cNvSpPr>
            <a:spLocks noChangeArrowheads="1"/>
          </p:cNvSpPr>
          <p:nvPr/>
        </p:nvSpPr>
        <p:spPr bwMode="auto">
          <a:xfrm>
            <a:off x="-8890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eaLnBrk="1" hangingPunct="1">
              <a:buNone/>
            </a:pPr>
            <a:r>
              <a:rPr lang="en-US" sz="2800" i="0" dirty="0">
                <a:solidFill>
                  <a:srgbClr val="FF0000"/>
                </a:solidFill>
              </a:rPr>
              <a:t>Project on Track for October 2013 Completion </a:t>
            </a:r>
          </a:p>
        </p:txBody>
      </p:sp>
    </p:spTree>
    <p:extLst>
      <p:ext uri="{BB962C8B-B14F-4D97-AF65-F5344CB8AC3E}">
        <p14:creationId xmlns:p14="http://schemas.microsoft.com/office/powerpoint/2010/main" val="16331682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241299" y="969962"/>
            <a:ext cx="5537201" cy="2141538"/>
          </a:xfrm>
        </p:spPr>
        <p:txBody>
          <a:bodyPr/>
          <a:lstStyle/>
          <a:p>
            <a:pPr marL="182880" lvl="1" indent="-365760">
              <a:lnSpc>
                <a:spcPts val="2200"/>
              </a:lnSpc>
              <a:spcBef>
                <a:spcPts val="600"/>
              </a:spcBef>
              <a:spcAft>
                <a:spcPts val="400"/>
              </a:spcAft>
              <a:buNone/>
            </a:pPr>
            <a:r>
              <a:rPr lang="en-US" sz="1800" b="1" dirty="0" smtClean="0">
                <a:solidFill>
                  <a:schemeClr val="tx1"/>
                </a:solidFill>
                <a:latin typeface="+mj-lt"/>
                <a:ea typeface="ヒラギノ角ゴ Pro W3" charset="0"/>
                <a:cs typeface="ヒラギノ角ゴ Pro W3" charset="0"/>
              </a:rPr>
              <a:t>•  Improving the PFC geometry in the vicinity of the CHI gap to protect the vessel and coils due to ~ 10x higher </a:t>
            </a:r>
            <a:r>
              <a:rPr lang="en-US" sz="1800" b="1" dirty="0" err="1" smtClean="0">
                <a:solidFill>
                  <a:schemeClr val="tx1"/>
                </a:solidFill>
                <a:latin typeface="+mj-lt"/>
                <a:ea typeface="ヒラギノ角ゴ Pro W3" charset="0"/>
                <a:cs typeface="ヒラギノ角ゴ Pro W3" charset="0"/>
              </a:rPr>
              <a:t>divertor</a:t>
            </a:r>
            <a:r>
              <a:rPr lang="en-US" sz="1800" b="1" dirty="0" smtClean="0">
                <a:solidFill>
                  <a:schemeClr val="tx1"/>
                </a:solidFill>
                <a:latin typeface="+mj-lt"/>
                <a:ea typeface="ヒラギノ角ゴ Pro W3" charset="0"/>
                <a:cs typeface="ヒラギノ角ゴ Pro W3" charset="0"/>
              </a:rPr>
              <a:t> heat loads</a:t>
            </a:r>
          </a:p>
          <a:p>
            <a:pPr marL="146304" indent="-457200">
              <a:lnSpc>
                <a:spcPts val="2200"/>
              </a:lnSpc>
              <a:spcBef>
                <a:spcPts val="600"/>
              </a:spcBef>
              <a:spcAft>
                <a:spcPts val="400"/>
              </a:spcAft>
              <a:buNone/>
            </a:pPr>
            <a:r>
              <a:rPr lang="en-US" sz="1800" b="1" dirty="0" smtClean="0">
                <a:solidFill>
                  <a:srgbClr val="0000FF"/>
                </a:solidFill>
                <a:latin typeface="+mj-lt"/>
                <a:ea typeface="ＭＳ Ｐゴシック" charset="0"/>
                <a:cs typeface="Helvetica Neue" charset="0"/>
              </a:rPr>
              <a:t>  New </a:t>
            </a:r>
            <a:r>
              <a:rPr lang="en-US" sz="1800" b="1" dirty="0">
                <a:solidFill>
                  <a:srgbClr val="0000FF"/>
                </a:solidFill>
                <a:latin typeface="+mj-lt"/>
                <a:ea typeface="ＭＳ Ｐゴシック" charset="0"/>
                <a:cs typeface="Helvetica Neue" charset="0"/>
              </a:rPr>
              <a:t>gap overhung tiles to provides necessary </a:t>
            </a:r>
            <a:r>
              <a:rPr lang="en-US" sz="1800" b="1" dirty="0" smtClean="0">
                <a:solidFill>
                  <a:srgbClr val="0000FF"/>
                </a:solidFill>
                <a:latin typeface="+mj-lt"/>
                <a:ea typeface="ＭＳ Ｐゴシック" charset="0"/>
                <a:cs typeface="Helvetica Neue" charset="0"/>
              </a:rPr>
              <a:t>protection. </a:t>
            </a:r>
            <a:r>
              <a:rPr lang="en-US" sz="1800" b="1" dirty="0">
                <a:solidFill>
                  <a:srgbClr val="FF0000"/>
                </a:solidFill>
                <a:latin typeface="+mj-lt"/>
              </a:rPr>
              <a:t>Gap tiles being fabricated by the </a:t>
            </a:r>
            <a:r>
              <a:rPr lang="en-US" sz="1800" b="1" dirty="0" smtClean="0">
                <a:solidFill>
                  <a:srgbClr val="FF0000"/>
                </a:solidFill>
                <a:latin typeface="+mj-lt"/>
              </a:rPr>
              <a:t>vendor.</a:t>
            </a:r>
            <a:endParaRPr lang="en-US" sz="1800" dirty="0" smtClean="0">
              <a:solidFill>
                <a:srgbClr val="FF0000"/>
              </a:solidFill>
              <a:latin typeface="+mj-lt"/>
              <a:ea typeface="ヒラギノ角ゴ Pro W3" charset="0"/>
              <a:cs typeface="ヒラギノ角ゴ Pro W3" charset="0"/>
            </a:endParaRPr>
          </a:p>
        </p:txBody>
      </p:sp>
      <p:sp>
        <p:nvSpPr>
          <p:cNvPr id="23554" name="Rectangle 3"/>
          <p:cNvSpPr>
            <a:spLocks noChangeArrowheads="1"/>
          </p:cNvSpPr>
          <p:nvPr/>
        </p:nvSpPr>
        <p:spPr bwMode="auto">
          <a:xfrm>
            <a:off x="0" y="17463"/>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a:solidFill>
                  <a:srgbClr val="FF0000"/>
                </a:solidFill>
                <a:latin typeface="Arial" charset="0"/>
                <a:ea typeface="ヒラギノ角ゴ Pro W3" charset="0"/>
                <a:cs typeface="ヒラギノ角ゴ Pro W3" charset="0"/>
              </a:rPr>
              <a:t>Engineering </a:t>
            </a:r>
            <a:r>
              <a:rPr lang="en-US" sz="2800" i="0" dirty="0" smtClean="0">
                <a:solidFill>
                  <a:srgbClr val="FF0000"/>
                </a:solidFill>
                <a:latin typeface="Arial" charset="0"/>
                <a:ea typeface="ヒラギノ角ゴ Pro W3" charset="0"/>
                <a:cs typeface="ヒラギノ角ゴ Pro W3" charset="0"/>
              </a:rPr>
              <a:t>and Research Operations </a:t>
            </a:r>
            <a:r>
              <a:rPr lang="en-US" sz="2800" i="0" dirty="0">
                <a:solidFill>
                  <a:srgbClr val="FF0000"/>
                </a:solidFill>
                <a:latin typeface="Arial" charset="0"/>
                <a:ea typeface="ヒラギノ角ゴ Pro W3" charset="0"/>
                <a:cs typeface="ヒラギノ角ゴ Pro W3" charset="0"/>
              </a:rPr>
              <a:t>Activities </a:t>
            </a:r>
          </a:p>
          <a:p>
            <a:pPr algn="ctr" eaLnBrk="0" hangingPunct="0">
              <a:spcBef>
                <a:spcPct val="0"/>
              </a:spcBef>
              <a:buFontTx/>
              <a:buNone/>
            </a:pPr>
            <a:r>
              <a:rPr lang="en-US" sz="2400" i="0" dirty="0">
                <a:solidFill>
                  <a:srgbClr val="0000FF"/>
                </a:solidFill>
                <a:latin typeface="Arial" charset="0"/>
                <a:ea typeface="ヒラギノ角ゴ Pro W3" charset="0"/>
                <a:cs typeface="ヒラギノ角ゴ Pro W3" charset="0"/>
              </a:rPr>
              <a:t>In Preparation for the NSTX-U Operations</a:t>
            </a:r>
            <a:endParaRPr lang="en-US" sz="2000" i="0" dirty="0">
              <a:solidFill>
                <a:srgbClr val="0000FF"/>
              </a:solidFill>
            </a:endParaRPr>
          </a:p>
        </p:txBody>
      </p:sp>
      <p:sp>
        <p:nvSpPr>
          <p:cNvPr id="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16</a:t>
            </a:fld>
            <a:endParaRPr lang="en-US" sz="1400" b="0" dirty="0">
              <a:latin typeface="Times" charset="0"/>
            </a:endParaRPr>
          </a:p>
        </p:txBody>
      </p:sp>
      <p:grpSp>
        <p:nvGrpSpPr>
          <p:cNvPr id="2" name="Group 1"/>
          <p:cNvGrpSpPr/>
          <p:nvPr/>
        </p:nvGrpSpPr>
        <p:grpSpPr>
          <a:xfrm>
            <a:off x="6020127" y="965200"/>
            <a:ext cx="2780973" cy="2113078"/>
            <a:chOff x="6744027" y="3251200"/>
            <a:chExt cx="2780973" cy="2113078"/>
          </a:xfrm>
        </p:grpSpPr>
        <p:pic>
          <p:nvPicPr>
            <p:cNvPr id="10" name="Picture 9"/>
            <p:cNvPicPr>
              <a:picLocks noChangeAspect="1"/>
            </p:cNvPicPr>
            <p:nvPr/>
          </p:nvPicPr>
          <p:blipFill>
            <a:blip r:embed="rId2"/>
            <a:stretch>
              <a:fillRect/>
            </a:stretch>
          </p:blipFill>
          <p:spPr>
            <a:xfrm>
              <a:off x="6744027" y="3263900"/>
              <a:ext cx="2780973" cy="2100378"/>
            </a:xfrm>
            <a:prstGeom prst="rect">
              <a:avLst/>
            </a:prstGeom>
          </p:spPr>
        </p:pic>
        <p:sp>
          <p:nvSpPr>
            <p:cNvPr id="19" name="TextBox 34"/>
            <p:cNvSpPr txBox="1">
              <a:spLocks noChangeArrowheads="1"/>
            </p:cNvSpPr>
            <p:nvPr/>
          </p:nvSpPr>
          <p:spPr bwMode="auto">
            <a:xfrm>
              <a:off x="7405687" y="3251200"/>
              <a:ext cx="1738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dirty="0">
                  <a:solidFill>
                    <a:srgbClr val="D9133C"/>
                  </a:solidFill>
                </a:rPr>
                <a:t>Improved Tile Design</a:t>
              </a:r>
            </a:p>
          </p:txBody>
        </p:sp>
      </p:grpSp>
      <p:pic>
        <p:nvPicPr>
          <p:cNvPr id="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0875" y="3390900"/>
            <a:ext cx="20989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
          <p:cNvSpPr txBox="1">
            <a:spLocks noChangeArrowheads="1"/>
          </p:cNvSpPr>
          <p:nvPr/>
        </p:nvSpPr>
        <p:spPr bwMode="auto">
          <a:xfrm>
            <a:off x="403225" y="4481576"/>
            <a:ext cx="5857875"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None/>
            </a:pPr>
            <a:r>
              <a:rPr lang="en-US" sz="1800" i="0" dirty="0" smtClean="0">
                <a:solidFill>
                  <a:srgbClr val="0000FF"/>
                </a:solidFill>
                <a:latin typeface="+mj-lt"/>
              </a:rPr>
              <a:t>More than half of </a:t>
            </a:r>
            <a:r>
              <a:rPr lang="en-US" sz="1800" i="0" dirty="0">
                <a:solidFill>
                  <a:srgbClr val="0000FF"/>
                </a:solidFill>
                <a:latin typeface="+mj-lt"/>
              </a:rPr>
              <a:t>the </a:t>
            </a:r>
            <a:r>
              <a:rPr lang="en-US" sz="1800" i="0" dirty="0" smtClean="0">
                <a:solidFill>
                  <a:srgbClr val="0000FF"/>
                </a:solidFill>
                <a:latin typeface="+mj-lt"/>
              </a:rPr>
              <a:t>68 FG  production units have now undergone power testing in rectifiers, and test results for all units have been identical, giving us confidence that we can rely on bench testing for the remaining ones.  Power testing will continue to confirm current balancing on multiple rectifiers. </a:t>
            </a:r>
            <a:r>
              <a:rPr lang="en-US" sz="1800" i="0" dirty="0" smtClean="0">
                <a:solidFill>
                  <a:srgbClr val="FF0000"/>
                </a:solidFill>
                <a:latin typeface="+mj-lt"/>
              </a:rPr>
              <a:t>Target completion date of Nov. 2013.</a:t>
            </a:r>
          </a:p>
          <a:p>
            <a:pPr eaLnBrk="1" hangingPunct="1">
              <a:buNone/>
            </a:pPr>
            <a:endParaRPr lang="en-US" sz="1800" i="0" dirty="0">
              <a:solidFill>
                <a:srgbClr val="0000FF"/>
              </a:solidFill>
              <a:latin typeface="+mj-lt"/>
            </a:endParaRPr>
          </a:p>
        </p:txBody>
      </p:sp>
      <p:sp>
        <p:nvSpPr>
          <p:cNvPr id="3" name="TextBox 2"/>
          <p:cNvSpPr txBox="1"/>
          <p:nvPr/>
        </p:nvSpPr>
        <p:spPr>
          <a:xfrm>
            <a:off x="254001" y="3009901"/>
            <a:ext cx="6083299" cy="1698927"/>
          </a:xfrm>
          <a:prstGeom prst="rect">
            <a:avLst/>
          </a:prstGeom>
          <a:noFill/>
        </p:spPr>
        <p:txBody>
          <a:bodyPr wrap="square" rtlCol="0">
            <a:spAutoFit/>
          </a:bodyPr>
          <a:lstStyle/>
          <a:p>
            <a:pPr marL="182880" lvl="1" indent="-457200">
              <a:buNone/>
            </a:pPr>
            <a:r>
              <a:rPr lang="en-US" sz="1800" i="0" dirty="0" smtClean="0">
                <a:solidFill>
                  <a:schemeClr val="tx1"/>
                </a:solidFill>
                <a:latin typeface="+mj-lt"/>
                <a:ea typeface="ヒラギノ角ゴ Pro W3" charset="0"/>
                <a:cs typeface="ヒラギノ角ゴ Pro W3" charset="0"/>
              </a:rPr>
              <a:t>•  Replacing </a:t>
            </a:r>
            <a:r>
              <a:rPr lang="en-US" sz="1800" i="0" dirty="0">
                <a:solidFill>
                  <a:schemeClr val="tx1"/>
                </a:solidFill>
                <a:latin typeface="+mj-lt"/>
                <a:ea typeface="ヒラギノ角ゴ Pro W3" charset="0"/>
                <a:cs typeface="ヒラギノ角ゴ Pro W3" charset="0"/>
              </a:rPr>
              <a:t>electronics that control rectifiers - T</a:t>
            </a:r>
            <a:r>
              <a:rPr lang="en-US" sz="1800" i="0" dirty="0">
                <a:solidFill>
                  <a:schemeClr val="tx1"/>
                </a:solidFill>
                <a:latin typeface="+mj-lt"/>
              </a:rPr>
              <a:t>he new Firing Generator (FG) will deliver firing pulses with greater resolution, precision, and </a:t>
            </a:r>
            <a:r>
              <a:rPr lang="en-US" sz="1800" i="0" dirty="0" smtClean="0">
                <a:solidFill>
                  <a:schemeClr val="tx1"/>
                </a:solidFill>
                <a:latin typeface="+mj-lt"/>
              </a:rPr>
              <a:t>repeatability,  critical </a:t>
            </a:r>
            <a:r>
              <a:rPr lang="en-US" sz="1800" i="0" dirty="0">
                <a:solidFill>
                  <a:schemeClr val="tx1"/>
                </a:solidFill>
                <a:latin typeface="+mj-lt"/>
              </a:rPr>
              <a:t>for the new 8-parallel, 130kA TF system configuration. </a:t>
            </a:r>
            <a:endParaRPr lang="en-US" sz="1800" i="0" dirty="0">
              <a:solidFill>
                <a:schemeClr val="tx1"/>
              </a:solidFill>
              <a:latin typeface="+mj-lt"/>
              <a:ea typeface="ヒラギノ角ゴ Pro W3" charset="0"/>
              <a:cs typeface="ヒラギノ角ゴ Pro W3" charset="0"/>
            </a:endParaRPr>
          </a:p>
          <a:p>
            <a:pPr marL="182880" indent="-457200"/>
            <a:endParaRPr lang="en-US" i="0" dirty="0">
              <a:solidFill>
                <a:schemeClr val="tx1"/>
              </a:solidFill>
              <a:latin typeface="+mj-lt"/>
            </a:endParaRPr>
          </a:p>
        </p:txBody>
      </p:sp>
      <p:sp>
        <p:nvSpPr>
          <p:cNvPr id="4" name="Rectangle 3"/>
          <p:cNvSpPr/>
          <p:nvPr/>
        </p:nvSpPr>
        <p:spPr>
          <a:xfrm>
            <a:off x="6387321" y="3087301"/>
            <a:ext cx="2262158" cy="276999"/>
          </a:xfrm>
          <a:prstGeom prst="rect">
            <a:avLst/>
          </a:prstGeom>
        </p:spPr>
        <p:txBody>
          <a:bodyPr wrap="none">
            <a:spAutoFit/>
          </a:bodyPr>
          <a:lstStyle/>
          <a:p>
            <a:pPr>
              <a:buNone/>
            </a:pPr>
            <a:r>
              <a:rPr lang="en-US" i="0" dirty="0" err="1">
                <a:solidFill>
                  <a:srgbClr val="FF0000"/>
                </a:solidFill>
              </a:rPr>
              <a:t>Transrex</a:t>
            </a:r>
            <a:r>
              <a:rPr lang="en-US" i="0" dirty="0">
                <a:solidFill>
                  <a:srgbClr val="FF0000"/>
                </a:solidFill>
              </a:rPr>
              <a:t> AC/DC Convertors </a:t>
            </a:r>
            <a:endParaRPr lang="en-US" dirty="0"/>
          </a:p>
        </p:txBody>
      </p:sp>
    </p:spTree>
    <p:extLst>
      <p:ext uri="{BB962C8B-B14F-4D97-AF65-F5344CB8AC3E}">
        <p14:creationId xmlns:p14="http://schemas.microsoft.com/office/powerpoint/2010/main" val="24430534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127001" y="1281113"/>
            <a:ext cx="5892800" cy="2579687"/>
          </a:xfrm>
        </p:spPr>
        <p:txBody>
          <a:bodyPr/>
          <a:lstStyle/>
          <a:p>
            <a:pPr marL="256032" indent="-256032">
              <a:spcAft>
                <a:spcPts val="600"/>
              </a:spcAft>
            </a:pPr>
            <a:r>
              <a:rPr lang="en-US" sz="1600" b="1" dirty="0">
                <a:latin typeface="Arial" charset="0"/>
                <a:ea typeface="ＭＳ Ｐゴシック" charset="0"/>
                <a:cs typeface="ＭＳ Ｐゴシック" charset="0"/>
              </a:rPr>
              <a:t>The first-year power supply capabilities of NSTX-Upgrade will yield considerable experimental flexibility,</a:t>
            </a:r>
            <a:r>
              <a:rPr lang="en-US" sz="1600" b="1" dirty="0" smtClean="0">
                <a:latin typeface="Arial" charset="0"/>
                <a:ea typeface="ＭＳ Ｐゴシック" charset="0"/>
                <a:cs typeface="ＭＳ Ｐゴシック" charset="0"/>
              </a:rPr>
              <a:t> via up</a:t>
            </a:r>
            <a:r>
              <a:rPr lang="en-US" sz="1600" b="1" dirty="0">
                <a:latin typeface="Arial" charset="0"/>
                <a:ea typeface="ＭＳ Ｐゴシック" charset="0"/>
                <a:cs typeface="ＭＳ Ｐゴシック" charset="0"/>
              </a:rPr>
              <a:t>-down symmetric PF-1C </a:t>
            </a:r>
            <a:r>
              <a:rPr lang="en-US" sz="1600" b="1" dirty="0" smtClean="0">
                <a:latin typeface="Arial" charset="0"/>
                <a:ea typeface="ＭＳ Ｐゴシック" charset="0"/>
                <a:cs typeface="ＭＳ Ｐゴシック" charset="0"/>
              </a:rPr>
              <a:t>coils</a:t>
            </a:r>
          </a:p>
          <a:p>
            <a:pPr marL="256032" indent="-256032"/>
            <a:r>
              <a:rPr lang="en-US" sz="1600" b="1" dirty="0">
                <a:latin typeface="Arial" charset="0"/>
                <a:ea typeface="ＭＳ Ｐゴシック" charset="0"/>
                <a:cs typeface="ＭＳ Ｐゴシック" charset="0"/>
              </a:rPr>
              <a:t>By powering</a:t>
            </a:r>
            <a:r>
              <a:rPr lang="en-US" sz="1600" b="1" dirty="0" smtClean="0">
                <a:latin typeface="Arial" charset="0"/>
                <a:ea typeface="ＭＳ Ｐゴシック" charset="0"/>
                <a:cs typeface="ＭＳ Ｐゴシック" charset="0"/>
              </a:rPr>
              <a:t> upper and lower PF</a:t>
            </a:r>
            <a:r>
              <a:rPr lang="en-US" sz="1600" b="1" dirty="0">
                <a:latin typeface="Arial" charset="0"/>
                <a:ea typeface="ＭＳ Ｐゴシック" charset="0"/>
                <a:cs typeface="ＭＳ Ｐゴシック" charset="0"/>
              </a:rPr>
              <a:t>-1A &amp; PF-1C coils, it will be possible to generate up-down symmetric snowflake </a:t>
            </a:r>
            <a:r>
              <a:rPr lang="en-US" sz="1600" b="1" dirty="0" err="1">
                <a:latin typeface="Arial" charset="0"/>
                <a:ea typeface="ＭＳ Ｐゴシック" charset="0"/>
                <a:cs typeface="ＭＳ Ｐゴシック" charset="0"/>
              </a:rPr>
              <a:t>divertors</a:t>
            </a:r>
            <a:endParaRPr lang="en-US" sz="1600" b="1" dirty="0">
              <a:latin typeface="Arial" charset="0"/>
              <a:ea typeface="ＭＳ Ｐゴシック" charset="0"/>
              <a:cs typeface="ＭＳ Ｐゴシック" charset="0"/>
            </a:endParaRPr>
          </a:p>
          <a:p>
            <a:pPr marL="256032" indent="-256032">
              <a:spcAft>
                <a:spcPts val="600"/>
              </a:spcAft>
            </a:pPr>
            <a:r>
              <a:rPr lang="en-US" sz="1600" b="1" dirty="0" smtClean="0">
                <a:latin typeface="Arial" charset="0"/>
                <a:ea typeface="ＭＳ Ｐゴシック" charset="0"/>
                <a:cs typeface="ＭＳ Ｐゴシック" charset="0"/>
              </a:rPr>
              <a:t>The </a:t>
            </a:r>
            <a:r>
              <a:rPr lang="en-US" sz="1600" b="1" dirty="0">
                <a:latin typeface="Arial" charset="0"/>
                <a:ea typeface="ＭＳ Ｐゴシック" charset="0"/>
                <a:cs typeface="ＭＳ Ｐゴシック" charset="0"/>
              </a:rPr>
              <a:t>new configuration should provide better control for the CHI absorber region.  </a:t>
            </a:r>
          </a:p>
        </p:txBody>
      </p:sp>
      <p:sp>
        <p:nvSpPr>
          <p:cNvPr id="7373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ct val="90000"/>
              </a:lnSpc>
              <a:spcBef>
                <a:spcPts val="1800"/>
              </a:spcBef>
              <a:spcAft>
                <a:spcPts val="1800"/>
              </a:spcAft>
              <a:buFontTx/>
              <a:buNone/>
            </a:pPr>
            <a:r>
              <a:rPr lang="en-US" sz="3200" i="0" dirty="0">
                <a:solidFill>
                  <a:srgbClr val="FF0000"/>
                </a:solidFill>
              </a:rPr>
              <a:t>NSTX-U </a:t>
            </a:r>
            <a:r>
              <a:rPr lang="en-US" sz="3200" i="0" dirty="0" smtClean="0">
                <a:solidFill>
                  <a:srgbClr val="FF0000"/>
                </a:solidFill>
              </a:rPr>
              <a:t>Plasma Control System </a:t>
            </a:r>
            <a:r>
              <a:rPr lang="en-US" sz="3200" i="0" dirty="0">
                <a:solidFill>
                  <a:srgbClr val="FF0000"/>
                </a:solidFill>
              </a:rPr>
              <a:t>Upgrade</a:t>
            </a:r>
            <a:br>
              <a:rPr lang="en-US" sz="3200" i="0" dirty="0">
                <a:solidFill>
                  <a:srgbClr val="FF0000"/>
                </a:solidFill>
              </a:rPr>
            </a:br>
            <a:r>
              <a:rPr lang="en-US" sz="2400" i="0" dirty="0">
                <a:solidFill>
                  <a:srgbClr val="0723FF"/>
                </a:solidFill>
              </a:rPr>
              <a:t>Enables </a:t>
            </a:r>
            <a:r>
              <a:rPr lang="en-US" sz="2400" i="0" dirty="0" smtClean="0">
                <a:solidFill>
                  <a:srgbClr val="0723FF"/>
                </a:solidFill>
              </a:rPr>
              <a:t>real time up</a:t>
            </a:r>
            <a:r>
              <a:rPr lang="en-US" sz="2400" i="0" dirty="0">
                <a:solidFill>
                  <a:srgbClr val="0723FF"/>
                </a:solidFill>
              </a:rPr>
              <a:t>-down symmetric </a:t>
            </a:r>
            <a:r>
              <a:rPr lang="en-US" sz="2400" i="0" dirty="0" err="1">
                <a:solidFill>
                  <a:srgbClr val="0723FF"/>
                </a:solidFill>
              </a:rPr>
              <a:t>divertor</a:t>
            </a:r>
            <a:r>
              <a:rPr lang="en-US" sz="2400" i="0" dirty="0">
                <a:solidFill>
                  <a:srgbClr val="0723FF"/>
                </a:solidFill>
              </a:rPr>
              <a:t> </a:t>
            </a:r>
            <a:r>
              <a:rPr lang="en-US" sz="2400" i="0" dirty="0" smtClean="0">
                <a:solidFill>
                  <a:srgbClr val="0723FF"/>
                </a:solidFill>
              </a:rPr>
              <a:t>control</a:t>
            </a:r>
            <a:endParaRPr lang="en-US" sz="1600" i="0" dirty="0">
              <a:solidFill>
                <a:srgbClr val="FF0000"/>
              </a:solidFill>
              <a:latin typeface="Helvetica Neue" charset="0"/>
            </a:endParaRPr>
          </a:p>
        </p:txBody>
      </p:sp>
      <p:pic>
        <p:nvPicPr>
          <p:cNvPr id="7373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350" y="1358900"/>
            <a:ext cx="2940050" cy="23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17</a:t>
            </a:fld>
            <a:endParaRPr lang="en-US" sz="1400" b="0" dirty="0">
              <a:latin typeface="Times" charset="0"/>
            </a:endParaRPr>
          </a:p>
        </p:txBody>
      </p:sp>
      <p:sp>
        <p:nvSpPr>
          <p:cNvPr id="2" name="TextBox 1"/>
          <p:cNvSpPr txBox="1"/>
          <p:nvPr/>
        </p:nvSpPr>
        <p:spPr>
          <a:xfrm>
            <a:off x="1955801" y="927100"/>
            <a:ext cx="7975600" cy="707886"/>
          </a:xfrm>
          <a:prstGeom prst="rect">
            <a:avLst/>
          </a:prstGeom>
          <a:noFill/>
        </p:spPr>
        <p:txBody>
          <a:bodyPr wrap="square" rtlCol="0">
            <a:spAutoFit/>
          </a:bodyPr>
          <a:lstStyle/>
          <a:p>
            <a:pPr>
              <a:buNone/>
            </a:pPr>
            <a:r>
              <a:rPr lang="en-US" sz="2000" i="0" dirty="0">
                <a:solidFill>
                  <a:srgbClr val="FF0000"/>
                </a:solidFill>
              </a:rPr>
              <a:t>NSTX-U PF Coil Power System Upgrade</a:t>
            </a:r>
            <a:br>
              <a:rPr lang="en-US" sz="2000" i="0" dirty="0">
                <a:solidFill>
                  <a:srgbClr val="FF0000"/>
                </a:solidFill>
              </a:rPr>
            </a:br>
            <a:endParaRPr lang="en-US" sz="2000" dirty="0"/>
          </a:p>
        </p:txBody>
      </p:sp>
      <p:grpSp>
        <p:nvGrpSpPr>
          <p:cNvPr id="10" name="Group 9"/>
          <p:cNvGrpSpPr/>
          <p:nvPr/>
        </p:nvGrpSpPr>
        <p:grpSpPr>
          <a:xfrm>
            <a:off x="106686" y="3995738"/>
            <a:ext cx="8948414" cy="2560334"/>
            <a:chOff x="-131763" y="805560"/>
            <a:chExt cx="9239251" cy="2643544"/>
          </a:xfrm>
        </p:grpSpPr>
        <p:sp>
          <p:nvSpPr>
            <p:cNvPr id="11" name="Rectangle 10"/>
            <p:cNvSpPr/>
            <p:nvPr/>
          </p:nvSpPr>
          <p:spPr>
            <a:xfrm>
              <a:off x="1625599" y="1711325"/>
              <a:ext cx="113937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Inputs</a:t>
              </a:r>
            </a:p>
          </p:txBody>
        </p:sp>
        <p:sp>
          <p:nvSpPr>
            <p:cNvPr id="12" name="Rectangle 11"/>
            <p:cNvSpPr/>
            <p:nvPr/>
          </p:nvSpPr>
          <p:spPr>
            <a:xfrm>
              <a:off x="1625600" y="2366963"/>
              <a:ext cx="1103086"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Time Stamp</a:t>
              </a:r>
            </a:p>
          </p:txBody>
        </p:sp>
        <p:sp>
          <p:nvSpPr>
            <p:cNvPr id="13" name="Rectangle 12"/>
            <p:cNvSpPr/>
            <p:nvPr/>
          </p:nvSpPr>
          <p:spPr>
            <a:xfrm>
              <a:off x="1625599" y="2044700"/>
              <a:ext cx="1110343"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Inputs</a:t>
              </a:r>
            </a:p>
          </p:txBody>
        </p:sp>
        <p:cxnSp>
          <p:nvCxnSpPr>
            <p:cNvPr id="14" name="Straight Connector 13"/>
            <p:cNvCxnSpPr/>
            <p:nvPr/>
          </p:nvCxnSpPr>
          <p:spPr>
            <a:xfrm>
              <a:off x="2752725" y="2184400"/>
              <a:ext cx="1514475" cy="6350"/>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2693760" y="1628775"/>
              <a:ext cx="1057275" cy="254000"/>
            </a:xfrm>
            <a:prstGeom prst="rect">
              <a:avLst/>
            </a:prstGeom>
            <a:noFill/>
          </p:spPr>
          <p:txBody>
            <a:bodyPr wrap="none">
              <a:spAutoFit/>
            </a:bodyPr>
            <a:lstStyle/>
            <a:p>
              <a:pPr>
                <a:buFontTx/>
                <a:buNone/>
                <a:defRPr/>
              </a:pPr>
              <a:r>
                <a:rPr lang="en-US" sz="1050" dirty="0"/>
                <a:t>416 channels</a:t>
              </a:r>
            </a:p>
          </p:txBody>
        </p:sp>
        <p:sp>
          <p:nvSpPr>
            <p:cNvPr id="16" name="TextBox 15"/>
            <p:cNvSpPr txBox="1"/>
            <p:nvPr/>
          </p:nvSpPr>
          <p:spPr>
            <a:xfrm>
              <a:off x="2674484" y="1973263"/>
              <a:ext cx="795337" cy="254000"/>
            </a:xfrm>
            <a:prstGeom prst="rect">
              <a:avLst/>
            </a:prstGeom>
            <a:noFill/>
          </p:spPr>
          <p:txBody>
            <a:bodyPr wrap="none">
              <a:spAutoFit/>
            </a:bodyPr>
            <a:lstStyle/>
            <a:p>
              <a:pPr>
                <a:buFontTx/>
                <a:buNone/>
                <a:defRPr/>
              </a:pPr>
              <a:r>
                <a:rPr lang="en-US" sz="1050" dirty="0"/>
                <a:t>12 words</a:t>
              </a:r>
            </a:p>
          </p:txBody>
        </p:sp>
        <p:sp>
          <p:nvSpPr>
            <p:cNvPr id="17" name="TextBox 16"/>
            <p:cNvSpPr txBox="1"/>
            <p:nvPr/>
          </p:nvSpPr>
          <p:spPr>
            <a:xfrm>
              <a:off x="2678566" y="2411413"/>
              <a:ext cx="1163637" cy="254000"/>
            </a:xfrm>
            <a:prstGeom prst="rect">
              <a:avLst/>
            </a:prstGeom>
            <a:noFill/>
          </p:spPr>
          <p:txBody>
            <a:bodyPr wrap="none">
              <a:spAutoFit/>
            </a:bodyPr>
            <a:lstStyle/>
            <a:p>
              <a:pPr>
                <a:buFontTx/>
                <a:buNone/>
                <a:defRPr/>
              </a:pPr>
              <a:r>
                <a:rPr lang="en-US" sz="1050" dirty="0"/>
                <a:t>micro seconds</a:t>
              </a:r>
            </a:p>
          </p:txBody>
        </p:sp>
        <p:cxnSp>
          <p:nvCxnSpPr>
            <p:cNvPr id="18" name="Curved Connector 17"/>
            <p:cNvCxnSpPr>
              <a:stCxn id="11" idx="3"/>
            </p:cNvCxnSpPr>
            <p:nvPr/>
          </p:nvCxnSpPr>
          <p:spPr>
            <a:xfrm>
              <a:off x="2764970" y="1825625"/>
              <a:ext cx="1299030" cy="366713"/>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19" name="Curved Connector 18"/>
            <p:cNvCxnSpPr/>
            <p:nvPr/>
          </p:nvCxnSpPr>
          <p:spPr>
            <a:xfrm flipV="1">
              <a:off x="2703513" y="2192338"/>
              <a:ext cx="866775" cy="261937"/>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3810000" y="1927225"/>
              <a:ext cx="571500" cy="254000"/>
            </a:xfrm>
            <a:prstGeom prst="rect">
              <a:avLst/>
            </a:prstGeom>
            <a:noFill/>
          </p:spPr>
          <p:txBody>
            <a:bodyPr wrap="none">
              <a:spAutoFit/>
            </a:bodyPr>
            <a:lstStyle/>
            <a:p>
              <a:pPr>
                <a:buFontTx/>
                <a:buNone/>
                <a:defRPr/>
              </a:pPr>
              <a:r>
                <a:rPr lang="en-US" sz="1050" dirty="0"/>
                <a:t>FPDP</a:t>
              </a:r>
            </a:p>
          </p:txBody>
        </p:sp>
        <p:sp>
          <p:nvSpPr>
            <p:cNvPr id="21" name="Rectangle 20"/>
            <p:cNvSpPr/>
            <p:nvPr/>
          </p:nvSpPr>
          <p:spPr>
            <a:xfrm>
              <a:off x="4267200" y="1781175"/>
              <a:ext cx="1234276" cy="1266825"/>
            </a:xfrm>
            <a:prstGeom prst="rect">
              <a:avLst/>
            </a:prstGeom>
          </p:spPr>
          <p:style>
            <a:lnRef idx="2">
              <a:schemeClr val="accent6"/>
            </a:lnRef>
            <a:fillRef idx="1">
              <a:schemeClr val="lt1"/>
            </a:fillRef>
            <a:effectRef idx="0">
              <a:schemeClr val="accent6"/>
            </a:effectRef>
            <a:fontRef idx="minor">
              <a:schemeClr val="dk1"/>
            </a:fontRef>
          </p:style>
          <p:txBody>
            <a:bodyPr/>
            <a:lstStyle/>
            <a:p>
              <a:pPr algn="ctr">
                <a:buFontTx/>
                <a:buNone/>
                <a:defRPr/>
              </a:pPr>
              <a:r>
                <a:rPr lang="en-US" sz="1400" dirty="0"/>
                <a:t>Real-Time</a:t>
              </a:r>
            </a:p>
            <a:p>
              <a:pPr algn="ctr">
                <a:buFontTx/>
                <a:buNone/>
                <a:defRPr/>
              </a:pPr>
              <a:r>
                <a:rPr lang="en-US" sz="1400" dirty="0" smtClean="0"/>
                <a:t>Computer</a:t>
              </a:r>
            </a:p>
            <a:p>
              <a:pPr algn="ctr">
                <a:buNone/>
                <a:defRPr/>
              </a:pPr>
              <a:r>
                <a:rPr lang="en-US" i="0" dirty="0">
                  <a:solidFill>
                    <a:srgbClr val="FF0000"/>
                  </a:solidFill>
                </a:rPr>
                <a:t>New computer: cores: 8 </a:t>
              </a:r>
              <a:r>
                <a:rPr lang="en-US" i="0" dirty="0">
                  <a:solidFill>
                    <a:srgbClr val="FF0000"/>
                  </a:solidFill>
                  <a:sym typeface="Wingdings" charset="0"/>
                </a:rPr>
                <a:t> </a:t>
              </a:r>
              <a:r>
                <a:rPr lang="en-US" i="0" dirty="0" smtClean="0">
                  <a:solidFill>
                    <a:srgbClr val="FF0000"/>
                  </a:solidFill>
                  <a:sym typeface="Wingdings" charset="0"/>
                </a:rPr>
                <a:t>32</a:t>
              </a:r>
              <a:endParaRPr lang="en-US" i="0" dirty="0">
                <a:solidFill>
                  <a:srgbClr val="FF0000"/>
                </a:solidFill>
                <a:sym typeface="Wingdings" charset="0"/>
              </a:endParaRPr>
            </a:p>
          </p:txBody>
        </p:sp>
        <p:cxnSp>
          <p:nvCxnSpPr>
            <p:cNvPr id="22" name="Straight Connector 21"/>
            <p:cNvCxnSpPr/>
            <p:nvPr/>
          </p:nvCxnSpPr>
          <p:spPr>
            <a:xfrm>
              <a:off x="5410200" y="2211388"/>
              <a:ext cx="695325" cy="3175"/>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6167438" y="1676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PC Links</a:t>
              </a:r>
            </a:p>
          </p:txBody>
        </p:sp>
        <p:sp>
          <p:nvSpPr>
            <p:cNvPr id="24" name="Rectangle 23"/>
            <p:cNvSpPr/>
            <p:nvPr/>
          </p:nvSpPr>
          <p:spPr>
            <a:xfrm>
              <a:off x="6167438" y="2438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Outputs</a:t>
              </a:r>
            </a:p>
          </p:txBody>
        </p:sp>
        <p:sp>
          <p:nvSpPr>
            <p:cNvPr id="25" name="Rectangle 24"/>
            <p:cNvSpPr/>
            <p:nvPr/>
          </p:nvSpPr>
          <p:spPr>
            <a:xfrm>
              <a:off x="6167438" y="2066925"/>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Outputs</a:t>
              </a:r>
            </a:p>
          </p:txBody>
        </p:sp>
        <p:sp>
          <p:nvSpPr>
            <p:cNvPr id="26" name="Right Brace 25"/>
            <p:cNvSpPr/>
            <p:nvPr/>
          </p:nvSpPr>
          <p:spPr>
            <a:xfrm>
              <a:off x="7310438" y="1600200"/>
              <a:ext cx="304800" cy="1143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7" name="Right Brace 26"/>
            <p:cNvSpPr/>
            <p:nvPr/>
          </p:nvSpPr>
          <p:spPr>
            <a:xfrm flipH="1">
              <a:off x="1320800" y="1600200"/>
              <a:ext cx="304800" cy="1066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8" name="TextBox 27"/>
            <p:cNvSpPr txBox="1"/>
            <p:nvPr/>
          </p:nvSpPr>
          <p:spPr>
            <a:xfrm>
              <a:off x="5405438" y="1981200"/>
              <a:ext cx="571500" cy="254000"/>
            </a:xfrm>
            <a:prstGeom prst="rect">
              <a:avLst/>
            </a:prstGeom>
            <a:noFill/>
          </p:spPr>
          <p:txBody>
            <a:bodyPr wrap="none">
              <a:spAutoFit/>
            </a:bodyPr>
            <a:lstStyle/>
            <a:p>
              <a:pPr>
                <a:buFontTx/>
                <a:buNone/>
                <a:defRPr/>
              </a:pPr>
              <a:r>
                <a:rPr lang="en-US" sz="1050" dirty="0"/>
                <a:t>FPDP</a:t>
              </a:r>
            </a:p>
          </p:txBody>
        </p:sp>
        <p:sp>
          <p:nvSpPr>
            <p:cNvPr id="29" name="TextBox 22"/>
            <p:cNvSpPr txBox="1">
              <a:spLocks noChangeArrowheads="1"/>
            </p:cNvSpPr>
            <p:nvPr/>
          </p:nvSpPr>
          <p:spPr bwMode="auto">
            <a:xfrm>
              <a:off x="-131763" y="875093"/>
              <a:ext cx="1766888" cy="257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i="0" u="sng" dirty="0"/>
                <a:t>Analog Inputs </a:t>
              </a:r>
            </a:p>
            <a:p>
              <a:pPr algn="ctr" eaLnBrk="1" hangingPunct="1">
                <a:buFontTx/>
                <a:buNone/>
              </a:pPr>
              <a:r>
                <a:rPr lang="en-US" i="0" dirty="0"/>
                <a:t>Coil Currents</a:t>
              </a:r>
            </a:p>
            <a:p>
              <a:pPr algn="ctr" eaLnBrk="1" hangingPunct="1">
                <a:buFontTx/>
                <a:buNone/>
              </a:pPr>
              <a:r>
                <a:rPr lang="en-US" i="0" dirty="0"/>
                <a:t> Power Supplies</a:t>
              </a:r>
            </a:p>
            <a:p>
              <a:pPr algn="ctr" eaLnBrk="1" hangingPunct="1">
                <a:buFontTx/>
                <a:buNone/>
              </a:pPr>
              <a:r>
                <a:rPr lang="en-US" i="0" dirty="0"/>
                <a:t> Magnetics</a:t>
              </a:r>
            </a:p>
            <a:p>
              <a:pPr algn="ctr" eaLnBrk="1" hangingPunct="1">
                <a:buFontTx/>
                <a:buNone/>
              </a:pPr>
              <a:r>
                <a:rPr lang="en-US" i="0" dirty="0">
                  <a:solidFill>
                    <a:srgbClr val="FF0000"/>
                  </a:solidFill>
                </a:rPr>
                <a:t>(including upgrades)</a:t>
              </a:r>
            </a:p>
            <a:p>
              <a:pPr algn="ctr" eaLnBrk="1" hangingPunct="1">
                <a:buFontTx/>
                <a:buNone/>
              </a:pPr>
              <a:r>
                <a:rPr lang="en-US" i="0" dirty="0"/>
                <a:t> Neutral Beams</a:t>
              </a:r>
            </a:p>
            <a:p>
              <a:pPr algn="ctr" eaLnBrk="1" hangingPunct="1">
                <a:buFontTx/>
                <a:buNone/>
              </a:pPr>
              <a:r>
                <a:rPr lang="en-US" i="0" dirty="0">
                  <a:solidFill>
                    <a:srgbClr val="FF0000"/>
                  </a:solidFill>
                </a:rPr>
                <a:t>(1</a:t>
              </a:r>
              <a:r>
                <a:rPr lang="en-US" i="0" baseline="30000" dirty="0">
                  <a:solidFill>
                    <a:srgbClr val="FF0000"/>
                  </a:solidFill>
                </a:rPr>
                <a:t>st</a:t>
              </a:r>
              <a:r>
                <a:rPr lang="en-US" i="0" dirty="0">
                  <a:solidFill>
                    <a:srgbClr val="FF0000"/>
                  </a:solidFill>
                </a:rPr>
                <a:t> and 2</a:t>
              </a:r>
              <a:r>
                <a:rPr lang="en-US" i="0" baseline="30000" dirty="0">
                  <a:solidFill>
                    <a:srgbClr val="FF0000"/>
                  </a:solidFill>
                </a:rPr>
                <a:t>nd</a:t>
              </a:r>
              <a:r>
                <a:rPr lang="en-US" i="0" dirty="0">
                  <a:solidFill>
                    <a:srgbClr val="FF0000"/>
                  </a:solidFill>
                </a:rPr>
                <a:t> BLs)</a:t>
              </a:r>
            </a:p>
            <a:p>
              <a:pPr algn="ctr" eaLnBrk="1" hangingPunct="1">
                <a:buFontTx/>
                <a:buNone/>
              </a:pPr>
              <a:r>
                <a:rPr lang="en-US" i="0" dirty="0"/>
                <a:t> Gas Injection</a:t>
              </a:r>
            </a:p>
            <a:p>
              <a:pPr algn="ctr" eaLnBrk="1" hangingPunct="1">
                <a:buFontTx/>
                <a:buNone/>
              </a:pPr>
              <a:r>
                <a:rPr lang="en-US" i="0" dirty="0"/>
                <a:t> Vacuum</a:t>
              </a:r>
            </a:p>
            <a:p>
              <a:pPr algn="ctr" eaLnBrk="1" hangingPunct="1">
                <a:buFontTx/>
                <a:buNone/>
              </a:pPr>
              <a:r>
                <a:rPr lang="en-US" i="0" dirty="0"/>
                <a:t>Rotation data</a:t>
              </a:r>
            </a:p>
            <a:p>
              <a:pPr algn="ctr" eaLnBrk="1" hangingPunct="1">
                <a:buFontTx/>
                <a:buNone/>
              </a:pPr>
              <a:r>
                <a:rPr lang="en-US" i="0" dirty="0"/>
                <a:t>Pitch angle data</a:t>
              </a:r>
            </a:p>
          </p:txBody>
        </p:sp>
        <p:sp>
          <p:nvSpPr>
            <p:cNvPr id="30" name="TextBox 23"/>
            <p:cNvSpPr txBox="1">
              <a:spLocks noChangeArrowheads="1"/>
            </p:cNvSpPr>
            <p:nvPr/>
          </p:nvSpPr>
          <p:spPr bwMode="auto">
            <a:xfrm>
              <a:off x="7513638" y="1624013"/>
              <a:ext cx="15938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dirty="0"/>
                <a:t>  Power Supplies</a:t>
              </a:r>
            </a:p>
            <a:p>
              <a:pPr algn="ctr" eaLnBrk="1" hangingPunct="1">
                <a:buFontTx/>
                <a:buNone/>
              </a:pPr>
              <a:r>
                <a:rPr lang="en-US" dirty="0">
                  <a:solidFill>
                    <a:srgbClr val="FF0000"/>
                  </a:solidFill>
                </a:rPr>
                <a:t>(</a:t>
              </a:r>
              <a:r>
                <a:rPr lang="en-US" dirty="0" err="1">
                  <a:solidFill>
                    <a:srgbClr val="FF0000"/>
                  </a:solidFill>
                </a:rPr>
                <a:t>inc.</a:t>
              </a:r>
              <a:r>
                <a:rPr lang="en-US" dirty="0">
                  <a:solidFill>
                    <a:srgbClr val="FF0000"/>
                  </a:solidFill>
                </a:rPr>
                <a:t> 3 new coils)</a:t>
              </a:r>
            </a:p>
            <a:p>
              <a:pPr algn="ctr" eaLnBrk="1" hangingPunct="1">
                <a:buFontTx/>
                <a:buNone/>
              </a:pPr>
              <a:r>
                <a:rPr lang="en-US" dirty="0"/>
                <a:t>  Neutral Beams</a:t>
              </a:r>
            </a:p>
            <a:p>
              <a:pPr algn="ctr" eaLnBrk="1" hangingPunct="1">
                <a:buFontTx/>
                <a:buNone/>
              </a:pPr>
              <a:r>
                <a:rPr lang="en-US" dirty="0">
                  <a:solidFill>
                    <a:srgbClr val="FF0000"/>
                  </a:solidFill>
                </a:rPr>
                <a:t>(including new BL)</a:t>
              </a:r>
            </a:p>
            <a:p>
              <a:pPr algn="ctr" eaLnBrk="1" hangingPunct="1">
                <a:buFontTx/>
                <a:buNone/>
              </a:pPr>
              <a:r>
                <a:rPr lang="en-US" dirty="0"/>
                <a:t>  Gas Injection</a:t>
              </a:r>
            </a:p>
          </p:txBody>
        </p:sp>
        <p:cxnSp>
          <p:nvCxnSpPr>
            <p:cNvPr id="31" name="Curved Connector 30"/>
            <p:cNvCxnSpPr>
              <a:endCxn id="23" idx="1"/>
            </p:cNvCxnSpPr>
            <p:nvPr/>
          </p:nvCxnSpPr>
          <p:spPr>
            <a:xfrm flipV="1">
              <a:off x="5710238" y="1790700"/>
              <a:ext cx="457200" cy="4191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32" name="Curved Connector 31"/>
            <p:cNvCxnSpPr/>
            <p:nvPr/>
          </p:nvCxnSpPr>
          <p:spPr>
            <a:xfrm>
              <a:off x="5634038" y="2209800"/>
              <a:ext cx="533400" cy="3810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33" name="Rectangle 27"/>
            <p:cNvSpPr>
              <a:spLocks noChangeArrowheads="1"/>
            </p:cNvSpPr>
            <p:nvPr/>
          </p:nvSpPr>
          <p:spPr bwMode="auto">
            <a:xfrm>
              <a:off x="3733800" y="1371600"/>
              <a:ext cx="1570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a:solidFill>
                    <a:srgbClr val="FF0000"/>
                  </a:solidFill>
                </a:rPr>
                <a:t> FPDP: 1 </a:t>
              </a:r>
              <a:r>
                <a:rPr lang="en-US">
                  <a:solidFill>
                    <a:srgbClr val="FF0000"/>
                  </a:solidFill>
                  <a:sym typeface="Wingdings" charset="0"/>
                </a:rPr>
                <a:t> 4 links</a:t>
              </a:r>
              <a:endParaRPr lang="en-US">
                <a:solidFill>
                  <a:srgbClr val="FF0000"/>
                </a:solidFill>
              </a:endParaRPr>
            </a:p>
          </p:txBody>
        </p:sp>
        <p:sp>
          <p:nvSpPr>
            <p:cNvPr id="34" name="Rectangle 29"/>
            <p:cNvSpPr>
              <a:spLocks noChangeArrowheads="1"/>
            </p:cNvSpPr>
            <p:nvPr/>
          </p:nvSpPr>
          <p:spPr bwMode="auto">
            <a:xfrm>
              <a:off x="6243638" y="805560"/>
              <a:ext cx="2087252" cy="6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None/>
              </a:pPr>
              <a:r>
                <a:rPr lang="en-US" dirty="0">
                  <a:solidFill>
                    <a:srgbClr val="FF0000"/>
                  </a:solidFill>
                </a:rPr>
                <a:t> PC Links replaced with much faster “Firing Generator” Serial Links</a:t>
              </a:r>
            </a:p>
          </p:txBody>
        </p:sp>
        <p:sp>
          <p:nvSpPr>
            <p:cNvPr id="35" name="Rectangle 30"/>
            <p:cNvSpPr>
              <a:spLocks noChangeArrowheads="1"/>
            </p:cNvSpPr>
            <p:nvPr/>
          </p:nvSpPr>
          <p:spPr bwMode="auto">
            <a:xfrm>
              <a:off x="1701800" y="909638"/>
              <a:ext cx="206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a:solidFill>
                    <a:srgbClr val="FF0000"/>
                  </a:solidFill>
                </a:rPr>
                <a:t> Sample rate: </a:t>
              </a:r>
              <a:r>
                <a:rPr lang="en-US" u="sng">
                  <a:solidFill>
                    <a:srgbClr val="FF0000"/>
                  </a:solidFill>
                </a:rPr>
                <a:t>5 </a:t>
              </a:r>
              <a:r>
                <a:rPr lang="en-US" u="sng">
                  <a:solidFill>
                    <a:srgbClr val="FF0000"/>
                  </a:solidFill>
                  <a:sym typeface="Wingdings" charset="0"/>
                </a:rPr>
                <a:t> 20 KHz</a:t>
              </a:r>
            </a:p>
            <a:p>
              <a:pPr>
                <a:buFontTx/>
                <a:buNone/>
              </a:pPr>
              <a:r>
                <a:rPr lang="en-US">
                  <a:solidFill>
                    <a:srgbClr val="FF0000"/>
                  </a:solidFill>
                  <a:sym typeface="Wingdings" charset="0"/>
                </a:rPr>
                <a:t> Added 32 channels</a:t>
              </a:r>
              <a:endParaRPr lang="en-US">
                <a:solidFill>
                  <a:srgbClr val="FF0000"/>
                </a:solidFill>
              </a:endParaRPr>
            </a:p>
          </p:txBody>
        </p:sp>
        <p:cxnSp>
          <p:nvCxnSpPr>
            <p:cNvPr id="36" name="Straight Arrow Connector 35"/>
            <p:cNvCxnSpPr/>
            <p:nvPr/>
          </p:nvCxnSpPr>
          <p:spPr>
            <a:xfrm rot="16200000" flipH="1">
              <a:off x="2085182" y="1470819"/>
              <a:ext cx="304800" cy="14763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flipH="1">
              <a:off x="6777038" y="1371600"/>
              <a:ext cx="228600"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p:nvPr/>
          </p:nvCxnSpPr>
          <p:spPr>
            <a:xfrm flipH="1">
              <a:off x="3962400" y="1600200"/>
              <a:ext cx="1524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3" name="Rectangle 2"/>
          <p:cNvSpPr/>
          <p:nvPr/>
        </p:nvSpPr>
        <p:spPr>
          <a:xfrm>
            <a:off x="0" y="3646064"/>
            <a:ext cx="8902700" cy="464230"/>
          </a:xfrm>
          <a:prstGeom prst="rect">
            <a:avLst/>
          </a:prstGeom>
        </p:spPr>
        <p:txBody>
          <a:bodyPr wrap="square">
            <a:spAutoFit/>
          </a:bodyPr>
          <a:lstStyle/>
          <a:p>
            <a:pPr algn="ctr" eaLnBrk="0" hangingPunct="0">
              <a:lnSpc>
                <a:spcPts val="3000"/>
              </a:lnSpc>
              <a:spcBef>
                <a:spcPts val="1800"/>
              </a:spcBef>
              <a:spcAft>
                <a:spcPts val="1800"/>
              </a:spcAft>
              <a:buFontTx/>
              <a:buNone/>
            </a:pPr>
            <a:r>
              <a:rPr lang="en-US" sz="2000" i="0" dirty="0" smtClean="0">
                <a:solidFill>
                  <a:srgbClr val="FF0000"/>
                </a:solidFill>
              </a:rPr>
              <a:t>Plasma </a:t>
            </a:r>
            <a:r>
              <a:rPr lang="en-US" sz="2000" i="0" dirty="0">
                <a:solidFill>
                  <a:srgbClr val="FF0000"/>
                </a:solidFill>
              </a:rPr>
              <a:t>Control </a:t>
            </a:r>
            <a:r>
              <a:rPr lang="en-US" sz="2000" i="0" dirty="0" smtClean="0">
                <a:solidFill>
                  <a:srgbClr val="FF0000"/>
                </a:solidFill>
              </a:rPr>
              <a:t>System Upgrade</a:t>
            </a:r>
            <a:endParaRPr lang="en-US" sz="2000" i="0" dirty="0">
              <a:solidFill>
                <a:srgbClr val="FF0000"/>
              </a:solidFill>
              <a:latin typeface="Helvetica Neue" charset="0"/>
            </a:endParaRPr>
          </a:p>
        </p:txBody>
      </p:sp>
      <p:sp>
        <p:nvSpPr>
          <p:cNvPr id="4" name="Rectangle 3"/>
          <p:cNvSpPr/>
          <p:nvPr/>
        </p:nvSpPr>
        <p:spPr bwMode="auto">
          <a:xfrm>
            <a:off x="50800" y="965200"/>
            <a:ext cx="8978900" cy="27178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0" name="Rectangle 39"/>
          <p:cNvSpPr/>
          <p:nvPr/>
        </p:nvSpPr>
        <p:spPr bwMode="auto">
          <a:xfrm>
            <a:off x="63500" y="3771900"/>
            <a:ext cx="8978900" cy="27178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18681848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bwMode="auto">
          <a:xfrm>
            <a:off x="0" y="48984"/>
            <a:ext cx="9144000" cy="769441"/>
          </a:xfrm>
          <a:gradFill rotWithShape="1">
            <a:gsLst>
              <a:gs pos="0">
                <a:srgbClr val="F8F8F8">
                  <a:alpha val="50998"/>
                </a:srgbClr>
              </a:gs>
              <a:gs pos="100000">
                <a:srgbClr val="B2B2B2">
                  <a:alpha val="50998"/>
                </a:srgbClr>
              </a:gs>
            </a:gsLst>
            <a:lin ang="5400000" scaled="1"/>
          </a:gra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spAutoFit/>
          </a:bodyPr>
          <a:lstStyle/>
          <a:p>
            <a:r>
              <a:rPr lang="en-US" dirty="0" smtClean="0">
                <a:solidFill>
                  <a:srgbClr val="FF0000"/>
                </a:solidFill>
                <a:latin typeface="Arial" charset="0"/>
                <a:ea typeface="ＭＳ Ｐゴシック" charset="0"/>
                <a:cs typeface="ＭＳ Ｐゴシック" charset="0"/>
              </a:rPr>
              <a:t>NSTX-U </a:t>
            </a:r>
            <a:r>
              <a:rPr lang="en-US" dirty="0">
                <a:solidFill>
                  <a:srgbClr val="FF0000"/>
                </a:solidFill>
                <a:latin typeface="Arial" charset="0"/>
                <a:ea typeface="ＭＳ Ｐゴシック" charset="0"/>
                <a:cs typeface="ＭＳ Ｐゴシック" charset="0"/>
              </a:rPr>
              <a:t>d</a:t>
            </a:r>
            <a:r>
              <a:rPr lang="en-US" dirty="0" smtClean="0">
                <a:solidFill>
                  <a:srgbClr val="FF0000"/>
                </a:solidFill>
                <a:latin typeface="Arial" charset="0"/>
                <a:ea typeface="ＭＳ Ｐゴシック" charset="0"/>
                <a:cs typeface="ＭＳ Ｐゴシック" charset="0"/>
              </a:rPr>
              <a:t>iagnostics to be installed during first 2 years</a:t>
            </a:r>
            <a:r>
              <a:rPr lang="en-US" dirty="0">
                <a:solidFill>
                  <a:srgbClr val="FF0000"/>
                </a:solidFill>
                <a:latin typeface="Arial" charset="0"/>
                <a:ea typeface="ＭＳ Ｐゴシック" charset="0"/>
                <a:cs typeface="ＭＳ Ｐゴシック" charset="0"/>
              </a:rPr>
              <a:t/>
            </a:r>
            <a:br>
              <a:rPr lang="en-US" dirty="0">
                <a:solidFill>
                  <a:srgbClr val="FF0000"/>
                </a:solidFill>
                <a:latin typeface="Arial" charset="0"/>
                <a:ea typeface="ＭＳ Ｐゴシック" charset="0"/>
                <a:cs typeface="ＭＳ Ｐゴシック" charset="0"/>
              </a:rPr>
            </a:br>
            <a:r>
              <a:rPr lang="en-US" sz="2000" dirty="0" smtClean="0">
                <a:solidFill>
                  <a:srgbClr val="0723FF"/>
                </a:solidFill>
                <a:latin typeface="Arial" charset="0"/>
                <a:ea typeface="ＭＳ Ｐゴシック" charset="0"/>
                <a:cs typeface="ＭＳ Ｐゴシック" charset="0"/>
              </a:rPr>
              <a:t>Half </a:t>
            </a:r>
            <a:r>
              <a:rPr lang="en-US" sz="2000" dirty="0">
                <a:solidFill>
                  <a:srgbClr val="0723FF"/>
                </a:solidFill>
                <a:latin typeface="Arial" charset="0"/>
                <a:ea typeface="ＭＳ Ｐゴシック" charset="0"/>
                <a:cs typeface="ＭＳ Ｐゴシック" charset="0"/>
              </a:rPr>
              <a:t>of NSTX-U Diagnostics Are </a:t>
            </a:r>
            <a:r>
              <a:rPr lang="en-US" sz="2000" dirty="0" smtClean="0">
                <a:solidFill>
                  <a:srgbClr val="0723FF"/>
                </a:solidFill>
                <a:latin typeface="Arial" charset="0"/>
                <a:ea typeface="ＭＳ Ｐゴシック" charset="0"/>
                <a:cs typeface="ＭＳ Ｐゴシック" charset="0"/>
              </a:rPr>
              <a:t>Led by Collaborators</a:t>
            </a:r>
            <a:endParaRPr lang="en-US" sz="2000" dirty="0">
              <a:solidFill>
                <a:srgbClr val="0723FF"/>
              </a:solidFill>
              <a:latin typeface="Arial" charset="0"/>
              <a:ea typeface="ＭＳ Ｐゴシック" charset="0"/>
              <a:cs typeface="ＭＳ Ｐゴシック" charset="0"/>
            </a:endParaRPr>
          </a:p>
        </p:txBody>
      </p:sp>
      <p:sp>
        <p:nvSpPr>
          <p:cNvPr id="45058" name="Text Box 4"/>
          <p:cNvSpPr txBox="1">
            <a:spLocks noChangeArrowheads="1"/>
          </p:cNvSpPr>
          <p:nvPr/>
        </p:nvSpPr>
        <p:spPr bwMode="auto">
          <a:xfrm>
            <a:off x="244475" y="1077913"/>
            <a:ext cx="42259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MHD/Magnetics/Reconstruction</a:t>
            </a:r>
          </a:p>
          <a:p>
            <a:pPr lvl="1">
              <a:lnSpc>
                <a:spcPct val="78000"/>
              </a:lnSpc>
              <a:spcBef>
                <a:spcPts val="200"/>
              </a:spcBef>
              <a:buFontTx/>
              <a:buNone/>
            </a:pPr>
            <a:r>
              <a:rPr sz="1400" b="0" i="0" noProof="1">
                <a:solidFill>
                  <a:srgbClr val="000000"/>
                </a:solidFill>
                <a:latin typeface="Helvetica Neue" charset="0"/>
              </a:rPr>
              <a:t>Magnetics for equilibrium reconstruction</a:t>
            </a:r>
          </a:p>
          <a:p>
            <a:pPr lvl="1">
              <a:lnSpc>
                <a:spcPct val="78000"/>
              </a:lnSpc>
              <a:spcBef>
                <a:spcPts val="300"/>
              </a:spcBef>
              <a:buFontTx/>
              <a:buNone/>
            </a:pPr>
            <a:r>
              <a:rPr sz="1400" b="0" noProof="1">
                <a:solidFill>
                  <a:srgbClr val="FF0000"/>
                </a:solidFill>
                <a:latin typeface="Helvetica Neue" charset="0"/>
              </a:rPr>
              <a:t>Halo current detectors</a:t>
            </a:r>
          </a:p>
          <a:p>
            <a:pPr lvl="1">
              <a:lnSpc>
                <a:spcPct val="78000"/>
              </a:lnSpc>
              <a:spcBef>
                <a:spcPts val="300"/>
              </a:spcBef>
              <a:buFontTx/>
              <a:buNone/>
            </a:pPr>
            <a:r>
              <a:rPr sz="1400" b="0" noProof="1">
                <a:solidFill>
                  <a:srgbClr val="FF0000"/>
                </a:solidFill>
                <a:latin typeface="Helvetica Neue" charset="0"/>
              </a:rPr>
              <a:t>High-n and high-frequency Mirnov arrays</a:t>
            </a:r>
          </a:p>
          <a:p>
            <a:pPr lvl="1">
              <a:lnSpc>
                <a:spcPct val="78000"/>
              </a:lnSpc>
              <a:spcBef>
                <a:spcPts val="300"/>
              </a:spcBef>
              <a:buFontTx/>
              <a:buNone/>
            </a:pPr>
            <a:r>
              <a:rPr sz="1400" b="0" i="0" noProof="1">
                <a:solidFill>
                  <a:srgbClr val="000000"/>
                </a:solidFill>
                <a:latin typeface="Helvetica Neue" charset="0"/>
              </a:rPr>
              <a:t>Locked-mode detectors</a:t>
            </a:r>
          </a:p>
          <a:p>
            <a:pPr lvl="1">
              <a:lnSpc>
                <a:spcPct val="78000"/>
              </a:lnSpc>
              <a:spcBef>
                <a:spcPts val="300"/>
              </a:spcBef>
              <a:buFontTx/>
              <a:buNone/>
            </a:pPr>
            <a:r>
              <a:rPr sz="1400" b="0" i="0" noProof="1" smtClean="0">
                <a:solidFill>
                  <a:srgbClr val="000000"/>
                </a:solidFill>
                <a:latin typeface="Helvetica Neue" charset="0"/>
              </a:rPr>
              <a:t>RWM sensors</a:t>
            </a:r>
            <a:endParaRPr sz="800" b="0" i="0" noProof="1">
              <a:solidFill>
                <a:srgbClr val="000000"/>
              </a:solidFill>
              <a:latin typeface="Helvetica Neue" charset="0"/>
            </a:endParaRPr>
          </a:p>
          <a:p>
            <a:pPr>
              <a:lnSpc>
                <a:spcPct val="78000"/>
              </a:lnSpc>
              <a:spcBef>
                <a:spcPts val="600"/>
              </a:spcBef>
              <a:buFontTx/>
              <a:buNone/>
            </a:pPr>
            <a:r>
              <a:rPr sz="1800" i="0" noProof="1">
                <a:solidFill>
                  <a:srgbClr val="000000"/>
                </a:solidFill>
                <a:latin typeface="Helvetica Neue" charset="0"/>
              </a:rPr>
              <a:t>Profile Diagnostics</a:t>
            </a:r>
            <a:endParaRPr sz="1400" i="0" noProof="1">
              <a:solidFill>
                <a:srgbClr val="000000"/>
              </a:solidFill>
              <a:latin typeface="Helvetica Neue" charset="0"/>
            </a:endParaRPr>
          </a:p>
          <a:p>
            <a:pPr lvl="1">
              <a:lnSpc>
                <a:spcPct val="78000"/>
              </a:lnSpc>
              <a:spcBef>
                <a:spcPts val="200"/>
              </a:spcBef>
              <a:buFontTx/>
              <a:buNone/>
            </a:pPr>
            <a:r>
              <a:rPr sz="1400" b="0" i="0" noProof="1">
                <a:solidFill>
                  <a:srgbClr val="000000"/>
                </a:solidFill>
                <a:latin typeface="Helvetica Neue" charset="0"/>
              </a:rPr>
              <a:t>MPTS (42 ch, 60 Hz) </a:t>
            </a:r>
          </a:p>
          <a:p>
            <a:pPr lvl="1">
              <a:lnSpc>
                <a:spcPct val="78000"/>
              </a:lnSpc>
              <a:spcBef>
                <a:spcPts val="200"/>
              </a:spcBef>
              <a:buFontTx/>
              <a:buNone/>
            </a:pPr>
            <a:r>
              <a:rPr sz="1400" b="0" i="0" noProof="1">
                <a:solidFill>
                  <a:srgbClr val="000000"/>
                </a:solidFill>
                <a:latin typeface="Helvetica Neue" charset="0"/>
              </a:rPr>
              <a:t>T-CHERS: T</a:t>
            </a:r>
            <a:r>
              <a:rPr sz="1400" b="0" i="0" baseline="-25000" noProof="1">
                <a:solidFill>
                  <a:srgbClr val="000000"/>
                </a:solidFill>
                <a:latin typeface="Helvetica Neue" charset="0"/>
              </a:rPr>
              <a:t>i</a:t>
            </a:r>
            <a:r>
              <a:rPr sz="1400" b="0" i="0" noProof="1">
                <a:solidFill>
                  <a:srgbClr val="000000"/>
                </a:solidFill>
                <a:latin typeface="Helvetica Neue" charset="0"/>
              </a:rPr>
              <a:t>(R),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n</a:t>
            </a:r>
            <a:r>
              <a:rPr sz="1400" b="0" i="0" baseline="-25000" noProof="1">
                <a:solidFill>
                  <a:srgbClr val="000000"/>
                </a:solidFill>
                <a:latin typeface="Helvetica Neue" charset="0"/>
              </a:rPr>
              <a:t>C</a:t>
            </a:r>
            <a:r>
              <a:rPr sz="1400" b="0" i="0" noProof="1">
                <a:solidFill>
                  <a:srgbClr val="000000"/>
                </a:solidFill>
                <a:latin typeface="Helvetica Neue" charset="0"/>
              </a:rPr>
              <a:t>(R), n</a:t>
            </a:r>
            <a:r>
              <a:rPr sz="1400" b="0" i="0" baseline="-25000" noProof="1">
                <a:solidFill>
                  <a:srgbClr val="000000"/>
                </a:solidFill>
                <a:latin typeface="Helvetica Neue" charset="0"/>
              </a:rPr>
              <a:t>Li</a:t>
            </a:r>
            <a:r>
              <a:rPr sz="1400" b="0" i="0" noProof="1">
                <a:solidFill>
                  <a:srgbClr val="000000"/>
                </a:solidFill>
                <a:latin typeface="Helvetica Neue" charset="0"/>
              </a:rPr>
              <a:t>(R), (51 ch)</a:t>
            </a:r>
          </a:p>
          <a:p>
            <a:pPr lvl="1">
              <a:lnSpc>
                <a:spcPct val="78000"/>
              </a:lnSpc>
              <a:spcBef>
                <a:spcPts val="200"/>
              </a:spcBef>
              <a:buFontTx/>
              <a:buNone/>
            </a:pPr>
            <a:r>
              <a:rPr sz="1400" b="0" i="0" noProof="1">
                <a:solidFill>
                  <a:srgbClr val="000000"/>
                </a:solidFill>
                <a:latin typeface="Helvetica Neue" charset="0"/>
              </a:rPr>
              <a:t>P-CHERS: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(71 ch)</a:t>
            </a:r>
          </a:p>
          <a:p>
            <a:pPr lvl="1">
              <a:lnSpc>
                <a:spcPct val="78000"/>
              </a:lnSpc>
              <a:spcBef>
                <a:spcPts val="200"/>
              </a:spcBef>
              <a:buFontTx/>
              <a:buNone/>
            </a:pPr>
            <a:r>
              <a:rPr sz="1400" b="0" noProof="1">
                <a:solidFill>
                  <a:srgbClr val="0000FF"/>
                </a:solidFill>
                <a:latin typeface="Helvetica Neue" charset="0"/>
              </a:rPr>
              <a:t>MSE-CIF (</a:t>
            </a:r>
            <a:r>
              <a:rPr sz="1400" b="0" noProof="1" smtClean="0">
                <a:solidFill>
                  <a:srgbClr val="0000FF"/>
                </a:solidFill>
                <a:latin typeface="Helvetica Neue" charset="0"/>
              </a:rPr>
              <a:t>1</a:t>
            </a:r>
            <a:r>
              <a:rPr lang="en-US" sz="1400" b="0" noProof="1" smtClean="0">
                <a:solidFill>
                  <a:srgbClr val="0000FF"/>
                </a:solidFill>
                <a:latin typeface="Helvetica Neue" charset="0"/>
              </a:rPr>
              <a:t>8</a:t>
            </a:r>
            <a:r>
              <a:rPr sz="1400" b="0" noProof="1" smtClean="0">
                <a:solidFill>
                  <a:srgbClr val="0000FF"/>
                </a:solidFill>
                <a:latin typeface="Helvetica Neue" charset="0"/>
              </a:rPr>
              <a:t> </a:t>
            </a:r>
            <a:r>
              <a:rPr sz="1400" b="0" noProof="1">
                <a:solidFill>
                  <a:srgbClr val="0000FF"/>
                </a:solidFill>
                <a:latin typeface="Helvetica Neue" charset="0"/>
              </a:rPr>
              <a:t>ch)</a:t>
            </a:r>
          </a:p>
          <a:p>
            <a:pPr lvl="1">
              <a:lnSpc>
                <a:spcPct val="78000"/>
              </a:lnSpc>
              <a:spcBef>
                <a:spcPts val="200"/>
              </a:spcBef>
              <a:buFontTx/>
              <a:buNone/>
            </a:pPr>
            <a:r>
              <a:rPr sz="1400" b="0" noProof="1">
                <a:solidFill>
                  <a:srgbClr val="FF0000"/>
                </a:solidFill>
                <a:latin typeface="Helvetica Neue" charset="0"/>
              </a:rPr>
              <a:t>MSE-LIF </a:t>
            </a:r>
            <a:r>
              <a:rPr sz="1400" b="0" noProof="1" smtClean="0">
                <a:solidFill>
                  <a:srgbClr val="FF0000"/>
                </a:solidFill>
                <a:latin typeface="Helvetica Neue" charset="0"/>
              </a:rPr>
              <a:t>(</a:t>
            </a:r>
            <a:r>
              <a:rPr lang="en-US" sz="1400" b="0" noProof="1" smtClean="0">
                <a:solidFill>
                  <a:srgbClr val="FF0000"/>
                </a:solidFill>
                <a:latin typeface="Helvetica Neue" charset="0"/>
              </a:rPr>
              <a:t>20 </a:t>
            </a:r>
            <a:r>
              <a:rPr sz="1400" b="0" noProof="1" smtClean="0">
                <a:solidFill>
                  <a:srgbClr val="FF0000"/>
                </a:solidFill>
                <a:latin typeface="Helvetica Neue" charset="0"/>
              </a:rPr>
              <a:t>ch)</a:t>
            </a:r>
            <a:endParaRPr lang="en-US" sz="1400" b="0" noProof="1" smtClean="0">
              <a:solidFill>
                <a:srgbClr val="FF0000"/>
              </a:solidFill>
              <a:latin typeface="Helvetica Neue" charset="0"/>
            </a:endParaRPr>
          </a:p>
          <a:p>
            <a:pPr lvl="1">
              <a:lnSpc>
                <a:spcPct val="78000"/>
              </a:lnSpc>
              <a:spcBef>
                <a:spcPts val="200"/>
              </a:spcBef>
              <a:buFontTx/>
              <a:buNone/>
            </a:pPr>
            <a:r>
              <a:rPr lang="en-US" sz="1400" b="0" noProof="1" smtClean="0">
                <a:solidFill>
                  <a:srgbClr val="FF0000"/>
                </a:solidFill>
                <a:latin typeface="Helvetica Neue" charset="0"/>
              </a:rPr>
              <a:t>ME-SXR (40 ch)</a:t>
            </a:r>
            <a:endParaRPr sz="1400" b="0" noProof="1">
              <a:solidFill>
                <a:srgbClr val="FF0000"/>
              </a:solidFill>
              <a:latin typeface="Helvetica Neue" charset="0"/>
            </a:endParaRPr>
          </a:p>
          <a:p>
            <a:pPr lvl="1">
              <a:lnSpc>
                <a:spcPct val="78000"/>
              </a:lnSpc>
              <a:spcBef>
                <a:spcPts val="200"/>
              </a:spcBef>
              <a:buFontTx/>
              <a:buNone/>
            </a:pPr>
            <a:r>
              <a:rPr sz="1400" b="0" i="0" noProof="1" smtClean="0">
                <a:solidFill>
                  <a:srgbClr val="000000"/>
                </a:solidFill>
                <a:latin typeface="Helvetica Neue" charset="0"/>
              </a:rPr>
              <a:t>Midplane </a:t>
            </a:r>
            <a:r>
              <a:rPr sz="1400" b="0" i="0" noProof="1">
                <a:solidFill>
                  <a:srgbClr val="000000"/>
                </a:solidFill>
                <a:latin typeface="Helvetica Neue" charset="0"/>
              </a:rPr>
              <a:t>tangential bolometer array (16 ch)</a:t>
            </a:r>
          </a:p>
          <a:p>
            <a:pPr>
              <a:lnSpc>
                <a:spcPct val="78000"/>
              </a:lnSpc>
              <a:spcBef>
                <a:spcPts val="600"/>
              </a:spcBef>
              <a:buFontTx/>
              <a:buNone/>
            </a:pPr>
            <a:r>
              <a:rPr sz="1800" i="0" noProof="1">
                <a:solidFill>
                  <a:srgbClr val="000000"/>
                </a:solidFill>
                <a:latin typeface="Helvetica Neue" charset="0"/>
              </a:rPr>
              <a:t>Turbulence/Modes Diagnostics</a:t>
            </a:r>
            <a:endParaRPr sz="1400" i="0" noProof="1">
              <a:solidFill>
                <a:srgbClr val="000000"/>
              </a:solidFill>
              <a:latin typeface="Helvetica Neue" charset="0"/>
            </a:endParaRPr>
          </a:p>
          <a:p>
            <a:pPr lvl="1">
              <a:lnSpc>
                <a:spcPct val="78000"/>
              </a:lnSpc>
              <a:spcBef>
                <a:spcPts val="300"/>
              </a:spcBef>
              <a:buFontTx/>
              <a:buNone/>
            </a:pPr>
            <a:r>
              <a:rPr lang="en-US" sz="1400" b="0" noProof="1" smtClean="0">
                <a:solidFill>
                  <a:srgbClr val="FF0000"/>
                </a:solidFill>
                <a:latin typeface="Helvetica Neue" charset="0"/>
              </a:rPr>
              <a:t>Poloidal M</a:t>
            </a:r>
            <a:r>
              <a:rPr sz="1400" b="0" noProof="1" smtClean="0">
                <a:solidFill>
                  <a:srgbClr val="FF0000"/>
                </a:solidFill>
                <a:latin typeface="Helvetica Neue" charset="0"/>
              </a:rPr>
              <a:t>icrowave </a:t>
            </a:r>
            <a:r>
              <a:rPr sz="1400" b="0" noProof="1">
                <a:solidFill>
                  <a:srgbClr val="FF0000"/>
                </a:solidFill>
                <a:latin typeface="Helvetica Neue" charset="0"/>
              </a:rPr>
              <a:t>high-k scattering </a:t>
            </a:r>
          </a:p>
          <a:p>
            <a:pPr lvl="1">
              <a:lnSpc>
                <a:spcPct val="78000"/>
              </a:lnSpc>
              <a:spcBef>
                <a:spcPts val="300"/>
              </a:spcBef>
              <a:buFontTx/>
              <a:buNone/>
            </a:pPr>
            <a:r>
              <a:rPr sz="1400" b="0" noProof="1">
                <a:solidFill>
                  <a:srgbClr val="0000FF"/>
                </a:solidFill>
                <a:latin typeface="Helvetica Neue" charset="0"/>
              </a:rPr>
              <a:t>Beam Emission Spectroscopy (48 ch)</a:t>
            </a:r>
          </a:p>
          <a:p>
            <a:pPr lvl="1">
              <a:lnSpc>
                <a:spcPct val="78000"/>
              </a:lnSpc>
              <a:spcBef>
                <a:spcPts val="300"/>
              </a:spcBef>
              <a:buFontTx/>
              <a:buNone/>
            </a:pPr>
            <a:r>
              <a:rPr sz="1400" b="0" i="0" noProof="1">
                <a:solidFill>
                  <a:srgbClr val="000000"/>
                </a:solidFill>
                <a:latin typeface="Helvetica Neue" charset="0"/>
              </a:rPr>
              <a:t>Microwave Reflectometer, </a:t>
            </a:r>
          </a:p>
          <a:p>
            <a:pPr lvl="1">
              <a:lnSpc>
                <a:spcPct val="78000"/>
              </a:lnSpc>
              <a:spcBef>
                <a:spcPts val="300"/>
              </a:spcBef>
              <a:buFontTx/>
              <a:buNone/>
            </a:pPr>
            <a:r>
              <a:rPr sz="1400" b="0" noProof="1">
                <a:solidFill>
                  <a:srgbClr val="FF0000"/>
                </a:solidFill>
                <a:latin typeface="Helvetica Neue" charset="0"/>
              </a:rPr>
              <a:t>Microwave Polarimeter</a:t>
            </a:r>
          </a:p>
          <a:p>
            <a:pPr lvl="1">
              <a:lnSpc>
                <a:spcPct val="78000"/>
              </a:lnSpc>
              <a:spcBef>
                <a:spcPts val="300"/>
              </a:spcBef>
              <a:buFontTx/>
              <a:buNone/>
            </a:pPr>
            <a:r>
              <a:rPr sz="1400" b="0" i="0" noProof="1">
                <a:solidFill>
                  <a:srgbClr val="0000FF"/>
                </a:solidFill>
                <a:latin typeface="Helvetica Neue" charset="0"/>
              </a:rPr>
              <a:t>Ultra-soft x-ray arrays – multi-color</a:t>
            </a:r>
          </a:p>
          <a:p>
            <a:pPr>
              <a:lnSpc>
                <a:spcPct val="78000"/>
              </a:lnSpc>
              <a:spcBef>
                <a:spcPts val="600"/>
              </a:spcBef>
              <a:buFontTx/>
              <a:buNone/>
            </a:pPr>
            <a:r>
              <a:rPr sz="1800" i="0" noProof="1" smtClean="0">
                <a:solidFill>
                  <a:srgbClr val="000000"/>
                </a:solidFill>
                <a:latin typeface="Helvetica Neue" charset="0"/>
              </a:rPr>
              <a:t>Energetic </a:t>
            </a:r>
            <a:r>
              <a:rPr sz="1800" i="0" noProof="1">
                <a:solidFill>
                  <a:srgbClr val="000000"/>
                </a:solidFill>
                <a:latin typeface="Helvetica Neue" charset="0"/>
              </a:rPr>
              <a:t>Particle Diagnostics</a:t>
            </a:r>
            <a:endParaRPr sz="1400" i="0" noProof="1">
              <a:solidFill>
                <a:srgbClr val="000000"/>
              </a:solidFill>
              <a:latin typeface="Helvetica Neue" charset="0"/>
            </a:endParaRPr>
          </a:p>
          <a:p>
            <a:pPr lvl="1">
              <a:lnSpc>
                <a:spcPct val="78000"/>
              </a:lnSpc>
              <a:spcBef>
                <a:spcPts val="200"/>
              </a:spcBef>
              <a:buFontTx/>
              <a:buNone/>
            </a:pPr>
            <a:r>
              <a:rPr sz="1400" b="0" noProof="1">
                <a:solidFill>
                  <a:srgbClr val="FF0000"/>
                </a:solidFill>
                <a:latin typeface="Helvetica Neue" charset="0"/>
              </a:rPr>
              <a:t>Fast Ion D</a:t>
            </a:r>
            <a:r>
              <a:rPr sz="1400" b="0" baseline="-25000" noProof="1">
                <a:solidFill>
                  <a:srgbClr val="FF0000"/>
                </a:solidFill>
                <a:latin typeface="Symbol" charset="0"/>
                <a:sym typeface="Symbol" charset="0"/>
              </a:rPr>
              <a:t></a:t>
            </a:r>
            <a:r>
              <a:rPr sz="1400" b="0" noProof="1">
                <a:solidFill>
                  <a:srgbClr val="FF0000"/>
                </a:solidFill>
                <a:latin typeface="Helvetica Neue" charset="0"/>
              </a:rPr>
              <a:t> profile measurement (perp + tang)</a:t>
            </a:r>
          </a:p>
          <a:p>
            <a:pPr lvl="1">
              <a:lnSpc>
                <a:spcPct val="78000"/>
              </a:lnSpc>
              <a:spcBef>
                <a:spcPts val="200"/>
              </a:spcBef>
              <a:buFontTx/>
              <a:buNone/>
            </a:pPr>
            <a:r>
              <a:rPr sz="1400" b="0" i="0" noProof="1">
                <a:solidFill>
                  <a:srgbClr val="0000FF"/>
                </a:solidFill>
                <a:latin typeface="Helvetica Neue" charset="0"/>
              </a:rPr>
              <a:t>Solid-State neutral particle analyzer</a:t>
            </a:r>
          </a:p>
          <a:p>
            <a:pPr lvl="1">
              <a:lnSpc>
                <a:spcPct val="78000"/>
              </a:lnSpc>
              <a:spcBef>
                <a:spcPts val="300"/>
              </a:spcBef>
              <a:buFontTx/>
              <a:buNone/>
            </a:pPr>
            <a:r>
              <a:rPr sz="1400" b="0" i="0" noProof="1">
                <a:solidFill>
                  <a:srgbClr val="000000"/>
                </a:solidFill>
                <a:latin typeface="Helvetica Neue" charset="0"/>
              </a:rPr>
              <a:t>Fast lost-ion probe (energy/pitch angle resolving)</a:t>
            </a:r>
          </a:p>
          <a:p>
            <a:pPr lvl="1">
              <a:lnSpc>
                <a:spcPct val="78000"/>
              </a:lnSpc>
              <a:spcBef>
                <a:spcPts val="300"/>
              </a:spcBef>
              <a:buFontTx/>
              <a:buNone/>
            </a:pPr>
            <a:r>
              <a:rPr sz="1400" b="0" i="0" noProof="1">
                <a:solidFill>
                  <a:srgbClr val="000000"/>
                </a:solidFill>
                <a:latin typeface="Helvetica Neue" charset="0"/>
              </a:rPr>
              <a:t>Neutron </a:t>
            </a:r>
            <a:r>
              <a:rPr sz="1400" b="0" i="0" noProof="1" smtClean="0">
                <a:solidFill>
                  <a:srgbClr val="000000"/>
                </a:solidFill>
                <a:latin typeface="Helvetica Neue" charset="0"/>
              </a:rPr>
              <a:t>measurements</a:t>
            </a:r>
            <a:endParaRPr sz="1400" b="0" i="0" noProof="1">
              <a:solidFill>
                <a:srgbClr val="000000"/>
              </a:solidFill>
              <a:latin typeface="Helvetica Neue" charset="0"/>
            </a:endParaRPr>
          </a:p>
        </p:txBody>
      </p:sp>
      <p:sp>
        <p:nvSpPr>
          <p:cNvPr id="45059" name="Text Box 5"/>
          <p:cNvSpPr txBox="1">
            <a:spLocks noChangeArrowheads="1"/>
          </p:cNvSpPr>
          <p:nvPr/>
        </p:nvSpPr>
        <p:spPr bwMode="auto">
          <a:xfrm>
            <a:off x="4737100" y="1023938"/>
            <a:ext cx="4318000" cy="5462621"/>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Edge Divertor Physics</a:t>
            </a:r>
            <a:endParaRPr lang="en-US" sz="1400" i="0" dirty="0">
              <a:solidFill>
                <a:srgbClr val="000000"/>
              </a:solidFill>
              <a:latin typeface="Helvetica Neue" charset="0"/>
            </a:endParaRPr>
          </a:p>
          <a:p>
            <a:pPr lvl="1">
              <a:lnSpc>
                <a:spcPct val="78000"/>
              </a:lnSpc>
              <a:spcBef>
                <a:spcPts val="300"/>
              </a:spcBef>
              <a:buFontTx/>
              <a:buNone/>
            </a:pPr>
            <a:r>
              <a:rPr sz="1400" b="0" i="0" noProof="1">
                <a:solidFill>
                  <a:srgbClr val="000000"/>
                </a:solidFill>
                <a:latin typeface="Helvetica Neue" charset="0"/>
              </a:rPr>
              <a:t>Gas-puff Imaging (500kHz)</a:t>
            </a:r>
          </a:p>
          <a:p>
            <a:pPr lvl="1">
              <a:lnSpc>
                <a:spcPct val="78000"/>
              </a:lnSpc>
              <a:spcBef>
                <a:spcPts val="300"/>
              </a:spcBef>
              <a:buFontTx/>
              <a:buNone/>
            </a:pPr>
            <a:r>
              <a:rPr sz="1400" b="0" i="0" noProof="1" smtClean="0">
                <a:solidFill>
                  <a:srgbClr val="000000"/>
                </a:solidFill>
                <a:latin typeface="Helvetica Neue" charset="0"/>
              </a:rPr>
              <a:t>Langmuir </a:t>
            </a:r>
            <a:r>
              <a:rPr sz="1400" b="0" i="0" noProof="1">
                <a:solidFill>
                  <a:srgbClr val="000000"/>
                </a:solidFill>
                <a:latin typeface="Helvetica Neue" charset="0"/>
              </a:rPr>
              <a:t>probe array </a:t>
            </a:r>
          </a:p>
          <a:p>
            <a:pPr lvl="1">
              <a:lnSpc>
                <a:spcPct val="78000"/>
              </a:lnSpc>
              <a:spcBef>
                <a:spcPts val="300"/>
              </a:spcBef>
              <a:buFontTx/>
              <a:buNone/>
            </a:pPr>
            <a:r>
              <a:rPr sz="1400" b="0" i="0" noProof="1">
                <a:solidFill>
                  <a:srgbClr val="000000"/>
                </a:solidFill>
                <a:latin typeface="Helvetica Neue" charset="0"/>
              </a:rPr>
              <a:t>Edge Rotation Diagnostics (T</a:t>
            </a:r>
            <a:r>
              <a:rPr sz="1400" b="0" i="0" baseline="-25000" noProof="1">
                <a:solidFill>
                  <a:srgbClr val="000000"/>
                </a:solidFill>
                <a:latin typeface="Helvetica Neue" charset="0"/>
              </a:rPr>
              <a:t>i</a:t>
            </a:r>
            <a:r>
              <a:rPr sz="1400" b="0" i="0" noProof="1">
                <a:solidFill>
                  <a:srgbClr val="000000"/>
                </a:solidFill>
                <a:latin typeface="Helvetica Neue" charset="0"/>
              </a:rPr>
              <a:t>,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 V</a:t>
            </a:r>
            <a:r>
              <a:rPr sz="1400" b="0" i="0" baseline="-25000" noProof="1">
                <a:solidFill>
                  <a:srgbClr val="000000"/>
                </a:solidFill>
                <a:latin typeface="Helvetica Neue" charset="0"/>
              </a:rPr>
              <a:t>pol</a:t>
            </a:r>
            <a:r>
              <a:rPr sz="1400" b="0" i="0" noProof="1">
                <a:solidFill>
                  <a:srgbClr val="000000"/>
                </a:solidFill>
                <a:latin typeface="Helvetica Neue" charset="0"/>
              </a:rPr>
              <a:t>)</a:t>
            </a:r>
          </a:p>
          <a:p>
            <a:pPr lvl="1">
              <a:lnSpc>
                <a:spcPct val="78000"/>
              </a:lnSpc>
              <a:spcBef>
                <a:spcPts val="300"/>
              </a:spcBef>
              <a:buFontTx/>
              <a:buNone/>
            </a:pPr>
            <a:r>
              <a:rPr sz="1400" b="0" noProof="1">
                <a:solidFill>
                  <a:srgbClr val="0000FF"/>
                </a:solidFill>
                <a:latin typeface="Helvetica Neue" charset="0"/>
              </a:rPr>
              <a:t>1-D CCD H</a:t>
            </a:r>
            <a:r>
              <a:rPr sz="1400" b="0" baseline="-25000" noProof="1">
                <a:solidFill>
                  <a:srgbClr val="0000FF"/>
                </a:solidFill>
                <a:latin typeface="Symbol" charset="0"/>
                <a:sym typeface="Symbol" charset="0"/>
              </a:rPr>
              <a:t></a:t>
            </a:r>
            <a:r>
              <a:rPr sz="1400" b="0" noProof="1">
                <a:solidFill>
                  <a:srgbClr val="0000FF"/>
                </a:solidFill>
                <a:latin typeface="Helvetica Neue" charset="0"/>
              </a:rPr>
              <a:t> cameras (divertor, midplane)</a:t>
            </a:r>
          </a:p>
          <a:p>
            <a:pPr lvl="1">
              <a:lnSpc>
                <a:spcPct val="78000"/>
              </a:lnSpc>
              <a:spcBef>
                <a:spcPts val="300"/>
              </a:spcBef>
              <a:buFontTx/>
              <a:buNone/>
            </a:pPr>
            <a:r>
              <a:rPr sz="1400" b="0" noProof="1">
                <a:solidFill>
                  <a:srgbClr val="FF0000"/>
                </a:solidFill>
                <a:latin typeface="Helvetica Neue" charset="0"/>
              </a:rPr>
              <a:t>2-D divertor fast visible camera</a:t>
            </a:r>
          </a:p>
          <a:p>
            <a:pPr lvl="1">
              <a:lnSpc>
                <a:spcPct val="78000"/>
              </a:lnSpc>
              <a:spcBef>
                <a:spcPts val="300"/>
              </a:spcBef>
              <a:buFontTx/>
              <a:buNone/>
            </a:pPr>
            <a:r>
              <a:rPr lang="en-US" sz="1400" b="0" i="0" noProof="1" smtClean="0">
                <a:solidFill>
                  <a:srgbClr val="000000"/>
                </a:solidFill>
                <a:latin typeface="Helvetica Neue" charset="0"/>
              </a:rPr>
              <a:t>Metal foil d</a:t>
            </a:r>
            <a:r>
              <a:rPr sz="1400" b="0" i="0" noProof="1" smtClean="0">
                <a:solidFill>
                  <a:srgbClr val="000000"/>
                </a:solidFill>
                <a:latin typeface="Helvetica Neue" charset="0"/>
              </a:rPr>
              <a:t>ivertor </a:t>
            </a:r>
            <a:r>
              <a:rPr sz="1400" b="0" i="0" noProof="1">
                <a:solidFill>
                  <a:srgbClr val="000000"/>
                </a:solidFill>
                <a:latin typeface="Helvetica Neue" charset="0"/>
              </a:rPr>
              <a:t>bolometer </a:t>
            </a:r>
          </a:p>
          <a:p>
            <a:pPr lvl="1">
              <a:lnSpc>
                <a:spcPct val="78000"/>
              </a:lnSpc>
              <a:spcBef>
                <a:spcPts val="300"/>
              </a:spcBef>
              <a:buFontTx/>
              <a:buNone/>
            </a:pPr>
            <a:r>
              <a:rPr lang="en-US" sz="1400" b="0" i="0" dirty="0">
                <a:solidFill>
                  <a:schemeClr val="tx1"/>
                </a:solidFill>
              </a:rPr>
              <a:t>AXUV-based </a:t>
            </a:r>
            <a:r>
              <a:rPr lang="en-US" sz="1400" b="0" i="0" dirty="0" err="1">
                <a:solidFill>
                  <a:schemeClr val="tx1"/>
                </a:solidFill>
              </a:rPr>
              <a:t>Divertor</a:t>
            </a:r>
            <a:r>
              <a:rPr lang="en-US" sz="1400" b="0" i="0" dirty="0">
                <a:solidFill>
                  <a:schemeClr val="tx1"/>
                </a:solidFill>
              </a:rPr>
              <a:t> </a:t>
            </a:r>
            <a:r>
              <a:rPr lang="en-US" sz="1400" b="0" i="0" dirty="0" smtClean="0">
                <a:solidFill>
                  <a:schemeClr val="tx1"/>
                </a:solidFill>
              </a:rPr>
              <a:t>Bolometer</a:t>
            </a:r>
          </a:p>
          <a:p>
            <a:pPr lvl="1">
              <a:lnSpc>
                <a:spcPct val="78000"/>
              </a:lnSpc>
              <a:spcBef>
                <a:spcPts val="300"/>
              </a:spcBef>
              <a:buFontTx/>
              <a:buNone/>
            </a:pPr>
            <a:r>
              <a:rPr sz="1400" b="0" i="0" noProof="1" smtClean="0">
                <a:solidFill>
                  <a:srgbClr val="000000"/>
                </a:solidFill>
                <a:latin typeface="Helvetica Neue" charset="0"/>
              </a:rPr>
              <a:t>IR </a:t>
            </a:r>
            <a:r>
              <a:rPr sz="1400" b="0" i="0" noProof="1">
                <a:solidFill>
                  <a:srgbClr val="000000"/>
                </a:solidFill>
                <a:latin typeface="Helvetica Neue" charset="0"/>
              </a:rPr>
              <a:t>cameras (30Hz) (3)</a:t>
            </a:r>
          </a:p>
          <a:p>
            <a:pPr lvl="1">
              <a:lnSpc>
                <a:spcPct val="78000"/>
              </a:lnSpc>
              <a:spcBef>
                <a:spcPts val="300"/>
              </a:spcBef>
              <a:buFontTx/>
              <a:buNone/>
            </a:pPr>
            <a:r>
              <a:rPr sz="1400" b="0" noProof="1">
                <a:solidFill>
                  <a:srgbClr val="0000FF"/>
                </a:solidFill>
                <a:latin typeface="Helvetica Neue" charset="0"/>
              </a:rPr>
              <a:t>Fast IR camera (two color)</a:t>
            </a:r>
          </a:p>
          <a:p>
            <a:pPr lvl="1">
              <a:lnSpc>
                <a:spcPct val="78000"/>
              </a:lnSpc>
              <a:spcBef>
                <a:spcPts val="300"/>
              </a:spcBef>
              <a:buFontTx/>
              <a:buNone/>
            </a:pPr>
            <a:r>
              <a:rPr sz="1400" b="0" i="0" noProof="1">
                <a:solidFill>
                  <a:srgbClr val="000000"/>
                </a:solidFill>
                <a:latin typeface="Helvetica Neue" charset="0"/>
              </a:rPr>
              <a:t>Tile temperature thermocouple array</a:t>
            </a:r>
          </a:p>
          <a:p>
            <a:pPr lvl="1">
              <a:lnSpc>
                <a:spcPct val="78000"/>
              </a:lnSpc>
              <a:spcBef>
                <a:spcPts val="300"/>
              </a:spcBef>
              <a:buFontTx/>
              <a:buNone/>
            </a:pPr>
            <a:r>
              <a:rPr sz="1400" b="0" noProof="1">
                <a:solidFill>
                  <a:srgbClr val="FF0000"/>
                </a:solidFill>
                <a:latin typeface="Helvetica Neue" charset="0"/>
              </a:rPr>
              <a:t>Divertor fast eroding thermocouple</a:t>
            </a:r>
          </a:p>
          <a:p>
            <a:pPr lvl="1">
              <a:lnSpc>
                <a:spcPct val="78000"/>
              </a:lnSpc>
              <a:spcBef>
                <a:spcPts val="300"/>
              </a:spcBef>
              <a:buFontTx/>
              <a:buNone/>
            </a:pPr>
            <a:r>
              <a:rPr sz="1400" b="0" i="0" noProof="1">
                <a:solidFill>
                  <a:srgbClr val="000000"/>
                </a:solidFill>
                <a:latin typeface="Helvetica Neue" charset="0"/>
              </a:rPr>
              <a:t>Dust detector</a:t>
            </a:r>
          </a:p>
          <a:p>
            <a:pPr lvl="1">
              <a:lnSpc>
                <a:spcPct val="78000"/>
              </a:lnSpc>
              <a:spcBef>
                <a:spcPts val="300"/>
              </a:spcBef>
              <a:buFontTx/>
              <a:buNone/>
            </a:pPr>
            <a:r>
              <a:rPr sz="1400" b="0" i="0" noProof="1">
                <a:solidFill>
                  <a:srgbClr val="000000"/>
                </a:solidFill>
                <a:latin typeface="Helvetica Neue" charset="0"/>
              </a:rPr>
              <a:t>Edge Deposition Monitors</a:t>
            </a:r>
          </a:p>
          <a:p>
            <a:pPr lvl="1">
              <a:lnSpc>
                <a:spcPct val="78000"/>
              </a:lnSpc>
              <a:spcBef>
                <a:spcPts val="300"/>
              </a:spcBef>
              <a:buFontTx/>
              <a:buNone/>
            </a:pPr>
            <a:r>
              <a:rPr sz="1400" b="0" i="0" noProof="1">
                <a:solidFill>
                  <a:srgbClr val="000000"/>
                </a:solidFill>
                <a:latin typeface="Helvetica Neue" charset="0"/>
              </a:rPr>
              <a:t>Scrape-off layer reflectometer</a:t>
            </a:r>
          </a:p>
          <a:p>
            <a:pPr lvl="1">
              <a:lnSpc>
                <a:spcPct val="78000"/>
              </a:lnSpc>
              <a:spcBef>
                <a:spcPts val="300"/>
              </a:spcBef>
              <a:buFontTx/>
              <a:buNone/>
            </a:pPr>
            <a:r>
              <a:rPr sz="1400" b="0" i="0" noProof="1">
                <a:solidFill>
                  <a:srgbClr val="000000"/>
                </a:solidFill>
                <a:latin typeface="Helvetica Neue" charset="0"/>
              </a:rPr>
              <a:t>Edge neutral pressure gauges</a:t>
            </a:r>
          </a:p>
          <a:p>
            <a:pPr lvl="1">
              <a:lnSpc>
                <a:spcPct val="78000"/>
              </a:lnSpc>
              <a:spcBef>
                <a:spcPts val="300"/>
              </a:spcBef>
              <a:buFontTx/>
              <a:buNone/>
            </a:pPr>
            <a:r>
              <a:rPr sz="1400" b="0" noProof="1">
                <a:solidFill>
                  <a:srgbClr val="FF0000"/>
                </a:solidFill>
                <a:latin typeface="Helvetica Neue" charset="0"/>
              </a:rPr>
              <a:t>Material Analysis and Particle Probe</a:t>
            </a:r>
          </a:p>
          <a:p>
            <a:pPr lvl="1">
              <a:lnSpc>
                <a:spcPct val="78000"/>
              </a:lnSpc>
              <a:spcBef>
                <a:spcPts val="300"/>
              </a:spcBef>
              <a:buFontTx/>
              <a:buNone/>
            </a:pPr>
            <a:r>
              <a:rPr lang="en-US" sz="1400" b="0" noProof="1" smtClean="0">
                <a:solidFill>
                  <a:srgbClr val="FF0000"/>
                </a:solidFill>
                <a:latin typeface="Helvetica Neue" charset="0"/>
              </a:rPr>
              <a:t>Divertor VUV Spectrometer</a:t>
            </a:r>
            <a:endParaRPr sz="1400" b="0" noProof="1">
              <a:solidFill>
                <a:srgbClr val="FF0000"/>
              </a:solidFill>
              <a:latin typeface="Helvetica Neue" charset="0"/>
            </a:endParaRPr>
          </a:p>
          <a:p>
            <a:pPr algn="just" eaLnBrk="1" hangingPunct="1">
              <a:lnSpc>
                <a:spcPct val="88000"/>
              </a:lnSpc>
              <a:spcBef>
                <a:spcPts val="400"/>
              </a:spcBef>
              <a:buFontTx/>
              <a:buNone/>
            </a:pPr>
            <a:r>
              <a:rPr sz="1800" i="0" noProof="1" smtClean="0">
                <a:solidFill>
                  <a:srgbClr val="000000"/>
                </a:solidFill>
                <a:latin typeface="Helvetica Neue" charset="0"/>
              </a:rPr>
              <a:t>Plasma </a:t>
            </a:r>
            <a:r>
              <a:rPr sz="1800" i="0" noProof="1">
                <a:solidFill>
                  <a:srgbClr val="000000"/>
                </a:solidFill>
                <a:latin typeface="Helvetica Neue" charset="0"/>
              </a:rPr>
              <a:t>Monitoring</a:t>
            </a:r>
            <a:endParaRPr sz="2400" i="0" noProof="1">
              <a:solidFill>
                <a:srgbClr val="000000"/>
              </a:solidFill>
              <a:latin typeface="Helvetica Neue" charset="0"/>
            </a:endParaRPr>
          </a:p>
          <a:p>
            <a:pPr lvl="1">
              <a:lnSpc>
                <a:spcPct val="78000"/>
              </a:lnSpc>
              <a:spcBef>
                <a:spcPts val="300"/>
              </a:spcBef>
              <a:buNone/>
            </a:pPr>
            <a:r>
              <a:rPr lang="en-US" sz="1400" b="0" i="0" noProof="1">
                <a:solidFill>
                  <a:srgbClr val="000000"/>
                </a:solidFill>
                <a:latin typeface="Helvetica Neue" charset="0"/>
              </a:rPr>
              <a:t>FIReTIP interferometer </a:t>
            </a:r>
          </a:p>
          <a:p>
            <a:pPr lvl="1">
              <a:lnSpc>
                <a:spcPct val="78000"/>
              </a:lnSpc>
              <a:spcBef>
                <a:spcPts val="300"/>
              </a:spcBef>
              <a:buFontTx/>
              <a:buNone/>
            </a:pPr>
            <a:r>
              <a:rPr sz="1400" b="0" i="0" noProof="1" smtClean="0">
                <a:solidFill>
                  <a:srgbClr val="000000"/>
                </a:solidFill>
                <a:latin typeface="Helvetica Neue" charset="0"/>
              </a:rPr>
              <a:t>Fast </a:t>
            </a:r>
            <a:r>
              <a:rPr sz="1400" b="0" i="0" noProof="1">
                <a:solidFill>
                  <a:srgbClr val="000000"/>
                </a:solidFill>
                <a:latin typeface="Helvetica Neue" charset="0"/>
              </a:rPr>
              <a:t>visible cameras</a:t>
            </a:r>
          </a:p>
          <a:p>
            <a:pPr lvl="1">
              <a:lnSpc>
                <a:spcPct val="78000"/>
              </a:lnSpc>
              <a:spcBef>
                <a:spcPts val="200"/>
              </a:spcBef>
              <a:buFontTx/>
              <a:buNone/>
            </a:pPr>
            <a:r>
              <a:rPr sz="1400" b="0" i="0" noProof="1">
                <a:solidFill>
                  <a:srgbClr val="000000"/>
                </a:solidFill>
                <a:latin typeface="Helvetica Neue" charset="0"/>
              </a:rPr>
              <a:t>Visible bremsstrahlung radiometer</a:t>
            </a:r>
          </a:p>
          <a:p>
            <a:pPr lvl="1">
              <a:lnSpc>
                <a:spcPct val="78000"/>
              </a:lnSpc>
              <a:spcBef>
                <a:spcPts val="300"/>
              </a:spcBef>
              <a:buFontTx/>
              <a:buNone/>
            </a:pPr>
            <a:r>
              <a:rPr sz="1400" b="0" noProof="1">
                <a:solidFill>
                  <a:srgbClr val="0000FF"/>
                </a:solidFill>
                <a:latin typeface="Helvetica Neue" charset="0"/>
              </a:rPr>
              <a:t>Visible and UV survey spectrometers</a:t>
            </a:r>
          </a:p>
          <a:p>
            <a:pPr lvl="1">
              <a:lnSpc>
                <a:spcPct val="78000"/>
              </a:lnSpc>
              <a:spcBef>
                <a:spcPts val="300"/>
              </a:spcBef>
              <a:buFontTx/>
              <a:buNone/>
            </a:pPr>
            <a:r>
              <a:rPr sz="1400" b="0" noProof="1">
                <a:solidFill>
                  <a:srgbClr val="0000FF"/>
                </a:solidFill>
                <a:latin typeface="Helvetica Neue" charset="0"/>
              </a:rPr>
              <a:t>VUV transmission grating spectrometer</a:t>
            </a:r>
          </a:p>
          <a:p>
            <a:pPr lvl="1">
              <a:lnSpc>
                <a:spcPct val="78000"/>
              </a:lnSpc>
              <a:spcBef>
                <a:spcPts val="300"/>
              </a:spcBef>
              <a:buFontTx/>
              <a:buNone/>
            </a:pPr>
            <a:r>
              <a:rPr sz="1400" b="0" noProof="1">
                <a:solidFill>
                  <a:srgbClr val="0000FF"/>
                </a:solidFill>
                <a:latin typeface="Helvetica Neue" charset="0"/>
              </a:rPr>
              <a:t>Visible filterscopes (hydrogen &amp; impurity lines)</a:t>
            </a:r>
          </a:p>
          <a:p>
            <a:pPr lvl="1">
              <a:lnSpc>
                <a:spcPct val="78000"/>
              </a:lnSpc>
              <a:spcBef>
                <a:spcPts val="300"/>
              </a:spcBef>
              <a:buFontTx/>
              <a:buNone/>
            </a:pPr>
            <a:r>
              <a:rPr sz="1400" b="0" i="0" noProof="1">
                <a:solidFill>
                  <a:srgbClr val="000000"/>
                </a:solidFill>
                <a:latin typeface="Helvetica Neue" charset="0"/>
              </a:rPr>
              <a:t>Wall coupon </a:t>
            </a:r>
            <a:r>
              <a:rPr sz="1400" b="0" i="0" noProof="1" smtClean="0">
                <a:solidFill>
                  <a:srgbClr val="000000"/>
                </a:solidFill>
                <a:latin typeface="Helvetica Neue" charset="0"/>
              </a:rPr>
              <a:t>analysis</a:t>
            </a:r>
            <a:endParaRPr lang="en-US" sz="1400" b="0" i="0" noProof="1" smtClean="0">
              <a:solidFill>
                <a:srgbClr val="000000"/>
              </a:solidFill>
              <a:latin typeface="Helvetica Neue" charset="0"/>
            </a:endParaRPr>
          </a:p>
        </p:txBody>
      </p:sp>
      <p:sp>
        <p:nvSpPr>
          <p:cNvPr id="2" name="TextBox 1"/>
          <p:cNvSpPr txBox="1"/>
          <p:nvPr/>
        </p:nvSpPr>
        <p:spPr>
          <a:xfrm>
            <a:off x="2056526" y="6270739"/>
            <a:ext cx="3073816" cy="307777"/>
          </a:xfrm>
          <a:prstGeom prst="rect">
            <a:avLst/>
          </a:prstGeom>
          <a:noFill/>
        </p:spPr>
        <p:txBody>
          <a:bodyPr wrap="none" rtlCol="0">
            <a:spAutoFit/>
          </a:bodyPr>
          <a:lstStyle/>
          <a:p>
            <a:pPr>
              <a:buNone/>
            </a:pPr>
            <a:r>
              <a:rPr lang="en-US" sz="1400" b="0" dirty="0" smtClean="0">
                <a:solidFill>
                  <a:srgbClr val="FF0000"/>
                </a:solidFill>
              </a:rPr>
              <a:t>New capability</a:t>
            </a:r>
            <a:r>
              <a:rPr lang="en-US" sz="1400" b="0" dirty="0" smtClean="0">
                <a:solidFill>
                  <a:srgbClr val="0000FF"/>
                </a:solidFill>
              </a:rPr>
              <a:t>, Enhanced capability</a:t>
            </a:r>
            <a:endParaRPr lang="en-US" sz="1400" b="0" dirty="0">
              <a:solidFill>
                <a:srgbClr val="0000FF"/>
              </a:solidFill>
            </a:endParaRPr>
          </a:p>
        </p:txBody>
      </p:sp>
      <p:sp>
        <p:nvSpPr>
          <p:cNvPr id="7"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18</a:t>
            </a:fld>
            <a:endParaRPr lang="en-US" sz="1400" b="0" dirty="0">
              <a:latin typeface="Times" charset="0"/>
            </a:endParaRPr>
          </a:p>
        </p:txBody>
      </p:sp>
    </p:spTree>
    <p:extLst>
      <p:ext uri="{BB962C8B-B14F-4D97-AF65-F5344CB8AC3E}">
        <p14:creationId xmlns:p14="http://schemas.microsoft.com/office/powerpoint/2010/main" val="27173142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bwMode="auto">
          <a:xfrm>
            <a:off x="0" y="-26988"/>
            <a:ext cx="9144000" cy="954088"/>
          </a:xfrm>
          <a:gradFill rotWithShape="1">
            <a:gsLst>
              <a:gs pos="0">
                <a:srgbClr val="F8F8F8">
                  <a:alpha val="50998"/>
                </a:srgbClr>
              </a:gs>
              <a:gs pos="100000">
                <a:srgbClr val="B2B2B2">
                  <a:alpha val="50998"/>
                </a:srgbClr>
              </a:gs>
            </a:gsLst>
            <a:lin ang="5400000" scaled="1"/>
          </a:gradFill>
          <a:ln>
            <a:miter lim="800000"/>
            <a:headEnd/>
            <a:tailEnd/>
          </a:ln>
        </p:spPr>
        <p:txBody>
          <a:bodyPr wrap="square" lIns="91440" tIns="45720" rIns="91440" bIns="45720" numCol="1" anchor="t" anchorCtr="0" compatLnSpc="1">
            <a:prstTxWarp prst="textNoShape">
              <a:avLst/>
            </a:prstTxWarp>
            <a:spAutoFit/>
          </a:bodyPr>
          <a:lstStyle/>
          <a:p>
            <a:r>
              <a:rPr lang="en-US" sz="2800" dirty="0" smtClean="0">
                <a:solidFill>
                  <a:srgbClr val="FF0000"/>
                </a:solidFill>
              </a:rPr>
              <a:t>NSTX-U facility/diagnostics port assignment </a:t>
            </a:r>
            <a:br>
              <a:rPr lang="en-US" sz="2800" dirty="0" smtClean="0">
                <a:solidFill>
                  <a:srgbClr val="FF0000"/>
                </a:solidFill>
              </a:rPr>
            </a:br>
            <a:r>
              <a:rPr lang="en-US" sz="2800" dirty="0" smtClean="0">
                <a:solidFill>
                  <a:srgbClr val="0723FF"/>
                </a:solidFill>
              </a:rPr>
              <a:t>Port flanges designed and being procured</a:t>
            </a:r>
          </a:p>
        </p:txBody>
      </p:sp>
      <p:sp>
        <p:nvSpPr>
          <p:cNvPr id="5"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19</a:t>
            </a:fld>
            <a:endParaRPr lang="en-US" sz="1400" b="0" dirty="0">
              <a:latin typeface="Times" charset="0"/>
            </a:endParaRPr>
          </a:p>
        </p:txBody>
      </p:sp>
      <p:pic>
        <p:nvPicPr>
          <p:cNvPr id="2" name="Picture 1"/>
          <p:cNvPicPr>
            <a:picLocks noChangeAspect="1"/>
          </p:cNvPicPr>
          <p:nvPr/>
        </p:nvPicPr>
        <p:blipFill>
          <a:blip r:embed="rId3"/>
          <a:stretch>
            <a:fillRect/>
          </a:stretch>
        </p:blipFill>
        <p:spPr>
          <a:xfrm>
            <a:off x="0" y="1231900"/>
            <a:ext cx="9144000" cy="4623619"/>
          </a:xfrm>
          <a:prstGeom prst="rect">
            <a:avLst/>
          </a:prstGeom>
        </p:spPr>
      </p:pic>
    </p:spTree>
    <p:extLst>
      <p:ext uri="{BB962C8B-B14F-4D97-AF65-F5344CB8AC3E}">
        <p14:creationId xmlns:p14="http://schemas.microsoft.com/office/powerpoint/2010/main" val="28797978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spcAft>
                <a:spcPts val="2400"/>
              </a:spcAft>
            </a:pPr>
            <a:r>
              <a:rPr lang="en-US" sz="2800" b="1" dirty="0" smtClean="0">
                <a:solidFill>
                  <a:srgbClr val="000000"/>
                </a:solidFill>
                <a:latin typeface="Arial" charset="0"/>
                <a:ea typeface="ＭＳ Ｐゴシック" charset="0"/>
                <a:cs typeface="ＭＳ Ｐゴシック" charset="0"/>
              </a:rPr>
              <a:t>NSTX </a:t>
            </a:r>
            <a:r>
              <a:rPr lang="en-US" sz="2800" b="1" dirty="0">
                <a:solidFill>
                  <a:srgbClr val="000000"/>
                </a:solidFill>
                <a:latin typeface="Arial" charset="0"/>
                <a:ea typeface="ＭＳ Ｐゴシック" charset="0"/>
                <a:cs typeface="ＭＳ Ｐゴシック" charset="0"/>
              </a:rPr>
              <a:t>Upgrade Project </a:t>
            </a:r>
            <a:r>
              <a:rPr lang="en-US" sz="2800" b="1" dirty="0" smtClean="0">
                <a:solidFill>
                  <a:srgbClr val="000000"/>
                </a:solidFill>
                <a:latin typeface="Arial" charset="0"/>
                <a:ea typeface="ＭＳ Ｐゴシック" charset="0"/>
                <a:cs typeface="ＭＳ Ｐゴシック" charset="0"/>
              </a:rPr>
              <a:t>and Operational Preparation Status</a:t>
            </a:r>
            <a:endParaRPr lang="en-US" sz="2800" b="1" dirty="0">
              <a:solidFill>
                <a:srgbClr val="000000"/>
              </a:solidFill>
              <a:latin typeface="Arial" charset="0"/>
              <a:ea typeface="ＭＳ Ｐゴシック" charset="0"/>
              <a:cs typeface="ＭＳ Ｐゴシック" charset="0"/>
            </a:endParaRPr>
          </a:p>
          <a:p>
            <a:pPr marL="231775" indent="-231775">
              <a:spcAft>
                <a:spcPts val="2400"/>
              </a:spcAft>
            </a:pPr>
            <a:r>
              <a:rPr lang="en-US" sz="2800" b="1" dirty="0">
                <a:solidFill>
                  <a:srgbClr val="000000"/>
                </a:solidFill>
                <a:latin typeface="Arial" charset="0"/>
                <a:ea typeface="ＭＳ Ｐゴシック" charset="0"/>
                <a:cs typeface="ＭＳ Ｐゴシック" charset="0"/>
              </a:rPr>
              <a:t>NSTX-U Facility </a:t>
            </a:r>
            <a:r>
              <a:rPr lang="en-US" sz="2800" b="1" dirty="0" smtClean="0">
                <a:solidFill>
                  <a:srgbClr val="000000"/>
                </a:solidFill>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Diagnostic Five Year Plans</a:t>
            </a:r>
          </a:p>
          <a:p>
            <a:pPr marL="231775" indent="-231775">
              <a:spcAft>
                <a:spcPts val="2400"/>
              </a:spcAft>
            </a:pPr>
            <a:r>
              <a:rPr lang="en-US" sz="2800" b="1" dirty="0" smtClean="0">
                <a:solidFill>
                  <a:srgbClr val="000000"/>
                </a:solidFill>
                <a:latin typeface="Arial" charset="0"/>
                <a:ea typeface="ＭＳ Ｐゴシック" charset="0"/>
                <a:cs typeface="ＭＳ Ｐゴシック" charset="0"/>
              </a:rPr>
              <a:t>Summary</a:t>
            </a:r>
            <a:endParaRPr lang="en-US" sz="2800" b="1" dirty="0">
              <a:solidFill>
                <a:srgbClr val="000000"/>
              </a:solidFill>
              <a:latin typeface="Arial" charset="0"/>
              <a:ea typeface="ＭＳ Ｐゴシック" charset="0"/>
              <a:cs typeface="ＭＳ Ｐゴシック" charset="0"/>
            </a:endParaRPr>
          </a:p>
        </p:txBody>
      </p:sp>
      <p:sp>
        <p:nvSpPr>
          <p:cNvPr id="1741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a:t>
            </a:fld>
            <a:endParaRPr lang="en-US" sz="1400" b="0" dirty="0">
              <a:latin typeface="Times" charset="0"/>
            </a:endParaRPr>
          </a:p>
        </p:txBody>
      </p:sp>
    </p:spTree>
    <p:extLst>
      <p:ext uri="{BB962C8B-B14F-4D97-AF65-F5344CB8AC3E}">
        <p14:creationId xmlns:p14="http://schemas.microsoft.com/office/powerpoint/2010/main" val="4236912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0" y="4140200"/>
            <a:ext cx="8915400" cy="2057400"/>
          </a:xfrm>
        </p:spPr>
        <p:txBody>
          <a:bodyPr/>
          <a:lstStyle/>
          <a:p>
            <a:r>
              <a:rPr lang="en-US" sz="2000" dirty="0" smtClean="0"/>
              <a:t>1</a:t>
            </a:r>
            <a:r>
              <a:rPr lang="en-US" sz="2000" baseline="30000" dirty="0" smtClean="0"/>
              <a:t>st</a:t>
            </a:r>
            <a:r>
              <a:rPr lang="en-US" sz="2000" dirty="0" smtClean="0"/>
              <a:t> year goal: operating points with forces up to ½ the way between NSTX and NSTX-U, ½ the design-point heating of any coil</a:t>
            </a:r>
          </a:p>
          <a:p>
            <a:pPr lvl="1"/>
            <a:r>
              <a:rPr lang="en-US" sz="1600" dirty="0" smtClean="0"/>
              <a:t>Will permit up to ~5 second operation at B</a:t>
            </a:r>
            <a:r>
              <a:rPr lang="en-US" sz="1600" baseline="-25000" dirty="0" smtClean="0"/>
              <a:t>T</a:t>
            </a:r>
            <a:r>
              <a:rPr lang="en-US" sz="1600" dirty="0" smtClean="0"/>
              <a:t>~0.65</a:t>
            </a:r>
          </a:p>
          <a:p>
            <a:r>
              <a:rPr lang="en-US" sz="2000" dirty="0" smtClean="0"/>
              <a:t>2</a:t>
            </a:r>
            <a:r>
              <a:rPr lang="en-US" sz="2000" baseline="30000" dirty="0" smtClean="0"/>
              <a:t>nd</a:t>
            </a:r>
            <a:r>
              <a:rPr lang="en-US" sz="2000" dirty="0" smtClean="0"/>
              <a:t> year goal: Full field and current, but still limiting the coil heating</a:t>
            </a:r>
          </a:p>
          <a:p>
            <a:pPr lvl="1"/>
            <a:r>
              <a:rPr lang="en-US" sz="1600" dirty="0" smtClean="0"/>
              <a:t>Will revisit year 2 parameters once year 1 data has been accumulated</a:t>
            </a:r>
          </a:p>
          <a:p>
            <a:r>
              <a:rPr lang="en-US" sz="2000" dirty="0" smtClean="0"/>
              <a:t>3</a:t>
            </a:r>
            <a:r>
              <a:rPr lang="en-US" sz="2000" baseline="30000" dirty="0" smtClean="0"/>
              <a:t>rd</a:t>
            </a:r>
            <a:r>
              <a:rPr lang="en-US" sz="2000" dirty="0" smtClean="0"/>
              <a:t> year goal: Full capability</a:t>
            </a:r>
          </a:p>
          <a:p>
            <a:pPr lvl="1"/>
            <a:endParaRPr lang="en-US" sz="1600" b="1" dirty="0" smtClean="0"/>
          </a:p>
          <a:p>
            <a:pPr lvl="1"/>
            <a:endParaRPr lang="en-US" sz="1800" b="1" dirty="0" smtClean="0"/>
          </a:p>
        </p:txBody>
      </p:sp>
      <p:graphicFrame>
        <p:nvGraphicFramePr>
          <p:cNvPr id="5" name="Table 4"/>
          <p:cNvGraphicFramePr>
            <a:graphicFrameLocks noGrp="1"/>
          </p:cNvGraphicFramePr>
          <p:nvPr/>
        </p:nvGraphicFramePr>
        <p:xfrm>
          <a:off x="304800" y="1066800"/>
          <a:ext cx="8686800" cy="2746693"/>
        </p:xfrm>
        <a:graphic>
          <a:graphicData uri="http://schemas.openxmlformats.org/drawingml/2006/table">
            <a:tbl>
              <a:tblPr/>
              <a:tblGrid>
                <a:gridCol w="2667000"/>
                <a:gridCol w="914400"/>
                <a:gridCol w="1371600"/>
                <a:gridCol w="1371600"/>
                <a:gridCol w="1295400"/>
                <a:gridCol w="1066800"/>
              </a:tblGrid>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NSTX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1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2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3 NSTX-U 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Ultimate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B</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T</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Allowed TF I</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t [MA</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Flat-Top at max. allowed I</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t, 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and B</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T</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2825"/>
              </a:lnSpc>
              <a:buFontTx/>
              <a:buNone/>
            </a:pPr>
            <a:r>
              <a:rPr lang="en-US" sz="2400" i="0" dirty="0">
                <a:solidFill>
                  <a:srgbClr val="FF0000"/>
                </a:solidFill>
                <a:latin typeface="Arial" charset="0"/>
                <a:ea typeface="ヒラギノ角ゴ Pro W3" charset="0"/>
                <a:cs typeface="ヒラギノ角ゴ Pro W3" charset="0"/>
              </a:rPr>
              <a:t>Formulating Strategy Toward Full NSTX-U Parameters</a:t>
            </a:r>
          </a:p>
          <a:p>
            <a:pPr algn="ctr" eaLnBrk="0" hangingPunct="0">
              <a:lnSpc>
                <a:spcPts val="2825"/>
              </a:lnSpc>
              <a:buFontTx/>
              <a:buNone/>
            </a:pPr>
            <a:r>
              <a:rPr lang="en-US" sz="2000" i="0" dirty="0">
                <a:solidFill>
                  <a:srgbClr val="0723FF"/>
                </a:solidFill>
                <a:latin typeface="Arial" charset="0"/>
                <a:ea typeface="ヒラギノ角ゴ Pro W3" charset="0"/>
                <a:cs typeface="ヒラギノ角ゴ Pro W3" charset="0"/>
              </a:rPr>
              <a:t>After CD-4, the plasma operation could enter quickly into new regimes</a:t>
            </a:r>
            <a:endParaRPr lang="en-US" sz="1400" i="0" dirty="0">
              <a:solidFill>
                <a:srgbClr val="0723FF"/>
              </a:solidFill>
              <a:latin typeface="Calibri" charset="0"/>
            </a:endParaRPr>
          </a:p>
        </p:txBody>
      </p:sp>
      <p:sp>
        <p:nvSpPr>
          <p:cNvPr id="8"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20</a:t>
            </a:fld>
            <a:endParaRPr lang="en-US" sz="1400" b="0" dirty="0">
              <a:latin typeface="Times" charset="0"/>
            </a:endParaRPr>
          </a:p>
        </p:txBody>
      </p:sp>
    </p:spTree>
    <p:extLst>
      <p:ext uri="{BB962C8B-B14F-4D97-AF65-F5344CB8AC3E}">
        <p14:creationId xmlns:p14="http://schemas.microsoft.com/office/powerpoint/2010/main" val="12973984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spcAft>
                <a:spcPts val="2400"/>
              </a:spcAft>
            </a:pPr>
            <a:r>
              <a:rPr lang="en-US" sz="2800" b="1" dirty="0">
                <a:solidFill>
                  <a:schemeClr val="bg1">
                    <a:lumMod val="75000"/>
                  </a:schemeClr>
                </a:solidFill>
                <a:latin typeface="Arial" charset="0"/>
                <a:ea typeface="ＭＳ Ｐゴシック" charset="0"/>
                <a:cs typeface="ＭＳ Ｐゴシック" charset="0"/>
              </a:rPr>
              <a:t>NSTX Upgrade Project and Operational Preparation Status</a:t>
            </a:r>
          </a:p>
          <a:p>
            <a:pPr marL="231775" indent="-231775">
              <a:spcAft>
                <a:spcPts val="2400"/>
              </a:spcAft>
            </a:pPr>
            <a:r>
              <a:rPr lang="en-US" sz="2800" b="1" dirty="0" smtClean="0">
                <a:solidFill>
                  <a:srgbClr val="000000"/>
                </a:solidFill>
                <a:latin typeface="Arial" charset="0"/>
                <a:ea typeface="ＭＳ Ｐゴシック" charset="0"/>
                <a:cs typeface="ＭＳ Ｐゴシック" charset="0"/>
              </a:rPr>
              <a:t>NSTX</a:t>
            </a:r>
            <a:r>
              <a:rPr lang="en-US" sz="2800" b="1" dirty="0">
                <a:solidFill>
                  <a:srgbClr val="000000"/>
                </a:solidFill>
                <a:latin typeface="Arial" charset="0"/>
                <a:ea typeface="ＭＳ Ｐゴシック" charset="0"/>
                <a:cs typeface="ＭＳ Ｐゴシック" charset="0"/>
              </a:rPr>
              <a:t>-U Facility </a:t>
            </a:r>
            <a:r>
              <a:rPr lang="en-US" sz="2800" b="1" dirty="0" smtClean="0">
                <a:solidFill>
                  <a:srgbClr val="000000"/>
                </a:solidFill>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Diagnostic Five Year Plans</a:t>
            </a:r>
          </a:p>
          <a:p>
            <a:pPr marL="231775" indent="-231775">
              <a:spcAft>
                <a:spcPts val="2400"/>
              </a:spcAft>
            </a:pPr>
            <a:r>
              <a:rPr lang="en-US" sz="2800" b="1" dirty="0" smtClean="0">
                <a:solidFill>
                  <a:srgbClr val="BFBFBF"/>
                </a:solidFill>
                <a:latin typeface="Arial" charset="0"/>
                <a:ea typeface="ＭＳ Ｐゴシック" charset="0"/>
                <a:cs typeface="ＭＳ Ｐゴシック" charset="0"/>
              </a:rPr>
              <a:t>Summary</a:t>
            </a:r>
            <a:endParaRPr lang="en-US" sz="2800" b="1" dirty="0">
              <a:solidFill>
                <a:srgbClr val="BFBFBF"/>
              </a:solidFill>
              <a:latin typeface="Arial" charset="0"/>
              <a:ea typeface="ＭＳ Ｐゴシック" charset="0"/>
              <a:cs typeface="ＭＳ Ｐゴシック" charset="0"/>
            </a:endParaRPr>
          </a:p>
        </p:txBody>
      </p:sp>
      <p:sp>
        <p:nvSpPr>
          <p:cNvPr id="1741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21</a:t>
            </a:fld>
            <a:endParaRPr lang="en-US" sz="1400" b="0" dirty="0">
              <a:latin typeface="Times" charset="0"/>
            </a:endParaRPr>
          </a:p>
        </p:txBody>
      </p:sp>
    </p:spTree>
    <p:extLst>
      <p:ext uri="{BB962C8B-B14F-4D97-AF65-F5344CB8AC3E}">
        <p14:creationId xmlns:p14="http://schemas.microsoft.com/office/powerpoint/2010/main" val="35844244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Table 104"/>
          <p:cNvGraphicFramePr>
            <a:graphicFrameLocks noGrp="1"/>
          </p:cNvGraphicFramePr>
          <p:nvPr>
            <p:extLst>
              <p:ext uri="{D42A27DB-BD31-4B8C-83A1-F6EECF244321}">
                <p14:modId xmlns:p14="http://schemas.microsoft.com/office/powerpoint/2010/main" val="80860558"/>
              </p:ext>
            </p:extLst>
          </p:nvPr>
        </p:nvGraphicFramePr>
        <p:xfrm>
          <a:off x="1752600" y="977900"/>
          <a:ext cx="3568228" cy="241447"/>
        </p:xfrm>
        <a:graphic>
          <a:graphicData uri="http://schemas.openxmlformats.org/drawingml/2006/table">
            <a:tbl>
              <a:tblPr/>
              <a:tblGrid>
                <a:gridCol w="570652"/>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132"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4133"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4134" name="Text Box 81"/>
          <p:cNvSpPr txBox="1">
            <a:spLocks noChangeArrowheads="1"/>
          </p:cNvSpPr>
          <p:nvPr/>
        </p:nvSpPr>
        <p:spPr bwMode="auto">
          <a:xfrm>
            <a:off x="0" y="1905000"/>
            <a:ext cx="1279525" cy="361125"/>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4135"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sp>
        <p:nvSpPr>
          <p:cNvPr id="4202" name="TextBox 96"/>
          <p:cNvSpPr txBox="1">
            <a:spLocks noChangeArrowheads="1"/>
          </p:cNvSpPr>
          <p:nvPr/>
        </p:nvSpPr>
        <p:spPr bwMode="auto">
          <a:xfrm>
            <a:off x="1371600" y="1852612"/>
            <a:ext cx="838200" cy="738188"/>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Start-up and Ramp-up</a:t>
            </a:r>
          </a:p>
        </p:txBody>
      </p:sp>
      <p:sp>
        <p:nvSpPr>
          <p:cNvPr id="4207"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Scenarios and Control</a:t>
            </a:r>
          </a:p>
        </p:txBody>
      </p:sp>
      <p:sp>
        <p:nvSpPr>
          <p:cNvPr id="204"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Boundary Physics</a:t>
            </a:r>
          </a:p>
        </p:txBody>
      </p:sp>
      <p:sp>
        <p:nvSpPr>
          <p:cNvPr id="205"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206"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207"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Transport &amp; Turbulence</a:t>
            </a:r>
          </a:p>
        </p:txBody>
      </p:sp>
      <p:sp>
        <p:nvSpPr>
          <p:cNvPr id="208" name="TextBox 103"/>
          <p:cNvSpPr txBox="1">
            <a:spLocks noChangeArrowheads="1"/>
          </p:cNvSpPr>
          <p:nvPr/>
        </p:nvSpPr>
        <p:spPr bwMode="auto">
          <a:xfrm>
            <a:off x="1295400" y="5486400"/>
            <a:ext cx="1066800" cy="586058"/>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209" name="TextBox 100"/>
          <p:cNvSpPr txBox="1">
            <a:spLocks noChangeArrowheads="1"/>
          </p:cNvSpPr>
          <p:nvPr/>
        </p:nvSpPr>
        <p:spPr bwMode="auto">
          <a:xfrm>
            <a:off x="1295400" y="3763963"/>
            <a:ext cx="1143000" cy="705834"/>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266" name="TextBox 26"/>
          <p:cNvSpPr txBox="1">
            <a:spLocks noChangeArrowheads="1"/>
          </p:cNvSpPr>
          <p:nvPr/>
        </p:nvSpPr>
        <p:spPr bwMode="auto">
          <a:xfrm>
            <a:off x="76200" y="1250824"/>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118" name="Rectangle 117"/>
          <p:cNvSpPr/>
          <p:nvPr/>
        </p:nvSpPr>
        <p:spPr bwMode="auto">
          <a:xfrm>
            <a:off x="3505200" y="1524000"/>
            <a:ext cx="685800" cy="5056632"/>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19" name="Oval 19"/>
          <p:cNvSpPr>
            <a:spLocks noChangeArrowheads="1"/>
          </p:cNvSpPr>
          <p:nvPr/>
        </p:nvSpPr>
        <p:spPr bwMode="auto">
          <a:xfrm>
            <a:off x="4191000" y="4495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0" name="Oval 19"/>
          <p:cNvSpPr>
            <a:spLocks noChangeArrowheads="1"/>
          </p:cNvSpPr>
          <p:nvPr/>
        </p:nvSpPr>
        <p:spPr bwMode="auto">
          <a:xfrm>
            <a:off x="2971800" y="40179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1" name="Rectangle 20"/>
          <p:cNvSpPr>
            <a:spLocks noChangeArrowheads="1"/>
          </p:cNvSpPr>
          <p:nvPr/>
        </p:nvSpPr>
        <p:spPr bwMode="auto">
          <a:xfrm>
            <a:off x="3078163" y="3886200"/>
            <a:ext cx="868362" cy="3970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Upward</a:t>
            </a:r>
          </a:p>
          <a:p>
            <a:pPr defTabSz="912813" eaLnBrk="0" hangingPunct="0">
              <a:lnSpc>
                <a:spcPct val="70000"/>
              </a:lnSpc>
              <a:spcBef>
                <a:spcPct val="20000"/>
              </a:spcBef>
              <a:buNone/>
            </a:pPr>
            <a:r>
              <a:rPr lang="en-US" sz="1200" b="1" i="0" dirty="0" err="1">
                <a:solidFill>
                  <a:srgbClr val="0000FF"/>
                </a:solidFill>
                <a:latin typeface="Arial Narrow" pitchFamily="34" charset="0"/>
              </a:rPr>
              <a:t>LiTER</a:t>
            </a:r>
            <a:endParaRPr lang="en-US" sz="1200" b="1" i="0" dirty="0">
              <a:solidFill>
                <a:srgbClr val="0000FF"/>
              </a:solidFill>
              <a:latin typeface="Arial Narrow" pitchFamily="34" charset="0"/>
            </a:endParaRPr>
          </a:p>
        </p:txBody>
      </p:sp>
      <p:sp>
        <p:nvSpPr>
          <p:cNvPr id="122" name="Oval 19"/>
          <p:cNvSpPr>
            <a:spLocks noChangeArrowheads="1"/>
          </p:cNvSpPr>
          <p:nvPr/>
        </p:nvSpPr>
        <p:spPr bwMode="auto">
          <a:xfrm>
            <a:off x="2438400" y="38242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3" name="Rectangle 20"/>
          <p:cNvSpPr>
            <a:spLocks noChangeArrowheads="1"/>
          </p:cNvSpPr>
          <p:nvPr/>
        </p:nvSpPr>
        <p:spPr bwMode="auto">
          <a:xfrm>
            <a:off x="2133600" y="3992563"/>
            <a:ext cx="868362"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0000FF"/>
                </a:solidFill>
                <a:latin typeface="Arial Narrow" pitchFamily="34" charset="0"/>
              </a:rPr>
              <a:t>Li granule injector</a:t>
            </a:r>
          </a:p>
        </p:txBody>
      </p:sp>
      <p:sp>
        <p:nvSpPr>
          <p:cNvPr id="124" name="Rectangle 20"/>
          <p:cNvSpPr>
            <a:spLocks noChangeArrowheads="1"/>
          </p:cNvSpPr>
          <p:nvPr/>
        </p:nvSpPr>
        <p:spPr bwMode="auto">
          <a:xfrm>
            <a:off x="3352800" y="3253685"/>
            <a:ext cx="914400" cy="489349"/>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i="0" dirty="0">
                <a:solidFill>
                  <a:srgbClr val="0000FF"/>
                </a:solidFill>
                <a:latin typeface="Arial Narrow" pitchFamily="34" charset="0"/>
              </a:rPr>
              <a:t>H</a:t>
            </a:r>
            <a:r>
              <a:rPr lang="en-US" sz="1200" b="1" i="0" dirty="0" smtClean="0">
                <a:solidFill>
                  <a:srgbClr val="0000FF"/>
                </a:solidFill>
                <a:latin typeface="Arial Narrow" pitchFamily="34" charset="0"/>
              </a:rPr>
              <a:t>igh-Z </a:t>
            </a:r>
            <a:r>
              <a:rPr lang="en-US" i="0" dirty="0" smtClean="0">
                <a:solidFill>
                  <a:srgbClr val="0000FF"/>
                </a:solidFill>
                <a:latin typeface="Arial Narrow" pitchFamily="34" charset="0"/>
              </a:rPr>
              <a:t>tile row on </a:t>
            </a:r>
            <a:r>
              <a:rPr lang="en-US" i="0" dirty="0" err="1" smtClean="0">
                <a:solidFill>
                  <a:srgbClr val="0000FF"/>
                </a:solidFill>
                <a:latin typeface="Arial Narrow" pitchFamily="34" charset="0"/>
              </a:rPr>
              <a:t>cryo</a:t>
            </a:r>
            <a:r>
              <a:rPr lang="en-US" i="0" dirty="0" smtClean="0">
                <a:solidFill>
                  <a:srgbClr val="0000FF"/>
                </a:solidFill>
                <a:latin typeface="Arial Narrow" pitchFamily="34" charset="0"/>
              </a:rPr>
              <a:t>-baffle</a:t>
            </a:r>
            <a:endParaRPr lang="en-US" sz="1200" b="1" i="0" dirty="0">
              <a:solidFill>
                <a:srgbClr val="0000FF"/>
              </a:solidFill>
              <a:latin typeface="Arial Narrow" pitchFamily="34" charset="0"/>
            </a:endParaRPr>
          </a:p>
        </p:txBody>
      </p:sp>
      <p:sp>
        <p:nvSpPr>
          <p:cNvPr id="125" name="Oval 19"/>
          <p:cNvSpPr>
            <a:spLocks noChangeArrowheads="1"/>
          </p:cNvSpPr>
          <p:nvPr/>
        </p:nvSpPr>
        <p:spPr bwMode="auto">
          <a:xfrm>
            <a:off x="4191000" y="3383280"/>
            <a:ext cx="136525" cy="136525"/>
          </a:xfrm>
          <a:prstGeom prst="ellipse">
            <a:avLst/>
          </a:prstGeom>
          <a:solidFill>
            <a:srgbClr val="000000"/>
          </a:solidFill>
          <a:ln w="38100">
            <a:solidFill>
              <a:srgbClr val="000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7" name="Rectangle 20"/>
          <p:cNvSpPr>
            <a:spLocks noChangeArrowheads="1"/>
          </p:cNvSpPr>
          <p:nvPr/>
        </p:nvSpPr>
        <p:spPr bwMode="auto">
          <a:xfrm>
            <a:off x="5194824" y="4475163"/>
            <a:ext cx="1570039" cy="230816"/>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NCC SPA upgrade </a:t>
            </a:r>
          </a:p>
        </p:txBody>
      </p:sp>
      <p:sp>
        <p:nvSpPr>
          <p:cNvPr id="128" name="Oval 19"/>
          <p:cNvSpPr>
            <a:spLocks noChangeArrowheads="1"/>
          </p:cNvSpPr>
          <p:nvPr/>
        </p:nvSpPr>
        <p:spPr bwMode="auto">
          <a:xfrm flipH="1">
            <a:off x="4559300" y="47529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0" name="Rectangle 20"/>
          <p:cNvSpPr>
            <a:spLocks noChangeArrowheads="1"/>
          </p:cNvSpPr>
          <p:nvPr/>
        </p:nvSpPr>
        <p:spPr bwMode="auto">
          <a:xfrm>
            <a:off x="4428056" y="4669847"/>
            <a:ext cx="1828807" cy="253900"/>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5000"/>
              </a:lnSpc>
              <a:spcBef>
                <a:spcPct val="20000"/>
              </a:spcBef>
              <a:buNone/>
            </a:pPr>
            <a:r>
              <a:rPr lang="en-US" sz="1200" b="1" i="0" dirty="0">
                <a:solidFill>
                  <a:srgbClr val="0000FF"/>
                </a:solidFill>
                <a:latin typeface="Arial Narrow" pitchFamily="34" charset="0"/>
              </a:rPr>
              <a:t>Enhanced MHD sensors</a:t>
            </a:r>
          </a:p>
        </p:txBody>
      </p:sp>
      <p:sp>
        <p:nvSpPr>
          <p:cNvPr id="132" name="Rectangle 20"/>
          <p:cNvSpPr>
            <a:spLocks noChangeArrowheads="1"/>
          </p:cNvSpPr>
          <p:nvPr/>
        </p:nvSpPr>
        <p:spPr bwMode="auto">
          <a:xfrm>
            <a:off x="4419600" y="2773362"/>
            <a:ext cx="887412"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err="1">
                <a:solidFill>
                  <a:srgbClr val="7F7F7F"/>
                </a:solidFill>
                <a:latin typeface="Arial Narrow" pitchFamily="34" charset="0"/>
              </a:rPr>
              <a:t>Divertor</a:t>
            </a:r>
            <a:r>
              <a:rPr lang="en-US" sz="1200" b="1" i="0" dirty="0">
                <a:solidFill>
                  <a:srgbClr val="7F7F7F"/>
                </a:solidFill>
                <a:latin typeface="Arial Narrow" pitchFamily="34" charset="0"/>
              </a:rPr>
              <a:t> Thomson</a:t>
            </a:r>
          </a:p>
        </p:txBody>
      </p:sp>
      <p:sp>
        <p:nvSpPr>
          <p:cNvPr id="133" name="Rectangle 20"/>
          <p:cNvSpPr>
            <a:spLocks noChangeArrowheads="1"/>
          </p:cNvSpPr>
          <p:nvPr/>
        </p:nvSpPr>
        <p:spPr bwMode="auto">
          <a:xfrm>
            <a:off x="4343400" y="3182112"/>
            <a:ext cx="914400" cy="563215"/>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85000"/>
              </a:lnSpc>
              <a:spcBef>
                <a:spcPct val="20000"/>
              </a:spcBef>
              <a:buNone/>
            </a:pPr>
            <a:r>
              <a:rPr lang="en-US" i="0" dirty="0" smtClean="0">
                <a:solidFill>
                  <a:srgbClr val="0000FF"/>
                </a:solidFill>
                <a:latin typeface="Arial Narrow" pitchFamily="34" charset="0"/>
              </a:rPr>
              <a:t>High-Z   PFC diagnostics</a:t>
            </a:r>
            <a:endParaRPr lang="en-US" sz="1200" b="1" i="0" dirty="0">
              <a:solidFill>
                <a:srgbClr val="0000FF"/>
              </a:solidFill>
              <a:latin typeface="Arial Narrow" pitchFamily="34" charset="0"/>
            </a:endParaRPr>
          </a:p>
        </p:txBody>
      </p:sp>
      <p:sp>
        <p:nvSpPr>
          <p:cNvPr id="134" name="Oval 19"/>
          <p:cNvSpPr>
            <a:spLocks noChangeArrowheads="1"/>
          </p:cNvSpPr>
          <p:nvPr/>
        </p:nvSpPr>
        <p:spPr bwMode="auto">
          <a:xfrm>
            <a:off x="4943475"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5" name="Rectangle 20"/>
          <p:cNvSpPr>
            <a:spLocks noChangeArrowheads="1"/>
          </p:cNvSpPr>
          <p:nvPr/>
        </p:nvSpPr>
        <p:spPr bwMode="auto">
          <a:xfrm>
            <a:off x="2514600" y="4473575"/>
            <a:ext cx="9144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0000FF"/>
                </a:solidFill>
                <a:latin typeface="Arial Narrow" pitchFamily="34" charset="0"/>
              </a:rPr>
              <a:t>MGI disruption mitigation</a:t>
            </a:r>
          </a:p>
        </p:txBody>
      </p:sp>
      <p:sp>
        <p:nvSpPr>
          <p:cNvPr id="136" name="Oval 19"/>
          <p:cNvSpPr>
            <a:spLocks noChangeArrowheads="1"/>
          </p:cNvSpPr>
          <p:nvPr/>
        </p:nvSpPr>
        <p:spPr bwMode="auto">
          <a:xfrm>
            <a:off x="2819400" y="5257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7" name="Rectangle 20"/>
          <p:cNvSpPr>
            <a:spLocks noChangeArrowheads="1"/>
          </p:cNvSpPr>
          <p:nvPr/>
        </p:nvSpPr>
        <p:spPr bwMode="auto">
          <a:xfrm>
            <a:off x="2819400" y="5257800"/>
            <a:ext cx="838200" cy="230816"/>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smtClean="0">
                <a:solidFill>
                  <a:srgbClr val="0000FF"/>
                </a:solidFill>
                <a:latin typeface="Arial Narrow" pitchFamily="34" charset="0"/>
              </a:rPr>
              <a:t>High </a:t>
            </a:r>
            <a:r>
              <a:rPr lang="en-US" sz="1200" b="1" i="0" dirty="0" err="1" smtClean="0">
                <a:solidFill>
                  <a:srgbClr val="0000FF"/>
                </a:solidFill>
                <a:latin typeface="Arial Narrow" pitchFamily="34" charset="0"/>
              </a:rPr>
              <a:t>k</a:t>
            </a:r>
            <a:r>
              <a:rPr lang="en-US" sz="1200" b="1" i="0" baseline="-25000" dirty="0" err="1" smtClean="0">
                <a:solidFill>
                  <a:srgbClr val="0000FF"/>
                </a:solidFill>
                <a:latin typeface="Symbol" pitchFamily="18" charset="2"/>
              </a:rPr>
              <a:t>q</a:t>
            </a:r>
            <a:endParaRPr lang="en-US" sz="1200" b="1" i="0" baseline="-25000" dirty="0">
              <a:solidFill>
                <a:srgbClr val="0000FF"/>
              </a:solidFill>
              <a:latin typeface="Symbol" pitchFamily="18" charset="2"/>
            </a:endParaRPr>
          </a:p>
        </p:txBody>
      </p:sp>
      <p:sp>
        <p:nvSpPr>
          <p:cNvPr id="138" name="Oval 19"/>
          <p:cNvSpPr>
            <a:spLocks noChangeArrowheads="1"/>
          </p:cNvSpPr>
          <p:nvPr/>
        </p:nvSpPr>
        <p:spPr bwMode="auto">
          <a:xfrm>
            <a:off x="2454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9" name="Rectangle 20"/>
          <p:cNvSpPr>
            <a:spLocks noChangeArrowheads="1"/>
          </p:cNvSpPr>
          <p:nvPr/>
        </p:nvSpPr>
        <p:spPr bwMode="auto">
          <a:xfrm>
            <a:off x="4343400" y="4419600"/>
            <a:ext cx="609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Partial NCC</a:t>
            </a:r>
          </a:p>
        </p:txBody>
      </p:sp>
      <p:sp>
        <p:nvSpPr>
          <p:cNvPr id="140" name="Oval 19"/>
          <p:cNvSpPr>
            <a:spLocks noChangeArrowheads="1"/>
          </p:cNvSpPr>
          <p:nvPr/>
        </p:nvSpPr>
        <p:spPr bwMode="auto">
          <a:xfrm>
            <a:off x="3063875" y="58054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1" name="Rectangle 20"/>
          <p:cNvSpPr>
            <a:spLocks noChangeArrowheads="1"/>
          </p:cNvSpPr>
          <p:nvPr/>
        </p:nvSpPr>
        <p:spPr bwMode="auto">
          <a:xfrm>
            <a:off x="3170238" y="5791200"/>
            <a:ext cx="1477962"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4 coil AE antenna</a:t>
            </a:r>
          </a:p>
        </p:txBody>
      </p:sp>
      <p:sp>
        <p:nvSpPr>
          <p:cNvPr id="142" name="Oval 19"/>
          <p:cNvSpPr>
            <a:spLocks noChangeArrowheads="1"/>
          </p:cNvSpPr>
          <p:nvPr/>
        </p:nvSpPr>
        <p:spPr bwMode="auto">
          <a:xfrm>
            <a:off x="2362200"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3" name="Rectangle 20"/>
          <p:cNvSpPr>
            <a:spLocks noChangeArrowheads="1"/>
          </p:cNvSpPr>
          <p:nvPr/>
        </p:nvSpPr>
        <p:spPr bwMode="auto">
          <a:xfrm>
            <a:off x="2133600" y="5715000"/>
            <a:ext cx="99060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0000FF"/>
                </a:solidFill>
                <a:latin typeface="Arial Narrow" pitchFamily="34" charset="0"/>
              </a:rPr>
              <a:t>1 coil AE antenna</a:t>
            </a:r>
          </a:p>
        </p:txBody>
      </p:sp>
      <p:sp>
        <p:nvSpPr>
          <p:cNvPr id="144" name="Oval 19"/>
          <p:cNvSpPr>
            <a:spLocks noChangeArrowheads="1"/>
          </p:cNvSpPr>
          <p:nvPr/>
        </p:nvSpPr>
        <p:spPr bwMode="auto">
          <a:xfrm>
            <a:off x="2606675" y="50387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5" name="Rectangle 20"/>
          <p:cNvSpPr>
            <a:spLocks noChangeArrowheads="1"/>
          </p:cNvSpPr>
          <p:nvPr/>
        </p:nvSpPr>
        <p:spPr bwMode="auto">
          <a:xfrm>
            <a:off x="2743200" y="5029200"/>
            <a:ext cx="1143000" cy="200039"/>
          </a:xfrm>
          <a:prstGeom prst="rect">
            <a:avLst/>
          </a:prstGeom>
          <a:noFill/>
          <a:ln w="9525">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dirty="0" smtClean="0">
                <a:solidFill>
                  <a:srgbClr val="0000FF"/>
                </a:solidFill>
                <a:latin typeface="Symbol" pitchFamily="18" charset="2"/>
              </a:rPr>
              <a:t>d</a:t>
            </a:r>
            <a:r>
              <a:rPr lang="en-US" sz="1200" b="1" i="0" dirty="0" smtClean="0">
                <a:solidFill>
                  <a:srgbClr val="0000FF"/>
                </a:solidFill>
                <a:latin typeface="Arial Narrow" pitchFamily="34" charset="0"/>
              </a:rPr>
              <a:t>B </a:t>
            </a:r>
            <a:r>
              <a:rPr lang="en-US" sz="1200" b="1" i="0" dirty="0" err="1" smtClean="0">
                <a:solidFill>
                  <a:srgbClr val="0000FF"/>
                </a:solidFill>
                <a:latin typeface="Arial Narrow" pitchFamily="34" charset="0"/>
              </a:rPr>
              <a:t>polarimetry</a:t>
            </a:r>
            <a:endParaRPr lang="en-US" sz="1200" b="1" i="0" baseline="-25000" dirty="0">
              <a:solidFill>
                <a:srgbClr val="0000FF"/>
              </a:solidFill>
              <a:latin typeface="Symbol" pitchFamily="18" charset="2"/>
            </a:endParaRPr>
          </a:p>
        </p:txBody>
      </p:sp>
      <p:sp>
        <p:nvSpPr>
          <p:cNvPr id="146" name="Rectangle 20"/>
          <p:cNvSpPr>
            <a:spLocks noChangeArrowheads="1"/>
          </p:cNvSpPr>
          <p:nvPr/>
        </p:nvSpPr>
        <p:spPr bwMode="auto">
          <a:xfrm>
            <a:off x="2911475" y="2438400"/>
            <a:ext cx="1301750" cy="230816"/>
          </a:xfrm>
          <a:prstGeom prst="rect">
            <a:avLst/>
          </a:prstGeom>
          <a:noFill/>
          <a:ln w="9525">
            <a:noFill/>
            <a:miter lim="800000"/>
            <a:headEnd/>
            <a:tailEnd/>
          </a:ln>
        </p:spPr>
        <p:txBody>
          <a:bodyPr wrap="square" lIns="91423" tIns="45712" rIns="0" bIns="45712">
            <a:spAutoFit/>
          </a:bodyPr>
          <a:lstStyle/>
          <a:p>
            <a:pPr algn="r" defTabSz="912813" eaLnBrk="0" hangingPunct="0">
              <a:lnSpc>
                <a:spcPct val="70000"/>
              </a:lnSpc>
              <a:buNone/>
            </a:pPr>
            <a:r>
              <a:rPr lang="en-US" i="0" dirty="0">
                <a:solidFill>
                  <a:srgbClr val="0000FF"/>
                </a:solidFill>
                <a:latin typeface="Arial Narrow" pitchFamily="34" charset="0"/>
              </a:rPr>
              <a:t>1</a:t>
            </a:r>
            <a:r>
              <a:rPr lang="en-US" sz="1200" b="1" i="0" dirty="0" smtClean="0">
                <a:solidFill>
                  <a:srgbClr val="0000FF"/>
                </a:solidFill>
                <a:latin typeface="Arial Narrow" pitchFamily="34" charset="0"/>
              </a:rPr>
              <a:t> MW ECH/EBW</a:t>
            </a:r>
            <a:endParaRPr lang="en-US" sz="1200" b="1" i="0" dirty="0">
              <a:solidFill>
                <a:srgbClr val="0000FF"/>
              </a:solidFill>
              <a:latin typeface="Arial Narrow" pitchFamily="34" charset="0"/>
            </a:endParaRPr>
          </a:p>
        </p:txBody>
      </p:sp>
      <p:sp>
        <p:nvSpPr>
          <p:cNvPr id="147" name="Oval 19"/>
          <p:cNvSpPr>
            <a:spLocks noChangeAspect="1" noChangeArrowheads="1"/>
          </p:cNvSpPr>
          <p:nvPr/>
        </p:nvSpPr>
        <p:spPr bwMode="auto">
          <a:xfrm>
            <a:off x="4778375" y="24574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148" name="Oval 19"/>
          <p:cNvSpPr>
            <a:spLocks noChangeArrowheads="1"/>
          </p:cNvSpPr>
          <p:nvPr/>
        </p:nvSpPr>
        <p:spPr bwMode="auto">
          <a:xfrm>
            <a:off x="3063875" y="20923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9" name="Oval 19"/>
          <p:cNvSpPr>
            <a:spLocks noChangeArrowheads="1"/>
          </p:cNvSpPr>
          <p:nvPr/>
        </p:nvSpPr>
        <p:spPr bwMode="auto">
          <a:xfrm>
            <a:off x="4926012" y="2310345"/>
            <a:ext cx="136525" cy="136525"/>
          </a:xfrm>
          <a:prstGeom prst="ellipse">
            <a:avLst/>
          </a:prstGeom>
          <a:solidFill>
            <a:schemeClr val="tx1"/>
          </a:solidFill>
          <a:ln w="38100">
            <a:solidFill>
              <a:srgbClr val="000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0" name="Rectangle 20"/>
          <p:cNvSpPr>
            <a:spLocks noChangeArrowheads="1"/>
          </p:cNvSpPr>
          <p:nvPr/>
        </p:nvSpPr>
        <p:spPr bwMode="auto">
          <a:xfrm>
            <a:off x="4614329" y="1985967"/>
            <a:ext cx="11430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up to </a:t>
            </a:r>
            <a:r>
              <a:rPr lang="en-US" sz="1200" b="1" i="0" dirty="0" smtClean="0">
                <a:solidFill>
                  <a:srgbClr val="0000FF"/>
                </a:solidFill>
                <a:latin typeface="Arial Narrow" pitchFamily="34" charset="0"/>
              </a:rPr>
              <a:t>0.5 MA plasma </a:t>
            </a:r>
            <a:r>
              <a:rPr lang="en-US" sz="1200" b="1" i="0" dirty="0">
                <a:solidFill>
                  <a:srgbClr val="0000FF"/>
                </a:solidFill>
                <a:latin typeface="Arial Narrow" pitchFamily="34" charset="0"/>
              </a:rPr>
              <a:t>gun</a:t>
            </a:r>
          </a:p>
        </p:txBody>
      </p:sp>
      <p:sp>
        <p:nvSpPr>
          <p:cNvPr id="151" name="Rectangle 20"/>
          <p:cNvSpPr>
            <a:spLocks noChangeArrowheads="1"/>
          </p:cNvSpPr>
          <p:nvPr/>
        </p:nvSpPr>
        <p:spPr bwMode="auto">
          <a:xfrm>
            <a:off x="3352800" y="2697480"/>
            <a:ext cx="838200" cy="541671"/>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a:solidFill>
                  <a:srgbClr val="0000FF"/>
                </a:solidFill>
                <a:latin typeface="Arial Narrow" pitchFamily="34" charset="0"/>
              </a:rPr>
              <a:t>Lower </a:t>
            </a:r>
            <a:r>
              <a:rPr lang="en-US" sz="1200" b="1" i="0" dirty="0" err="1">
                <a:solidFill>
                  <a:srgbClr val="0000FF"/>
                </a:solidFill>
                <a:latin typeface="Arial Narrow" pitchFamily="34" charset="0"/>
              </a:rPr>
              <a:t>divertor</a:t>
            </a:r>
            <a:r>
              <a:rPr lang="en-US" sz="1200" b="1" i="0" dirty="0">
                <a:solidFill>
                  <a:srgbClr val="0000FF"/>
                </a:solidFill>
                <a:latin typeface="Arial Narrow" pitchFamily="34" charset="0"/>
              </a:rPr>
              <a:t> </a:t>
            </a:r>
            <a:r>
              <a:rPr lang="en-US" sz="1200" b="1" i="0" dirty="0" err="1">
                <a:solidFill>
                  <a:srgbClr val="0000FF"/>
                </a:solidFill>
                <a:latin typeface="Arial Narrow" pitchFamily="34" charset="0"/>
              </a:rPr>
              <a:t>cryo</a:t>
            </a:r>
            <a:r>
              <a:rPr lang="en-US" sz="1200" b="1" i="0" dirty="0">
                <a:solidFill>
                  <a:srgbClr val="0000FF"/>
                </a:solidFill>
                <a:latin typeface="Arial Narrow" pitchFamily="34" charset="0"/>
              </a:rPr>
              <a:t>-pump</a:t>
            </a:r>
          </a:p>
        </p:txBody>
      </p:sp>
      <p:sp>
        <p:nvSpPr>
          <p:cNvPr id="152" name="Oval 19"/>
          <p:cNvSpPr>
            <a:spLocks noChangeArrowheads="1"/>
          </p:cNvSpPr>
          <p:nvPr/>
        </p:nvSpPr>
        <p:spPr bwMode="auto">
          <a:xfrm>
            <a:off x="4191000" y="2895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3" name="Rectangle 20"/>
          <p:cNvSpPr>
            <a:spLocks noChangeArrowheads="1"/>
          </p:cNvSpPr>
          <p:nvPr/>
        </p:nvSpPr>
        <p:spPr bwMode="auto">
          <a:xfrm>
            <a:off x="2148840" y="3225800"/>
            <a:ext cx="838200" cy="515510"/>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5000"/>
              </a:lnSpc>
              <a:spcBef>
                <a:spcPct val="20000"/>
              </a:spcBef>
              <a:buNone/>
            </a:pPr>
            <a:r>
              <a:rPr lang="en-US" sz="1200" b="1" i="0" dirty="0" smtClean="0">
                <a:solidFill>
                  <a:srgbClr val="0000FF"/>
                </a:solidFill>
                <a:latin typeface="Arial Narrow" pitchFamily="34" charset="0"/>
              </a:rPr>
              <a:t> High-Z tile row on lower OBD</a:t>
            </a:r>
            <a:endParaRPr lang="en-US" sz="1200" b="1" i="0" dirty="0">
              <a:solidFill>
                <a:srgbClr val="0000FF"/>
              </a:solidFill>
              <a:latin typeface="Arial Narrow" pitchFamily="34" charset="0"/>
            </a:endParaRPr>
          </a:p>
        </p:txBody>
      </p:sp>
      <p:sp>
        <p:nvSpPr>
          <p:cNvPr id="154" name="Oval 19"/>
          <p:cNvSpPr>
            <a:spLocks noChangeArrowheads="1"/>
          </p:cNvSpPr>
          <p:nvPr/>
        </p:nvSpPr>
        <p:spPr bwMode="auto">
          <a:xfrm>
            <a:off x="2895600"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67" name="Rectangle 20"/>
          <p:cNvSpPr>
            <a:spLocks noChangeArrowheads="1"/>
          </p:cNvSpPr>
          <p:nvPr/>
        </p:nvSpPr>
        <p:spPr bwMode="auto">
          <a:xfrm>
            <a:off x="2286000" y="1905000"/>
            <a:ext cx="1143000" cy="393938"/>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a:solidFill>
                  <a:srgbClr val="0000FF"/>
                </a:solidFill>
                <a:latin typeface="Arial Narrow" pitchFamily="34" charset="0"/>
              </a:rPr>
              <a:t>Upgraded CHI for ~0.5MA</a:t>
            </a:r>
          </a:p>
        </p:txBody>
      </p:sp>
      <p:sp>
        <p:nvSpPr>
          <p:cNvPr id="168" name="Rectangle 20"/>
          <p:cNvSpPr>
            <a:spLocks noChangeArrowheads="1"/>
          </p:cNvSpPr>
          <p:nvPr/>
        </p:nvSpPr>
        <p:spPr bwMode="auto">
          <a:xfrm>
            <a:off x="3932238" y="3810000"/>
            <a:ext cx="868362" cy="541671"/>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smtClean="0">
                <a:solidFill>
                  <a:srgbClr val="0000FF"/>
                </a:solidFill>
                <a:latin typeface="Arial Narrow" pitchFamily="34" charset="0"/>
              </a:rPr>
              <a:t>LLD using </a:t>
            </a:r>
            <a:r>
              <a:rPr lang="en-US" sz="1200" b="1" i="0" dirty="0" err="1" smtClean="0">
                <a:solidFill>
                  <a:srgbClr val="0000FF"/>
                </a:solidFill>
                <a:latin typeface="Arial Narrow" pitchFamily="34" charset="0"/>
              </a:rPr>
              <a:t>bakeable</a:t>
            </a:r>
            <a:r>
              <a:rPr lang="en-US" sz="1200" b="1" i="0" dirty="0" smtClean="0">
                <a:solidFill>
                  <a:srgbClr val="0000FF"/>
                </a:solidFill>
                <a:latin typeface="Arial Narrow" pitchFamily="34" charset="0"/>
              </a:rPr>
              <a:t> </a:t>
            </a:r>
            <a:r>
              <a:rPr lang="en-US" sz="1200" b="1" i="0" dirty="0" err="1" smtClean="0">
                <a:solidFill>
                  <a:srgbClr val="0000FF"/>
                </a:solidFill>
                <a:latin typeface="Arial Narrow" pitchFamily="34" charset="0"/>
              </a:rPr>
              <a:t>cryo</a:t>
            </a:r>
            <a:r>
              <a:rPr lang="en-US" sz="1200" b="1" i="0" dirty="0" smtClean="0">
                <a:solidFill>
                  <a:srgbClr val="0000FF"/>
                </a:solidFill>
                <a:latin typeface="Arial Narrow" pitchFamily="34" charset="0"/>
              </a:rPr>
              <a:t>-baffle</a:t>
            </a:r>
            <a:endParaRPr lang="en-US" sz="1200" b="1" i="0" dirty="0">
              <a:solidFill>
                <a:srgbClr val="0000FF"/>
              </a:solidFill>
              <a:latin typeface="Arial Narrow" pitchFamily="34" charset="0"/>
            </a:endParaRPr>
          </a:p>
        </p:txBody>
      </p:sp>
      <p:sp>
        <p:nvSpPr>
          <p:cNvPr id="169" name="Oval 19"/>
          <p:cNvSpPr>
            <a:spLocks noChangeArrowheads="1"/>
          </p:cNvSpPr>
          <p:nvPr/>
        </p:nvSpPr>
        <p:spPr bwMode="auto">
          <a:xfrm>
            <a:off x="4664075"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5" name="Oval 19"/>
          <p:cNvSpPr>
            <a:spLocks noChangeArrowheads="1"/>
          </p:cNvSpPr>
          <p:nvPr/>
        </p:nvSpPr>
        <p:spPr bwMode="auto">
          <a:xfrm>
            <a:off x="4511675" y="2167471"/>
            <a:ext cx="136525" cy="136525"/>
          </a:xfrm>
          <a:prstGeom prst="ellipse">
            <a:avLst/>
          </a:prstGeom>
          <a:solidFill>
            <a:schemeClr val="bg1">
              <a:lumMod val="75000"/>
            </a:schemeClr>
          </a:solidFill>
          <a:ln w="38100">
            <a:solidFill>
              <a:schemeClr val="bg1">
                <a:lumMod val="75000"/>
              </a:schemeClr>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6" name="Rectangle 20"/>
          <p:cNvSpPr>
            <a:spLocks noChangeArrowheads="1"/>
          </p:cNvSpPr>
          <p:nvPr/>
        </p:nvSpPr>
        <p:spPr bwMode="auto">
          <a:xfrm>
            <a:off x="3657600" y="2045233"/>
            <a:ext cx="84455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7F7F7F"/>
                </a:solidFill>
                <a:latin typeface="Arial Narrow" pitchFamily="34" charset="0"/>
              </a:rPr>
              <a:t>0.5-1 MA CHI</a:t>
            </a:r>
          </a:p>
        </p:txBody>
      </p:sp>
      <p:sp>
        <p:nvSpPr>
          <p:cNvPr id="277" name="Oval 19"/>
          <p:cNvSpPr>
            <a:spLocks noChangeArrowheads="1"/>
          </p:cNvSpPr>
          <p:nvPr/>
        </p:nvSpPr>
        <p:spPr bwMode="auto">
          <a:xfrm>
            <a:off x="5410200" y="45085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8" name="Oval 19"/>
          <p:cNvSpPr>
            <a:spLocks noChangeArrowheads="1"/>
          </p:cNvSpPr>
          <p:nvPr/>
        </p:nvSpPr>
        <p:spPr bwMode="auto">
          <a:xfrm>
            <a:off x="5056188" y="28194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9" name="Rectangle 20"/>
          <p:cNvSpPr>
            <a:spLocks noChangeArrowheads="1"/>
          </p:cNvSpPr>
          <p:nvPr/>
        </p:nvSpPr>
        <p:spPr bwMode="auto">
          <a:xfrm>
            <a:off x="5105400" y="3771618"/>
            <a:ext cx="990600" cy="6555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Flowing Li </a:t>
            </a:r>
            <a:r>
              <a:rPr lang="en-US" sz="1200" b="1" i="0" dirty="0" err="1">
                <a:solidFill>
                  <a:schemeClr val="bg1">
                    <a:lumMod val="50000"/>
                  </a:schemeClr>
                </a:solidFill>
                <a:latin typeface="Arial Narrow" pitchFamily="34" charset="0"/>
              </a:rPr>
              <a:t>divertor</a:t>
            </a:r>
            <a:r>
              <a:rPr lang="en-US" sz="1200" b="1" i="0" dirty="0">
                <a:solidFill>
                  <a:schemeClr val="bg1">
                    <a:lumMod val="50000"/>
                  </a:schemeClr>
                </a:solidFill>
                <a:latin typeface="Arial Narrow" pitchFamily="34" charset="0"/>
              </a:rPr>
              <a:t> </a:t>
            </a:r>
            <a:endParaRPr lang="en-US" sz="1200" b="1" i="0" dirty="0" smtClean="0">
              <a:solidFill>
                <a:schemeClr val="bg1">
                  <a:lumMod val="50000"/>
                </a:schemeClr>
              </a:solidFill>
              <a:latin typeface="Arial Narrow" pitchFamily="34" charset="0"/>
            </a:endParaRPr>
          </a:p>
          <a:p>
            <a:pPr algn="ctr" defTabSz="912813" eaLnBrk="0" hangingPunct="0">
              <a:lnSpc>
                <a:spcPct val="70000"/>
              </a:lnSpc>
              <a:spcBef>
                <a:spcPct val="20000"/>
              </a:spcBef>
              <a:buNone/>
            </a:pPr>
            <a:r>
              <a:rPr lang="en-US" sz="1200" b="1" i="0" dirty="0" smtClean="0">
                <a:solidFill>
                  <a:schemeClr val="bg1">
                    <a:lumMod val="50000"/>
                  </a:schemeClr>
                </a:solidFill>
                <a:latin typeface="Arial Narrow" pitchFamily="34" charset="0"/>
              </a:rPr>
              <a:t>or </a:t>
            </a:r>
            <a:r>
              <a:rPr lang="en-US" sz="1200" b="1" i="0" dirty="0">
                <a:solidFill>
                  <a:schemeClr val="bg1">
                    <a:lumMod val="50000"/>
                  </a:schemeClr>
                </a:solidFill>
                <a:latin typeface="Arial Narrow" pitchFamily="34" charset="0"/>
              </a:rPr>
              <a:t>limiter module </a:t>
            </a:r>
          </a:p>
        </p:txBody>
      </p:sp>
      <p:sp>
        <p:nvSpPr>
          <p:cNvPr id="310" name="Oval 19"/>
          <p:cNvSpPr>
            <a:spLocks noChangeArrowheads="1"/>
          </p:cNvSpPr>
          <p:nvPr/>
        </p:nvSpPr>
        <p:spPr bwMode="auto">
          <a:xfrm>
            <a:off x="5181600" y="3978275"/>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7" name="TextBox 26"/>
          <p:cNvSpPr txBox="1">
            <a:spLocks noChangeArrowheads="1"/>
          </p:cNvSpPr>
          <p:nvPr/>
        </p:nvSpPr>
        <p:spPr bwMode="auto">
          <a:xfrm>
            <a:off x="2362200" y="1250824"/>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pl-PL" sz="1400" i="0" dirty="0" smtClean="0">
                <a:latin typeface="+mn-lt"/>
                <a:ea typeface="MS PGothic" pitchFamily="34" charset="-128"/>
              </a:rPr>
              <a:t>1.5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2 MA, 1s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5s</a:t>
            </a:r>
            <a:endParaRPr lang="pl-PL" sz="1400" i="0" dirty="0">
              <a:latin typeface="+mn-lt"/>
              <a:ea typeface="MS PGothic" pitchFamily="34" charset="-128"/>
            </a:endParaRPr>
          </a:p>
        </p:txBody>
      </p:sp>
      <p:sp>
        <p:nvSpPr>
          <p:cNvPr id="320" name="Oval 19"/>
          <p:cNvSpPr>
            <a:spLocks noChangeArrowheads="1"/>
          </p:cNvSpPr>
          <p:nvPr/>
        </p:nvSpPr>
        <p:spPr bwMode="auto">
          <a:xfrm>
            <a:off x="4435476" y="55626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1" name="Rectangle 20"/>
          <p:cNvSpPr>
            <a:spLocks noChangeArrowheads="1"/>
          </p:cNvSpPr>
          <p:nvPr/>
        </p:nvSpPr>
        <p:spPr bwMode="auto">
          <a:xfrm>
            <a:off x="5029201" y="5486400"/>
            <a:ext cx="10668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chemeClr val="bg1">
                    <a:lumMod val="50000"/>
                  </a:schemeClr>
                </a:solidFill>
                <a:latin typeface="Arial Narrow" pitchFamily="34" charset="0"/>
              </a:rPr>
              <a:t>HHFW </a:t>
            </a:r>
            <a:r>
              <a:rPr lang="en-US" sz="1200" b="1" i="0" dirty="0">
                <a:solidFill>
                  <a:schemeClr val="bg1">
                    <a:lumMod val="50000"/>
                  </a:schemeClr>
                </a:solidFill>
                <a:latin typeface="Arial Narrow" pitchFamily="34" charset="0"/>
              </a:rPr>
              <a:t>straps to excite EHO</a:t>
            </a:r>
          </a:p>
        </p:txBody>
      </p:sp>
      <p:sp>
        <p:nvSpPr>
          <p:cNvPr id="322" name="Oval 19"/>
          <p:cNvSpPr>
            <a:spLocks noChangeArrowheads="1"/>
          </p:cNvSpPr>
          <p:nvPr/>
        </p:nvSpPr>
        <p:spPr bwMode="auto">
          <a:xfrm>
            <a:off x="4435475" y="5807075"/>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3" name="Rectangle 20"/>
          <p:cNvSpPr>
            <a:spLocks noChangeArrowheads="1"/>
          </p:cNvSpPr>
          <p:nvPr/>
        </p:nvSpPr>
        <p:spPr bwMode="auto">
          <a:xfrm>
            <a:off x="4572000" y="5791200"/>
            <a:ext cx="3048000" cy="230816"/>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7F7F7F"/>
                </a:solidFill>
                <a:latin typeface="Arial Narrow" pitchFamily="34" charset="0"/>
              </a:rPr>
              <a:t>Charged fusion product, </a:t>
            </a:r>
            <a:r>
              <a:rPr lang="en-US" i="0" dirty="0" smtClean="0">
                <a:solidFill>
                  <a:srgbClr val="7F7F7F"/>
                </a:solidFill>
                <a:latin typeface="Arial Narrow" pitchFamily="34" charset="0"/>
              </a:rPr>
              <a:t>neutron-collimator</a:t>
            </a:r>
            <a:endParaRPr lang="en-US" sz="1200" b="1" i="0" dirty="0">
              <a:solidFill>
                <a:srgbClr val="7F7F7F"/>
              </a:solidFill>
              <a:latin typeface="Arial Narrow" pitchFamily="34" charset="0"/>
            </a:endParaRPr>
          </a:p>
        </p:txBody>
      </p:sp>
      <p:sp>
        <p:nvSpPr>
          <p:cNvPr id="324" name="Oval 19"/>
          <p:cNvSpPr>
            <a:spLocks noChangeArrowheads="1"/>
          </p:cNvSpPr>
          <p:nvPr/>
        </p:nvSpPr>
        <p:spPr bwMode="auto">
          <a:xfrm>
            <a:off x="4892676" y="55626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5" name="Rectangle 20"/>
          <p:cNvSpPr>
            <a:spLocks noChangeArrowheads="1"/>
          </p:cNvSpPr>
          <p:nvPr/>
        </p:nvSpPr>
        <p:spPr bwMode="auto">
          <a:xfrm>
            <a:off x="2971801" y="5532120"/>
            <a:ext cx="1676400" cy="230816"/>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7F7F7F"/>
                </a:solidFill>
                <a:latin typeface="Arial Narrow" pitchFamily="34" charset="0"/>
              </a:rPr>
              <a:t>HHFW limiter upgrade</a:t>
            </a:r>
          </a:p>
        </p:txBody>
      </p:sp>
      <p:sp>
        <p:nvSpPr>
          <p:cNvPr id="328" name="Oval 19"/>
          <p:cNvSpPr>
            <a:spLocks noChangeArrowheads="1"/>
          </p:cNvSpPr>
          <p:nvPr/>
        </p:nvSpPr>
        <p:spPr bwMode="auto">
          <a:xfrm>
            <a:off x="4800600" y="5075237"/>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9" name="Rectangle 20"/>
          <p:cNvSpPr>
            <a:spLocks noChangeArrowheads="1"/>
          </p:cNvSpPr>
          <p:nvPr/>
        </p:nvSpPr>
        <p:spPr bwMode="auto">
          <a:xfrm>
            <a:off x="4937125" y="5059362"/>
            <a:ext cx="15240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DBS, PCI, or other intermediate-k</a:t>
            </a:r>
          </a:p>
        </p:txBody>
      </p:sp>
      <p:sp>
        <p:nvSpPr>
          <p:cNvPr id="330" name="Rectangle 20"/>
          <p:cNvSpPr>
            <a:spLocks noChangeArrowheads="1"/>
          </p:cNvSpPr>
          <p:nvPr/>
        </p:nvSpPr>
        <p:spPr bwMode="auto">
          <a:xfrm>
            <a:off x="5105400" y="3200400"/>
            <a:ext cx="762000"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smtClean="0">
                <a:solidFill>
                  <a:schemeClr val="bg1">
                    <a:lumMod val="50000"/>
                  </a:schemeClr>
                </a:solidFill>
                <a:latin typeface="Arial Narrow" pitchFamily="34" charset="0"/>
              </a:rPr>
              <a:t>All high-Z PFCs</a:t>
            </a:r>
            <a:endParaRPr lang="en-US" sz="1200" b="1" i="0" dirty="0">
              <a:solidFill>
                <a:schemeClr val="bg1">
                  <a:lumMod val="50000"/>
                </a:schemeClr>
              </a:solidFill>
              <a:latin typeface="Arial Narrow" pitchFamily="34" charset="0"/>
            </a:endParaRPr>
          </a:p>
        </p:txBody>
      </p:sp>
      <p:sp>
        <p:nvSpPr>
          <p:cNvPr id="331" name="Oval 19"/>
          <p:cNvSpPr>
            <a:spLocks noChangeArrowheads="1"/>
          </p:cNvSpPr>
          <p:nvPr/>
        </p:nvSpPr>
        <p:spPr bwMode="auto">
          <a:xfrm>
            <a:off x="5197475" y="338328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cxnSp>
        <p:nvCxnSpPr>
          <p:cNvPr id="355" name="Straight Connector 114"/>
          <p:cNvCxnSpPr>
            <a:cxnSpLocks noChangeShapeType="1"/>
          </p:cNvCxnSpPr>
          <p:nvPr/>
        </p:nvCxnSpPr>
        <p:spPr bwMode="auto">
          <a:xfrm flipH="1">
            <a:off x="1371600" y="2667000"/>
            <a:ext cx="4080933" cy="0"/>
          </a:xfrm>
          <a:prstGeom prst="line">
            <a:avLst/>
          </a:prstGeom>
          <a:noFill/>
          <a:ln w="12700" algn="ctr">
            <a:solidFill>
              <a:schemeClr val="tx1"/>
            </a:solidFill>
            <a:round/>
            <a:headEnd/>
            <a:tailEnd/>
          </a:ln>
        </p:spPr>
      </p:cxnSp>
      <p:cxnSp>
        <p:nvCxnSpPr>
          <p:cNvPr id="356" name="Straight Connector 159"/>
          <p:cNvCxnSpPr>
            <a:cxnSpLocks noChangeShapeType="1"/>
            <a:stCxn id="330" idx="0"/>
          </p:cNvCxnSpPr>
          <p:nvPr/>
        </p:nvCxnSpPr>
        <p:spPr bwMode="auto">
          <a:xfrm flipH="1">
            <a:off x="1371600" y="3200400"/>
            <a:ext cx="4114800" cy="0"/>
          </a:xfrm>
          <a:prstGeom prst="line">
            <a:avLst/>
          </a:prstGeom>
          <a:noFill/>
          <a:ln w="12700" algn="ctr">
            <a:solidFill>
              <a:schemeClr val="tx1"/>
            </a:solidFill>
            <a:round/>
            <a:headEnd/>
            <a:tailEnd/>
          </a:ln>
        </p:spPr>
      </p:cxnSp>
      <p:cxnSp>
        <p:nvCxnSpPr>
          <p:cNvPr id="357" name="Straight Connector 160"/>
          <p:cNvCxnSpPr>
            <a:cxnSpLocks noChangeShapeType="1"/>
          </p:cNvCxnSpPr>
          <p:nvPr/>
        </p:nvCxnSpPr>
        <p:spPr bwMode="auto">
          <a:xfrm flipH="1">
            <a:off x="1371601" y="3733800"/>
            <a:ext cx="3793066" cy="0"/>
          </a:xfrm>
          <a:prstGeom prst="line">
            <a:avLst/>
          </a:prstGeom>
          <a:noFill/>
          <a:ln w="12700" algn="ctr">
            <a:solidFill>
              <a:schemeClr val="tx1"/>
            </a:solidFill>
            <a:round/>
            <a:headEnd/>
            <a:tailEnd/>
          </a:ln>
        </p:spPr>
      </p:cxnSp>
      <p:cxnSp>
        <p:nvCxnSpPr>
          <p:cNvPr id="358" name="Straight Connector 144"/>
          <p:cNvCxnSpPr>
            <a:cxnSpLocks noChangeShapeType="1"/>
          </p:cNvCxnSpPr>
          <p:nvPr/>
        </p:nvCxnSpPr>
        <p:spPr bwMode="auto">
          <a:xfrm flipH="1">
            <a:off x="1371601" y="4419600"/>
            <a:ext cx="4157132" cy="0"/>
          </a:xfrm>
          <a:prstGeom prst="line">
            <a:avLst/>
          </a:prstGeom>
          <a:noFill/>
          <a:ln w="12700" algn="ctr">
            <a:solidFill>
              <a:schemeClr val="tx1"/>
            </a:solidFill>
            <a:round/>
            <a:headEnd/>
            <a:tailEnd/>
          </a:ln>
        </p:spPr>
      </p:cxnSp>
      <p:cxnSp>
        <p:nvCxnSpPr>
          <p:cNvPr id="359" name="Straight Connector 151"/>
          <p:cNvCxnSpPr>
            <a:cxnSpLocks noChangeShapeType="1"/>
          </p:cNvCxnSpPr>
          <p:nvPr/>
        </p:nvCxnSpPr>
        <p:spPr bwMode="auto">
          <a:xfrm flipH="1">
            <a:off x="1371601" y="4953000"/>
            <a:ext cx="4080932" cy="0"/>
          </a:xfrm>
          <a:prstGeom prst="line">
            <a:avLst/>
          </a:prstGeom>
          <a:noFill/>
          <a:ln w="12700" algn="ctr">
            <a:solidFill>
              <a:schemeClr val="tx1"/>
            </a:solidFill>
            <a:round/>
            <a:headEnd/>
            <a:tailEnd/>
          </a:ln>
        </p:spPr>
      </p:cxnSp>
      <p:cxnSp>
        <p:nvCxnSpPr>
          <p:cNvPr id="360" name="Straight Connector 154"/>
          <p:cNvCxnSpPr>
            <a:cxnSpLocks noChangeShapeType="1"/>
          </p:cNvCxnSpPr>
          <p:nvPr/>
        </p:nvCxnSpPr>
        <p:spPr bwMode="auto">
          <a:xfrm flipH="1">
            <a:off x="1371601" y="5486400"/>
            <a:ext cx="4326466" cy="0"/>
          </a:xfrm>
          <a:prstGeom prst="line">
            <a:avLst/>
          </a:prstGeom>
          <a:noFill/>
          <a:ln w="12700" algn="ctr">
            <a:solidFill>
              <a:schemeClr val="tx1"/>
            </a:solidFill>
            <a:round/>
            <a:headEnd/>
            <a:tailEnd/>
          </a:ln>
        </p:spPr>
      </p:cxnSp>
      <p:cxnSp>
        <p:nvCxnSpPr>
          <p:cNvPr id="361" name="Straight Connector 164"/>
          <p:cNvCxnSpPr>
            <a:cxnSpLocks noChangeShapeType="1"/>
          </p:cNvCxnSpPr>
          <p:nvPr/>
        </p:nvCxnSpPr>
        <p:spPr bwMode="auto">
          <a:xfrm flipH="1">
            <a:off x="1371601" y="6019800"/>
            <a:ext cx="4834466" cy="0"/>
          </a:xfrm>
          <a:prstGeom prst="line">
            <a:avLst/>
          </a:prstGeom>
          <a:noFill/>
          <a:ln w="12700" algn="ctr">
            <a:solidFill>
              <a:schemeClr val="tx1"/>
            </a:solidFill>
            <a:round/>
            <a:headEnd/>
            <a:tailEnd/>
          </a:ln>
        </p:spPr>
      </p:cxnSp>
      <p:sp>
        <p:nvSpPr>
          <p:cNvPr id="362" name="Rectangle 20"/>
          <p:cNvSpPr>
            <a:spLocks noChangeArrowheads="1"/>
          </p:cNvSpPr>
          <p:nvPr/>
        </p:nvSpPr>
        <p:spPr bwMode="auto">
          <a:xfrm>
            <a:off x="2362200" y="6019800"/>
            <a:ext cx="2590800" cy="230816"/>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0000FF"/>
                </a:solidFill>
                <a:latin typeface="Arial Narrow" pitchFamily="34" charset="0"/>
              </a:rPr>
              <a:t>Establish control of:</a:t>
            </a:r>
          </a:p>
        </p:txBody>
      </p:sp>
      <p:sp>
        <p:nvSpPr>
          <p:cNvPr id="170" name="Rectangle 20"/>
          <p:cNvSpPr>
            <a:spLocks noChangeArrowheads="1"/>
          </p:cNvSpPr>
          <p:nvPr/>
        </p:nvSpPr>
        <p:spPr bwMode="auto">
          <a:xfrm>
            <a:off x="4999038" y="6096000"/>
            <a:ext cx="1096962"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Control integration, optimization</a:t>
            </a:r>
          </a:p>
        </p:txBody>
      </p:sp>
      <p:sp>
        <p:nvSpPr>
          <p:cNvPr id="171" name="Oval 19"/>
          <p:cNvSpPr>
            <a:spLocks noChangeArrowheads="1"/>
          </p:cNvSpPr>
          <p:nvPr/>
        </p:nvSpPr>
        <p:spPr bwMode="auto">
          <a:xfrm>
            <a:off x="27590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2" name="Rectangle 20"/>
          <p:cNvSpPr>
            <a:spLocks noChangeArrowheads="1"/>
          </p:cNvSpPr>
          <p:nvPr/>
        </p:nvSpPr>
        <p:spPr bwMode="auto">
          <a:xfrm>
            <a:off x="3048000" y="6408737"/>
            <a:ext cx="868363" cy="230816"/>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Rotation</a:t>
            </a:r>
          </a:p>
        </p:txBody>
      </p:sp>
      <p:sp>
        <p:nvSpPr>
          <p:cNvPr id="173" name="Oval 19"/>
          <p:cNvSpPr>
            <a:spLocks noChangeArrowheads="1"/>
          </p:cNvSpPr>
          <p:nvPr/>
        </p:nvSpPr>
        <p:spPr bwMode="auto">
          <a:xfrm>
            <a:off x="32004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4" name="Rectangle 20"/>
          <p:cNvSpPr>
            <a:spLocks noChangeArrowheads="1"/>
          </p:cNvSpPr>
          <p:nvPr/>
        </p:nvSpPr>
        <p:spPr bwMode="auto">
          <a:xfrm>
            <a:off x="4206875" y="6400800"/>
            <a:ext cx="1066800" cy="200039"/>
          </a:xfrm>
          <a:prstGeom prst="rect">
            <a:avLst/>
          </a:prstGeom>
          <a:noFill/>
          <a:ln w="12700">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a:solidFill>
                  <a:srgbClr val="0000FF"/>
                </a:solidFill>
                <a:latin typeface="Arial Narrow" pitchFamily="34" charset="0"/>
              </a:rPr>
              <a:t>Divertor P</a:t>
            </a:r>
            <a:r>
              <a:rPr lang="en-US" sz="1200" b="1" i="0" baseline="-25000">
                <a:solidFill>
                  <a:srgbClr val="0000FF"/>
                </a:solidFill>
                <a:latin typeface="Arial Narrow" pitchFamily="34" charset="0"/>
              </a:rPr>
              <a:t>rad</a:t>
            </a:r>
          </a:p>
        </p:txBody>
      </p:sp>
      <p:sp>
        <p:nvSpPr>
          <p:cNvPr id="175" name="Rectangle 20"/>
          <p:cNvSpPr>
            <a:spLocks noChangeArrowheads="1"/>
          </p:cNvSpPr>
          <p:nvPr/>
        </p:nvSpPr>
        <p:spPr bwMode="auto">
          <a:xfrm>
            <a:off x="3871912" y="6324600"/>
            <a:ext cx="487363" cy="246205"/>
          </a:xfrm>
          <a:prstGeom prst="rect">
            <a:avLst/>
          </a:prstGeom>
          <a:noFill/>
          <a:ln w="12700">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err="1">
                <a:solidFill>
                  <a:srgbClr val="0000FF"/>
                </a:solidFill>
                <a:latin typeface="Arial Narrow" pitchFamily="34" charset="0"/>
              </a:rPr>
              <a:t>q</a:t>
            </a:r>
            <a:r>
              <a:rPr lang="en-US" sz="1200" b="1" i="0" baseline="-25000" dirty="0" err="1">
                <a:solidFill>
                  <a:srgbClr val="0000FF"/>
                </a:solidFill>
                <a:latin typeface="Arial Narrow" pitchFamily="34" charset="0"/>
              </a:rPr>
              <a:t>min</a:t>
            </a:r>
            <a:endParaRPr lang="en-US" sz="1200" b="1" i="0" dirty="0">
              <a:solidFill>
                <a:srgbClr val="0000FF"/>
              </a:solidFill>
              <a:latin typeface="Arial Narrow" pitchFamily="34" charset="0"/>
            </a:endParaRPr>
          </a:p>
        </p:txBody>
      </p:sp>
      <p:sp>
        <p:nvSpPr>
          <p:cNvPr id="176" name="Oval 19"/>
          <p:cNvSpPr>
            <a:spLocks noChangeArrowheads="1"/>
          </p:cNvSpPr>
          <p:nvPr/>
        </p:nvSpPr>
        <p:spPr bwMode="auto">
          <a:xfrm>
            <a:off x="44354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7" name="Rectangle 20"/>
          <p:cNvSpPr>
            <a:spLocks noChangeArrowheads="1"/>
          </p:cNvSpPr>
          <p:nvPr/>
        </p:nvSpPr>
        <p:spPr bwMode="auto">
          <a:xfrm>
            <a:off x="2133600" y="6408738"/>
            <a:ext cx="990600" cy="230816"/>
          </a:xfrm>
          <a:prstGeom prst="rect">
            <a:avLst/>
          </a:prstGeom>
          <a:noFill/>
          <a:ln w="12700">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0000FF"/>
                </a:solidFill>
                <a:latin typeface="Arial Narrow" pitchFamily="34" charset="0"/>
              </a:rPr>
              <a:t>Snowflake</a:t>
            </a:r>
            <a:endParaRPr lang="en-US" sz="1200" b="1" i="0" baseline="-25000" dirty="0">
              <a:solidFill>
                <a:srgbClr val="0000FF"/>
              </a:solidFill>
              <a:latin typeface="Arial Narrow" pitchFamily="34" charset="0"/>
            </a:endParaRPr>
          </a:p>
        </p:txBody>
      </p:sp>
      <p:sp>
        <p:nvSpPr>
          <p:cNvPr id="178" name="Oval 19"/>
          <p:cNvSpPr>
            <a:spLocks noChangeArrowheads="1"/>
          </p:cNvSpPr>
          <p:nvPr/>
        </p:nvSpPr>
        <p:spPr bwMode="auto">
          <a:xfrm>
            <a:off x="41306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9" name="Oval 19"/>
          <p:cNvSpPr>
            <a:spLocks noChangeArrowheads="1"/>
          </p:cNvSpPr>
          <p:nvPr/>
        </p:nvSpPr>
        <p:spPr bwMode="auto">
          <a:xfrm>
            <a:off x="4892675" y="62484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1" name="Oval 19"/>
          <p:cNvSpPr>
            <a:spLocks noChangeArrowheads="1"/>
          </p:cNvSpPr>
          <p:nvPr/>
        </p:nvSpPr>
        <p:spPr bwMode="auto">
          <a:xfrm>
            <a:off x="29718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grpSp>
        <p:nvGrpSpPr>
          <p:cNvPr id="183" name="Group 182"/>
          <p:cNvGrpSpPr/>
          <p:nvPr/>
        </p:nvGrpSpPr>
        <p:grpSpPr>
          <a:xfrm>
            <a:off x="2971800" y="6400800"/>
            <a:ext cx="152400" cy="230816"/>
            <a:chOff x="5638800" y="5334000"/>
            <a:chExt cx="152400" cy="230816"/>
          </a:xfrm>
        </p:grpSpPr>
        <p:sp>
          <p:nvSpPr>
            <p:cNvPr id="184" name="Rectangle 20"/>
            <p:cNvSpPr>
              <a:spLocks noChangeArrowheads="1"/>
            </p:cNvSpPr>
            <p:nvPr/>
          </p:nvSpPr>
          <p:spPr bwMode="auto">
            <a:xfrm>
              <a:off x="5638801" y="5334000"/>
              <a:ext cx="152399" cy="230816"/>
            </a:xfrm>
            <a:prstGeom prst="rect">
              <a:avLst/>
            </a:prstGeom>
            <a:noFill/>
            <a:ln w="12700">
              <a:noFill/>
              <a:miter lim="800000"/>
              <a:headEnd/>
              <a:tailEnd/>
            </a:ln>
          </p:spPr>
          <p:txBody>
            <a:bodyPr wrap="square" lIns="0" tIns="45712" rIns="0"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n</a:t>
              </a:r>
              <a:r>
                <a:rPr lang="en-US" sz="1200" b="1" i="0" baseline="-25000" dirty="0" smtClean="0">
                  <a:solidFill>
                    <a:srgbClr val="1822CD"/>
                  </a:solidFill>
                  <a:latin typeface="Arial Narrow" pitchFamily="34" charset="0"/>
                </a:rPr>
                <a:t>e</a:t>
              </a:r>
              <a:endParaRPr lang="en-US" sz="1200" b="1" i="0" baseline="-25000" dirty="0">
                <a:solidFill>
                  <a:srgbClr val="1822CD"/>
                </a:solidFill>
                <a:latin typeface="Arial Narrow" pitchFamily="34" charset="0"/>
              </a:endParaRPr>
            </a:p>
          </p:txBody>
        </p:sp>
        <p:cxnSp>
          <p:nvCxnSpPr>
            <p:cNvPr id="187" name="Straight Connector 186"/>
            <p:cNvCxnSpPr/>
            <p:nvPr/>
          </p:nvCxnSpPr>
          <p:spPr bwMode="auto">
            <a:xfrm>
              <a:off x="5638800" y="5367528"/>
              <a:ext cx="82296" cy="0"/>
            </a:xfrm>
            <a:prstGeom prst="line">
              <a:avLst/>
            </a:prstGeom>
            <a:noFill/>
            <a:ln w="15875" cap="flat" cmpd="sng" algn="ctr">
              <a:solidFill>
                <a:schemeClr val="accent2"/>
              </a:solidFill>
              <a:prstDash val="solid"/>
              <a:round/>
              <a:headEnd type="none" w="med" len="med"/>
              <a:tailEnd type="none" w="med" len="med"/>
            </a:ln>
            <a:effectLst/>
          </p:spPr>
        </p:cxnSp>
      </p:grpSp>
      <p:cxnSp>
        <p:nvCxnSpPr>
          <p:cNvPr id="116" name="Straight Connector 114"/>
          <p:cNvCxnSpPr>
            <a:cxnSpLocks noChangeShapeType="1"/>
          </p:cNvCxnSpPr>
          <p:nvPr/>
        </p:nvCxnSpPr>
        <p:spPr bwMode="auto">
          <a:xfrm flipH="1">
            <a:off x="1371601" y="1804685"/>
            <a:ext cx="3852332" cy="24115"/>
          </a:xfrm>
          <a:prstGeom prst="line">
            <a:avLst/>
          </a:prstGeom>
          <a:noFill/>
          <a:ln w="12700" algn="ctr">
            <a:solidFill>
              <a:schemeClr val="tx1"/>
            </a:solidFill>
            <a:round/>
            <a:headEnd/>
            <a:tailEnd/>
          </a:ln>
        </p:spPr>
      </p:cxnSp>
      <p:sp>
        <p:nvSpPr>
          <p:cNvPr id="129" name="TextBox 128"/>
          <p:cNvSpPr txBox="1"/>
          <p:nvPr/>
        </p:nvSpPr>
        <p:spPr>
          <a:xfrm>
            <a:off x="2541016" y="1551801"/>
            <a:ext cx="355837" cy="276999"/>
          </a:xfrm>
          <a:prstGeom prst="rect">
            <a:avLst/>
          </a:prstGeom>
          <a:noFill/>
        </p:spPr>
        <p:txBody>
          <a:bodyPr wrap="none" rtlCol="0">
            <a:spAutoFit/>
          </a:bodyPr>
          <a:lstStyle/>
          <a:p>
            <a:pPr>
              <a:buNone/>
            </a:pPr>
            <a:r>
              <a:rPr lang="en-US" i="0" dirty="0" smtClean="0"/>
              <a:t>16</a:t>
            </a:r>
            <a:endParaRPr lang="en-US" i="0" dirty="0"/>
          </a:p>
        </p:txBody>
      </p:sp>
      <p:sp>
        <p:nvSpPr>
          <p:cNvPr id="131" name="TextBox 130"/>
          <p:cNvSpPr txBox="1"/>
          <p:nvPr/>
        </p:nvSpPr>
        <p:spPr>
          <a:xfrm>
            <a:off x="3150616" y="1551801"/>
            <a:ext cx="355837" cy="276999"/>
          </a:xfrm>
          <a:prstGeom prst="rect">
            <a:avLst/>
          </a:prstGeom>
          <a:noFill/>
        </p:spPr>
        <p:txBody>
          <a:bodyPr wrap="none" rtlCol="0">
            <a:spAutoFit/>
          </a:bodyPr>
          <a:lstStyle/>
          <a:p>
            <a:pPr>
              <a:buNone/>
            </a:pPr>
            <a:r>
              <a:rPr lang="en-US" i="0" dirty="0" smtClean="0"/>
              <a:t>14</a:t>
            </a:r>
            <a:endParaRPr lang="en-US" i="0" dirty="0"/>
          </a:p>
        </p:txBody>
      </p:sp>
      <p:sp>
        <p:nvSpPr>
          <p:cNvPr id="155" name="TextBox 154"/>
          <p:cNvSpPr txBox="1"/>
          <p:nvPr/>
        </p:nvSpPr>
        <p:spPr>
          <a:xfrm>
            <a:off x="4191000" y="1551801"/>
            <a:ext cx="355837" cy="276999"/>
          </a:xfrm>
          <a:prstGeom prst="rect">
            <a:avLst/>
          </a:prstGeom>
          <a:noFill/>
        </p:spPr>
        <p:txBody>
          <a:bodyPr wrap="none" rtlCol="0">
            <a:spAutoFit/>
          </a:bodyPr>
          <a:lstStyle/>
          <a:p>
            <a:pPr>
              <a:buNone/>
            </a:pPr>
            <a:r>
              <a:rPr lang="en-US" i="0" dirty="0" smtClean="0"/>
              <a:t>14</a:t>
            </a:r>
            <a:endParaRPr lang="en-US" i="0" dirty="0"/>
          </a:p>
        </p:txBody>
      </p:sp>
      <p:sp>
        <p:nvSpPr>
          <p:cNvPr id="156" name="TextBox 155"/>
          <p:cNvSpPr txBox="1"/>
          <p:nvPr/>
        </p:nvSpPr>
        <p:spPr>
          <a:xfrm>
            <a:off x="4800600" y="1551801"/>
            <a:ext cx="355837" cy="276999"/>
          </a:xfrm>
          <a:prstGeom prst="rect">
            <a:avLst/>
          </a:prstGeom>
          <a:noFill/>
        </p:spPr>
        <p:txBody>
          <a:bodyPr wrap="none" rtlCol="0">
            <a:spAutoFit/>
          </a:bodyPr>
          <a:lstStyle/>
          <a:p>
            <a:pPr>
              <a:buNone/>
            </a:pPr>
            <a:r>
              <a:rPr lang="en-US" i="0" dirty="0" smtClean="0"/>
              <a:t>16</a:t>
            </a:r>
            <a:endParaRPr lang="en-US" i="0" dirty="0"/>
          </a:p>
        </p:txBody>
      </p:sp>
      <p:sp>
        <p:nvSpPr>
          <p:cNvPr id="162" name="TextBox 96"/>
          <p:cNvSpPr txBox="1">
            <a:spLocks noChangeArrowheads="1"/>
          </p:cNvSpPr>
          <p:nvPr/>
        </p:nvSpPr>
        <p:spPr bwMode="auto">
          <a:xfrm>
            <a:off x="1219200" y="1499479"/>
            <a:ext cx="1219200" cy="329321"/>
          </a:xfrm>
          <a:prstGeom prst="rect">
            <a:avLst/>
          </a:prstGeom>
          <a:noFill/>
          <a:ln w="9525">
            <a:noFill/>
            <a:miter lim="800000"/>
            <a:headEnd/>
            <a:tailEnd/>
          </a:ln>
        </p:spPr>
        <p:txBody>
          <a:bodyPr wrap="square" bIns="36576">
            <a:spAutoFit/>
          </a:bodyPr>
          <a:lstStyle/>
          <a:p>
            <a:pPr algn="ctr">
              <a:buNone/>
            </a:pPr>
            <a:r>
              <a:rPr lang="en-US" sz="1600" b="1" i="0" dirty="0" smtClean="0">
                <a:solidFill>
                  <a:schemeClr val="accent2"/>
                </a:solidFill>
                <a:latin typeface="Arial Narrow" pitchFamily="34" charset="0"/>
              </a:rPr>
              <a:t>Run Weeks:</a:t>
            </a:r>
            <a:endParaRPr lang="en-US" sz="1600" b="1" i="0" dirty="0">
              <a:solidFill>
                <a:schemeClr val="accent2"/>
              </a:solidFill>
              <a:latin typeface="Arial Narrow" pitchFamily="34" charset="0"/>
            </a:endParaRPr>
          </a:p>
        </p:txBody>
      </p:sp>
      <p:sp>
        <p:nvSpPr>
          <p:cNvPr id="12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22</a:t>
            </a:fld>
            <a:endParaRPr lang="en-US" sz="1400" b="0" dirty="0">
              <a:latin typeface="Times" charset="0"/>
            </a:endParaRPr>
          </a:p>
        </p:txBody>
      </p:sp>
      <p:sp>
        <p:nvSpPr>
          <p:cNvPr id="164" name="Rectangle 3"/>
          <p:cNvSpPr>
            <a:spLocks noChangeArrowheads="1"/>
          </p:cNvSpPr>
          <p:nvPr/>
        </p:nvSpPr>
        <p:spPr bwMode="auto">
          <a:xfrm>
            <a:off x="0" y="17463"/>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buNone/>
            </a:pPr>
            <a:r>
              <a:rPr lang="en-US" sz="3200" i="0" dirty="0">
                <a:solidFill>
                  <a:srgbClr val="FF0000"/>
                </a:solidFill>
                <a:latin typeface="Helvetica" pitchFamily="34" charset="0"/>
                <a:ea typeface="MS PGothic" pitchFamily="34" charset="-128"/>
              </a:rPr>
              <a:t>5 year plan tools with 5YP base </a:t>
            </a:r>
            <a:r>
              <a:rPr lang="en-US" sz="3200" i="0" dirty="0" smtClean="0">
                <a:solidFill>
                  <a:srgbClr val="FF0000"/>
                </a:solidFill>
                <a:latin typeface="Helvetica" pitchFamily="34" charset="0"/>
                <a:ea typeface="MS PGothic" pitchFamily="34" charset="-128"/>
              </a:rPr>
              <a:t>funding</a:t>
            </a:r>
            <a:endParaRPr lang="en-US" sz="3200" i="0" dirty="0">
              <a:solidFill>
                <a:srgbClr val="FF0000"/>
              </a:solidFill>
              <a:latin typeface="Helvetica" pitchFamily="34" charset="0"/>
              <a:ea typeface="MS PGothic" pitchFamily="34" charset="-128"/>
            </a:endParaRPr>
          </a:p>
        </p:txBody>
      </p:sp>
      <p:cxnSp>
        <p:nvCxnSpPr>
          <p:cNvPr id="7" name="Straight Arrow Connector 6"/>
          <p:cNvCxnSpPr/>
          <p:nvPr/>
        </p:nvCxnSpPr>
        <p:spPr bwMode="auto">
          <a:xfrm flipH="1">
            <a:off x="4178300" y="4809067"/>
            <a:ext cx="448733" cy="0"/>
          </a:xfrm>
          <a:prstGeom prst="straightConnector1">
            <a:avLst/>
          </a:prstGeom>
          <a:noFill/>
          <a:ln w="15875" cap="flat" cmpd="sng" algn="ctr">
            <a:solidFill>
              <a:schemeClr val="tx1"/>
            </a:solidFill>
            <a:prstDash val="solid"/>
            <a:round/>
            <a:headEnd type="none" w="med" len="med"/>
            <a:tailEnd type="arrow"/>
          </a:ln>
          <a:effectLst/>
        </p:spPr>
      </p:cxnSp>
      <p:cxnSp>
        <p:nvCxnSpPr>
          <p:cNvPr id="190" name="Straight Arrow Connector 189"/>
          <p:cNvCxnSpPr/>
          <p:nvPr/>
        </p:nvCxnSpPr>
        <p:spPr bwMode="auto">
          <a:xfrm flipH="1">
            <a:off x="4474633" y="3454400"/>
            <a:ext cx="448733" cy="0"/>
          </a:xfrm>
          <a:prstGeom prst="straightConnector1">
            <a:avLst/>
          </a:prstGeom>
          <a:noFill/>
          <a:ln w="15875" cap="flat" cmpd="sng" algn="ctr">
            <a:solidFill>
              <a:schemeClr val="tx1"/>
            </a:solidFill>
            <a:prstDash val="solid"/>
            <a:round/>
            <a:headEnd type="none" w="med" len="med"/>
            <a:tailEnd type="arrow"/>
          </a:ln>
          <a:effectLst/>
        </p:spPr>
      </p:cxnSp>
      <p:cxnSp>
        <p:nvCxnSpPr>
          <p:cNvPr id="191" name="Straight Arrow Connector 190"/>
          <p:cNvCxnSpPr/>
          <p:nvPr/>
        </p:nvCxnSpPr>
        <p:spPr bwMode="auto">
          <a:xfrm flipH="1">
            <a:off x="4377266" y="2523067"/>
            <a:ext cx="448733" cy="0"/>
          </a:xfrm>
          <a:prstGeom prst="straightConnector1">
            <a:avLst/>
          </a:prstGeom>
          <a:noFill/>
          <a:ln w="15875" cap="flat" cmpd="sng" algn="ctr">
            <a:solidFill>
              <a:schemeClr val="tx1"/>
            </a:solidFill>
            <a:prstDash val="solid"/>
            <a:round/>
            <a:headEnd type="none" w="med" len="med"/>
            <a:tailEnd type="arrow"/>
          </a:ln>
          <a:effectLst/>
        </p:spPr>
      </p:cxnSp>
      <p:sp>
        <p:nvSpPr>
          <p:cNvPr id="215" name="Right Arrow 214"/>
          <p:cNvSpPr/>
          <p:nvPr/>
        </p:nvSpPr>
        <p:spPr bwMode="auto">
          <a:xfrm rot="10800000">
            <a:off x="4114800" y="1854197"/>
            <a:ext cx="1676400" cy="152399"/>
          </a:xfrm>
          <a:prstGeom prst="rightArrow">
            <a:avLst>
              <a:gd name="adj1" fmla="val 74407"/>
              <a:gd name="adj2" fmla="val 50000"/>
            </a:avLst>
          </a:prstGeom>
          <a:ln w="3175">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6" name="TextBox 215"/>
          <p:cNvSpPr txBox="1"/>
          <p:nvPr/>
        </p:nvSpPr>
        <p:spPr>
          <a:xfrm>
            <a:off x="5486400" y="1625598"/>
            <a:ext cx="3657600" cy="136037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buNone/>
            </a:pPr>
            <a:r>
              <a:rPr lang="en-US" sz="1400" i="0" dirty="0" err="1" smtClean="0"/>
              <a:t>Cryo</a:t>
            </a:r>
            <a:r>
              <a:rPr lang="en-US" sz="1400" i="0" dirty="0" smtClean="0"/>
              <a:t>-pump, high-Z tile row on </a:t>
            </a:r>
            <a:r>
              <a:rPr lang="en-US" sz="1400" i="0" dirty="0" err="1" smtClean="0"/>
              <a:t>cryo</a:t>
            </a:r>
            <a:r>
              <a:rPr lang="en-US" sz="1400" i="0" dirty="0" smtClean="0"/>
              <a:t>-baffle, and partial NCC would be installed in-vessel during ~1 year outage between FY2016 and FY2017</a:t>
            </a:r>
          </a:p>
          <a:p>
            <a:pPr marL="228600" lvl="1">
              <a:buNone/>
            </a:pPr>
            <a:r>
              <a:rPr lang="en-US" i="0" dirty="0" smtClean="0">
                <a:solidFill>
                  <a:schemeClr val="accent2"/>
                </a:solidFill>
              </a:rPr>
              <a:t>NSTX-U would operate 1</a:t>
            </a:r>
            <a:r>
              <a:rPr lang="en-US" i="0" baseline="30000" dirty="0" smtClean="0">
                <a:solidFill>
                  <a:schemeClr val="accent2"/>
                </a:solidFill>
              </a:rPr>
              <a:t>st</a:t>
            </a:r>
            <a:r>
              <a:rPr lang="en-US" i="0" dirty="0" smtClean="0">
                <a:solidFill>
                  <a:schemeClr val="accent2"/>
                </a:solidFill>
              </a:rPr>
              <a:t> half of FY2016 and 2</a:t>
            </a:r>
            <a:r>
              <a:rPr lang="en-US" i="0" baseline="30000" dirty="0" smtClean="0">
                <a:solidFill>
                  <a:schemeClr val="accent2"/>
                </a:solidFill>
              </a:rPr>
              <a:t>nd</a:t>
            </a:r>
            <a:r>
              <a:rPr lang="en-US" i="0" dirty="0" smtClean="0">
                <a:solidFill>
                  <a:schemeClr val="accent2"/>
                </a:solidFill>
              </a:rPr>
              <a:t> half of FY2017</a:t>
            </a:r>
            <a:endParaRPr lang="en-US" i="0" dirty="0">
              <a:solidFill>
                <a:schemeClr val="accent2"/>
              </a:solidFill>
            </a:endParaRPr>
          </a:p>
        </p:txBody>
      </p:sp>
      <p:sp>
        <p:nvSpPr>
          <p:cNvPr id="217" name="Oval 19"/>
          <p:cNvSpPr>
            <a:spLocks noChangeAspect="1" noChangeArrowheads="1"/>
          </p:cNvSpPr>
          <p:nvPr/>
        </p:nvSpPr>
        <p:spPr bwMode="auto">
          <a:xfrm>
            <a:off x="7398814" y="354118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cxnSp>
        <p:nvCxnSpPr>
          <p:cNvPr id="218" name="Straight Arrow Connector 217"/>
          <p:cNvCxnSpPr/>
          <p:nvPr/>
        </p:nvCxnSpPr>
        <p:spPr bwMode="auto">
          <a:xfrm flipH="1">
            <a:off x="6972305" y="3606800"/>
            <a:ext cx="448733" cy="0"/>
          </a:xfrm>
          <a:prstGeom prst="straightConnector1">
            <a:avLst/>
          </a:prstGeom>
          <a:noFill/>
          <a:ln w="15875" cap="flat" cmpd="sng" algn="ctr">
            <a:solidFill>
              <a:schemeClr val="tx1"/>
            </a:solidFill>
            <a:prstDash val="solid"/>
            <a:round/>
            <a:headEnd type="none" w="med" len="med"/>
            <a:tailEnd type="arrow"/>
          </a:ln>
          <a:effectLst/>
        </p:spPr>
      </p:cxnSp>
      <p:sp>
        <p:nvSpPr>
          <p:cNvPr id="220" name="Oval 19"/>
          <p:cNvSpPr>
            <a:spLocks noChangeArrowheads="1"/>
          </p:cNvSpPr>
          <p:nvPr/>
        </p:nvSpPr>
        <p:spPr bwMode="auto">
          <a:xfrm>
            <a:off x="7018867" y="3869266"/>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6" name="TextBox 285"/>
          <p:cNvSpPr txBox="1"/>
          <p:nvPr/>
        </p:nvSpPr>
        <p:spPr>
          <a:xfrm>
            <a:off x="7501462" y="3454393"/>
            <a:ext cx="1210938" cy="276999"/>
          </a:xfrm>
          <a:prstGeom prst="rect">
            <a:avLst/>
          </a:prstGeom>
          <a:noFill/>
        </p:spPr>
        <p:txBody>
          <a:bodyPr wrap="none" rtlCol="0">
            <a:spAutoFit/>
          </a:bodyPr>
          <a:lstStyle/>
          <a:p>
            <a:pPr>
              <a:buNone/>
            </a:pPr>
            <a:r>
              <a:rPr lang="en-US" i="0" dirty="0" smtClean="0">
                <a:solidFill>
                  <a:schemeClr val="tx1"/>
                </a:solidFill>
              </a:rPr>
              <a:t>Priority scope</a:t>
            </a:r>
            <a:endParaRPr lang="en-US" i="0" dirty="0">
              <a:solidFill>
                <a:schemeClr val="tx1"/>
              </a:solidFill>
            </a:endParaRPr>
          </a:p>
        </p:txBody>
      </p:sp>
      <p:sp>
        <p:nvSpPr>
          <p:cNvPr id="223" name="TextBox 222"/>
          <p:cNvSpPr txBox="1"/>
          <p:nvPr/>
        </p:nvSpPr>
        <p:spPr>
          <a:xfrm>
            <a:off x="7111992" y="3784592"/>
            <a:ext cx="1535997" cy="276999"/>
          </a:xfrm>
          <a:prstGeom prst="rect">
            <a:avLst/>
          </a:prstGeom>
          <a:noFill/>
        </p:spPr>
        <p:txBody>
          <a:bodyPr wrap="none" rtlCol="0">
            <a:spAutoFit/>
          </a:bodyPr>
          <a:lstStyle/>
          <a:p>
            <a:pPr>
              <a:buNone/>
            </a:pPr>
            <a:r>
              <a:rPr lang="en-US" i="0" dirty="0" smtClean="0">
                <a:solidFill>
                  <a:schemeClr val="tx1"/>
                </a:solidFill>
              </a:rPr>
              <a:t>Incremental scope</a:t>
            </a:r>
            <a:endParaRPr lang="en-US" i="0" dirty="0">
              <a:solidFill>
                <a:schemeClr val="tx1"/>
              </a:solidFill>
            </a:endParaRPr>
          </a:p>
        </p:txBody>
      </p:sp>
      <p:sp>
        <p:nvSpPr>
          <p:cNvPr id="287" name="Rectangle 286"/>
          <p:cNvSpPr/>
          <p:nvPr/>
        </p:nvSpPr>
        <p:spPr bwMode="auto">
          <a:xfrm>
            <a:off x="6925733" y="3454401"/>
            <a:ext cx="1799167" cy="6477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37816542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3"/>
          <p:cNvSpPr>
            <a:spLocks noChangeArrowheads="1"/>
          </p:cNvSpPr>
          <p:nvPr/>
        </p:nvSpPr>
        <p:spPr bwMode="auto">
          <a:xfrm>
            <a:off x="2540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3200" i="0" dirty="0">
                <a:solidFill>
                  <a:srgbClr val="FF0000"/>
                </a:solidFill>
              </a:rPr>
              <a:t>Solenoid-free Start-up</a:t>
            </a:r>
            <a:r>
              <a:rPr lang="en-US" sz="3600" i="0" dirty="0">
                <a:solidFill>
                  <a:srgbClr val="FF0000"/>
                </a:solidFill>
              </a:rPr>
              <a:t/>
            </a:r>
            <a:br>
              <a:rPr lang="en-US" sz="3600" i="0" dirty="0">
                <a:solidFill>
                  <a:srgbClr val="FF0000"/>
                </a:solidFill>
              </a:rPr>
            </a:br>
            <a:r>
              <a:rPr lang="en-US" sz="2400" i="0" dirty="0">
                <a:solidFill>
                  <a:srgbClr val="0000FF"/>
                </a:solidFill>
                <a:latin typeface="Helvetica Neue" charset="0"/>
              </a:rPr>
              <a:t>High priority goal for NSTX-U in support of FNSF</a:t>
            </a:r>
          </a:p>
        </p:txBody>
      </p:sp>
      <p:sp>
        <p:nvSpPr>
          <p:cNvPr id="47106" name="Rectangle 35"/>
          <p:cNvSpPr>
            <a:spLocks noChangeArrowheads="1"/>
          </p:cNvSpPr>
          <p:nvPr/>
        </p:nvSpPr>
        <p:spPr bwMode="auto">
          <a:xfrm>
            <a:off x="342900" y="4710113"/>
            <a:ext cx="8483600" cy="1538883"/>
          </a:xfrm>
          <a:prstGeom prst="rect">
            <a:avLst/>
          </a:prstGeom>
          <a:solidFill>
            <a:srgbClr val="CCFFFF"/>
          </a:solidFill>
          <a:ln w="9525">
            <a:solidFill>
              <a:schemeClr val="tx1"/>
            </a:solidFill>
            <a:miter lim="800000"/>
            <a:headEnd/>
            <a:tailEnd/>
          </a:ln>
        </p:spPr>
        <p:txBody>
          <a:bodyPr>
            <a:spAutoFit/>
          </a:bodyPr>
          <a:lstStyle/>
          <a:p>
            <a:pPr marL="182880" indent="-457200">
              <a:spcBef>
                <a:spcPct val="0"/>
              </a:spcBef>
              <a:spcAft>
                <a:spcPts val="1200"/>
              </a:spcAft>
              <a:buFontTx/>
              <a:buNone/>
            </a:pPr>
            <a:r>
              <a:rPr lang="en-US" sz="1600" i="0" dirty="0" smtClean="0">
                <a:solidFill>
                  <a:srgbClr val="000000"/>
                </a:solidFill>
              </a:rPr>
              <a:t>Non</a:t>
            </a:r>
            <a:r>
              <a:rPr lang="en-US" sz="1600" i="0" dirty="0">
                <a:solidFill>
                  <a:srgbClr val="000000"/>
                </a:solidFill>
              </a:rPr>
              <a:t>-Inductive Start-up Systems Design for Post-Upgrade Operations</a:t>
            </a:r>
            <a:endParaRPr lang="en-US" sz="1600" i="0" dirty="0">
              <a:solidFill>
                <a:srgbClr val="000000"/>
              </a:solidFill>
              <a:latin typeface="Helvetica Neue" charset="0"/>
            </a:endParaRPr>
          </a:p>
          <a:p>
            <a:pPr marL="182880" indent="-457200">
              <a:spcBef>
                <a:spcPct val="0"/>
              </a:spcBef>
              <a:spcAft>
                <a:spcPts val="1200"/>
              </a:spcAft>
              <a:buFontTx/>
              <a:buNone/>
            </a:pPr>
            <a:r>
              <a:rPr lang="en-US" sz="1600" i="0" dirty="0">
                <a:solidFill>
                  <a:srgbClr val="000000"/>
                </a:solidFill>
                <a:latin typeface="Helvetica Neue" charset="0"/>
              </a:rPr>
              <a:t>• </a:t>
            </a:r>
            <a:r>
              <a:rPr lang="en-US" sz="1400" i="0" dirty="0">
                <a:solidFill>
                  <a:srgbClr val="000000"/>
                </a:solidFill>
                <a:latin typeface="Helvetica Neue" charset="0"/>
              </a:rPr>
              <a:t>CHI will start with the present 2 kV capability then enhanced to </a:t>
            </a:r>
            <a:r>
              <a:rPr lang="en-US" sz="1400" i="0" dirty="0" smtClean="0">
                <a:solidFill>
                  <a:srgbClr val="000000"/>
                </a:solidFill>
                <a:latin typeface="Helvetica Neue" charset="0"/>
              </a:rPr>
              <a:t>~ 3 kV higher </a:t>
            </a:r>
            <a:r>
              <a:rPr lang="en-US" sz="1400" i="0" dirty="0">
                <a:solidFill>
                  <a:srgbClr val="000000"/>
                </a:solidFill>
                <a:latin typeface="Helvetica Neue" charset="0"/>
              </a:rPr>
              <a:t>voltage as needed.</a:t>
            </a:r>
          </a:p>
          <a:p>
            <a:pPr marL="182880" indent="-457200">
              <a:spcBef>
                <a:spcPct val="0"/>
              </a:spcBef>
              <a:spcAft>
                <a:spcPts val="1200"/>
              </a:spcAft>
              <a:buFontTx/>
              <a:buNone/>
            </a:pPr>
            <a:r>
              <a:rPr lang="en-US" sz="1400" i="0" dirty="0">
                <a:solidFill>
                  <a:srgbClr val="000000"/>
                </a:solidFill>
                <a:latin typeface="Helvetica Neue" charset="0"/>
              </a:rPr>
              <a:t>• PEGASUS gun start-up producing exciting results </a:t>
            </a:r>
            <a:r>
              <a:rPr lang="en-US" sz="1400" i="0" dirty="0" err="1">
                <a:solidFill>
                  <a:srgbClr val="000000"/>
                </a:solidFill>
                <a:latin typeface="Helvetica Neue" charset="0"/>
              </a:rPr>
              <a:t>Ip</a:t>
            </a:r>
            <a:r>
              <a:rPr lang="en-US" sz="1400" i="0" dirty="0">
                <a:solidFill>
                  <a:srgbClr val="000000"/>
                </a:solidFill>
                <a:latin typeface="Helvetica Neue" charset="0"/>
              </a:rPr>
              <a:t> ~ 160 kA.  The PEGASUS gun concept is technically flexible to implement on NSTX once fully developed.  High current gun for the NSTX-U will be developed utilizing the PEGASUS facility in collaboration with University of </a:t>
            </a:r>
            <a:r>
              <a:rPr lang="en-US" sz="1400" i="0" dirty="0" smtClean="0">
                <a:solidFill>
                  <a:srgbClr val="000000"/>
                </a:solidFill>
                <a:latin typeface="Helvetica Neue" charset="0"/>
              </a:rPr>
              <a:t>Wisconsin.</a:t>
            </a:r>
            <a:endParaRPr lang="en-US" sz="1400" i="0" dirty="0">
              <a:solidFill>
                <a:srgbClr val="000000"/>
              </a:solidFill>
              <a:latin typeface="Helvetica Neue" charset="0"/>
            </a:endParaRPr>
          </a:p>
        </p:txBody>
      </p:sp>
      <p:pic>
        <p:nvPicPr>
          <p:cNvPr id="47108" name="Picture 5" descr="STW-Fig-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1155700"/>
            <a:ext cx="23145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6"/>
          <p:cNvSpPr txBox="1">
            <a:spLocks noChangeArrowheads="1"/>
          </p:cNvSpPr>
          <p:nvPr/>
        </p:nvSpPr>
        <p:spPr bwMode="auto">
          <a:xfrm>
            <a:off x="177800" y="1422400"/>
            <a:ext cx="20447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buFontTx/>
              <a:buNone/>
            </a:pPr>
            <a:r>
              <a:rPr lang="en-US" sz="1600" i="0" dirty="0">
                <a:latin typeface="Arial" charset="0"/>
              </a:rPr>
              <a:t>• Inj. Flux in NSTX-U is about 2.5 times higher than in NSTX</a:t>
            </a:r>
          </a:p>
          <a:p>
            <a:pPr marL="91440" indent="-457200" eaLnBrk="1" hangingPunct="1">
              <a:buFontTx/>
              <a:buNone/>
            </a:pPr>
            <a:r>
              <a:rPr lang="en-US" sz="1600" i="0" dirty="0">
                <a:latin typeface="Arial" charset="0"/>
              </a:rPr>
              <a:t>• NSTX-U coil insulation greatly enhanced for </a:t>
            </a:r>
            <a:r>
              <a:rPr lang="en-US" sz="1600" i="0" dirty="0" smtClean="0">
                <a:latin typeface="Arial" charset="0"/>
              </a:rPr>
              <a:t>higher </a:t>
            </a:r>
            <a:r>
              <a:rPr lang="en-US" sz="1600" i="0" dirty="0">
                <a:latin typeface="Arial" charset="0"/>
              </a:rPr>
              <a:t>voltage </a:t>
            </a:r>
            <a:r>
              <a:rPr lang="en-US" sz="1600" i="0" dirty="0" smtClean="0">
                <a:latin typeface="Arial" charset="0"/>
              </a:rPr>
              <a:t>~ 3 kV operation</a:t>
            </a:r>
            <a:endParaRPr lang="en-US" sz="1600" i="0" dirty="0">
              <a:latin typeface="Arial" charset="0"/>
            </a:endParaRPr>
          </a:p>
        </p:txBody>
      </p:sp>
      <p:sp>
        <p:nvSpPr>
          <p:cNvPr id="47110" name="Text Box 24"/>
          <p:cNvSpPr txBox="1">
            <a:spLocks/>
          </p:cNvSpPr>
          <p:nvPr/>
        </p:nvSpPr>
        <p:spPr bwMode="auto">
          <a:xfrm>
            <a:off x="4991100" y="1065213"/>
            <a:ext cx="35560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95000"/>
              </a:lnSpc>
              <a:buClr>
                <a:srgbClr val="000000"/>
              </a:buClr>
              <a:buSzPct val="100000"/>
              <a:buFont typeface="Times New Roman" charset="0"/>
              <a:buNone/>
            </a:pPr>
            <a:r>
              <a:rPr lang="en-US" sz="1800" i="0">
                <a:solidFill>
                  <a:srgbClr val="000000"/>
                </a:solidFill>
                <a:latin typeface="Arial" charset="0"/>
              </a:rPr>
              <a:t>PEGASUS Point Source </a:t>
            </a:r>
          </a:p>
        </p:txBody>
      </p:sp>
      <p:sp>
        <p:nvSpPr>
          <p:cNvPr id="22" name="Text Box 24"/>
          <p:cNvSpPr txBox="1">
            <a:spLocks/>
          </p:cNvSpPr>
          <p:nvPr/>
        </p:nvSpPr>
        <p:spPr bwMode="auto">
          <a:xfrm>
            <a:off x="203200" y="1090613"/>
            <a:ext cx="3708400" cy="357187"/>
          </a:xfrm>
          <a:prstGeom prst="rect">
            <a:avLst/>
          </a:prstGeom>
          <a:noFill/>
          <a:ln w="25400">
            <a:noFill/>
            <a:miter lim="800000"/>
            <a:headEnd/>
            <a:tailEnd/>
          </a:ln>
          <a:effectLst/>
        </p:spPr>
        <p:txBody>
          <a:bodyPr>
            <a:spAutoFit/>
          </a:bodyPr>
          <a:lstStyle/>
          <a:p>
            <a:pPr eaLnBrk="0" hangingPunct="0">
              <a:lnSpc>
                <a:spcPct val="95000"/>
              </a:lnSpc>
              <a:buClr>
                <a:srgbClr val="000000"/>
              </a:buClr>
              <a:buSzPct val="100000"/>
              <a:buFont typeface="Times New Roman" pitchFamily="18" charset="0"/>
              <a:buNone/>
              <a:defRPr/>
            </a:pPr>
            <a:r>
              <a:rPr lang="en-US" sz="1800" i="0" dirty="0">
                <a:solidFill>
                  <a:schemeClr val="tx1"/>
                </a:solidFill>
                <a:latin typeface="+mj-lt"/>
                <a:ea typeface="+mn-ea"/>
                <a:cs typeface="Lucida Sans Unicode" pitchFamily="34" charset="0"/>
              </a:rPr>
              <a:t>CHI Start-Up</a:t>
            </a:r>
          </a:p>
        </p:txBody>
      </p:sp>
      <p:pic>
        <p:nvPicPr>
          <p:cNvPr id="4711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25" y="1517650"/>
            <a:ext cx="3308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6194425" y="1489075"/>
            <a:ext cx="2263775" cy="271463"/>
          </a:xfrm>
          <a:prstGeom prst="rect">
            <a:avLst/>
          </a:prstGeom>
        </p:spPr>
        <p:txBody>
          <a:bodyPr>
            <a:spAutoFit/>
          </a:bodyPr>
          <a:lstStyle/>
          <a:p>
            <a:pPr algn="ctr" defTabSz="912813" eaLnBrk="0" hangingPunct="0">
              <a:lnSpc>
                <a:spcPct val="80000"/>
              </a:lnSpc>
              <a:buFontTx/>
              <a:buNone/>
              <a:defRPr/>
            </a:pPr>
            <a:r>
              <a:rPr lang="en-US" sz="1400" i="0" dirty="0">
                <a:solidFill>
                  <a:srgbClr val="FF0000"/>
                </a:solidFill>
                <a:latin typeface="Arial Narrow" charset="0"/>
              </a:rPr>
              <a:t>PEGASUS Plasma Gun</a:t>
            </a:r>
            <a:endParaRPr lang="en-US" sz="1050" i="0" dirty="0">
              <a:solidFill>
                <a:srgbClr val="FF0000"/>
              </a:solidFill>
              <a:effectLst>
                <a:outerShdw blurRad="38100" dist="38100" dir="2700000" algn="tl">
                  <a:srgbClr val="DDDDDD"/>
                </a:outerShdw>
              </a:effectLst>
              <a:latin typeface="Arial Narrow" charset="0"/>
            </a:endParaRPr>
          </a:p>
        </p:txBody>
      </p:sp>
      <p:sp>
        <p:nvSpPr>
          <p:cNvPr id="47114" name="Text Box 58"/>
          <p:cNvSpPr txBox="1">
            <a:spLocks noChangeArrowheads="1"/>
          </p:cNvSpPr>
          <p:nvPr/>
        </p:nvSpPr>
        <p:spPr bwMode="auto">
          <a:xfrm flipH="1">
            <a:off x="7594600" y="4051300"/>
            <a:ext cx="13081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sp>
        <p:nvSpPr>
          <p:cNvPr id="47115" name="Text Box 58"/>
          <p:cNvSpPr txBox="1">
            <a:spLocks noChangeArrowheads="1"/>
          </p:cNvSpPr>
          <p:nvPr/>
        </p:nvSpPr>
        <p:spPr bwMode="auto">
          <a:xfrm flipH="1">
            <a:off x="622300" y="3746500"/>
            <a:ext cx="15494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 Washington</a:t>
            </a:r>
          </a:p>
        </p:txBody>
      </p:sp>
      <p:sp>
        <p:nvSpPr>
          <p:cNvPr id="14"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23</a:t>
            </a:fld>
            <a:endParaRPr lang="en-US" sz="1400" b="0" dirty="0">
              <a:latin typeface="Times" charset="0"/>
            </a:endParaRPr>
          </a:p>
        </p:txBody>
      </p:sp>
    </p:spTree>
    <p:extLst>
      <p:ext uri="{BB962C8B-B14F-4D97-AF65-F5344CB8AC3E}">
        <p14:creationId xmlns:p14="http://schemas.microsoft.com/office/powerpoint/2010/main" val="8169247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43"/>
          <p:cNvSpPr>
            <a:spLocks noChangeArrowheads="1"/>
          </p:cNvSpPr>
          <p:nvPr/>
        </p:nvSpPr>
        <p:spPr bwMode="auto">
          <a:xfrm>
            <a:off x="0" y="0"/>
            <a:ext cx="9144000" cy="9525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FontTx/>
              <a:buNone/>
            </a:pPr>
            <a:r>
              <a:rPr lang="en-US" sz="2400" i="0" dirty="0" smtClean="0">
                <a:solidFill>
                  <a:srgbClr val="FF0000"/>
                </a:solidFill>
                <a:latin typeface="Helvetica Neue" charset="0"/>
                <a:ea typeface="MS Mincho" charset="0"/>
                <a:cs typeface="MS Mincho" charset="0"/>
              </a:rPr>
              <a:t>Strengthen HHFW </a:t>
            </a:r>
            <a:r>
              <a:rPr lang="en-US" sz="2400" i="0" dirty="0">
                <a:solidFill>
                  <a:srgbClr val="FF0000"/>
                </a:solidFill>
                <a:latin typeface="Helvetica Neue" charset="0"/>
                <a:ea typeface="MS Mincho" charset="0"/>
                <a:cs typeface="MS Mincho" charset="0"/>
              </a:rPr>
              <a:t>Antenna </a:t>
            </a:r>
            <a:r>
              <a:rPr lang="en-US" sz="2400" i="0" dirty="0" smtClean="0">
                <a:solidFill>
                  <a:srgbClr val="FF0000"/>
                </a:solidFill>
                <a:latin typeface="Helvetica Neue" charset="0"/>
                <a:ea typeface="MS Mincho" charset="0"/>
                <a:cs typeface="MS Mincho" charset="0"/>
              </a:rPr>
              <a:t>Feeds for Disruption Load</a:t>
            </a:r>
            <a:endParaRPr lang="en-US" sz="2400" i="0" dirty="0">
              <a:solidFill>
                <a:srgbClr val="FF0000"/>
              </a:solidFill>
              <a:latin typeface="Helvetica Neue" charset="0"/>
              <a:ea typeface="MS Mincho" charset="0"/>
              <a:cs typeface="MS Mincho" charset="0"/>
            </a:endParaRPr>
          </a:p>
          <a:p>
            <a:pPr algn="ctr" eaLnBrk="0" hangingPunct="0">
              <a:spcBef>
                <a:spcPct val="0"/>
              </a:spcBef>
              <a:buFontTx/>
              <a:buNone/>
            </a:pPr>
            <a:r>
              <a:rPr lang="en-US" sz="2000" i="0" dirty="0" smtClean="0">
                <a:solidFill>
                  <a:srgbClr val="1238FF"/>
                </a:solidFill>
                <a:latin typeface="Helvetica Neue" charset="0"/>
                <a:ea typeface="MS Mincho" charset="0"/>
                <a:cs typeface="MS Mincho" charset="0"/>
              </a:rPr>
              <a:t>A MW</a:t>
            </a:r>
            <a:r>
              <a:rPr lang="en-US" sz="2000" i="0" dirty="0">
                <a:solidFill>
                  <a:srgbClr val="1238FF"/>
                </a:solidFill>
                <a:latin typeface="Helvetica Neue" charset="0"/>
                <a:ea typeface="MS Mincho" charset="0"/>
                <a:cs typeface="MS Mincho" charset="0"/>
              </a:rPr>
              <a:t>-Class </a:t>
            </a:r>
            <a:r>
              <a:rPr lang="en-US" sz="2000" i="0" dirty="0" smtClean="0">
                <a:solidFill>
                  <a:srgbClr val="1238FF"/>
                </a:solidFill>
                <a:latin typeface="Helvetica Neue" charset="0"/>
                <a:ea typeface="MS Mincho" charset="0"/>
                <a:cs typeface="MS Mincho" charset="0"/>
              </a:rPr>
              <a:t>28 GHz ECH System for Non-Inductive Operation</a:t>
            </a:r>
            <a:endParaRPr lang="en-US" sz="1800" i="0" dirty="0">
              <a:solidFill>
                <a:srgbClr val="1238FF"/>
              </a:solidFill>
              <a:latin typeface="Arial" charset="0"/>
              <a:ea typeface="MS Mincho" charset="0"/>
              <a:cs typeface="MS Mincho" charset="0"/>
            </a:endParaRPr>
          </a:p>
        </p:txBody>
      </p:sp>
      <p:pic>
        <p:nvPicPr>
          <p:cNvPr id="49157"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576388"/>
            <a:ext cx="108585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4457700" y="1014413"/>
            <a:ext cx="1892300" cy="544512"/>
          </a:xfrm>
          <a:prstGeom prst="rect">
            <a:avLst/>
          </a:prstGeom>
        </p:spPr>
        <p:txBody>
          <a:bodyPr>
            <a:spAutoFit/>
          </a:bodyPr>
          <a:lstStyle/>
          <a:p>
            <a:pPr algn="ctr" defTabSz="912813" eaLnBrk="0" hangingPunct="0">
              <a:lnSpc>
                <a:spcPct val="80000"/>
              </a:lnSpc>
              <a:buFontTx/>
              <a:buNone/>
              <a:defRPr/>
            </a:pPr>
            <a:r>
              <a:rPr lang="en-US" sz="1800" i="0" dirty="0">
                <a:solidFill>
                  <a:srgbClr val="FF0000"/>
                </a:solidFill>
                <a:latin typeface="Arial Narrow" charset="0"/>
              </a:rPr>
              <a:t>28 GHz, </a:t>
            </a:r>
            <a:r>
              <a:rPr lang="en-US" sz="1800" i="0" dirty="0" smtClean="0">
                <a:solidFill>
                  <a:srgbClr val="FF0000"/>
                </a:solidFill>
                <a:latin typeface="Arial Narrow" charset="0"/>
              </a:rPr>
              <a:t>1.5  </a:t>
            </a:r>
            <a:r>
              <a:rPr lang="en-US" sz="1800" i="0" dirty="0">
                <a:solidFill>
                  <a:srgbClr val="FF0000"/>
                </a:solidFill>
                <a:latin typeface="Arial Narrow" charset="0"/>
              </a:rPr>
              <a:t>MW Tsukuba </a:t>
            </a:r>
            <a:r>
              <a:rPr lang="en-US" sz="1800" i="0" dirty="0" err="1">
                <a:solidFill>
                  <a:srgbClr val="FF0000"/>
                </a:solidFill>
                <a:latin typeface="Arial Narrow" charset="0"/>
              </a:rPr>
              <a:t>Gyrotron</a:t>
            </a:r>
            <a:endParaRPr lang="en-US" i="0" dirty="0">
              <a:solidFill>
                <a:srgbClr val="FF0000"/>
              </a:solidFill>
              <a:effectLst>
                <a:outerShdw blurRad="38100" dist="38100" dir="2700000" algn="tl">
                  <a:srgbClr val="DDDDDD"/>
                </a:outerShdw>
              </a:effectLst>
              <a:latin typeface="Arial Narrow" charset="0"/>
            </a:endParaRPr>
          </a:p>
        </p:txBody>
      </p:sp>
      <p:pic>
        <p:nvPicPr>
          <p:cNvPr id="49159" name="Picture 21"/>
          <p:cNvPicPr>
            <a:picLocks noChangeAspect="1"/>
          </p:cNvPicPr>
          <p:nvPr/>
        </p:nvPicPr>
        <p:blipFill>
          <a:blip r:embed="rId4">
            <a:extLst>
              <a:ext uri="{28A0092B-C50C-407E-A947-70E740481C1C}">
                <a14:useLocalDpi xmlns:a14="http://schemas.microsoft.com/office/drawing/2010/main" val="0"/>
              </a:ext>
            </a:extLst>
          </a:blip>
          <a:srcRect t="2264" b="3397"/>
          <a:stretch>
            <a:fillRect/>
          </a:stretch>
        </p:blipFill>
        <p:spPr bwMode="auto">
          <a:xfrm>
            <a:off x="6189663" y="1000125"/>
            <a:ext cx="2606675"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214313" y="5375274"/>
            <a:ext cx="4344987" cy="1126462"/>
          </a:xfrm>
          <a:prstGeom prst="rect">
            <a:avLst/>
          </a:prstGeom>
          <a:solidFill>
            <a:schemeClr val="accent5">
              <a:lumMod val="20000"/>
              <a:lumOff val="80000"/>
            </a:schemeClr>
          </a:solidFill>
          <a:ln>
            <a:solidFill>
              <a:schemeClr val="tx1"/>
            </a:solidFill>
          </a:ln>
        </p:spPr>
        <p:txBody>
          <a:bodyPr wrap="square">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indent="-182880"/>
            <a:r>
              <a:rPr lang="en-US" sz="1600" i="0" dirty="0" smtClean="0">
                <a:solidFill>
                  <a:schemeClr val="tx1"/>
                </a:solidFill>
              </a:rPr>
              <a:t>Successful </a:t>
            </a:r>
            <a:r>
              <a:rPr lang="en-US" sz="1600" i="0" dirty="0">
                <a:solidFill>
                  <a:schemeClr val="tx1"/>
                </a:solidFill>
              </a:rPr>
              <a:t>CDR </a:t>
            </a:r>
            <a:r>
              <a:rPr lang="en-US" sz="1600" i="0" dirty="0" smtClean="0">
                <a:solidFill>
                  <a:schemeClr val="tx1"/>
                </a:solidFill>
              </a:rPr>
              <a:t>conducted</a:t>
            </a:r>
            <a:r>
              <a:rPr lang="en-US" sz="1600" i="0" dirty="0">
                <a:solidFill>
                  <a:schemeClr val="tx1"/>
                </a:solidFill>
              </a:rPr>
              <a:t>, </a:t>
            </a:r>
            <a:r>
              <a:rPr lang="en-US" sz="1600" i="0" dirty="0" smtClean="0">
                <a:solidFill>
                  <a:schemeClr val="tx1"/>
                </a:solidFill>
              </a:rPr>
              <a:t>prototype feeds being procured.</a:t>
            </a:r>
            <a:endParaRPr lang="en-US" sz="1600" i="0" dirty="0">
              <a:solidFill>
                <a:schemeClr val="tx1"/>
              </a:solidFill>
            </a:endParaRPr>
          </a:p>
          <a:p>
            <a:pPr indent="-182880"/>
            <a:r>
              <a:rPr lang="en-US" sz="1600" i="0" dirty="0">
                <a:solidFill>
                  <a:schemeClr val="tx1"/>
                </a:solidFill>
              </a:rPr>
              <a:t>Feeds </a:t>
            </a:r>
            <a:r>
              <a:rPr lang="en-US" sz="1600" i="0" dirty="0" smtClean="0">
                <a:solidFill>
                  <a:schemeClr val="tx1"/>
                </a:solidFill>
              </a:rPr>
              <a:t>to </a:t>
            </a:r>
            <a:r>
              <a:rPr lang="en-US" sz="1600" i="0" dirty="0">
                <a:solidFill>
                  <a:schemeClr val="tx1"/>
                </a:solidFill>
              </a:rPr>
              <a:t>be tested in the </a:t>
            </a:r>
            <a:r>
              <a:rPr lang="en-US" sz="1600" i="0" dirty="0" smtClean="0">
                <a:solidFill>
                  <a:schemeClr val="tx1"/>
                </a:solidFill>
              </a:rPr>
              <a:t>RF </a:t>
            </a:r>
            <a:r>
              <a:rPr lang="en-US" sz="1600" i="0" dirty="0">
                <a:solidFill>
                  <a:schemeClr val="tx1"/>
                </a:solidFill>
              </a:rPr>
              <a:t>test-stand before FDR, </a:t>
            </a:r>
            <a:r>
              <a:rPr lang="en-US" sz="1600" i="0" dirty="0" smtClean="0">
                <a:solidFill>
                  <a:schemeClr val="tx1"/>
                </a:solidFill>
              </a:rPr>
              <a:t>installation </a:t>
            </a:r>
            <a:r>
              <a:rPr lang="en-US" sz="1600" i="0" dirty="0">
                <a:solidFill>
                  <a:schemeClr val="tx1"/>
                </a:solidFill>
              </a:rPr>
              <a:t>in spring 2014.</a:t>
            </a:r>
          </a:p>
        </p:txBody>
      </p:sp>
      <p:sp>
        <p:nvSpPr>
          <p:cNvPr id="49161" name="Rectangle 24"/>
          <p:cNvSpPr>
            <a:spLocks noChangeArrowheads="1"/>
          </p:cNvSpPr>
          <p:nvPr/>
        </p:nvSpPr>
        <p:spPr bwMode="auto">
          <a:xfrm>
            <a:off x="5984875" y="4584700"/>
            <a:ext cx="3159125"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None/>
            </a:pPr>
            <a:endParaRPr lang="en-US" sz="1600" i="0" dirty="0">
              <a:solidFill>
                <a:srgbClr val="FF0000"/>
              </a:solidFill>
            </a:endParaRPr>
          </a:p>
          <a:p>
            <a:pPr>
              <a:buFontTx/>
              <a:buNone/>
            </a:pPr>
            <a:r>
              <a:rPr lang="en-US" sz="1600" i="0" dirty="0">
                <a:solidFill>
                  <a:srgbClr val="FF0000"/>
                </a:solidFill>
              </a:rPr>
              <a:t>28 GHz ECH/EBWH waveguide and mirror concept </a:t>
            </a:r>
          </a:p>
        </p:txBody>
      </p:sp>
      <p:sp>
        <p:nvSpPr>
          <p:cNvPr id="18"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24</a:t>
            </a:fld>
            <a:endParaRPr lang="en-US" sz="1400" b="0" dirty="0">
              <a:latin typeface="Times" charset="0"/>
            </a:endParaRPr>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l="11826" r="48535" b="5824"/>
          <a:stretch>
            <a:fillRect/>
          </a:stretch>
        </p:blipFill>
        <p:spPr bwMode="auto">
          <a:xfrm>
            <a:off x="222250" y="1974850"/>
            <a:ext cx="142875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19" name="Rectangle 28"/>
          <p:cNvSpPr>
            <a:spLocks noChangeArrowheads="1"/>
          </p:cNvSpPr>
          <p:nvPr/>
        </p:nvSpPr>
        <p:spPr bwMode="auto">
          <a:xfrm>
            <a:off x="1204913" y="2895600"/>
            <a:ext cx="254000" cy="254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20" name="Rectangle 29"/>
          <p:cNvSpPr>
            <a:spLocks noChangeArrowheads="1"/>
          </p:cNvSpPr>
          <p:nvPr/>
        </p:nvSpPr>
        <p:spPr bwMode="auto">
          <a:xfrm>
            <a:off x="1357313" y="3327400"/>
            <a:ext cx="381000" cy="3683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24" name="Text Box 12"/>
          <p:cNvSpPr txBox="1">
            <a:spLocks noChangeArrowheads="1"/>
          </p:cNvSpPr>
          <p:nvPr/>
        </p:nvSpPr>
        <p:spPr bwMode="auto">
          <a:xfrm>
            <a:off x="177800" y="977900"/>
            <a:ext cx="4140200" cy="765338"/>
          </a:xfrm>
          <a:prstGeom prst="rect">
            <a:avLst/>
          </a:prstGeom>
          <a:noFill/>
          <a:ln w="9525">
            <a:noFill/>
            <a:miter lim="800000"/>
            <a:headEnd/>
            <a:tailEnd/>
          </a:ln>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80000"/>
              </a:lnSpc>
              <a:buFontTx/>
              <a:buNone/>
            </a:pPr>
            <a:r>
              <a:rPr lang="en-US" sz="1800" i="0" dirty="0">
                <a:solidFill>
                  <a:srgbClr val="FF0000"/>
                </a:solidFill>
              </a:rPr>
              <a:t>New Compliant </a:t>
            </a:r>
            <a:r>
              <a:rPr lang="en-US" sz="1800" i="0" dirty="0" smtClean="0">
                <a:solidFill>
                  <a:srgbClr val="FF0000"/>
                </a:solidFill>
              </a:rPr>
              <a:t>Antenna Feeds </a:t>
            </a:r>
          </a:p>
          <a:p>
            <a:pPr eaLnBrk="1" hangingPunct="1">
              <a:lnSpc>
                <a:spcPct val="80000"/>
              </a:lnSpc>
              <a:buFontTx/>
              <a:buNone/>
            </a:pPr>
            <a:r>
              <a:rPr lang="en-US" sz="1600" i="0" dirty="0" smtClean="0"/>
              <a:t>Will allow HHFW antenna </a:t>
            </a:r>
            <a:r>
              <a:rPr lang="en-US" sz="1600" i="0" dirty="0" err="1" smtClean="0"/>
              <a:t>feedthroughs</a:t>
            </a:r>
            <a:r>
              <a:rPr lang="en-US" sz="1600" i="0" dirty="0" smtClean="0"/>
              <a:t> to tolerate </a:t>
            </a:r>
            <a:r>
              <a:rPr lang="en-US" sz="1600" i="0" dirty="0"/>
              <a:t>2 MA </a:t>
            </a:r>
            <a:r>
              <a:rPr lang="en-US" sz="1600" i="0" dirty="0" smtClean="0"/>
              <a:t>disruptions</a:t>
            </a:r>
            <a:endParaRPr lang="en-US" sz="1600" i="0" dirty="0">
              <a:solidFill>
                <a:srgbClr val="FF0000"/>
              </a:solidFill>
              <a:latin typeface="Arial" charset="0"/>
            </a:endParaRPr>
          </a:p>
        </p:txBody>
      </p:sp>
      <p:pic>
        <p:nvPicPr>
          <p:cNvPr id="25" name="Picture 17"/>
          <p:cNvPicPr>
            <a:picLocks noChangeAspect="1" noChangeArrowheads="1"/>
          </p:cNvPicPr>
          <p:nvPr/>
        </p:nvPicPr>
        <p:blipFill>
          <a:blip r:embed="rId5">
            <a:extLst>
              <a:ext uri="{28A0092B-C50C-407E-A947-70E740481C1C}">
                <a14:useLocalDpi xmlns:a14="http://schemas.microsoft.com/office/drawing/2010/main" val="0"/>
              </a:ext>
            </a:extLst>
          </a:blip>
          <a:srcRect l="11826" t="44775" r="48535" b="5910"/>
          <a:stretch>
            <a:fillRect/>
          </a:stretch>
        </p:blipFill>
        <p:spPr bwMode="auto">
          <a:xfrm flipV="1">
            <a:off x="222250" y="1812925"/>
            <a:ext cx="142875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cxnSp>
        <p:nvCxnSpPr>
          <p:cNvPr id="26" name="Straight Arrow Connector 23"/>
          <p:cNvCxnSpPr>
            <a:cxnSpLocks noChangeShapeType="1"/>
          </p:cNvCxnSpPr>
          <p:nvPr/>
        </p:nvCxnSpPr>
        <p:spPr bwMode="auto">
          <a:xfrm flipH="1" flipV="1">
            <a:off x="1262064" y="2560640"/>
            <a:ext cx="655636" cy="94456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 name="Straight Arrow Connector 24"/>
          <p:cNvCxnSpPr>
            <a:cxnSpLocks noChangeShapeType="1"/>
          </p:cNvCxnSpPr>
          <p:nvPr/>
        </p:nvCxnSpPr>
        <p:spPr bwMode="auto">
          <a:xfrm flipH="1">
            <a:off x="1341438" y="3543300"/>
            <a:ext cx="576262" cy="1014413"/>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93900" y="3029248"/>
            <a:ext cx="1968500" cy="140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5"/>
          <p:cNvSpPr>
            <a:spLocks noChangeArrowheads="1"/>
          </p:cNvSpPr>
          <p:nvPr/>
        </p:nvSpPr>
        <p:spPr bwMode="auto">
          <a:xfrm>
            <a:off x="1138238" y="24384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1" name="Rectangle 20"/>
          <p:cNvSpPr>
            <a:spLocks noChangeArrowheads="1"/>
          </p:cNvSpPr>
          <p:nvPr/>
        </p:nvSpPr>
        <p:spPr bwMode="auto">
          <a:xfrm>
            <a:off x="1147763" y="45466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2" name="TextBox 21"/>
          <p:cNvSpPr txBox="1">
            <a:spLocks noChangeArrowheads="1"/>
          </p:cNvSpPr>
          <p:nvPr/>
        </p:nvSpPr>
        <p:spPr bwMode="auto">
          <a:xfrm>
            <a:off x="1858963" y="2293938"/>
            <a:ext cx="21669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400" i="0" dirty="0" smtClean="0">
                <a:solidFill>
                  <a:schemeClr val="tx1"/>
                </a:solidFill>
              </a:rPr>
              <a:t>C-Mod antenna electroformed compliant section</a:t>
            </a:r>
            <a:endParaRPr lang="en-US" sz="1400" i="0" dirty="0">
              <a:solidFill>
                <a:schemeClr val="tx1"/>
              </a:solidFill>
            </a:endParaRPr>
          </a:p>
        </p:txBody>
      </p:sp>
      <p:sp>
        <p:nvSpPr>
          <p:cNvPr id="22" name="TextBox 21"/>
          <p:cNvSpPr txBox="1"/>
          <p:nvPr/>
        </p:nvSpPr>
        <p:spPr>
          <a:xfrm>
            <a:off x="4711700" y="5413375"/>
            <a:ext cx="4343400" cy="1077218"/>
          </a:xfrm>
          <a:prstGeom prst="rect">
            <a:avLst/>
          </a:prstGeom>
          <a:solidFill>
            <a:schemeClr val="accent5">
              <a:lumMod val="20000"/>
              <a:lumOff val="80000"/>
            </a:schemeClr>
          </a:solidFill>
          <a:ln>
            <a:solidFill>
              <a:schemeClr val="tx1"/>
            </a:solidFill>
          </a:ln>
        </p:spPr>
        <p:txBody>
          <a:bodyPr wrap="square">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sz="1600" i="0" dirty="0" smtClean="0">
                <a:solidFill>
                  <a:srgbClr val="000000"/>
                </a:solidFill>
              </a:rPr>
              <a:t>• Start MW-class ECH/EBW system conceptual design for non-inductive operations (MOU with Tsukuba University).  </a:t>
            </a:r>
          </a:p>
        </p:txBody>
      </p:sp>
      <p:sp>
        <p:nvSpPr>
          <p:cNvPr id="29" name="Text Box 58"/>
          <p:cNvSpPr txBox="1">
            <a:spLocks noChangeArrowheads="1"/>
          </p:cNvSpPr>
          <p:nvPr/>
        </p:nvSpPr>
        <p:spPr bwMode="auto">
          <a:xfrm>
            <a:off x="6913034" y="6159500"/>
            <a:ext cx="2015066" cy="307777"/>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dirty="0" smtClean="0">
                <a:solidFill>
                  <a:schemeClr val="tx1"/>
                </a:solidFill>
              </a:rPr>
              <a:t>Tsukuba U and MIT</a:t>
            </a:r>
            <a:endParaRPr lang="en-US" sz="1400" i="0" dirty="0">
              <a:solidFill>
                <a:schemeClr val="tx1"/>
              </a:solidFill>
            </a:endParaRPr>
          </a:p>
        </p:txBody>
      </p:sp>
    </p:spTree>
    <p:extLst>
      <p:ext uri="{BB962C8B-B14F-4D97-AF65-F5344CB8AC3E}">
        <p14:creationId xmlns:p14="http://schemas.microsoft.com/office/powerpoint/2010/main" val="1675556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208087"/>
            <a:ext cx="27114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4" name="TextBox 1"/>
          <p:cNvSpPr txBox="1">
            <a:spLocks noChangeArrowheads="1"/>
          </p:cNvSpPr>
          <p:nvPr/>
        </p:nvSpPr>
        <p:spPr bwMode="auto">
          <a:xfrm>
            <a:off x="1389062" y="911225"/>
            <a:ext cx="1967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Existing LITERS</a:t>
            </a:r>
            <a:endParaRPr lang="en-US" sz="1800" i="0" dirty="0">
              <a:solidFill>
                <a:schemeClr val="tx1"/>
              </a:solidFill>
              <a:latin typeface="Arial" charset="0"/>
            </a:endParaRPr>
          </a:p>
        </p:txBody>
      </p:sp>
      <p:grpSp>
        <p:nvGrpSpPr>
          <p:cNvPr id="51202" name="Group 15"/>
          <p:cNvGrpSpPr>
            <a:grpSpLocks/>
          </p:cNvGrpSpPr>
          <p:nvPr/>
        </p:nvGrpSpPr>
        <p:grpSpPr bwMode="auto">
          <a:xfrm>
            <a:off x="4064000" y="4154488"/>
            <a:ext cx="5219700" cy="2331271"/>
            <a:chOff x="1135874" y="1375314"/>
            <a:chExt cx="7543612" cy="3367370"/>
          </a:xfrm>
        </p:grpSpPr>
        <p:grpSp>
          <p:nvGrpSpPr>
            <p:cNvPr id="51209" name="Group 80"/>
            <p:cNvGrpSpPr>
              <a:grpSpLocks/>
            </p:cNvGrpSpPr>
            <p:nvPr/>
          </p:nvGrpSpPr>
          <p:grpSpPr bwMode="auto">
            <a:xfrm>
              <a:off x="6497638" y="1375314"/>
              <a:ext cx="2181848" cy="3272640"/>
              <a:chOff x="6366931" y="942975"/>
              <a:chExt cx="3568434" cy="5353050"/>
            </a:xfrm>
          </p:grpSpPr>
          <p:sp>
            <p:nvSpPr>
              <p:cNvPr id="26" name="Oval 25"/>
              <p:cNvSpPr>
                <a:spLocks noChangeAspect="1"/>
              </p:cNvSpPr>
              <p:nvPr/>
            </p:nvSpPr>
            <p:spPr bwMode="auto">
              <a:xfrm>
                <a:off x="7327499" y="2206967"/>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7" name="Oval 26"/>
              <p:cNvSpPr>
                <a:spLocks noChangeAspect="1"/>
              </p:cNvSpPr>
              <p:nvPr/>
            </p:nvSpPr>
            <p:spPr bwMode="auto">
              <a:xfrm>
                <a:off x="7331250" y="2435762"/>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8" name="Oval 27"/>
              <p:cNvSpPr>
                <a:spLocks noChangeAspect="1"/>
              </p:cNvSpPr>
              <p:nvPr/>
            </p:nvSpPr>
            <p:spPr bwMode="auto">
              <a:xfrm>
                <a:off x="7331250" y="2664555"/>
                <a:ext cx="93809"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9" name="Oval 28"/>
              <p:cNvSpPr>
                <a:spLocks noChangeAspect="1"/>
              </p:cNvSpPr>
              <p:nvPr/>
            </p:nvSpPr>
            <p:spPr bwMode="auto">
              <a:xfrm>
                <a:off x="7335003" y="2893350"/>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0" name="Oval 29"/>
              <p:cNvSpPr>
                <a:spLocks noChangeAspect="1"/>
              </p:cNvSpPr>
              <p:nvPr/>
            </p:nvSpPr>
            <p:spPr bwMode="auto">
              <a:xfrm>
                <a:off x="7335003" y="3122143"/>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1" name="Oval 30"/>
              <p:cNvSpPr>
                <a:spLocks noChangeAspect="1"/>
              </p:cNvSpPr>
              <p:nvPr/>
            </p:nvSpPr>
            <p:spPr bwMode="auto">
              <a:xfrm>
                <a:off x="7335003" y="3350938"/>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2" name="Oval 31"/>
              <p:cNvSpPr>
                <a:spLocks noChangeAspect="1"/>
              </p:cNvSpPr>
              <p:nvPr/>
            </p:nvSpPr>
            <p:spPr bwMode="auto">
              <a:xfrm>
                <a:off x="7335003" y="3579731"/>
                <a:ext cx="93807"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3" name="Oval 32"/>
              <p:cNvSpPr>
                <a:spLocks noChangeAspect="1"/>
              </p:cNvSpPr>
              <p:nvPr/>
            </p:nvSpPr>
            <p:spPr bwMode="auto">
              <a:xfrm>
                <a:off x="7335003" y="3808526"/>
                <a:ext cx="93807"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4" name="Oval 33"/>
              <p:cNvSpPr>
                <a:spLocks noChangeAspect="1"/>
              </p:cNvSpPr>
              <p:nvPr/>
            </p:nvSpPr>
            <p:spPr>
              <a:xfrm rot="5400000">
                <a:off x="9267470" y="380100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5" name="Oval 34"/>
              <p:cNvSpPr>
                <a:spLocks noChangeAspect="1"/>
              </p:cNvSpPr>
              <p:nvPr/>
            </p:nvSpPr>
            <p:spPr>
              <a:xfrm rot="5400000">
                <a:off x="8580795" y="380475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6" name="Oval 35"/>
              <p:cNvSpPr>
                <a:spLocks noChangeAspect="1"/>
              </p:cNvSpPr>
              <p:nvPr/>
            </p:nvSpPr>
            <p:spPr>
              <a:xfrm rot="5400000">
                <a:off x="7892242" y="3806630"/>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cxnSp>
            <p:nvCxnSpPr>
              <p:cNvPr id="37" name="Straight Connector 36"/>
              <p:cNvCxnSpPr/>
              <p:nvPr/>
            </p:nvCxnSpPr>
            <p:spPr>
              <a:xfrm rot="10800000">
                <a:off x="7819052" y="3714756"/>
                <a:ext cx="1463408" cy="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1230" name="Group 98"/>
              <p:cNvGrpSpPr>
                <a:grpSpLocks/>
              </p:cNvGrpSpPr>
              <p:nvPr/>
            </p:nvGrpSpPr>
            <p:grpSpPr bwMode="auto">
              <a:xfrm>
                <a:off x="7033683" y="1395413"/>
                <a:ext cx="723900" cy="661987"/>
                <a:chOff x="4514850" y="1437167"/>
                <a:chExt cx="723900" cy="661987"/>
              </a:xfrm>
            </p:grpSpPr>
            <p:sp>
              <p:nvSpPr>
                <p:cNvPr id="59" name="Rectangle 58"/>
                <p:cNvSpPr/>
                <p:nvPr/>
              </p:nvSpPr>
              <p:spPr>
                <a:xfrm>
                  <a:off x="4515985" y="1438566"/>
                  <a:ext cx="724198" cy="6601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60" name="Oval 59"/>
                <p:cNvSpPr>
                  <a:spLocks noChangeAspect="1"/>
                </p:cNvSpPr>
                <p:nvPr/>
              </p:nvSpPr>
              <p:spPr bwMode="auto">
                <a:xfrm rot="5400000">
                  <a:off x="4579793" y="1517312"/>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1" name="Oval 60"/>
                <p:cNvSpPr>
                  <a:spLocks noChangeAspect="1"/>
                </p:cNvSpPr>
                <p:nvPr/>
              </p:nvSpPr>
              <p:spPr bwMode="auto">
                <a:xfrm rot="5400000">
                  <a:off x="47336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2" name="Oval 61"/>
                <p:cNvSpPr>
                  <a:spLocks noChangeAspect="1"/>
                </p:cNvSpPr>
                <p:nvPr/>
              </p:nvSpPr>
              <p:spPr bwMode="auto">
                <a:xfrm rot="5400000">
                  <a:off x="4894988" y="1521062"/>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3" name="Oval 62"/>
                <p:cNvSpPr>
                  <a:spLocks noChangeAspect="1"/>
                </p:cNvSpPr>
                <p:nvPr/>
              </p:nvSpPr>
              <p:spPr bwMode="auto">
                <a:xfrm rot="5400000">
                  <a:off x="50563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4" name="Oval 63"/>
                <p:cNvSpPr>
                  <a:spLocks noChangeAspect="1"/>
                </p:cNvSpPr>
                <p:nvPr/>
              </p:nvSpPr>
              <p:spPr bwMode="auto">
                <a:xfrm rot="5400000">
                  <a:off x="4585422" y="1669215"/>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5" name="Oval 64"/>
                <p:cNvSpPr>
                  <a:spLocks noChangeAspect="1"/>
                </p:cNvSpPr>
                <p:nvPr/>
              </p:nvSpPr>
              <p:spPr bwMode="auto">
                <a:xfrm rot="5400000">
                  <a:off x="4739267" y="1669215"/>
                  <a:ext cx="9001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6" name="Oval 65"/>
                <p:cNvSpPr>
                  <a:spLocks noChangeAspect="1"/>
                </p:cNvSpPr>
                <p:nvPr/>
              </p:nvSpPr>
              <p:spPr bwMode="auto">
                <a:xfrm rot="5400000">
                  <a:off x="4894988" y="1671091"/>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7" name="Oval 66"/>
                <p:cNvSpPr>
                  <a:spLocks noChangeAspect="1"/>
                </p:cNvSpPr>
                <p:nvPr/>
              </p:nvSpPr>
              <p:spPr bwMode="auto">
                <a:xfrm rot="5400000">
                  <a:off x="5060090" y="1671091"/>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8" name="Oval 67"/>
                <p:cNvSpPr>
                  <a:spLocks noChangeAspect="1"/>
                </p:cNvSpPr>
                <p:nvPr/>
              </p:nvSpPr>
              <p:spPr bwMode="auto">
                <a:xfrm rot="5400000">
                  <a:off x="4587298" y="1821120"/>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9" name="Oval 68"/>
                <p:cNvSpPr>
                  <a:spLocks noChangeAspect="1"/>
                </p:cNvSpPr>
                <p:nvPr/>
              </p:nvSpPr>
              <p:spPr bwMode="auto">
                <a:xfrm rot="5400000">
                  <a:off x="4741144" y="1821120"/>
                  <a:ext cx="93769"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0" name="Oval 69"/>
                <p:cNvSpPr>
                  <a:spLocks noChangeAspect="1"/>
                </p:cNvSpPr>
                <p:nvPr/>
              </p:nvSpPr>
              <p:spPr bwMode="auto">
                <a:xfrm rot="5400000">
                  <a:off x="4900618" y="1822996"/>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1" name="Oval 70"/>
                <p:cNvSpPr>
                  <a:spLocks noChangeAspect="1"/>
                </p:cNvSpPr>
                <p:nvPr/>
              </p:nvSpPr>
              <p:spPr bwMode="auto">
                <a:xfrm rot="5400000">
                  <a:off x="5061967" y="1822996"/>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2" name="Oval 71"/>
                <p:cNvSpPr>
                  <a:spLocks noChangeAspect="1"/>
                </p:cNvSpPr>
                <p:nvPr/>
              </p:nvSpPr>
              <p:spPr bwMode="auto">
                <a:xfrm rot="5400000">
                  <a:off x="4591051"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3" name="Oval 72"/>
                <p:cNvSpPr>
                  <a:spLocks noChangeAspect="1"/>
                </p:cNvSpPr>
                <p:nvPr/>
              </p:nvSpPr>
              <p:spPr bwMode="auto">
                <a:xfrm rot="5400000">
                  <a:off x="4743019" y="1976777"/>
                  <a:ext cx="9376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4" name="Oval 73"/>
                <p:cNvSpPr>
                  <a:spLocks noChangeAspect="1"/>
                </p:cNvSpPr>
                <p:nvPr/>
              </p:nvSpPr>
              <p:spPr bwMode="auto">
                <a:xfrm rot="5400000">
                  <a:off x="4902493" y="1974901"/>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5" name="Oval 74"/>
                <p:cNvSpPr>
                  <a:spLocks noChangeAspect="1"/>
                </p:cNvSpPr>
                <p:nvPr/>
              </p:nvSpPr>
              <p:spPr bwMode="auto">
                <a:xfrm rot="5400000">
                  <a:off x="5063844"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grpSp>
          <p:cxnSp>
            <p:nvCxnSpPr>
              <p:cNvPr id="39" name="Straight Connector 38"/>
              <p:cNvCxnSpPr/>
              <p:nvPr/>
            </p:nvCxnSpPr>
            <p:spPr>
              <a:xfrm>
                <a:off x="7376278" y="373351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76278" y="384228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7241292" y="3350938"/>
                <a:ext cx="457588"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34"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5533" y="2743200"/>
                <a:ext cx="1809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5"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5058" y="4229100"/>
                <a:ext cx="1714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6" name="TextBox 100"/>
              <p:cNvSpPr txBox="1">
                <a:spLocks noChangeArrowheads="1"/>
              </p:cNvSpPr>
              <p:nvPr/>
            </p:nvSpPr>
            <p:spPr bwMode="auto">
              <a:xfrm>
                <a:off x="6366931" y="942975"/>
                <a:ext cx="3568434" cy="61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100" i="0">
                    <a:solidFill>
                      <a:schemeClr val="accent2"/>
                    </a:solidFill>
                    <a:latin typeface="Arial" charset="0"/>
                  </a:rPr>
                  <a:t>Granule Reservoir</a:t>
                </a:r>
              </a:p>
            </p:txBody>
          </p:sp>
          <p:grpSp>
            <p:nvGrpSpPr>
              <p:cNvPr id="51237" name="Group 110"/>
              <p:cNvGrpSpPr>
                <a:grpSpLocks/>
              </p:cNvGrpSpPr>
              <p:nvPr/>
            </p:nvGrpSpPr>
            <p:grpSpPr bwMode="auto">
              <a:xfrm>
                <a:off x="6752696" y="4418013"/>
                <a:ext cx="1109662" cy="1231900"/>
                <a:chOff x="4244968" y="4559141"/>
                <a:chExt cx="1110298" cy="1232059"/>
              </a:xfrm>
            </p:grpSpPr>
            <p:sp>
              <p:nvSpPr>
                <p:cNvPr id="52" name="Oval 51"/>
                <p:cNvSpPr>
                  <a:spLocks noChangeAspect="1"/>
                </p:cNvSpPr>
                <p:nvPr/>
              </p:nvSpPr>
              <p:spPr bwMode="auto">
                <a:xfrm>
                  <a:off x="4707465" y="5074936"/>
                  <a:ext cx="183968" cy="180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3" name="Isosceles Triangle 52"/>
                <p:cNvSpPr>
                  <a:spLocks noChangeAspect="1"/>
                </p:cNvSpPr>
                <p:nvPr/>
              </p:nvSpPr>
              <p:spPr bwMode="auto">
                <a:xfrm rot="5400000" flipV="1">
                  <a:off x="4808880" y="5678840"/>
                  <a:ext cx="105034" cy="90107"/>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4" name="Isosceles Triangle 53"/>
                <p:cNvSpPr>
                  <a:spLocks noChangeAspect="1"/>
                </p:cNvSpPr>
                <p:nvPr/>
              </p:nvSpPr>
              <p:spPr bwMode="auto">
                <a:xfrm rot="16200000" flipH="1" flipV="1">
                  <a:off x="4660579" y="4589112"/>
                  <a:ext cx="105034" cy="9386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5" name="Oval 54"/>
                <p:cNvSpPr>
                  <a:spLocks noChangeAspect="1"/>
                </p:cNvSpPr>
                <p:nvPr/>
              </p:nvSpPr>
              <p:spPr>
                <a:xfrm>
                  <a:off x="4632375" y="4999912"/>
                  <a:ext cx="319129" cy="3226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56" name="Oval 55"/>
                <p:cNvSpPr>
                  <a:spLocks noChangeAspect="1"/>
                </p:cNvSpPr>
                <p:nvPr/>
              </p:nvSpPr>
              <p:spPr bwMode="auto">
                <a:xfrm>
                  <a:off x="4245663" y="4621039"/>
                  <a:ext cx="1163887" cy="11141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7" name="Rectangle 56"/>
                <p:cNvSpPr>
                  <a:spLocks noChangeAspect="1"/>
                </p:cNvSpPr>
                <p:nvPr/>
              </p:nvSpPr>
              <p:spPr bwMode="auto">
                <a:xfrm>
                  <a:off x="4666164" y="5671376"/>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8" name="Rectangle 57"/>
                <p:cNvSpPr>
                  <a:spLocks noChangeAspect="1"/>
                </p:cNvSpPr>
                <p:nvPr/>
              </p:nvSpPr>
              <p:spPr bwMode="auto">
                <a:xfrm>
                  <a:off x="4820099" y="4557270"/>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grpSp>
          <p:cxnSp>
            <p:nvCxnSpPr>
              <p:cNvPr id="46" name="Straight Connector 45"/>
              <p:cNvCxnSpPr/>
              <p:nvPr/>
            </p:nvCxnSpPr>
            <p:spPr>
              <a:xfrm rot="5400000">
                <a:off x="6020360" y="5014382"/>
                <a:ext cx="25617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39" name="Straight Arrow Connector 112"/>
              <p:cNvCxnSpPr>
                <a:cxnSpLocks noChangeShapeType="1"/>
              </p:cNvCxnSpPr>
              <p:nvPr/>
            </p:nvCxnSpPr>
            <p:spPr bwMode="auto">
              <a:xfrm rot="5400000">
                <a:off x="6243902" y="2894806"/>
                <a:ext cx="1524000" cy="1588"/>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1240" name="Straight Connector 117"/>
              <p:cNvCxnSpPr>
                <a:cxnSpLocks noChangeShapeType="1"/>
              </p:cNvCxnSpPr>
              <p:nvPr/>
            </p:nvCxnSpPr>
            <p:spPr bwMode="auto">
              <a:xfrm>
                <a:off x="6827308" y="2100263"/>
                <a:ext cx="304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51241" name="Straight Connector 118"/>
              <p:cNvCxnSpPr>
                <a:cxnSpLocks noChangeShapeType="1"/>
              </p:cNvCxnSpPr>
              <p:nvPr/>
            </p:nvCxnSpPr>
            <p:spPr bwMode="auto">
              <a:xfrm>
                <a:off x="6841596" y="3657600"/>
                <a:ext cx="304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51242" name="Straight Arrow Connector 119"/>
              <p:cNvCxnSpPr>
                <a:cxnSpLocks noChangeShapeType="1"/>
              </p:cNvCxnSpPr>
              <p:nvPr/>
            </p:nvCxnSpPr>
            <p:spPr bwMode="auto">
              <a:xfrm rot="5400000">
                <a:off x="6320102" y="4342606"/>
                <a:ext cx="1371600" cy="1588"/>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1243" name="Straight Connector 120"/>
              <p:cNvCxnSpPr>
                <a:cxnSpLocks noChangeShapeType="1"/>
              </p:cNvCxnSpPr>
              <p:nvPr/>
            </p:nvCxnSpPr>
            <p:spPr bwMode="auto">
              <a:xfrm>
                <a:off x="6852708" y="5018088"/>
                <a:ext cx="304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grpSp>
        <p:grpSp>
          <p:nvGrpSpPr>
            <p:cNvPr id="51210" name="Group 88"/>
            <p:cNvGrpSpPr>
              <a:grpSpLocks/>
            </p:cNvGrpSpPr>
            <p:nvPr/>
          </p:nvGrpSpPr>
          <p:grpSpPr bwMode="auto">
            <a:xfrm>
              <a:off x="1135874" y="1438763"/>
              <a:ext cx="5232632" cy="3303921"/>
              <a:chOff x="2476500" y="3911600"/>
              <a:chExt cx="4052888" cy="2559438"/>
            </a:xfrm>
          </p:grpSpPr>
          <p:pic>
            <p:nvPicPr>
              <p:cNvPr id="51211" name="Picture 7" descr="IM07598.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6500" y="3911600"/>
                <a:ext cx="405288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5358824" y="6161088"/>
                <a:ext cx="1167389" cy="3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dirty="0">
                    <a:solidFill>
                      <a:schemeClr val="bg1"/>
                    </a:solidFill>
                  </a:rPr>
                  <a:t>t = 800 </a:t>
                </a:r>
                <a:r>
                  <a:rPr lang="el-GR" i="0" dirty="0">
                    <a:solidFill>
                      <a:schemeClr val="bg1"/>
                    </a:solidFill>
                  </a:rPr>
                  <a:t>μ</a:t>
                </a:r>
                <a:r>
                  <a:rPr lang="en-US" i="0" dirty="0">
                    <a:solidFill>
                      <a:schemeClr val="bg1"/>
                    </a:solidFill>
                  </a:rPr>
                  <a:t>s</a:t>
                </a:r>
              </a:p>
            </p:txBody>
          </p:sp>
          <p:sp>
            <p:nvSpPr>
              <p:cNvPr id="51213" name="Oval 36"/>
              <p:cNvSpPr>
                <a:spLocks noChangeArrowheads="1"/>
              </p:cNvSpPr>
              <p:nvPr/>
            </p:nvSpPr>
            <p:spPr bwMode="auto">
              <a:xfrm>
                <a:off x="3743325" y="4978400"/>
                <a:ext cx="152400" cy="304800"/>
              </a:xfrm>
              <a:prstGeom prst="ellipse">
                <a:avLst/>
              </a:prstGeom>
              <a:noFill/>
              <a:ln w="15875">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buFontTx/>
                  <a:buNone/>
                </a:pPr>
                <a:endParaRPr lang="en-US"/>
              </a:p>
            </p:txBody>
          </p:sp>
          <p:cxnSp>
            <p:nvCxnSpPr>
              <p:cNvPr id="51214" name="Straight Arrow Connector 38"/>
              <p:cNvCxnSpPr>
                <a:cxnSpLocks noChangeShapeType="1"/>
              </p:cNvCxnSpPr>
              <p:nvPr/>
            </p:nvCxnSpPr>
            <p:spPr bwMode="auto">
              <a:xfrm>
                <a:off x="6019800" y="5130800"/>
                <a:ext cx="381000" cy="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sp>
            <p:nvSpPr>
              <p:cNvPr id="51215" name="Oval 39"/>
              <p:cNvSpPr>
                <a:spLocks noChangeArrowheads="1"/>
              </p:cNvSpPr>
              <p:nvPr/>
            </p:nvSpPr>
            <p:spPr bwMode="auto">
              <a:xfrm rot="5400000">
                <a:off x="5673725" y="4978400"/>
                <a:ext cx="152400" cy="304800"/>
              </a:xfrm>
              <a:prstGeom prst="ellipse">
                <a:avLst/>
              </a:prstGeom>
              <a:noFill/>
              <a:ln w="15875">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buFontTx/>
                  <a:buNone/>
                </a:pPr>
                <a:endParaRPr lang="en-US"/>
              </a:p>
            </p:txBody>
          </p:sp>
          <p:sp>
            <p:nvSpPr>
              <p:cNvPr id="24" name="TextBox 50"/>
              <p:cNvSpPr txBox="1">
                <a:spLocks noChangeArrowheads="1"/>
              </p:cNvSpPr>
              <p:nvPr/>
            </p:nvSpPr>
            <p:spPr bwMode="auto">
              <a:xfrm>
                <a:off x="4191323" y="4141333"/>
                <a:ext cx="2256813" cy="54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buFontTx/>
                  <a:buNone/>
                  <a:defRPr/>
                </a:pPr>
                <a:r>
                  <a:rPr lang="en-US" sz="1100" i="0" dirty="0">
                    <a:solidFill>
                      <a:schemeClr val="bg1"/>
                    </a:solidFill>
                  </a:rPr>
                  <a:t>Struck </a:t>
                </a:r>
                <a:r>
                  <a:rPr lang="en-US" sz="1050" i="0" dirty="0">
                    <a:solidFill>
                      <a:schemeClr val="bg1"/>
                    </a:solidFill>
                  </a:rPr>
                  <a:t>Granule</a:t>
                </a:r>
                <a:r>
                  <a:rPr lang="en-US" sz="1100" i="0" dirty="0">
                    <a:solidFill>
                      <a:schemeClr val="bg1"/>
                    </a:solidFill>
                  </a:rPr>
                  <a:t> Horizontally</a:t>
                </a:r>
              </a:p>
              <a:p>
                <a:pPr algn="ctr" eaLnBrk="1" hangingPunct="1">
                  <a:buFontTx/>
                  <a:buNone/>
                  <a:defRPr/>
                </a:pPr>
                <a:r>
                  <a:rPr lang="en-US" sz="1100" i="0" dirty="0">
                    <a:solidFill>
                      <a:schemeClr val="bg1"/>
                    </a:solidFill>
                  </a:rPr>
                  <a:t>Redirected at 70 m/s</a:t>
                </a:r>
              </a:p>
            </p:txBody>
          </p:sp>
          <p:cxnSp>
            <p:nvCxnSpPr>
              <p:cNvPr id="51217" name="Straight Arrow Connector 52"/>
              <p:cNvCxnSpPr>
                <a:cxnSpLocks noChangeShapeType="1"/>
                <a:stCxn id="24" idx="2"/>
              </p:cNvCxnSpPr>
              <p:nvPr/>
            </p:nvCxnSpPr>
            <p:spPr bwMode="auto">
              <a:xfrm>
                <a:off x="5318919" y="4681184"/>
                <a:ext cx="396081" cy="297217"/>
              </a:xfrm>
              <a:prstGeom prst="straightConnector1">
                <a:avLst/>
              </a:prstGeom>
              <a:noFill/>
              <a:ln w="15875">
                <a:solidFill>
                  <a:schemeClr val="bg1"/>
                </a:solidFill>
                <a:round/>
                <a:headEnd/>
                <a:tailEnd type="arrow" w="med" len="med"/>
              </a:ln>
              <a:extLst>
                <a:ext uri="{909E8E84-426E-40dd-AFC4-6F175D3DCCD1}">
                  <a14:hiddenFill xmlns:a14="http://schemas.microsoft.com/office/drawing/2010/main">
                    <a:noFill/>
                  </a14:hiddenFill>
                </a:ext>
              </a:extLst>
            </p:spPr>
          </p:cxnSp>
        </p:grpSp>
      </p:grpSp>
      <p:pic>
        <p:nvPicPr>
          <p:cNvPr id="51203" name="Picture 7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0400" y="1157288"/>
            <a:ext cx="2957513"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7"/>
          <p:cNvSpPr>
            <a:spLocks noChangeArrowheads="1"/>
          </p:cNvSpPr>
          <p:nvPr/>
        </p:nvSpPr>
        <p:spPr bwMode="auto">
          <a:xfrm>
            <a:off x="101600" y="4152900"/>
            <a:ext cx="9017000" cy="23114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05" name="TextBox 1"/>
          <p:cNvSpPr txBox="1">
            <a:spLocks noChangeArrowheads="1"/>
          </p:cNvSpPr>
          <p:nvPr/>
        </p:nvSpPr>
        <p:spPr bwMode="auto">
          <a:xfrm>
            <a:off x="4183063" y="873125"/>
            <a:ext cx="3698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New Upward </a:t>
            </a:r>
            <a:r>
              <a:rPr lang="en-US" sz="1800" i="0" dirty="0">
                <a:solidFill>
                  <a:schemeClr val="tx1"/>
                </a:solidFill>
                <a:latin typeface="Arial" charset="0"/>
              </a:rPr>
              <a:t>Evaporating LITER</a:t>
            </a:r>
          </a:p>
        </p:txBody>
      </p:sp>
      <p:sp>
        <p:nvSpPr>
          <p:cNvPr id="5120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NSTX-U Lithium </a:t>
            </a:r>
            <a:r>
              <a:rPr lang="en-US" sz="2800" i="0" dirty="0">
                <a:solidFill>
                  <a:srgbClr val="FF0000"/>
                </a:solidFill>
                <a:latin typeface="Helvetica Neue" charset="0"/>
                <a:ea typeface="ヒラギノ角ゴ Pro W3" charset="0"/>
                <a:cs typeface="ヒラギノ角ゴ Pro W3" charset="0"/>
              </a:rPr>
              <a:t>Capability </a:t>
            </a:r>
            <a:r>
              <a:rPr lang="en-US" sz="2800" i="0" dirty="0" smtClean="0">
                <a:solidFill>
                  <a:srgbClr val="FF0000"/>
                </a:solidFill>
                <a:latin typeface="Helvetica Neue" charset="0"/>
                <a:ea typeface="ヒラギノ角ゴ Pro W3" charset="0"/>
                <a:cs typeface="ヒラギノ角ゴ Pro W3" charset="0"/>
              </a:rPr>
              <a:t>During Initial Two Years</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800" i="0" dirty="0">
                <a:solidFill>
                  <a:srgbClr val="0000FF"/>
                </a:solidFill>
                <a:latin typeface="Helvetica Neue" charset="0"/>
                <a:ea typeface="ヒラギノ角ゴ Pro W3" charset="0"/>
                <a:cs typeface="ヒラギノ角ゴ Pro W3" charset="0"/>
              </a:rPr>
              <a:t>Lithium Evaporators and Granular Injector</a:t>
            </a:r>
          </a:p>
        </p:txBody>
      </p:sp>
      <p:sp>
        <p:nvSpPr>
          <p:cNvPr id="51207" name="TextBox 81"/>
          <p:cNvSpPr txBox="1">
            <a:spLocks noChangeArrowheads="1"/>
          </p:cNvSpPr>
          <p:nvPr/>
        </p:nvSpPr>
        <p:spPr bwMode="auto">
          <a:xfrm>
            <a:off x="190500" y="4191000"/>
            <a:ext cx="37592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solidFill>
                  <a:srgbClr val="000000"/>
                </a:solidFill>
                <a:latin typeface="Helvetica Neue" charset="0"/>
                <a:cs typeface="Helvetica Neue" charset="0"/>
              </a:rPr>
              <a:t>NSTX-U lithium granular injector </a:t>
            </a:r>
          </a:p>
          <a:p>
            <a:pPr algn="ctr" eaLnBrk="1" hangingPunct="1">
              <a:buFontTx/>
              <a:buNone/>
            </a:pPr>
            <a:r>
              <a:rPr lang="en-US" sz="1800" i="0">
                <a:solidFill>
                  <a:srgbClr val="000000"/>
                </a:solidFill>
                <a:latin typeface="Helvetica Neue" charset="0"/>
                <a:cs typeface="Helvetica Neue" charset="0"/>
              </a:rPr>
              <a:t>for ELM pacing</a:t>
            </a:r>
          </a:p>
          <a:p>
            <a:pPr eaLnBrk="1" hangingPunct="1">
              <a:buFontTx/>
              <a:buNone/>
            </a:pPr>
            <a:r>
              <a:rPr lang="en-US" sz="1800" i="0">
                <a:solidFill>
                  <a:srgbClr val="1238FF"/>
                </a:solidFill>
                <a:latin typeface="Helvetica Neue" charset="0"/>
                <a:cs typeface="Helvetica Neue" charset="0"/>
              </a:rPr>
              <a:t>• High frequency ELM pacing with a relatively simple tool.</a:t>
            </a:r>
          </a:p>
          <a:p>
            <a:pPr eaLnBrk="1" hangingPunct="1">
              <a:buFontTx/>
              <a:buNone/>
            </a:pPr>
            <a:r>
              <a:rPr lang="en-US" sz="1800" i="0">
                <a:solidFill>
                  <a:srgbClr val="1238FF"/>
                </a:solidFill>
                <a:latin typeface="Helvetica Neue" charset="0"/>
                <a:cs typeface="Helvetica Neue" charset="0"/>
              </a:rPr>
              <a:t>• ELM pacing successfully demonstrated on EAST  (D. Mansfield, IAEA 2012)</a:t>
            </a:r>
          </a:p>
        </p:txBody>
      </p:sp>
      <p:sp>
        <p:nvSpPr>
          <p:cNvPr id="51208" name="TextBox 82"/>
          <p:cNvSpPr txBox="1">
            <a:spLocks noChangeArrowheads="1"/>
          </p:cNvSpPr>
          <p:nvPr/>
        </p:nvSpPr>
        <p:spPr bwMode="auto">
          <a:xfrm>
            <a:off x="4051300" y="3412065"/>
            <a:ext cx="521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solidFill>
                  <a:srgbClr val="1238FF"/>
                </a:solidFill>
                <a:latin typeface="Helvetica Neue" charset="0"/>
                <a:cs typeface="Helvetica Neue" charset="0"/>
              </a:rPr>
              <a:t>• Upward Evaporating LITER to increase Li coverage for increased plasma performance</a:t>
            </a:r>
          </a:p>
        </p:txBody>
      </p:sp>
      <p:sp>
        <p:nvSpPr>
          <p:cNvPr id="77"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25</a:t>
            </a:fld>
            <a:endParaRPr lang="en-US" sz="1400" b="0" dirty="0">
              <a:latin typeface="Times" charset="0"/>
            </a:endParaRPr>
          </a:p>
        </p:txBody>
      </p:sp>
    </p:spTree>
    <p:extLst>
      <p:ext uri="{BB962C8B-B14F-4D97-AF65-F5344CB8AC3E}">
        <p14:creationId xmlns:p14="http://schemas.microsoft.com/office/powerpoint/2010/main" val="37070300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Arial" charset="0"/>
              </a:rPr>
              <a:t>Baseline </a:t>
            </a:r>
            <a:r>
              <a:rPr lang="en-US" sz="2800" i="0" dirty="0">
                <a:solidFill>
                  <a:srgbClr val="FF0000"/>
                </a:solidFill>
                <a:latin typeface="Arial" charset="0"/>
              </a:rPr>
              <a:t>Capability for PMI Research</a:t>
            </a:r>
            <a:endParaRPr lang="en-US" sz="2800" i="0" dirty="0">
              <a:solidFill>
                <a:srgbClr val="0000FF"/>
              </a:solidFill>
              <a:latin typeface="Arial" charset="0"/>
            </a:endParaRPr>
          </a:p>
          <a:p>
            <a:pPr algn="ctr" eaLnBrk="0" hangingPunct="0">
              <a:spcBef>
                <a:spcPct val="0"/>
              </a:spcBef>
              <a:buFontTx/>
              <a:buNone/>
            </a:pPr>
            <a:r>
              <a:rPr lang="en-US" sz="2400" i="0" dirty="0" smtClean="0">
                <a:solidFill>
                  <a:srgbClr val="0000FF"/>
                </a:solidFill>
                <a:latin typeface="Arial" charset="0"/>
              </a:rPr>
              <a:t>Supporting </a:t>
            </a:r>
            <a:r>
              <a:rPr lang="en-US" sz="2400" i="0" dirty="0" err="1" smtClean="0">
                <a:solidFill>
                  <a:srgbClr val="0000FF"/>
                </a:solidFill>
                <a:latin typeface="Arial" charset="0"/>
              </a:rPr>
              <a:t>divertor</a:t>
            </a:r>
            <a:r>
              <a:rPr lang="en-US" sz="2400" i="0" dirty="0" smtClean="0">
                <a:solidFill>
                  <a:srgbClr val="0000FF"/>
                </a:solidFill>
                <a:latin typeface="Arial" charset="0"/>
              </a:rPr>
              <a:t> and lithium research</a:t>
            </a:r>
            <a:endParaRPr lang="en-US" sz="2000" i="0" dirty="0">
              <a:solidFill>
                <a:srgbClr val="FF0000"/>
              </a:solidFill>
              <a:latin typeface="Arial" charset="0"/>
            </a:endParaRPr>
          </a:p>
          <a:p>
            <a:pPr algn="ctr" eaLnBrk="0" hangingPunct="0">
              <a:spcBef>
                <a:spcPct val="0"/>
              </a:spcBef>
              <a:buFontTx/>
              <a:buNone/>
            </a:pPr>
            <a:endParaRPr lang="en-US" sz="2000" i="0" dirty="0">
              <a:solidFill>
                <a:srgbClr val="0B21FF"/>
              </a:solidFill>
              <a:latin typeface="Arial" charset="0"/>
            </a:endParaRPr>
          </a:p>
        </p:txBody>
      </p:sp>
      <p:sp>
        <p:nvSpPr>
          <p:cNvPr id="33794" name="Text Box 122"/>
          <p:cNvSpPr txBox="1">
            <a:spLocks noChangeArrowheads="1"/>
          </p:cNvSpPr>
          <p:nvPr/>
        </p:nvSpPr>
        <p:spPr bwMode="auto">
          <a:xfrm>
            <a:off x="8664575" y="1624013"/>
            <a:ext cx="4318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bg1"/>
                </a:solidFill>
              </a:rPr>
              <a:t>ORNL</a:t>
            </a:r>
          </a:p>
        </p:txBody>
      </p:sp>
      <p:pic>
        <p:nvPicPr>
          <p:cNvPr id="33795" name="Picture 132"/>
          <p:cNvPicPr>
            <a:picLocks noChangeAspect="1" noChangeArrowheads="1"/>
          </p:cNvPicPr>
          <p:nvPr/>
        </p:nvPicPr>
        <p:blipFill>
          <a:blip r:embed="rId3">
            <a:extLst>
              <a:ext uri="{28A0092B-C50C-407E-A947-70E740481C1C}">
                <a14:useLocalDpi xmlns:a14="http://schemas.microsoft.com/office/drawing/2010/main" val="0"/>
              </a:ext>
            </a:extLst>
          </a:blip>
          <a:srcRect r="15723" b="2927"/>
          <a:stretch>
            <a:fillRect/>
          </a:stretch>
        </p:blipFill>
        <p:spPr bwMode="auto">
          <a:xfrm>
            <a:off x="254000" y="2946400"/>
            <a:ext cx="1333500"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133"/>
          <p:cNvSpPr>
            <a:spLocks noChangeArrowheads="1"/>
          </p:cNvSpPr>
          <p:nvPr/>
        </p:nvSpPr>
        <p:spPr bwMode="auto">
          <a:xfrm>
            <a:off x="-228600" y="2933700"/>
            <a:ext cx="18796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p>
            <a:pPr lvl="1" algn="ctr" eaLnBrk="0" hangingPunct="0">
              <a:lnSpc>
                <a:spcPct val="80000"/>
              </a:lnSpc>
              <a:buFontTx/>
              <a:buNone/>
            </a:pPr>
            <a:r>
              <a:rPr lang="en-US" sz="1400" i="0">
                <a:solidFill>
                  <a:srgbClr val="081DFF"/>
                </a:solidFill>
              </a:rPr>
              <a:t>Lithium CHERS</a:t>
            </a:r>
          </a:p>
        </p:txBody>
      </p:sp>
      <p:sp>
        <p:nvSpPr>
          <p:cNvPr id="33797" name="Text Box 13"/>
          <p:cNvSpPr txBox="1">
            <a:spLocks noChangeArrowheads="1"/>
          </p:cNvSpPr>
          <p:nvPr/>
        </p:nvSpPr>
        <p:spPr bwMode="auto">
          <a:xfrm>
            <a:off x="4684713" y="1074738"/>
            <a:ext cx="3811587" cy="569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Divertor Imaging</a:t>
            </a:r>
          </a:p>
          <a:p>
            <a:pPr eaLnBrk="1" hangingPunct="1">
              <a:buFontTx/>
              <a:buNone/>
            </a:pPr>
            <a:r>
              <a:rPr lang="en-US" sz="1400" i="0"/>
              <a:t>Spectrometer</a:t>
            </a:r>
            <a:endParaRPr lang="en-US" sz="1400" i="0">
              <a:solidFill>
                <a:srgbClr val="081DFF"/>
              </a:solidFill>
              <a:latin typeface="Helvetica Neue" charset="0"/>
              <a:ea typeface="ヒラギノ角ゴ Pro W3" charset="0"/>
              <a:cs typeface="ヒラギノ角ゴ Pro W3" charset="0"/>
            </a:endParaRPr>
          </a:p>
        </p:txBody>
      </p:sp>
      <p:sp>
        <p:nvSpPr>
          <p:cNvPr id="33798" name="Rectangle 151"/>
          <p:cNvSpPr>
            <a:spLocks noChangeArrowheads="1"/>
          </p:cNvSpPr>
          <p:nvPr/>
        </p:nvSpPr>
        <p:spPr bwMode="auto">
          <a:xfrm>
            <a:off x="4056063" y="4535488"/>
            <a:ext cx="237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1400" i="0">
                <a:solidFill>
                  <a:srgbClr val="008000"/>
                </a:solidFill>
              </a:rPr>
              <a:t>Dual-band fast IR Camera</a:t>
            </a:r>
          </a:p>
        </p:txBody>
      </p:sp>
      <p:sp>
        <p:nvSpPr>
          <p:cNvPr id="33799" name="Rectangle 157"/>
          <p:cNvSpPr>
            <a:spLocks noChangeArrowheads="1"/>
          </p:cNvSpPr>
          <p:nvPr/>
        </p:nvSpPr>
        <p:spPr bwMode="auto">
          <a:xfrm>
            <a:off x="6570663" y="1033463"/>
            <a:ext cx="21415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400" i="0">
                <a:solidFill>
                  <a:srgbClr val="0000FF"/>
                </a:solidFill>
              </a:rPr>
              <a:t>Two fast 2D visible and IR cameras with full divertor coverage</a:t>
            </a:r>
            <a:endParaRPr lang="en-US" sz="1400">
              <a:solidFill>
                <a:srgbClr val="0000FF"/>
              </a:solidFill>
            </a:endParaRPr>
          </a:p>
        </p:txBody>
      </p:sp>
      <p:pic>
        <p:nvPicPr>
          <p:cNvPr id="33800" name="Picture 21" descr="gnugnu.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7038" y="2087563"/>
            <a:ext cx="13620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18"/>
          <p:cNvSpPr>
            <a:spLocks noChangeArrowheads="1"/>
          </p:cNvSpPr>
          <p:nvPr/>
        </p:nvSpPr>
        <p:spPr bwMode="auto">
          <a:xfrm>
            <a:off x="6789738" y="2141538"/>
            <a:ext cx="5508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100" i="0">
                <a:solidFill>
                  <a:schemeClr val="bg1"/>
                </a:solidFill>
              </a:rPr>
              <a:t>Li I</a:t>
            </a:r>
            <a:endParaRPr lang="en-US" sz="1100">
              <a:solidFill>
                <a:schemeClr val="bg1"/>
              </a:solidFill>
            </a:endParaRPr>
          </a:p>
        </p:txBody>
      </p:sp>
      <p:pic>
        <p:nvPicPr>
          <p:cNvPr id="33802" name="Picture 15" descr="gnu.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7038" y="3195638"/>
            <a:ext cx="1366837"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9"/>
          <p:cNvSpPr>
            <a:spLocks noChangeArrowheads="1"/>
          </p:cNvSpPr>
          <p:nvPr/>
        </p:nvSpPr>
        <p:spPr bwMode="auto">
          <a:xfrm>
            <a:off x="6824663" y="3259138"/>
            <a:ext cx="7699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100" i="0">
                <a:solidFill>
                  <a:schemeClr val="bg1"/>
                </a:solidFill>
              </a:rPr>
              <a:t>C II</a:t>
            </a:r>
          </a:p>
        </p:txBody>
      </p:sp>
      <p:pic>
        <p:nvPicPr>
          <p:cNvPr id="33804" name="Picture 55"/>
          <p:cNvPicPr>
            <a:picLocks noChangeAspect="1"/>
          </p:cNvPicPr>
          <p:nvPr/>
        </p:nvPicPr>
        <p:blipFill>
          <a:blip r:embed="rId6">
            <a:extLst>
              <a:ext uri="{28A0092B-C50C-407E-A947-70E740481C1C}">
                <a14:useLocalDpi xmlns:a14="http://schemas.microsoft.com/office/drawing/2010/main" val="0"/>
              </a:ext>
            </a:extLst>
          </a:blip>
          <a:srcRect l="5624" r="7735"/>
          <a:stretch>
            <a:fillRect/>
          </a:stretch>
        </p:blipFill>
        <p:spPr bwMode="auto">
          <a:xfrm>
            <a:off x="6623050" y="4660900"/>
            <a:ext cx="17891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Rectangle 57"/>
          <p:cNvSpPr>
            <a:spLocks noChangeArrowheads="1"/>
          </p:cNvSpPr>
          <p:nvPr/>
        </p:nvSpPr>
        <p:spPr bwMode="auto">
          <a:xfrm>
            <a:off x="6257925" y="4141788"/>
            <a:ext cx="2822575" cy="523875"/>
          </a:xfrm>
          <a:prstGeom prst="rect">
            <a:avLst/>
          </a:prstGeom>
          <a:solidFill>
            <a:srgbClr val="FFFF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dirty="0">
                <a:solidFill>
                  <a:srgbClr val="FF3300"/>
                </a:solidFill>
              </a:rPr>
              <a:t>MAPP probe for between-shots surface analysis</a:t>
            </a:r>
          </a:p>
        </p:txBody>
      </p:sp>
      <p:sp>
        <p:nvSpPr>
          <p:cNvPr id="33806" name="Text Box 58"/>
          <p:cNvSpPr txBox="1">
            <a:spLocks noChangeArrowheads="1"/>
          </p:cNvSpPr>
          <p:nvPr/>
        </p:nvSpPr>
        <p:spPr bwMode="auto">
          <a:xfrm>
            <a:off x="6578600" y="1790700"/>
            <a:ext cx="18288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 ORNL, UT-K</a:t>
            </a:r>
          </a:p>
        </p:txBody>
      </p:sp>
      <p:sp>
        <p:nvSpPr>
          <p:cNvPr id="33807" name="Text Box 58"/>
          <p:cNvSpPr txBox="1">
            <a:spLocks noChangeArrowheads="1"/>
          </p:cNvSpPr>
          <p:nvPr/>
        </p:nvSpPr>
        <p:spPr bwMode="auto">
          <a:xfrm>
            <a:off x="6595534" y="6184900"/>
            <a:ext cx="13081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dirty="0">
                <a:solidFill>
                  <a:schemeClr val="tx1"/>
                </a:solidFill>
              </a:rPr>
              <a:t>Purdue U.</a:t>
            </a:r>
          </a:p>
        </p:txBody>
      </p:sp>
      <p:pic>
        <p:nvPicPr>
          <p:cNvPr id="33808"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71850" y="1604963"/>
            <a:ext cx="283845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 Box 58"/>
          <p:cNvSpPr txBox="1">
            <a:spLocks noChangeArrowheads="1"/>
          </p:cNvSpPr>
          <p:nvPr/>
        </p:nvSpPr>
        <p:spPr bwMode="auto">
          <a:xfrm>
            <a:off x="5930900" y="2260600"/>
            <a:ext cx="6858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a:t>
            </a:r>
          </a:p>
        </p:txBody>
      </p:sp>
      <p:cxnSp>
        <p:nvCxnSpPr>
          <p:cNvPr id="33810" name="Straight Arrow Connector 143"/>
          <p:cNvCxnSpPr>
            <a:cxnSpLocks noChangeShapeType="1"/>
          </p:cNvCxnSpPr>
          <p:nvPr/>
        </p:nvCxnSpPr>
        <p:spPr bwMode="auto">
          <a:xfrm flipH="1" flipV="1">
            <a:off x="5245100" y="3868738"/>
            <a:ext cx="1079500" cy="385762"/>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3811" name="Group 43"/>
          <p:cNvGrpSpPr>
            <a:grpSpLocks/>
          </p:cNvGrpSpPr>
          <p:nvPr/>
        </p:nvGrpSpPr>
        <p:grpSpPr bwMode="auto">
          <a:xfrm flipH="1">
            <a:off x="3275013" y="1714500"/>
            <a:ext cx="1208087" cy="2628900"/>
            <a:chOff x="702782" y="942975"/>
            <a:chExt cx="2561119" cy="5572125"/>
          </a:xfrm>
        </p:grpSpPr>
        <p:pic>
          <p:nvPicPr>
            <p:cNvPr id="33821" name="Picture 1032"/>
            <p:cNvPicPr>
              <a:picLocks noChangeAspect="1" noChangeArrowheads="1"/>
            </p:cNvPicPr>
            <p:nvPr/>
          </p:nvPicPr>
          <p:blipFill>
            <a:blip r:embed="rId8">
              <a:extLst>
                <a:ext uri="{28A0092B-C50C-407E-A947-70E740481C1C}">
                  <a14:useLocalDpi xmlns:a14="http://schemas.microsoft.com/office/drawing/2010/main" val="0"/>
                </a:ext>
              </a:extLst>
            </a:blip>
            <a:srcRect l="20741"/>
            <a:stretch>
              <a:fillRect/>
            </a:stretch>
          </p:blipFill>
          <p:spPr bwMode="auto">
            <a:xfrm>
              <a:off x="702782" y="942975"/>
              <a:ext cx="204835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33822" name="Line 1034"/>
            <p:cNvSpPr>
              <a:spLocks noChangeShapeType="1"/>
            </p:cNvSpPr>
            <p:nvPr/>
          </p:nvSpPr>
          <p:spPr bwMode="auto">
            <a:xfrm flipH="1" flipV="1">
              <a:off x="914401" y="1498600"/>
              <a:ext cx="914400" cy="4241800"/>
            </a:xfrm>
            <a:prstGeom prst="line">
              <a:avLst/>
            </a:prstGeom>
            <a:noFill/>
            <a:ln w="50800">
              <a:solidFill>
                <a:srgbClr val="00A1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23" name="Line 1035"/>
            <p:cNvSpPr>
              <a:spLocks noChangeShapeType="1"/>
            </p:cNvSpPr>
            <p:nvPr/>
          </p:nvSpPr>
          <p:spPr bwMode="auto">
            <a:xfrm flipV="1">
              <a:off x="1854201" y="1663700"/>
              <a:ext cx="114300" cy="4038600"/>
            </a:xfrm>
            <a:prstGeom prst="line">
              <a:avLst/>
            </a:prstGeom>
            <a:noFill/>
            <a:ln w="50800">
              <a:solidFill>
                <a:srgbClr val="00A1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24" name="Line 1051"/>
            <p:cNvSpPr>
              <a:spLocks noChangeShapeType="1"/>
            </p:cNvSpPr>
            <p:nvPr/>
          </p:nvSpPr>
          <p:spPr bwMode="auto">
            <a:xfrm flipV="1">
              <a:off x="1854201" y="5562600"/>
              <a:ext cx="1155700" cy="190500"/>
            </a:xfrm>
            <a:prstGeom prst="line">
              <a:avLst/>
            </a:prstGeom>
            <a:noFill/>
            <a:ln w="50800">
              <a:solidFill>
                <a:srgbClr val="00A100"/>
              </a:solidFill>
              <a:prstDash val="dash"/>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25" name="Oval 1053"/>
            <p:cNvSpPr>
              <a:spLocks noChangeArrowheads="1"/>
            </p:cNvSpPr>
            <p:nvPr/>
          </p:nvSpPr>
          <p:spPr bwMode="auto">
            <a:xfrm>
              <a:off x="990601" y="1498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6" name="Oval 1054"/>
            <p:cNvSpPr>
              <a:spLocks noChangeArrowheads="1"/>
            </p:cNvSpPr>
            <p:nvPr/>
          </p:nvSpPr>
          <p:spPr bwMode="auto">
            <a:xfrm>
              <a:off x="1130301" y="1498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7" name="Oval 1055"/>
            <p:cNvSpPr>
              <a:spLocks noChangeArrowheads="1"/>
            </p:cNvSpPr>
            <p:nvPr/>
          </p:nvSpPr>
          <p:spPr bwMode="auto">
            <a:xfrm>
              <a:off x="1384301" y="1498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8" name="Oval 1056"/>
            <p:cNvSpPr>
              <a:spLocks noChangeArrowheads="1"/>
            </p:cNvSpPr>
            <p:nvPr/>
          </p:nvSpPr>
          <p:spPr bwMode="auto">
            <a:xfrm>
              <a:off x="1562101" y="15621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9" name="Oval 1057"/>
            <p:cNvSpPr>
              <a:spLocks noChangeArrowheads="1"/>
            </p:cNvSpPr>
            <p:nvPr/>
          </p:nvSpPr>
          <p:spPr bwMode="auto">
            <a:xfrm>
              <a:off x="1739901" y="1625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30" name="Oval 1058"/>
            <p:cNvSpPr>
              <a:spLocks noChangeArrowheads="1"/>
            </p:cNvSpPr>
            <p:nvPr/>
          </p:nvSpPr>
          <p:spPr bwMode="auto">
            <a:xfrm>
              <a:off x="876301" y="17145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31" name="Line 1059"/>
            <p:cNvSpPr>
              <a:spLocks noChangeShapeType="1"/>
            </p:cNvSpPr>
            <p:nvPr/>
          </p:nvSpPr>
          <p:spPr bwMode="auto">
            <a:xfrm>
              <a:off x="1892301" y="1701800"/>
              <a:ext cx="1371600" cy="177800"/>
            </a:xfrm>
            <a:prstGeom prst="line">
              <a:avLst/>
            </a:prstGeom>
            <a:noFill/>
            <a:ln w="508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32" name="Rectangle 1060"/>
            <p:cNvSpPr>
              <a:spLocks noChangeArrowheads="1"/>
            </p:cNvSpPr>
            <p:nvPr/>
          </p:nvSpPr>
          <p:spPr bwMode="auto">
            <a:xfrm>
              <a:off x="1206501" y="1371600"/>
              <a:ext cx="3175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33833" name="Line 1061"/>
            <p:cNvSpPr>
              <a:spLocks noChangeShapeType="1"/>
            </p:cNvSpPr>
            <p:nvPr/>
          </p:nvSpPr>
          <p:spPr bwMode="auto">
            <a:xfrm>
              <a:off x="1549401" y="1752600"/>
              <a:ext cx="1676400" cy="1739900"/>
            </a:xfrm>
            <a:prstGeom prst="line">
              <a:avLst/>
            </a:prstGeom>
            <a:noFill/>
            <a:ln w="50800">
              <a:solidFill>
                <a:srgbClr val="0000FF"/>
              </a:solidFill>
              <a:prstDash val="dash"/>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grpSp>
      <p:sp>
        <p:nvSpPr>
          <p:cNvPr id="33812" name="TextBox 46"/>
          <p:cNvSpPr txBox="1">
            <a:spLocks noChangeArrowheads="1"/>
          </p:cNvSpPr>
          <p:nvPr/>
        </p:nvSpPr>
        <p:spPr bwMode="auto">
          <a:xfrm>
            <a:off x="1943100" y="3878263"/>
            <a:ext cx="1536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 typeface="Arial" charset="0"/>
              <a:buNone/>
            </a:pPr>
            <a:r>
              <a:rPr lang="en-US" sz="1400" i="0"/>
              <a:t>Divertor fast  pressure gauges</a:t>
            </a:r>
          </a:p>
        </p:txBody>
      </p:sp>
      <p:sp>
        <p:nvSpPr>
          <p:cNvPr id="33813" name="Text Box 58"/>
          <p:cNvSpPr txBox="1">
            <a:spLocks noChangeArrowheads="1"/>
          </p:cNvSpPr>
          <p:nvPr/>
        </p:nvSpPr>
        <p:spPr bwMode="auto">
          <a:xfrm>
            <a:off x="2133600" y="3390900"/>
            <a:ext cx="6858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ORNL</a:t>
            </a:r>
          </a:p>
        </p:txBody>
      </p:sp>
      <p:pic>
        <p:nvPicPr>
          <p:cNvPr id="33814" name="Picture 0" descr="dualband_splitter_schemati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0775" y="4864100"/>
            <a:ext cx="26638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9"/>
          <p:cNvPicPr>
            <a:picLocks noChangeAspect="1"/>
          </p:cNvPicPr>
          <p:nvPr/>
        </p:nvPicPr>
        <p:blipFill>
          <a:blip r:embed="rId10">
            <a:extLst>
              <a:ext uri="{28A0092B-C50C-407E-A947-70E740481C1C}">
                <a14:useLocalDpi xmlns:a14="http://schemas.microsoft.com/office/drawing/2010/main" val="0"/>
              </a:ext>
            </a:extLst>
          </a:blip>
          <a:srcRect t="218" b="12064"/>
          <a:stretch>
            <a:fillRect/>
          </a:stretch>
        </p:blipFill>
        <p:spPr bwMode="auto">
          <a:xfrm>
            <a:off x="1727200" y="4608513"/>
            <a:ext cx="19081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104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700" y="1371600"/>
            <a:ext cx="251936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cxnSp>
        <p:nvCxnSpPr>
          <p:cNvPr id="33817" name="Straight Arrow Connector 54"/>
          <p:cNvCxnSpPr>
            <a:cxnSpLocks noChangeShapeType="1"/>
          </p:cNvCxnSpPr>
          <p:nvPr/>
        </p:nvCxnSpPr>
        <p:spPr bwMode="auto">
          <a:xfrm rot="16200000" flipV="1">
            <a:off x="3873500" y="4152900"/>
            <a:ext cx="495300" cy="292100"/>
          </a:xfrm>
          <a:prstGeom prst="straightConnector1">
            <a:avLst/>
          </a:prstGeom>
          <a:noFill/>
          <a:ln w="38100">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3818" name="Straight Arrow Connector 55"/>
          <p:cNvCxnSpPr>
            <a:cxnSpLocks noChangeShapeType="1"/>
            <a:endCxn id="33833" idx="1"/>
          </p:cNvCxnSpPr>
          <p:nvPr/>
        </p:nvCxnSpPr>
        <p:spPr bwMode="auto">
          <a:xfrm rot="5400000" flipH="1" flipV="1">
            <a:off x="2654300" y="3146425"/>
            <a:ext cx="866775" cy="409575"/>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sp>
        <p:nvSpPr>
          <p:cNvPr id="33819" name="TextBox 59"/>
          <p:cNvSpPr txBox="1">
            <a:spLocks noChangeArrowheads="1"/>
          </p:cNvSpPr>
          <p:nvPr/>
        </p:nvSpPr>
        <p:spPr bwMode="auto">
          <a:xfrm>
            <a:off x="342900" y="1003300"/>
            <a:ext cx="3467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 typeface="Arial" charset="0"/>
              <a:buNone/>
            </a:pPr>
            <a:r>
              <a:rPr lang="en-US" sz="1400" i="0">
                <a:solidFill>
                  <a:srgbClr val="FF0000"/>
                </a:solidFill>
              </a:rPr>
              <a:t>Divertor fast eroding thermocouples</a:t>
            </a:r>
          </a:p>
        </p:txBody>
      </p:sp>
      <p:sp>
        <p:nvSpPr>
          <p:cNvPr id="33820" name="Slide Number Placeholder 40"/>
          <p:cNvSpPr>
            <a:spLocks noGrp="1"/>
          </p:cNvSpPr>
          <p:nvPr>
            <p:ph type="sldNum" sz="quarter" idx="12"/>
          </p:nvPr>
        </p:nvSpPr>
        <p:spPr>
          <a:xfrm>
            <a:off x="7010400" y="65436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D42E9143-57F6-D94F-A290-D456E5F72408}" type="slidenum">
              <a:rPr lang="en-US" sz="1400" b="0" i="0">
                <a:solidFill>
                  <a:schemeClr val="accent2"/>
                </a:solidFill>
                <a:latin typeface="Times" charset="0"/>
              </a:rPr>
              <a:pPr/>
              <a:t>26</a:t>
            </a:fld>
            <a:endParaRPr lang="en-US" sz="1400" b="0" i="0">
              <a:solidFill>
                <a:schemeClr val="accent2"/>
              </a:solidFill>
              <a:latin typeface="Times" charset="0"/>
            </a:endParaRPr>
          </a:p>
        </p:txBody>
      </p:sp>
      <p:sp>
        <p:nvSpPr>
          <p:cNvPr id="2" name="Rectangle 1"/>
          <p:cNvSpPr/>
          <p:nvPr/>
        </p:nvSpPr>
        <p:spPr>
          <a:xfrm>
            <a:off x="2710415" y="6279234"/>
            <a:ext cx="3131584" cy="276999"/>
          </a:xfrm>
          <a:prstGeom prst="rect">
            <a:avLst/>
          </a:prstGeom>
        </p:spPr>
        <p:txBody>
          <a:bodyPr wrap="square">
            <a:spAutoFit/>
          </a:bodyPr>
          <a:lstStyle/>
          <a:p>
            <a:pPr>
              <a:spcAft>
                <a:spcPts val="1200"/>
              </a:spcAft>
              <a:buNone/>
            </a:pPr>
            <a:r>
              <a:rPr lang="en-US" dirty="0">
                <a:latin typeface="Arial" charset="0"/>
                <a:ea typeface="ヒラギノ角ゴ Pro W3" charset="0"/>
                <a:cs typeface="ヒラギノ角ゴ Pro W3" charset="0"/>
              </a:rPr>
              <a:t>(see back-up </a:t>
            </a:r>
            <a:r>
              <a:rPr lang="en-US" dirty="0" smtClean="0">
                <a:latin typeface="Arial" charset="0"/>
                <a:ea typeface="ヒラギノ角ゴ Pro W3" charset="0"/>
                <a:cs typeface="ヒラギノ角ゴ Pro W3" charset="0"/>
              </a:rPr>
              <a:t>slides </a:t>
            </a:r>
            <a:r>
              <a:rPr lang="en-US" dirty="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53 and 54)</a:t>
            </a: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2934102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3"/>
          <p:cNvSpPr>
            <a:spLocks noChangeArrowheads="1"/>
          </p:cNvSpPr>
          <p:nvPr/>
        </p:nvSpPr>
        <p:spPr bwMode="auto">
          <a:xfrm>
            <a:off x="-12700" y="381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80000"/>
              </a:lnSpc>
              <a:buFontTx/>
              <a:buNone/>
            </a:pPr>
            <a:r>
              <a:rPr lang="en-US" sz="2800" i="0" dirty="0">
                <a:solidFill>
                  <a:srgbClr val="FF0000"/>
                </a:solidFill>
              </a:rPr>
              <a:t>Boundary </a:t>
            </a:r>
            <a:r>
              <a:rPr lang="en-US" sz="2800" i="0" dirty="0" smtClean="0">
                <a:solidFill>
                  <a:srgbClr val="FF0000"/>
                </a:solidFill>
              </a:rPr>
              <a:t>Facility Capability Evolution</a:t>
            </a:r>
            <a:endParaRPr lang="en-US" sz="2000" i="0" dirty="0">
              <a:solidFill>
                <a:srgbClr val="FF0000"/>
              </a:solidFill>
            </a:endParaRPr>
          </a:p>
          <a:p>
            <a:pPr algn="ctr" eaLnBrk="0" hangingPunct="0">
              <a:lnSpc>
                <a:spcPct val="80000"/>
              </a:lnSpc>
              <a:buFontTx/>
              <a:buNone/>
            </a:pPr>
            <a:r>
              <a:rPr lang="en-US" sz="2000" i="0" dirty="0" smtClean="0">
                <a:solidFill>
                  <a:srgbClr val="0000FF"/>
                </a:solidFill>
              </a:rPr>
              <a:t>NSTX-U will have very high </a:t>
            </a:r>
            <a:r>
              <a:rPr lang="en-US" sz="2000" i="0" dirty="0" err="1" smtClean="0">
                <a:solidFill>
                  <a:srgbClr val="0000FF"/>
                </a:solidFill>
              </a:rPr>
              <a:t>divertor</a:t>
            </a:r>
            <a:r>
              <a:rPr lang="en-US" sz="2000" i="0" dirty="0" smtClean="0">
                <a:solidFill>
                  <a:srgbClr val="0000FF"/>
                </a:solidFill>
              </a:rPr>
              <a:t> heat flux capability of ~ 40 MW/m</a:t>
            </a:r>
            <a:r>
              <a:rPr lang="en-US" sz="2000" i="0" baseline="30000" dirty="0" smtClean="0">
                <a:solidFill>
                  <a:srgbClr val="0000FF"/>
                </a:solidFill>
              </a:rPr>
              <a:t>2</a:t>
            </a:r>
            <a:endParaRPr lang="en-US" sz="2000" i="0" baseline="30000" dirty="0">
              <a:solidFill>
                <a:srgbClr val="0000FF"/>
              </a:solidFill>
              <a:latin typeface="Helvetica Neue" charset="0"/>
            </a:endParaRPr>
          </a:p>
        </p:txBody>
      </p:sp>
      <p:pic>
        <p:nvPicPr>
          <p:cNvPr id="52228"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4579408"/>
            <a:ext cx="23749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
          <p:cNvSpPr txBox="1">
            <a:spLocks noChangeArrowheads="1"/>
          </p:cNvSpPr>
          <p:nvPr/>
        </p:nvSpPr>
        <p:spPr bwMode="auto">
          <a:xfrm>
            <a:off x="1866900" y="4525433"/>
            <a:ext cx="177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bg1"/>
                </a:solidFill>
              </a:rPr>
              <a:t>NSTX Moly Tiles</a:t>
            </a:r>
          </a:p>
        </p:txBody>
      </p:sp>
      <p:cxnSp>
        <p:nvCxnSpPr>
          <p:cNvPr id="52232" name="Straight Arrow Connector 3"/>
          <p:cNvCxnSpPr>
            <a:cxnSpLocks noChangeShapeType="1"/>
            <a:endCxn id="117" idx="2"/>
          </p:cNvCxnSpPr>
          <p:nvPr/>
        </p:nvCxnSpPr>
        <p:spPr bwMode="auto">
          <a:xfrm flipV="1">
            <a:off x="2844804" y="4055326"/>
            <a:ext cx="17585" cy="440474"/>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52233" name="Picture 19"/>
          <p:cNvPicPr>
            <a:picLocks noChangeAspect="1" noChangeArrowheads="1"/>
          </p:cNvPicPr>
          <p:nvPr/>
        </p:nvPicPr>
        <p:blipFill>
          <a:blip r:embed="rId4">
            <a:extLst>
              <a:ext uri="{28A0092B-C50C-407E-A947-70E740481C1C}">
                <a14:useLocalDpi xmlns:a14="http://schemas.microsoft.com/office/drawing/2010/main" val="0"/>
              </a:ext>
            </a:extLst>
          </a:blip>
          <a:srcRect l="5" r="55959"/>
          <a:stretch>
            <a:fillRect/>
          </a:stretch>
        </p:blipFill>
        <p:spPr bwMode="auto">
          <a:xfrm>
            <a:off x="5772150" y="4004214"/>
            <a:ext cx="204826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34" name="Straight Arrow Connector 22"/>
          <p:cNvCxnSpPr>
            <a:cxnSpLocks noChangeShapeType="1"/>
          </p:cNvCxnSpPr>
          <p:nvPr/>
        </p:nvCxnSpPr>
        <p:spPr bwMode="auto">
          <a:xfrm flipH="1" flipV="1">
            <a:off x="4250267" y="3678767"/>
            <a:ext cx="1312333" cy="1037166"/>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9" name="Text Box 58"/>
          <p:cNvSpPr txBox="1">
            <a:spLocks noChangeArrowheads="1"/>
          </p:cNvSpPr>
          <p:nvPr/>
        </p:nvSpPr>
        <p:spPr bwMode="auto">
          <a:xfrm flipH="1">
            <a:off x="7687734" y="5757333"/>
            <a:ext cx="7366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ORNL</a:t>
            </a:r>
          </a:p>
        </p:txBody>
      </p:sp>
      <p:sp>
        <p:nvSpPr>
          <p:cNvPr id="1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27</a:t>
            </a:fld>
            <a:endParaRPr lang="en-US" sz="1400" b="0" dirty="0">
              <a:latin typeface="Times" charset="0"/>
            </a:endParaRPr>
          </a:p>
        </p:txBody>
      </p:sp>
      <p:grpSp>
        <p:nvGrpSpPr>
          <p:cNvPr id="16" name="Group 545"/>
          <p:cNvGrpSpPr>
            <a:grpSpLocks/>
          </p:cNvGrpSpPr>
          <p:nvPr/>
        </p:nvGrpSpPr>
        <p:grpSpPr bwMode="auto">
          <a:xfrm>
            <a:off x="1104904" y="1283355"/>
            <a:ext cx="945588" cy="2522357"/>
            <a:chOff x="334963" y="2170113"/>
            <a:chExt cx="1270000" cy="3387725"/>
          </a:xfrm>
        </p:grpSpPr>
        <p:cxnSp>
          <p:nvCxnSpPr>
            <p:cNvPr id="17" name="Straight Connector 16"/>
            <p:cNvCxnSpPr/>
            <p:nvPr/>
          </p:nvCxnSpPr>
          <p:spPr>
            <a:xfrm>
              <a:off x="334963" y="2787650"/>
              <a:ext cx="0" cy="21256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4963" y="25130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4963" y="49133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4026" y="2170113"/>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73076" y="2170113"/>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73076" y="5553075"/>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54026" y="5187950"/>
              <a:ext cx="0" cy="3698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58813" y="2170113"/>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089026" y="2376488"/>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363663" y="2811463"/>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522413" y="3336925"/>
              <a:ext cx="82550" cy="47942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658813" y="5365750"/>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1089026" y="4913313"/>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1363663" y="4408488"/>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V="1">
              <a:off x="1522413" y="3884613"/>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3" name="Group 546"/>
          <p:cNvGrpSpPr>
            <a:grpSpLocks/>
          </p:cNvGrpSpPr>
          <p:nvPr/>
        </p:nvGrpSpPr>
        <p:grpSpPr bwMode="auto">
          <a:xfrm>
            <a:off x="2436874" y="1274889"/>
            <a:ext cx="945588" cy="2525902"/>
            <a:chOff x="1773378" y="2703574"/>
            <a:chExt cx="1270102" cy="3392425"/>
          </a:xfrm>
        </p:grpSpPr>
        <p:grpSp>
          <p:nvGrpSpPr>
            <p:cNvPr id="34" name="Group 657"/>
            <p:cNvGrpSpPr>
              <a:grpSpLocks/>
            </p:cNvGrpSpPr>
            <p:nvPr/>
          </p:nvGrpSpPr>
          <p:grpSpPr bwMode="auto">
            <a:xfrm flipV="1">
              <a:off x="1773378" y="2703574"/>
              <a:ext cx="1270102" cy="3392425"/>
              <a:chOff x="1775460" y="1981200"/>
              <a:chExt cx="1270102" cy="3387852"/>
            </a:xfrm>
          </p:grpSpPr>
          <p:cxnSp>
            <p:nvCxnSpPr>
              <p:cNvPr id="36" name="Straight Connector 35"/>
              <p:cNvCxnSpPr/>
              <p:nvPr/>
            </p:nvCxnSpPr>
            <p:spPr>
              <a:xfrm>
                <a:off x="1775460" y="2599479"/>
                <a:ext cx="0" cy="21243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75460" y="2323632"/>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75460" y="4723823"/>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92944" y="1981200"/>
                <a:ext cx="0" cy="3424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911996" y="1981200"/>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911996" y="5364297"/>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892944" y="4999670"/>
                <a:ext cx="0" cy="36938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2105687" y="1981200"/>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noChangeAspect="1"/>
              </p:cNvCxnSpPr>
              <p:nvPr/>
            </p:nvCxnSpPr>
            <p:spPr>
              <a:xfrm flipH="1" flipV="1">
                <a:off x="2529584" y="2187293"/>
                <a:ext cx="247670" cy="3709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804243" y="2623259"/>
                <a:ext cx="155587" cy="48035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2963005" y="3146418"/>
                <a:ext cx="82557" cy="48035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flipV="1">
                <a:off x="2099336" y="5177227"/>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2529584" y="4723823"/>
                <a:ext cx="274659" cy="4121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2804243" y="4219687"/>
                <a:ext cx="155587" cy="4787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2963005" y="3696528"/>
                <a:ext cx="82557" cy="47877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a:cxnSpLocks noChangeAspect="1"/>
            </p:cNvCxnSpPr>
            <p:nvPr/>
          </p:nvCxnSpPr>
          <p:spPr bwMode="auto">
            <a:xfrm rot="480000" flipH="1">
              <a:off x="2276656" y="5964239"/>
              <a:ext cx="119072" cy="6984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47"/>
          <p:cNvGrpSpPr>
            <a:grpSpLocks/>
          </p:cNvGrpSpPr>
          <p:nvPr/>
        </p:nvGrpSpPr>
        <p:grpSpPr bwMode="auto">
          <a:xfrm>
            <a:off x="3811178" y="1266422"/>
            <a:ext cx="945588" cy="2538904"/>
            <a:chOff x="3302000" y="2703576"/>
            <a:chExt cx="1270000" cy="3409694"/>
          </a:xfrm>
        </p:grpSpPr>
        <p:cxnSp>
          <p:nvCxnSpPr>
            <p:cNvPr id="52" name="Straight Connector 51"/>
            <p:cNvCxnSpPr/>
            <p:nvPr/>
          </p:nvCxnSpPr>
          <p:spPr bwMode="auto">
            <a:xfrm flipV="1">
              <a:off x="3302000" y="3349639"/>
              <a:ext cx="0" cy="21286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flipV="1">
              <a:off x="3302000" y="3073435"/>
              <a:ext cx="123825" cy="27620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flipH="1" flipV="1">
              <a:off x="3438525" y="2708338"/>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a:off x="3419475" y="2703576"/>
              <a:ext cx="0" cy="3698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flipH="1">
              <a:off x="4330700" y="4971943"/>
              <a:ext cx="155575" cy="48256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flipH="1">
              <a:off x="4489450" y="4448107"/>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rot="10800000">
              <a:off x="3625850" y="2730561"/>
              <a:ext cx="395288" cy="1650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rot="10800000">
              <a:off x="4056063" y="2936920"/>
              <a:ext cx="274637" cy="41271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10800000">
              <a:off x="4330700" y="3375038"/>
              <a:ext cx="155575" cy="47938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10800000">
              <a:off x="4489450" y="3898873"/>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2" name="Group 646"/>
            <p:cNvGrpSpPr>
              <a:grpSpLocks noChangeAspect="1"/>
            </p:cNvGrpSpPr>
            <p:nvPr/>
          </p:nvGrpSpPr>
          <p:grpSpPr bwMode="auto">
            <a:xfrm>
              <a:off x="3302001" y="5486254"/>
              <a:ext cx="1030288" cy="627016"/>
              <a:chOff x="3427990" y="4046589"/>
              <a:chExt cx="1425609" cy="867602"/>
            </a:xfrm>
          </p:grpSpPr>
          <p:cxnSp>
            <p:nvCxnSpPr>
              <p:cNvPr id="64" name="Straight Connector 63"/>
              <p:cNvCxnSpPr/>
              <p:nvPr/>
            </p:nvCxnSpPr>
            <p:spPr bwMode="auto">
              <a:xfrm rot="10800000" flipH="1" flipV="1">
                <a:off x="3427990" y="4059768"/>
                <a:ext cx="171337" cy="37998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rot="10800000" flipH="1" flipV="1">
                <a:off x="3590540" y="4439756"/>
                <a:ext cx="0" cy="4744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rot="10800000">
                <a:off x="3619096" y="4901012"/>
                <a:ext cx="18891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rot="60000" flipH="1">
                <a:off x="3876101" y="4848297"/>
                <a:ext cx="237235" cy="549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rot="10800000" flipV="1">
                <a:off x="4473582" y="4046589"/>
                <a:ext cx="380017" cy="57107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noChangeAspect="1"/>
              </p:cNvCxnSpPr>
              <p:nvPr/>
            </p:nvCxnSpPr>
            <p:spPr bwMode="auto">
              <a:xfrm rot="120000" flipH="1">
                <a:off x="4001309" y="4597901"/>
                <a:ext cx="494240" cy="13398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54"/>
              <p:cNvSpPr>
                <a:spLocks noChangeArrowheads="1"/>
              </p:cNvSpPr>
              <p:nvPr/>
            </p:nvSpPr>
            <p:spPr bwMode="auto">
              <a:xfrm rot="10258769" flipH="1">
                <a:off x="3965036" y="4670108"/>
                <a:ext cx="138112" cy="91440"/>
              </a:xfrm>
              <a:prstGeom prst="ellipse">
                <a:avLst/>
              </a:prstGeom>
              <a:solidFill>
                <a:schemeClr val="tx1"/>
              </a:solidFill>
              <a:ln w="12700">
                <a:solidFill>
                  <a:schemeClr val="tx1"/>
                </a:solidFill>
                <a:round/>
                <a:headEnd/>
                <a:tailEnd type="triangle" w="med" len="med"/>
              </a:ln>
            </p:spPr>
            <p:txBody>
              <a:bodyPr lIns="0" tIns="0" rIns="0" bIns="0"/>
              <a:lstStyle/>
              <a:p>
                <a:endParaRPr lang="en-US" sz="1000" b="1">
                  <a:solidFill>
                    <a:schemeClr val="tx1"/>
                  </a:solidFill>
                  <a:cs typeface="Arial" charset="0"/>
                </a:endParaRPr>
              </a:p>
            </p:txBody>
          </p:sp>
          <p:sp>
            <p:nvSpPr>
              <p:cNvPr id="71" name="Oval 655"/>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sz="1000" b="1">
                  <a:cs typeface="Arial" charset="0"/>
                </a:endParaRPr>
              </a:p>
            </p:txBody>
          </p:sp>
        </p:grpSp>
        <p:cxnSp>
          <p:nvCxnSpPr>
            <p:cNvPr id="63" name="Straight Connector 62"/>
            <p:cNvCxnSpPr>
              <a:cxnSpLocks noChangeAspect="1"/>
            </p:cNvCxnSpPr>
            <p:nvPr/>
          </p:nvCxnSpPr>
          <p:spPr bwMode="auto">
            <a:xfrm rot="2700000" flipV="1">
              <a:off x="3829050" y="2813105"/>
              <a:ext cx="128588" cy="53971"/>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5" name="TextBox 552"/>
          <p:cNvSpPr txBox="1">
            <a:spLocks noChangeArrowheads="1"/>
          </p:cNvSpPr>
          <p:nvPr/>
        </p:nvSpPr>
        <p:spPr bwMode="auto">
          <a:xfrm flipH="1">
            <a:off x="3839546" y="3905795"/>
            <a:ext cx="813206" cy="141064"/>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dirty="0" err="1">
                <a:latin typeface="Arial Narrow" pitchFamily="1" charset="0"/>
                <a:cs typeface="Arial" charset="0"/>
              </a:rPr>
              <a:t>Cryo</a:t>
            </a:r>
            <a:r>
              <a:rPr lang="en-US" sz="1100" b="1" i="0" dirty="0">
                <a:latin typeface="Arial Narrow" pitchFamily="1" charset="0"/>
                <a:cs typeface="Arial" charset="0"/>
              </a:rPr>
              <a:t>-pump</a:t>
            </a:r>
            <a:endParaRPr lang="en-US" sz="1050" b="1" i="0" dirty="0">
              <a:latin typeface="Arial Narrow" pitchFamily="1" charset="0"/>
              <a:cs typeface="Arial" charset="0"/>
            </a:endParaRPr>
          </a:p>
        </p:txBody>
      </p:sp>
      <p:sp>
        <p:nvSpPr>
          <p:cNvPr id="108" name="TextBox 556"/>
          <p:cNvSpPr txBox="1">
            <a:spLocks noChangeArrowheads="1"/>
          </p:cNvSpPr>
          <p:nvPr/>
        </p:nvSpPr>
        <p:spPr bwMode="auto">
          <a:xfrm>
            <a:off x="2474698" y="2077456"/>
            <a:ext cx="756470" cy="961289"/>
          </a:xfrm>
          <a:prstGeom prst="rect">
            <a:avLst/>
          </a:prstGeom>
          <a:noFill/>
          <a:ln w="9525">
            <a:noFill/>
            <a:miter lim="800000"/>
            <a:headEnd/>
            <a:tailEnd/>
          </a:ln>
        </p:spPr>
        <p:txBody>
          <a:bodyPr>
            <a:spAutoFit/>
          </a:bodyPr>
          <a:lstStyle/>
          <a:p>
            <a:pPr algn="ctr">
              <a:lnSpc>
                <a:spcPct val="80000"/>
              </a:lnSpc>
              <a:spcBef>
                <a:spcPct val="0"/>
              </a:spcBef>
              <a:buFontTx/>
              <a:buNone/>
            </a:pPr>
            <a:r>
              <a:rPr lang="en-US" sz="1400" b="1" i="0">
                <a:solidFill>
                  <a:schemeClr val="tx1"/>
                </a:solidFill>
                <a:latin typeface="Arial Narrow" pitchFamily="1" charset="0"/>
                <a:cs typeface="Arial" charset="0"/>
              </a:rPr>
              <a:t>Lower</a:t>
            </a:r>
          </a:p>
          <a:p>
            <a:pPr algn="ctr">
              <a:lnSpc>
                <a:spcPct val="80000"/>
              </a:lnSpc>
              <a:spcBef>
                <a:spcPct val="0"/>
              </a:spcBef>
              <a:buFontTx/>
              <a:buNone/>
            </a:pPr>
            <a:r>
              <a:rPr lang="en-US" sz="1400" b="1" i="0">
                <a:solidFill>
                  <a:schemeClr val="tx1"/>
                </a:solidFill>
                <a:latin typeface="Arial Narrow" pitchFamily="1" charset="0"/>
                <a:cs typeface="Arial" charset="0"/>
              </a:rPr>
              <a:t>OBD </a:t>
            </a:r>
          </a:p>
          <a:p>
            <a:pPr algn="ctr">
              <a:lnSpc>
                <a:spcPct val="80000"/>
              </a:lnSpc>
              <a:spcBef>
                <a:spcPct val="0"/>
              </a:spcBef>
              <a:buFontTx/>
              <a:buNone/>
            </a:pPr>
            <a:r>
              <a:rPr lang="en-US" sz="1400" b="1" i="0">
                <a:solidFill>
                  <a:schemeClr val="tx1"/>
                </a:solidFill>
                <a:latin typeface="Arial Narrow" pitchFamily="1" charset="0"/>
                <a:cs typeface="Arial" charset="0"/>
              </a:rPr>
              <a:t>high-Z row of tiles</a:t>
            </a:r>
          </a:p>
        </p:txBody>
      </p:sp>
      <p:sp>
        <p:nvSpPr>
          <p:cNvPr id="109" name="Rectangle 108"/>
          <p:cNvSpPr>
            <a:spLocks noChangeArrowheads="1"/>
          </p:cNvSpPr>
          <p:nvPr/>
        </p:nvSpPr>
        <p:spPr bwMode="auto">
          <a:xfrm>
            <a:off x="1168831" y="2065829"/>
            <a:ext cx="717264" cy="888448"/>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600" b="1" i="0">
                <a:solidFill>
                  <a:schemeClr val="tx1"/>
                </a:solidFill>
                <a:latin typeface="Arial Narrow" pitchFamily="1" charset="0"/>
              </a:rPr>
              <a:t>C</a:t>
            </a:r>
          </a:p>
          <a:p>
            <a:pPr algn="ctr">
              <a:lnSpc>
                <a:spcPct val="80000"/>
              </a:lnSpc>
              <a:spcBef>
                <a:spcPct val="0"/>
              </a:spcBef>
              <a:buFontTx/>
              <a:buNone/>
            </a:pPr>
            <a:r>
              <a:rPr lang="en-US" sz="1600" b="1" i="0">
                <a:solidFill>
                  <a:srgbClr val="00B0F0"/>
                </a:solidFill>
                <a:latin typeface="Arial Narrow" pitchFamily="1" charset="0"/>
              </a:rPr>
              <a:t>BN</a:t>
            </a:r>
          </a:p>
          <a:p>
            <a:pPr algn="ctr">
              <a:lnSpc>
                <a:spcPct val="80000"/>
              </a:lnSpc>
              <a:spcBef>
                <a:spcPct val="0"/>
              </a:spcBef>
              <a:buFontTx/>
              <a:buNone/>
            </a:pPr>
            <a:r>
              <a:rPr lang="en-US" sz="1600" b="1" i="0">
                <a:solidFill>
                  <a:srgbClr val="FF0000"/>
                </a:solidFill>
                <a:latin typeface="Arial Narrow" pitchFamily="1" charset="0"/>
              </a:rPr>
              <a:t>Li</a:t>
            </a:r>
          </a:p>
          <a:p>
            <a:pPr algn="ctr">
              <a:lnSpc>
                <a:spcPct val="80000"/>
              </a:lnSpc>
              <a:spcBef>
                <a:spcPct val="0"/>
              </a:spcBef>
              <a:buFontTx/>
              <a:buNone/>
            </a:pPr>
            <a:r>
              <a:rPr lang="en-US" sz="1600" b="1" i="0">
                <a:solidFill>
                  <a:srgbClr val="BFBFBF"/>
                </a:solidFill>
                <a:latin typeface="Arial Narrow" pitchFamily="1" charset="0"/>
              </a:rPr>
              <a:t>High-Z</a:t>
            </a:r>
          </a:p>
        </p:txBody>
      </p:sp>
      <p:sp>
        <p:nvSpPr>
          <p:cNvPr id="110" name="TextBox 558"/>
          <p:cNvSpPr txBox="1">
            <a:spLocks noChangeArrowheads="1"/>
          </p:cNvSpPr>
          <p:nvPr/>
        </p:nvSpPr>
        <p:spPr bwMode="auto">
          <a:xfrm>
            <a:off x="3811178" y="2145154"/>
            <a:ext cx="898308" cy="788934"/>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1400" b="1" i="0" dirty="0" err="1">
                <a:solidFill>
                  <a:schemeClr val="tx1"/>
                </a:solidFill>
                <a:latin typeface="Arial Narrow" pitchFamily="1" charset="0"/>
                <a:cs typeface="Arial" charset="0"/>
              </a:rPr>
              <a:t>Cryo</a:t>
            </a:r>
            <a:r>
              <a:rPr lang="en-US" sz="1400" b="1" i="0" dirty="0">
                <a:solidFill>
                  <a:schemeClr val="tx1"/>
                </a:solidFill>
                <a:latin typeface="Arial Narrow" pitchFamily="1" charset="0"/>
                <a:cs typeface="Arial" charset="0"/>
              </a:rPr>
              <a:t> + </a:t>
            </a:r>
            <a:r>
              <a:rPr lang="en-US" sz="1400" b="1" i="0" dirty="0" smtClean="0">
                <a:solidFill>
                  <a:schemeClr val="tx1"/>
                </a:solidFill>
                <a:latin typeface="Arial Narrow" pitchFamily="1" charset="0"/>
                <a:cs typeface="Arial" charset="0"/>
              </a:rPr>
              <a:t>high-Z FW and OBD </a:t>
            </a:r>
            <a:endParaRPr lang="en-US" sz="1400" b="1" i="0" dirty="0">
              <a:solidFill>
                <a:schemeClr val="tx1"/>
              </a:solidFill>
              <a:latin typeface="Arial Narrow" pitchFamily="1" charset="0"/>
              <a:cs typeface="Arial" charset="0"/>
            </a:endParaRPr>
          </a:p>
          <a:p>
            <a:pPr algn="ctr">
              <a:lnSpc>
                <a:spcPct val="80000"/>
              </a:lnSpc>
              <a:spcBef>
                <a:spcPct val="0"/>
              </a:spcBef>
              <a:buFontTx/>
              <a:buNone/>
            </a:pPr>
            <a:r>
              <a:rPr lang="en-US" sz="1400" i="0" dirty="0" smtClean="0">
                <a:solidFill>
                  <a:schemeClr val="tx1"/>
                </a:solidFill>
                <a:latin typeface="Arial Narrow" pitchFamily="1" charset="0"/>
              </a:rPr>
              <a:t>PFCs</a:t>
            </a:r>
            <a:endParaRPr lang="en-US" sz="1400" b="1" i="0" dirty="0">
              <a:solidFill>
                <a:schemeClr val="tx1"/>
              </a:solidFill>
              <a:latin typeface="Arial Narrow" pitchFamily="1" charset="0"/>
              <a:cs typeface="Arial" charset="0"/>
            </a:endParaRPr>
          </a:p>
        </p:txBody>
      </p:sp>
      <p:sp>
        <p:nvSpPr>
          <p:cNvPr id="111" name="TextBox 560"/>
          <p:cNvSpPr txBox="1">
            <a:spLocks noChangeArrowheads="1"/>
          </p:cNvSpPr>
          <p:nvPr/>
        </p:nvSpPr>
        <p:spPr bwMode="auto">
          <a:xfrm>
            <a:off x="1422858" y="1029228"/>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a:solidFill>
                  <a:srgbClr val="FF0000"/>
                </a:solidFill>
                <a:latin typeface="Arial Narrow" pitchFamily="1" charset="0"/>
                <a:cs typeface="Arial" charset="0"/>
              </a:rPr>
              <a:t>2015</a:t>
            </a:r>
          </a:p>
        </p:txBody>
      </p:sp>
      <p:sp>
        <p:nvSpPr>
          <p:cNvPr id="112" name="TextBox 561"/>
          <p:cNvSpPr txBox="1">
            <a:spLocks noChangeArrowheads="1"/>
          </p:cNvSpPr>
          <p:nvPr/>
        </p:nvSpPr>
        <p:spPr bwMode="auto">
          <a:xfrm>
            <a:off x="2720550" y="1020762"/>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a:solidFill>
                  <a:srgbClr val="FF0000"/>
                </a:solidFill>
                <a:latin typeface="Arial Narrow" pitchFamily="1" charset="0"/>
                <a:cs typeface="Arial" charset="0"/>
              </a:rPr>
              <a:t>2016</a:t>
            </a:r>
          </a:p>
        </p:txBody>
      </p:sp>
      <p:sp>
        <p:nvSpPr>
          <p:cNvPr id="113" name="TextBox 562"/>
          <p:cNvSpPr txBox="1">
            <a:spLocks noChangeArrowheads="1"/>
          </p:cNvSpPr>
          <p:nvPr/>
        </p:nvSpPr>
        <p:spPr bwMode="auto">
          <a:xfrm>
            <a:off x="4129132" y="1012295"/>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dirty="0">
                <a:solidFill>
                  <a:srgbClr val="FF0000"/>
                </a:solidFill>
                <a:latin typeface="Arial Narrow" pitchFamily="1" charset="0"/>
                <a:cs typeface="Arial" charset="0"/>
              </a:rPr>
              <a:t>2017</a:t>
            </a:r>
          </a:p>
        </p:txBody>
      </p:sp>
      <p:sp>
        <p:nvSpPr>
          <p:cNvPr id="114" name="TextBox 563"/>
          <p:cNvSpPr txBox="1">
            <a:spLocks noChangeArrowheads="1"/>
          </p:cNvSpPr>
          <p:nvPr/>
        </p:nvSpPr>
        <p:spPr bwMode="auto">
          <a:xfrm>
            <a:off x="5431770" y="1020762"/>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dirty="0" smtClean="0">
                <a:solidFill>
                  <a:srgbClr val="FF0000"/>
                </a:solidFill>
                <a:latin typeface="Arial Narrow" pitchFamily="1" charset="0"/>
                <a:cs typeface="Arial" charset="0"/>
              </a:rPr>
              <a:t>2018</a:t>
            </a:r>
            <a:endParaRPr lang="en-US" sz="1400" b="1" i="0" dirty="0">
              <a:solidFill>
                <a:srgbClr val="FF0000"/>
              </a:solidFill>
              <a:latin typeface="Arial Narrow" pitchFamily="1" charset="0"/>
              <a:cs typeface="Arial" charset="0"/>
            </a:endParaRPr>
          </a:p>
        </p:txBody>
      </p:sp>
      <p:cxnSp>
        <p:nvCxnSpPr>
          <p:cNvPr id="115" name="Straight Arrow Connector 114"/>
          <p:cNvCxnSpPr/>
          <p:nvPr/>
        </p:nvCxnSpPr>
        <p:spPr>
          <a:xfrm flipH="1" flipV="1">
            <a:off x="4435266" y="3755683"/>
            <a:ext cx="68555" cy="135928"/>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flipV="1">
            <a:off x="2878936" y="3744056"/>
            <a:ext cx="68555" cy="135929"/>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TextBox 116"/>
          <p:cNvSpPr txBox="1">
            <a:spLocks noChangeArrowheads="1"/>
          </p:cNvSpPr>
          <p:nvPr/>
        </p:nvSpPr>
        <p:spPr bwMode="auto">
          <a:xfrm flipH="1">
            <a:off x="2380139" y="3914262"/>
            <a:ext cx="964500" cy="141064"/>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a:solidFill>
                  <a:srgbClr val="A6A6A6"/>
                </a:solidFill>
                <a:latin typeface="Arial Narrow" pitchFamily="1" charset="0"/>
                <a:cs typeface="Arial" charset="0"/>
              </a:rPr>
              <a:t>High-Z tile row</a:t>
            </a:r>
          </a:p>
        </p:txBody>
      </p:sp>
      <p:sp>
        <p:nvSpPr>
          <p:cNvPr id="119" name="TextBox 118"/>
          <p:cNvSpPr txBox="1">
            <a:spLocks noChangeArrowheads="1"/>
          </p:cNvSpPr>
          <p:nvPr/>
        </p:nvSpPr>
        <p:spPr bwMode="auto">
          <a:xfrm flipH="1">
            <a:off x="4681119" y="3905795"/>
            <a:ext cx="1106338" cy="276486"/>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dirty="0" err="1">
                <a:solidFill>
                  <a:srgbClr val="A6A6A6"/>
                </a:solidFill>
                <a:latin typeface="Arial Narrow" pitchFamily="1" charset="0"/>
                <a:cs typeface="Arial" charset="0"/>
              </a:rPr>
              <a:t>Bakeable</a:t>
            </a:r>
            <a:r>
              <a:rPr lang="en-US" sz="1100" b="1" i="0" dirty="0">
                <a:solidFill>
                  <a:srgbClr val="A6A6A6"/>
                </a:solidFill>
                <a:latin typeface="Arial Narrow" pitchFamily="1" charset="0"/>
                <a:cs typeface="Arial" charset="0"/>
              </a:rPr>
              <a:t> </a:t>
            </a:r>
            <a:r>
              <a:rPr lang="en-US" sz="1100" b="1" i="0" dirty="0" err="1">
                <a:solidFill>
                  <a:srgbClr val="A6A6A6"/>
                </a:solidFill>
                <a:latin typeface="Arial Narrow" pitchFamily="1" charset="0"/>
                <a:cs typeface="Arial" charset="0"/>
              </a:rPr>
              <a:t>cryo</a:t>
            </a:r>
            <a:r>
              <a:rPr lang="en-US" sz="1100" b="1" i="0" dirty="0">
                <a:solidFill>
                  <a:srgbClr val="A6A6A6"/>
                </a:solidFill>
                <a:latin typeface="Arial Narrow" pitchFamily="1" charset="0"/>
                <a:cs typeface="Arial" charset="0"/>
              </a:rPr>
              <a:t>-baffle for </a:t>
            </a:r>
            <a:r>
              <a:rPr lang="en-US" sz="1100" b="1" i="0" dirty="0">
                <a:solidFill>
                  <a:srgbClr val="FF0000"/>
                </a:solidFill>
                <a:latin typeface="Arial Narrow" pitchFamily="1" charset="0"/>
                <a:cs typeface="Arial" charset="0"/>
              </a:rPr>
              <a:t>liquid Li</a:t>
            </a:r>
          </a:p>
        </p:txBody>
      </p:sp>
      <p:cxnSp>
        <p:nvCxnSpPr>
          <p:cNvPr id="120" name="Straight Arrow Connector 119"/>
          <p:cNvCxnSpPr/>
          <p:nvPr/>
        </p:nvCxnSpPr>
        <p:spPr>
          <a:xfrm rot="180000" flipH="1" flipV="1">
            <a:off x="5554696" y="3687321"/>
            <a:ext cx="113471" cy="226941"/>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1" name="Group 547"/>
          <p:cNvGrpSpPr>
            <a:grpSpLocks/>
          </p:cNvGrpSpPr>
          <p:nvPr/>
        </p:nvGrpSpPr>
        <p:grpSpPr bwMode="auto">
          <a:xfrm>
            <a:off x="5091358" y="1271343"/>
            <a:ext cx="945588" cy="2538904"/>
            <a:chOff x="3302000" y="2703576"/>
            <a:chExt cx="1270000" cy="3409694"/>
          </a:xfrm>
        </p:grpSpPr>
        <p:cxnSp>
          <p:nvCxnSpPr>
            <p:cNvPr id="122" name="Straight Connector 121"/>
            <p:cNvCxnSpPr/>
            <p:nvPr/>
          </p:nvCxnSpPr>
          <p:spPr bwMode="auto">
            <a:xfrm flipV="1">
              <a:off x="3302000" y="3349639"/>
              <a:ext cx="0" cy="21286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auto">
            <a:xfrm flipV="1">
              <a:off x="3302000" y="3073435"/>
              <a:ext cx="123825" cy="27620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flipH="1" flipV="1">
              <a:off x="3438525" y="2708338"/>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a:off x="3419475" y="2703576"/>
              <a:ext cx="0" cy="3698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flipH="1">
              <a:off x="4330700" y="4971943"/>
              <a:ext cx="155575" cy="48256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flipH="1">
              <a:off x="4489450" y="4448107"/>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auto">
            <a:xfrm rot="10800000">
              <a:off x="3625850" y="2730561"/>
              <a:ext cx="395288" cy="1650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auto">
            <a:xfrm rot="10800000">
              <a:off x="4056063" y="2936920"/>
              <a:ext cx="274637" cy="41271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auto">
            <a:xfrm rot="10800000">
              <a:off x="4330700" y="3375038"/>
              <a:ext cx="155575" cy="47938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rot="10800000">
              <a:off x="4489450" y="3898873"/>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32" name="Group 646"/>
            <p:cNvGrpSpPr>
              <a:grpSpLocks noChangeAspect="1"/>
            </p:cNvGrpSpPr>
            <p:nvPr/>
          </p:nvGrpSpPr>
          <p:grpSpPr bwMode="auto">
            <a:xfrm>
              <a:off x="3302001" y="5486254"/>
              <a:ext cx="1030288" cy="627016"/>
              <a:chOff x="3427990" y="4046589"/>
              <a:chExt cx="1425609" cy="867602"/>
            </a:xfrm>
          </p:grpSpPr>
          <p:cxnSp>
            <p:nvCxnSpPr>
              <p:cNvPr id="134" name="Straight Connector 133"/>
              <p:cNvCxnSpPr/>
              <p:nvPr/>
            </p:nvCxnSpPr>
            <p:spPr bwMode="auto">
              <a:xfrm rot="10800000" flipH="1" flipV="1">
                <a:off x="3427990" y="4059768"/>
                <a:ext cx="171337" cy="37998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auto">
              <a:xfrm rot="10800000" flipH="1" flipV="1">
                <a:off x="3590540" y="4439756"/>
                <a:ext cx="0" cy="4744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auto">
              <a:xfrm rot="10800000">
                <a:off x="3619096" y="4901012"/>
                <a:ext cx="18891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auto">
              <a:xfrm rot="60000" flipH="1">
                <a:off x="3876101" y="4848297"/>
                <a:ext cx="237235" cy="549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auto">
              <a:xfrm rot="10800000" flipV="1">
                <a:off x="4473582" y="4046589"/>
                <a:ext cx="380017" cy="57107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noChangeAspect="1"/>
              </p:cNvCxnSpPr>
              <p:nvPr/>
            </p:nvCxnSpPr>
            <p:spPr bwMode="auto">
              <a:xfrm rot="120000" flipH="1">
                <a:off x="4001309" y="4597901"/>
                <a:ext cx="494240" cy="133983"/>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0" name="Oval 654"/>
              <p:cNvSpPr>
                <a:spLocks noChangeArrowheads="1"/>
              </p:cNvSpPr>
              <p:nvPr/>
            </p:nvSpPr>
            <p:spPr bwMode="auto">
              <a:xfrm rot="10258769" flipH="1">
                <a:off x="3965036" y="4670108"/>
                <a:ext cx="138112" cy="91440"/>
              </a:xfrm>
              <a:prstGeom prst="ellipse">
                <a:avLst/>
              </a:prstGeom>
              <a:solidFill>
                <a:schemeClr val="bg1">
                  <a:lumMod val="85000"/>
                </a:schemeClr>
              </a:solidFill>
              <a:ln w="12700">
                <a:solidFill>
                  <a:schemeClr val="bg1">
                    <a:lumMod val="85000"/>
                  </a:schemeClr>
                </a:solidFill>
                <a:round/>
                <a:headEnd/>
                <a:tailEnd type="triangle" w="med" len="med"/>
              </a:ln>
            </p:spPr>
            <p:txBody>
              <a:bodyPr lIns="0" tIns="0" rIns="0" bIns="0"/>
              <a:lstStyle/>
              <a:p>
                <a:endParaRPr lang="en-US" sz="1000" b="1">
                  <a:solidFill>
                    <a:schemeClr val="tx1"/>
                  </a:solidFill>
                  <a:cs typeface="Arial" charset="0"/>
                </a:endParaRPr>
              </a:p>
            </p:txBody>
          </p:sp>
          <p:sp>
            <p:nvSpPr>
              <p:cNvPr id="141" name="Oval 655"/>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sz="1000" b="1">
                  <a:cs typeface="Arial" charset="0"/>
                </a:endParaRPr>
              </a:p>
            </p:txBody>
          </p:sp>
        </p:grpSp>
        <p:cxnSp>
          <p:nvCxnSpPr>
            <p:cNvPr id="133" name="Straight Connector 132"/>
            <p:cNvCxnSpPr>
              <a:cxnSpLocks noChangeAspect="1"/>
            </p:cNvCxnSpPr>
            <p:nvPr/>
          </p:nvCxnSpPr>
          <p:spPr bwMode="auto">
            <a:xfrm rot="2700000" flipV="1">
              <a:off x="3829050" y="2813105"/>
              <a:ext cx="128588" cy="53971"/>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1" name="TextBox 572"/>
          <p:cNvSpPr txBox="1">
            <a:spLocks noChangeArrowheads="1"/>
          </p:cNvSpPr>
          <p:nvPr/>
        </p:nvSpPr>
        <p:spPr bwMode="auto">
          <a:xfrm>
            <a:off x="5091358" y="1957175"/>
            <a:ext cx="907764" cy="1133644"/>
          </a:xfrm>
          <a:prstGeom prst="rect">
            <a:avLst/>
          </a:prstGeom>
          <a:noFill/>
          <a:ln w="9525">
            <a:noFill/>
            <a:miter lim="800000"/>
            <a:headEnd/>
            <a:tailEnd/>
          </a:ln>
        </p:spPr>
        <p:txBody>
          <a:bodyPr wrap="square">
            <a:spAutoFit/>
          </a:bodyPr>
          <a:lstStyle/>
          <a:p>
            <a:pPr algn="ctr">
              <a:lnSpc>
                <a:spcPct val="80000"/>
              </a:lnSpc>
            </a:pPr>
            <a:r>
              <a:rPr lang="en-US" sz="1400" b="1" i="0" dirty="0" err="1">
                <a:solidFill>
                  <a:schemeClr val="tx1"/>
                </a:solidFill>
                <a:latin typeface="Arial Narrow" pitchFamily="1" charset="0"/>
                <a:cs typeface="Arial" charset="0"/>
              </a:rPr>
              <a:t>Cryo</a:t>
            </a:r>
            <a:r>
              <a:rPr lang="en-US" sz="1400" b="1" i="0" dirty="0">
                <a:solidFill>
                  <a:schemeClr val="tx1"/>
                </a:solidFill>
                <a:latin typeface="Arial Narrow" pitchFamily="1" charset="0"/>
                <a:cs typeface="Arial" charset="0"/>
              </a:rPr>
              <a:t> </a:t>
            </a:r>
            <a:r>
              <a:rPr lang="en-US" sz="1400" i="0" dirty="0" smtClean="0">
                <a:solidFill>
                  <a:schemeClr val="tx1"/>
                </a:solidFill>
                <a:latin typeface="Arial Narrow" pitchFamily="1" charset="0"/>
              </a:rPr>
              <a:t>+ high-Z FW and</a:t>
            </a:r>
            <a:r>
              <a:rPr lang="en-US" sz="1400" i="0" dirty="0">
                <a:solidFill>
                  <a:schemeClr val="tx1"/>
                </a:solidFill>
                <a:latin typeface="Arial Narrow" pitchFamily="1" charset="0"/>
              </a:rPr>
              <a:t> </a:t>
            </a:r>
            <a:r>
              <a:rPr lang="en-US" sz="1400" i="0" dirty="0" smtClean="0">
                <a:solidFill>
                  <a:schemeClr val="tx1"/>
                </a:solidFill>
                <a:latin typeface="Arial Narrow" pitchFamily="1" charset="0"/>
              </a:rPr>
              <a:t>OBD</a:t>
            </a:r>
            <a:endParaRPr lang="en-US" sz="1400" b="1" i="0" dirty="0">
              <a:solidFill>
                <a:schemeClr val="tx1"/>
              </a:solidFill>
              <a:latin typeface="Arial Narrow" pitchFamily="1" charset="0"/>
              <a:cs typeface="Arial" charset="0"/>
            </a:endParaRPr>
          </a:p>
          <a:p>
            <a:pPr algn="ctr">
              <a:lnSpc>
                <a:spcPct val="80000"/>
              </a:lnSpc>
              <a:spcBef>
                <a:spcPct val="0"/>
              </a:spcBef>
              <a:buFontTx/>
              <a:buNone/>
            </a:pPr>
            <a:r>
              <a:rPr lang="en-US" sz="1400" b="1" i="0" dirty="0" smtClean="0">
                <a:solidFill>
                  <a:schemeClr val="tx1"/>
                </a:solidFill>
                <a:latin typeface="Arial Narrow" pitchFamily="1" charset="0"/>
                <a:cs typeface="Arial" charset="0"/>
              </a:rPr>
              <a:t>+ liquid Li </a:t>
            </a:r>
            <a:r>
              <a:rPr lang="en-US" sz="1400" b="1" i="0" dirty="0" err="1" smtClean="0">
                <a:solidFill>
                  <a:schemeClr val="tx1"/>
                </a:solidFill>
                <a:latin typeface="Arial Narrow" pitchFamily="1" charset="0"/>
                <a:cs typeface="Arial" charset="0"/>
              </a:rPr>
              <a:t>divertor</a:t>
            </a:r>
            <a:r>
              <a:rPr lang="en-US" sz="1400" b="1" i="0" dirty="0" smtClean="0">
                <a:solidFill>
                  <a:schemeClr val="tx1"/>
                </a:solidFill>
                <a:latin typeface="Arial Narrow" pitchFamily="1" charset="0"/>
                <a:cs typeface="Arial" charset="0"/>
              </a:rPr>
              <a:t> (LLD)</a:t>
            </a:r>
            <a:endParaRPr lang="en-US" sz="1400" b="1" i="0" dirty="0">
              <a:solidFill>
                <a:schemeClr val="tx1"/>
              </a:solidFill>
              <a:latin typeface="Arial Narrow" pitchFamily="1" charset="0"/>
              <a:cs typeface="Arial" charset="0"/>
            </a:endParaRPr>
          </a:p>
        </p:txBody>
      </p:sp>
      <p:cxnSp>
        <p:nvCxnSpPr>
          <p:cNvPr id="152" name="Straight Connector 151"/>
          <p:cNvCxnSpPr>
            <a:cxnSpLocks noChangeAspect="1"/>
          </p:cNvCxnSpPr>
          <p:nvPr/>
        </p:nvCxnSpPr>
        <p:spPr bwMode="auto">
          <a:xfrm rot="840000" flipH="1">
            <a:off x="4170151" y="3637106"/>
            <a:ext cx="136165" cy="6906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5894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5000"/>
              </a:lnSpc>
              <a:buFontTx/>
              <a:buNone/>
            </a:pPr>
            <a:r>
              <a:rPr lang="en-US" sz="2800" i="0" dirty="0">
                <a:solidFill>
                  <a:srgbClr val="FF0000"/>
                </a:solidFill>
              </a:rPr>
              <a:t>New MHD and Plasma Control Tools for NSTX-U</a:t>
            </a:r>
            <a:r>
              <a:rPr lang="en-US" sz="3200" i="0" dirty="0">
                <a:solidFill>
                  <a:srgbClr val="FF0000"/>
                </a:solidFill>
              </a:rPr>
              <a:t/>
            </a:r>
            <a:br>
              <a:rPr lang="en-US" sz="3200" i="0" dirty="0">
                <a:solidFill>
                  <a:srgbClr val="FF0000"/>
                </a:solidFill>
              </a:rPr>
            </a:br>
            <a:r>
              <a:rPr lang="en-US" sz="2000" i="0" dirty="0">
                <a:solidFill>
                  <a:srgbClr val="0000FF"/>
                </a:solidFill>
                <a:latin typeface="Helvetica Neue" charset="0"/>
              </a:rPr>
              <a:t>Sustain </a:t>
            </a:r>
            <a:r>
              <a:rPr lang="en-US" sz="2000" i="0" dirty="0">
                <a:solidFill>
                  <a:srgbClr val="0000FF"/>
                </a:solidFill>
                <a:latin typeface="Symbol" charset="0"/>
                <a:sym typeface="Symbol" charset="0"/>
              </a:rPr>
              <a:t></a:t>
            </a:r>
            <a:r>
              <a:rPr lang="en-US" sz="2000" i="0" baseline="-25000" dirty="0">
                <a:solidFill>
                  <a:srgbClr val="0000FF"/>
                </a:solidFill>
                <a:latin typeface="Helvetica Neue" charset="0"/>
              </a:rPr>
              <a:t>N</a:t>
            </a:r>
            <a:r>
              <a:rPr lang="en-US" sz="2000" i="0" dirty="0">
                <a:solidFill>
                  <a:srgbClr val="0000FF"/>
                </a:solidFill>
                <a:latin typeface="Helvetica Neue" charset="0"/>
              </a:rPr>
              <a:t> and Understand MHD Behavior Near Ideal Limit</a:t>
            </a:r>
            <a:r>
              <a:rPr lang="en-US" sz="2000" i="0" dirty="0">
                <a:solidFill>
                  <a:srgbClr val="0000CC"/>
                </a:solidFill>
                <a:latin typeface="Helvetica Neue" charset="0"/>
              </a:rPr>
              <a:t/>
            </a:r>
            <a:br>
              <a:rPr lang="en-US" sz="2000" i="0" dirty="0">
                <a:solidFill>
                  <a:srgbClr val="0000CC"/>
                </a:solidFill>
                <a:latin typeface="Helvetica Neue" charset="0"/>
              </a:rPr>
            </a:br>
            <a:endParaRPr lang="en-US" sz="2400" i="0" dirty="0">
              <a:solidFill>
                <a:srgbClr val="090CFF"/>
              </a:solidFill>
              <a:latin typeface="Arial" charset="0"/>
            </a:endParaRPr>
          </a:p>
        </p:txBody>
      </p:sp>
      <p:sp>
        <p:nvSpPr>
          <p:cNvPr id="15364" name="Rectangle 57"/>
          <p:cNvSpPr>
            <a:spLocks noChangeArrowheads="1"/>
          </p:cNvSpPr>
          <p:nvPr/>
        </p:nvSpPr>
        <p:spPr bwMode="auto">
          <a:xfrm>
            <a:off x="292100" y="3950541"/>
            <a:ext cx="8623300" cy="2562240"/>
          </a:xfrm>
          <a:prstGeom prst="rect">
            <a:avLst/>
          </a:prstGeom>
          <a:solidFill>
            <a:srgbClr val="CCFFFF"/>
          </a:solidFill>
          <a:ln w="9525">
            <a:solidFill>
              <a:schemeClr val="tx1"/>
            </a:solidFill>
            <a:miter lim="800000"/>
            <a:headEnd/>
            <a:tailEnd/>
          </a:ln>
        </p:spPr>
        <p:txBody>
          <a:bodyPr>
            <a:spAutoFit/>
          </a:bodyPr>
          <a:lstStyle/>
          <a:p>
            <a:pPr marL="182563" indent="-457200">
              <a:lnSpc>
                <a:spcPct val="90000"/>
              </a:lnSpc>
              <a:buFontTx/>
              <a:buNone/>
            </a:pPr>
            <a:r>
              <a:rPr lang="en-US" sz="1800" i="0" dirty="0">
                <a:solidFill>
                  <a:srgbClr val="000000"/>
                </a:solidFill>
                <a:latin typeface="Helvetica Neue" charset="0"/>
              </a:rPr>
              <a:t>• NCC can provide expanded RWM, NTV, RMP, and </a:t>
            </a:r>
            <a:r>
              <a:rPr lang="en-US" sz="1800" i="0" dirty="0" smtClean="0">
                <a:solidFill>
                  <a:srgbClr val="000000"/>
                </a:solidFill>
                <a:latin typeface="Helvetica Neue" charset="0"/>
              </a:rPr>
              <a:t>EF </a:t>
            </a:r>
            <a:r>
              <a:rPr lang="en-US" sz="1800" i="0" dirty="0">
                <a:solidFill>
                  <a:srgbClr val="000000"/>
                </a:solidFill>
                <a:latin typeface="Helvetica Neue" charset="0"/>
              </a:rPr>
              <a:t>physics studies with more flexible field spectrum (n ≤ 6, or n ≤ 3 depending on set). </a:t>
            </a:r>
          </a:p>
          <a:p>
            <a:pPr marL="182563" indent="-457200">
              <a:lnSpc>
                <a:spcPct val="90000"/>
              </a:lnSpc>
              <a:buFontTx/>
              <a:buNone/>
            </a:pPr>
            <a:r>
              <a:rPr lang="en-US" sz="1800" i="0" dirty="0">
                <a:solidFill>
                  <a:srgbClr val="000000"/>
                </a:solidFill>
                <a:latin typeface="Helvetica Neue" charset="0"/>
              </a:rPr>
              <a:t>• 2nd 3-channel Switching Power Amplifier (SPA) commissioned in July 2011 to power 6 independent currents in existing </a:t>
            </a:r>
            <a:r>
              <a:rPr lang="en-US" sz="1800" i="0" dirty="0" err="1">
                <a:solidFill>
                  <a:srgbClr val="000000"/>
                </a:solidFill>
                <a:latin typeface="Helvetica Neue" charset="0"/>
              </a:rPr>
              <a:t>midplane</a:t>
            </a:r>
            <a:r>
              <a:rPr lang="en-US" sz="1800" i="0" dirty="0">
                <a:solidFill>
                  <a:srgbClr val="000000"/>
                </a:solidFill>
                <a:latin typeface="Helvetica Neue" charset="0"/>
              </a:rPr>
              <a:t> RWM and NCC coils. </a:t>
            </a:r>
          </a:p>
          <a:p>
            <a:pPr marL="182563" indent="-457200">
              <a:lnSpc>
                <a:spcPct val="90000"/>
              </a:lnSpc>
              <a:buFontTx/>
              <a:buNone/>
            </a:pPr>
            <a:r>
              <a:rPr lang="en-US" sz="1800" i="0" dirty="0">
                <a:solidFill>
                  <a:srgbClr val="000000"/>
                </a:solidFill>
                <a:latin typeface="Helvetica Neue" charset="0"/>
              </a:rPr>
              <a:t>• An extended MHD sensor set to measure theoretically predicted </a:t>
            </a:r>
            <a:r>
              <a:rPr lang="en-US" sz="1800" i="0" dirty="0" err="1">
                <a:solidFill>
                  <a:srgbClr val="000000"/>
                </a:solidFill>
                <a:latin typeface="Helvetica Neue" charset="0"/>
              </a:rPr>
              <a:t>poloidal</a:t>
            </a:r>
            <a:r>
              <a:rPr lang="en-US" sz="1800" i="0" dirty="0">
                <a:solidFill>
                  <a:srgbClr val="000000"/>
                </a:solidFill>
                <a:latin typeface="Helvetica Neue" charset="0"/>
              </a:rPr>
              <a:t> mode structure and to improve mode control.</a:t>
            </a:r>
          </a:p>
          <a:p>
            <a:pPr marL="182563" indent="-457200">
              <a:lnSpc>
                <a:spcPct val="90000"/>
              </a:lnSpc>
              <a:buFontTx/>
              <a:buNone/>
            </a:pPr>
            <a:r>
              <a:rPr lang="en-US" sz="1800" i="0" dirty="0">
                <a:solidFill>
                  <a:srgbClr val="000000"/>
                </a:solidFill>
                <a:latin typeface="Helvetica Neue" charset="0"/>
              </a:rPr>
              <a:t> • A Real-Time Velocity (RTV) diagnostic in a new plasma rotation control system for active instability avoidance by controlling rotation profile</a:t>
            </a:r>
            <a:r>
              <a:rPr lang="en-US" sz="1800" i="0" dirty="0" smtClean="0">
                <a:solidFill>
                  <a:srgbClr val="000000"/>
                </a:solidFill>
                <a:latin typeface="Helvetica Neue" charset="0"/>
              </a:rPr>
              <a:t>.</a:t>
            </a:r>
          </a:p>
          <a:p>
            <a:pPr marL="182563" indent="-457200">
              <a:lnSpc>
                <a:spcPct val="90000"/>
              </a:lnSpc>
              <a:buNone/>
            </a:pPr>
            <a:r>
              <a:rPr lang="en-US" sz="1800" i="0" dirty="0" smtClean="0">
                <a:solidFill>
                  <a:srgbClr val="000000"/>
                </a:solidFill>
                <a:latin typeface="Helvetica Neue" charset="0"/>
                <a:cs typeface="Helvetica Neue" charset="0"/>
              </a:rPr>
              <a:t>• Multi-</a:t>
            </a:r>
            <a:r>
              <a:rPr lang="en-US" sz="1800" i="0" dirty="0" err="1" smtClean="0">
                <a:solidFill>
                  <a:srgbClr val="000000"/>
                </a:solidFill>
                <a:latin typeface="Helvetica Neue" charset="0"/>
                <a:cs typeface="Helvetica Neue" charset="0"/>
              </a:rPr>
              <a:t>poloidal</a:t>
            </a:r>
            <a:r>
              <a:rPr lang="en-US" sz="1800" i="0" dirty="0" smtClean="0">
                <a:solidFill>
                  <a:srgbClr val="000000"/>
                </a:solidFill>
                <a:latin typeface="Helvetica Neue" charset="0"/>
                <a:cs typeface="Helvetica Neue" charset="0"/>
              </a:rPr>
              <a:t> location massive gas injector system will be implemented.</a:t>
            </a:r>
          </a:p>
        </p:txBody>
      </p:sp>
      <p:sp>
        <p:nvSpPr>
          <p:cNvPr id="15366" name="Rectangle 55"/>
          <p:cNvSpPr>
            <a:spLocks noChangeArrowheads="1"/>
          </p:cNvSpPr>
          <p:nvPr/>
        </p:nvSpPr>
        <p:spPr bwMode="auto">
          <a:xfrm>
            <a:off x="4564063" y="938213"/>
            <a:ext cx="329565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1400" i="0">
                <a:solidFill>
                  <a:srgbClr val="1238FF"/>
                </a:solidFill>
              </a:rPr>
              <a:t>Partial NCC option (2 x 6 odd parity) </a:t>
            </a:r>
          </a:p>
        </p:txBody>
      </p:sp>
      <p:sp>
        <p:nvSpPr>
          <p:cNvPr id="15367" name="Text Box 4"/>
          <p:cNvSpPr txBox="1">
            <a:spLocks noChangeArrowheads="1"/>
          </p:cNvSpPr>
          <p:nvPr/>
        </p:nvSpPr>
        <p:spPr bwMode="auto">
          <a:xfrm>
            <a:off x="927100" y="1720850"/>
            <a:ext cx="19462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FF0000"/>
                </a:solidFill>
                <a:latin typeface="Arial Narrow" charset="0"/>
              </a:rPr>
              <a:t>Full NCC</a:t>
            </a:r>
          </a:p>
        </p:txBody>
      </p:sp>
      <p:sp>
        <p:nvSpPr>
          <p:cNvPr id="15368" name="Text Box 6"/>
          <p:cNvSpPr txBox="1">
            <a:spLocks noChangeArrowheads="1"/>
          </p:cNvSpPr>
          <p:nvPr/>
        </p:nvSpPr>
        <p:spPr bwMode="auto">
          <a:xfrm>
            <a:off x="927100" y="2147888"/>
            <a:ext cx="18018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0000FF"/>
                </a:solidFill>
                <a:latin typeface="Arial Narrow" charset="0"/>
              </a:rPr>
              <a:t>Existing</a:t>
            </a:r>
          </a:p>
          <a:p>
            <a:pPr>
              <a:lnSpc>
                <a:spcPct val="80000"/>
              </a:lnSpc>
              <a:buFontTx/>
              <a:buNone/>
            </a:pPr>
            <a:r>
              <a:rPr lang="en-US" sz="1600" i="0">
                <a:solidFill>
                  <a:srgbClr val="0000FF"/>
                </a:solidFill>
                <a:latin typeface="Arial Narrow" charset="0"/>
              </a:rPr>
              <a:t>RWM</a:t>
            </a:r>
          </a:p>
          <a:p>
            <a:pPr>
              <a:lnSpc>
                <a:spcPct val="80000"/>
              </a:lnSpc>
              <a:buFontTx/>
              <a:buNone/>
            </a:pPr>
            <a:r>
              <a:rPr lang="en-US" sz="1600" i="0">
                <a:solidFill>
                  <a:srgbClr val="0000FF"/>
                </a:solidFill>
                <a:latin typeface="Arial Narrow" charset="0"/>
              </a:rPr>
              <a:t>coils</a:t>
            </a:r>
          </a:p>
        </p:txBody>
      </p:sp>
      <p:pic>
        <p:nvPicPr>
          <p:cNvPr id="15369" name="Picture 8" descr="plot2NSTX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046163"/>
            <a:ext cx="23177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5370" name="Group 9"/>
          <p:cNvGrpSpPr>
            <a:grpSpLocks/>
          </p:cNvGrpSpPr>
          <p:nvPr/>
        </p:nvGrpSpPr>
        <p:grpSpPr bwMode="auto">
          <a:xfrm>
            <a:off x="1960563" y="1671638"/>
            <a:ext cx="1549400" cy="866775"/>
            <a:chOff x="492" y="1582"/>
            <a:chExt cx="1940" cy="1020"/>
          </a:xfrm>
        </p:grpSpPr>
        <p:sp>
          <p:nvSpPr>
            <p:cNvPr id="15428"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9"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336"/>
                <a:gd name="T41" fmla="*/ 556 w 556"/>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0"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1"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96"/>
                <a:gd name="T29" fmla="*/ 320 w 320"/>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2"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371" name="Group 21"/>
          <p:cNvGrpSpPr>
            <a:grpSpLocks/>
          </p:cNvGrpSpPr>
          <p:nvPr/>
        </p:nvGrpSpPr>
        <p:grpSpPr bwMode="auto">
          <a:xfrm>
            <a:off x="2024063" y="2927350"/>
            <a:ext cx="1498600" cy="565150"/>
            <a:chOff x="548" y="3006"/>
            <a:chExt cx="1884" cy="658"/>
          </a:xfrm>
        </p:grpSpPr>
        <p:sp>
          <p:nvSpPr>
            <p:cNvPr id="15423" name="Freeform 22"/>
            <p:cNvSpPr>
              <a:spLocks/>
            </p:cNvSpPr>
            <p:nvPr/>
          </p:nvSpPr>
          <p:spPr bwMode="auto">
            <a:xfrm>
              <a:off x="2104" y="3342"/>
              <a:ext cx="326" cy="92"/>
            </a:xfrm>
            <a:custGeom>
              <a:avLst/>
              <a:gdLst>
                <a:gd name="T0" fmla="*/ 326 w 326"/>
                <a:gd name="T1" fmla="*/ 0 h 92"/>
                <a:gd name="T2" fmla="*/ 204 w 326"/>
                <a:gd name="T3" fmla="*/ 36 h 92"/>
                <a:gd name="T4" fmla="*/ 98 w 326"/>
                <a:gd name="T5" fmla="*/ 62 h 92"/>
                <a:gd name="T6" fmla="*/ 4 w 326"/>
                <a:gd name="T7" fmla="*/ 76 h 92"/>
                <a:gd name="T8" fmla="*/ 0 w 326"/>
                <a:gd name="T9" fmla="*/ 92 h 92"/>
                <a:gd name="T10" fmla="*/ 0 60000 65536"/>
                <a:gd name="T11" fmla="*/ 0 60000 65536"/>
                <a:gd name="T12" fmla="*/ 0 60000 65536"/>
                <a:gd name="T13" fmla="*/ 0 60000 65536"/>
                <a:gd name="T14" fmla="*/ 0 60000 65536"/>
                <a:gd name="T15" fmla="*/ 0 w 326"/>
                <a:gd name="T16" fmla="*/ 0 h 92"/>
                <a:gd name="T17" fmla="*/ 326 w 326"/>
                <a:gd name="T18" fmla="*/ 92 h 92"/>
              </a:gdLst>
              <a:ahLst/>
              <a:cxnLst>
                <a:cxn ang="T10">
                  <a:pos x="T0" y="T1"/>
                </a:cxn>
                <a:cxn ang="T11">
                  <a:pos x="T2" y="T3"/>
                </a:cxn>
                <a:cxn ang="T12">
                  <a:pos x="T4" y="T5"/>
                </a:cxn>
                <a:cxn ang="T13">
                  <a:pos x="T6" y="T7"/>
                </a:cxn>
                <a:cxn ang="T14">
                  <a:pos x="T8" y="T9"/>
                </a:cxn>
              </a:cxnLst>
              <a:rect l="T15" t="T16" r="T17" b="T18"/>
              <a:pathLst>
                <a:path w="326" h="92">
                  <a:moveTo>
                    <a:pt x="326" y="0"/>
                  </a:moveTo>
                  <a:lnTo>
                    <a:pt x="204" y="36"/>
                  </a:lnTo>
                  <a:lnTo>
                    <a:pt x="98" y="62"/>
                  </a:lnTo>
                  <a:lnTo>
                    <a:pt x="4" y="76"/>
                  </a:lnTo>
                  <a:lnTo>
                    <a:pt x="0" y="92"/>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4" name="Freeform 23"/>
            <p:cNvSpPr>
              <a:spLocks/>
            </p:cNvSpPr>
            <p:nvPr/>
          </p:nvSpPr>
          <p:spPr bwMode="auto">
            <a:xfrm>
              <a:off x="2090" y="3540"/>
              <a:ext cx="342" cy="86"/>
            </a:xfrm>
            <a:custGeom>
              <a:avLst/>
              <a:gdLst>
                <a:gd name="T0" fmla="*/ 0 w 342"/>
                <a:gd name="T1" fmla="*/ 86 h 86"/>
                <a:gd name="T2" fmla="*/ 144 w 342"/>
                <a:gd name="T3" fmla="*/ 60 h 86"/>
                <a:gd name="T4" fmla="*/ 224 w 342"/>
                <a:gd name="T5" fmla="*/ 40 h 86"/>
                <a:gd name="T6" fmla="*/ 310 w 342"/>
                <a:gd name="T7" fmla="*/ 12 h 86"/>
                <a:gd name="T8" fmla="*/ 342 w 342"/>
                <a:gd name="T9" fmla="*/ 0 h 86"/>
                <a:gd name="T10" fmla="*/ 0 60000 65536"/>
                <a:gd name="T11" fmla="*/ 0 60000 65536"/>
                <a:gd name="T12" fmla="*/ 0 60000 65536"/>
                <a:gd name="T13" fmla="*/ 0 60000 65536"/>
                <a:gd name="T14" fmla="*/ 0 60000 65536"/>
                <a:gd name="T15" fmla="*/ 0 w 342"/>
                <a:gd name="T16" fmla="*/ 0 h 86"/>
                <a:gd name="T17" fmla="*/ 342 w 342"/>
                <a:gd name="T18" fmla="*/ 86 h 86"/>
              </a:gdLst>
              <a:ahLst/>
              <a:cxnLst>
                <a:cxn ang="T10">
                  <a:pos x="T0" y="T1"/>
                </a:cxn>
                <a:cxn ang="T11">
                  <a:pos x="T2" y="T3"/>
                </a:cxn>
                <a:cxn ang="T12">
                  <a:pos x="T4" y="T5"/>
                </a:cxn>
                <a:cxn ang="T13">
                  <a:pos x="T6" y="T7"/>
                </a:cxn>
                <a:cxn ang="T14">
                  <a:pos x="T8" y="T9"/>
                </a:cxn>
              </a:cxnLst>
              <a:rect l="T15" t="T16" r="T17" b="T18"/>
              <a:pathLst>
                <a:path w="342" h="86">
                  <a:moveTo>
                    <a:pt x="0" y="86"/>
                  </a:moveTo>
                  <a:lnTo>
                    <a:pt x="144" y="60"/>
                  </a:lnTo>
                  <a:lnTo>
                    <a:pt x="224" y="40"/>
                  </a:lnTo>
                  <a:lnTo>
                    <a:pt x="310" y="12"/>
                  </a:lnTo>
                  <a:lnTo>
                    <a:pt x="342"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5" name="Freeform 24"/>
            <p:cNvSpPr>
              <a:spLocks/>
            </p:cNvSpPr>
            <p:nvPr/>
          </p:nvSpPr>
          <p:spPr bwMode="auto">
            <a:xfrm>
              <a:off x="1462" y="3432"/>
              <a:ext cx="560" cy="232"/>
            </a:xfrm>
            <a:custGeom>
              <a:avLst/>
              <a:gdLst>
                <a:gd name="T0" fmla="*/ 0 w 560"/>
                <a:gd name="T1" fmla="*/ 0 h 232"/>
                <a:gd name="T2" fmla="*/ 22 w 560"/>
                <a:gd name="T3" fmla="*/ 216 h 232"/>
                <a:gd name="T4" fmla="*/ 206 w 560"/>
                <a:gd name="T5" fmla="*/ 228 h 232"/>
                <a:gd name="T6" fmla="*/ 286 w 560"/>
                <a:gd name="T7" fmla="*/ 232 h 232"/>
                <a:gd name="T8" fmla="*/ 406 w 560"/>
                <a:gd name="T9" fmla="*/ 224 h 232"/>
                <a:gd name="T10" fmla="*/ 528 w 560"/>
                <a:gd name="T11" fmla="*/ 218 h 232"/>
                <a:gd name="T12" fmla="*/ 560 w 560"/>
                <a:gd name="T13" fmla="*/ 0 h 232"/>
                <a:gd name="T14" fmla="*/ 420 w 560"/>
                <a:gd name="T15" fmla="*/ 12 h 232"/>
                <a:gd name="T16" fmla="*/ 274 w 560"/>
                <a:gd name="T17" fmla="*/ 18 h 232"/>
                <a:gd name="T18" fmla="*/ 116 w 560"/>
                <a:gd name="T19" fmla="*/ 12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6" name="Freeform 25"/>
            <p:cNvSpPr>
              <a:spLocks/>
            </p:cNvSpPr>
            <p:nvPr/>
          </p:nvSpPr>
          <p:spPr bwMode="auto">
            <a:xfrm>
              <a:off x="892" y="3282"/>
              <a:ext cx="498" cy="362"/>
            </a:xfrm>
            <a:custGeom>
              <a:avLst/>
              <a:gdLst>
                <a:gd name="T0" fmla="*/ 498 w 498"/>
                <a:gd name="T1" fmla="*/ 362 h 362"/>
                <a:gd name="T2" fmla="*/ 352 w 498"/>
                <a:gd name="T3" fmla="*/ 334 h 362"/>
                <a:gd name="T4" fmla="*/ 228 w 498"/>
                <a:gd name="T5" fmla="*/ 298 h 362"/>
                <a:gd name="T6" fmla="*/ 118 w 498"/>
                <a:gd name="T7" fmla="*/ 260 h 362"/>
                <a:gd name="T8" fmla="*/ 68 w 498"/>
                <a:gd name="T9" fmla="*/ 236 h 362"/>
                <a:gd name="T10" fmla="*/ 0 w 498"/>
                <a:gd name="T11" fmla="*/ 0 h 362"/>
                <a:gd name="T12" fmla="*/ 90 w 498"/>
                <a:gd name="T13" fmla="*/ 34 h 362"/>
                <a:gd name="T14" fmla="*/ 150 w 498"/>
                <a:gd name="T15" fmla="*/ 56 h 362"/>
                <a:gd name="T16" fmla="*/ 228 w 498"/>
                <a:gd name="T17" fmla="*/ 84 h 362"/>
                <a:gd name="T18" fmla="*/ 306 w 498"/>
                <a:gd name="T19" fmla="*/ 104 h 362"/>
                <a:gd name="T20" fmla="*/ 374 w 498"/>
                <a:gd name="T21" fmla="*/ 120 h 362"/>
                <a:gd name="T22" fmla="*/ 478 w 498"/>
                <a:gd name="T23" fmla="*/ 138 h 362"/>
                <a:gd name="T24" fmla="*/ 482 w 498"/>
                <a:gd name="T25" fmla="*/ 154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8"/>
                <a:gd name="T40" fmla="*/ 0 h 362"/>
                <a:gd name="T41" fmla="*/ 498 w 498"/>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8" h="362">
                  <a:moveTo>
                    <a:pt x="498" y="362"/>
                  </a:moveTo>
                  <a:lnTo>
                    <a:pt x="352" y="334"/>
                  </a:lnTo>
                  <a:lnTo>
                    <a:pt x="228" y="298"/>
                  </a:lnTo>
                  <a:lnTo>
                    <a:pt x="118" y="260"/>
                  </a:lnTo>
                  <a:lnTo>
                    <a:pt x="68" y="236"/>
                  </a:lnTo>
                  <a:lnTo>
                    <a:pt x="0" y="0"/>
                  </a:lnTo>
                  <a:lnTo>
                    <a:pt x="90" y="34"/>
                  </a:lnTo>
                  <a:lnTo>
                    <a:pt x="150" y="56"/>
                  </a:lnTo>
                  <a:lnTo>
                    <a:pt x="228" y="84"/>
                  </a:lnTo>
                  <a:lnTo>
                    <a:pt x="306" y="104"/>
                  </a:lnTo>
                  <a:lnTo>
                    <a:pt x="374" y="120"/>
                  </a:lnTo>
                  <a:lnTo>
                    <a:pt x="478" y="138"/>
                  </a:lnTo>
                  <a:lnTo>
                    <a:pt x="482" y="154"/>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7" name="Freeform 26"/>
            <p:cNvSpPr>
              <a:spLocks/>
            </p:cNvSpPr>
            <p:nvPr/>
          </p:nvSpPr>
          <p:spPr bwMode="auto">
            <a:xfrm>
              <a:off x="548" y="3006"/>
              <a:ext cx="276" cy="440"/>
            </a:xfrm>
            <a:custGeom>
              <a:avLst/>
              <a:gdLst>
                <a:gd name="T0" fmla="*/ 276 w 276"/>
                <a:gd name="T1" fmla="*/ 440 h 440"/>
                <a:gd name="T2" fmla="*/ 212 w 276"/>
                <a:gd name="T3" fmla="*/ 388 h 440"/>
                <a:gd name="T4" fmla="*/ 144 w 276"/>
                <a:gd name="T5" fmla="*/ 318 h 440"/>
                <a:gd name="T6" fmla="*/ 112 w 276"/>
                <a:gd name="T7" fmla="*/ 274 h 440"/>
                <a:gd name="T8" fmla="*/ 96 w 276"/>
                <a:gd name="T9" fmla="*/ 254 h 440"/>
                <a:gd name="T10" fmla="*/ 0 w 276"/>
                <a:gd name="T11" fmla="*/ 0 h 440"/>
                <a:gd name="T12" fmla="*/ 72 w 276"/>
                <a:gd name="T13" fmla="*/ 96 h 440"/>
                <a:gd name="T14" fmla="*/ 114 w 276"/>
                <a:gd name="T15" fmla="*/ 134 h 440"/>
                <a:gd name="T16" fmla="*/ 156 w 276"/>
                <a:gd name="T17" fmla="*/ 166 h 440"/>
                <a:gd name="T18" fmla="*/ 194 w 276"/>
                <a:gd name="T19" fmla="*/ 194 h 440"/>
                <a:gd name="T20" fmla="*/ 252 w 276"/>
                <a:gd name="T21" fmla="*/ 230 h 440"/>
                <a:gd name="T22" fmla="*/ 274 w 276"/>
                <a:gd name="T23" fmla="*/ 240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372" name="Group 27"/>
          <p:cNvGrpSpPr>
            <a:grpSpLocks/>
          </p:cNvGrpSpPr>
          <p:nvPr/>
        </p:nvGrpSpPr>
        <p:grpSpPr bwMode="auto">
          <a:xfrm>
            <a:off x="1806575" y="1793875"/>
            <a:ext cx="2309813" cy="1495425"/>
            <a:chOff x="296" y="1708"/>
            <a:chExt cx="2888" cy="1756"/>
          </a:xfrm>
        </p:grpSpPr>
        <p:sp>
          <p:nvSpPr>
            <p:cNvPr id="15414"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5"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416" name="Group 30"/>
            <p:cNvGrpSpPr>
              <a:grpSpLocks/>
            </p:cNvGrpSpPr>
            <p:nvPr/>
          </p:nvGrpSpPr>
          <p:grpSpPr bwMode="auto">
            <a:xfrm>
              <a:off x="302" y="1708"/>
              <a:ext cx="324" cy="958"/>
              <a:chOff x="302" y="1708"/>
              <a:chExt cx="324" cy="958"/>
            </a:xfrm>
          </p:grpSpPr>
          <p:sp>
            <p:nvSpPr>
              <p:cNvPr id="15421"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2"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417"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418" name="Group 34"/>
            <p:cNvGrpSpPr>
              <a:grpSpLocks/>
            </p:cNvGrpSpPr>
            <p:nvPr/>
          </p:nvGrpSpPr>
          <p:grpSpPr bwMode="auto">
            <a:xfrm>
              <a:off x="3126" y="1862"/>
              <a:ext cx="58" cy="880"/>
              <a:chOff x="3126" y="1862"/>
              <a:chExt cx="58" cy="880"/>
            </a:xfrm>
          </p:grpSpPr>
          <p:sp>
            <p:nvSpPr>
              <p:cNvPr id="15419"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0"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5373" name="Line 46"/>
          <p:cNvSpPr>
            <a:spLocks noChangeShapeType="1"/>
          </p:cNvSpPr>
          <p:nvPr/>
        </p:nvSpPr>
        <p:spPr bwMode="auto">
          <a:xfrm flipV="1">
            <a:off x="1425575" y="1974850"/>
            <a:ext cx="519113" cy="635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15374" name="Line 47"/>
          <p:cNvSpPr>
            <a:spLocks noChangeShapeType="1"/>
          </p:cNvSpPr>
          <p:nvPr/>
        </p:nvSpPr>
        <p:spPr bwMode="auto">
          <a:xfrm>
            <a:off x="1606550" y="2422525"/>
            <a:ext cx="212725" cy="1588"/>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65" name="Rectangle 20"/>
          <p:cNvSpPr>
            <a:spLocks noChangeArrowheads="1"/>
          </p:cNvSpPr>
          <p:nvPr/>
        </p:nvSpPr>
        <p:spPr bwMode="auto">
          <a:xfrm>
            <a:off x="1425575" y="3604378"/>
            <a:ext cx="3462338" cy="288925"/>
          </a:xfrm>
          <a:prstGeom prst="rect">
            <a:avLst/>
          </a:prstGeom>
          <a:noFill/>
          <a:ln w="9525">
            <a:noFill/>
            <a:miter lim="800000"/>
            <a:headEnd/>
            <a:tailEnd/>
          </a:ln>
          <a:effectLst/>
        </p:spPr>
        <p:txBody>
          <a:bodyPr lIns="91423" tIns="45712" rIns="91423" bIns="45712">
            <a:spAutoFit/>
          </a:bodyPr>
          <a:lstStyle/>
          <a:p>
            <a:pPr defTabSz="912813" eaLnBrk="0" hangingPunct="0">
              <a:lnSpc>
                <a:spcPct val="80000"/>
              </a:lnSpc>
              <a:buFontTx/>
              <a:buNone/>
              <a:defRPr/>
            </a:pPr>
            <a:r>
              <a:rPr lang="en-US" sz="1600" i="0" dirty="0">
                <a:solidFill>
                  <a:srgbClr val="FF0000"/>
                </a:solidFill>
                <a:latin typeface="Arial Narrow" charset="0"/>
                <a:ea typeface="ＭＳ Ｐゴシック" charset="0"/>
                <a:cs typeface="ＭＳ Ｐゴシック" charset="0"/>
              </a:rPr>
              <a:t>Non-axisymmetric Control Coils (NCC)</a:t>
            </a:r>
            <a:endParaRPr lang="en-US" sz="1050" i="0" dirty="0">
              <a:solidFill>
                <a:srgbClr val="FF0000"/>
              </a:solidFill>
              <a:effectLst>
                <a:outerShdw blurRad="38100" dist="38100" dir="2700000" algn="tl">
                  <a:srgbClr val="DDDDDD"/>
                </a:outerShdw>
              </a:effectLst>
              <a:latin typeface="Arial Narrow" charset="0"/>
              <a:ea typeface="ＭＳ Ｐゴシック" charset="0"/>
              <a:cs typeface="ＭＳ Ｐゴシック" charset="0"/>
            </a:endParaRPr>
          </a:p>
        </p:txBody>
      </p:sp>
      <p:sp>
        <p:nvSpPr>
          <p:cNvPr id="15376" name="Text Box 58"/>
          <p:cNvSpPr txBox="1">
            <a:spLocks noChangeArrowheads="1"/>
          </p:cNvSpPr>
          <p:nvPr/>
        </p:nvSpPr>
        <p:spPr bwMode="auto">
          <a:xfrm flipH="1">
            <a:off x="6966284" y="3517900"/>
            <a:ext cx="15875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spcBef>
                <a:spcPct val="0"/>
              </a:spcBef>
              <a:buFontTx/>
              <a:buNone/>
            </a:pPr>
            <a:r>
              <a:rPr lang="en-US" sz="1400" b="0" i="0" dirty="0">
                <a:solidFill>
                  <a:schemeClr val="tx1"/>
                </a:solidFill>
              </a:rPr>
              <a:t>Columbia U., GA</a:t>
            </a:r>
          </a:p>
        </p:txBody>
      </p:sp>
      <p:grpSp>
        <p:nvGrpSpPr>
          <p:cNvPr id="15378" name="Group 96"/>
          <p:cNvGrpSpPr>
            <a:grpSpLocks/>
          </p:cNvGrpSpPr>
          <p:nvPr/>
        </p:nvGrpSpPr>
        <p:grpSpPr bwMode="auto">
          <a:xfrm>
            <a:off x="5410200" y="1403350"/>
            <a:ext cx="1825625" cy="2073275"/>
            <a:chOff x="1752600" y="1905000"/>
            <a:chExt cx="1824930" cy="2073406"/>
          </a:xfrm>
        </p:grpSpPr>
        <p:pic>
          <p:nvPicPr>
            <p:cNvPr id="15379" name="Picture 97" descr="plot2NSTX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0"/>
              <a:ext cx="1824930" cy="20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hlink"/>
                  </a:solidFill>
                  <a:miter lim="800000"/>
                  <a:headEnd/>
                  <a:tailEnd/>
                </a14:hiddenLine>
              </a:ext>
            </a:extLst>
          </p:spPr>
        </p:pic>
        <p:grpSp>
          <p:nvGrpSpPr>
            <p:cNvPr id="15380" name="Group 98"/>
            <p:cNvGrpSpPr>
              <a:grpSpLocks/>
            </p:cNvGrpSpPr>
            <p:nvPr/>
          </p:nvGrpSpPr>
          <p:grpSpPr bwMode="auto">
            <a:xfrm>
              <a:off x="1879810" y="2406707"/>
              <a:ext cx="1222168" cy="662528"/>
              <a:chOff x="1879810" y="2406707"/>
              <a:chExt cx="1222168" cy="662528"/>
            </a:xfrm>
          </p:grpSpPr>
          <p:sp>
            <p:nvSpPr>
              <p:cNvPr id="15394" name="Freeform 10"/>
              <p:cNvSpPr>
                <a:spLocks/>
              </p:cNvSpPr>
              <p:nvPr/>
            </p:nvSpPr>
            <p:spPr bwMode="auto">
              <a:xfrm>
                <a:off x="2881484" y="2802086"/>
                <a:ext cx="220494" cy="264477"/>
              </a:xfrm>
              <a:custGeom>
                <a:avLst/>
                <a:gdLst>
                  <a:gd name="T0" fmla="*/ 130175878 w 350"/>
                  <a:gd name="T1" fmla="*/ 0 h 396"/>
                  <a:gd name="T2" fmla="*/ 88900661 w 350"/>
                  <a:gd name="T3" fmla="*/ 14273744 h 396"/>
                  <a:gd name="T4" fmla="*/ 46831666 w 350"/>
                  <a:gd name="T5" fmla="*/ 26762935 h 396"/>
                  <a:gd name="T6" fmla="*/ 0 w 350"/>
                  <a:gd name="T7" fmla="*/ 36575967 h 396"/>
                  <a:gd name="T8" fmla="*/ 11906046 w 350"/>
                  <a:gd name="T9" fmla="*/ 176636575 h 396"/>
                  <a:gd name="T10" fmla="*/ 51594336 w 350"/>
                  <a:gd name="T11" fmla="*/ 168607427 h 396"/>
                  <a:gd name="T12" fmla="*/ 107950712 w 350"/>
                  <a:gd name="T13" fmla="*/ 154333683 h 396"/>
                  <a:gd name="T14" fmla="*/ 138907440 w 350"/>
                  <a:gd name="T15" fmla="*/ 142736768 h 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0" h="396">
                    <a:moveTo>
                      <a:pt x="328" y="0"/>
                    </a:moveTo>
                    <a:lnTo>
                      <a:pt x="224" y="32"/>
                    </a:lnTo>
                    <a:lnTo>
                      <a:pt x="118" y="60"/>
                    </a:lnTo>
                    <a:lnTo>
                      <a:pt x="0" y="82"/>
                    </a:lnTo>
                    <a:lnTo>
                      <a:pt x="30" y="396"/>
                    </a:lnTo>
                    <a:lnTo>
                      <a:pt x="130" y="378"/>
                    </a:lnTo>
                    <a:lnTo>
                      <a:pt x="272" y="346"/>
                    </a:lnTo>
                    <a:lnTo>
                      <a:pt x="350" y="32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5" name="Freeform 12"/>
              <p:cNvSpPr>
                <a:spLocks/>
              </p:cNvSpPr>
              <p:nvPr/>
            </p:nvSpPr>
            <p:spPr bwMode="auto">
              <a:xfrm>
                <a:off x="2122984" y="2770029"/>
                <a:ext cx="328851" cy="299206"/>
              </a:xfrm>
              <a:custGeom>
                <a:avLst/>
                <a:gdLst>
                  <a:gd name="T0" fmla="*/ 30956723 w 522"/>
                  <a:gd name="T1" fmla="*/ 0 h 448"/>
                  <a:gd name="T2" fmla="*/ 71438155 w 522"/>
                  <a:gd name="T3" fmla="*/ 19626044 h 448"/>
                  <a:gd name="T4" fmla="*/ 120651148 w 522"/>
                  <a:gd name="T5" fmla="*/ 37468205 h 448"/>
                  <a:gd name="T6" fmla="*/ 160338802 w 522"/>
                  <a:gd name="T7" fmla="*/ 48173502 h 448"/>
                  <a:gd name="T8" fmla="*/ 188914190 w 522"/>
                  <a:gd name="T9" fmla="*/ 54418091 h 448"/>
                  <a:gd name="T10" fmla="*/ 207170460 w 522"/>
                  <a:gd name="T11" fmla="*/ 57986524 h 448"/>
                  <a:gd name="T12" fmla="*/ 195264416 w 522"/>
                  <a:gd name="T13" fmla="*/ 199830872 h 448"/>
                  <a:gd name="T14" fmla="*/ 149226536 w 522"/>
                  <a:gd name="T15" fmla="*/ 189125575 h 448"/>
                  <a:gd name="T16" fmla="*/ 92075760 w 522"/>
                  <a:gd name="T17" fmla="*/ 173960238 h 448"/>
                  <a:gd name="T18" fmla="*/ 42862767 w 522"/>
                  <a:gd name="T19" fmla="*/ 156118077 h 448"/>
                  <a:gd name="T20" fmla="*/ 0 w 522"/>
                  <a:gd name="T21" fmla="*/ 136491366 h 448"/>
                  <a:gd name="T22" fmla="*/ 30956723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6" name="Freeform 14"/>
              <p:cNvSpPr>
                <a:spLocks/>
              </p:cNvSpPr>
              <p:nvPr/>
            </p:nvSpPr>
            <p:spPr bwMode="auto">
              <a:xfrm>
                <a:off x="1879810" y="2406707"/>
                <a:ext cx="83158" cy="260470"/>
              </a:xfrm>
              <a:custGeom>
                <a:avLst/>
                <a:gdLst>
                  <a:gd name="T0" fmla="*/ 0 w 132"/>
                  <a:gd name="T1" fmla="*/ 173960566 h 390"/>
                  <a:gd name="T2" fmla="*/ 1587562 w 132"/>
                  <a:gd name="T3" fmla="*/ 146305331 h 390"/>
                  <a:gd name="T4" fmla="*/ 52388280 w 132"/>
                  <a:gd name="T5" fmla="*/ 0 h 390"/>
                  <a:gd name="T6" fmla="*/ 42862909 w 132"/>
                  <a:gd name="T7" fmla="*/ 36575999 h 390"/>
                  <a:gd name="T8" fmla="*/ 41275347 w 132"/>
                  <a:gd name="T9" fmla="*/ 56202747 h 390"/>
                  <a:gd name="T10" fmla="*/ 42069128 w 132"/>
                  <a:gd name="T11" fmla="*/ 74936551 h 390"/>
                  <a:gd name="T12" fmla="*/ 46831814 w 132"/>
                  <a:gd name="T13" fmla="*/ 96347185 h 390"/>
                  <a:gd name="T14" fmla="*/ 52388280 w 132"/>
                  <a:gd name="T15" fmla="*/ 106160225 h 3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90">
                    <a:moveTo>
                      <a:pt x="0" y="390"/>
                    </a:moveTo>
                    <a:lnTo>
                      <a:pt x="4" y="328"/>
                    </a:lnTo>
                    <a:lnTo>
                      <a:pt x="132" y="0"/>
                    </a:lnTo>
                    <a:lnTo>
                      <a:pt x="108" y="82"/>
                    </a:lnTo>
                    <a:lnTo>
                      <a:pt x="104" y="126"/>
                    </a:lnTo>
                    <a:lnTo>
                      <a:pt x="106" y="168"/>
                    </a:lnTo>
                    <a:lnTo>
                      <a:pt x="118" y="216"/>
                    </a:lnTo>
                    <a:lnTo>
                      <a:pt x="132" y="238"/>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81" name="Group 99"/>
            <p:cNvGrpSpPr>
              <a:grpSpLocks/>
            </p:cNvGrpSpPr>
            <p:nvPr/>
          </p:nvGrpSpPr>
          <p:grpSpPr bwMode="auto">
            <a:xfrm>
              <a:off x="1915476" y="3357811"/>
              <a:ext cx="928292" cy="438696"/>
              <a:chOff x="1915476" y="3357811"/>
              <a:chExt cx="928292" cy="438696"/>
            </a:xfrm>
          </p:grpSpPr>
          <p:sp>
            <p:nvSpPr>
              <p:cNvPr id="15392" name="Freeform 24"/>
              <p:cNvSpPr>
                <a:spLocks/>
              </p:cNvSpPr>
              <p:nvPr/>
            </p:nvSpPr>
            <p:spPr bwMode="auto">
              <a:xfrm>
                <a:off x="2491093" y="3641830"/>
                <a:ext cx="352675" cy="154677"/>
              </a:xfrm>
              <a:custGeom>
                <a:avLst/>
                <a:gdLst>
                  <a:gd name="T0" fmla="*/ 0 w 560"/>
                  <a:gd name="T1" fmla="*/ 0 h 232"/>
                  <a:gd name="T2" fmla="*/ 8725557 w 560"/>
                  <a:gd name="T3" fmla="*/ 96013081 h 232"/>
                  <a:gd name="T4" fmla="*/ 81703462 w 560"/>
                  <a:gd name="T5" fmla="*/ 101346771 h 232"/>
                  <a:gd name="T6" fmla="*/ 113432876 w 560"/>
                  <a:gd name="T7" fmla="*/ 103124889 h 232"/>
                  <a:gd name="T8" fmla="*/ 161026997 w 560"/>
                  <a:gd name="T9" fmla="*/ 99568652 h 232"/>
                  <a:gd name="T10" fmla="*/ 209414636 w 560"/>
                  <a:gd name="T11" fmla="*/ 96901807 h 232"/>
                  <a:gd name="T12" fmla="*/ 222106528 w 560"/>
                  <a:gd name="T13" fmla="*/ 0 h 232"/>
                  <a:gd name="T14" fmla="*/ 166579738 w 560"/>
                  <a:gd name="T15" fmla="*/ 5334356 h 232"/>
                  <a:gd name="T16" fmla="*/ 108673652 w 560"/>
                  <a:gd name="T17" fmla="*/ 8001201 h 232"/>
                  <a:gd name="T18" fmla="*/ 46007713 w 560"/>
                  <a:gd name="T19" fmla="*/ 5334356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3" name="Freeform 26"/>
              <p:cNvSpPr>
                <a:spLocks/>
              </p:cNvSpPr>
              <p:nvPr/>
            </p:nvSpPr>
            <p:spPr bwMode="auto">
              <a:xfrm>
                <a:off x="1915476" y="3357811"/>
                <a:ext cx="173819" cy="293353"/>
              </a:xfrm>
              <a:custGeom>
                <a:avLst/>
                <a:gdLst>
                  <a:gd name="T0" fmla="*/ 109467553 w 276"/>
                  <a:gd name="T1" fmla="*/ 195581779 h 440"/>
                  <a:gd name="T2" fmla="*/ 84083682 w 276"/>
                  <a:gd name="T3" fmla="*/ 172467562 h 440"/>
                  <a:gd name="T4" fmla="*/ 57113397 w 276"/>
                  <a:gd name="T5" fmla="*/ 141352143 h 440"/>
                  <a:gd name="T6" fmla="*/ 44421461 w 276"/>
                  <a:gd name="T7" fmla="*/ 121794165 h 440"/>
                  <a:gd name="T8" fmla="*/ 38075808 w 276"/>
                  <a:gd name="T9" fmla="*/ 112904236 h 440"/>
                  <a:gd name="T10" fmla="*/ 0 w 276"/>
                  <a:gd name="T11" fmla="*/ 0 h 440"/>
                  <a:gd name="T12" fmla="*/ 28556698 w 276"/>
                  <a:gd name="T13" fmla="*/ 42672194 h 440"/>
                  <a:gd name="T14" fmla="*/ 45214982 w 276"/>
                  <a:gd name="T15" fmla="*/ 59563327 h 440"/>
                  <a:gd name="T16" fmla="*/ 61873266 w 276"/>
                  <a:gd name="T17" fmla="*/ 73787613 h 440"/>
                  <a:gd name="T18" fmla="*/ 76944507 w 276"/>
                  <a:gd name="T19" fmla="*/ 86233781 h 440"/>
                  <a:gd name="T20" fmla="*/ 99948444 w 276"/>
                  <a:gd name="T21" fmla="*/ 102236187 h 440"/>
                  <a:gd name="T22" fmla="*/ 108674032 w 276"/>
                  <a:gd name="T23" fmla="*/ 106681152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82" name="Group 27"/>
            <p:cNvGrpSpPr>
              <a:grpSpLocks/>
            </p:cNvGrpSpPr>
            <p:nvPr/>
          </p:nvGrpSpPr>
          <p:grpSpPr bwMode="auto">
            <a:xfrm>
              <a:off x="1756167" y="2489929"/>
              <a:ext cx="1818986" cy="1174613"/>
              <a:chOff x="296" y="1708"/>
              <a:chExt cx="2888" cy="1756"/>
            </a:xfrm>
          </p:grpSpPr>
          <p:sp>
            <p:nvSpPr>
              <p:cNvPr id="15383"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4"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85" name="Group 30"/>
              <p:cNvGrpSpPr>
                <a:grpSpLocks/>
              </p:cNvGrpSpPr>
              <p:nvPr/>
            </p:nvGrpSpPr>
            <p:grpSpPr bwMode="auto">
              <a:xfrm>
                <a:off x="302" y="1708"/>
                <a:ext cx="324" cy="958"/>
                <a:chOff x="302" y="1708"/>
                <a:chExt cx="324" cy="958"/>
              </a:xfrm>
            </p:grpSpPr>
            <p:sp>
              <p:nvSpPr>
                <p:cNvPr id="15390"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406">
                      <a:moveTo>
                        <a:pt x="0" y="406"/>
                      </a:moveTo>
                      <a:lnTo>
                        <a:pt x="0" y="280"/>
                      </a:lnTo>
                      <a:lnTo>
                        <a:pt x="38" y="166"/>
                      </a:lnTo>
                      <a:lnTo>
                        <a:pt x="96" y="80"/>
                      </a:lnTo>
                      <a:lnTo>
                        <a:pt x="176"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1"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2" h="384">
                      <a:moveTo>
                        <a:pt x="0" y="242"/>
                      </a:moveTo>
                      <a:lnTo>
                        <a:pt x="0" y="384"/>
                      </a:lnTo>
                      <a:lnTo>
                        <a:pt x="32" y="290"/>
                      </a:lnTo>
                      <a:lnTo>
                        <a:pt x="96" y="192"/>
                      </a:lnTo>
                      <a:lnTo>
                        <a:pt x="186" y="98"/>
                      </a:lnTo>
                      <a:lnTo>
                        <a:pt x="322"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86"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87" name="Group 34"/>
              <p:cNvGrpSpPr>
                <a:grpSpLocks/>
              </p:cNvGrpSpPr>
              <p:nvPr/>
            </p:nvGrpSpPr>
            <p:grpSpPr bwMode="auto">
              <a:xfrm>
                <a:off x="3126" y="1862"/>
                <a:ext cx="58" cy="880"/>
                <a:chOff x="3126" y="1862"/>
                <a:chExt cx="58" cy="880"/>
              </a:xfrm>
            </p:grpSpPr>
            <p:sp>
              <p:nvSpPr>
                <p:cNvPr id="15388"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08">
                      <a:moveTo>
                        <a:pt x="58" y="150"/>
                      </a:moveTo>
                      <a:lnTo>
                        <a:pt x="58" y="208"/>
                      </a:lnTo>
                      <a:lnTo>
                        <a:pt x="48" y="132"/>
                      </a:lnTo>
                      <a:lnTo>
                        <a:pt x="26" y="68"/>
                      </a:lnTo>
                      <a:lnTo>
                        <a:pt x="10" y="26"/>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9"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50">
                      <a:moveTo>
                        <a:pt x="56" y="350"/>
                      </a:moveTo>
                      <a:lnTo>
                        <a:pt x="54" y="218"/>
                      </a:lnTo>
                      <a:lnTo>
                        <a:pt x="54" y="188"/>
                      </a:lnTo>
                      <a:lnTo>
                        <a:pt x="44" y="112"/>
                      </a:lnTo>
                      <a:lnTo>
                        <a:pt x="14" y="30"/>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74"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28</a:t>
            </a:fld>
            <a:endParaRPr lang="en-US" sz="1400" b="0" dirty="0">
              <a:latin typeface="Times" charset="0"/>
            </a:endParaRPr>
          </a:p>
        </p:txBody>
      </p:sp>
    </p:spTree>
    <p:extLst>
      <p:ext uri="{BB962C8B-B14F-4D97-AF65-F5344CB8AC3E}">
        <p14:creationId xmlns:p14="http://schemas.microsoft.com/office/powerpoint/2010/main" val="22434792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FontTx/>
              <a:buNone/>
            </a:pPr>
            <a:r>
              <a:rPr lang="en-US" sz="3200" i="0">
                <a:solidFill>
                  <a:srgbClr val="FF0000"/>
                </a:solidFill>
              </a:rPr>
              <a:t>Transport and Turbulence</a:t>
            </a:r>
            <a:br>
              <a:rPr lang="en-US" sz="3200" i="0">
                <a:solidFill>
                  <a:srgbClr val="FF0000"/>
                </a:solidFill>
              </a:rPr>
            </a:br>
            <a:r>
              <a:rPr lang="en-US" sz="2000" i="0">
                <a:solidFill>
                  <a:srgbClr val="1238FF"/>
                </a:solidFill>
                <a:latin typeface="Helvetica Neue" charset="0"/>
                <a:cs typeface="Helvetica Neue" charset="0"/>
              </a:rPr>
              <a:t>BES together with high-k to provide comprehensive turbulence diagnostic</a:t>
            </a:r>
          </a:p>
        </p:txBody>
      </p:sp>
      <p:sp>
        <p:nvSpPr>
          <p:cNvPr id="56322" name="Rectangle 74"/>
          <p:cNvSpPr>
            <a:spLocks noChangeArrowheads="1"/>
          </p:cNvSpPr>
          <p:nvPr/>
        </p:nvSpPr>
        <p:spPr bwMode="auto">
          <a:xfrm>
            <a:off x="7391400" y="2743200"/>
            <a:ext cx="317500" cy="203200"/>
          </a:xfrm>
          <a:prstGeom prst="rect">
            <a:avLst/>
          </a:prstGeom>
          <a:solidFill>
            <a:schemeClr val="bg1"/>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endParaRPr lang="en-US"/>
          </a:p>
        </p:txBody>
      </p:sp>
      <p:sp>
        <p:nvSpPr>
          <p:cNvPr id="80" name="Rectangle 16"/>
          <p:cNvSpPr>
            <a:spLocks noChangeArrowheads="1"/>
          </p:cNvSpPr>
          <p:nvPr/>
        </p:nvSpPr>
        <p:spPr bwMode="auto">
          <a:xfrm>
            <a:off x="4406900" y="1727200"/>
            <a:ext cx="1473200" cy="158750"/>
          </a:xfrm>
          <a:prstGeom prst="rect">
            <a:avLst/>
          </a:prstGeom>
          <a:gradFill rotWithShape="0">
            <a:gsLst>
              <a:gs pos="0">
                <a:schemeClr val="hlink"/>
              </a:gs>
              <a:gs pos="100000">
                <a:schemeClr va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56352" name="Rectangle 22"/>
          <p:cNvSpPr>
            <a:spLocks noChangeArrowheads="1"/>
          </p:cNvSpPr>
          <p:nvPr/>
        </p:nvSpPr>
        <p:spPr bwMode="auto">
          <a:xfrm>
            <a:off x="2362200" y="1720850"/>
            <a:ext cx="1530350" cy="158750"/>
          </a:xfrm>
          <a:prstGeom prst="rect">
            <a:avLst/>
          </a:prstGeom>
          <a:gradFill rotWithShape="0">
            <a:gsLst>
              <a:gs pos="0">
                <a:srgbClr val="E4C8BD"/>
              </a:gs>
              <a:gs pos="100000">
                <a:srgbClr val="6A5D57"/>
              </a:gs>
            </a:gsLst>
            <a:lin ang="5400000" scaled="1"/>
          </a:gradFill>
          <a:ln w="9525">
            <a:solidFill>
              <a:schemeClr val="tx1"/>
            </a:solidFill>
            <a:miter lim="800000"/>
            <a:headEnd/>
            <a:tailEnd/>
          </a:ln>
        </p:spPr>
        <p:txBody>
          <a:bodyPr wrap="none" anchor="ctr"/>
          <a:lstStyle/>
          <a:p>
            <a:endParaRPr lang="en-US"/>
          </a:p>
        </p:txBody>
      </p:sp>
      <p:sp>
        <p:nvSpPr>
          <p:cNvPr id="56353" name="Rectangle 41"/>
          <p:cNvSpPr>
            <a:spLocks noChangeArrowheads="1"/>
          </p:cNvSpPr>
          <p:nvPr/>
        </p:nvSpPr>
        <p:spPr bwMode="auto">
          <a:xfrm>
            <a:off x="4281437" y="1876425"/>
            <a:ext cx="17447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err="1">
                <a:solidFill>
                  <a:schemeClr val="tx1"/>
                </a:solidFill>
                <a:latin typeface="Symbol" charset="2"/>
                <a:cs typeface="Symbol" charset="2"/>
              </a:rPr>
              <a:t>m</a:t>
            </a:r>
            <a:r>
              <a:rPr lang="en-US" sz="1600" i="0" dirty="0" err="1" smtClean="0">
                <a:solidFill>
                  <a:schemeClr val="tx1"/>
                </a:solidFill>
              </a:rPr>
              <a:t>wave</a:t>
            </a:r>
            <a:r>
              <a:rPr lang="en-US" sz="1600" i="0" dirty="0" smtClean="0">
                <a:solidFill>
                  <a:schemeClr val="tx1"/>
                </a:solidFill>
              </a:rPr>
              <a:t> Scattering</a:t>
            </a:r>
            <a:endParaRPr lang="en-US" sz="1600" i="0" dirty="0">
              <a:solidFill>
                <a:schemeClr val="tx1"/>
              </a:solidFill>
            </a:endParaRPr>
          </a:p>
        </p:txBody>
      </p:sp>
      <p:sp>
        <p:nvSpPr>
          <p:cNvPr id="91" name="Rectangle 57"/>
          <p:cNvSpPr>
            <a:spLocks noChangeAspect="1" noChangeArrowheads="1"/>
          </p:cNvSpPr>
          <p:nvPr/>
        </p:nvSpPr>
        <p:spPr bwMode="auto">
          <a:xfrm>
            <a:off x="2300288" y="1389063"/>
            <a:ext cx="2366962" cy="228600"/>
          </a:xfrm>
          <a:prstGeom prst="rect">
            <a:avLst/>
          </a:prstGeom>
          <a:gradFill rotWithShape="1">
            <a:gsLst>
              <a:gs pos="0">
                <a:srgbClr val="00FFFF">
                  <a:gamma/>
                  <a:shade val="46275"/>
                  <a:invGamma/>
                </a:srgbClr>
              </a:gs>
              <a:gs pos="50000">
                <a:srgbClr val="00FFFF">
                  <a:alpha val="50000"/>
                </a:srgbClr>
              </a:gs>
              <a:gs pos="100000">
                <a:srgbClr val="00FFFF">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92" name="Rectangle 58"/>
          <p:cNvSpPr>
            <a:spLocks noChangeArrowheads="1"/>
          </p:cNvSpPr>
          <p:nvPr/>
        </p:nvSpPr>
        <p:spPr bwMode="auto">
          <a:xfrm>
            <a:off x="4400550" y="1463675"/>
            <a:ext cx="1473200" cy="215900"/>
          </a:xfrm>
          <a:prstGeom prst="rect">
            <a:avLst/>
          </a:prstGeom>
          <a:gradFill rotWithShape="1">
            <a:gsLst>
              <a:gs pos="0">
                <a:srgbClr val="FF00FF">
                  <a:gamma/>
                  <a:shade val="46275"/>
                  <a:invGamma/>
                </a:srgbClr>
              </a:gs>
              <a:gs pos="50000">
                <a:srgbClr val="FF00FF">
                  <a:alpha val="50000"/>
                </a:srgbClr>
              </a:gs>
              <a:gs pos="100000">
                <a:srgbClr val="FF00FF">
                  <a:gamma/>
                  <a:shade val="46275"/>
                  <a:invGamma/>
                </a:srgbClr>
              </a:gs>
            </a:gsLst>
            <a:lin ang="5400000" scaled="1"/>
          </a:gradFill>
          <a:ln w="9525">
            <a:noFill/>
            <a:miter lim="800000"/>
            <a:headEnd/>
            <a:tailEnd/>
          </a:ln>
        </p:spPr>
        <p:txBody>
          <a:bodyPr anchor="ct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spcBef>
                <a:spcPct val="0"/>
              </a:spcBef>
              <a:buFontTx/>
              <a:buNone/>
              <a:defRPr/>
            </a:pPr>
            <a:r>
              <a:rPr lang="en-US" sz="1400" i="0" smtClean="0">
                <a:solidFill>
                  <a:srgbClr val="000000"/>
                </a:solidFill>
              </a:rPr>
              <a:t>ETG</a:t>
            </a:r>
            <a:endParaRPr lang="en-US" sz="2400" i="0" smtClean="0">
              <a:solidFill>
                <a:schemeClr val="tx1"/>
              </a:solidFill>
              <a:latin typeface="Times New Roman" charset="0"/>
            </a:endParaRPr>
          </a:p>
        </p:txBody>
      </p:sp>
      <p:sp>
        <p:nvSpPr>
          <p:cNvPr id="56360" name="Text Box 59"/>
          <p:cNvSpPr txBox="1">
            <a:spLocks noChangeAspect="1" noChangeArrowheads="1"/>
          </p:cNvSpPr>
          <p:nvPr/>
        </p:nvSpPr>
        <p:spPr bwMode="auto">
          <a:xfrm>
            <a:off x="3071813" y="1339850"/>
            <a:ext cx="995362"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dirty="0">
                <a:solidFill>
                  <a:srgbClr val="000000"/>
                </a:solidFill>
              </a:rPr>
              <a:t>ITG/TEM</a:t>
            </a:r>
            <a:endParaRPr lang="en-US" sz="2400" i="0" dirty="0">
              <a:solidFill>
                <a:schemeClr val="tx1"/>
              </a:solidFill>
              <a:latin typeface="Times New Roman" charset="0"/>
            </a:endParaRPr>
          </a:p>
        </p:txBody>
      </p:sp>
      <p:sp>
        <p:nvSpPr>
          <p:cNvPr id="94" name="Rectangle 60"/>
          <p:cNvSpPr>
            <a:spLocks noChangeAspect="1" noChangeArrowheads="1"/>
          </p:cNvSpPr>
          <p:nvPr/>
        </p:nvSpPr>
        <p:spPr bwMode="auto">
          <a:xfrm>
            <a:off x="2308225" y="1158875"/>
            <a:ext cx="1411288" cy="220663"/>
          </a:xfrm>
          <a:prstGeom prst="rect">
            <a:avLst/>
          </a:prstGeom>
          <a:gradFill rotWithShape="1">
            <a:gsLst>
              <a:gs pos="0">
                <a:srgbClr val="FFFF99">
                  <a:gamma/>
                  <a:shade val="46275"/>
                  <a:invGamma/>
                </a:srgbClr>
              </a:gs>
              <a:gs pos="50000">
                <a:srgbClr val="FFFF99">
                  <a:alpha val="50000"/>
                </a:srgbClr>
              </a:gs>
              <a:gs pos="100000">
                <a:srgbClr val="FFFF99">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56364" name="Text Box 61"/>
          <p:cNvSpPr txBox="1">
            <a:spLocks noChangeAspect="1" noChangeArrowheads="1"/>
          </p:cNvSpPr>
          <p:nvPr/>
        </p:nvSpPr>
        <p:spPr bwMode="auto">
          <a:xfrm>
            <a:off x="2100263" y="1100138"/>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a:solidFill>
                  <a:srgbClr val="000000"/>
                </a:solidFill>
                <a:latin typeface="Symbol" charset="0"/>
              </a:rPr>
              <a:t>m</a:t>
            </a:r>
            <a:r>
              <a:rPr lang="en-US" sz="1400" i="0">
                <a:solidFill>
                  <a:srgbClr val="000000"/>
                </a:solidFill>
              </a:rPr>
              <a:t>TEARING</a:t>
            </a:r>
            <a:endParaRPr lang="en-US" sz="2400" i="0">
              <a:solidFill>
                <a:schemeClr val="tx1"/>
              </a:solidFill>
              <a:latin typeface="Times New Roman" charset="0"/>
            </a:endParaRPr>
          </a:p>
        </p:txBody>
      </p:sp>
      <p:grpSp>
        <p:nvGrpSpPr>
          <p:cNvPr id="56365" name="Group 62"/>
          <p:cNvGrpSpPr>
            <a:grpSpLocks/>
          </p:cNvGrpSpPr>
          <p:nvPr/>
        </p:nvGrpSpPr>
        <p:grpSpPr bwMode="auto">
          <a:xfrm>
            <a:off x="2071688" y="1039813"/>
            <a:ext cx="4465637" cy="122237"/>
            <a:chOff x="2064" y="3984"/>
            <a:chExt cx="2813" cy="248"/>
          </a:xfrm>
        </p:grpSpPr>
        <p:grpSp>
          <p:nvGrpSpPr>
            <p:cNvPr id="56369" name="Group 69"/>
            <p:cNvGrpSpPr>
              <a:grpSpLocks/>
            </p:cNvGrpSpPr>
            <p:nvPr/>
          </p:nvGrpSpPr>
          <p:grpSpPr bwMode="auto">
            <a:xfrm>
              <a:off x="2064" y="4059"/>
              <a:ext cx="2813" cy="173"/>
              <a:chOff x="1872" y="3972"/>
              <a:chExt cx="2813" cy="173"/>
            </a:xfrm>
          </p:grpSpPr>
          <p:sp>
            <p:nvSpPr>
              <p:cNvPr id="56375" name="Text Box 70"/>
              <p:cNvSpPr txBox="1">
                <a:spLocks noChangeAspect="1" noChangeArrowheads="1"/>
              </p:cNvSpPr>
              <p:nvPr/>
            </p:nvSpPr>
            <p:spPr bwMode="auto">
              <a:xfrm>
                <a:off x="1872" y="3972"/>
                <a:ext cx="3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0.1</a:t>
                </a:r>
                <a:endParaRPr lang="en-US" sz="1400" i="0">
                  <a:solidFill>
                    <a:schemeClr val="accent2"/>
                  </a:solidFill>
                  <a:latin typeface="Times New Roman" charset="0"/>
                </a:endParaRPr>
              </a:p>
            </p:txBody>
          </p:sp>
          <p:sp>
            <p:nvSpPr>
              <p:cNvPr id="56376" name="Text Box 71"/>
              <p:cNvSpPr txBox="1">
                <a:spLocks noChangeAspect="1" noChangeArrowheads="1"/>
              </p:cNvSpPr>
              <p:nvPr/>
            </p:nvSpPr>
            <p:spPr bwMode="auto">
              <a:xfrm>
                <a:off x="2751" y="3972"/>
                <a:ext cx="1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a:t>
                </a:r>
                <a:endParaRPr lang="en-US" sz="1400" i="0">
                  <a:solidFill>
                    <a:schemeClr val="accent2"/>
                  </a:solidFill>
                  <a:latin typeface="Times New Roman" charset="0"/>
                </a:endParaRPr>
              </a:p>
            </p:txBody>
          </p:sp>
          <p:sp>
            <p:nvSpPr>
              <p:cNvPr id="56377" name="Text Box 72"/>
              <p:cNvSpPr txBox="1">
                <a:spLocks noChangeAspect="1" noChangeArrowheads="1"/>
              </p:cNvSpPr>
              <p:nvPr/>
            </p:nvSpPr>
            <p:spPr bwMode="auto">
              <a:xfrm>
                <a:off x="3541" y="3972"/>
                <a:ext cx="2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a:t>
                </a:r>
                <a:endParaRPr lang="en-US" sz="1400" i="0">
                  <a:solidFill>
                    <a:schemeClr val="accent2"/>
                  </a:solidFill>
                  <a:latin typeface="Times New Roman" charset="0"/>
                </a:endParaRPr>
              </a:p>
            </p:txBody>
          </p:sp>
          <p:sp>
            <p:nvSpPr>
              <p:cNvPr id="56378" name="Text Box 73"/>
              <p:cNvSpPr txBox="1">
                <a:spLocks noChangeAspect="1" noChangeArrowheads="1"/>
              </p:cNvSpPr>
              <p:nvPr/>
            </p:nvSpPr>
            <p:spPr bwMode="auto">
              <a:xfrm>
                <a:off x="4322" y="3972"/>
                <a:ext cx="3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100</a:t>
                </a:r>
                <a:endParaRPr lang="en-US" sz="1400" i="0">
                  <a:solidFill>
                    <a:schemeClr val="accent2"/>
                  </a:solidFill>
                  <a:latin typeface="Times New Roman" charset="0"/>
                </a:endParaRPr>
              </a:p>
            </p:txBody>
          </p:sp>
        </p:grpSp>
        <p:sp>
          <p:nvSpPr>
            <p:cNvPr id="56370" name="Line 74"/>
            <p:cNvSpPr>
              <a:spLocks noChangeAspect="1" noChangeShapeType="1"/>
            </p:cNvSpPr>
            <p:nvPr/>
          </p:nvSpPr>
          <p:spPr bwMode="auto">
            <a:xfrm>
              <a:off x="2208" y="3984"/>
              <a:ext cx="2487" cy="0"/>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6371" name="Line 75"/>
            <p:cNvSpPr>
              <a:spLocks noChangeAspect="1" noChangeShapeType="1"/>
            </p:cNvSpPr>
            <p:nvPr/>
          </p:nvSpPr>
          <p:spPr bwMode="auto">
            <a:xfrm>
              <a:off x="2208" y="3992"/>
              <a:ext cx="0" cy="104"/>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6372" name="Line 76"/>
            <p:cNvSpPr>
              <a:spLocks noChangeAspect="1" noChangeShapeType="1"/>
            </p:cNvSpPr>
            <p:nvPr/>
          </p:nvSpPr>
          <p:spPr bwMode="auto">
            <a:xfrm>
              <a:off x="3037" y="3992"/>
              <a:ext cx="0" cy="104"/>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6373" name="Line 77"/>
            <p:cNvSpPr>
              <a:spLocks noChangeAspect="1" noChangeShapeType="1"/>
            </p:cNvSpPr>
            <p:nvPr/>
          </p:nvSpPr>
          <p:spPr bwMode="auto">
            <a:xfrm>
              <a:off x="3866" y="3992"/>
              <a:ext cx="0" cy="104"/>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6374" name="Line 78"/>
            <p:cNvSpPr>
              <a:spLocks noChangeAspect="1" noChangeShapeType="1"/>
            </p:cNvSpPr>
            <p:nvPr/>
          </p:nvSpPr>
          <p:spPr bwMode="auto">
            <a:xfrm>
              <a:off x="4695" y="3992"/>
              <a:ext cx="0" cy="104"/>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56366" name="Text Box 79"/>
          <p:cNvSpPr txBox="1">
            <a:spLocks noChangeAspect="1" noChangeArrowheads="1"/>
          </p:cNvSpPr>
          <p:nvPr/>
        </p:nvSpPr>
        <p:spPr bwMode="auto">
          <a:xfrm>
            <a:off x="3757613" y="982663"/>
            <a:ext cx="10668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800" i="0">
                <a:solidFill>
                  <a:schemeClr val="accent2"/>
                </a:solidFill>
                <a:latin typeface="Arial" charset="0"/>
              </a:rPr>
              <a:t>k</a:t>
            </a:r>
            <a:r>
              <a:rPr lang="en-US" sz="1800" i="0" baseline="-25000">
                <a:solidFill>
                  <a:schemeClr val="accent2"/>
                </a:solidFill>
                <a:latin typeface="Symbol" charset="0"/>
              </a:rPr>
              <a:t>^</a:t>
            </a:r>
            <a:r>
              <a:rPr lang="en-US" sz="1800" i="0">
                <a:solidFill>
                  <a:schemeClr val="accent2"/>
                </a:solidFill>
                <a:latin typeface="Arial" charset="0"/>
              </a:rPr>
              <a:t>(cm</a:t>
            </a:r>
            <a:r>
              <a:rPr lang="en-US" sz="1800" i="0" baseline="30000">
                <a:solidFill>
                  <a:schemeClr val="accent2"/>
                </a:solidFill>
                <a:latin typeface="Arial" charset="0"/>
              </a:rPr>
              <a:t>-1</a:t>
            </a:r>
            <a:r>
              <a:rPr lang="en-US" sz="1800" i="0">
                <a:solidFill>
                  <a:schemeClr val="accent2"/>
                </a:solidFill>
                <a:latin typeface="Arial" charset="0"/>
              </a:rPr>
              <a:t>)</a:t>
            </a:r>
          </a:p>
        </p:txBody>
      </p:sp>
      <p:sp>
        <p:nvSpPr>
          <p:cNvPr id="56367" name="Text Box 83"/>
          <p:cNvSpPr txBox="1">
            <a:spLocks noChangeArrowheads="1"/>
          </p:cNvSpPr>
          <p:nvPr/>
        </p:nvSpPr>
        <p:spPr bwMode="auto">
          <a:xfrm>
            <a:off x="1360488" y="1068388"/>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600" b="0" i="0">
                <a:solidFill>
                  <a:schemeClr val="tx1"/>
                </a:solidFill>
                <a:latin typeface="Arial" charset="0"/>
              </a:rPr>
              <a:t>Modes</a:t>
            </a:r>
          </a:p>
        </p:txBody>
      </p:sp>
      <p:sp>
        <p:nvSpPr>
          <p:cNvPr id="56368" name="Rectangle 41"/>
          <p:cNvSpPr>
            <a:spLocks noChangeArrowheads="1"/>
          </p:cNvSpPr>
          <p:nvPr/>
        </p:nvSpPr>
        <p:spPr bwMode="auto">
          <a:xfrm>
            <a:off x="2288260" y="1876425"/>
            <a:ext cx="16671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smtClean="0">
                <a:solidFill>
                  <a:schemeClr val="tx1"/>
                </a:solidFill>
              </a:rPr>
              <a:t>BES, </a:t>
            </a:r>
            <a:r>
              <a:rPr lang="en-US" sz="1600" i="0" dirty="0" err="1" smtClean="0">
                <a:solidFill>
                  <a:schemeClr val="tx1"/>
                </a:solidFill>
              </a:rPr>
              <a:t>Polarimeter</a:t>
            </a:r>
            <a:endParaRPr lang="en-US" sz="1600" i="0" dirty="0">
              <a:solidFill>
                <a:schemeClr val="tx1"/>
              </a:solidFill>
            </a:endParaRPr>
          </a:p>
        </p:txBody>
      </p:sp>
      <p:grpSp>
        <p:nvGrpSpPr>
          <p:cNvPr id="56324" name="Group 4"/>
          <p:cNvGrpSpPr>
            <a:grpSpLocks/>
          </p:cNvGrpSpPr>
          <p:nvPr/>
        </p:nvGrpSpPr>
        <p:grpSpPr bwMode="auto">
          <a:xfrm>
            <a:off x="12700" y="2403475"/>
            <a:ext cx="5230813" cy="3663950"/>
            <a:chOff x="12700" y="2593975"/>
            <a:chExt cx="5230813" cy="3663950"/>
          </a:xfrm>
        </p:grpSpPr>
        <p:grpSp>
          <p:nvGrpSpPr>
            <p:cNvPr id="56336" name="Group 76"/>
            <p:cNvGrpSpPr>
              <a:grpSpLocks/>
            </p:cNvGrpSpPr>
            <p:nvPr/>
          </p:nvGrpSpPr>
          <p:grpSpPr bwMode="auto">
            <a:xfrm>
              <a:off x="12700" y="2832100"/>
              <a:ext cx="5230813" cy="1628775"/>
              <a:chOff x="-635000" y="3263900"/>
              <a:chExt cx="5230813" cy="1628775"/>
            </a:xfrm>
          </p:grpSpPr>
          <p:grpSp>
            <p:nvGrpSpPr>
              <p:cNvPr id="56341" name="Group 53"/>
              <p:cNvGrpSpPr>
                <a:grpSpLocks/>
              </p:cNvGrpSpPr>
              <p:nvPr/>
            </p:nvGrpSpPr>
            <p:grpSpPr bwMode="auto">
              <a:xfrm>
                <a:off x="-635000" y="3263900"/>
                <a:ext cx="5230813" cy="1628775"/>
                <a:chOff x="-672" y="1912"/>
                <a:chExt cx="2935" cy="914"/>
              </a:xfrm>
            </p:grpSpPr>
            <p:pic>
              <p:nvPicPr>
                <p:cNvPr id="56348"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912"/>
                  <a:ext cx="2935"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56349" name="Rectangle 51"/>
                <p:cNvSpPr>
                  <a:spLocks noChangeArrowheads="1"/>
                </p:cNvSpPr>
                <p:nvPr/>
              </p:nvSpPr>
              <p:spPr bwMode="auto">
                <a:xfrm>
                  <a:off x="1232" y="1952"/>
                  <a:ext cx="976" cy="44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56350" name="Rectangle 52"/>
                <p:cNvSpPr>
                  <a:spLocks noChangeArrowheads="1"/>
                </p:cNvSpPr>
                <p:nvPr/>
              </p:nvSpPr>
              <p:spPr bwMode="auto">
                <a:xfrm>
                  <a:off x="1616" y="2288"/>
                  <a:ext cx="632" cy="392"/>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nchor="ctr"/>
                <a:lstStyle/>
                <a:p>
                  <a:endParaRPr lang="en-US"/>
                </a:p>
              </p:txBody>
            </p:sp>
          </p:grpSp>
          <p:sp>
            <p:nvSpPr>
              <p:cNvPr id="56342" name="Text Box 56"/>
              <p:cNvSpPr txBox="1">
                <a:spLocks noChangeArrowheads="1"/>
              </p:cNvSpPr>
              <p:nvPr/>
            </p:nvSpPr>
            <p:spPr bwMode="auto">
              <a:xfrm>
                <a:off x="292100" y="3465513"/>
                <a:ext cx="982663" cy="182562"/>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Neutral Beam</a:t>
                </a:r>
              </a:p>
            </p:txBody>
          </p:sp>
          <p:sp>
            <p:nvSpPr>
              <p:cNvPr id="56343" name="Text Box 57"/>
              <p:cNvSpPr txBox="1">
                <a:spLocks noChangeArrowheads="1"/>
              </p:cNvSpPr>
              <p:nvPr/>
            </p:nvSpPr>
            <p:spPr bwMode="auto">
              <a:xfrm>
                <a:off x="-508000" y="3884613"/>
                <a:ext cx="703263" cy="182562"/>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field lines</a:t>
                </a:r>
              </a:p>
            </p:txBody>
          </p:sp>
          <p:sp>
            <p:nvSpPr>
              <p:cNvPr id="56344" name="Text Box 58"/>
              <p:cNvSpPr txBox="1">
                <a:spLocks noChangeArrowheads="1"/>
              </p:cNvSpPr>
              <p:nvPr/>
            </p:nvSpPr>
            <p:spPr bwMode="auto">
              <a:xfrm>
                <a:off x="533400" y="4325938"/>
                <a:ext cx="989013" cy="401637"/>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red-shited </a:t>
                </a:r>
              </a:p>
              <a:p>
                <a:pPr eaLnBrk="1" hangingPunct="1">
                  <a:buFontTx/>
                  <a:buNone/>
                </a:pPr>
                <a:r>
                  <a:rPr lang="en-US">
                    <a:solidFill>
                      <a:schemeClr val="tx1"/>
                    </a:solidFill>
                  </a:rPr>
                  <a:t>D</a:t>
                </a:r>
                <a:r>
                  <a:rPr lang="en-US">
                    <a:solidFill>
                      <a:schemeClr val="tx1"/>
                    </a:solidFill>
                    <a:latin typeface="Symbol" charset="0"/>
                    <a:sym typeface="Symbol" charset="0"/>
                  </a:rPr>
                  <a:t></a:t>
                </a:r>
                <a:r>
                  <a:rPr lang="en-US">
                    <a:solidFill>
                      <a:schemeClr val="tx1"/>
                    </a:solidFill>
                  </a:rPr>
                  <a:t> emission</a:t>
                </a:r>
              </a:p>
            </p:txBody>
          </p:sp>
          <p:sp>
            <p:nvSpPr>
              <p:cNvPr id="56345" name="Text Box 59"/>
              <p:cNvSpPr txBox="1">
                <a:spLocks noChangeArrowheads="1"/>
              </p:cNvSpPr>
              <p:nvPr/>
            </p:nvSpPr>
            <p:spPr bwMode="auto">
              <a:xfrm>
                <a:off x="2006600" y="3389313"/>
                <a:ext cx="681038" cy="36512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dirty="0">
                    <a:solidFill>
                      <a:schemeClr val="tx1"/>
                    </a:solidFill>
                  </a:rPr>
                  <a:t>Optical fibers</a:t>
                </a:r>
              </a:p>
            </p:txBody>
          </p:sp>
          <p:sp>
            <p:nvSpPr>
              <p:cNvPr id="56346" name="Rectangle 61"/>
              <p:cNvSpPr>
                <a:spLocks noChangeArrowheads="1"/>
              </p:cNvSpPr>
              <p:nvPr/>
            </p:nvSpPr>
            <p:spPr bwMode="auto">
              <a:xfrm>
                <a:off x="2184400" y="4267200"/>
                <a:ext cx="1155700" cy="3937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56347" name="Text Box 62"/>
              <p:cNvSpPr txBox="1">
                <a:spLocks noChangeArrowheads="1"/>
              </p:cNvSpPr>
              <p:nvPr/>
            </p:nvSpPr>
            <p:spPr bwMode="auto">
              <a:xfrm>
                <a:off x="1541463" y="4291013"/>
                <a:ext cx="1481137" cy="36512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High throughput collection optics</a:t>
                </a:r>
              </a:p>
            </p:txBody>
          </p:sp>
        </p:grpSp>
        <p:grpSp>
          <p:nvGrpSpPr>
            <p:cNvPr id="56337" name="Group 2"/>
            <p:cNvGrpSpPr>
              <a:grpSpLocks/>
            </p:cNvGrpSpPr>
            <p:nvPr/>
          </p:nvGrpSpPr>
          <p:grpSpPr bwMode="auto">
            <a:xfrm>
              <a:off x="76200" y="2593975"/>
              <a:ext cx="3505200" cy="3663950"/>
              <a:chOff x="76200" y="2593975"/>
              <a:chExt cx="3505200" cy="3663950"/>
            </a:xfrm>
          </p:grpSpPr>
          <p:pic>
            <p:nvPicPr>
              <p:cNvPr id="56338" name="Picture 63"/>
              <p:cNvPicPr>
                <a:picLocks noChangeAspect="1" noChangeArrowheads="1"/>
              </p:cNvPicPr>
              <p:nvPr/>
            </p:nvPicPr>
            <p:blipFill>
              <a:blip r:embed="rId4">
                <a:extLst>
                  <a:ext uri="{28A0092B-C50C-407E-A947-70E740481C1C}">
                    <a14:useLocalDpi xmlns:a14="http://schemas.microsoft.com/office/drawing/2010/main" val="0"/>
                  </a:ext>
                </a:extLst>
              </a:blip>
              <a:srcRect l="7205" t="14256" r="12479" b="9979"/>
              <a:stretch>
                <a:fillRect/>
              </a:stretch>
            </p:blipFill>
            <p:spPr bwMode="auto">
              <a:xfrm>
                <a:off x="454025" y="4605338"/>
                <a:ext cx="1973263" cy="1652587"/>
              </a:xfrm>
              <a:prstGeom prst="rect">
                <a:avLst/>
              </a:prstGeom>
              <a:solidFill>
                <a:srgbClr val="FFFFFF"/>
              </a:solidFill>
              <a:ln>
                <a:noFill/>
              </a:ln>
              <a:extLst>
                <a:ext uri="{91240B29-F687-4f45-9708-019B960494DF}">
                  <a14:hiddenLine xmlns:a14="http://schemas.microsoft.com/office/drawing/2010/main" w="15875">
                    <a:solidFill>
                      <a:srgbClr val="000000"/>
                    </a:solidFill>
                    <a:miter lim="800000"/>
                    <a:headEnd/>
                    <a:tailEnd/>
                  </a14:hiddenLine>
                </a:ext>
              </a:extLst>
            </p:spPr>
          </p:pic>
          <p:sp>
            <p:nvSpPr>
              <p:cNvPr id="56339" name="Text Box 42"/>
              <p:cNvSpPr txBox="1">
                <a:spLocks noChangeArrowheads="1"/>
              </p:cNvSpPr>
              <p:nvPr/>
            </p:nvSpPr>
            <p:spPr bwMode="auto">
              <a:xfrm>
                <a:off x="76200" y="2593975"/>
                <a:ext cx="3276600" cy="49244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marL="182563" indent="-6397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600" i="0">
                    <a:solidFill>
                      <a:srgbClr val="000000"/>
                    </a:solidFill>
                    <a:latin typeface="Helvetica Neue" charset="0"/>
                    <a:cs typeface="Helvetica Neue" charset="0"/>
                  </a:rPr>
                  <a:t>  48 ch BES available for NSTX-U</a:t>
                </a:r>
              </a:p>
              <a:p>
                <a:pPr eaLnBrk="1" hangingPunct="1">
                  <a:spcBef>
                    <a:spcPct val="0"/>
                  </a:spcBef>
                  <a:buFontTx/>
                  <a:buNone/>
                </a:pPr>
                <a:r>
                  <a:rPr lang="en-US" sz="1600" i="0">
                    <a:solidFill>
                      <a:srgbClr val="000000"/>
                    </a:solidFill>
                    <a:latin typeface="Helvetica Neue" charset="0"/>
                    <a:cs typeface="Helvetica Neue" charset="0"/>
                  </a:rPr>
                  <a:t>(24 ch BES available in 2011)</a:t>
                </a:r>
              </a:p>
            </p:txBody>
          </p:sp>
          <p:sp>
            <p:nvSpPr>
              <p:cNvPr id="56340" name="Text Box 58"/>
              <p:cNvSpPr txBox="1">
                <a:spLocks noChangeArrowheads="1"/>
              </p:cNvSpPr>
              <p:nvPr/>
            </p:nvSpPr>
            <p:spPr bwMode="auto">
              <a:xfrm flipH="1">
                <a:off x="2273300" y="4241800"/>
                <a:ext cx="13081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grpSp>
      </p:grpSp>
      <p:sp>
        <p:nvSpPr>
          <p:cNvPr id="56326" name="Text Box 44"/>
          <p:cNvSpPr txBox="1">
            <a:spLocks noChangeArrowheads="1"/>
          </p:cNvSpPr>
          <p:nvPr/>
        </p:nvSpPr>
        <p:spPr bwMode="auto">
          <a:xfrm>
            <a:off x="4191000" y="2489200"/>
            <a:ext cx="48387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lnSpc>
                <a:spcPts val="1125"/>
              </a:lnSpc>
              <a:spcBef>
                <a:spcPct val="50000"/>
              </a:spcBef>
              <a:buFontTx/>
              <a:buNone/>
            </a:pPr>
            <a:r>
              <a:rPr lang="en-US" sz="1600" i="0">
                <a:solidFill>
                  <a:schemeClr val="tx1"/>
                </a:solidFill>
                <a:latin typeface="Helvetica Neue" charset="0"/>
              </a:rPr>
              <a:t>New high-k scattering system for allowing </a:t>
            </a:r>
          </a:p>
          <a:p>
            <a:pPr algn="ctr">
              <a:lnSpc>
                <a:spcPts val="1125"/>
              </a:lnSpc>
              <a:spcBef>
                <a:spcPct val="50000"/>
              </a:spcBef>
              <a:buFontTx/>
              <a:buNone/>
            </a:pPr>
            <a:r>
              <a:rPr lang="en-US" sz="1600" i="0">
                <a:solidFill>
                  <a:schemeClr val="tx1"/>
                </a:solidFill>
                <a:latin typeface="Helvetica Neue" charset="0"/>
              </a:rPr>
              <a:t>2-D k spectrum</a:t>
            </a:r>
            <a:endParaRPr lang="en-US">
              <a:solidFill>
                <a:srgbClr val="0000FF"/>
              </a:solidFill>
            </a:endParaRPr>
          </a:p>
        </p:txBody>
      </p:sp>
      <p:grpSp>
        <p:nvGrpSpPr>
          <p:cNvPr id="56327" name="Group 53"/>
          <p:cNvGrpSpPr>
            <a:grpSpLocks/>
          </p:cNvGrpSpPr>
          <p:nvPr/>
        </p:nvGrpSpPr>
        <p:grpSpPr bwMode="auto">
          <a:xfrm>
            <a:off x="3752850" y="2946400"/>
            <a:ext cx="5391150" cy="2806700"/>
            <a:chOff x="764359" y="766709"/>
            <a:chExt cx="8169912" cy="4254660"/>
          </a:xfrm>
        </p:grpSpPr>
        <p:pic>
          <p:nvPicPr>
            <p:cNvPr id="56333" name="Picture 57"/>
            <p:cNvPicPr>
              <a:picLocks noChangeAspect="1"/>
            </p:cNvPicPr>
            <p:nvPr/>
          </p:nvPicPr>
          <p:blipFill>
            <a:blip r:embed="rId5">
              <a:extLst>
                <a:ext uri="{28A0092B-C50C-407E-A947-70E740481C1C}">
                  <a14:useLocalDpi xmlns:a14="http://schemas.microsoft.com/office/drawing/2010/main" val="0"/>
                </a:ext>
              </a:extLst>
            </a:blip>
            <a:srcRect l="2196" r="2405"/>
            <a:stretch>
              <a:fillRect/>
            </a:stretch>
          </p:blipFill>
          <p:spPr bwMode="auto">
            <a:xfrm>
              <a:off x="5540874" y="766709"/>
              <a:ext cx="3393397" cy="424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5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4359" y="967279"/>
              <a:ext cx="2160209" cy="40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35668" y="1168869"/>
              <a:ext cx="2705206" cy="375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8" name="Text Box 58"/>
          <p:cNvSpPr txBox="1">
            <a:spLocks noChangeArrowheads="1"/>
          </p:cNvSpPr>
          <p:nvPr/>
        </p:nvSpPr>
        <p:spPr bwMode="auto">
          <a:xfrm>
            <a:off x="8382000" y="2692400"/>
            <a:ext cx="6096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UCD</a:t>
            </a:r>
          </a:p>
        </p:txBody>
      </p:sp>
      <p:sp>
        <p:nvSpPr>
          <p:cNvPr id="56329" name="Rectangle 1"/>
          <p:cNvSpPr>
            <a:spLocks noChangeArrowheads="1"/>
          </p:cNvSpPr>
          <p:nvPr/>
        </p:nvSpPr>
        <p:spPr bwMode="auto">
          <a:xfrm>
            <a:off x="3683000" y="2413000"/>
            <a:ext cx="5461000" cy="32893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0" name="Rectangle 3"/>
          <p:cNvSpPr>
            <a:spLocks noChangeArrowheads="1"/>
          </p:cNvSpPr>
          <p:nvPr/>
        </p:nvSpPr>
        <p:spPr bwMode="auto">
          <a:xfrm>
            <a:off x="0" y="2400300"/>
            <a:ext cx="3619500" cy="38481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1" name="TextBox 6"/>
          <p:cNvSpPr txBox="1">
            <a:spLocks noChangeArrowheads="1"/>
          </p:cNvSpPr>
          <p:nvPr/>
        </p:nvSpPr>
        <p:spPr bwMode="auto">
          <a:xfrm>
            <a:off x="3708400" y="5880100"/>
            <a:ext cx="5435600"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tx1"/>
                </a:solidFill>
              </a:rPr>
              <a:t>A 288 GHz polarimetry system for magnetic fluctuation measurements is being tested on DIII-D. </a:t>
            </a:r>
          </a:p>
        </p:txBody>
      </p:sp>
      <p:sp>
        <p:nvSpPr>
          <p:cNvPr id="56332" name="Text Box 58"/>
          <p:cNvSpPr txBox="1">
            <a:spLocks noChangeArrowheads="1"/>
          </p:cNvSpPr>
          <p:nvPr/>
        </p:nvSpPr>
        <p:spPr bwMode="auto">
          <a:xfrm>
            <a:off x="8382000" y="5892800"/>
            <a:ext cx="7493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UCLA</a:t>
            </a:r>
          </a:p>
        </p:txBody>
      </p:sp>
      <p:cxnSp>
        <p:nvCxnSpPr>
          <p:cNvPr id="3" name="Curved Connector 2"/>
          <p:cNvCxnSpPr/>
          <p:nvPr/>
        </p:nvCxnSpPr>
        <p:spPr bwMode="auto">
          <a:xfrm rot="16200000" flipH="1">
            <a:off x="3168650" y="1708150"/>
            <a:ext cx="177800" cy="177800"/>
          </a:xfrm>
          <a:prstGeom prst="curvedConnector3">
            <a:avLst/>
          </a:prstGeom>
          <a:noFill/>
          <a:ln w="12700" cap="flat" cmpd="sng" algn="ctr">
            <a:solidFill>
              <a:schemeClr val="tx1"/>
            </a:solidFill>
            <a:prstDash val="sysDash"/>
            <a:round/>
            <a:headEnd type="none" w="med" len="med"/>
            <a:tailEnd type="none" w="med" len="med"/>
          </a:ln>
          <a:effectLst/>
        </p:spPr>
      </p:cxnSp>
      <p:sp>
        <p:nvSpPr>
          <p:cNvPr id="4" name="TextBox 3"/>
          <p:cNvSpPr txBox="1"/>
          <p:nvPr/>
        </p:nvSpPr>
        <p:spPr>
          <a:xfrm>
            <a:off x="2425700" y="1663700"/>
            <a:ext cx="711904" cy="246221"/>
          </a:xfrm>
          <a:prstGeom prst="rect">
            <a:avLst/>
          </a:prstGeom>
          <a:noFill/>
        </p:spPr>
        <p:txBody>
          <a:bodyPr wrap="none" rtlCol="0">
            <a:spAutoFit/>
          </a:bodyPr>
          <a:lstStyle/>
          <a:p>
            <a:pPr>
              <a:buNone/>
            </a:pPr>
            <a:r>
              <a:rPr lang="en-US" sz="1000" i="0" dirty="0" smtClean="0">
                <a:solidFill>
                  <a:schemeClr val="tx1"/>
                </a:solidFill>
              </a:rPr>
              <a:t>BES, pol</a:t>
            </a:r>
            <a:endParaRPr lang="en-US" sz="1000" i="0" dirty="0">
              <a:solidFill>
                <a:schemeClr val="tx1"/>
              </a:solidFill>
            </a:endParaRPr>
          </a:p>
        </p:txBody>
      </p:sp>
      <p:sp>
        <p:nvSpPr>
          <p:cNvPr id="56" name="TextBox 55"/>
          <p:cNvSpPr txBox="1"/>
          <p:nvPr/>
        </p:nvSpPr>
        <p:spPr>
          <a:xfrm>
            <a:off x="3390900" y="1663700"/>
            <a:ext cx="448347" cy="246221"/>
          </a:xfrm>
          <a:prstGeom prst="rect">
            <a:avLst/>
          </a:prstGeom>
          <a:noFill/>
        </p:spPr>
        <p:txBody>
          <a:bodyPr wrap="none" rtlCol="0">
            <a:spAutoFit/>
          </a:bodyPr>
          <a:lstStyle/>
          <a:p>
            <a:pPr>
              <a:buNone/>
            </a:pPr>
            <a:r>
              <a:rPr lang="en-US" sz="1000" i="0" dirty="0" smtClean="0">
                <a:solidFill>
                  <a:schemeClr val="tx1"/>
                </a:solidFill>
              </a:rPr>
              <a:t>BES</a:t>
            </a:r>
            <a:endParaRPr lang="en-US" sz="1000" i="0" dirty="0">
              <a:solidFill>
                <a:schemeClr val="tx1"/>
              </a:solidFill>
            </a:endParaRPr>
          </a:p>
        </p:txBody>
      </p:sp>
      <p:sp>
        <p:nvSpPr>
          <p:cNvPr id="58"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29</a:t>
            </a:fld>
            <a:endParaRPr lang="en-US" sz="1400" b="0" dirty="0">
              <a:latin typeface="Times" charset="0"/>
            </a:endParaRPr>
          </a:p>
        </p:txBody>
      </p:sp>
    </p:spTree>
    <p:extLst>
      <p:ext uri="{BB962C8B-B14F-4D97-AF65-F5344CB8AC3E}">
        <p14:creationId xmlns:p14="http://schemas.microsoft.com/office/powerpoint/2010/main" val="31135677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16"/>
          <p:cNvPicPr>
            <a:picLocks noChangeAspect="1" noChangeArrowheads="1"/>
          </p:cNvPicPr>
          <p:nvPr/>
        </p:nvPicPr>
        <p:blipFill>
          <a:blip r:embed="rId3" cstate="print"/>
          <a:srcRect/>
          <a:stretch>
            <a:fillRect/>
          </a:stretch>
        </p:blipFill>
        <p:spPr bwMode="auto">
          <a:xfrm>
            <a:off x="5943601" y="990601"/>
            <a:ext cx="1446213" cy="1565275"/>
          </a:xfrm>
          <a:prstGeom prst="rect">
            <a:avLst/>
          </a:prstGeom>
          <a:noFill/>
          <a:ln w="15875" algn="ctr">
            <a:noFill/>
            <a:miter lim="800000"/>
            <a:headEnd/>
            <a:tailEnd/>
          </a:ln>
        </p:spPr>
      </p:pic>
      <p:sp>
        <p:nvSpPr>
          <p:cNvPr id="13317" name="Text Box 17"/>
          <p:cNvSpPr txBox="1">
            <a:spLocks noChangeArrowheads="1"/>
          </p:cNvSpPr>
          <p:nvPr/>
        </p:nvSpPr>
        <p:spPr bwMode="auto">
          <a:xfrm>
            <a:off x="7281863" y="1143001"/>
            <a:ext cx="1371600" cy="276225"/>
          </a:xfrm>
          <a:prstGeom prst="rect">
            <a:avLst/>
          </a:prstGeom>
          <a:noFill/>
          <a:ln w="15875" algn="ctr">
            <a:noFill/>
            <a:miter lim="800000"/>
            <a:headEnd/>
            <a:tailEnd/>
          </a:ln>
        </p:spPr>
        <p:txBody>
          <a:bodyPr lIns="0" tIns="0" rIns="0" bIns="0">
            <a:spAutoFit/>
          </a:bodyPr>
          <a:lstStyle/>
          <a:p>
            <a:pPr algn="ctr">
              <a:spcBef>
                <a:spcPct val="20000"/>
              </a:spcBef>
              <a:buNone/>
            </a:pPr>
            <a:r>
              <a:rPr lang="en-US" sz="1800" dirty="0"/>
              <a:t>ST-FNSF</a:t>
            </a:r>
          </a:p>
        </p:txBody>
      </p:sp>
      <p:pic>
        <p:nvPicPr>
          <p:cNvPr id="13318" name="Picture 2"/>
          <p:cNvPicPr>
            <a:picLocks noChangeAspect="1" noChangeArrowheads="1"/>
          </p:cNvPicPr>
          <p:nvPr/>
        </p:nvPicPr>
        <p:blipFill>
          <a:blip r:embed="rId4" cstate="print"/>
          <a:srcRect/>
          <a:stretch>
            <a:fillRect/>
          </a:stretch>
        </p:blipFill>
        <p:spPr bwMode="auto">
          <a:xfrm>
            <a:off x="8043863" y="4953000"/>
            <a:ext cx="844550" cy="1501775"/>
          </a:xfrm>
          <a:prstGeom prst="rect">
            <a:avLst/>
          </a:prstGeom>
          <a:noFill/>
          <a:ln w="9525">
            <a:noFill/>
            <a:miter lim="800000"/>
            <a:headEnd/>
            <a:tailEnd/>
          </a:ln>
        </p:spPr>
      </p:pic>
      <p:sp>
        <p:nvSpPr>
          <p:cNvPr id="13319" name="Rectangle 18"/>
          <p:cNvSpPr>
            <a:spLocks noChangeArrowheads="1"/>
          </p:cNvSpPr>
          <p:nvPr/>
        </p:nvSpPr>
        <p:spPr bwMode="auto">
          <a:xfrm>
            <a:off x="6367463" y="5984601"/>
            <a:ext cx="1676400" cy="369888"/>
          </a:xfrm>
          <a:prstGeom prst="rect">
            <a:avLst/>
          </a:prstGeom>
          <a:noFill/>
          <a:ln w="9525">
            <a:noFill/>
            <a:miter lim="800000"/>
            <a:headEnd/>
            <a:tailEnd/>
          </a:ln>
        </p:spPr>
        <p:txBody>
          <a:bodyPr lIns="91429" tIns="45714" rIns="91429" bIns="45714">
            <a:spAutoFit/>
          </a:bodyPr>
          <a:lstStyle/>
          <a:p>
            <a:pPr algn="ctr">
              <a:spcBef>
                <a:spcPct val="20000"/>
              </a:spcBef>
              <a:buNone/>
            </a:pPr>
            <a:r>
              <a:rPr lang="en-US" sz="1800" dirty="0"/>
              <a:t>ST Pilot Plant</a:t>
            </a:r>
          </a:p>
        </p:txBody>
      </p:sp>
      <p:pic>
        <p:nvPicPr>
          <p:cNvPr id="13320" name="Picture 24" descr="com_Machinecutaway.jpg"/>
          <p:cNvPicPr>
            <a:picLocks noChangeAspect="1"/>
          </p:cNvPicPr>
          <p:nvPr/>
        </p:nvPicPr>
        <p:blipFill>
          <a:blip r:embed="rId5" cstate="print"/>
          <a:srcRect/>
          <a:stretch>
            <a:fillRect/>
          </a:stretch>
        </p:blipFill>
        <p:spPr bwMode="auto">
          <a:xfrm>
            <a:off x="5903913" y="4137026"/>
            <a:ext cx="1676400" cy="1730375"/>
          </a:xfrm>
          <a:prstGeom prst="rect">
            <a:avLst/>
          </a:prstGeom>
          <a:noFill/>
          <a:ln w="9525">
            <a:noFill/>
            <a:miter lim="800000"/>
            <a:headEnd/>
            <a:tailEnd/>
          </a:ln>
        </p:spPr>
      </p:pic>
      <p:sp>
        <p:nvSpPr>
          <p:cNvPr id="13321" name="Text Box 12"/>
          <p:cNvSpPr txBox="1">
            <a:spLocks noChangeArrowheads="1"/>
          </p:cNvSpPr>
          <p:nvPr/>
        </p:nvSpPr>
        <p:spPr bwMode="auto">
          <a:xfrm>
            <a:off x="7504113" y="4248151"/>
            <a:ext cx="759471" cy="323159"/>
          </a:xfrm>
          <a:prstGeom prst="rect">
            <a:avLst/>
          </a:prstGeom>
          <a:solidFill>
            <a:schemeClr val="bg1"/>
          </a:solidFill>
          <a:ln w="15875" algn="ctr">
            <a:noFill/>
            <a:miter lim="800000"/>
            <a:headEnd/>
            <a:tailEnd/>
          </a:ln>
        </p:spPr>
        <p:txBody>
          <a:bodyPr wrap="none" lIns="91429" tIns="45714" rIns="91429" bIns="0">
            <a:spAutoFit/>
          </a:bodyPr>
          <a:lstStyle/>
          <a:p>
            <a:pPr>
              <a:spcBef>
                <a:spcPct val="20000"/>
              </a:spcBef>
              <a:buNone/>
            </a:pPr>
            <a:r>
              <a:rPr lang="en-US" sz="1800" dirty="0"/>
              <a:t>ITER</a:t>
            </a:r>
          </a:p>
        </p:txBody>
      </p:sp>
      <p:sp>
        <p:nvSpPr>
          <p:cNvPr id="20" name="Rectangle 3"/>
          <p:cNvSpPr txBox="1">
            <a:spLocks noChangeArrowheads="1"/>
          </p:cNvSpPr>
          <p:nvPr/>
        </p:nvSpPr>
        <p:spPr bwMode="auto">
          <a:xfrm>
            <a:off x="228600" y="952500"/>
            <a:ext cx="5715000" cy="5334000"/>
          </a:xfrm>
          <a:prstGeom prst="rect">
            <a:avLst/>
          </a:prstGeom>
          <a:noFill/>
          <a:ln w="9525">
            <a:noFill/>
            <a:miter lim="800000"/>
            <a:headEnd/>
            <a:tailEnd/>
          </a:ln>
        </p:spPr>
        <p:txBody>
          <a:bodyPr lIns="91429" tIns="45714" rIns="91429" bIns="45714"/>
          <a:lstStyle/>
          <a:p>
            <a:pPr marL="342900" indent="-342900" defTabSz="804769" eaLnBrk="0" hangingPunct="0">
              <a:lnSpc>
                <a:spcPct val="120000"/>
              </a:lnSpc>
              <a:spcBef>
                <a:spcPts val="0"/>
              </a:spcBef>
              <a:buFont typeface="Arial"/>
              <a:buChar char="•"/>
              <a:defRPr/>
            </a:pPr>
            <a:r>
              <a:rPr lang="en-US" sz="2400" i="0" kern="0" dirty="0">
                <a:solidFill>
                  <a:schemeClr val="tx1"/>
                </a:solidFill>
                <a:latin typeface="+mn-lt"/>
                <a:cs typeface="+mn-cs"/>
              </a:rPr>
              <a:t>Advance ST as candidate for Fusion Nuclear Science Facility (FNSF)</a:t>
            </a:r>
          </a:p>
          <a:p>
            <a:pPr marL="342900" indent="-342900" defTabSz="804769" eaLnBrk="0" hangingPunct="0">
              <a:lnSpc>
                <a:spcPct val="120000"/>
              </a:lnSpc>
              <a:spcBef>
                <a:spcPts val="0"/>
              </a:spcBef>
              <a:buFont typeface="Arial"/>
              <a:buChar char="•"/>
              <a:defRPr/>
            </a:pPr>
            <a:endParaRPr lang="en-US" sz="2400" i="0" kern="0" dirty="0">
              <a:solidFill>
                <a:schemeClr val="tx1"/>
              </a:solidFill>
              <a:latin typeface="+mn-lt"/>
              <a:cs typeface="+mn-cs"/>
            </a:endParaRPr>
          </a:p>
          <a:p>
            <a:pPr marL="342900" indent="-342900" defTabSz="804769" eaLnBrk="0" hangingPunct="0">
              <a:lnSpc>
                <a:spcPct val="120000"/>
              </a:lnSpc>
              <a:spcBef>
                <a:spcPts val="0"/>
              </a:spcBef>
              <a:buFont typeface="Arial"/>
              <a:buChar char="•"/>
              <a:defRPr/>
            </a:pPr>
            <a:r>
              <a:rPr lang="en-US" sz="2400" i="0" kern="0" dirty="0" smtClean="0">
                <a:solidFill>
                  <a:schemeClr val="tx1"/>
                </a:solidFill>
                <a:latin typeface="+mn-lt"/>
                <a:cs typeface="+mn-cs"/>
              </a:rPr>
              <a:t>Develop solutions for the </a:t>
            </a:r>
            <a:r>
              <a:rPr lang="en-US" sz="2400" i="0" kern="0" dirty="0">
                <a:solidFill>
                  <a:schemeClr val="tx1"/>
                </a:solidFill>
                <a:latin typeface="+mn-lt"/>
                <a:cs typeface="+mn-cs"/>
              </a:rPr>
              <a:t>plasma-material interface </a:t>
            </a:r>
            <a:r>
              <a:rPr lang="en-US" sz="2400" i="0" kern="0" dirty="0" smtClean="0">
                <a:solidFill>
                  <a:schemeClr val="tx1"/>
                </a:solidFill>
                <a:latin typeface="+mn-lt"/>
                <a:cs typeface="+mn-cs"/>
              </a:rPr>
              <a:t>challenge</a:t>
            </a:r>
            <a:endParaRPr lang="en-US" sz="2400" i="0" kern="0" dirty="0">
              <a:solidFill>
                <a:schemeClr val="tx1"/>
              </a:solidFill>
              <a:latin typeface="+mn-lt"/>
              <a:cs typeface="+mn-cs"/>
            </a:endParaRPr>
          </a:p>
          <a:p>
            <a:pPr marL="342900" indent="-342900" defTabSz="804769" eaLnBrk="0" hangingPunct="0">
              <a:lnSpc>
                <a:spcPct val="120000"/>
              </a:lnSpc>
              <a:spcBef>
                <a:spcPts val="0"/>
              </a:spcBef>
              <a:buFont typeface="Arial"/>
              <a:buChar char="•"/>
              <a:defRPr/>
            </a:pPr>
            <a:endParaRPr lang="en-US" sz="2400" i="0" kern="0" dirty="0">
              <a:solidFill>
                <a:schemeClr val="tx1"/>
              </a:solidFill>
              <a:latin typeface="+mn-lt"/>
              <a:cs typeface="+mn-cs"/>
            </a:endParaRPr>
          </a:p>
          <a:p>
            <a:pPr marL="342900" indent="-342900" defTabSz="804769" eaLnBrk="0" hangingPunct="0">
              <a:lnSpc>
                <a:spcPct val="120000"/>
              </a:lnSpc>
              <a:spcBef>
                <a:spcPts val="0"/>
              </a:spcBef>
              <a:buFont typeface="Arial"/>
              <a:buChar char="•"/>
              <a:defRPr/>
            </a:pPr>
            <a:r>
              <a:rPr lang="en-US" sz="2400" i="0" kern="0" dirty="0" smtClean="0">
                <a:solidFill>
                  <a:schemeClr val="tx1"/>
                </a:solidFill>
                <a:latin typeface="+mn-lt"/>
                <a:cs typeface="+mn-cs"/>
              </a:rPr>
              <a:t>Explore unique ST parameter regimes to advance predictive </a:t>
            </a:r>
            <a:r>
              <a:rPr lang="en-US" sz="2400" i="0" kern="0" dirty="0">
                <a:solidFill>
                  <a:schemeClr val="tx1"/>
                </a:solidFill>
                <a:latin typeface="+mn-lt"/>
                <a:cs typeface="+mn-cs"/>
              </a:rPr>
              <a:t>capability </a:t>
            </a:r>
            <a:r>
              <a:rPr lang="en-US" sz="2400" i="0" kern="0" dirty="0" smtClean="0">
                <a:solidFill>
                  <a:schemeClr val="tx1"/>
                </a:solidFill>
                <a:latin typeface="+mn-lt"/>
                <a:cs typeface="+mn-cs"/>
              </a:rPr>
              <a:t>- for </a:t>
            </a:r>
            <a:r>
              <a:rPr lang="en-US" sz="2400" i="0" kern="0" dirty="0">
                <a:solidFill>
                  <a:schemeClr val="tx1"/>
                </a:solidFill>
                <a:latin typeface="+mn-lt"/>
                <a:cs typeface="+mn-cs"/>
              </a:rPr>
              <a:t>ITER and beyond</a:t>
            </a:r>
          </a:p>
          <a:p>
            <a:pPr marL="171450" indent="-171450" defTabSz="804769" eaLnBrk="0" hangingPunct="0">
              <a:lnSpc>
                <a:spcPct val="120000"/>
              </a:lnSpc>
              <a:spcBef>
                <a:spcPts val="0"/>
              </a:spcBef>
              <a:buFont typeface="Arial"/>
              <a:buChar char="•"/>
              <a:defRPr/>
            </a:pPr>
            <a:endParaRPr lang="en-US" i="0" kern="0" dirty="0">
              <a:solidFill>
                <a:schemeClr val="tx1"/>
              </a:solidFill>
              <a:latin typeface="+mn-lt"/>
              <a:cs typeface="+mn-cs"/>
            </a:endParaRPr>
          </a:p>
          <a:p>
            <a:pPr marL="342900" indent="-342900" defTabSz="804769" eaLnBrk="0" hangingPunct="0">
              <a:lnSpc>
                <a:spcPct val="120000"/>
              </a:lnSpc>
              <a:spcBef>
                <a:spcPts val="0"/>
              </a:spcBef>
              <a:buFont typeface="Arial"/>
              <a:buChar char="•"/>
              <a:defRPr/>
            </a:pPr>
            <a:r>
              <a:rPr lang="en-US" sz="2400" i="0" kern="0" dirty="0">
                <a:solidFill>
                  <a:schemeClr val="tx1"/>
                </a:solidFill>
                <a:latin typeface="+mn-lt"/>
                <a:cs typeface="+mn-cs"/>
              </a:rPr>
              <a:t>Develop ST as fusion energy system</a:t>
            </a:r>
            <a:endParaRPr lang="en-US" sz="2000" b="0" i="0" kern="0" dirty="0">
              <a:solidFill>
                <a:srgbClr val="0000FF"/>
              </a:solidFill>
              <a:latin typeface="+mn-lt"/>
              <a:cs typeface="+mn-cs"/>
            </a:endParaRPr>
          </a:p>
        </p:txBody>
      </p:sp>
      <p:pic>
        <p:nvPicPr>
          <p:cNvPr id="13323" name="Picture 2"/>
          <p:cNvPicPr>
            <a:picLocks noChangeAspect="1" noChangeArrowheads="1"/>
          </p:cNvPicPr>
          <p:nvPr/>
        </p:nvPicPr>
        <p:blipFill>
          <a:blip r:embed="rId6" cstate="print"/>
          <a:srcRect/>
          <a:stretch>
            <a:fillRect/>
          </a:stretch>
        </p:blipFill>
        <p:spPr bwMode="auto">
          <a:xfrm>
            <a:off x="5910263" y="2667000"/>
            <a:ext cx="1530350" cy="990600"/>
          </a:xfrm>
          <a:prstGeom prst="rect">
            <a:avLst/>
          </a:prstGeom>
          <a:noFill/>
          <a:ln w="9525">
            <a:noFill/>
            <a:miter lim="800000"/>
            <a:headEnd/>
            <a:tailEnd/>
          </a:ln>
        </p:spPr>
      </p:pic>
      <p:sp>
        <p:nvSpPr>
          <p:cNvPr id="13324" name="Text Box 12"/>
          <p:cNvSpPr txBox="1">
            <a:spLocks noChangeArrowheads="1"/>
          </p:cNvSpPr>
          <p:nvPr/>
        </p:nvSpPr>
        <p:spPr bwMode="auto">
          <a:xfrm>
            <a:off x="6181725" y="3657601"/>
            <a:ext cx="1067059" cy="323159"/>
          </a:xfrm>
          <a:prstGeom prst="rect">
            <a:avLst/>
          </a:prstGeom>
          <a:noFill/>
          <a:ln w="15875" algn="ctr">
            <a:noFill/>
            <a:miter lim="800000"/>
            <a:headEnd/>
            <a:tailEnd/>
          </a:ln>
        </p:spPr>
        <p:txBody>
          <a:bodyPr wrap="none" lIns="91429" tIns="45714" rIns="91429" bIns="0">
            <a:spAutoFit/>
          </a:bodyPr>
          <a:lstStyle/>
          <a:p>
            <a:pPr>
              <a:spcBef>
                <a:spcPct val="20000"/>
              </a:spcBef>
              <a:buNone/>
            </a:pPr>
            <a:r>
              <a:rPr lang="en-US" sz="1800" dirty="0"/>
              <a:t>Lithium</a:t>
            </a:r>
          </a:p>
        </p:txBody>
      </p:sp>
      <p:sp>
        <p:nvSpPr>
          <p:cNvPr id="13325" name="Text Box 12"/>
          <p:cNvSpPr txBox="1">
            <a:spLocks noChangeArrowheads="1"/>
          </p:cNvSpPr>
          <p:nvPr/>
        </p:nvSpPr>
        <p:spPr bwMode="auto">
          <a:xfrm>
            <a:off x="7510464" y="3657601"/>
            <a:ext cx="1606157" cy="323159"/>
          </a:xfrm>
          <a:prstGeom prst="rect">
            <a:avLst/>
          </a:prstGeom>
          <a:noFill/>
          <a:ln w="15875" algn="ctr">
            <a:noFill/>
            <a:miter lim="800000"/>
            <a:headEnd/>
            <a:tailEnd/>
          </a:ln>
        </p:spPr>
        <p:txBody>
          <a:bodyPr wrap="none" lIns="91429" tIns="45714" rIns="91429" bIns="0">
            <a:spAutoFit/>
          </a:bodyPr>
          <a:lstStyle/>
          <a:p>
            <a:pPr>
              <a:spcBef>
                <a:spcPct val="20000"/>
              </a:spcBef>
              <a:buNone/>
            </a:pPr>
            <a:r>
              <a:rPr lang="en-US" sz="1800" dirty="0"/>
              <a:t>“Snowflake”</a:t>
            </a:r>
          </a:p>
        </p:txBody>
      </p:sp>
      <p:pic>
        <p:nvPicPr>
          <p:cNvPr id="13326" name="Picture 6"/>
          <p:cNvPicPr>
            <a:picLocks noChangeAspect="1" noChangeArrowheads="1"/>
          </p:cNvPicPr>
          <p:nvPr/>
        </p:nvPicPr>
        <p:blipFill>
          <a:blip r:embed="rId7" cstate="print"/>
          <a:srcRect/>
          <a:stretch>
            <a:fillRect/>
          </a:stretch>
        </p:blipFill>
        <p:spPr bwMode="auto">
          <a:xfrm>
            <a:off x="7669213" y="2667000"/>
            <a:ext cx="1274762" cy="1047750"/>
          </a:xfrm>
          <a:prstGeom prst="rect">
            <a:avLst/>
          </a:prstGeom>
          <a:noFill/>
          <a:ln w="9525">
            <a:noFill/>
            <a:miter lim="800000"/>
            <a:headEnd/>
            <a:tailEnd/>
          </a:ln>
        </p:spPr>
      </p:pic>
      <p:sp>
        <p:nvSpPr>
          <p:cNvPr id="15"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None/>
            </a:pPr>
            <a:r>
              <a:rPr lang="en-US" sz="3600" i="0" dirty="0">
                <a:solidFill>
                  <a:srgbClr val="FF0000"/>
                </a:solidFill>
              </a:rPr>
              <a:t>NSTX Upgrade </a:t>
            </a:r>
            <a:r>
              <a:rPr lang="en-US" sz="3600" i="0" dirty="0" smtClean="0">
                <a:solidFill>
                  <a:srgbClr val="FF0000"/>
                </a:solidFill>
              </a:rPr>
              <a:t>Mission Elements</a:t>
            </a:r>
            <a:endParaRPr lang="en-US" sz="2400" i="0" dirty="0">
              <a:solidFill>
                <a:srgbClr val="FF0000"/>
              </a:solidFill>
              <a:latin typeface="Helvetica Neue" charset="0"/>
            </a:endParaRPr>
          </a:p>
        </p:txBody>
      </p:sp>
      <p:sp>
        <p:nvSpPr>
          <p:cNvPr id="17"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a:t>
            </a:fld>
            <a:endParaRPr lang="en-US" sz="1400" b="0" dirty="0">
              <a:latin typeface="Times" charset="0"/>
            </a:endParaRPr>
          </a:p>
        </p:txBody>
      </p:sp>
    </p:spTree>
    <p:extLst>
      <p:ext uri="{BB962C8B-B14F-4D97-AF65-F5344CB8AC3E}">
        <p14:creationId xmlns:p14="http://schemas.microsoft.com/office/powerpoint/2010/main" val="7782291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Energetic </a:t>
            </a:r>
            <a:r>
              <a:rPr lang="en-US" sz="2800" i="0" dirty="0">
                <a:solidFill>
                  <a:srgbClr val="FF0000"/>
                </a:solidFill>
                <a:latin typeface="Helvetica Neue" charset="0"/>
                <a:ea typeface="ヒラギノ角ゴ Pro W3" charset="0"/>
                <a:cs typeface="ヒラギノ角ゴ Pro W3" charset="0"/>
              </a:rPr>
              <a:t>Particle </a:t>
            </a:r>
            <a:r>
              <a:rPr lang="en-US" sz="2800" i="0" dirty="0" smtClean="0">
                <a:solidFill>
                  <a:srgbClr val="FF0000"/>
                </a:solidFill>
                <a:latin typeface="Helvetica Neue" charset="0"/>
                <a:ea typeface="ヒラギノ角ゴ Pro W3" charset="0"/>
                <a:cs typeface="ヒラギノ角ゴ Pro W3" charset="0"/>
              </a:rPr>
              <a:t>Research Capabilities </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800" i="0" dirty="0">
                <a:solidFill>
                  <a:srgbClr val="0000FF"/>
                </a:solidFill>
                <a:latin typeface="Helvetica Neue" charset="0"/>
                <a:ea typeface="ヒラギノ角ゴ Pro W3" charset="0"/>
                <a:cs typeface="ヒラギノ角ゴ Pro W3" charset="0"/>
              </a:rPr>
              <a:t>For NBI fast ion transport and current drive physics</a:t>
            </a:r>
          </a:p>
        </p:txBody>
      </p:sp>
      <p:sp>
        <p:nvSpPr>
          <p:cNvPr id="58370" name="TextBox 47"/>
          <p:cNvSpPr txBox="1">
            <a:spLocks noChangeArrowheads="1"/>
          </p:cNvSpPr>
          <p:nvPr/>
        </p:nvSpPr>
        <p:spPr bwMode="auto">
          <a:xfrm>
            <a:off x="7124700" y="2006600"/>
            <a:ext cx="7651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Vertical</a:t>
            </a:r>
          </a:p>
        </p:txBody>
      </p:sp>
      <p:sp>
        <p:nvSpPr>
          <p:cNvPr id="58371" name="TextBox 48"/>
          <p:cNvSpPr txBox="1">
            <a:spLocks noChangeArrowheads="1"/>
          </p:cNvSpPr>
          <p:nvPr/>
        </p:nvSpPr>
        <p:spPr bwMode="auto">
          <a:xfrm>
            <a:off x="7137400" y="3175000"/>
            <a:ext cx="9763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Tangential</a:t>
            </a:r>
          </a:p>
        </p:txBody>
      </p:sp>
      <p:sp>
        <p:nvSpPr>
          <p:cNvPr id="58372" name="Rectangle 56"/>
          <p:cNvSpPr>
            <a:spLocks noChangeArrowheads="1"/>
          </p:cNvSpPr>
          <p:nvPr/>
        </p:nvSpPr>
        <p:spPr bwMode="auto">
          <a:xfrm>
            <a:off x="317500" y="1141413"/>
            <a:ext cx="321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dirty="0">
                <a:solidFill>
                  <a:schemeClr val="tx1"/>
                </a:solidFill>
                <a:latin typeface="Helvetica Neue" charset="0"/>
              </a:rPr>
              <a:t>Fast Ion D-Alpha Diagnostics</a:t>
            </a:r>
          </a:p>
        </p:txBody>
      </p:sp>
      <p:sp>
        <p:nvSpPr>
          <p:cNvPr id="57" name="Rectangle 56"/>
          <p:cNvSpPr/>
          <p:nvPr/>
        </p:nvSpPr>
        <p:spPr>
          <a:xfrm>
            <a:off x="309037" y="4557713"/>
            <a:ext cx="4826000" cy="1643527"/>
          </a:xfrm>
          <a:prstGeom prst="rect">
            <a:avLst/>
          </a:prstGeom>
          <a:solidFill>
            <a:schemeClr val="accent5">
              <a:lumMod val="40000"/>
              <a:lumOff val="60000"/>
            </a:schemeClr>
          </a:solidFill>
          <a:ln>
            <a:solidFill>
              <a:srgbClr val="000000"/>
            </a:solidFill>
          </a:ln>
        </p:spPr>
        <p:txBody>
          <a:bodyPr>
            <a:spAutoFit/>
          </a:bodyPr>
          <a:lstStyle/>
          <a:p>
            <a:pPr>
              <a:buFontTx/>
              <a:buNone/>
              <a:defRPr/>
            </a:pPr>
            <a:r>
              <a:rPr lang="en-US" sz="1800" i="0" dirty="0">
                <a:solidFill>
                  <a:schemeClr val="tx1"/>
                </a:solidFill>
                <a:ea typeface="ＭＳ Ｐゴシック" charset="-128"/>
                <a:cs typeface="ＭＳ Ｐゴシック" charset="-128"/>
              </a:rPr>
              <a:t>FY 2013 - 14 Energetic Particle Conceptual Design and Diagnostic Upgrade</a:t>
            </a:r>
            <a:endParaRPr lang="en-US" sz="1800" i="0" dirty="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Solid State-</a:t>
            </a:r>
            <a:r>
              <a:rPr lang="en-US" sz="1800" i="0" dirty="0">
                <a:ea typeface="ＭＳ Ｐゴシック" charset="-128"/>
                <a:cs typeface="ＭＳ Ｐゴシック" charset="-128"/>
              </a:rPr>
              <a:t>NPA enhancement </a:t>
            </a:r>
            <a:endParaRPr lang="en-US" sz="1800" i="0" dirty="0" smtClean="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Charged Fusion Product Array</a:t>
            </a:r>
          </a:p>
          <a:p>
            <a:pPr marL="274320" lvl="1" indent="-182880">
              <a:defRPr/>
            </a:pPr>
            <a:r>
              <a:rPr lang="en-US" sz="1800" i="0" dirty="0" smtClean="0">
                <a:ea typeface="ＭＳ Ｐゴシック" charset="-128"/>
                <a:cs typeface="ＭＳ Ｐゴシック" charset="-128"/>
              </a:rPr>
              <a:t>Proto</a:t>
            </a:r>
            <a:r>
              <a:rPr lang="en-US" sz="1800" i="0" dirty="0">
                <a:ea typeface="ＭＳ Ｐゴシック" charset="-128"/>
                <a:cs typeface="ＭＳ Ｐゴシック" charset="-128"/>
              </a:rPr>
              <a:t>-type active TAE antenna</a:t>
            </a:r>
          </a:p>
        </p:txBody>
      </p:sp>
      <p:pic>
        <p:nvPicPr>
          <p:cNvPr id="58375" name="Picture 13"/>
          <p:cNvPicPr>
            <a:picLocks noChangeAspect="1"/>
          </p:cNvPicPr>
          <p:nvPr/>
        </p:nvPicPr>
        <p:blipFill>
          <a:blip r:embed="rId3">
            <a:extLst>
              <a:ext uri="{28A0092B-C50C-407E-A947-70E740481C1C}">
                <a14:useLocalDpi xmlns:a14="http://schemas.microsoft.com/office/drawing/2010/main" val="0"/>
              </a:ext>
            </a:extLst>
          </a:blip>
          <a:srcRect b="26729"/>
          <a:stretch>
            <a:fillRect/>
          </a:stretch>
        </p:blipFill>
        <p:spPr bwMode="auto">
          <a:xfrm>
            <a:off x="5380038" y="4038600"/>
            <a:ext cx="34512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14"/>
          <p:cNvSpPr>
            <a:spLocks noChangeArrowheads="1"/>
          </p:cNvSpPr>
          <p:nvPr/>
        </p:nvSpPr>
        <p:spPr bwMode="auto">
          <a:xfrm>
            <a:off x="5480050" y="6022975"/>
            <a:ext cx="3663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400" i="0"/>
              <a:t>5-turn radial active TAE antenna installed in 2011</a:t>
            </a:r>
            <a:endParaRPr lang="en-US" sz="1400"/>
          </a:p>
        </p:txBody>
      </p:sp>
      <p:cxnSp>
        <p:nvCxnSpPr>
          <p:cNvPr id="58377" name="Straight Arrow Connector 16"/>
          <p:cNvCxnSpPr>
            <a:cxnSpLocks noChangeShapeType="1"/>
          </p:cNvCxnSpPr>
          <p:nvPr/>
        </p:nvCxnSpPr>
        <p:spPr bwMode="auto">
          <a:xfrm rot="5400000" flipH="1" flipV="1">
            <a:off x="6474619" y="5782469"/>
            <a:ext cx="558800" cy="1588"/>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58378" name="Picture 14"/>
          <p:cNvPicPr>
            <a:picLocks noChangeAspect="1"/>
          </p:cNvPicPr>
          <p:nvPr/>
        </p:nvPicPr>
        <p:blipFill>
          <a:blip r:embed="rId4">
            <a:extLst>
              <a:ext uri="{28A0092B-C50C-407E-A947-70E740481C1C}">
                <a14:useLocalDpi xmlns:a14="http://schemas.microsoft.com/office/drawing/2010/main" val="0"/>
              </a:ext>
            </a:extLst>
          </a:blip>
          <a:srcRect t="2351" b="49240"/>
          <a:stretch>
            <a:fillRect/>
          </a:stretch>
        </p:blipFill>
        <p:spPr bwMode="auto">
          <a:xfrm>
            <a:off x="3441700" y="1479550"/>
            <a:ext cx="33655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
          <p:cNvSpPr>
            <a:spLocks noChangeArrowheads="1"/>
          </p:cNvSpPr>
          <p:nvPr/>
        </p:nvSpPr>
        <p:spPr bwMode="auto">
          <a:xfrm>
            <a:off x="3479800" y="1371600"/>
            <a:ext cx="381000" cy="317500"/>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endParaRPr lang="en-US"/>
          </a:p>
        </p:txBody>
      </p:sp>
      <p:pic>
        <p:nvPicPr>
          <p:cNvPr id="5838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300" y="1147763"/>
            <a:ext cx="2527300"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1" name="Text Box 58"/>
          <p:cNvSpPr txBox="1">
            <a:spLocks noChangeArrowheads="1"/>
          </p:cNvSpPr>
          <p:nvPr/>
        </p:nvSpPr>
        <p:spPr bwMode="auto">
          <a:xfrm>
            <a:off x="3606800" y="1117600"/>
            <a:ext cx="6096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UCI</a:t>
            </a:r>
          </a:p>
        </p:txBody>
      </p:sp>
      <p:sp>
        <p:nvSpPr>
          <p:cNvPr id="58382" name="Rectangle 56"/>
          <p:cNvSpPr>
            <a:spLocks noChangeArrowheads="1"/>
          </p:cNvSpPr>
          <p:nvPr/>
        </p:nvSpPr>
        <p:spPr bwMode="auto">
          <a:xfrm>
            <a:off x="3779838" y="1103313"/>
            <a:ext cx="257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FIDA Views</a:t>
            </a:r>
          </a:p>
        </p:txBody>
      </p:sp>
      <p:sp>
        <p:nvSpPr>
          <p:cNvPr id="58383" name="TextBox 44"/>
          <p:cNvSpPr txBox="1">
            <a:spLocks noChangeArrowheads="1"/>
          </p:cNvSpPr>
          <p:nvPr/>
        </p:nvSpPr>
        <p:spPr bwMode="auto">
          <a:xfrm>
            <a:off x="220134" y="1494896"/>
            <a:ext cx="3568700" cy="286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spcAft>
                <a:spcPts val="1800"/>
              </a:spcAft>
              <a:buFontTx/>
              <a:buNone/>
            </a:pPr>
            <a:r>
              <a:rPr lang="en-US" sz="1600" i="0" dirty="0"/>
              <a:t>• V</a:t>
            </a:r>
            <a:r>
              <a:rPr lang="en-US" sz="1600" i="0" dirty="0" smtClean="0"/>
              <a:t>ertical </a:t>
            </a:r>
            <a:r>
              <a:rPr lang="en-US" sz="1600" i="0" dirty="0"/>
              <a:t>FIDA system measures </a:t>
            </a:r>
            <a:r>
              <a:rPr lang="en-US" sz="1600" i="0" dirty="0" smtClean="0"/>
              <a:t>trapped </a:t>
            </a:r>
            <a:r>
              <a:rPr lang="en-US" sz="1600" i="0" dirty="0"/>
              <a:t>or barely passing (co-going) particles. </a:t>
            </a:r>
          </a:p>
          <a:p>
            <a:pPr marL="91440" indent="-457200" eaLnBrk="1" hangingPunct="1">
              <a:spcAft>
                <a:spcPts val="1800"/>
              </a:spcAft>
              <a:buFontTx/>
              <a:buNone/>
            </a:pPr>
            <a:r>
              <a:rPr lang="en-US" sz="1600" i="0" dirty="0"/>
              <a:t>• N</a:t>
            </a:r>
            <a:r>
              <a:rPr lang="en-US" sz="1600" i="0" dirty="0" smtClean="0"/>
              <a:t>ew </a:t>
            </a:r>
            <a:r>
              <a:rPr lang="en-US" sz="1600" i="0" dirty="0"/>
              <a:t>tangential FIDA system measures co-passing fast </a:t>
            </a:r>
            <a:r>
              <a:rPr lang="en-US" sz="1600" i="0" dirty="0" smtClean="0"/>
              <a:t>ions</a:t>
            </a:r>
            <a:endParaRPr lang="en-US" sz="1600" i="0" dirty="0"/>
          </a:p>
          <a:p>
            <a:pPr marL="91440" indent="-457200" eaLnBrk="1" hangingPunct="1">
              <a:spcAft>
                <a:spcPts val="1800"/>
              </a:spcAft>
              <a:buFontTx/>
              <a:buNone/>
            </a:pPr>
            <a:r>
              <a:rPr lang="en-US" sz="1600" i="0" dirty="0"/>
              <a:t>• Both FIDA systems have time resolution of 10 </a:t>
            </a:r>
            <a:r>
              <a:rPr lang="en-US" sz="1600" i="0" dirty="0" err="1"/>
              <a:t>ms</a:t>
            </a:r>
            <a:r>
              <a:rPr lang="en-US" sz="1600" i="0" dirty="0"/>
              <a:t>, spatial resolution </a:t>
            </a:r>
            <a:r>
              <a:rPr lang="en-US" sz="1600" i="0" dirty="0" smtClean="0"/>
              <a:t>≈ 5 </a:t>
            </a:r>
            <a:r>
              <a:rPr lang="en-US" sz="1600" i="0" dirty="0"/>
              <a:t>cm and energy resolution </a:t>
            </a:r>
            <a:r>
              <a:rPr lang="en-US" sz="1600" i="0" dirty="0" smtClean="0"/>
              <a:t>≈ 10 </a:t>
            </a:r>
            <a:r>
              <a:rPr lang="en-US" sz="1600" i="0" dirty="0" err="1"/>
              <a:t>keV</a:t>
            </a:r>
            <a:r>
              <a:rPr lang="en-US" sz="1600" i="0" dirty="0"/>
              <a:t>. </a:t>
            </a:r>
          </a:p>
        </p:txBody>
      </p:sp>
      <p:sp>
        <p:nvSpPr>
          <p:cNvPr id="17" name="Text Box 58"/>
          <p:cNvSpPr txBox="1">
            <a:spLocks noChangeArrowheads="1"/>
          </p:cNvSpPr>
          <p:nvPr/>
        </p:nvSpPr>
        <p:spPr bwMode="auto">
          <a:xfrm>
            <a:off x="4106333" y="5215467"/>
            <a:ext cx="6096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UCI</a:t>
            </a:r>
          </a:p>
        </p:txBody>
      </p:sp>
      <p:sp>
        <p:nvSpPr>
          <p:cNvPr id="1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30</a:t>
            </a:fld>
            <a:endParaRPr lang="en-US" sz="1400" b="0" dirty="0">
              <a:latin typeface="Times" charset="0"/>
            </a:endParaRPr>
          </a:p>
        </p:txBody>
      </p:sp>
      <p:sp>
        <p:nvSpPr>
          <p:cNvPr id="18" name="Text Box 58"/>
          <p:cNvSpPr txBox="1">
            <a:spLocks noChangeArrowheads="1"/>
          </p:cNvSpPr>
          <p:nvPr/>
        </p:nvSpPr>
        <p:spPr bwMode="auto">
          <a:xfrm>
            <a:off x="4246033" y="5558367"/>
            <a:ext cx="6096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smtClean="0">
                <a:solidFill>
                  <a:schemeClr val="tx1"/>
                </a:solidFill>
              </a:rPr>
              <a:t>FIU</a:t>
            </a:r>
            <a:endParaRPr lang="en-US" sz="1400" b="0" i="0" dirty="0">
              <a:solidFill>
                <a:schemeClr val="tx1"/>
              </a:solidFill>
            </a:endParaRPr>
          </a:p>
        </p:txBody>
      </p:sp>
    </p:spTree>
    <p:extLst>
      <p:ext uri="{BB962C8B-B14F-4D97-AF65-F5344CB8AC3E}">
        <p14:creationId xmlns:p14="http://schemas.microsoft.com/office/powerpoint/2010/main" val="24402894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258234" y="1233488"/>
            <a:ext cx="8674100" cy="4861588"/>
          </a:xfrm>
          <a:prstGeom prst="rect">
            <a:avLst/>
          </a:prstGeom>
          <a:solidFill>
            <a:srgbClr val="CCFFFF"/>
          </a:solidFill>
          <a:ln w="9525">
            <a:solidFill>
              <a:schemeClr val="tx1"/>
            </a:solidFill>
            <a:miter lim="800000"/>
            <a:headEnd/>
            <a:tailEnd/>
          </a:ln>
        </p:spPr>
        <p:txBody>
          <a:bodyPr>
            <a:spAutoFit/>
          </a:bodyPr>
          <a:lstStyle>
            <a:lvl1pPr marL="228600" indent="-228600" eaLnBrk="0" hangingPunct="0">
              <a:defRPr sz="1200" b="1" i="1">
                <a:solidFill>
                  <a:srgbClr val="1822CD"/>
                </a:solidFill>
                <a:latin typeface="Helvetica" charset="0"/>
                <a:ea typeface="ＭＳ Ｐゴシック" charset="0"/>
                <a:cs typeface="ＭＳ Ｐゴシック" charset="0"/>
              </a:defRPr>
            </a:lvl1pPr>
            <a:lvl2pPr marL="635000" indent="-1778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ts val="50"/>
              </a:spcBef>
              <a:spcAft>
                <a:spcPts val="300"/>
              </a:spcAft>
              <a:buFontTx/>
              <a:buNone/>
            </a:pPr>
            <a:r>
              <a:rPr lang="en-US" sz="2000" i="0" dirty="0">
                <a:solidFill>
                  <a:schemeClr val="tx1"/>
                </a:solidFill>
                <a:latin typeface="Helvetica Neue" charset="0"/>
              </a:rPr>
              <a:t>• NSTX </a:t>
            </a:r>
            <a:r>
              <a:rPr lang="en-US" sz="2000" i="0" dirty="0" smtClean="0">
                <a:solidFill>
                  <a:schemeClr val="tx1"/>
                </a:solidFill>
                <a:latin typeface="Helvetica Neue" charset="0"/>
              </a:rPr>
              <a:t>Upgrade provides significant advance in ST plasma performance</a:t>
            </a:r>
            <a:endParaRPr lang="en-US" sz="1800" i="0" dirty="0">
              <a:solidFill>
                <a:srgbClr val="0000CC"/>
              </a:solidFill>
              <a:latin typeface="Helvetica Neue" charset="0"/>
            </a:endParaRPr>
          </a:p>
          <a:p>
            <a:pPr lvl="1">
              <a:spcBef>
                <a:spcPts val="50"/>
              </a:spcBef>
              <a:spcAft>
                <a:spcPts val="300"/>
              </a:spcAft>
              <a:buFontTx/>
              <a:buChar char="-"/>
            </a:pPr>
            <a:r>
              <a:rPr lang="en-US" sz="1600" i="0" dirty="0" smtClean="0">
                <a:solidFill>
                  <a:srgbClr val="0000CC"/>
                </a:solidFill>
                <a:latin typeface="Helvetica Neue" charset="0"/>
              </a:rPr>
              <a:t>A new center-stack to enable 1T, 2 MA, 5 sec operation</a:t>
            </a:r>
            <a:endParaRPr lang="en-US" sz="1600" i="0" dirty="0">
              <a:solidFill>
                <a:srgbClr val="0000CC"/>
              </a:solidFill>
              <a:latin typeface="Helvetica Neue" charset="0"/>
            </a:endParaRPr>
          </a:p>
          <a:p>
            <a:pPr lvl="1">
              <a:spcBef>
                <a:spcPts val="50"/>
              </a:spcBef>
              <a:spcAft>
                <a:spcPts val="300"/>
              </a:spcAft>
              <a:buFontTx/>
              <a:buChar char="-"/>
            </a:pPr>
            <a:r>
              <a:rPr lang="en-US" sz="1600" i="0" dirty="0" smtClean="0">
                <a:solidFill>
                  <a:srgbClr val="0000CC"/>
                </a:solidFill>
                <a:latin typeface="Helvetica Neue" charset="0"/>
              </a:rPr>
              <a:t>2</a:t>
            </a:r>
            <a:r>
              <a:rPr lang="en-US" sz="1600" i="0" baseline="30000" dirty="0" smtClean="0">
                <a:solidFill>
                  <a:srgbClr val="0000CC"/>
                </a:solidFill>
                <a:latin typeface="Helvetica Neue" charset="0"/>
              </a:rPr>
              <a:t>nd</a:t>
            </a:r>
            <a:r>
              <a:rPr lang="en-US" sz="1600" i="0" dirty="0" smtClean="0">
                <a:solidFill>
                  <a:srgbClr val="0000CC"/>
                </a:solidFill>
                <a:latin typeface="Helvetica Neue" charset="0"/>
              </a:rPr>
              <a:t> NBI for doubling the heating power and efficient current drive for fully non-inductive operation</a:t>
            </a:r>
          </a:p>
          <a:p>
            <a:pPr lvl="1">
              <a:spcBef>
                <a:spcPts val="50"/>
              </a:spcBef>
              <a:spcAft>
                <a:spcPts val="300"/>
              </a:spcAft>
              <a:buFontTx/>
              <a:buChar char="-"/>
            </a:pPr>
            <a:r>
              <a:rPr lang="en-US" sz="1600" i="0" dirty="0" smtClean="0">
                <a:solidFill>
                  <a:srgbClr val="0000CC"/>
                </a:solidFill>
                <a:latin typeface="Helvetica Neue" charset="0"/>
              </a:rPr>
              <a:t>High power density and innovative </a:t>
            </a:r>
            <a:r>
              <a:rPr lang="en-US" sz="1600" i="0" dirty="0" err="1" smtClean="0">
                <a:solidFill>
                  <a:srgbClr val="0000CC"/>
                </a:solidFill>
                <a:latin typeface="Helvetica Neue" charset="0"/>
              </a:rPr>
              <a:t>divertor</a:t>
            </a:r>
            <a:r>
              <a:rPr lang="en-US" sz="1600" i="0" dirty="0" smtClean="0">
                <a:solidFill>
                  <a:srgbClr val="0000CC"/>
                </a:solidFill>
                <a:latin typeface="Helvetica Neue" charset="0"/>
              </a:rPr>
              <a:t> solutions for world leading PMI research</a:t>
            </a:r>
          </a:p>
          <a:p>
            <a:pPr marL="457200" lvl="1" indent="0">
              <a:spcBef>
                <a:spcPts val="50"/>
              </a:spcBef>
              <a:spcAft>
                <a:spcPts val="300"/>
              </a:spcAft>
              <a:buNone/>
            </a:pPr>
            <a:endParaRPr lang="en-US" sz="800" i="0" dirty="0" smtClean="0">
              <a:solidFill>
                <a:schemeClr val="tx1"/>
              </a:solidFill>
              <a:latin typeface="Helvetica Neue" charset="0"/>
            </a:endParaRPr>
          </a:p>
          <a:p>
            <a:pPr>
              <a:spcBef>
                <a:spcPts val="50"/>
              </a:spcBef>
              <a:spcAft>
                <a:spcPts val="300"/>
              </a:spcAft>
              <a:buFontTx/>
              <a:buNone/>
            </a:pPr>
            <a:r>
              <a:rPr lang="en-US" sz="2000" i="0" dirty="0" smtClean="0">
                <a:solidFill>
                  <a:schemeClr val="tx1"/>
                </a:solidFill>
                <a:latin typeface="Helvetica Neue" charset="0"/>
              </a:rPr>
              <a:t>• NSTX </a:t>
            </a:r>
            <a:r>
              <a:rPr lang="en-US" sz="2000" i="0" dirty="0">
                <a:solidFill>
                  <a:schemeClr val="tx1"/>
                </a:solidFill>
                <a:latin typeface="Helvetica Neue" charset="0"/>
              </a:rPr>
              <a:t>upgrade outage activities are progressing well</a:t>
            </a:r>
            <a:endParaRPr lang="en-US" sz="1800" i="0" dirty="0">
              <a:solidFill>
                <a:srgbClr val="0000CC"/>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NSTX operations technical staff were shifted to the Upgrade Project </a:t>
            </a:r>
            <a:r>
              <a:rPr lang="en-US" sz="1600" i="0" dirty="0" smtClean="0">
                <a:solidFill>
                  <a:srgbClr val="0000CC"/>
                </a:solidFill>
                <a:latin typeface="Helvetica Neue" charset="0"/>
              </a:rPr>
              <a:t>tasks.</a:t>
            </a:r>
            <a:endParaRPr lang="en-US" sz="1600" i="0" dirty="0">
              <a:solidFill>
                <a:srgbClr val="0000CC"/>
              </a:solidFill>
              <a:latin typeface="Helvetica Neue" charset="0"/>
            </a:endParaRPr>
          </a:p>
          <a:p>
            <a:pPr lvl="1">
              <a:spcBef>
                <a:spcPts val="50"/>
              </a:spcBef>
              <a:spcAft>
                <a:spcPts val="300"/>
              </a:spcAft>
              <a:buFontTx/>
              <a:buChar char="-"/>
            </a:pPr>
            <a:r>
              <a:rPr lang="en-US" sz="1600" i="0" dirty="0" smtClean="0">
                <a:solidFill>
                  <a:srgbClr val="0000CC"/>
                </a:solidFill>
                <a:latin typeface="Helvetica Neue" charset="0"/>
              </a:rPr>
              <a:t>NSTX </a:t>
            </a:r>
            <a:r>
              <a:rPr lang="en-US" sz="1600" i="0" dirty="0">
                <a:solidFill>
                  <a:srgbClr val="0000CC"/>
                </a:solidFill>
                <a:latin typeface="Helvetica Neue" charset="0"/>
              </a:rPr>
              <a:t>Upgrade Project is thus far progressing on budget and on schedule.</a:t>
            </a:r>
          </a:p>
          <a:p>
            <a:pPr lvl="1">
              <a:spcBef>
                <a:spcPts val="50"/>
              </a:spcBef>
              <a:spcAft>
                <a:spcPts val="300"/>
              </a:spcAft>
              <a:buFontTx/>
              <a:buChar char="-"/>
            </a:pPr>
            <a:r>
              <a:rPr lang="en-US" sz="1600" i="0" dirty="0" smtClean="0">
                <a:solidFill>
                  <a:srgbClr val="0000CC"/>
                </a:solidFill>
                <a:latin typeface="Helvetica Neue" charset="0"/>
              </a:rPr>
              <a:t>Diagnostics </a:t>
            </a:r>
            <a:r>
              <a:rPr lang="en-US" sz="1600" i="0" dirty="0">
                <a:solidFill>
                  <a:srgbClr val="0000CC"/>
                </a:solidFill>
                <a:latin typeface="Helvetica Neue" charset="0"/>
              </a:rPr>
              <a:t>were </a:t>
            </a:r>
            <a:r>
              <a:rPr lang="en-US" sz="1600" i="0" dirty="0" smtClean="0">
                <a:solidFill>
                  <a:srgbClr val="0000CC"/>
                </a:solidFill>
                <a:latin typeface="Helvetica Neue" charset="0"/>
              </a:rPr>
              <a:t>being reinstalled on NSTX-U.</a:t>
            </a:r>
          </a:p>
          <a:p>
            <a:pPr lvl="1">
              <a:spcBef>
                <a:spcPts val="50"/>
              </a:spcBef>
              <a:spcAft>
                <a:spcPts val="300"/>
              </a:spcAft>
              <a:buFontTx/>
              <a:buChar char="-"/>
            </a:pPr>
            <a:r>
              <a:rPr lang="en-US" sz="1600" i="0" dirty="0" smtClean="0">
                <a:solidFill>
                  <a:srgbClr val="0000CC"/>
                </a:solidFill>
                <a:latin typeface="Helvetica Neue" charset="0"/>
              </a:rPr>
              <a:t>NSTX-U operational preparation activities are starting.</a:t>
            </a:r>
            <a:endParaRPr lang="en-US" sz="1600" i="0" dirty="0">
              <a:solidFill>
                <a:srgbClr val="0000CC"/>
              </a:solidFill>
              <a:latin typeface="Helvetica Neue" charset="0"/>
            </a:endParaRPr>
          </a:p>
          <a:p>
            <a:pPr marL="457200" lvl="1" indent="0">
              <a:spcBef>
                <a:spcPts val="50"/>
              </a:spcBef>
              <a:spcAft>
                <a:spcPts val="300"/>
              </a:spcAft>
              <a:buNone/>
            </a:pPr>
            <a:endParaRPr lang="en-US" sz="800" i="0" dirty="0">
              <a:solidFill>
                <a:srgbClr val="0000CC"/>
              </a:solidFill>
              <a:latin typeface="Helvetica Neue" charset="0"/>
            </a:endParaRPr>
          </a:p>
          <a:p>
            <a:pPr>
              <a:spcBef>
                <a:spcPts val="50"/>
              </a:spcBef>
              <a:spcAft>
                <a:spcPts val="300"/>
              </a:spcAft>
              <a:buFontTx/>
              <a:buNone/>
            </a:pPr>
            <a:r>
              <a:rPr lang="en-US" sz="2000" i="0" dirty="0">
                <a:solidFill>
                  <a:schemeClr val="tx1"/>
                </a:solidFill>
                <a:latin typeface="Helvetica Neue" charset="0"/>
              </a:rPr>
              <a:t>• Exciting 5 Year Plan (FY 2014 – 18) </a:t>
            </a:r>
            <a:r>
              <a:rPr lang="en-US" sz="2000" i="0" dirty="0" smtClean="0">
                <a:solidFill>
                  <a:schemeClr val="tx1"/>
                </a:solidFill>
                <a:latin typeface="Helvetica Neue" charset="0"/>
              </a:rPr>
              <a:t>has been developed</a:t>
            </a:r>
            <a:endParaRPr lang="en-US" sz="2000" i="0" dirty="0">
              <a:solidFill>
                <a:schemeClr val="tx1"/>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Aiming to provide necessary data base for FNSF design and construction.</a:t>
            </a:r>
          </a:p>
          <a:p>
            <a:pPr lvl="1">
              <a:spcBef>
                <a:spcPts val="50"/>
              </a:spcBef>
              <a:spcAft>
                <a:spcPts val="300"/>
              </a:spcAft>
              <a:buFontTx/>
              <a:buChar char="-"/>
            </a:pPr>
            <a:r>
              <a:rPr lang="en-US" sz="1600" i="0" dirty="0">
                <a:solidFill>
                  <a:srgbClr val="0000CC"/>
                </a:solidFill>
                <a:latin typeface="Helvetica Neue" charset="0"/>
              </a:rPr>
              <a:t>Strong contribution to </a:t>
            </a:r>
            <a:r>
              <a:rPr lang="en-US" sz="1600" i="0" dirty="0" err="1">
                <a:solidFill>
                  <a:srgbClr val="0000CC"/>
                </a:solidFill>
                <a:latin typeface="Helvetica Neue" charset="0"/>
              </a:rPr>
              <a:t>toroidal</a:t>
            </a:r>
            <a:r>
              <a:rPr lang="en-US" sz="1600" i="0" dirty="0">
                <a:solidFill>
                  <a:srgbClr val="0000CC"/>
                </a:solidFill>
                <a:latin typeface="Helvetica Neue" charset="0"/>
              </a:rPr>
              <a:t> physics, ITER, and fusion energy development</a:t>
            </a:r>
            <a:r>
              <a:rPr lang="en-US" sz="1600" i="0" dirty="0" smtClean="0">
                <a:solidFill>
                  <a:srgbClr val="0000CC"/>
                </a:solidFill>
                <a:latin typeface="Helvetica Neue" charset="0"/>
              </a:rPr>
              <a:t>.</a:t>
            </a:r>
            <a:endParaRPr lang="en-US" sz="1600" i="0" dirty="0">
              <a:solidFill>
                <a:srgbClr val="0000CC"/>
              </a:solidFill>
              <a:latin typeface="Helvetica Neue" charset="0"/>
            </a:endParaRPr>
          </a:p>
        </p:txBody>
      </p:sp>
      <p:sp>
        <p:nvSpPr>
          <p:cNvPr id="66562"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400" i="0" dirty="0">
                <a:solidFill>
                  <a:srgbClr val="FF0000"/>
                </a:solidFill>
                <a:latin typeface="Helvetica Neue" charset="0"/>
              </a:rPr>
              <a:t>Optimized NSTX-U Five Year Plan </a:t>
            </a:r>
            <a:r>
              <a:rPr lang="en-US" sz="2400" i="0" dirty="0" smtClean="0">
                <a:solidFill>
                  <a:srgbClr val="FF0000"/>
                </a:solidFill>
                <a:latin typeface="Helvetica Neue" charset="0"/>
              </a:rPr>
              <a:t>Has been Developed </a:t>
            </a:r>
            <a:endParaRPr lang="en-US" sz="2400" i="0" dirty="0">
              <a:solidFill>
                <a:srgbClr val="FF0000"/>
              </a:solidFill>
              <a:latin typeface="Helvetica Neue" charset="0"/>
            </a:endParaRPr>
          </a:p>
          <a:p>
            <a:pPr algn="ctr" eaLnBrk="0" hangingPunct="0">
              <a:spcBef>
                <a:spcPct val="0"/>
              </a:spcBef>
              <a:buFontTx/>
              <a:buNone/>
            </a:pPr>
            <a:r>
              <a:rPr lang="en-US" sz="2000" i="0" dirty="0">
                <a:solidFill>
                  <a:srgbClr val="090CFF"/>
                </a:solidFill>
                <a:latin typeface="Helvetica Neue" charset="0"/>
              </a:rPr>
              <a:t>Exciting Opportunities and Challenges Ahead</a:t>
            </a:r>
            <a:endParaRPr lang="en-US" sz="1800" i="0" dirty="0">
              <a:solidFill>
                <a:srgbClr val="0705FF"/>
              </a:solidFill>
              <a:latin typeface="Helvetica Neue" charset="0"/>
            </a:endParaRPr>
          </a:p>
        </p:txBody>
      </p:sp>
      <p:sp>
        <p:nvSpPr>
          <p:cNvPr id="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31</a:t>
            </a:fld>
            <a:endParaRPr lang="en-US" sz="1400" b="0" dirty="0">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400" i="0" dirty="0">
                <a:solidFill>
                  <a:srgbClr val="FF3300"/>
                </a:solidFill>
              </a:rPr>
              <a:t>S</a:t>
            </a:r>
            <a:r>
              <a:rPr lang="en-US" sz="2400" i="0" dirty="0" smtClean="0">
                <a:solidFill>
                  <a:srgbClr val="FF3300"/>
                </a:solidFill>
              </a:rPr>
              <a:t>ubstantial Increase </a:t>
            </a:r>
            <a:r>
              <a:rPr lang="en-US" sz="2400" i="0" dirty="0">
                <a:solidFill>
                  <a:srgbClr val="FF3300"/>
                </a:solidFill>
              </a:rPr>
              <a:t>in </a:t>
            </a:r>
            <a:r>
              <a:rPr lang="en-US" sz="2400" i="0" dirty="0" smtClean="0">
                <a:solidFill>
                  <a:srgbClr val="FF3300"/>
                </a:solidFill>
              </a:rPr>
              <a:t>NSTX-U Device / Plasma </a:t>
            </a:r>
            <a:r>
              <a:rPr lang="en-US" sz="2400" i="0" dirty="0">
                <a:solidFill>
                  <a:srgbClr val="FF3300"/>
                </a:solidFill>
              </a:rPr>
              <a:t>P</a:t>
            </a:r>
            <a:r>
              <a:rPr lang="en-US" sz="2400" i="0" dirty="0" smtClean="0">
                <a:solidFill>
                  <a:srgbClr val="FF3300"/>
                </a:solidFill>
              </a:rPr>
              <a:t>erformance</a:t>
            </a:r>
            <a:r>
              <a:rPr lang="en-US" sz="2400" i="0" dirty="0">
                <a:solidFill>
                  <a:srgbClr val="FF3300"/>
                </a:solidFill>
              </a:rPr>
              <a:t/>
            </a:r>
            <a:br>
              <a:rPr lang="en-US" sz="2400" i="0" dirty="0">
                <a:solidFill>
                  <a:srgbClr val="FF3300"/>
                </a:solidFill>
              </a:rPr>
            </a:br>
            <a:r>
              <a:rPr lang="en-US" sz="2000" i="0" dirty="0" smtClean="0">
                <a:solidFill>
                  <a:srgbClr val="0000FF"/>
                </a:solidFill>
              </a:rPr>
              <a:t>To provide data base to support ST-FNSF designs and ITER operations</a:t>
            </a:r>
            <a:endParaRPr lang="en-US" sz="2000" i="0" dirty="0">
              <a:solidFill>
                <a:srgbClr val="0B21FF"/>
              </a:solidFill>
              <a:latin typeface="Arial" charset="0"/>
            </a:endParaRPr>
          </a:p>
        </p:txBody>
      </p:sp>
      <p:pic>
        <p:nvPicPr>
          <p:cNvPr id="2560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1600" y="989013"/>
            <a:ext cx="621982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Oval 7"/>
          <p:cNvSpPr>
            <a:spLocks noChangeArrowheads="1"/>
          </p:cNvSpPr>
          <p:nvPr/>
        </p:nvSpPr>
        <p:spPr bwMode="auto">
          <a:xfrm>
            <a:off x="4140200" y="2654300"/>
            <a:ext cx="1346200" cy="1346200"/>
          </a:xfrm>
          <a:prstGeom prst="ellipse">
            <a:avLst/>
          </a:pr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7" name="TextBox 8"/>
          <p:cNvSpPr txBox="1">
            <a:spLocks noChangeArrowheads="1"/>
          </p:cNvSpPr>
          <p:nvPr/>
        </p:nvSpPr>
        <p:spPr bwMode="auto">
          <a:xfrm>
            <a:off x="3581400" y="46101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solidFill>
                  <a:schemeClr val="tx1"/>
                </a:solidFill>
              </a:rPr>
              <a:t>NSTX</a:t>
            </a:r>
          </a:p>
        </p:txBody>
      </p:sp>
      <p:cxnSp>
        <p:nvCxnSpPr>
          <p:cNvPr id="25608" name="Straight Arrow Connector 10"/>
          <p:cNvCxnSpPr>
            <a:cxnSpLocks noChangeShapeType="1"/>
          </p:cNvCxnSpPr>
          <p:nvPr/>
        </p:nvCxnSpPr>
        <p:spPr bwMode="auto">
          <a:xfrm flipV="1">
            <a:off x="4102100" y="3949700"/>
            <a:ext cx="469900" cy="787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graphicFrame>
        <p:nvGraphicFramePr>
          <p:cNvPr id="4" name="Table 3"/>
          <p:cNvGraphicFramePr>
            <a:graphicFrameLocks noGrp="1"/>
          </p:cNvGraphicFramePr>
          <p:nvPr>
            <p:extLst>
              <p:ext uri="{D42A27DB-BD31-4B8C-83A1-F6EECF244321}">
                <p14:modId xmlns:p14="http://schemas.microsoft.com/office/powerpoint/2010/main" val="3203587251"/>
              </p:ext>
            </p:extLst>
          </p:nvPr>
        </p:nvGraphicFramePr>
        <p:xfrm>
          <a:off x="2457450" y="4940300"/>
          <a:ext cx="6648450" cy="868681"/>
        </p:xfrm>
        <a:graphic>
          <a:graphicData uri="http://schemas.openxmlformats.org/drawingml/2006/table">
            <a:tbl>
              <a:tblPr firstRow="1" bandRow="1">
                <a:tableStyleId>{5940675A-B579-460E-94D1-54222C63F5DA}</a:tableStyleId>
              </a:tblPr>
              <a:tblGrid>
                <a:gridCol w="913761"/>
                <a:gridCol w="651964"/>
                <a:gridCol w="536125"/>
                <a:gridCol w="660400"/>
                <a:gridCol w="609600"/>
                <a:gridCol w="596900"/>
                <a:gridCol w="736600"/>
                <a:gridCol w="723900"/>
                <a:gridCol w="1219200"/>
              </a:tblGrid>
              <a:tr h="320041">
                <a:tc>
                  <a:txBody>
                    <a:bodyPr/>
                    <a:lstStyle/>
                    <a:p>
                      <a:endParaRPr lang="en-US" sz="1200" b="1" dirty="0"/>
                    </a:p>
                  </a:txBody>
                  <a:tcPr/>
                </a:tc>
                <a:tc>
                  <a:txBody>
                    <a:bodyPr/>
                    <a:lstStyle/>
                    <a:p>
                      <a:pPr algn="ctr"/>
                      <a:r>
                        <a:rPr lang="en-US" sz="1100" b="1" dirty="0" smtClean="0"/>
                        <a:t>R</a:t>
                      </a:r>
                      <a:r>
                        <a:rPr lang="en-US" sz="1100" b="1" baseline="-25000" dirty="0" smtClean="0"/>
                        <a:t>0</a:t>
                      </a:r>
                      <a:r>
                        <a:rPr lang="en-US" sz="1100" b="1" baseline="0" dirty="0" smtClean="0"/>
                        <a:t> </a:t>
                      </a:r>
                      <a:r>
                        <a:rPr lang="en-US" sz="1100" b="1" dirty="0" smtClean="0"/>
                        <a:t>(m)</a:t>
                      </a:r>
                      <a:endParaRPr lang="en-US" sz="1100" b="1" dirty="0"/>
                    </a:p>
                  </a:txBody>
                  <a:tcPr/>
                </a:tc>
                <a:tc>
                  <a:txBody>
                    <a:bodyPr/>
                    <a:lstStyle/>
                    <a:p>
                      <a:pPr algn="ctr"/>
                      <a:r>
                        <a:rPr lang="en-US" sz="1100" b="1" dirty="0" smtClean="0"/>
                        <a:t>A</a:t>
                      </a:r>
                      <a:r>
                        <a:rPr lang="en-US" sz="1100" b="1" baseline="-25000" dirty="0" smtClean="0"/>
                        <a:t>min</a:t>
                      </a:r>
                      <a:endParaRPr lang="en-US" sz="1100" b="1" baseline="-25000" dirty="0"/>
                    </a:p>
                  </a:txBody>
                  <a:tcPr/>
                </a:tc>
                <a:tc>
                  <a:txBody>
                    <a:bodyPr/>
                    <a:lstStyle/>
                    <a:p>
                      <a:pPr algn="ctr"/>
                      <a:r>
                        <a:rPr lang="en-US" sz="1100" b="1" dirty="0" err="1" smtClean="0"/>
                        <a:t>I</a:t>
                      </a:r>
                      <a:r>
                        <a:rPr lang="en-US" sz="1100" b="1" baseline="-25000" dirty="0" err="1" smtClean="0"/>
                        <a:t>p</a:t>
                      </a:r>
                      <a:r>
                        <a:rPr lang="en-US" sz="1100" b="1" dirty="0" smtClean="0"/>
                        <a:t>(MA)</a:t>
                      </a:r>
                      <a:endParaRPr lang="en-US" sz="1100" b="1" dirty="0"/>
                    </a:p>
                  </a:txBody>
                  <a:tcPr/>
                </a:tc>
                <a:tc>
                  <a:txBody>
                    <a:bodyPr/>
                    <a:lstStyle/>
                    <a:p>
                      <a:pPr algn="ctr"/>
                      <a:r>
                        <a:rPr lang="en-US" sz="1100" b="1" dirty="0" smtClean="0"/>
                        <a:t>B</a:t>
                      </a:r>
                      <a:r>
                        <a:rPr lang="en-US" sz="1100" b="1" baseline="-25000" dirty="0" smtClean="0"/>
                        <a:t>T</a:t>
                      </a:r>
                      <a:r>
                        <a:rPr lang="en-US" sz="1100" b="1" baseline="0" dirty="0" smtClean="0"/>
                        <a:t> </a:t>
                      </a:r>
                      <a:r>
                        <a:rPr lang="en-US" sz="1100" b="1" dirty="0" smtClean="0"/>
                        <a:t>(T)</a:t>
                      </a:r>
                      <a:endParaRPr lang="en-US" sz="1100" b="1" dirty="0"/>
                    </a:p>
                  </a:txBody>
                  <a:tcPr/>
                </a:tc>
                <a:tc>
                  <a:txBody>
                    <a:bodyPr/>
                    <a:lstStyle/>
                    <a:p>
                      <a:pPr algn="ctr"/>
                      <a:r>
                        <a:rPr lang="en-US" sz="1100" b="1" dirty="0" smtClean="0"/>
                        <a:t>T</a:t>
                      </a:r>
                      <a:r>
                        <a:rPr lang="en-US" sz="1100" b="1" baseline="-25000" dirty="0" smtClean="0"/>
                        <a:t>TF</a:t>
                      </a:r>
                      <a:r>
                        <a:rPr lang="en-US" sz="1100" b="1" dirty="0" smtClean="0"/>
                        <a:t>(s)</a:t>
                      </a:r>
                      <a:endParaRPr lang="en-US" sz="1100" b="1" dirty="0"/>
                    </a:p>
                  </a:txBody>
                  <a:tcPr/>
                </a:tc>
                <a:tc>
                  <a:txBody>
                    <a:bodyPr/>
                    <a:lstStyle/>
                    <a:p>
                      <a:pPr algn="ctr"/>
                      <a:r>
                        <a:rPr lang="en-US" sz="1100" b="1" dirty="0" smtClean="0"/>
                        <a:t>R</a:t>
                      </a:r>
                      <a:r>
                        <a:rPr lang="en-US" sz="1100" b="1" baseline="-25000" dirty="0" smtClean="0"/>
                        <a:t>CS</a:t>
                      </a:r>
                      <a:r>
                        <a:rPr lang="en-US" sz="1100" b="1" baseline="0" dirty="0" smtClean="0"/>
                        <a:t> </a:t>
                      </a:r>
                      <a:r>
                        <a:rPr lang="en-US" sz="1100" b="1" dirty="0" smtClean="0"/>
                        <a:t>(m)</a:t>
                      </a:r>
                      <a:endParaRPr lang="en-US" sz="1100" b="1" dirty="0"/>
                    </a:p>
                  </a:txBody>
                  <a:tcPr/>
                </a:tc>
                <a:tc>
                  <a:txBody>
                    <a:bodyPr/>
                    <a:lstStyle/>
                    <a:p>
                      <a:pPr algn="ctr"/>
                      <a:r>
                        <a:rPr lang="en-US" sz="1100" b="1" dirty="0" smtClean="0"/>
                        <a:t>R</a:t>
                      </a:r>
                      <a:r>
                        <a:rPr lang="en-US" sz="1100" b="1" baseline="-25000" dirty="0" smtClean="0"/>
                        <a:t>OB</a:t>
                      </a:r>
                      <a:r>
                        <a:rPr lang="en-US" sz="1100" b="1" baseline="0" dirty="0" smtClean="0"/>
                        <a:t> </a:t>
                      </a:r>
                      <a:r>
                        <a:rPr lang="en-US" sz="1100" b="1" dirty="0" smtClean="0"/>
                        <a:t>(m)</a:t>
                      </a:r>
                      <a:endParaRPr lang="en-US" sz="1100" b="1" dirty="0"/>
                    </a:p>
                  </a:txBody>
                  <a:tcPr/>
                </a:tc>
                <a:tc>
                  <a:txBody>
                    <a:bodyPr/>
                    <a:lstStyle/>
                    <a:p>
                      <a:pPr algn="ctr"/>
                      <a:r>
                        <a:rPr lang="en-US" sz="1100" b="1" dirty="0" smtClean="0"/>
                        <a:t>OH flux</a:t>
                      </a:r>
                      <a:r>
                        <a:rPr lang="en-US" sz="1100" b="1" baseline="0" dirty="0" smtClean="0"/>
                        <a:t> </a:t>
                      </a:r>
                      <a:r>
                        <a:rPr lang="en-US" sz="1100" b="1" dirty="0" smtClean="0"/>
                        <a:t>(</a:t>
                      </a:r>
                      <a:r>
                        <a:rPr lang="en-US" sz="1100" b="1" dirty="0" err="1" smtClean="0"/>
                        <a:t>Wb</a:t>
                      </a:r>
                      <a:r>
                        <a:rPr lang="en-US" sz="1100" b="1" dirty="0" smtClean="0"/>
                        <a:t>)</a:t>
                      </a:r>
                    </a:p>
                  </a:txBody>
                  <a:tcPr/>
                </a:tc>
              </a:tr>
              <a:tr h="175259">
                <a:tc>
                  <a:txBody>
                    <a:bodyPr/>
                    <a:lstStyle/>
                    <a:p>
                      <a:pPr algn="ctr"/>
                      <a:r>
                        <a:rPr lang="en-US" sz="1200" b="1" dirty="0" smtClean="0"/>
                        <a:t>NSTX</a:t>
                      </a:r>
                      <a:endParaRPr lang="en-US" sz="1200" b="1" dirty="0"/>
                    </a:p>
                  </a:txBody>
                  <a:tcPr/>
                </a:tc>
                <a:tc>
                  <a:txBody>
                    <a:bodyPr/>
                    <a:lstStyle/>
                    <a:p>
                      <a:pPr algn="ctr"/>
                      <a:r>
                        <a:rPr lang="en-US" sz="1200" b="1" dirty="0" smtClean="0"/>
                        <a:t>0.854</a:t>
                      </a:r>
                      <a:endParaRPr lang="en-US" sz="1200" b="1" dirty="0"/>
                    </a:p>
                  </a:txBody>
                  <a:tcPr/>
                </a:tc>
                <a:tc>
                  <a:txBody>
                    <a:bodyPr/>
                    <a:lstStyle/>
                    <a:p>
                      <a:pPr algn="ctr"/>
                      <a:r>
                        <a:rPr lang="en-US" sz="1200" b="1" dirty="0" smtClean="0"/>
                        <a:t>1.28</a:t>
                      </a:r>
                      <a:endParaRPr lang="en-US" sz="1200" b="1" dirty="0"/>
                    </a:p>
                  </a:txBody>
                  <a:tcPr/>
                </a:tc>
                <a:tc>
                  <a:txBody>
                    <a:bodyPr/>
                    <a:lstStyle/>
                    <a:p>
                      <a:pPr algn="ctr"/>
                      <a:r>
                        <a:rPr lang="en-US" sz="1200" b="1" dirty="0" smtClean="0"/>
                        <a:t>1</a:t>
                      </a:r>
                      <a:endParaRPr lang="en-US" sz="1200" b="1" dirty="0"/>
                    </a:p>
                  </a:txBody>
                  <a:tcPr/>
                </a:tc>
                <a:tc>
                  <a:txBody>
                    <a:bodyPr/>
                    <a:lstStyle/>
                    <a:p>
                      <a:pPr algn="ctr"/>
                      <a:r>
                        <a:rPr lang="en-US" sz="1200" b="1" dirty="0" smtClean="0"/>
                        <a:t>0.55</a:t>
                      </a:r>
                    </a:p>
                  </a:txBody>
                  <a:tcPr/>
                </a:tc>
                <a:tc>
                  <a:txBody>
                    <a:bodyPr/>
                    <a:lstStyle/>
                    <a:p>
                      <a:pPr algn="ctr"/>
                      <a:r>
                        <a:rPr lang="en-US" sz="1200" b="1" dirty="0" smtClean="0"/>
                        <a:t>1</a:t>
                      </a:r>
                      <a:endParaRPr lang="en-US" sz="1200" b="1" dirty="0"/>
                    </a:p>
                  </a:txBody>
                  <a:tcPr/>
                </a:tc>
                <a:tc>
                  <a:txBody>
                    <a:bodyPr/>
                    <a:lstStyle/>
                    <a:p>
                      <a:pPr algn="ctr"/>
                      <a:r>
                        <a:rPr lang="en-US" sz="1200" b="1" dirty="0" smtClean="0"/>
                        <a:t>0.185</a:t>
                      </a:r>
                      <a:endParaRPr lang="en-US" sz="1200" b="1" dirty="0"/>
                    </a:p>
                  </a:txBody>
                  <a:tcPr/>
                </a:tc>
                <a:tc>
                  <a:txBody>
                    <a:bodyPr/>
                    <a:lstStyle/>
                    <a:p>
                      <a:pPr algn="ctr"/>
                      <a:r>
                        <a:rPr lang="en-US" sz="1200" b="1" dirty="0" smtClean="0"/>
                        <a:t>1.574</a:t>
                      </a:r>
                      <a:endParaRPr lang="en-US" sz="1200" b="1" dirty="0"/>
                    </a:p>
                  </a:txBody>
                  <a:tcPr/>
                </a:tc>
                <a:tc>
                  <a:txBody>
                    <a:bodyPr/>
                    <a:lstStyle/>
                    <a:p>
                      <a:pPr algn="ctr"/>
                      <a:r>
                        <a:rPr lang="en-US" sz="1200" b="1" dirty="0" smtClean="0"/>
                        <a:t>0.75</a:t>
                      </a:r>
                      <a:endParaRPr lang="en-US" sz="1200" b="1" dirty="0"/>
                    </a:p>
                  </a:txBody>
                  <a:tcPr/>
                </a:tc>
              </a:tr>
              <a:tr h="0">
                <a:tc>
                  <a:txBody>
                    <a:bodyPr/>
                    <a:lstStyle/>
                    <a:p>
                      <a:pPr algn="ctr"/>
                      <a:r>
                        <a:rPr lang="en-US" sz="1200" b="1" dirty="0" smtClean="0"/>
                        <a:t>NSTX-U</a:t>
                      </a:r>
                      <a:endParaRPr lang="en-US" sz="1200" b="1" dirty="0"/>
                    </a:p>
                  </a:txBody>
                  <a:tcPr>
                    <a:solidFill>
                      <a:srgbClr val="F6DCF4"/>
                    </a:solidFill>
                  </a:tcPr>
                </a:tc>
                <a:tc>
                  <a:txBody>
                    <a:bodyPr/>
                    <a:lstStyle/>
                    <a:p>
                      <a:pPr algn="ctr"/>
                      <a:r>
                        <a:rPr lang="en-US" sz="1200" b="1" dirty="0" smtClean="0"/>
                        <a:t>0.934</a:t>
                      </a:r>
                      <a:endParaRPr lang="en-US" sz="1200" b="1" dirty="0"/>
                    </a:p>
                  </a:txBody>
                  <a:tcPr>
                    <a:solidFill>
                      <a:srgbClr val="F6DCF4"/>
                    </a:solidFill>
                  </a:tcPr>
                </a:tc>
                <a:tc>
                  <a:txBody>
                    <a:bodyPr/>
                    <a:lstStyle/>
                    <a:p>
                      <a:pPr algn="ctr"/>
                      <a:r>
                        <a:rPr lang="en-US" sz="1200" b="1" dirty="0" smtClean="0"/>
                        <a:t>1.5</a:t>
                      </a:r>
                      <a:endParaRPr lang="en-US" sz="1200" b="1" dirty="0"/>
                    </a:p>
                  </a:txBody>
                  <a:tcPr>
                    <a:solidFill>
                      <a:srgbClr val="F6DCF4"/>
                    </a:solidFill>
                  </a:tcPr>
                </a:tc>
                <a:tc>
                  <a:txBody>
                    <a:bodyPr/>
                    <a:lstStyle/>
                    <a:p>
                      <a:pPr algn="ctr"/>
                      <a:r>
                        <a:rPr lang="en-US" sz="1200" b="1" dirty="0" smtClean="0"/>
                        <a:t>2</a:t>
                      </a:r>
                      <a:endParaRPr lang="en-US" sz="1200" b="1" dirty="0"/>
                    </a:p>
                  </a:txBody>
                  <a:tcPr>
                    <a:solidFill>
                      <a:srgbClr val="F6DCF4"/>
                    </a:solidFill>
                  </a:tcPr>
                </a:tc>
                <a:tc>
                  <a:txBody>
                    <a:bodyPr/>
                    <a:lstStyle/>
                    <a:p>
                      <a:pPr algn="ctr"/>
                      <a:r>
                        <a:rPr lang="en-US" sz="1200" b="1" dirty="0" smtClean="0"/>
                        <a:t>1</a:t>
                      </a:r>
                      <a:endParaRPr lang="en-US" sz="1200" b="1" dirty="0"/>
                    </a:p>
                  </a:txBody>
                  <a:tcPr>
                    <a:solidFill>
                      <a:srgbClr val="F6DCF4"/>
                    </a:solidFill>
                  </a:tcPr>
                </a:tc>
                <a:tc>
                  <a:txBody>
                    <a:bodyPr/>
                    <a:lstStyle/>
                    <a:p>
                      <a:pPr algn="ctr"/>
                      <a:r>
                        <a:rPr lang="en-US" sz="1200" b="1" dirty="0" smtClean="0"/>
                        <a:t>6.5</a:t>
                      </a:r>
                      <a:endParaRPr lang="en-US" sz="1200" b="1" dirty="0"/>
                    </a:p>
                  </a:txBody>
                  <a:tcPr>
                    <a:solidFill>
                      <a:srgbClr val="F6DCF4"/>
                    </a:solidFill>
                  </a:tcPr>
                </a:tc>
                <a:tc>
                  <a:txBody>
                    <a:bodyPr/>
                    <a:lstStyle/>
                    <a:p>
                      <a:pPr algn="ctr"/>
                      <a:r>
                        <a:rPr lang="en-US" sz="1200" b="1" dirty="0" smtClean="0"/>
                        <a:t>0.315</a:t>
                      </a:r>
                      <a:endParaRPr lang="en-US" sz="1200" b="1" dirty="0"/>
                    </a:p>
                  </a:txBody>
                  <a:tcPr>
                    <a:solidFill>
                      <a:srgbClr val="F6DCF4"/>
                    </a:solidFill>
                  </a:tcPr>
                </a:tc>
                <a:tc>
                  <a:txBody>
                    <a:bodyPr/>
                    <a:lstStyle/>
                    <a:p>
                      <a:pPr algn="ctr"/>
                      <a:r>
                        <a:rPr lang="en-US" sz="1200" b="1" dirty="0" smtClean="0"/>
                        <a:t>1.574</a:t>
                      </a:r>
                      <a:endParaRPr lang="en-US" sz="1200" b="1" dirty="0"/>
                    </a:p>
                  </a:txBody>
                  <a:tcPr>
                    <a:solidFill>
                      <a:srgbClr val="F6DCF4"/>
                    </a:solidFill>
                  </a:tcPr>
                </a:tc>
                <a:tc>
                  <a:txBody>
                    <a:bodyPr/>
                    <a:lstStyle/>
                    <a:p>
                      <a:pPr algn="ctr"/>
                      <a:r>
                        <a:rPr lang="en-US" sz="1200" b="1" dirty="0" smtClean="0"/>
                        <a:t>2.1</a:t>
                      </a:r>
                      <a:endParaRPr lang="en-US" sz="1200" b="1" dirty="0"/>
                    </a:p>
                  </a:txBody>
                  <a:tcPr>
                    <a:solidFill>
                      <a:srgbClr val="F6DCF4"/>
                    </a:solidFill>
                  </a:tcPr>
                </a:tc>
              </a:tr>
            </a:tbl>
          </a:graphicData>
        </a:graphic>
      </p:graphicFrame>
      <p:sp>
        <p:nvSpPr>
          <p:cNvPr id="21"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a:t>
            </a:fld>
            <a:endParaRPr lang="en-US" sz="1400" b="0" dirty="0">
              <a:latin typeface="Times" charset="0"/>
            </a:endParaRPr>
          </a:p>
        </p:txBody>
      </p:sp>
      <p:sp>
        <p:nvSpPr>
          <p:cNvPr id="2" name="TextBox 1"/>
          <p:cNvSpPr txBox="1"/>
          <p:nvPr/>
        </p:nvSpPr>
        <p:spPr>
          <a:xfrm>
            <a:off x="2580249" y="5860348"/>
            <a:ext cx="6462151" cy="634020"/>
          </a:xfrm>
          <a:prstGeom prst="rect">
            <a:avLst/>
          </a:prstGeom>
          <a:solidFill>
            <a:schemeClr val="accent1">
              <a:lumMod val="20000"/>
              <a:lumOff val="80000"/>
            </a:schemeClr>
          </a:solidFill>
          <a:ln>
            <a:solidFill>
              <a:schemeClr val="tx1"/>
            </a:solidFill>
          </a:ln>
        </p:spPr>
        <p:txBody>
          <a:bodyPr wrap="square" rtlCol="0">
            <a:spAutoFit/>
          </a:bodyPr>
          <a:lstStyle/>
          <a:p>
            <a:pPr algn="ctr" eaLnBrk="1" hangingPunct="1">
              <a:buNone/>
            </a:pPr>
            <a:r>
              <a:rPr lang="en-US" sz="1600" dirty="0" smtClean="0">
                <a:solidFill>
                  <a:schemeClr val="tx1"/>
                </a:solidFill>
              </a:rPr>
              <a:t>~ X 10 increase in </a:t>
            </a:r>
            <a:r>
              <a:rPr lang="en-US" sz="1600" dirty="0" err="1" smtClean="0">
                <a:solidFill>
                  <a:schemeClr val="tx1"/>
                </a:solidFill>
              </a:rPr>
              <a:t>n</a:t>
            </a:r>
            <a:r>
              <a:rPr lang="en-US" sz="1600" dirty="0" err="1" smtClean="0">
                <a:solidFill>
                  <a:schemeClr val="tx1"/>
                </a:solidFill>
                <a:latin typeface="Symbol" charset="2"/>
                <a:cs typeface="Symbol" charset="2"/>
              </a:rPr>
              <a:t>t</a:t>
            </a:r>
            <a:r>
              <a:rPr lang="en-US" sz="1600" dirty="0" err="1" smtClean="0">
                <a:solidFill>
                  <a:schemeClr val="tx1"/>
                </a:solidFill>
              </a:rPr>
              <a:t>T</a:t>
            </a:r>
            <a:r>
              <a:rPr lang="en-US" sz="1600" dirty="0" smtClean="0">
                <a:solidFill>
                  <a:schemeClr val="tx1"/>
                </a:solidFill>
              </a:rPr>
              <a:t> from NSTX</a:t>
            </a:r>
          </a:p>
          <a:p>
            <a:pPr algn="ctr" eaLnBrk="1" hangingPunct="1">
              <a:buNone/>
            </a:pPr>
            <a:r>
              <a:rPr lang="en-US" sz="1600" dirty="0" smtClean="0">
                <a:solidFill>
                  <a:schemeClr val="tx1"/>
                </a:solidFill>
              </a:rPr>
              <a:t>NSTX-U average plasma pressure ∝ B</a:t>
            </a:r>
            <a:r>
              <a:rPr lang="en-US" sz="1600" baseline="-25000" dirty="0" smtClean="0">
                <a:solidFill>
                  <a:schemeClr val="tx1"/>
                </a:solidFill>
              </a:rPr>
              <a:t>T0</a:t>
            </a:r>
            <a:r>
              <a:rPr lang="en-US" sz="1600" baseline="30000" dirty="0" smtClean="0">
                <a:solidFill>
                  <a:schemeClr val="tx1"/>
                </a:solidFill>
              </a:rPr>
              <a:t>2 </a:t>
            </a:r>
            <a:r>
              <a:rPr lang="en-US" sz="1600" dirty="0" err="1" smtClean="0">
                <a:solidFill>
                  <a:schemeClr val="tx1"/>
                </a:solidFill>
                <a:latin typeface="Symbol" charset="0"/>
                <a:cs typeface="Symbol" charset="0"/>
              </a:rPr>
              <a:t>b</a:t>
            </a:r>
            <a:r>
              <a:rPr lang="en-US" sz="1600" baseline="-25000" dirty="0" err="1" smtClean="0">
                <a:solidFill>
                  <a:schemeClr val="tx1"/>
                </a:solidFill>
              </a:rPr>
              <a:t>T</a:t>
            </a:r>
            <a:r>
              <a:rPr lang="en-US" sz="1600" baseline="-25000" dirty="0" smtClean="0">
                <a:solidFill>
                  <a:schemeClr val="tx1"/>
                </a:solidFill>
              </a:rPr>
              <a:t> </a:t>
            </a:r>
            <a:r>
              <a:rPr lang="en-US" sz="1600" dirty="0" smtClean="0">
                <a:solidFill>
                  <a:schemeClr val="tx1"/>
                </a:solidFill>
              </a:rPr>
              <a:t>(</a:t>
            </a:r>
            <a:r>
              <a:rPr lang="en-US" sz="1600" dirty="0">
                <a:solidFill>
                  <a:schemeClr val="tx1"/>
                </a:solidFill>
              </a:rPr>
              <a:t>T</a:t>
            </a:r>
            <a:r>
              <a:rPr lang="en-US" sz="1600" baseline="30000" dirty="0">
                <a:solidFill>
                  <a:schemeClr val="tx1"/>
                </a:solidFill>
              </a:rPr>
              <a:t>2</a:t>
            </a:r>
            <a:r>
              <a:rPr lang="en-US" sz="1600" dirty="0">
                <a:solidFill>
                  <a:schemeClr val="tx1"/>
                </a:solidFill>
              </a:rPr>
              <a:t>%</a:t>
            </a:r>
            <a:r>
              <a:rPr lang="en-US" sz="1600" dirty="0" smtClean="0">
                <a:solidFill>
                  <a:schemeClr val="tx1"/>
                </a:solidFill>
              </a:rPr>
              <a:t>) </a:t>
            </a:r>
            <a:r>
              <a:rPr lang="en-US" sz="1600" i="0" dirty="0" smtClean="0">
                <a:solidFill>
                  <a:schemeClr val="tx1"/>
                </a:solidFill>
              </a:rPr>
              <a:t>~ TFTR, JET</a:t>
            </a:r>
            <a:r>
              <a:rPr lang="en-US" sz="1600" dirty="0" smtClean="0">
                <a:solidFill>
                  <a:schemeClr val="tx1"/>
                </a:solidFill>
              </a:rPr>
              <a:t>  </a:t>
            </a:r>
            <a:endParaRPr lang="en-US" sz="1600" dirty="0">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686F595-B889-B943-B63A-B626FFE9E1C2}" type="slidenum">
              <a:rPr lang="en-US" smtClean="0"/>
              <a:pPr>
                <a:defRPr/>
              </a:pPr>
              <a:t>5</a:t>
            </a:fld>
            <a:endParaRPr lang="en-US"/>
          </a:p>
        </p:txBody>
      </p:sp>
      <p:pic>
        <p:nvPicPr>
          <p:cNvPr id="5" name="Picture 4"/>
          <p:cNvPicPr>
            <a:picLocks noChangeAspect="1"/>
          </p:cNvPicPr>
          <p:nvPr/>
        </p:nvPicPr>
        <p:blipFill rotWithShape="1">
          <a:blip r:embed="rId2"/>
          <a:srcRect t="24026" b="8825"/>
          <a:stretch/>
        </p:blipFill>
        <p:spPr>
          <a:xfrm>
            <a:off x="1765300" y="4490720"/>
            <a:ext cx="6350000" cy="2057400"/>
          </a:xfrm>
          <a:prstGeom prst="rect">
            <a:avLst/>
          </a:prstGeom>
        </p:spPr>
      </p:pic>
      <p:sp>
        <p:nvSpPr>
          <p:cNvPr id="7" name="Rectangle 2"/>
          <p:cNvSpPr>
            <a:spLocks noChangeArrowheads="1"/>
          </p:cNvSpPr>
          <p:nvPr/>
        </p:nvSpPr>
        <p:spPr bwMode="auto">
          <a:xfrm>
            <a:off x="0" y="222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buNone/>
              <a:defRPr/>
            </a:pPr>
            <a:r>
              <a:rPr lang="en-US" sz="3200" i="0" dirty="0">
                <a:solidFill>
                  <a:srgbClr val="FF0000"/>
                </a:solidFill>
                <a:effectLst>
                  <a:outerShdw blurRad="38100" dist="38100" dir="2700000" algn="tl">
                    <a:srgbClr val="DDDDDD"/>
                  </a:outerShdw>
                </a:effectLst>
              </a:rPr>
              <a:t>NSTX </a:t>
            </a:r>
            <a:r>
              <a:rPr lang="en-US" sz="3200" i="0" dirty="0" smtClean="0">
                <a:solidFill>
                  <a:srgbClr val="FF0000"/>
                </a:solidFill>
                <a:effectLst>
                  <a:outerShdw blurRad="38100" dist="38100" dir="2700000" algn="tl">
                    <a:srgbClr val="DDDDDD"/>
                  </a:outerShdw>
                </a:effectLst>
              </a:rPr>
              <a:t>Upgrade</a:t>
            </a:r>
            <a:r>
              <a:rPr lang="en-US" sz="3200" i="0" dirty="0">
                <a:solidFill>
                  <a:srgbClr val="FF0000"/>
                </a:solidFill>
                <a:effectLst>
                  <a:outerShdw blurRad="38100" dist="38100" dir="2700000" algn="tl">
                    <a:srgbClr val="DDDDDD"/>
                  </a:outerShdw>
                </a:effectLst>
              </a:rPr>
              <a:t> </a:t>
            </a:r>
            <a:r>
              <a:rPr lang="en-US" sz="3200" i="0" dirty="0" smtClean="0">
                <a:solidFill>
                  <a:srgbClr val="FF0000"/>
                </a:solidFill>
                <a:effectLst>
                  <a:outerShdw blurRad="38100" dist="38100" dir="2700000" algn="tl">
                    <a:srgbClr val="DDDDDD"/>
                  </a:outerShdw>
                </a:effectLst>
              </a:rPr>
              <a:t>Project Progress </a:t>
            </a:r>
            <a:r>
              <a:rPr lang="en-US" sz="3200" i="0" dirty="0">
                <a:solidFill>
                  <a:srgbClr val="FF0000"/>
                </a:solidFill>
                <a:effectLst>
                  <a:outerShdw blurRad="38100" dist="38100" dir="2700000" algn="tl">
                    <a:srgbClr val="DDDDDD"/>
                  </a:outerShdw>
                </a:effectLst>
              </a:rPr>
              <a:t>Overview</a:t>
            </a:r>
          </a:p>
          <a:p>
            <a:pPr algn="ctr" eaLnBrk="1" hangingPunct="1">
              <a:buNone/>
            </a:pPr>
            <a:r>
              <a:rPr lang="en-US" dirty="0" smtClean="0"/>
              <a:t>R. </a:t>
            </a:r>
            <a:r>
              <a:rPr lang="en-US" dirty="0" err="1"/>
              <a:t>Strykowsky</a:t>
            </a:r>
            <a:r>
              <a:rPr lang="en-US" dirty="0"/>
              <a:t>, </a:t>
            </a:r>
            <a:r>
              <a:rPr lang="en-US" dirty="0" smtClean="0"/>
              <a:t>E. </a:t>
            </a:r>
            <a:r>
              <a:rPr lang="en-US" dirty="0"/>
              <a:t>Perry, </a:t>
            </a:r>
            <a:r>
              <a:rPr lang="en-US" dirty="0" smtClean="0"/>
              <a:t>T. Stevenson</a:t>
            </a:r>
            <a:r>
              <a:rPr lang="en-US" dirty="0"/>
              <a:t>, </a:t>
            </a:r>
            <a:r>
              <a:rPr lang="en-US" dirty="0" smtClean="0"/>
              <a:t>L. </a:t>
            </a:r>
            <a:r>
              <a:rPr lang="en-US" dirty="0" err="1"/>
              <a:t>Dudek</a:t>
            </a:r>
            <a:r>
              <a:rPr lang="en-US" dirty="0"/>
              <a:t>, </a:t>
            </a:r>
            <a:r>
              <a:rPr lang="en-US" dirty="0" smtClean="0"/>
              <a:t>S. </a:t>
            </a:r>
            <a:r>
              <a:rPr lang="en-US" dirty="0" err="1"/>
              <a:t>Langish</a:t>
            </a:r>
            <a:r>
              <a:rPr lang="en-US" dirty="0"/>
              <a:t>, </a:t>
            </a:r>
            <a:r>
              <a:rPr lang="en-US" dirty="0" smtClean="0"/>
              <a:t>T. </a:t>
            </a:r>
            <a:r>
              <a:rPr lang="en-US" dirty="0" err="1" smtClean="0"/>
              <a:t>Egebo</a:t>
            </a:r>
            <a:r>
              <a:rPr lang="en-US" dirty="0"/>
              <a:t>, </a:t>
            </a:r>
            <a:r>
              <a:rPr lang="en-US" dirty="0" smtClean="0"/>
              <a:t>M. Williams and </a:t>
            </a:r>
            <a:r>
              <a:rPr lang="en-US" dirty="0"/>
              <a:t>the NSTXU Project Team</a:t>
            </a:r>
          </a:p>
        </p:txBody>
      </p:sp>
      <p:sp>
        <p:nvSpPr>
          <p:cNvPr id="25" name="Slide Number Placeholder 8"/>
          <p:cNvSpPr txBox="1">
            <a:spLocks/>
          </p:cNvSpPr>
          <p:nvPr/>
        </p:nvSpPr>
        <p:spPr bwMode="auto">
          <a:xfrm>
            <a:off x="6553200" y="6356350"/>
            <a:ext cx="2133600"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buFontTx/>
              <a:buNone/>
              <a:defRPr sz="2400" b="1" i="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400" b="1" i="1" kern="1200">
                <a:solidFill>
                  <a:schemeClr val="tx1"/>
                </a:solidFill>
                <a:latin typeface="Arial" charset="0"/>
                <a:ea typeface="ＭＳ Ｐゴシック" charset="0"/>
                <a:cs typeface="ＭＳ Ｐゴシック" charset="0"/>
              </a:defRPr>
            </a:lvl2pPr>
            <a:lvl3pPr marL="1143000" indent="-228600" algn="l" rtl="0" eaLnBrk="0" fontAlgn="base" hangingPunct="0">
              <a:spcBef>
                <a:spcPct val="20000"/>
              </a:spcBef>
              <a:spcAft>
                <a:spcPct val="0"/>
              </a:spcAft>
              <a:buChar char="•"/>
              <a:defRPr sz="2400" b="1" i="1" kern="1200">
                <a:solidFill>
                  <a:schemeClr val="tx1"/>
                </a:solidFill>
                <a:latin typeface="Arial" charset="0"/>
                <a:ea typeface="ＭＳ Ｐゴシック" charset="0"/>
                <a:cs typeface="ＭＳ Ｐゴシック" charset="0"/>
              </a:defRPr>
            </a:lvl3pPr>
            <a:lvl4pPr marL="1600200" indent="-228600" algn="l" rtl="0" eaLnBrk="0" fontAlgn="base" hangingPunct="0">
              <a:spcBef>
                <a:spcPct val="20000"/>
              </a:spcBef>
              <a:spcAft>
                <a:spcPct val="0"/>
              </a:spcAft>
              <a:buChar char="•"/>
              <a:defRPr sz="2400" b="1" i="1" kern="1200">
                <a:solidFill>
                  <a:schemeClr val="tx1"/>
                </a:solidFill>
                <a:latin typeface="Arial" charset="0"/>
                <a:ea typeface="ＭＳ Ｐゴシック" charset="0"/>
                <a:cs typeface="ＭＳ Ｐゴシック" charset="0"/>
              </a:defRPr>
            </a:lvl4pPr>
            <a:lvl5pPr marL="2057400" indent="-228600" algn="l" rtl="0" eaLnBrk="0" fontAlgn="base" hangingPunct="0">
              <a:spcBef>
                <a:spcPct val="20000"/>
              </a:spcBef>
              <a:spcAft>
                <a:spcPct val="0"/>
              </a:spcAft>
              <a:buChar char="•"/>
              <a:defRPr sz="2400" b="1" i="1" kern="1200">
                <a:solidFill>
                  <a:schemeClr val="tx1"/>
                </a:solidFill>
                <a:latin typeface="Arial"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b="1" i="1" kern="1200">
                <a:solidFill>
                  <a:schemeClr val="tx1"/>
                </a:solidFill>
                <a:latin typeface="Arial"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b="1" i="1" kern="1200">
                <a:solidFill>
                  <a:schemeClr val="tx1"/>
                </a:solidFill>
                <a:latin typeface="Arial"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b="1" i="1" kern="1200">
                <a:solidFill>
                  <a:schemeClr val="tx1"/>
                </a:solidFill>
                <a:latin typeface="Arial"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b="1" i="1" kern="1200">
                <a:solidFill>
                  <a:schemeClr val="tx1"/>
                </a:solidFill>
                <a:latin typeface="Arial" charset="0"/>
                <a:ea typeface="ＭＳ Ｐゴシック" charset="0"/>
                <a:cs typeface="ＭＳ Ｐゴシック" charset="0"/>
              </a:defRPr>
            </a:lvl9pPr>
          </a:lstStyle>
          <a:p>
            <a:pPr eaLnBrk="1" hangingPunct="1">
              <a:lnSpc>
                <a:spcPts val="1200"/>
              </a:lnSpc>
            </a:pPr>
            <a:fld id="{70498448-22BA-DF46-A831-C0BA02EF50F8}" type="slidenum">
              <a:rPr lang="en-US" sz="900" smtClean="0">
                <a:solidFill>
                  <a:srgbClr val="898989"/>
                </a:solidFill>
                <a:latin typeface="Calibri" charset="0"/>
              </a:rPr>
              <a:pPr eaLnBrk="1" hangingPunct="1">
                <a:lnSpc>
                  <a:spcPts val="1200"/>
                </a:lnSpc>
              </a:pPr>
              <a:t>5</a:t>
            </a:fld>
            <a:endParaRPr lang="en-US" sz="900">
              <a:solidFill>
                <a:srgbClr val="898989"/>
              </a:solidFill>
              <a:latin typeface="Calibri" charset="0"/>
            </a:endParaRPr>
          </a:p>
        </p:txBody>
      </p:sp>
      <p:grpSp>
        <p:nvGrpSpPr>
          <p:cNvPr id="32" name="Group 31"/>
          <p:cNvGrpSpPr/>
          <p:nvPr/>
        </p:nvGrpSpPr>
        <p:grpSpPr>
          <a:xfrm>
            <a:off x="-9525" y="1295401"/>
            <a:ext cx="5183634" cy="3378199"/>
            <a:chOff x="244475" y="1117601"/>
            <a:chExt cx="5183634" cy="3378199"/>
          </a:xfrm>
        </p:grpSpPr>
        <p:sp>
          <p:nvSpPr>
            <p:cNvPr id="20" name="Rectangle 3"/>
            <p:cNvSpPr txBox="1">
              <a:spLocks noChangeArrowheads="1"/>
            </p:cNvSpPr>
            <p:nvPr/>
          </p:nvSpPr>
          <p:spPr bwMode="auto">
            <a:xfrm>
              <a:off x="244475" y="1117601"/>
              <a:ext cx="3692525" cy="337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128"/>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a:lnSpc>
                  <a:spcPts val="1600"/>
                </a:lnSpc>
                <a:spcBef>
                  <a:spcPct val="15000"/>
                </a:spcBef>
              </a:pPr>
              <a:r>
                <a:rPr lang="en-US" sz="2000" i="0" dirty="0" smtClean="0">
                  <a:solidFill>
                    <a:srgbClr val="FF0000"/>
                  </a:solidFill>
                  <a:latin typeface="Calibri" charset="0"/>
                </a:rPr>
                <a:t>Inner TF bundle</a:t>
              </a:r>
              <a:endParaRPr lang="en-US" sz="700" i="0" dirty="0" smtClean="0">
                <a:solidFill>
                  <a:srgbClr val="FF0000"/>
                </a:solidFill>
                <a:latin typeface="Calibri" charset="0"/>
              </a:endParaRPr>
            </a:p>
            <a:p>
              <a:pPr>
                <a:lnSpc>
                  <a:spcPts val="1600"/>
                </a:lnSpc>
                <a:spcBef>
                  <a:spcPct val="15000"/>
                </a:spcBef>
              </a:pPr>
              <a:r>
                <a:rPr lang="en-US" sz="2000" i="0" dirty="0" smtClean="0">
                  <a:solidFill>
                    <a:srgbClr val="FF0000"/>
                  </a:solidFill>
                  <a:latin typeface="Calibri" charset="0"/>
                </a:rPr>
                <a:t>TF Flex bus</a:t>
              </a:r>
              <a:endParaRPr lang="en-US" sz="700" i="0" dirty="0" smtClean="0">
                <a:solidFill>
                  <a:srgbClr val="FF0000"/>
                </a:solidFill>
                <a:latin typeface="Calibri" charset="0"/>
              </a:endParaRPr>
            </a:p>
            <a:p>
              <a:pPr>
                <a:lnSpc>
                  <a:spcPts val="1600"/>
                </a:lnSpc>
                <a:spcBef>
                  <a:spcPct val="15000"/>
                </a:spcBef>
              </a:pPr>
              <a:r>
                <a:rPr lang="en-US" sz="2000" i="0" dirty="0" smtClean="0">
                  <a:solidFill>
                    <a:srgbClr val="FF0000"/>
                  </a:solidFill>
                  <a:latin typeface="Calibri" charset="0"/>
                </a:rPr>
                <a:t>OH coil</a:t>
              </a:r>
              <a:endParaRPr lang="en-US" sz="700" i="0" dirty="0" smtClean="0">
                <a:solidFill>
                  <a:srgbClr val="FF0000"/>
                </a:solidFill>
                <a:latin typeface="Calibri" charset="0"/>
              </a:endParaRPr>
            </a:p>
            <a:p>
              <a:pPr>
                <a:lnSpc>
                  <a:spcPts val="1600"/>
                </a:lnSpc>
                <a:spcBef>
                  <a:spcPct val="15000"/>
                </a:spcBef>
              </a:pPr>
              <a:r>
                <a:rPr lang="en-US" sz="2000" i="0" dirty="0" smtClean="0">
                  <a:solidFill>
                    <a:srgbClr val="FF0000"/>
                  </a:solidFill>
                  <a:latin typeface="Calibri" charset="0"/>
                </a:rPr>
                <a:t>Inner PF coils</a:t>
              </a:r>
            </a:p>
            <a:p>
              <a:pPr>
                <a:lnSpc>
                  <a:spcPts val="1600"/>
                </a:lnSpc>
                <a:spcBef>
                  <a:spcPct val="15000"/>
                </a:spcBef>
              </a:pPr>
              <a:endParaRPr lang="en-US" sz="800" i="0" dirty="0" smtClean="0">
                <a:latin typeface="Calibri" charset="0"/>
              </a:endParaRPr>
            </a:p>
            <a:p>
              <a:pPr>
                <a:lnSpc>
                  <a:spcPts val="1600"/>
                </a:lnSpc>
                <a:spcBef>
                  <a:spcPct val="15000"/>
                </a:spcBef>
              </a:pPr>
              <a:r>
                <a:rPr lang="en-US" sz="2000" i="0" dirty="0" smtClean="0">
                  <a:solidFill>
                    <a:srgbClr val="0000FF"/>
                  </a:solidFill>
                  <a:latin typeface="Calibri" charset="0"/>
                </a:rPr>
                <a:t>Enhance outer TF supports</a:t>
              </a:r>
              <a:endParaRPr lang="en-US" sz="700" i="0" dirty="0" smtClean="0">
                <a:solidFill>
                  <a:srgbClr val="0000FF"/>
                </a:solidFill>
                <a:latin typeface="Calibri" charset="0"/>
              </a:endParaRPr>
            </a:p>
            <a:p>
              <a:pPr>
                <a:lnSpc>
                  <a:spcPts val="1600"/>
                </a:lnSpc>
                <a:spcBef>
                  <a:spcPct val="15000"/>
                </a:spcBef>
              </a:pPr>
              <a:r>
                <a:rPr lang="en-US" sz="2000" i="0" dirty="0" smtClean="0">
                  <a:solidFill>
                    <a:srgbClr val="0000FF"/>
                  </a:solidFill>
                  <a:latin typeface="Calibri" charset="0"/>
                </a:rPr>
                <a:t>Enhance PF supports</a:t>
              </a:r>
              <a:endParaRPr lang="en-US" sz="700" i="0" dirty="0" smtClean="0">
                <a:solidFill>
                  <a:srgbClr val="0000FF"/>
                </a:solidFill>
                <a:latin typeface="Calibri" charset="0"/>
              </a:endParaRPr>
            </a:p>
            <a:p>
              <a:pPr>
                <a:lnSpc>
                  <a:spcPts val="1600"/>
                </a:lnSpc>
                <a:spcBef>
                  <a:spcPct val="15000"/>
                </a:spcBef>
              </a:pPr>
              <a:r>
                <a:rPr lang="en-US" sz="2000" i="0" dirty="0" smtClean="0">
                  <a:solidFill>
                    <a:srgbClr val="0000FF"/>
                  </a:solidFill>
                  <a:latin typeface="Calibri" charset="0"/>
                </a:rPr>
                <a:t>Reinforce umbrella structure</a:t>
              </a:r>
              <a:endParaRPr lang="en-US" sz="700" i="0" dirty="0" smtClean="0">
                <a:solidFill>
                  <a:srgbClr val="0000FF"/>
                </a:solidFill>
                <a:latin typeface="Calibri" charset="0"/>
              </a:endParaRPr>
            </a:p>
            <a:p>
              <a:pPr>
                <a:lnSpc>
                  <a:spcPts val="1600"/>
                </a:lnSpc>
                <a:spcBef>
                  <a:spcPct val="30000"/>
                </a:spcBef>
              </a:pPr>
              <a:r>
                <a:rPr lang="en-US" sz="2000" i="0" dirty="0" smtClean="0">
                  <a:solidFill>
                    <a:srgbClr val="0000FF"/>
                  </a:solidFill>
                  <a:latin typeface="Calibri" charset="0"/>
                </a:rPr>
                <a:t>New umbrella lids</a:t>
              </a:r>
            </a:p>
            <a:p>
              <a:pPr>
                <a:lnSpc>
                  <a:spcPts val="1600"/>
                </a:lnSpc>
                <a:spcBef>
                  <a:spcPct val="30000"/>
                </a:spcBef>
              </a:pPr>
              <a:endParaRPr lang="en-US" sz="800" i="0" dirty="0" smtClean="0">
                <a:solidFill>
                  <a:srgbClr val="0000FF"/>
                </a:solidFill>
                <a:latin typeface="Calibri" charset="0"/>
              </a:endParaRPr>
            </a:p>
            <a:p>
              <a:pPr>
                <a:lnSpc>
                  <a:spcPts val="1600"/>
                </a:lnSpc>
                <a:spcBef>
                  <a:spcPct val="30000"/>
                </a:spcBef>
              </a:pPr>
              <a:r>
                <a:rPr lang="en-US" sz="2000" i="0" dirty="0" smtClean="0">
                  <a:latin typeface="Calibri" charset="0"/>
                </a:rPr>
                <a:t>Power systems </a:t>
              </a:r>
            </a:p>
            <a:p>
              <a:pPr>
                <a:lnSpc>
                  <a:spcPts val="1600"/>
                </a:lnSpc>
                <a:spcBef>
                  <a:spcPct val="30000"/>
                </a:spcBef>
              </a:pPr>
              <a:r>
                <a:rPr lang="en-US" sz="2000" i="0" dirty="0" smtClean="0">
                  <a:latin typeface="Calibri" charset="0"/>
                </a:rPr>
                <a:t>I&amp;C, Services, Coil protection </a:t>
              </a:r>
              <a:endParaRPr lang="en-US" sz="2000" i="0" dirty="0">
                <a:latin typeface="Calibri" charset="0"/>
              </a:endParaRPr>
            </a:p>
          </p:txBody>
        </p:sp>
        <p:sp>
          <p:nvSpPr>
            <p:cNvPr id="21" name="Text Box 4"/>
            <p:cNvSpPr txBox="1">
              <a:spLocks noChangeArrowheads="1"/>
            </p:cNvSpPr>
            <p:nvPr/>
          </p:nvSpPr>
          <p:spPr bwMode="auto">
            <a:xfrm>
              <a:off x="3619500" y="1558925"/>
              <a:ext cx="13208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buNone/>
              </a:pPr>
              <a:r>
                <a:rPr lang="en-US" sz="1600" dirty="0">
                  <a:solidFill>
                    <a:srgbClr val="FF0000"/>
                  </a:solidFill>
                </a:rPr>
                <a:t>Center stack</a:t>
              </a:r>
            </a:p>
          </p:txBody>
        </p:sp>
        <p:sp>
          <p:nvSpPr>
            <p:cNvPr id="22" name="AutoShape 5"/>
            <p:cNvSpPr>
              <a:spLocks/>
            </p:cNvSpPr>
            <p:nvPr/>
          </p:nvSpPr>
          <p:spPr bwMode="auto">
            <a:xfrm>
              <a:off x="3327400" y="1122363"/>
              <a:ext cx="215900" cy="1049337"/>
            </a:xfrm>
            <a:prstGeom prst="rightBrace">
              <a:avLst>
                <a:gd name="adj1" fmla="val 52084"/>
                <a:gd name="adj2" fmla="val 50000"/>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nSpc>
                  <a:spcPts val="1200"/>
                </a:lnSpc>
              </a:pPr>
              <a:endParaRPr lang="en-US" sz="900"/>
            </a:p>
          </p:txBody>
        </p:sp>
        <p:sp>
          <p:nvSpPr>
            <p:cNvPr id="27" name="AutoShape 5"/>
            <p:cNvSpPr>
              <a:spLocks/>
            </p:cNvSpPr>
            <p:nvPr/>
          </p:nvSpPr>
          <p:spPr bwMode="auto">
            <a:xfrm>
              <a:off x="3541713" y="2395538"/>
              <a:ext cx="369887" cy="1046162"/>
            </a:xfrm>
            <a:prstGeom prst="rightBrace">
              <a:avLst>
                <a:gd name="adj1" fmla="val 52171"/>
                <a:gd name="adj2" fmla="val 50000"/>
              </a:avLst>
            </a:pr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nSpc>
                  <a:spcPts val="1200"/>
                </a:lnSpc>
              </a:pPr>
              <a:endParaRPr lang="en-US" sz="900"/>
            </a:p>
          </p:txBody>
        </p:sp>
        <p:sp>
          <p:nvSpPr>
            <p:cNvPr id="28" name="Text Box 4"/>
            <p:cNvSpPr txBox="1">
              <a:spLocks noChangeArrowheads="1"/>
            </p:cNvSpPr>
            <p:nvPr/>
          </p:nvSpPr>
          <p:spPr bwMode="auto">
            <a:xfrm>
              <a:off x="4016375" y="2857500"/>
              <a:ext cx="9874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buNone/>
              </a:pPr>
              <a:r>
                <a:rPr lang="en-US" sz="1600" dirty="0">
                  <a:solidFill>
                    <a:srgbClr val="0000FF"/>
                  </a:solidFill>
                </a:rPr>
                <a:t>Structure</a:t>
              </a:r>
            </a:p>
          </p:txBody>
        </p:sp>
        <p:sp>
          <p:nvSpPr>
            <p:cNvPr id="29" name="AutoShape 5"/>
            <p:cNvSpPr>
              <a:spLocks/>
            </p:cNvSpPr>
            <p:nvPr/>
          </p:nvSpPr>
          <p:spPr bwMode="auto">
            <a:xfrm>
              <a:off x="3756025" y="3665539"/>
              <a:ext cx="244475" cy="627062"/>
            </a:xfrm>
            <a:prstGeom prst="rightBrace">
              <a:avLst>
                <a:gd name="adj1" fmla="val 52113"/>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nSpc>
                  <a:spcPts val="1200"/>
                </a:lnSpc>
              </a:pPr>
              <a:endParaRPr lang="en-US" sz="900"/>
            </a:p>
          </p:txBody>
        </p:sp>
        <p:sp>
          <p:nvSpPr>
            <p:cNvPr id="30" name="Text Box 4"/>
            <p:cNvSpPr txBox="1">
              <a:spLocks noChangeArrowheads="1"/>
            </p:cNvSpPr>
            <p:nvPr/>
          </p:nvSpPr>
          <p:spPr bwMode="auto">
            <a:xfrm>
              <a:off x="4068763" y="3887788"/>
              <a:ext cx="13593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200"/>
                </a:lnSpc>
                <a:buNone/>
              </a:pPr>
              <a:r>
                <a:rPr lang="en-US" sz="1600" dirty="0">
                  <a:solidFill>
                    <a:srgbClr val="000000"/>
                  </a:solidFill>
                </a:rPr>
                <a:t>Ancillary Sys</a:t>
              </a:r>
            </a:p>
          </p:txBody>
        </p:sp>
      </p:grpSp>
      <p:sp>
        <p:nvSpPr>
          <p:cNvPr id="31" name="Content Placeholder 2"/>
          <p:cNvSpPr>
            <a:spLocks noGrp="1"/>
          </p:cNvSpPr>
          <p:nvPr>
            <p:ph idx="4294967295"/>
          </p:nvPr>
        </p:nvSpPr>
        <p:spPr>
          <a:xfrm>
            <a:off x="5092700" y="1139825"/>
            <a:ext cx="4025900" cy="3089275"/>
          </a:xfrm>
        </p:spPr>
        <p:txBody>
          <a:bodyPr/>
          <a:lstStyle/>
          <a:p>
            <a:pPr marL="18288" indent="0">
              <a:lnSpc>
                <a:spcPts val="1400"/>
              </a:lnSpc>
              <a:spcBef>
                <a:spcPts val="0"/>
              </a:spcBef>
              <a:buNone/>
            </a:pPr>
            <a:endParaRPr lang="en-US" sz="2000" b="1" dirty="0">
              <a:latin typeface="Calibri" charset="0"/>
            </a:endParaRPr>
          </a:p>
          <a:p>
            <a:pPr marL="361188">
              <a:lnSpc>
                <a:spcPts val="1400"/>
              </a:lnSpc>
              <a:spcBef>
                <a:spcPts val="0"/>
              </a:spcBef>
              <a:buFont typeface="Arial"/>
              <a:buChar char="•"/>
            </a:pPr>
            <a:r>
              <a:rPr lang="en-US" sz="2000" b="1" dirty="0" smtClean="0">
                <a:latin typeface="Calibri" charset="0"/>
              </a:rPr>
              <a:t>Decontaminate TFTR </a:t>
            </a:r>
            <a:r>
              <a:rPr lang="en-US" sz="2000" b="1" dirty="0" err="1" smtClean="0">
                <a:latin typeface="Calibri" charset="0"/>
              </a:rPr>
              <a:t>beamline</a:t>
            </a:r>
            <a:endParaRPr lang="en-US" sz="2000" b="1" dirty="0">
              <a:latin typeface="Calibri" charset="0"/>
            </a:endParaRPr>
          </a:p>
          <a:p>
            <a:pPr marL="361188">
              <a:lnSpc>
                <a:spcPts val="1400"/>
              </a:lnSpc>
              <a:spcBef>
                <a:spcPts val="0"/>
              </a:spcBef>
              <a:buFont typeface="Arial"/>
              <a:buChar char="•"/>
            </a:pPr>
            <a:endParaRPr lang="en-US" sz="2000" b="1" dirty="0">
              <a:latin typeface="Calibri" charset="0"/>
            </a:endParaRPr>
          </a:p>
          <a:p>
            <a:pPr marL="361188">
              <a:lnSpc>
                <a:spcPts val="1400"/>
              </a:lnSpc>
              <a:spcBef>
                <a:spcPts val="0"/>
              </a:spcBef>
              <a:buFont typeface="Arial"/>
              <a:buChar char="•"/>
            </a:pPr>
            <a:r>
              <a:rPr lang="en-US" sz="2000" b="1" dirty="0" smtClean="0">
                <a:latin typeface="Calibri" charset="0"/>
              </a:rPr>
              <a:t>Refurbish </a:t>
            </a:r>
            <a:r>
              <a:rPr lang="en-US" sz="2000" b="1" dirty="0">
                <a:latin typeface="Calibri" charset="0"/>
              </a:rPr>
              <a:t>for reuse </a:t>
            </a:r>
          </a:p>
          <a:p>
            <a:pPr marL="361188">
              <a:lnSpc>
                <a:spcPts val="1400"/>
              </a:lnSpc>
              <a:spcBef>
                <a:spcPts val="0"/>
              </a:spcBef>
              <a:buFont typeface="Arial"/>
              <a:buChar char="•"/>
            </a:pPr>
            <a:endParaRPr lang="en-US" sz="2000" b="1" dirty="0">
              <a:latin typeface="Calibri" charset="0"/>
            </a:endParaRPr>
          </a:p>
          <a:p>
            <a:pPr marL="361188">
              <a:lnSpc>
                <a:spcPts val="1400"/>
              </a:lnSpc>
              <a:spcBef>
                <a:spcPts val="0"/>
              </a:spcBef>
              <a:buFont typeface="Arial"/>
              <a:buChar char="•"/>
            </a:pPr>
            <a:r>
              <a:rPr lang="en-US" sz="2000" b="1" dirty="0">
                <a:latin typeface="Calibri" charset="0"/>
              </a:rPr>
              <a:t>Relocate pump duct, 22 racks and numerous diagnostics to make room in the NSTX Test Cell</a:t>
            </a:r>
          </a:p>
          <a:p>
            <a:pPr marL="361188">
              <a:lnSpc>
                <a:spcPts val="1400"/>
              </a:lnSpc>
              <a:spcBef>
                <a:spcPts val="0"/>
              </a:spcBef>
              <a:buFont typeface="Arial"/>
              <a:buChar char="•"/>
            </a:pPr>
            <a:endParaRPr lang="en-US" sz="2000" b="1" dirty="0">
              <a:latin typeface="Calibri" charset="0"/>
            </a:endParaRPr>
          </a:p>
          <a:p>
            <a:pPr marL="361188">
              <a:lnSpc>
                <a:spcPts val="1400"/>
              </a:lnSpc>
              <a:spcBef>
                <a:spcPts val="0"/>
              </a:spcBef>
              <a:buFont typeface="Arial"/>
              <a:buChar char="•"/>
            </a:pPr>
            <a:r>
              <a:rPr lang="en-US" sz="2000" b="1" dirty="0">
                <a:latin typeface="Calibri" charset="0"/>
              </a:rPr>
              <a:t>Install new port on vacuum vessel to accommodate NB2</a:t>
            </a:r>
          </a:p>
          <a:p>
            <a:pPr marL="361188">
              <a:lnSpc>
                <a:spcPts val="1400"/>
              </a:lnSpc>
              <a:spcBef>
                <a:spcPts val="0"/>
              </a:spcBef>
              <a:buFont typeface="Arial"/>
              <a:buChar char="•"/>
            </a:pPr>
            <a:endParaRPr lang="en-US" sz="2000" b="1" dirty="0">
              <a:latin typeface="Calibri" charset="0"/>
            </a:endParaRPr>
          </a:p>
          <a:p>
            <a:pPr marL="361188">
              <a:lnSpc>
                <a:spcPts val="1400"/>
              </a:lnSpc>
              <a:spcBef>
                <a:spcPts val="0"/>
              </a:spcBef>
              <a:buFont typeface="Arial"/>
              <a:buChar char="•"/>
            </a:pPr>
            <a:r>
              <a:rPr lang="en-US" sz="2000" b="1" dirty="0">
                <a:latin typeface="Calibri" charset="0"/>
              </a:rPr>
              <a:t>Move NB2 to the NSTX Test Cell</a:t>
            </a:r>
          </a:p>
          <a:p>
            <a:pPr marL="361188">
              <a:lnSpc>
                <a:spcPts val="1400"/>
              </a:lnSpc>
              <a:spcBef>
                <a:spcPts val="0"/>
              </a:spcBef>
              <a:buFont typeface="Arial"/>
              <a:buChar char="•"/>
            </a:pPr>
            <a:endParaRPr lang="en-US" sz="2000" b="1" dirty="0">
              <a:latin typeface="Calibri" charset="0"/>
            </a:endParaRPr>
          </a:p>
          <a:p>
            <a:pPr marL="361188">
              <a:lnSpc>
                <a:spcPts val="1400"/>
              </a:lnSpc>
              <a:spcBef>
                <a:spcPts val="0"/>
              </a:spcBef>
              <a:buFont typeface="Arial"/>
              <a:buChar char="•"/>
            </a:pPr>
            <a:r>
              <a:rPr lang="en-US" sz="2000" b="1" dirty="0" smtClean="0">
                <a:latin typeface="Calibri" charset="0"/>
              </a:rPr>
              <a:t>Install power</a:t>
            </a:r>
            <a:r>
              <a:rPr lang="en-US" sz="2000" b="1" dirty="0">
                <a:latin typeface="Calibri" charset="0"/>
              </a:rPr>
              <a:t>, water, </a:t>
            </a:r>
            <a:r>
              <a:rPr lang="en-US" sz="2000" b="1" dirty="0" err="1">
                <a:latin typeface="Calibri" charset="0"/>
              </a:rPr>
              <a:t>cryo</a:t>
            </a:r>
            <a:r>
              <a:rPr lang="en-US" sz="2000" b="1" dirty="0">
                <a:latin typeface="Calibri" charset="0"/>
              </a:rPr>
              <a:t> and </a:t>
            </a:r>
            <a:r>
              <a:rPr lang="en-US" sz="2000" b="1" dirty="0" smtClean="0">
                <a:latin typeface="Calibri" charset="0"/>
              </a:rPr>
              <a:t>controls</a:t>
            </a:r>
            <a:endParaRPr lang="en-US" sz="2000" b="1" dirty="0">
              <a:latin typeface="Calibri" charset="0"/>
            </a:endParaRPr>
          </a:p>
        </p:txBody>
      </p:sp>
      <p:sp>
        <p:nvSpPr>
          <p:cNvPr id="33" name="TextBox 32"/>
          <p:cNvSpPr txBox="1"/>
          <p:nvPr/>
        </p:nvSpPr>
        <p:spPr>
          <a:xfrm>
            <a:off x="5842000" y="901700"/>
            <a:ext cx="2569934" cy="369332"/>
          </a:xfrm>
          <a:prstGeom prst="rect">
            <a:avLst/>
          </a:prstGeom>
          <a:noFill/>
        </p:spPr>
        <p:txBody>
          <a:bodyPr wrap="none" rtlCol="0">
            <a:spAutoFit/>
          </a:bodyPr>
          <a:lstStyle/>
          <a:p>
            <a:pPr>
              <a:buNone/>
            </a:pPr>
            <a:r>
              <a:rPr lang="en-US" sz="1800" i="0" u="sng" dirty="0" smtClean="0">
                <a:solidFill>
                  <a:schemeClr val="tx1"/>
                </a:solidFill>
              </a:rPr>
              <a:t>2</a:t>
            </a:r>
            <a:r>
              <a:rPr lang="en-US" sz="1800" i="0" u="sng" baseline="30000" dirty="0" smtClean="0">
                <a:solidFill>
                  <a:schemeClr val="tx1"/>
                </a:solidFill>
              </a:rPr>
              <a:t>nd</a:t>
            </a:r>
            <a:r>
              <a:rPr lang="en-US" sz="1800" i="0" u="sng" dirty="0" smtClean="0">
                <a:solidFill>
                  <a:schemeClr val="tx1"/>
                </a:solidFill>
              </a:rPr>
              <a:t> NBI Project Scope</a:t>
            </a:r>
            <a:endParaRPr lang="en-US" sz="1800" i="0" u="sng" dirty="0">
              <a:solidFill>
                <a:schemeClr val="tx1"/>
              </a:solidFill>
            </a:endParaRPr>
          </a:p>
        </p:txBody>
      </p:sp>
      <p:sp>
        <p:nvSpPr>
          <p:cNvPr id="34" name="TextBox 33"/>
          <p:cNvSpPr txBox="1"/>
          <p:nvPr/>
        </p:nvSpPr>
        <p:spPr>
          <a:xfrm>
            <a:off x="381000" y="889000"/>
            <a:ext cx="3738223" cy="369332"/>
          </a:xfrm>
          <a:prstGeom prst="rect">
            <a:avLst/>
          </a:prstGeom>
          <a:noFill/>
        </p:spPr>
        <p:txBody>
          <a:bodyPr wrap="none" rtlCol="0">
            <a:spAutoFit/>
          </a:bodyPr>
          <a:lstStyle/>
          <a:p>
            <a:pPr>
              <a:buNone/>
            </a:pPr>
            <a:r>
              <a:rPr lang="en-US" sz="1800" i="0" u="sng" dirty="0" smtClean="0">
                <a:solidFill>
                  <a:schemeClr val="tx1"/>
                </a:solidFill>
              </a:rPr>
              <a:t>New Center Stack Project Scope</a:t>
            </a:r>
            <a:endParaRPr lang="en-US" sz="1800" i="0" u="sng" dirty="0">
              <a:solidFill>
                <a:schemeClr val="tx1"/>
              </a:solidFill>
            </a:endParaRPr>
          </a:p>
        </p:txBody>
      </p:sp>
    </p:spTree>
    <p:extLst>
      <p:ext uri="{BB962C8B-B14F-4D97-AF65-F5344CB8AC3E}">
        <p14:creationId xmlns:p14="http://schemas.microsoft.com/office/powerpoint/2010/main" val="24159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center-stack-oh-coil.jpg"/>
          <p:cNvPicPr>
            <a:picLocks noChangeAspect="1"/>
          </p:cNvPicPr>
          <p:nvPr/>
        </p:nvPicPr>
        <p:blipFill>
          <a:blip r:embed="rId2">
            <a:extLst>
              <a:ext uri="{28A0092B-C50C-407E-A947-70E740481C1C}">
                <a14:useLocalDpi xmlns:a14="http://schemas.microsoft.com/office/drawing/2010/main" val="0"/>
              </a:ext>
            </a:extLst>
          </a:blip>
          <a:srcRect l="39461" t="9663" r="39262" b="59335"/>
          <a:stretch>
            <a:fillRect/>
          </a:stretch>
        </p:blipFill>
        <p:spPr bwMode="auto">
          <a:xfrm>
            <a:off x="276225" y="1279525"/>
            <a:ext cx="4600575"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L:\DCIM\103CANON\IMG_6077.JPG"/>
          <p:cNvPicPr>
            <a:picLocks noChangeAspect="1" noChangeArrowheads="1"/>
          </p:cNvPicPr>
          <p:nvPr/>
        </p:nvPicPr>
        <p:blipFill>
          <a:blip r:embed="rId3">
            <a:extLst>
              <a:ext uri="{28A0092B-C50C-407E-A947-70E740481C1C}">
                <a14:useLocalDpi xmlns:a14="http://schemas.microsoft.com/office/drawing/2010/main" val="0"/>
              </a:ext>
            </a:extLst>
          </a:blip>
          <a:srcRect t="7535" b="10515"/>
          <a:stretch>
            <a:fillRect/>
          </a:stretch>
        </p:blipFill>
        <p:spPr bwMode="auto">
          <a:xfrm>
            <a:off x="5353050" y="976313"/>
            <a:ext cx="2825750" cy="308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10"/>
          <p:cNvSpPr txBox="1">
            <a:spLocks noChangeArrowheads="1"/>
          </p:cNvSpPr>
          <p:nvPr/>
        </p:nvSpPr>
        <p:spPr bwMode="auto">
          <a:xfrm>
            <a:off x="3932238" y="1152525"/>
            <a:ext cx="1279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t>TF flex-bus</a:t>
            </a:r>
          </a:p>
        </p:txBody>
      </p:sp>
      <p:cxnSp>
        <p:nvCxnSpPr>
          <p:cNvPr id="13" name="Straight Arrow Connector 12"/>
          <p:cNvCxnSpPr/>
          <p:nvPr/>
        </p:nvCxnSpPr>
        <p:spPr>
          <a:xfrm>
            <a:off x="4532313" y="1490663"/>
            <a:ext cx="592137" cy="323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771900" y="1511300"/>
            <a:ext cx="749300" cy="265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4" name="TextBox 18"/>
          <p:cNvSpPr txBox="1">
            <a:spLocks noChangeArrowheads="1"/>
          </p:cNvSpPr>
          <p:nvPr/>
        </p:nvSpPr>
        <p:spPr bwMode="auto">
          <a:xfrm>
            <a:off x="3438525" y="6162675"/>
            <a:ext cx="1211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t>CS Casing</a:t>
            </a:r>
          </a:p>
        </p:txBody>
      </p:sp>
      <p:cxnSp>
        <p:nvCxnSpPr>
          <p:cNvPr id="20" name="Straight Arrow Connector 19"/>
          <p:cNvCxnSpPr/>
          <p:nvPr/>
        </p:nvCxnSpPr>
        <p:spPr>
          <a:xfrm flipV="1">
            <a:off x="4143375" y="4897438"/>
            <a:ext cx="1038225" cy="309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309938" y="6018213"/>
            <a:ext cx="677862" cy="185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7" name="TextBox 23"/>
          <p:cNvSpPr txBox="1">
            <a:spLocks noChangeArrowheads="1"/>
          </p:cNvSpPr>
          <p:nvPr/>
        </p:nvSpPr>
        <p:spPr bwMode="auto">
          <a:xfrm>
            <a:off x="922338" y="1004888"/>
            <a:ext cx="1547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TF cooling lines</a:t>
            </a:r>
          </a:p>
        </p:txBody>
      </p:sp>
      <p:cxnSp>
        <p:nvCxnSpPr>
          <p:cNvPr id="25" name="Straight Arrow Connector 24"/>
          <p:cNvCxnSpPr>
            <a:stCxn id="27657" idx="2"/>
          </p:cNvCxnSpPr>
          <p:nvPr/>
        </p:nvCxnSpPr>
        <p:spPr>
          <a:xfrm>
            <a:off x="1697038" y="1303338"/>
            <a:ext cx="615950" cy="857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9" name="TextBox 26"/>
          <p:cNvSpPr txBox="1">
            <a:spLocks noChangeArrowheads="1"/>
          </p:cNvSpPr>
          <p:nvPr/>
        </p:nvSpPr>
        <p:spPr bwMode="auto">
          <a:xfrm>
            <a:off x="268288" y="3400425"/>
            <a:ext cx="77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TF Coil </a:t>
            </a:r>
          </a:p>
        </p:txBody>
      </p:sp>
      <p:cxnSp>
        <p:nvCxnSpPr>
          <p:cNvPr id="28" name="Straight Arrow Connector 27"/>
          <p:cNvCxnSpPr/>
          <p:nvPr/>
        </p:nvCxnSpPr>
        <p:spPr>
          <a:xfrm flipV="1">
            <a:off x="963613" y="3136900"/>
            <a:ext cx="1497012" cy="4476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1" name="TextBox 29"/>
          <p:cNvSpPr txBox="1">
            <a:spLocks noChangeArrowheads="1"/>
          </p:cNvSpPr>
          <p:nvPr/>
        </p:nvSpPr>
        <p:spPr bwMode="auto">
          <a:xfrm>
            <a:off x="358775" y="5783263"/>
            <a:ext cx="8207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OH Coil </a:t>
            </a:r>
          </a:p>
        </p:txBody>
      </p:sp>
      <p:cxnSp>
        <p:nvCxnSpPr>
          <p:cNvPr id="31" name="Straight Arrow Connector 30"/>
          <p:cNvCxnSpPr/>
          <p:nvPr/>
        </p:nvCxnSpPr>
        <p:spPr>
          <a:xfrm flipV="1">
            <a:off x="1127125" y="5783263"/>
            <a:ext cx="1054100" cy="2238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3" name="TextBox 32"/>
          <p:cNvSpPr txBox="1">
            <a:spLocks noChangeArrowheads="1"/>
          </p:cNvSpPr>
          <p:nvPr/>
        </p:nvSpPr>
        <p:spPr bwMode="auto">
          <a:xfrm>
            <a:off x="350838" y="5216525"/>
            <a:ext cx="1063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1a </a:t>
            </a:r>
          </a:p>
        </p:txBody>
      </p:sp>
      <p:cxnSp>
        <p:nvCxnSpPr>
          <p:cNvPr id="34" name="Straight Arrow Connector 33"/>
          <p:cNvCxnSpPr/>
          <p:nvPr/>
        </p:nvCxnSpPr>
        <p:spPr>
          <a:xfrm flipV="1">
            <a:off x="1343025" y="5159375"/>
            <a:ext cx="706438" cy="265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5" name="TextBox 35"/>
          <p:cNvSpPr txBox="1">
            <a:spLocks noChangeArrowheads="1"/>
          </p:cNvSpPr>
          <p:nvPr/>
        </p:nvSpPr>
        <p:spPr bwMode="auto">
          <a:xfrm>
            <a:off x="261938" y="4910138"/>
            <a:ext cx="107156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1b </a:t>
            </a:r>
          </a:p>
        </p:txBody>
      </p:sp>
      <p:cxnSp>
        <p:nvCxnSpPr>
          <p:cNvPr id="37" name="Straight Arrow Connector 36"/>
          <p:cNvCxnSpPr/>
          <p:nvPr/>
        </p:nvCxnSpPr>
        <p:spPr>
          <a:xfrm flipV="1">
            <a:off x="1236663" y="4659313"/>
            <a:ext cx="706437" cy="4889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7" name="TextBox 38"/>
          <p:cNvSpPr txBox="1">
            <a:spLocks noChangeArrowheads="1"/>
          </p:cNvSpPr>
          <p:nvPr/>
        </p:nvSpPr>
        <p:spPr bwMode="auto">
          <a:xfrm>
            <a:off x="204788" y="4579938"/>
            <a:ext cx="10620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1c </a:t>
            </a:r>
          </a:p>
        </p:txBody>
      </p:sp>
      <p:cxnSp>
        <p:nvCxnSpPr>
          <p:cNvPr id="40" name="Straight Arrow Connector 39"/>
          <p:cNvCxnSpPr/>
          <p:nvPr/>
        </p:nvCxnSpPr>
        <p:spPr>
          <a:xfrm flipV="1">
            <a:off x="1204913" y="4659313"/>
            <a:ext cx="374650" cy="128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9" name="TextBox 42"/>
          <p:cNvSpPr txBox="1">
            <a:spLocks noChangeArrowheads="1"/>
          </p:cNvSpPr>
          <p:nvPr/>
        </p:nvSpPr>
        <p:spPr bwMode="auto">
          <a:xfrm>
            <a:off x="173038" y="4086225"/>
            <a:ext cx="8413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CHI bus</a:t>
            </a:r>
          </a:p>
        </p:txBody>
      </p:sp>
      <p:cxnSp>
        <p:nvCxnSpPr>
          <p:cNvPr id="44" name="Straight Arrow Connector 43"/>
          <p:cNvCxnSpPr/>
          <p:nvPr/>
        </p:nvCxnSpPr>
        <p:spPr>
          <a:xfrm flipV="1">
            <a:off x="965200" y="4086225"/>
            <a:ext cx="614363" cy="2095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71"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spcBef>
                <a:spcPct val="0"/>
              </a:spcBef>
              <a:buFontTx/>
              <a:buNone/>
            </a:pPr>
            <a:r>
              <a:rPr lang="en-US" sz="2400" i="0" dirty="0" smtClean="0">
                <a:solidFill>
                  <a:srgbClr val="FF0000"/>
                </a:solidFill>
                <a:latin typeface="Helvetica Neue" charset="0"/>
                <a:cs typeface="Helvetica Neue" charset="0"/>
              </a:rPr>
              <a:t>Improved Center-Stack Design to Handle Increased Forces</a:t>
            </a:r>
            <a:endParaRPr lang="en-US" sz="2400" i="0" dirty="0">
              <a:solidFill>
                <a:srgbClr val="FF0000"/>
              </a:solidFill>
              <a:latin typeface="Helvetica Neue" charset="0"/>
              <a:cs typeface="Helvetica Neue" charset="0"/>
            </a:endParaRPr>
          </a:p>
          <a:p>
            <a:pPr algn="ctr" eaLnBrk="0" hangingPunct="0">
              <a:spcBef>
                <a:spcPct val="0"/>
              </a:spcBef>
              <a:buFontTx/>
              <a:buNone/>
            </a:pPr>
            <a:r>
              <a:rPr lang="en-US" sz="2400" i="0" dirty="0">
                <a:solidFill>
                  <a:srgbClr val="0723FF"/>
                </a:solidFill>
                <a:latin typeface="Helvetica Neue" charset="0"/>
                <a:cs typeface="Helvetica Neue" charset="0"/>
              </a:rPr>
              <a:t>Identical 36 TF Bars and </a:t>
            </a:r>
            <a:r>
              <a:rPr lang="en-US" sz="2400" i="0" dirty="0" smtClean="0">
                <a:solidFill>
                  <a:srgbClr val="0723FF"/>
                </a:solidFill>
                <a:latin typeface="Helvetica Neue" charset="0"/>
                <a:cs typeface="Helvetica Neue" charset="0"/>
              </a:rPr>
              <a:t>Innovative Flex</a:t>
            </a:r>
            <a:r>
              <a:rPr lang="en-US" sz="2400" i="0" dirty="0">
                <a:solidFill>
                  <a:srgbClr val="0723FF"/>
                </a:solidFill>
                <a:latin typeface="Helvetica Neue" charset="0"/>
                <a:cs typeface="Helvetica Neue" charset="0"/>
              </a:rPr>
              <a:t>-Bus Design</a:t>
            </a:r>
            <a:endParaRPr lang="en-US" sz="1600" i="0" dirty="0">
              <a:solidFill>
                <a:srgbClr val="FF0000"/>
              </a:solidFill>
              <a:latin typeface="Helvetica Neue" charset="0"/>
              <a:cs typeface="Helvetica Neue" charset="0"/>
            </a:endParaRPr>
          </a:p>
        </p:txBody>
      </p:sp>
      <p:sp>
        <p:nvSpPr>
          <p:cNvPr id="2" name="TextBox 1"/>
          <p:cNvSpPr txBox="1"/>
          <p:nvPr/>
        </p:nvSpPr>
        <p:spPr>
          <a:xfrm>
            <a:off x="5448300" y="901700"/>
            <a:ext cx="2715933" cy="276999"/>
          </a:xfrm>
          <a:prstGeom prst="rect">
            <a:avLst/>
          </a:prstGeom>
          <a:noFill/>
        </p:spPr>
        <p:txBody>
          <a:bodyPr wrap="none" rtlCol="0">
            <a:spAutoFit/>
          </a:bodyPr>
          <a:lstStyle/>
          <a:p>
            <a:pPr>
              <a:buNone/>
            </a:pPr>
            <a:r>
              <a:rPr lang="en-US" i="0" dirty="0" smtClean="0">
                <a:solidFill>
                  <a:schemeClr val="bg1"/>
                </a:solidFill>
              </a:rPr>
              <a:t>Electric Discharge Machining Cuts</a:t>
            </a:r>
            <a:endParaRPr lang="en-US" i="0" dirty="0">
              <a:solidFill>
                <a:schemeClr val="bg1"/>
              </a:solidFill>
            </a:endParaRPr>
          </a:p>
        </p:txBody>
      </p:sp>
      <p:cxnSp>
        <p:nvCxnSpPr>
          <p:cNvPr id="4" name="Straight Arrow Connector 3"/>
          <p:cNvCxnSpPr/>
          <p:nvPr/>
        </p:nvCxnSpPr>
        <p:spPr bwMode="auto">
          <a:xfrm flipH="1">
            <a:off x="7404100" y="1231900"/>
            <a:ext cx="508000" cy="381000"/>
          </a:xfrm>
          <a:prstGeom prst="straightConnector1">
            <a:avLst/>
          </a:prstGeom>
          <a:noFill/>
          <a:ln w="15875" cap="flat" cmpd="sng" algn="ctr">
            <a:solidFill>
              <a:schemeClr val="bg1"/>
            </a:solidFill>
            <a:prstDash val="solid"/>
            <a:round/>
            <a:headEnd type="none" w="med" len="med"/>
            <a:tailEnd type="arrow"/>
          </a:ln>
          <a:effectLst/>
        </p:spPr>
      </p:cxnSp>
      <p:sp>
        <p:nvSpPr>
          <p:cNvPr id="30" name="TextBox 29"/>
          <p:cNvSpPr txBox="1"/>
          <p:nvPr/>
        </p:nvSpPr>
        <p:spPr>
          <a:xfrm>
            <a:off x="6273800" y="2794000"/>
            <a:ext cx="1270000" cy="498598"/>
          </a:xfrm>
          <a:prstGeom prst="rect">
            <a:avLst/>
          </a:prstGeom>
          <a:noFill/>
        </p:spPr>
        <p:txBody>
          <a:bodyPr wrap="square" rtlCol="0">
            <a:spAutoFit/>
          </a:bodyPr>
          <a:lstStyle/>
          <a:p>
            <a:pPr>
              <a:buNone/>
            </a:pPr>
            <a:r>
              <a:rPr lang="en-US" dirty="0" smtClean="0">
                <a:solidFill>
                  <a:schemeClr val="bg1"/>
                </a:solidFill>
              </a:rPr>
              <a:t>Tested for </a:t>
            </a:r>
          </a:p>
          <a:p>
            <a:pPr>
              <a:buNone/>
            </a:pPr>
            <a:r>
              <a:rPr lang="en-US" dirty="0" smtClean="0">
                <a:solidFill>
                  <a:schemeClr val="bg1"/>
                </a:solidFill>
              </a:rPr>
              <a:t>300 k cycles</a:t>
            </a:r>
            <a:endParaRPr lang="en-US" dirty="0">
              <a:solidFill>
                <a:schemeClr val="bg1"/>
              </a:solidFill>
            </a:endParaRPr>
          </a:p>
        </p:txBody>
      </p:sp>
      <p:sp>
        <p:nvSpPr>
          <p:cNvPr id="3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6</a:t>
            </a:fld>
            <a:endParaRPr lang="en-US" sz="1400" b="0" dirty="0">
              <a:latin typeface="Times" charset="0"/>
            </a:endParaRPr>
          </a:p>
        </p:txBody>
      </p:sp>
      <p:pic>
        <p:nvPicPr>
          <p:cNvPr id="32" name="Picture 5" descr="C:\Users\rstrykow\Desktop\NSTX UPGRADE\photos\IMG_0984.jpg"/>
          <p:cNvPicPr>
            <a:picLocks noChangeAspect="1" noChangeArrowheads="1"/>
          </p:cNvPicPr>
          <p:nvPr/>
        </p:nvPicPr>
        <p:blipFill>
          <a:blip r:embed="rId4">
            <a:extLst>
              <a:ext uri="{28A0092B-C50C-407E-A947-70E740481C1C}">
                <a14:useLocalDpi xmlns:a14="http://schemas.microsoft.com/office/drawing/2010/main" val="0"/>
              </a:ext>
            </a:extLst>
          </a:blip>
          <a:srcRect b="2829"/>
          <a:stretch>
            <a:fillRect/>
          </a:stretch>
        </p:blipFill>
        <p:spPr bwMode="auto">
          <a:xfrm>
            <a:off x="7343776" y="3886200"/>
            <a:ext cx="1629227" cy="2654300"/>
          </a:xfrm>
          <a:prstGeom prst="rect">
            <a:avLst/>
          </a:prstGeom>
          <a:noFill/>
          <a:ln w="53975">
            <a:noFill/>
            <a:miter lim="800000"/>
            <a:headEnd/>
            <a:tailEnd/>
          </a:ln>
          <a:extLst>
            <a:ext uri="{909E8E84-426E-40dd-AFC4-6F175D3DCCD1}">
              <a14:hiddenFill xmlns:a14="http://schemas.microsoft.com/office/drawing/2010/main">
                <a:solidFill>
                  <a:srgbClr val="FFFFFF"/>
                </a:solidFill>
              </a14:hiddenFill>
            </a:ext>
          </a:extLst>
        </p:spPr>
      </p:pic>
      <p:pic>
        <p:nvPicPr>
          <p:cNvPr id="38" name="Picture 2" descr="C:\Users\rstrykow\Desktop\NSTX UPGRADE\photos\parts_Page_1.tif"/>
          <p:cNvPicPr>
            <a:picLocks noChangeAspect="1" noChangeArrowheads="1"/>
          </p:cNvPicPr>
          <p:nvPr/>
        </p:nvPicPr>
        <p:blipFill>
          <a:blip r:embed="rId5">
            <a:extLst>
              <a:ext uri="{28A0092B-C50C-407E-A947-70E740481C1C}">
                <a14:useLocalDpi xmlns:a14="http://schemas.microsoft.com/office/drawing/2010/main" val="0"/>
              </a:ext>
            </a:extLst>
          </a:blip>
          <a:srcRect l="2808" r="1733"/>
          <a:stretch>
            <a:fillRect/>
          </a:stretch>
        </p:blipFill>
        <p:spPr bwMode="auto">
          <a:xfrm>
            <a:off x="4568885" y="3887788"/>
            <a:ext cx="2784416" cy="2667546"/>
          </a:xfrm>
          <a:prstGeom prst="rect">
            <a:avLst/>
          </a:prstGeom>
          <a:noFill/>
          <a:ln w="44450">
            <a:noFill/>
            <a:miter lim="800000"/>
            <a:headEnd/>
            <a:tailEnd/>
          </a:ln>
          <a:extLst>
            <a:ext uri="{909E8E84-426E-40dd-AFC4-6F175D3DCCD1}">
              <a14:hiddenFill xmlns:a14="http://schemas.microsoft.com/office/drawing/2010/main">
                <a:solidFill>
                  <a:srgbClr val="FFFFFF"/>
                </a:solidFill>
              </a14:hiddenFill>
            </a:ext>
          </a:extLst>
        </p:spPr>
      </p:pic>
      <p:cxnSp>
        <p:nvCxnSpPr>
          <p:cNvPr id="39" name="Straight Arrow Connector 38"/>
          <p:cNvCxnSpPr>
            <a:stCxn id="49" idx="2"/>
          </p:cNvCxnSpPr>
          <p:nvPr/>
        </p:nvCxnSpPr>
        <p:spPr bwMode="auto">
          <a:xfrm>
            <a:off x="4927601" y="3886776"/>
            <a:ext cx="952499" cy="1764724"/>
          </a:xfrm>
          <a:prstGeom prst="straightConnector1">
            <a:avLst/>
          </a:prstGeom>
          <a:noFill/>
          <a:ln w="57150" cap="flat" cmpd="sng" algn="ctr">
            <a:solidFill>
              <a:schemeClr val="accent1">
                <a:lumMod val="20000"/>
                <a:lumOff val="80000"/>
              </a:schemeClr>
            </a:solidFill>
            <a:prstDash val="solid"/>
            <a:round/>
            <a:headEnd type="none" w="med" len="med"/>
            <a:tailEnd type="stealth" w="lg" len="lg"/>
          </a:ln>
          <a:effectLst/>
        </p:spPr>
      </p:cxnSp>
      <p:cxnSp>
        <p:nvCxnSpPr>
          <p:cNvPr id="41" name="Straight Arrow Connector 40"/>
          <p:cNvCxnSpPr>
            <a:stCxn id="49" idx="2"/>
          </p:cNvCxnSpPr>
          <p:nvPr/>
        </p:nvCxnSpPr>
        <p:spPr bwMode="auto">
          <a:xfrm>
            <a:off x="4927601" y="3886776"/>
            <a:ext cx="3047999" cy="1688524"/>
          </a:xfrm>
          <a:prstGeom prst="straightConnector1">
            <a:avLst/>
          </a:prstGeom>
          <a:noFill/>
          <a:ln w="57150" cap="flat" cmpd="sng" algn="ctr">
            <a:solidFill>
              <a:schemeClr val="accent1">
                <a:lumMod val="20000"/>
                <a:lumOff val="80000"/>
              </a:schemeClr>
            </a:solidFill>
            <a:prstDash val="solid"/>
            <a:round/>
            <a:headEnd type="none" w="med" len="med"/>
            <a:tailEnd type="stealth" w="lg" len="lg"/>
          </a:ln>
          <a:effectLst/>
        </p:spPr>
      </p:cxnSp>
      <p:sp>
        <p:nvSpPr>
          <p:cNvPr id="49" name="TextBox 48"/>
          <p:cNvSpPr txBox="1"/>
          <p:nvPr/>
        </p:nvSpPr>
        <p:spPr>
          <a:xfrm>
            <a:off x="4114801" y="3302000"/>
            <a:ext cx="1625600" cy="584776"/>
          </a:xfrm>
          <a:prstGeom prst="rect">
            <a:avLst/>
          </a:prstGeom>
          <a:noFill/>
          <a:ln w="50800">
            <a:noFill/>
          </a:ln>
        </p:spPr>
        <p:txBody>
          <a:bodyPr wrap="square">
            <a:spAutoFit/>
          </a:bodyPr>
          <a:lstStyle/>
          <a:p>
            <a:pPr>
              <a:buNone/>
              <a:defRPr/>
            </a:pPr>
            <a:r>
              <a:rPr lang="en-US" sz="1600" i="0" dirty="0">
                <a:solidFill>
                  <a:srgbClr val="0000FF"/>
                </a:solidFill>
                <a:ea typeface="+mn-ea"/>
              </a:rPr>
              <a:t>Friction stir weld joint</a:t>
            </a:r>
          </a:p>
        </p:txBody>
      </p:sp>
      <p:cxnSp>
        <p:nvCxnSpPr>
          <p:cNvPr id="50" name="Straight Arrow Connector 49"/>
          <p:cNvCxnSpPr/>
          <p:nvPr/>
        </p:nvCxnSpPr>
        <p:spPr>
          <a:xfrm flipH="1" flipV="1">
            <a:off x="2968625" y="2565401"/>
            <a:ext cx="1095375" cy="9143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8704" y="979638"/>
            <a:ext cx="2741095" cy="1954778"/>
            <a:chOff x="738704" y="929633"/>
            <a:chExt cx="2741095" cy="1954778"/>
          </a:xfrm>
        </p:grpSpPr>
        <p:grpSp>
          <p:nvGrpSpPr>
            <p:cNvPr id="20504" name="Group 38"/>
            <p:cNvGrpSpPr>
              <a:grpSpLocks/>
            </p:cNvGrpSpPr>
            <p:nvPr/>
          </p:nvGrpSpPr>
          <p:grpSpPr bwMode="auto">
            <a:xfrm>
              <a:off x="738704" y="929633"/>
              <a:ext cx="2741095" cy="1954778"/>
              <a:chOff x="8486" y="470656"/>
              <a:chExt cx="3048082" cy="2155069"/>
            </a:xfrm>
          </p:grpSpPr>
          <p:pic>
            <p:nvPicPr>
              <p:cNvPr id="20506" name="Picture 7" descr="C:\Users\rstrykow\Desktop\NSTX UPGRADE\photos\TF soldering\solder bar 101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762000"/>
                <a:ext cx="29019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8486" y="470656"/>
                <a:ext cx="3048082" cy="508968"/>
              </a:xfrm>
              <a:prstGeom prst="rect">
                <a:avLst/>
              </a:prstGeom>
              <a:solidFill>
                <a:schemeClr val="accent6">
                  <a:lumMod val="20000"/>
                  <a:lumOff val="80000"/>
                </a:schemeClr>
              </a:solidFill>
            </p:spPr>
            <p:txBody>
              <a:bodyPr wrap="square">
                <a:spAutoFit/>
              </a:bodyPr>
              <a:lstStyle/>
              <a:p>
                <a:pPr algn="ctr" fontAlgn="auto">
                  <a:spcBef>
                    <a:spcPts val="0"/>
                  </a:spcBef>
                  <a:spcAft>
                    <a:spcPts val="0"/>
                  </a:spcAft>
                  <a:buNone/>
                  <a:defRPr/>
                </a:pPr>
                <a:r>
                  <a:rPr lang="en-US" b="1" dirty="0">
                    <a:latin typeface="+mn-lt"/>
                    <a:ea typeface="+mn-ea"/>
                    <a:cs typeface="+mn-cs"/>
                  </a:rPr>
                  <a:t>Cooling tube </a:t>
                </a:r>
                <a:r>
                  <a:rPr lang="en-US" b="1" dirty="0" smtClean="0">
                    <a:latin typeface="+mn-lt"/>
                    <a:ea typeface="+mn-ea"/>
                    <a:cs typeface="+mn-cs"/>
                  </a:rPr>
                  <a:t>soldered with resin-based flux </a:t>
                </a:r>
                <a:r>
                  <a:rPr lang="en-US" b="1" dirty="0">
                    <a:latin typeface="+mn-lt"/>
                    <a:ea typeface="+mn-ea"/>
                    <a:cs typeface="+mn-cs"/>
                  </a:rPr>
                  <a:t>into  inner TF </a:t>
                </a:r>
                <a:r>
                  <a:rPr lang="en-US" b="1" dirty="0" smtClean="0">
                    <a:latin typeface="+mn-lt"/>
                    <a:ea typeface="+mn-ea"/>
                    <a:cs typeface="+mn-cs"/>
                  </a:rPr>
                  <a:t>conductor</a:t>
                </a:r>
                <a:endParaRPr lang="en-US" b="1" dirty="0">
                  <a:latin typeface="+mn-lt"/>
                  <a:ea typeface="+mn-ea"/>
                  <a:cs typeface="+mn-cs"/>
                </a:endParaRPr>
              </a:p>
            </p:txBody>
          </p:sp>
        </p:grpSp>
        <p:sp>
          <p:nvSpPr>
            <p:cNvPr id="24" name="Rectangle 23"/>
            <p:cNvSpPr>
              <a:spLocks noChangeArrowheads="1"/>
            </p:cNvSpPr>
            <p:nvPr/>
          </p:nvSpPr>
          <p:spPr bwMode="auto">
            <a:xfrm>
              <a:off x="799600" y="949111"/>
              <a:ext cx="2614255" cy="1903300"/>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grpSp>
      <p:grpSp>
        <p:nvGrpSpPr>
          <p:cNvPr id="20483" name="Group 43"/>
          <p:cNvGrpSpPr>
            <a:grpSpLocks/>
          </p:cNvGrpSpPr>
          <p:nvPr/>
        </p:nvGrpSpPr>
        <p:grpSpPr bwMode="auto">
          <a:xfrm>
            <a:off x="4533400" y="1013449"/>
            <a:ext cx="3071992" cy="2537732"/>
            <a:chOff x="3429000" y="685800"/>
            <a:chExt cx="3505200" cy="2895600"/>
          </a:xfrm>
        </p:grpSpPr>
        <p:grpSp>
          <p:nvGrpSpPr>
            <p:cNvPr id="20500" name="Group 42"/>
            <p:cNvGrpSpPr>
              <a:grpSpLocks/>
            </p:cNvGrpSpPr>
            <p:nvPr/>
          </p:nvGrpSpPr>
          <p:grpSpPr bwMode="auto">
            <a:xfrm>
              <a:off x="3429000" y="685800"/>
              <a:ext cx="3505200" cy="2895600"/>
              <a:chOff x="3429000" y="685800"/>
              <a:chExt cx="3505200" cy="2895600"/>
            </a:xfrm>
          </p:grpSpPr>
          <p:pic>
            <p:nvPicPr>
              <p:cNvPr id="20502" name="Picture 3" descr="C:\Users\rstrykow\Desktop\NSTX UPGRADE\photos\CS fabrication area\IMG_02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685800"/>
                <a:ext cx="350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429000" y="685800"/>
                <a:ext cx="3505200" cy="526768"/>
              </a:xfrm>
              <a:prstGeom prst="rect">
                <a:avLst/>
              </a:prstGeom>
              <a:solidFill>
                <a:schemeClr val="accent6">
                  <a:lumMod val="20000"/>
                  <a:lumOff val="80000"/>
                </a:schemeClr>
              </a:solidFill>
            </p:spPr>
            <p:txBody>
              <a:bodyPr>
                <a:spAutoFit/>
              </a:bodyPr>
              <a:lstStyle/>
              <a:p>
                <a:pPr algn="ctr" fontAlgn="auto">
                  <a:spcBef>
                    <a:spcPts val="0"/>
                  </a:spcBef>
                  <a:spcAft>
                    <a:spcPts val="0"/>
                  </a:spcAft>
                  <a:buNone/>
                  <a:defRPr/>
                </a:pPr>
                <a:r>
                  <a:rPr lang="en-US" b="1" dirty="0">
                    <a:latin typeface="+mn-lt"/>
                    <a:ea typeface="+mn-ea"/>
                    <a:cs typeface="+mn-cs"/>
                  </a:rPr>
                  <a:t>Conductor being wrapped with fiberglass insulation</a:t>
                </a:r>
              </a:p>
            </p:txBody>
          </p:sp>
        </p:grpSp>
        <p:sp>
          <p:nvSpPr>
            <p:cNvPr id="27" name="Rectangle 26"/>
            <p:cNvSpPr>
              <a:spLocks noChangeArrowheads="1"/>
            </p:cNvSpPr>
            <p:nvPr/>
          </p:nvSpPr>
          <p:spPr bwMode="auto">
            <a:xfrm>
              <a:off x="3449638" y="685800"/>
              <a:ext cx="3484562" cy="2895600"/>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grpSp>
      <p:grpSp>
        <p:nvGrpSpPr>
          <p:cNvPr id="20485" name="Group 45"/>
          <p:cNvGrpSpPr>
            <a:grpSpLocks noChangeAspect="1"/>
          </p:cNvGrpSpPr>
          <p:nvPr/>
        </p:nvGrpSpPr>
        <p:grpSpPr bwMode="auto">
          <a:xfrm>
            <a:off x="2857001" y="3977633"/>
            <a:ext cx="3195818" cy="2403981"/>
            <a:chOff x="2971800" y="4421841"/>
            <a:chExt cx="2971800" cy="2235751"/>
          </a:xfrm>
        </p:grpSpPr>
        <p:pic>
          <p:nvPicPr>
            <p:cNvPr id="20496" name="Picture 2" descr="C:\Users\rstrykow\Desktop\NSTX UPGRADE\photos\vp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421841"/>
              <a:ext cx="2971800" cy="22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2971800" y="6223002"/>
              <a:ext cx="2971800" cy="429358"/>
            </a:xfrm>
            <a:prstGeom prst="rect">
              <a:avLst/>
            </a:prstGeom>
            <a:solidFill>
              <a:schemeClr val="accent6">
                <a:lumMod val="20000"/>
                <a:lumOff val="80000"/>
              </a:schemeClr>
            </a:solidFill>
          </p:spPr>
          <p:txBody>
            <a:bodyPr>
              <a:spAutoFit/>
            </a:bodyPr>
            <a:lstStyle/>
            <a:p>
              <a:pPr algn="ctr" fontAlgn="auto">
                <a:spcBef>
                  <a:spcPts val="0"/>
                </a:spcBef>
                <a:spcAft>
                  <a:spcPts val="0"/>
                </a:spcAft>
                <a:buNone/>
                <a:defRPr/>
              </a:pPr>
              <a:r>
                <a:rPr lang="en-US" b="1" dirty="0">
                  <a:latin typeface="+mn-lt"/>
                  <a:ea typeface="+mn-ea"/>
                  <a:cs typeface="+mn-cs"/>
                </a:rPr>
                <a:t>Assembled TF mold ready for Vacuum Pressure Impregnation </a:t>
              </a:r>
              <a:r>
                <a:rPr lang="en-US" dirty="0" smtClean="0">
                  <a:latin typeface="+mn-lt"/>
                  <a:ea typeface="+mn-ea"/>
                  <a:cs typeface="+mn-cs"/>
                </a:rPr>
                <a:t>with CTD-425</a:t>
              </a:r>
              <a:endParaRPr lang="en-US" b="1" dirty="0">
                <a:latin typeface="+mn-lt"/>
                <a:ea typeface="+mn-ea"/>
                <a:cs typeface="+mn-cs"/>
              </a:endParaRPr>
            </a:p>
          </p:txBody>
        </p:sp>
      </p:grpSp>
      <p:grpSp>
        <p:nvGrpSpPr>
          <p:cNvPr id="20486" name="Group 44"/>
          <p:cNvGrpSpPr>
            <a:grpSpLocks noChangeAspect="1"/>
          </p:cNvGrpSpPr>
          <p:nvPr/>
        </p:nvGrpSpPr>
        <p:grpSpPr bwMode="auto">
          <a:xfrm>
            <a:off x="6743201" y="3672833"/>
            <a:ext cx="2137038" cy="2758238"/>
            <a:chOff x="6781800" y="3657499"/>
            <a:chExt cx="2209800" cy="2850456"/>
          </a:xfrm>
        </p:grpSpPr>
        <p:pic>
          <p:nvPicPr>
            <p:cNvPr id="20494" name="Picture 5" descr="C:\Users\rstrykow\Desktop\NSTX UPGRADE\photos\VPI quad 1\vpi quad 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657499"/>
              <a:ext cx="2190750" cy="279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Box 37"/>
            <p:cNvSpPr txBox="1">
              <a:spLocks noChangeArrowheads="1"/>
            </p:cNvSpPr>
            <p:nvPr/>
          </p:nvSpPr>
          <p:spPr bwMode="auto">
            <a:xfrm>
              <a:off x="6781800" y="5935435"/>
              <a:ext cx="2209800" cy="572520"/>
            </a:xfrm>
            <a:prstGeom prst="rect">
              <a:avLst/>
            </a:prstGeom>
            <a:solidFill>
              <a:srgbClr val="FFFF00"/>
            </a:solidFill>
            <a:ln w="76200">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US" sz="1400" b="1" dirty="0" smtClean="0">
                  <a:latin typeface="Calibri" charset="0"/>
                </a:rPr>
                <a:t>Three Quadrants </a:t>
              </a:r>
              <a:r>
                <a:rPr lang="en-US" sz="1600" b="1" dirty="0">
                  <a:latin typeface="Calibri" charset="0"/>
                </a:rPr>
                <a:t>successfully</a:t>
              </a:r>
              <a:r>
                <a:rPr lang="en-US" sz="1400" b="1" dirty="0">
                  <a:latin typeface="Calibri" charset="0"/>
                </a:rPr>
                <a:t> </a:t>
              </a:r>
              <a:r>
                <a:rPr lang="en-US" sz="1400" b="1" dirty="0" err="1" smtClean="0">
                  <a:latin typeface="Calibri" charset="0"/>
                </a:rPr>
                <a:t>VPI’d</a:t>
              </a:r>
              <a:r>
                <a:rPr lang="en-US" sz="1400" b="1" dirty="0" smtClean="0">
                  <a:latin typeface="Calibri" charset="0"/>
                </a:rPr>
                <a:t> </a:t>
              </a:r>
              <a:r>
                <a:rPr lang="en-US" sz="1400" b="1" dirty="0">
                  <a:latin typeface="Calibri" charset="0"/>
                </a:rPr>
                <a:t>!</a:t>
              </a:r>
            </a:p>
          </p:txBody>
        </p:sp>
      </p:grpSp>
      <p:grpSp>
        <p:nvGrpSpPr>
          <p:cNvPr id="2" name="Group 1"/>
          <p:cNvGrpSpPr/>
          <p:nvPr/>
        </p:nvGrpSpPr>
        <p:grpSpPr>
          <a:xfrm>
            <a:off x="342400" y="3020843"/>
            <a:ext cx="2070256" cy="3472686"/>
            <a:chOff x="342400" y="2910832"/>
            <a:chExt cx="2070256" cy="3472686"/>
          </a:xfrm>
        </p:grpSpPr>
        <p:grpSp>
          <p:nvGrpSpPr>
            <p:cNvPr id="20484" name="Group 35"/>
            <p:cNvGrpSpPr>
              <a:grpSpLocks noChangeAspect="1"/>
            </p:cNvGrpSpPr>
            <p:nvPr/>
          </p:nvGrpSpPr>
          <p:grpSpPr bwMode="auto">
            <a:xfrm>
              <a:off x="342400" y="2920834"/>
              <a:ext cx="2070256" cy="3450426"/>
              <a:chOff x="381000" y="3352800"/>
              <a:chExt cx="1828800" cy="3048000"/>
            </a:xfrm>
          </p:grpSpPr>
          <p:pic>
            <p:nvPicPr>
              <p:cNvPr id="20498" name="Picture 2" descr="C:\Users\rstrykow\Desktop\NSTX UPGRADE\photos\TF quadrant mold\12E1012_039.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733800"/>
                <a:ext cx="182879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381000" y="3352800"/>
                <a:ext cx="1828800" cy="407821"/>
              </a:xfrm>
              <a:prstGeom prst="rect">
                <a:avLst/>
              </a:prstGeom>
              <a:solidFill>
                <a:schemeClr val="accent6">
                  <a:lumMod val="20000"/>
                  <a:lumOff val="80000"/>
                </a:schemeClr>
              </a:solidFill>
            </p:spPr>
            <p:txBody>
              <a:bodyPr>
                <a:spAutoFit/>
              </a:bodyPr>
              <a:lstStyle/>
              <a:p>
                <a:pPr algn="ctr" fontAlgn="auto">
                  <a:spcBef>
                    <a:spcPts val="0"/>
                  </a:spcBef>
                  <a:spcAft>
                    <a:spcPts val="0"/>
                  </a:spcAft>
                  <a:buNone/>
                  <a:defRPr/>
                </a:pPr>
                <a:r>
                  <a:rPr lang="en-US" b="1" dirty="0">
                    <a:latin typeface="+mn-lt"/>
                    <a:ea typeface="+mn-ea"/>
                    <a:cs typeface="+mn-cs"/>
                  </a:rPr>
                  <a:t>Insulated conductor being placed into mold</a:t>
                </a:r>
              </a:p>
            </p:txBody>
          </p:sp>
        </p:grpSp>
        <p:sp>
          <p:nvSpPr>
            <p:cNvPr id="47" name="Rectangle 46"/>
            <p:cNvSpPr/>
            <p:nvPr/>
          </p:nvSpPr>
          <p:spPr>
            <a:xfrm>
              <a:off x="342400" y="2910832"/>
              <a:ext cx="2070255" cy="34726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sp>
        <p:nvSpPr>
          <p:cNvPr id="48" name="Rectangle 47"/>
          <p:cNvSpPr/>
          <p:nvPr/>
        </p:nvSpPr>
        <p:spPr>
          <a:xfrm>
            <a:off x="2857000" y="3977632"/>
            <a:ext cx="3205557" cy="2470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49" name="Rectangle 48"/>
          <p:cNvSpPr/>
          <p:nvPr/>
        </p:nvSpPr>
        <p:spPr>
          <a:xfrm>
            <a:off x="6743201" y="3672832"/>
            <a:ext cx="2137038" cy="280486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0" name="Right Arrow 49"/>
          <p:cNvSpPr/>
          <p:nvPr/>
        </p:nvSpPr>
        <p:spPr>
          <a:xfrm>
            <a:off x="3743801" y="1920232"/>
            <a:ext cx="467476"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1" name="Right Arrow 50"/>
          <p:cNvSpPr/>
          <p:nvPr/>
        </p:nvSpPr>
        <p:spPr>
          <a:xfrm rot="9666465">
            <a:off x="2682043" y="3208104"/>
            <a:ext cx="1659819"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2" name="Right Arrow 51"/>
          <p:cNvSpPr/>
          <p:nvPr/>
        </p:nvSpPr>
        <p:spPr>
          <a:xfrm>
            <a:off x="2352198" y="5196832"/>
            <a:ext cx="467476"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3" name="Right Arrow 52"/>
          <p:cNvSpPr/>
          <p:nvPr/>
        </p:nvSpPr>
        <p:spPr>
          <a:xfrm>
            <a:off x="6172196" y="5186831"/>
            <a:ext cx="467476"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1"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1720"/>
              </a:lnSpc>
              <a:spcBef>
                <a:spcPct val="0"/>
              </a:spcBef>
              <a:buFontTx/>
              <a:buNone/>
            </a:pPr>
            <a:endParaRPr lang="en-US" sz="1600" i="0" dirty="0">
              <a:solidFill>
                <a:srgbClr val="FF0000"/>
              </a:solidFill>
              <a:latin typeface="Helvetica Neue" charset="0"/>
              <a:cs typeface="Helvetica Neue" charset="0"/>
            </a:endParaRPr>
          </a:p>
        </p:txBody>
      </p:sp>
      <p:sp>
        <p:nvSpPr>
          <p:cNvPr id="32" name="Title 5"/>
          <p:cNvSpPr txBox="1">
            <a:spLocks/>
          </p:cNvSpPr>
          <p:nvPr/>
        </p:nvSpPr>
        <p:spPr bwMode="auto">
          <a:xfrm>
            <a:off x="320009" y="163824"/>
            <a:ext cx="8213895" cy="6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260"/>
              </a:lnSpc>
              <a:buNone/>
            </a:pPr>
            <a:r>
              <a:rPr lang="en-US" sz="2800" b="1" i="0" dirty="0">
                <a:solidFill>
                  <a:srgbClr val="FF0000"/>
                </a:solidFill>
                <a:latin typeface="Calibri" charset="0"/>
              </a:rPr>
              <a:t>Center Stack Fabrication &amp; Assembly Proceeding </a:t>
            </a:r>
            <a:r>
              <a:rPr lang="en-US" sz="2800" b="1" i="0" dirty="0" smtClean="0">
                <a:solidFill>
                  <a:srgbClr val="FF0000"/>
                </a:solidFill>
                <a:latin typeface="Calibri" charset="0"/>
              </a:rPr>
              <a:t>Well</a:t>
            </a:r>
          </a:p>
          <a:p>
            <a:pPr algn="ctr" eaLnBrk="1" hangingPunct="1">
              <a:lnSpc>
                <a:spcPts val="2260"/>
              </a:lnSpc>
              <a:buNone/>
            </a:pPr>
            <a:r>
              <a:rPr lang="en-US" sz="2800" i="0" dirty="0" smtClean="0">
                <a:solidFill>
                  <a:srgbClr val="0000FF"/>
                </a:solidFill>
                <a:latin typeface="Calibri" charset="0"/>
              </a:rPr>
              <a:t>Innovative manufacturing techniques developed</a:t>
            </a:r>
            <a:endParaRPr lang="en-US" sz="2800" b="1" i="0" dirty="0">
              <a:solidFill>
                <a:srgbClr val="0000FF"/>
              </a:solidFill>
              <a:latin typeface="Calibri" charset="0"/>
            </a:endParaRPr>
          </a:p>
        </p:txBody>
      </p:sp>
      <p:sp>
        <p:nvSpPr>
          <p:cNvPr id="3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7</a:t>
            </a:fld>
            <a:endParaRPr lang="en-US" sz="1400" b="0" dirty="0">
              <a:latin typeface="Times" charset="0"/>
            </a:endParaRPr>
          </a:p>
        </p:txBody>
      </p:sp>
    </p:spTree>
    <p:extLst>
      <p:ext uri="{BB962C8B-B14F-4D97-AF65-F5344CB8AC3E}">
        <p14:creationId xmlns:p14="http://schemas.microsoft.com/office/powerpoint/2010/main" val="5819898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686F595-B889-B943-B63A-B626FFE9E1C2}" type="slidenum">
              <a:rPr lang="en-US" smtClean="0"/>
              <a:pPr>
                <a:defRPr/>
              </a:pPr>
              <a:t>8</a:t>
            </a:fld>
            <a:endParaRPr lang="en-US"/>
          </a:p>
        </p:txBody>
      </p:sp>
      <p:pic>
        <p:nvPicPr>
          <p:cNvPr id="6" name="Picture 5"/>
          <p:cNvPicPr>
            <a:picLocks noChangeAspect="1"/>
          </p:cNvPicPr>
          <p:nvPr/>
        </p:nvPicPr>
        <p:blipFill>
          <a:blip r:embed="rId2"/>
          <a:stretch>
            <a:fillRect/>
          </a:stretch>
        </p:blipFill>
        <p:spPr>
          <a:xfrm>
            <a:off x="6365636" y="1333500"/>
            <a:ext cx="2282703" cy="4991100"/>
          </a:xfrm>
          <a:prstGeom prst="rect">
            <a:avLst/>
          </a:prstGeom>
        </p:spPr>
      </p:pic>
      <p:pic>
        <p:nvPicPr>
          <p:cNvPr id="7" name="Picture 6"/>
          <p:cNvPicPr>
            <a:picLocks noChangeAspect="1"/>
          </p:cNvPicPr>
          <p:nvPr/>
        </p:nvPicPr>
        <p:blipFill>
          <a:blip r:embed="rId3"/>
          <a:stretch>
            <a:fillRect/>
          </a:stretch>
        </p:blipFill>
        <p:spPr>
          <a:xfrm>
            <a:off x="838200" y="943679"/>
            <a:ext cx="4978400" cy="2953386"/>
          </a:xfrm>
          <a:prstGeom prst="rect">
            <a:avLst/>
          </a:prstGeom>
        </p:spPr>
      </p:pic>
      <p:sp>
        <p:nvSpPr>
          <p:cNvPr id="8" name="Rectangle 43"/>
          <p:cNvSpPr>
            <a:spLocks noChangeArrowheads="1"/>
          </p:cNvSpPr>
          <p:nvPr/>
        </p:nvSpPr>
        <p:spPr bwMode="auto">
          <a:xfrm>
            <a:off x="0" y="254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a:buNone/>
            </a:pPr>
            <a:r>
              <a:rPr lang="en-US" sz="2800" i="0" dirty="0" smtClean="0">
                <a:solidFill>
                  <a:srgbClr val="FF0000"/>
                </a:solidFill>
              </a:rPr>
              <a:t>Center Stack Is Coming Together</a:t>
            </a:r>
          </a:p>
          <a:p>
            <a:pPr algn="ctr">
              <a:buNone/>
            </a:pPr>
            <a:r>
              <a:rPr lang="en-US" sz="2400" i="0" dirty="0" smtClean="0">
                <a:solidFill>
                  <a:srgbClr val="030AFF"/>
                </a:solidFill>
              </a:rPr>
              <a:t>TF Bundle is nearing completion</a:t>
            </a:r>
            <a:endParaRPr lang="en-US" sz="2400" i="0" dirty="0">
              <a:solidFill>
                <a:srgbClr val="030AFF"/>
              </a:solidFill>
            </a:endParaRPr>
          </a:p>
        </p:txBody>
      </p:sp>
      <p:sp>
        <p:nvSpPr>
          <p:cNvPr id="2" name="TextBox 1"/>
          <p:cNvSpPr txBox="1"/>
          <p:nvPr/>
        </p:nvSpPr>
        <p:spPr>
          <a:xfrm>
            <a:off x="5956484" y="965200"/>
            <a:ext cx="3187516" cy="307777"/>
          </a:xfrm>
          <a:prstGeom prst="rect">
            <a:avLst/>
          </a:prstGeom>
          <a:noFill/>
        </p:spPr>
        <p:txBody>
          <a:bodyPr wrap="none" rtlCol="0">
            <a:spAutoFit/>
          </a:bodyPr>
          <a:lstStyle/>
          <a:p>
            <a:pPr>
              <a:buNone/>
            </a:pPr>
            <a:r>
              <a:rPr lang="en-US" sz="1400" i="0" dirty="0" smtClean="0">
                <a:solidFill>
                  <a:schemeClr val="tx1"/>
                </a:solidFill>
              </a:rPr>
              <a:t>Center-Stack Casing with tile studs</a:t>
            </a:r>
            <a:endParaRPr lang="en-US" sz="1400" i="0" dirty="0">
              <a:solidFill>
                <a:schemeClr val="tx1"/>
              </a:solidFill>
            </a:endParaRPr>
          </a:p>
        </p:txBody>
      </p:sp>
      <p:sp>
        <p:nvSpPr>
          <p:cNvPr id="10" name="TextBox 9"/>
          <p:cNvSpPr txBox="1"/>
          <p:nvPr/>
        </p:nvSpPr>
        <p:spPr>
          <a:xfrm>
            <a:off x="838384" y="977900"/>
            <a:ext cx="4891083" cy="307777"/>
          </a:xfrm>
          <a:prstGeom prst="rect">
            <a:avLst/>
          </a:prstGeom>
          <a:solidFill>
            <a:schemeClr val="bg1"/>
          </a:solidFill>
          <a:ln>
            <a:solidFill>
              <a:srgbClr val="FFFFFF"/>
            </a:solidFill>
          </a:ln>
        </p:spPr>
        <p:txBody>
          <a:bodyPr wrap="none" rtlCol="0">
            <a:spAutoFit/>
          </a:bodyPr>
          <a:lstStyle/>
          <a:p>
            <a:pPr>
              <a:buNone/>
            </a:pPr>
            <a:r>
              <a:rPr lang="en-US" sz="1400" i="0" dirty="0" smtClean="0">
                <a:solidFill>
                  <a:schemeClr val="tx1"/>
                </a:solidFill>
              </a:rPr>
              <a:t>Four TF quadrants were combined into a full TF bundle</a:t>
            </a:r>
            <a:endParaRPr lang="en-US" sz="1400" i="0" dirty="0">
              <a:solidFill>
                <a:schemeClr val="tx1"/>
              </a:solidFill>
            </a:endParaRPr>
          </a:p>
        </p:txBody>
      </p:sp>
      <p:pic>
        <p:nvPicPr>
          <p:cNvPr id="3" name="Picture 2"/>
          <p:cNvPicPr>
            <a:picLocks noChangeAspect="1"/>
          </p:cNvPicPr>
          <p:nvPr/>
        </p:nvPicPr>
        <p:blipFill rotWithShape="1">
          <a:blip r:embed="rId4"/>
          <a:srcRect t="11375" b="8298"/>
          <a:stretch/>
        </p:blipFill>
        <p:spPr>
          <a:xfrm>
            <a:off x="842510" y="3975100"/>
            <a:ext cx="4999490" cy="2575052"/>
          </a:xfrm>
          <a:prstGeom prst="rect">
            <a:avLst/>
          </a:prstGeom>
        </p:spPr>
      </p:pic>
      <p:sp>
        <p:nvSpPr>
          <p:cNvPr id="11" name="TextBox 10"/>
          <p:cNvSpPr txBox="1"/>
          <p:nvPr/>
        </p:nvSpPr>
        <p:spPr>
          <a:xfrm>
            <a:off x="825684" y="3911600"/>
            <a:ext cx="5016316" cy="307777"/>
          </a:xfrm>
          <a:prstGeom prst="rect">
            <a:avLst/>
          </a:prstGeom>
          <a:solidFill>
            <a:schemeClr val="bg1"/>
          </a:solidFill>
          <a:ln>
            <a:solidFill>
              <a:srgbClr val="FFFFFF"/>
            </a:solidFill>
          </a:ln>
        </p:spPr>
        <p:txBody>
          <a:bodyPr wrap="square" rtlCol="0">
            <a:spAutoFit/>
          </a:bodyPr>
          <a:lstStyle/>
          <a:p>
            <a:pPr algn="ctr">
              <a:buNone/>
            </a:pPr>
            <a:r>
              <a:rPr lang="en-US" sz="1400" i="0" dirty="0" smtClean="0">
                <a:solidFill>
                  <a:schemeClr val="tx1"/>
                </a:solidFill>
              </a:rPr>
              <a:t>TF bundle with ground wrapping lowered into VPI mold</a:t>
            </a:r>
            <a:endParaRPr lang="en-US" sz="1400" i="0" dirty="0">
              <a:solidFill>
                <a:schemeClr val="tx1"/>
              </a:solidFill>
            </a:endParaRPr>
          </a:p>
        </p:txBody>
      </p:sp>
    </p:spTree>
    <p:extLst>
      <p:ext uri="{BB962C8B-B14F-4D97-AF65-F5344CB8AC3E}">
        <p14:creationId xmlns:p14="http://schemas.microsoft.com/office/powerpoint/2010/main" val="1813417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a:spLocks noChangeArrowheads="1"/>
          </p:cNvSpPr>
          <p:nvPr/>
        </p:nvSpPr>
        <p:spPr bwMode="auto">
          <a:xfrm>
            <a:off x="0" y="254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a:buNone/>
            </a:pPr>
            <a:r>
              <a:rPr lang="en-US" sz="2800" i="0" dirty="0">
                <a:solidFill>
                  <a:srgbClr val="FF0000"/>
                </a:solidFill>
              </a:rPr>
              <a:t>Aerial View of the </a:t>
            </a:r>
            <a:r>
              <a:rPr lang="en-US" sz="2800" i="0" dirty="0" smtClean="0">
                <a:solidFill>
                  <a:srgbClr val="FF0000"/>
                </a:solidFill>
              </a:rPr>
              <a:t>NSTX </a:t>
            </a:r>
            <a:r>
              <a:rPr lang="en-US" sz="2800" i="0" dirty="0">
                <a:solidFill>
                  <a:srgbClr val="FF0000"/>
                </a:solidFill>
              </a:rPr>
              <a:t>Test Cell </a:t>
            </a:r>
            <a:r>
              <a:rPr lang="en-US" sz="2800" i="0" dirty="0" smtClean="0">
                <a:solidFill>
                  <a:srgbClr val="FF0000"/>
                </a:solidFill>
              </a:rPr>
              <a:t>(Oct. 2011)</a:t>
            </a:r>
          </a:p>
          <a:p>
            <a:pPr algn="ctr">
              <a:buNone/>
            </a:pPr>
            <a:r>
              <a:rPr lang="en-US" sz="2400" i="0" dirty="0" smtClean="0">
                <a:solidFill>
                  <a:srgbClr val="030AFF"/>
                </a:solidFill>
              </a:rPr>
              <a:t>Beginning of the NSTX Upgrade Construction Activities</a:t>
            </a:r>
            <a:endParaRPr lang="en-US" sz="2400" i="0" dirty="0">
              <a:solidFill>
                <a:srgbClr val="030AFF"/>
              </a:solidFill>
            </a:endParaRPr>
          </a:p>
        </p:txBody>
      </p:sp>
      <p:pic>
        <p:nvPicPr>
          <p:cNvPr id="5" name="Picture 4"/>
          <p:cNvPicPr>
            <a:picLocks noChangeAspect="1"/>
          </p:cNvPicPr>
          <p:nvPr/>
        </p:nvPicPr>
        <p:blipFill>
          <a:blip r:embed="rId2"/>
          <a:stretch>
            <a:fillRect/>
          </a:stretch>
        </p:blipFill>
        <p:spPr>
          <a:xfrm>
            <a:off x="838200" y="952500"/>
            <a:ext cx="7416800" cy="5555001"/>
          </a:xfrm>
          <a:prstGeom prst="rect">
            <a:avLst/>
          </a:prstGeom>
        </p:spPr>
      </p:pic>
      <p:sp>
        <p:nvSpPr>
          <p:cNvPr id="42" name="TextBox 41"/>
          <p:cNvSpPr txBox="1"/>
          <p:nvPr/>
        </p:nvSpPr>
        <p:spPr>
          <a:xfrm>
            <a:off x="5423289" y="1451291"/>
            <a:ext cx="661479" cy="450476"/>
          </a:xfrm>
          <a:prstGeom prst="rect">
            <a:avLst/>
          </a:prstGeom>
          <a:solidFill>
            <a:schemeClr val="bg1"/>
          </a:solidFill>
        </p:spPr>
        <p:txBody>
          <a:bodyPr wrap="none" rtlCol="0">
            <a:spAutoFit/>
          </a:bodyPr>
          <a:lstStyle/>
          <a:p>
            <a:pPr>
              <a:buNone/>
            </a:pPr>
            <a:r>
              <a:rPr lang="en-US" i="0" dirty="0" smtClean="0"/>
              <a:t>HHFW</a:t>
            </a:r>
          </a:p>
          <a:p>
            <a:pPr>
              <a:buNone/>
            </a:pPr>
            <a:r>
              <a:rPr lang="en-US" i="0" dirty="0" smtClean="0"/>
              <a:t>System</a:t>
            </a:r>
            <a:endParaRPr lang="en-US" i="0" dirty="0"/>
          </a:p>
        </p:txBody>
      </p:sp>
      <p:sp>
        <p:nvSpPr>
          <p:cNvPr id="43" name="TextBox 42"/>
          <p:cNvSpPr txBox="1"/>
          <p:nvPr/>
        </p:nvSpPr>
        <p:spPr>
          <a:xfrm>
            <a:off x="2961928" y="2027974"/>
            <a:ext cx="604656" cy="250264"/>
          </a:xfrm>
          <a:prstGeom prst="rect">
            <a:avLst/>
          </a:prstGeom>
          <a:solidFill>
            <a:schemeClr val="bg1"/>
          </a:solidFill>
        </p:spPr>
        <p:txBody>
          <a:bodyPr wrap="none" rtlCol="0">
            <a:spAutoFit/>
          </a:bodyPr>
          <a:lstStyle/>
          <a:p>
            <a:pPr>
              <a:buNone/>
            </a:pPr>
            <a:r>
              <a:rPr lang="en-US" i="0" dirty="0" smtClean="0"/>
              <a:t>1</a:t>
            </a:r>
            <a:r>
              <a:rPr lang="en-US" i="0" baseline="30000" dirty="0" smtClean="0"/>
              <a:t>st</a:t>
            </a:r>
            <a:r>
              <a:rPr lang="en-US" i="0" dirty="0" smtClean="0"/>
              <a:t> NBI</a:t>
            </a:r>
            <a:endParaRPr lang="en-US" i="0" dirty="0"/>
          </a:p>
        </p:txBody>
      </p:sp>
      <p:sp>
        <p:nvSpPr>
          <p:cNvPr id="44" name="TextBox 43"/>
          <p:cNvSpPr txBox="1"/>
          <p:nvPr/>
        </p:nvSpPr>
        <p:spPr>
          <a:xfrm>
            <a:off x="1985617" y="3434915"/>
            <a:ext cx="1227620" cy="276999"/>
          </a:xfrm>
          <a:prstGeom prst="rect">
            <a:avLst/>
          </a:prstGeom>
          <a:solidFill>
            <a:schemeClr val="bg1"/>
          </a:solidFill>
        </p:spPr>
        <p:txBody>
          <a:bodyPr wrap="none" rtlCol="0">
            <a:spAutoFit/>
          </a:bodyPr>
          <a:lstStyle/>
          <a:p>
            <a:pPr>
              <a:buNone/>
            </a:pPr>
            <a:r>
              <a:rPr lang="en-US" i="0" dirty="0" smtClean="0"/>
              <a:t>Pumping Duct</a:t>
            </a:r>
            <a:endParaRPr lang="en-US" i="0" dirty="0"/>
          </a:p>
        </p:txBody>
      </p:sp>
      <p:sp>
        <p:nvSpPr>
          <p:cNvPr id="45" name="TextBox 44"/>
          <p:cNvSpPr txBox="1"/>
          <p:nvPr/>
        </p:nvSpPr>
        <p:spPr>
          <a:xfrm>
            <a:off x="5528917" y="2241115"/>
            <a:ext cx="607859" cy="276999"/>
          </a:xfrm>
          <a:prstGeom prst="rect">
            <a:avLst/>
          </a:prstGeom>
          <a:solidFill>
            <a:schemeClr val="bg1"/>
          </a:solidFill>
        </p:spPr>
        <p:txBody>
          <a:bodyPr wrap="none" rtlCol="0">
            <a:spAutoFit/>
          </a:bodyPr>
          <a:lstStyle/>
          <a:p>
            <a:pPr>
              <a:buNone/>
            </a:pPr>
            <a:r>
              <a:rPr lang="en-US" i="0" dirty="0" smtClean="0"/>
              <a:t>NSTX</a:t>
            </a:r>
            <a:endParaRPr lang="en-US" i="0" dirty="0"/>
          </a:p>
        </p:txBody>
      </p:sp>
      <p:sp>
        <p:nvSpPr>
          <p:cNvPr id="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9</a:t>
            </a:fld>
            <a:endParaRPr lang="en-US" sz="1400" b="0" dirty="0">
              <a:latin typeface="Times" charset="0"/>
            </a:endParaRPr>
          </a:p>
        </p:txBody>
      </p:sp>
    </p:spTree>
    <p:extLst>
      <p:ext uri="{BB962C8B-B14F-4D97-AF65-F5344CB8AC3E}">
        <p14:creationId xmlns:p14="http://schemas.microsoft.com/office/powerpoint/2010/main" val="339279828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27090</TotalTime>
  <Words>3291</Words>
  <Application>Microsoft Macintosh PowerPoint</Application>
  <PresentationFormat>Letter Paper (8.5x11 in)</PresentationFormat>
  <Paragraphs>637</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NSTX-U diagnostics to be installed during first 2 years Half of NSTX-U Diagnostics Are Led by Collaborators</vt:lpstr>
      <vt:lpstr>NSTX-U facility/diagnostics port assignment  Port flanges designed and being procured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Masa Ono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Masa Ono</dc:creator>
  <cp:lastModifiedBy>Masayuki Ono</cp:lastModifiedBy>
  <cp:revision>625</cp:revision>
  <cp:lastPrinted>2013-05-13T20:08:26Z</cp:lastPrinted>
  <dcterms:created xsi:type="dcterms:W3CDTF">2012-03-14T17:52:13Z</dcterms:created>
  <dcterms:modified xsi:type="dcterms:W3CDTF">2013-09-12T18:26:51Z</dcterms:modified>
</cp:coreProperties>
</file>