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1217" r:id="rId2"/>
    <p:sldId id="1431" r:id="rId3"/>
    <p:sldId id="1390" r:id="rId4"/>
    <p:sldId id="1458" r:id="rId5"/>
    <p:sldId id="1466" r:id="rId6"/>
    <p:sldId id="1467" r:id="rId7"/>
    <p:sldId id="1453" r:id="rId8"/>
    <p:sldId id="1321" r:id="rId9"/>
    <p:sldId id="1459" r:id="rId10"/>
    <p:sldId id="1300" r:id="rId11"/>
    <p:sldId id="1470" r:id="rId12"/>
    <p:sldId id="1301" r:id="rId13"/>
    <p:sldId id="1460" r:id="rId14"/>
    <p:sldId id="1456" r:id="rId15"/>
    <p:sldId id="1323" r:id="rId16"/>
    <p:sldId id="1461" r:id="rId17"/>
    <p:sldId id="1471" r:id="rId18"/>
    <p:sldId id="1462" r:id="rId19"/>
    <p:sldId id="1472" r:id="rId20"/>
    <p:sldId id="1473" r:id="rId21"/>
    <p:sldId id="1476" r:id="rId22"/>
    <p:sldId id="1477" r:id="rId23"/>
    <p:sldId id="1389" r:id="rId24"/>
    <p:sldId id="1465" r:id="rId25"/>
    <p:sldId id="1478" r:id="rId26"/>
    <p:sldId id="1468" r:id="rId27"/>
    <p:sldId id="1452" r:id="rId28"/>
    <p:sldId id="1391" r:id="rId29"/>
    <p:sldId id="1392" r:id="rId30"/>
  </p:sldIdLst>
  <p:sldSz cx="9144000" cy="6858000" type="screen4x3"/>
  <p:notesSz cx="6958013" cy="9244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449"/>
    <a:srgbClr val="990099"/>
    <a:srgbClr val="CC0099"/>
    <a:srgbClr val="CC00CC"/>
    <a:srgbClr val="FF3300"/>
    <a:srgbClr val="3333FF"/>
    <a:srgbClr val="FFFFCC"/>
    <a:srgbClr val="FF33CC"/>
    <a:srgbClr val="99FFCC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1" autoAdjust="0"/>
    <p:restoredTop sz="97800" autoAdjust="0"/>
  </p:normalViewPr>
  <p:slideViewPr>
    <p:cSldViewPr>
      <p:cViewPr>
        <p:scale>
          <a:sx n="90" d="100"/>
          <a:sy n="90" d="100"/>
        </p:scale>
        <p:origin x="-420" y="4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12"/>
        <p:guide pos="219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5458" cy="46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3" tIns="46312" rIns="92623" bIns="46312" numCol="1" anchor="t" anchorCtr="0" compatLnSpc="1">
            <a:prstTxWarp prst="textNoShape">
              <a:avLst/>
            </a:prstTxWarp>
          </a:bodyPr>
          <a:lstStyle>
            <a:lvl1pPr defTabSz="926548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2556" y="1"/>
            <a:ext cx="3015457" cy="46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3" tIns="46312" rIns="92623" bIns="46312" numCol="1" anchor="t" anchorCtr="0" compatLnSpc="1">
            <a:prstTxWarp prst="textNoShape">
              <a:avLst/>
            </a:prstTxWarp>
          </a:bodyPr>
          <a:lstStyle>
            <a:lvl1pPr algn="r" defTabSz="926548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80858"/>
            <a:ext cx="3015458" cy="46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3" tIns="46312" rIns="92623" bIns="46312" numCol="1" anchor="b" anchorCtr="0" compatLnSpc="1">
            <a:prstTxWarp prst="textNoShape">
              <a:avLst/>
            </a:prstTxWarp>
          </a:bodyPr>
          <a:lstStyle>
            <a:lvl1pPr defTabSz="926548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2556" y="8780858"/>
            <a:ext cx="3015457" cy="46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3" tIns="46312" rIns="92623" bIns="46312" numCol="1" anchor="b" anchorCtr="0" compatLnSpc="1">
            <a:prstTxWarp prst="textNoShape">
              <a:avLst/>
            </a:prstTxWarp>
          </a:bodyPr>
          <a:lstStyle>
            <a:lvl1pPr algn="r" defTabSz="926548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82ABF99-CD32-48F3-BA84-43D2D0AD4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005" cy="45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008" y="1"/>
            <a:ext cx="2982005" cy="45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687388"/>
            <a:ext cx="46751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35" y="4424648"/>
            <a:ext cx="5119746" cy="412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900"/>
            <a:ext cx="2982005" cy="45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008" y="8772900"/>
            <a:ext cx="2982005" cy="45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3A7D4B7-846E-47CC-8BD3-A84AB43A3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11055-376F-4492-8E46-E75F7D68B255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80C9-2AC6-40D1-B56D-F4B3F99BD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138E-F839-4DBF-BB53-E95B5537780E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138E-F839-4DBF-BB53-E95B5537780E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138E-F839-4DBF-BB53-E95B5537780E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9E84E-AC97-47B7-8539-6FB6F2B9E5A3}" type="datetime1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EBEA-1781-4FBB-BB8A-A7B516177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FE738B4E-791D-4FAC-8165-22DD9185C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52400" y="914400"/>
            <a:ext cx="883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7" name="TextBox 6"/>
          <p:cNvSpPr txBox="1"/>
          <p:nvPr userDrawn="1"/>
        </p:nvSpPr>
        <p:spPr>
          <a:xfrm>
            <a:off x="1981200" y="66421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solidFill>
                  <a:schemeClr val="accent2"/>
                </a:solidFill>
                <a:latin typeface="Helvetica" pitchFamily="34" charset="0"/>
                <a:cs typeface="+mn-cs"/>
              </a:rPr>
              <a:t>17</a:t>
            </a:r>
            <a:r>
              <a:rPr lang="en-US" sz="800" i="0" baseline="30000" dirty="0" smtClean="0">
                <a:solidFill>
                  <a:schemeClr val="accent2"/>
                </a:solidFill>
                <a:latin typeface="Helvetica" pitchFamily="34" charset="0"/>
                <a:cs typeface="+mn-cs"/>
              </a:rPr>
              <a:t>th</a:t>
            </a:r>
            <a:r>
              <a:rPr lang="en-US" sz="800" i="0" dirty="0" smtClean="0">
                <a:solidFill>
                  <a:schemeClr val="accent2"/>
                </a:solidFill>
                <a:latin typeface="Helvetica" pitchFamily="34" charset="0"/>
                <a:cs typeface="+mn-cs"/>
              </a:rPr>
              <a:t> International ST Workshop – ST-FNSF</a:t>
            </a:r>
            <a:r>
              <a:rPr lang="en-US" sz="800" i="0" baseline="0" dirty="0" smtClean="0">
                <a:solidFill>
                  <a:schemeClr val="accent2"/>
                </a:solidFill>
                <a:latin typeface="Helvetica" pitchFamily="34" charset="0"/>
                <a:cs typeface="+mn-cs"/>
              </a:rPr>
              <a:t> (Menard)</a:t>
            </a:r>
            <a:endParaRPr lang="en-US" sz="800" i="0" dirty="0">
              <a:solidFill>
                <a:schemeClr val="accent2"/>
              </a:solidFill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69" r:id="rId3"/>
    <p:sldLayoutId id="2147483665" r:id="rId4"/>
    <p:sldLayoutId id="2147483822" r:id="rId5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ea typeface="ＭＳ Ｐゴシック" pitchFamily="-128" charset="-128"/>
              </a:rPr>
              <a:t>ST-FNSF Mission and Performance Dependence on Device Size</a:t>
            </a:r>
            <a:endParaRPr lang="en-US" sz="3200" i="0" dirty="0">
              <a:solidFill>
                <a:schemeClr val="accent2"/>
              </a:solidFill>
            </a:endParaRP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457200" y="2362200"/>
            <a:ext cx="81534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0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J. Menard</a:t>
            </a:r>
            <a:r>
              <a:rPr lang="en-US" altLang="ko-KR" sz="20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endParaRPr lang="en-US" altLang="ko-KR" sz="2000" i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T. Brown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J. Canik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2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L. El-Guebaly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3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S. Gerhardt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A. Jaber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3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S. Kaye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</a:p>
          <a:p>
            <a:pPr algn="ctr">
              <a:defRPr/>
            </a:pP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E. Meier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4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L. Mynsberge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3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C. Neumeyer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M. Ono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R. Raman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5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S. Sabbagh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6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</a:p>
          <a:p>
            <a:pPr algn="ctr">
              <a:defRPr/>
            </a:pP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V. Soukhanovskii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4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P. Titus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G. Voss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7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R. Woolley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A. Zolfaghari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5403503"/>
            <a:ext cx="5715000" cy="69249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17</a:t>
            </a:r>
            <a:r>
              <a:rPr lang="en-US" sz="1800" i="0" baseline="30000" dirty="0" smtClean="0">
                <a:solidFill>
                  <a:srgbClr val="FF0000"/>
                </a:solidFill>
              </a:rPr>
              <a:t>th</a:t>
            </a:r>
            <a:r>
              <a:rPr lang="en-US" sz="1800" i="0" dirty="0" smtClean="0">
                <a:solidFill>
                  <a:srgbClr val="FF0000"/>
                </a:solidFill>
              </a:rPr>
              <a:t> International Spherical Torus Workshop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University of York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16-19 September 2013</a:t>
            </a:r>
          </a:p>
        </p:txBody>
      </p:sp>
      <p:sp>
        <p:nvSpPr>
          <p:cNvPr id="2104" name="Rectangle 73"/>
          <p:cNvSpPr>
            <a:spLocks noChangeArrowheads="1"/>
          </p:cNvSpPr>
          <p:nvPr/>
        </p:nvSpPr>
        <p:spPr bwMode="auto">
          <a:xfrm>
            <a:off x="1676400" y="6400800"/>
            <a:ext cx="571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0" dirty="0"/>
              <a:t>This work supported by the US DOE Contract No. DE-AC02-09CH11466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152400" y="685800"/>
            <a:ext cx="883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2106" name="TextBox 81"/>
          <p:cNvSpPr txBox="1">
            <a:spLocks noChangeArrowheads="1"/>
          </p:cNvSpPr>
          <p:nvPr/>
        </p:nvSpPr>
        <p:spPr bwMode="auto">
          <a:xfrm>
            <a:off x="2057400" y="3886200"/>
            <a:ext cx="50292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i="0" baseline="30000" dirty="0">
                <a:solidFill>
                  <a:schemeClr val="tx1"/>
                </a:solidFill>
              </a:rPr>
              <a:t>1</a:t>
            </a:r>
            <a:r>
              <a:rPr lang="en-US" i="0" dirty="0">
                <a:solidFill>
                  <a:schemeClr val="tx1"/>
                </a:solidFill>
              </a:rPr>
              <a:t>Princeton Plasma Physics Laboratory, Princeton, NJ 08543</a:t>
            </a:r>
          </a:p>
          <a:p>
            <a:pPr algn="ctr">
              <a:lnSpc>
                <a:spcPct val="80000"/>
              </a:lnSpc>
            </a:pPr>
            <a:r>
              <a:rPr lang="en-US" i="0" baseline="30000" dirty="0">
                <a:solidFill>
                  <a:schemeClr val="tx1"/>
                </a:solidFill>
              </a:rPr>
              <a:t>2</a:t>
            </a:r>
            <a:r>
              <a:rPr lang="en-US" i="0" dirty="0">
                <a:solidFill>
                  <a:schemeClr val="tx1"/>
                </a:solidFill>
              </a:rPr>
              <a:t>Oak Ridge National Laboratory, Oak Ridge, TN, USA</a:t>
            </a:r>
          </a:p>
          <a:p>
            <a:pPr algn="ctr">
              <a:lnSpc>
                <a:spcPct val="80000"/>
              </a:lnSpc>
            </a:pPr>
            <a:r>
              <a:rPr lang="en-US" i="0" baseline="30000" dirty="0">
                <a:solidFill>
                  <a:schemeClr val="tx1"/>
                </a:solidFill>
              </a:rPr>
              <a:t>3</a:t>
            </a:r>
            <a:r>
              <a:rPr lang="en-US" i="0" dirty="0">
                <a:solidFill>
                  <a:schemeClr val="tx1"/>
                </a:solidFill>
              </a:rPr>
              <a:t>University of Wisconsin, Madison, WI, USA</a:t>
            </a:r>
          </a:p>
          <a:p>
            <a:pPr algn="ctr">
              <a:lnSpc>
                <a:spcPct val="80000"/>
              </a:lnSpc>
            </a:pPr>
            <a:r>
              <a:rPr lang="en-US" i="0" baseline="30000" dirty="0" smtClean="0">
                <a:solidFill>
                  <a:schemeClr val="tx1"/>
                </a:solidFill>
              </a:rPr>
              <a:t>4</a:t>
            </a:r>
            <a:r>
              <a:rPr lang="en-US" i="0" dirty="0" smtClean="0">
                <a:solidFill>
                  <a:schemeClr val="tx1"/>
                </a:solidFill>
              </a:rPr>
              <a:t>Lawrence Livermore National Laboratory, Livermore, CA, USA</a:t>
            </a:r>
          </a:p>
          <a:p>
            <a:pPr algn="ctr">
              <a:lnSpc>
                <a:spcPct val="80000"/>
              </a:lnSpc>
            </a:pPr>
            <a:r>
              <a:rPr lang="en-US" i="0" baseline="30000" dirty="0" smtClean="0">
                <a:solidFill>
                  <a:schemeClr val="tx1"/>
                </a:solidFill>
              </a:rPr>
              <a:t>5</a:t>
            </a:r>
            <a:r>
              <a:rPr lang="en-US" i="0" dirty="0" smtClean="0">
                <a:solidFill>
                  <a:schemeClr val="tx1"/>
                </a:solidFill>
              </a:rPr>
              <a:t>University </a:t>
            </a:r>
            <a:r>
              <a:rPr lang="en-US" i="0" dirty="0">
                <a:solidFill>
                  <a:schemeClr val="tx1"/>
                </a:solidFill>
              </a:rPr>
              <a:t>of Washington, Seattle, WA, USA</a:t>
            </a:r>
          </a:p>
          <a:p>
            <a:pPr algn="ctr">
              <a:lnSpc>
                <a:spcPct val="80000"/>
              </a:lnSpc>
            </a:pPr>
            <a:r>
              <a:rPr lang="en-US" i="0" baseline="30000" dirty="0" smtClean="0">
                <a:solidFill>
                  <a:schemeClr val="tx1"/>
                </a:solidFill>
              </a:rPr>
              <a:t>6</a:t>
            </a:r>
            <a:r>
              <a:rPr lang="en-US" i="0" dirty="0" smtClean="0">
                <a:solidFill>
                  <a:schemeClr val="tx1"/>
                </a:solidFill>
              </a:rPr>
              <a:t>Columbia </a:t>
            </a:r>
            <a:r>
              <a:rPr lang="en-US" i="0" dirty="0">
                <a:solidFill>
                  <a:schemeClr val="tx1"/>
                </a:solidFill>
              </a:rPr>
              <a:t>University, New York, NY, USA</a:t>
            </a:r>
          </a:p>
          <a:p>
            <a:pPr algn="ctr">
              <a:lnSpc>
                <a:spcPct val="80000"/>
              </a:lnSpc>
            </a:pPr>
            <a:r>
              <a:rPr lang="en-US" i="0" baseline="30000" dirty="0" smtClean="0">
                <a:solidFill>
                  <a:schemeClr val="tx1"/>
                </a:solidFill>
              </a:rPr>
              <a:t>7</a:t>
            </a:r>
            <a:r>
              <a:rPr lang="en-US" i="0" dirty="0" smtClean="0">
                <a:solidFill>
                  <a:schemeClr val="tx1"/>
                </a:solidFill>
              </a:rPr>
              <a:t>Culham </a:t>
            </a:r>
            <a:r>
              <a:rPr lang="en-US" i="0" dirty="0">
                <a:solidFill>
                  <a:schemeClr val="tx1"/>
                </a:solidFill>
              </a:rPr>
              <a:t>Centre for Fusion Energy, Abingdon, </a:t>
            </a:r>
            <a:r>
              <a:rPr lang="en-US" i="0" dirty="0" err="1">
                <a:solidFill>
                  <a:schemeClr val="tx1"/>
                </a:solidFill>
              </a:rPr>
              <a:t>Oxfordshire</a:t>
            </a:r>
            <a:r>
              <a:rPr lang="en-US" i="0" dirty="0">
                <a:solidFill>
                  <a:schemeClr val="tx1"/>
                </a:solidFill>
              </a:rPr>
              <a:t>, UK</a:t>
            </a:r>
            <a:endParaRPr lang="en-US" sz="1600" dirty="0"/>
          </a:p>
        </p:txBody>
      </p:sp>
      <p:pic>
        <p:nvPicPr>
          <p:cNvPr id="61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867400"/>
            <a:ext cx="137555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Increased device size provides modest increase in stability, but significantly increases T consumption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1447800"/>
          </a:xfrm>
        </p:spPr>
        <p:txBody>
          <a:bodyPr rIns="0" anchor="ctr"/>
          <a:lstStyle/>
          <a:p>
            <a:pPr marL="228600" indent="-228600">
              <a:lnSpc>
                <a:spcPct val="90000"/>
              </a:lnSpc>
            </a:pPr>
            <a:r>
              <a:rPr lang="en-US" sz="2000" dirty="0" smtClean="0"/>
              <a:t>Scan R = 1m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2.2m (smallest FNSF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pilot plant with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eng</a:t>
            </a:r>
            <a:r>
              <a:rPr lang="en-US" sz="2000" dirty="0" smtClean="0"/>
              <a:t> ~ 1)</a:t>
            </a:r>
          </a:p>
          <a:p>
            <a:pPr marL="228600" indent="-228600">
              <a:lnSpc>
                <a:spcPct val="90000"/>
              </a:lnSpc>
            </a:pPr>
            <a:r>
              <a:rPr lang="en-US" sz="2000" dirty="0" smtClean="0"/>
              <a:t>Fixed average neutron wall loading = 1MW/m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 marL="228600" indent="-228600">
              <a:lnSpc>
                <a:spcPct val="90000"/>
              </a:lnSpc>
            </a:pPr>
            <a:r>
              <a:rPr lang="en-US" sz="2000" dirty="0" smtClean="0"/>
              <a:t>B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= 3T, A=1.7, </a:t>
            </a:r>
            <a:r>
              <a:rPr lang="en-US" sz="2000" dirty="0" smtClean="0">
                <a:latin typeface="Symbol" pitchFamily="18" charset="2"/>
              </a:rPr>
              <a:t>k</a:t>
            </a:r>
            <a:r>
              <a:rPr lang="en-US" sz="2000" dirty="0" smtClean="0"/>
              <a:t>=3, H</a:t>
            </a:r>
            <a:r>
              <a:rPr lang="en-US" sz="2000" baseline="-25000" dirty="0" smtClean="0"/>
              <a:t>98</a:t>
            </a:r>
            <a:r>
              <a:rPr lang="en-US" sz="2000" dirty="0" smtClean="0"/>
              <a:t> = 1.2,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Greenwald</a:t>
            </a:r>
            <a:r>
              <a:rPr lang="en-US" sz="2000" dirty="0" smtClean="0"/>
              <a:t> = 0.8</a:t>
            </a:r>
          </a:p>
          <a:p>
            <a:pPr marL="228600" indent="-228600">
              <a:lnSpc>
                <a:spcPct val="90000"/>
              </a:lnSpc>
            </a:pPr>
            <a:r>
              <a:rPr lang="en-US" sz="2000" dirty="0" smtClean="0"/>
              <a:t>100% non-inductive: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BS</a:t>
            </a:r>
            <a:r>
              <a:rPr lang="en-US" sz="2000" dirty="0" smtClean="0"/>
              <a:t> = 75-85% + NNBI-CD </a:t>
            </a:r>
            <a:r>
              <a:rPr lang="en-US" sz="1800" dirty="0" smtClean="0"/>
              <a:t>(E</a:t>
            </a:r>
            <a:r>
              <a:rPr lang="en-US" sz="1800" baseline="-25000" dirty="0" smtClean="0"/>
              <a:t>NBI</a:t>
            </a:r>
            <a:r>
              <a:rPr lang="en-US" sz="1800" dirty="0" smtClean="0"/>
              <a:t>=0.5MeV JT60-SA design)</a:t>
            </a:r>
            <a:endParaRPr lang="en-US" sz="2000" baseline="30000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1"/>
            <a:ext cx="334932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93D9F0C7-13CA-46AE-99FA-1E9939B040B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5638800"/>
            <a:ext cx="42672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indent="-230188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b="0" i="0" dirty="0" smtClean="0">
                <a:solidFill>
                  <a:schemeClr val="tx1"/>
                </a:solidFill>
              </a:rPr>
              <a:t>Larger R lowers </a:t>
            </a:r>
            <a:r>
              <a:rPr lang="en-US" sz="1800" b="0" i="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800" b="0" i="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1800" b="0" i="0" dirty="0" smtClean="0">
                <a:solidFill>
                  <a:schemeClr val="tx1"/>
                </a:solidFill>
              </a:rPr>
              <a:t> &amp; </a:t>
            </a:r>
            <a:r>
              <a:rPr lang="en-US" sz="1800" b="0" i="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800" b="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b="0" i="0" dirty="0" smtClean="0">
                <a:solidFill>
                  <a:schemeClr val="tx1"/>
                </a:solidFill>
              </a:rPr>
              <a:t>, increases q*</a:t>
            </a:r>
          </a:p>
          <a:p>
            <a:pPr marL="230188" indent="-230188">
              <a:lnSpc>
                <a:spcPct val="90000"/>
              </a:lnSpc>
              <a:buFont typeface="Arial" pitchFamily="34" charset="0"/>
              <a:buChar char="•"/>
            </a:pPr>
            <a:endParaRPr lang="en-US" sz="400" b="0" i="0" dirty="0" smtClean="0">
              <a:solidFill>
                <a:schemeClr val="tx1"/>
              </a:solidFill>
            </a:endParaRPr>
          </a:p>
          <a:p>
            <a:pPr marL="230188" indent="-230188">
              <a:buFont typeface="Arial" pitchFamily="34" charset="0"/>
              <a:buChar char="•"/>
            </a:pPr>
            <a:r>
              <a:rPr lang="en-US" sz="1800" i="0" dirty="0" smtClean="0">
                <a:solidFill>
                  <a:schemeClr val="accent1">
                    <a:lumMod val="75000"/>
                  </a:schemeClr>
                </a:solidFill>
              </a:rPr>
              <a:t>Comparable/higher </a:t>
            </a:r>
            <a:r>
              <a:rPr lang="en-US" sz="1800" i="0" dirty="0" err="1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en-US" sz="1800" i="0" baseline="-25000" dirty="0" err="1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1800" i="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1800" i="0" dirty="0" err="1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en-US" sz="1800" i="0" baseline="-25000" dirty="0" err="1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1800" i="0" dirty="0" smtClean="0">
                <a:solidFill>
                  <a:schemeClr val="accent1">
                    <a:lumMod val="75000"/>
                  </a:schemeClr>
                </a:solidFill>
              </a:rPr>
              <a:t> values already sustained in NSTX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95800" y="6019800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indent="-230188">
              <a:lnSpc>
                <a:spcPct val="90000"/>
              </a:lnSpc>
              <a:buFont typeface="Arial" pitchFamily="34" charset="0"/>
              <a:buChar char="•"/>
            </a:pPr>
            <a:endParaRPr lang="en-US" sz="1800" b="0" i="0" dirty="0" smtClean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90308" y="2590800"/>
            <a:ext cx="3744092" cy="2743200"/>
            <a:chOff x="4790308" y="2590800"/>
            <a:chExt cx="3744092" cy="2819400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90308" y="2590800"/>
              <a:ext cx="3744092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Connector 13"/>
            <p:cNvCxnSpPr/>
            <p:nvPr/>
          </p:nvCxnSpPr>
          <p:spPr bwMode="auto">
            <a:xfrm>
              <a:off x="5148072" y="2642616"/>
              <a:ext cx="3163824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495800" y="5638800"/>
            <a:ext cx="4419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indent="-230188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b="0" i="0" dirty="0" smtClean="0">
                <a:solidFill>
                  <a:schemeClr val="tx1"/>
                </a:solidFill>
              </a:rPr>
              <a:t>Q = 1 </a:t>
            </a:r>
            <a:r>
              <a:rPr lang="en-US" sz="1800" b="0" i="0" dirty="0" smtClean="0">
                <a:solidFill>
                  <a:schemeClr val="tx1"/>
                </a:solidFill>
                <a:sym typeface="Wingdings" pitchFamily="2" charset="2"/>
              </a:rPr>
              <a:t> 3, </a:t>
            </a:r>
            <a:r>
              <a:rPr lang="en-US" sz="1800" b="0" i="0" dirty="0" err="1" smtClean="0">
                <a:solidFill>
                  <a:schemeClr val="tx1"/>
                </a:solidFill>
                <a:sym typeface="Wingdings" pitchFamily="2" charset="2"/>
              </a:rPr>
              <a:t>P</a:t>
            </a:r>
            <a:r>
              <a:rPr lang="en-US" sz="1800" b="0" i="0" baseline="-25000" dirty="0" err="1" smtClean="0">
                <a:solidFill>
                  <a:schemeClr val="tx1"/>
                </a:solidFill>
                <a:sym typeface="Wingdings" pitchFamily="2" charset="2"/>
              </a:rPr>
              <a:t>fusion</a:t>
            </a:r>
            <a:r>
              <a:rPr lang="en-US" sz="1800" b="0" i="0" dirty="0" smtClean="0">
                <a:solidFill>
                  <a:schemeClr val="tx1"/>
                </a:solidFill>
                <a:sym typeface="Wingdings" pitchFamily="2" charset="2"/>
              </a:rPr>
              <a:t> = 60MW  300MW </a:t>
            </a:r>
            <a:r>
              <a:rPr lang="en-US" sz="1800" i="0" dirty="0" smtClean="0">
                <a:solidFill>
                  <a:srgbClr val="FF0000"/>
                </a:solidFill>
                <a:sym typeface="Wingdings" pitchFamily="2" charset="2"/>
              </a:rPr>
              <a:t> 5× increase in T consumption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Beyond neutron wall loading and T breeding, FNSF study is also tracking electrical efficiency </a:t>
            </a:r>
            <a:r>
              <a:rPr lang="en-US" sz="28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Q</a:t>
            </a:r>
            <a:r>
              <a:rPr lang="en-US" sz="2800" baseline="-25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eng</a:t>
            </a:r>
            <a:endParaRPr lang="en-US" sz="28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69938" y="1085850"/>
          <a:ext cx="7375525" cy="1231900"/>
        </p:xfrm>
        <a:graphic>
          <a:graphicData uri="http://schemas.openxmlformats.org/presentationml/2006/ole">
            <p:oleObj spid="_x0000_s145410" name="Equation" r:id="rId3" imgW="3670200" imgH="64764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901825" y="2384425"/>
          <a:ext cx="5743575" cy="974725"/>
        </p:xfrm>
        <a:graphic>
          <a:graphicData uri="http://schemas.openxmlformats.org/presentationml/2006/ole">
            <p:oleObj spid="_x0000_s145411" name="Equation" r:id="rId4" imgW="2768400" imgH="469800" progId="Equation.3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2644775" y="2327275"/>
            <a:ext cx="1350963" cy="5857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5400000">
            <a:off x="3312318" y="2855120"/>
            <a:ext cx="965202" cy="1096961"/>
          </a:xfrm>
          <a:prstGeom prst="bentUpArrow">
            <a:avLst>
              <a:gd name="adj1" fmla="val 20719"/>
              <a:gd name="adj2" fmla="val 17884"/>
              <a:gd name="adj3" fmla="val 2364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28600" y="3969603"/>
            <a:ext cx="37338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0" dirty="0" smtClean="0">
                <a:solidFill>
                  <a:srgbClr val="FF0000"/>
                </a:solidFill>
              </a:rPr>
              <a:t>Note: blanket  </a:t>
            </a:r>
            <a:r>
              <a:rPr lang="en-US" sz="1600" b="1" i="0" dirty="0">
                <a:solidFill>
                  <a:srgbClr val="FF0000"/>
                </a:solidFill>
              </a:rPr>
              <a:t>and auxiliary heating and current-drive efficiency + fusion gain largely determine </a:t>
            </a:r>
            <a:r>
              <a:rPr lang="en-US" sz="1600" b="1" i="0" dirty="0" err="1" smtClean="0">
                <a:solidFill>
                  <a:srgbClr val="FF0000"/>
                </a:solidFill>
              </a:rPr>
              <a:t>Q</a:t>
            </a:r>
            <a:r>
              <a:rPr lang="en-US" sz="1600" b="1" i="0" baseline="-25000" dirty="0" err="1" smtClean="0">
                <a:solidFill>
                  <a:srgbClr val="FF0000"/>
                </a:solidFill>
              </a:rPr>
              <a:t>eng</a:t>
            </a:r>
            <a:endParaRPr lang="en-US" sz="1600" b="1" i="0" baseline="-25000" dirty="0" smtClean="0">
              <a:solidFill>
                <a:srgbClr val="FF0000"/>
              </a:solidFill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524000" y="1104900"/>
            <a:ext cx="233521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+mn-lt"/>
                <a:cs typeface="Times New Roman" pitchFamily="18" charset="0"/>
              </a:rPr>
              <a:t>Electricity produced    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447800" y="1543050"/>
            <a:ext cx="2547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+mn-lt"/>
                <a:cs typeface="Times New Roman" pitchFamily="18" charset="0"/>
              </a:rPr>
              <a:t>Electricity consumed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354513" y="3414713"/>
            <a:ext cx="4560887" cy="3078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charset="0"/>
                <a:ea typeface="ヒラギノ角ゴ Pro W3" charset="-128"/>
                <a:sym typeface="Symbol" charset="2"/>
              </a:rPr>
              <a:t></a:t>
            </a:r>
            <a:r>
              <a:rPr lang="en-US" sz="1600" b="1" baseline="-25000" dirty="0" err="1">
                <a:solidFill>
                  <a:srgbClr val="FF0000"/>
                </a:solidFill>
                <a:latin typeface="Times New Roman" charset="0"/>
                <a:ea typeface="ヒラギノ角ゴ Pro W3" charset="-128"/>
              </a:rPr>
              <a:t>th</a:t>
            </a:r>
            <a:r>
              <a:rPr lang="en-US" sz="1600" b="1" dirty="0">
                <a:solidFill>
                  <a:srgbClr val="FF0000"/>
                </a:solidFill>
                <a:latin typeface="Times New Roman" charset="0"/>
                <a:ea typeface="ヒラギノ角ゴ Pro W3" charset="-128"/>
              </a:rPr>
              <a:t>   	</a:t>
            </a:r>
            <a:r>
              <a:rPr lang="en-US" sz="1600" b="1" dirty="0">
                <a:solidFill>
                  <a:srgbClr val="FF0000"/>
                </a:solidFill>
                <a:ea typeface="ヒラギノ角ゴ Pro W3" charset="-128"/>
              </a:rPr>
              <a:t>= 	thermal conversion efficiency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charset="0"/>
                <a:ea typeface="ヒラギノ角ゴ Pro W3" charset="-128"/>
                <a:sym typeface="Symbol" charset="2"/>
              </a:rPr>
              <a:t></a:t>
            </a:r>
            <a:r>
              <a:rPr lang="en-US" sz="1600" b="1" baseline="-25000" dirty="0">
                <a:solidFill>
                  <a:srgbClr val="FF0000"/>
                </a:solidFill>
                <a:latin typeface="Times New Roman" charset="0"/>
                <a:ea typeface="ヒラギノ角ゴ Pro W3" charset="-128"/>
              </a:rPr>
              <a:t>aux 	</a:t>
            </a:r>
            <a:r>
              <a:rPr lang="en-US" sz="1600" b="1" dirty="0">
                <a:solidFill>
                  <a:srgbClr val="FF0000"/>
                </a:solidFill>
                <a:ea typeface="ヒラギノ角ゴ Pro W3" charset="-128"/>
              </a:rPr>
              <a:t>= 	injected power wall plug efficiency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latin typeface="+mj-lt"/>
                <a:ea typeface="ヒラギノ角ゴ Pro W3" charset="-128"/>
                <a:sym typeface="Symbol" charset="2"/>
              </a:rPr>
              <a:t>Q</a:t>
            </a:r>
            <a:r>
              <a:rPr lang="en-US" sz="1600" b="1" baseline="-25000" dirty="0">
                <a:solidFill>
                  <a:srgbClr val="FF0000"/>
                </a:solidFill>
                <a:latin typeface="Times New Roman" charset="0"/>
                <a:ea typeface="ヒラギノ角ゴ Pro W3" charset="-128"/>
              </a:rPr>
              <a:t>	</a:t>
            </a:r>
            <a:r>
              <a:rPr lang="en-US" sz="1600" b="1" dirty="0">
                <a:solidFill>
                  <a:srgbClr val="FF0000"/>
                </a:solidFill>
                <a:ea typeface="ヒラギノ角ゴ Pro W3" charset="-128"/>
              </a:rPr>
              <a:t>= 	fusion power / auxiliary power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endParaRPr lang="en-US" sz="600" b="1" dirty="0">
              <a:solidFill>
                <a:srgbClr val="FF0000"/>
              </a:solidFill>
              <a:latin typeface="Times New Roman" charset="0"/>
              <a:ea typeface="ヒラギノ角ゴ Pro W3" charset="-128"/>
            </a:endParaRP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M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 	</a:t>
            </a:r>
            <a:r>
              <a:rPr lang="en-US" sz="1400" dirty="0">
                <a:solidFill>
                  <a:srgbClr val="000000"/>
                </a:solidFill>
                <a:ea typeface="ヒラギノ角ゴ Pro W3" charset="-128"/>
              </a:rPr>
              <a:t>= 	neutron energy multiplier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	</a:t>
            </a:r>
            <a:r>
              <a:rPr lang="en-US" sz="1400" dirty="0">
                <a:solidFill>
                  <a:srgbClr val="000000"/>
                </a:solidFill>
                <a:ea typeface="ヒラギノ角ゴ Pro W3" charset="-128"/>
              </a:rPr>
              <a:t>=	neutron power from fusion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>
                <a:solidFill>
                  <a:srgbClr val="000000"/>
                </a:solidFill>
                <a:latin typeface="Times New Roman" charset="0"/>
                <a:ea typeface="ヒラギノ角ゴ Pro W3" charset="-128"/>
                <a:sym typeface="Symbol" charset="2"/>
              </a:rPr>
              <a:t>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    	</a:t>
            </a:r>
            <a:r>
              <a:rPr lang="en-US" sz="1400" dirty="0">
                <a:solidFill>
                  <a:srgbClr val="000000"/>
                </a:solidFill>
                <a:ea typeface="ヒラギノ角ゴ Pro W3" charset="-128"/>
              </a:rPr>
              <a:t>= 	alpha power from fusion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aux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	</a:t>
            </a:r>
            <a:r>
              <a:rPr lang="en-US" sz="1400" dirty="0">
                <a:solidFill>
                  <a:srgbClr val="000000"/>
                </a:solidFill>
                <a:ea typeface="ヒラギノ角ゴ Pro W3" charset="-128"/>
              </a:rPr>
              <a:t>= 	injected power (heat + CD + control)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pump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	</a:t>
            </a:r>
            <a:r>
              <a:rPr lang="en-US" sz="1400" dirty="0">
                <a:solidFill>
                  <a:srgbClr val="000000"/>
                </a:solidFill>
                <a:ea typeface="ヒラギノ角ゴ Pro W3" charset="-128"/>
              </a:rPr>
              <a:t>= 	coolant pumping power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sub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 	</a:t>
            </a:r>
            <a:r>
              <a:rPr lang="en-US" sz="1400" dirty="0">
                <a:solidFill>
                  <a:srgbClr val="000000"/>
                </a:solidFill>
                <a:ea typeface="ヒラギノ角ゴ Pro W3" charset="-128"/>
              </a:rPr>
              <a:t>= 	subsystems power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coils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 	</a:t>
            </a:r>
            <a:r>
              <a:rPr lang="en-US" sz="1400" dirty="0">
                <a:solidFill>
                  <a:srgbClr val="000000"/>
                </a:solidFill>
                <a:ea typeface="ヒラギノ角ゴ Pro W3" charset="-128"/>
              </a:rPr>
              <a:t>= 	power lost in coils (Cu)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control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	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= 	power used in plasma or plant control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		   	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that is not included in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inj</a:t>
            </a:r>
            <a:endParaRPr lang="en-US" sz="1400" baseline="-25000" dirty="0">
              <a:solidFill>
                <a:srgbClr val="000000"/>
              </a:solidFill>
              <a:latin typeface="+mj-lt"/>
              <a:ea typeface="ヒラギノ角ゴ Pro W3" charset="-128"/>
            </a:endParaRP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extra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	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= 	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pump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sub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coils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control</a:t>
            </a:r>
            <a:endParaRPr lang="en-US" sz="1400" dirty="0">
              <a:solidFill>
                <a:srgbClr val="000000"/>
              </a:solidFill>
              <a:latin typeface="+mj-lt"/>
              <a:ea typeface="ヒラギノ角ゴ Pro W3" charset="-128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52400" y="4762352"/>
            <a:ext cx="4038600" cy="1486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1125" lvl="2" indent="-111125" algn="ctr">
              <a:lnSpc>
                <a:spcPct val="90000"/>
              </a:lnSpc>
              <a:spcBef>
                <a:spcPts val="100"/>
              </a:spcBef>
              <a:buNone/>
            </a:pPr>
            <a:r>
              <a:rPr lang="en-US" sz="1600" i="0" u="sng" dirty="0" smtClean="0">
                <a:solidFill>
                  <a:schemeClr val="accent2"/>
                </a:solidFill>
              </a:rPr>
              <a:t>FNSF assumptions (from Pilot study):</a:t>
            </a:r>
            <a:endParaRPr lang="en-US" sz="1600" i="0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1125" lvl="2" indent="-111125">
              <a:lnSpc>
                <a:spcPct val="9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1600" b="0" i="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1600" b="0" i="0" baseline="-250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1600" b="0" i="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= 1.1</a:t>
            </a:r>
          </a:p>
          <a:p>
            <a:pPr marL="111125" lvl="2" indent="-111125">
              <a:lnSpc>
                <a:spcPct val="9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1600" b="0" i="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1600" b="0" i="0" baseline="-250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pump</a:t>
            </a:r>
            <a:r>
              <a:rPr lang="en-US" sz="1600" b="0" i="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= 0.03×P</a:t>
            </a:r>
            <a:r>
              <a:rPr lang="en-US" sz="1600" b="0" i="0" baseline="-250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th</a:t>
            </a:r>
            <a:endParaRPr lang="en-US" sz="1600" b="0" i="0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1125" lvl="2" indent="-111125">
              <a:lnSpc>
                <a:spcPct val="9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1600" b="0" i="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1600" b="0" i="0" baseline="-250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sub</a:t>
            </a:r>
            <a:r>
              <a:rPr lang="en-US" sz="1600" b="0" i="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1600" b="0" i="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1600" b="0" i="0" baseline="-250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control</a:t>
            </a:r>
            <a:r>
              <a:rPr lang="en-US" sz="1600" b="0" i="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= 0.04×P</a:t>
            </a:r>
            <a:r>
              <a:rPr lang="en-US" sz="1600" b="0" i="0" baseline="-250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th</a:t>
            </a:r>
            <a:endParaRPr lang="en-US" sz="1600" b="0" i="0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1125" lvl="2" indent="-111125">
              <a:lnSpc>
                <a:spcPct val="9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1600" b="0" i="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0" i="0" dirty="0" err="1" smtClean="0">
                <a:solidFill>
                  <a:schemeClr val="accent2"/>
                </a:solidFill>
                <a:latin typeface="Symbol" pitchFamily="18" charset="2"/>
              </a:rPr>
              <a:t>h</a:t>
            </a:r>
            <a:r>
              <a:rPr lang="en-US" sz="1600" b="0" i="0" baseline="-25000" dirty="0" err="1" smtClean="0">
                <a:solidFill>
                  <a:schemeClr val="accent2"/>
                </a:solidFill>
              </a:rPr>
              <a:t>aux</a:t>
            </a:r>
            <a:r>
              <a:rPr lang="en-US" sz="1600" b="0" i="0" dirty="0" smtClean="0">
                <a:solidFill>
                  <a:schemeClr val="accent2"/>
                </a:solidFill>
              </a:rPr>
              <a:t> = 0.4 (presently unrealistically high)</a:t>
            </a:r>
          </a:p>
          <a:p>
            <a:pPr marL="111125" lvl="2" indent="-111125">
              <a:lnSpc>
                <a:spcPct val="9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1600" b="0" i="0" dirty="0" smtClean="0">
                <a:solidFill>
                  <a:schemeClr val="accent2"/>
                </a:solidFill>
              </a:rPr>
              <a:t> </a:t>
            </a:r>
            <a:r>
              <a:rPr lang="en-US" sz="1600" b="0" i="0" dirty="0" err="1" smtClean="0">
                <a:solidFill>
                  <a:schemeClr val="accent2"/>
                </a:solidFill>
                <a:latin typeface="Symbol" pitchFamily="18" charset="2"/>
              </a:rPr>
              <a:t>h</a:t>
            </a:r>
            <a:r>
              <a:rPr lang="en-US" sz="1600" b="0" i="0" baseline="-25000" dirty="0" err="1" smtClean="0">
                <a:solidFill>
                  <a:schemeClr val="accent2"/>
                </a:solidFill>
              </a:rPr>
              <a:t>CD</a:t>
            </a:r>
            <a:r>
              <a:rPr lang="en-US" sz="1600" b="0" i="0" dirty="0" smtClean="0">
                <a:solidFill>
                  <a:schemeClr val="accent2"/>
                </a:solidFill>
              </a:rPr>
              <a:t> = I</a:t>
            </a:r>
            <a:r>
              <a:rPr lang="en-US" sz="1600" b="0" i="0" baseline="-25000" dirty="0" smtClean="0">
                <a:solidFill>
                  <a:schemeClr val="accent2"/>
                </a:solidFill>
              </a:rPr>
              <a:t>CD</a:t>
            </a:r>
            <a:r>
              <a:rPr lang="en-US" sz="1600" b="0" i="0" dirty="0" smtClean="0">
                <a:solidFill>
                  <a:schemeClr val="accent2"/>
                </a:solidFill>
              </a:rPr>
              <a:t>R</a:t>
            </a:r>
            <a:r>
              <a:rPr lang="en-US" sz="1600" b="0" i="0" baseline="-25000" dirty="0" smtClean="0">
                <a:solidFill>
                  <a:schemeClr val="accent2"/>
                </a:solidFill>
              </a:rPr>
              <a:t>0</a:t>
            </a:r>
            <a:r>
              <a:rPr lang="en-US" sz="1600" b="0" i="0" dirty="0" smtClean="0">
                <a:solidFill>
                  <a:schemeClr val="accent2"/>
                </a:solidFill>
              </a:rPr>
              <a:t>n</a:t>
            </a:r>
            <a:r>
              <a:rPr lang="en-US" sz="1600" b="0" i="0" baseline="-25000" dirty="0" smtClean="0">
                <a:solidFill>
                  <a:schemeClr val="accent2"/>
                </a:solidFill>
              </a:rPr>
              <a:t>e</a:t>
            </a:r>
            <a:r>
              <a:rPr lang="en-US" sz="1600" b="0" i="0" dirty="0" smtClean="0">
                <a:solidFill>
                  <a:schemeClr val="accent2"/>
                </a:solidFill>
              </a:rPr>
              <a:t>/P</a:t>
            </a:r>
            <a:r>
              <a:rPr lang="en-US" sz="1600" b="0" i="0" baseline="-25000" dirty="0" smtClean="0">
                <a:solidFill>
                  <a:schemeClr val="accent2"/>
                </a:solidFill>
              </a:rPr>
              <a:t>CD</a:t>
            </a:r>
            <a:r>
              <a:rPr lang="en-US" sz="1600" b="0" i="0" dirty="0" smtClean="0">
                <a:solidFill>
                  <a:schemeClr val="accent2"/>
                </a:solidFill>
              </a:rPr>
              <a:t> = 0.3 × 10</a:t>
            </a:r>
            <a:r>
              <a:rPr lang="en-US" sz="1600" b="0" i="0" baseline="30000" dirty="0" smtClean="0">
                <a:solidFill>
                  <a:schemeClr val="accent2"/>
                </a:solidFill>
              </a:rPr>
              <a:t>20</a:t>
            </a:r>
            <a:r>
              <a:rPr lang="en-US" sz="1600" b="0" i="0" dirty="0" smtClean="0">
                <a:solidFill>
                  <a:schemeClr val="accent2"/>
                </a:solidFill>
              </a:rPr>
              <a:t>A/Wm</a:t>
            </a:r>
            <a:r>
              <a:rPr lang="en-US" sz="1600" b="0" i="0" baseline="30000" dirty="0" smtClean="0">
                <a:solidFill>
                  <a:schemeClr val="accent2"/>
                </a:solidFill>
              </a:rPr>
              <a:t>2</a:t>
            </a:r>
            <a:endParaRPr lang="en-US" sz="1600" b="0" i="0" dirty="0" smtClean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6324600"/>
            <a:ext cx="396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For more details s</a:t>
            </a:r>
            <a:r>
              <a:rPr lang="it-IT" sz="900" dirty="0" smtClean="0"/>
              <a:t>ee J. Menard, et al., Nucl. Fusion 51 (2011) 103014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High performance scenarios can access increased neutron wall loading and 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eng</a:t>
            </a:r>
            <a:r>
              <a:rPr lang="en-US" sz="2800" dirty="0" smtClean="0"/>
              <a:t> &gt; 1 at large 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Decrease B</a:t>
            </a:r>
            <a:r>
              <a:rPr lang="en-US" baseline="-25000" dirty="0" smtClean="0"/>
              <a:t>T</a:t>
            </a:r>
            <a:r>
              <a:rPr lang="en-US" dirty="0" smtClean="0"/>
              <a:t> = 3T </a:t>
            </a:r>
            <a:r>
              <a:rPr lang="en-US" dirty="0" smtClean="0">
                <a:sym typeface="Wingdings" pitchFamily="2" charset="2"/>
              </a:rPr>
              <a:t> 2.6T</a:t>
            </a:r>
            <a:r>
              <a:rPr lang="en-US" dirty="0" smtClean="0"/>
              <a:t>, increase H</a:t>
            </a:r>
            <a:r>
              <a:rPr lang="en-US" baseline="-25000" dirty="0" smtClean="0"/>
              <a:t>98</a:t>
            </a:r>
            <a:r>
              <a:rPr lang="en-US" dirty="0" smtClean="0"/>
              <a:t> = 1.2 </a:t>
            </a:r>
            <a:r>
              <a:rPr lang="en-US" dirty="0" smtClean="0">
                <a:sym typeface="Wingdings" pitchFamily="2" charset="2"/>
              </a:rPr>
              <a:t> 1.5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" pitchFamily="2" charset="2"/>
              </a:rPr>
              <a:t>Fix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= 6,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 = 35%, q* = 2.5, </a:t>
            </a:r>
            <a:r>
              <a:rPr lang="en-US" dirty="0" err="1" smtClean="0">
                <a:sym typeface="Wingdings" pitchFamily="2" charset="2"/>
              </a:rPr>
              <a:t>f</a:t>
            </a:r>
            <a:r>
              <a:rPr lang="en-US" baseline="-25000" dirty="0" err="1" smtClean="0">
                <a:sym typeface="Wingdings" pitchFamily="2" charset="2"/>
              </a:rPr>
              <a:t>Greenwald</a:t>
            </a:r>
            <a:r>
              <a:rPr lang="en-US" dirty="0" smtClean="0">
                <a:sym typeface="Wingdings" pitchFamily="2" charset="2"/>
              </a:rPr>
              <a:t> varies: 0.66 to 0.47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2011680"/>
            <a:ext cx="5918200" cy="35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5562600"/>
            <a:ext cx="89154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FF0000"/>
                </a:solidFill>
              </a:rPr>
              <a:t>Size scan:  Q increases from 3 (R=1m) to </a:t>
            </a:r>
            <a:r>
              <a:rPr lang="en-US" sz="2000" i="0" dirty="0" smtClean="0">
                <a:solidFill>
                  <a:srgbClr val="FF0000"/>
                </a:solidFill>
                <a:sym typeface="Wingdings" pitchFamily="2" charset="2"/>
              </a:rPr>
              <a:t>14 (R=2.2m)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FF0000"/>
                </a:solidFill>
                <a:sym typeface="Wingdings" pitchFamily="2" charset="2"/>
              </a:rPr>
              <a:t>Average neutron wall loading increases from 1.8 to 3 MW/m</a:t>
            </a:r>
            <a:r>
              <a:rPr lang="en-US" sz="2000" i="0" baseline="30000" dirty="0" smtClean="0">
                <a:solidFill>
                  <a:srgbClr val="FF0000"/>
                </a:solidFill>
                <a:sym typeface="Wingdings" pitchFamily="2" charset="2"/>
              </a:rPr>
              <a:t>2  </a:t>
            </a:r>
            <a:r>
              <a:rPr lang="en-US" sz="1600" i="0" dirty="0" smtClean="0">
                <a:solidFill>
                  <a:srgbClr val="FF0000"/>
                </a:solidFill>
                <a:sym typeface="Wingdings" pitchFamily="2" charset="2"/>
              </a:rPr>
              <a:t>(not shown)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FF0000"/>
                </a:solidFill>
              </a:rPr>
              <a:t>Smallest ST for </a:t>
            </a:r>
            <a:r>
              <a:rPr lang="en-US" sz="2000" i="0" dirty="0" err="1" smtClean="0">
                <a:solidFill>
                  <a:srgbClr val="FF0000"/>
                </a:solidFill>
              </a:rPr>
              <a:t>Q</a:t>
            </a:r>
            <a:r>
              <a:rPr lang="en-US" sz="2000" i="0" baseline="-25000" dirty="0" err="1" smtClean="0">
                <a:solidFill>
                  <a:srgbClr val="FF0000"/>
                </a:solidFill>
              </a:rPr>
              <a:t>eng</a:t>
            </a:r>
            <a:r>
              <a:rPr lang="en-US" sz="2000" i="0" dirty="0" smtClean="0">
                <a:solidFill>
                  <a:srgbClr val="FF0000"/>
                </a:solidFill>
              </a:rPr>
              <a:t> ~ 1 is R=1.6m </a:t>
            </a:r>
            <a:r>
              <a:rPr lang="en-US" sz="2000" i="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000" i="0" dirty="0" smtClean="0">
                <a:solidFill>
                  <a:srgbClr val="FF0000"/>
                </a:solidFill>
              </a:rPr>
              <a:t> requires very efficient blankets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93D9F0C7-13CA-46AE-99FA-1E9939B040B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673025"/>
            <a:ext cx="27432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Note:  Outboard PF coils are superconducting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359" y="2743200"/>
            <a:ext cx="2641041" cy="785343"/>
            <a:chOff x="76200" y="3024657"/>
            <a:chExt cx="2641041" cy="785343"/>
          </a:xfrm>
        </p:grpSpPr>
        <p:sp>
          <p:nvSpPr>
            <p:cNvPr id="9" name="TextBox 8"/>
            <p:cNvSpPr txBox="1"/>
            <p:nvPr/>
          </p:nvSpPr>
          <p:spPr>
            <a:xfrm>
              <a:off x="76200" y="3253257"/>
              <a:ext cx="898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 err="1" smtClean="0"/>
                <a:t>Q</a:t>
              </a:r>
              <a:r>
                <a:rPr lang="en-US" sz="2000" i="0" baseline="-25000" dirty="0" err="1" smtClean="0"/>
                <a:t>eng</a:t>
              </a:r>
              <a:r>
                <a:rPr lang="en-US" sz="2000" i="0" dirty="0" smtClean="0"/>
                <a:t> </a:t>
              </a:r>
              <a:r>
                <a:rPr lang="en-US" sz="2000" i="0" dirty="0" smtClean="0">
                  <a:sym typeface="Symbol"/>
                </a:rPr>
                <a:t></a:t>
              </a:r>
              <a:endParaRPr lang="en-US" sz="2000" i="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8200" y="3024657"/>
              <a:ext cx="1879041" cy="785343"/>
              <a:chOff x="0" y="3253257"/>
              <a:chExt cx="1879041" cy="78534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0" y="3253257"/>
                <a:ext cx="1879041" cy="785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i="0" dirty="0" err="1" smtClean="0"/>
                  <a:t>P</a:t>
                </a:r>
                <a:r>
                  <a:rPr lang="en-US" sz="1600" i="0" baseline="-25000" dirty="0" err="1" smtClean="0"/>
                  <a:t>electric</a:t>
                </a:r>
                <a:r>
                  <a:rPr lang="en-US" sz="1600" i="0" dirty="0" smtClean="0"/>
                  <a:t> produced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i="0" dirty="0" err="1" smtClean="0"/>
                  <a:t>P</a:t>
                </a:r>
                <a:r>
                  <a:rPr lang="en-US" sz="1600" i="0" baseline="-25000" dirty="0" err="1" smtClean="0"/>
                  <a:t>electric</a:t>
                </a:r>
                <a:r>
                  <a:rPr lang="en-US" sz="1600" i="0" dirty="0" smtClean="0"/>
                  <a:t> consumed</a:t>
                </a:r>
                <a:endParaRPr lang="en-US" sz="1600" i="0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 flipV="1">
                <a:off x="76199" y="3712464"/>
                <a:ext cx="1691640" cy="1867"/>
              </a:xfrm>
              <a:prstGeom prst="line">
                <a:avLst/>
              </a:prstGeom>
              <a:noFill/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Motivation for study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Physics basis for operating points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Performance vs. device size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Tritium breeding ratio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Divertor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poloidal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field coil layout and design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Power exhaust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Maintenance strategies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Cost of T and need to demonstrate self-sufficiency motivate analysis of tritium breeding ratio (TBR)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Example costs of T w/o breeding at $0.1B/kg for </a:t>
            </a:r>
            <a:r>
              <a:rPr lang="en-US" dirty="0" smtClean="0">
                <a:sym typeface="Wingdings" pitchFamily="2" charset="2"/>
              </a:rPr>
              <a:t>R=1  1.6m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FNS mission: 1MWy/m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		$0.33B  $0.9B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Component testing: 6MWy/m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	$2B  $5.4B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Implications: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Wingdings" pitchFamily="2" charset="2"/>
              </a:rPr>
              <a:t>TBR &lt;&lt; 1 likely affordable for FNS mission with R ~ 1m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Wingdings" pitchFamily="2" charset="2"/>
              </a:rPr>
              <a:t>Component testing arguably requires TBR approaching 1 for all R</a:t>
            </a:r>
          </a:p>
          <a:p>
            <a:pPr>
              <a:lnSpc>
                <a:spcPct val="80000"/>
              </a:lnSpc>
            </a:pPr>
            <a:endParaRPr lang="en-US" sz="11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/>
              <a:t>Performed initial analysis of R=1.6m FNSF using conformal and straight blankets, ARIES-ST neutron source profiles: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3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l="38902" t="14359" r="23940" b="1538"/>
          <a:stretch>
            <a:fillRect/>
          </a:stretch>
        </p:blipFill>
        <p:spPr bwMode="auto">
          <a:xfrm>
            <a:off x="609600" y="3810000"/>
            <a:ext cx="175406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 l="39651" t="25641" r="44638" b="20000"/>
          <a:stretch>
            <a:fillRect/>
          </a:stretch>
        </p:blipFill>
        <p:spPr bwMode="auto">
          <a:xfrm>
            <a:off x="2508885" y="4114800"/>
            <a:ext cx="99631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/>
          <a:srcRect l="35162" t="23590" r="44638" b="11795"/>
          <a:stretch>
            <a:fillRect/>
          </a:stretch>
        </p:blipFill>
        <p:spPr bwMode="auto">
          <a:xfrm rot="239953">
            <a:off x="3525824" y="4237392"/>
            <a:ext cx="968547" cy="225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45"/>
          <p:cNvGrpSpPr/>
          <p:nvPr/>
        </p:nvGrpSpPr>
        <p:grpSpPr>
          <a:xfrm>
            <a:off x="5372100" y="3886200"/>
            <a:ext cx="2705100" cy="2695575"/>
            <a:chOff x="5600700" y="3962400"/>
            <a:chExt cx="2705100" cy="2695575"/>
          </a:xfrm>
        </p:grpSpPr>
        <p:pic>
          <p:nvPicPr>
            <p:cNvPr id="12083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00700" y="3962400"/>
              <a:ext cx="2705100" cy="269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6119460" y="5600557"/>
              <a:ext cx="2066335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Neutron Source</a:t>
              </a:r>
              <a:endParaRPr lang="en-US" sz="16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79920" y="5921534"/>
              <a:ext cx="546689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63%</a:t>
              </a:r>
              <a:endParaRPr lang="en-US" sz="105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18019" y="5312699"/>
              <a:ext cx="546689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32%</a:t>
              </a:r>
              <a:endParaRPr lang="en-US" sz="105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07843" y="5070876"/>
              <a:ext cx="456278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5%</a:t>
              </a:r>
              <a:endParaRPr lang="en-US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R=1.6m TBR calculations highlight importance of </a:t>
            </a:r>
            <a:br>
              <a:rPr lang="en-US" sz="2800" dirty="0" smtClean="0"/>
            </a:br>
            <a:r>
              <a:rPr lang="en-US" sz="2800" dirty="0" smtClean="0"/>
              <a:t>shells, penetrations, and top/bottom blankets</a:t>
            </a:r>
            <a:endParaRPr lang="en-US" sz="2800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1625025"/>
            <a:ext cx="26289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304800" y="990600"/>
            <a:ext cx="2464594" cy="2825012"/>
            <a:chOff x="1143000" y="1219200"/>
            <a:chExt cx="2143125" cy="2456532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524000"/>
              <a:ext cx="2143125" cy="215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1219200" y="1219200"/>
              <a:ext cx="17251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Extended</a:t>
              </a:r>
            </a:p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conformal blanket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09725" y="3218532"/>
              <a:ext cx="124264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800" i="0" dirty="0" smtClean="0">
                  <a:solidFill>
                    <a:srgbClr val="FF0000"/>
                  </a:solidFill>
                </a:rPr>
                <a:t>TBR = 1.1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530086" y="4267200"/>
            <a:ext cx="1908314" cy="2261872"/>
            <a:chOff x="89451" y="4081046"/>
            <a:chExt cx="2120349" cy="251319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449" y="4343400"/>
              <a:ext cx="2048351" cy="2245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89451" y="4081046"/>
              <a:ext cx="20441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Conformal blanket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5872" y="6183867"/>
              <a:ext cx="1700856" cy="410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800" i="0" dirty="0" smtClean="0">
                  <a:solidFill>
                    <a:srgbClr val="FF0000"/>
                  </a:solidFill>
                </a:rPr>
                <a:t>TBR = 1.046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706312" y="3149025"/>
            <a:ext cx="186461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TBR = 1.02</a:t>
            </a:r>
          </a:p>
          <a:p>
            <a:r>
              <a:rPr lang="en-US" sz="1400" i="0" dirty="0" smtClean="0">
                <a:solidFill>
                  <a:srgbClr val="FF0000"/>
                </a:solidFill>
              </a:rPr>
              <a:t>10 NBI penetrations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8400" y="1219200"/>
            <a:ext cx="2560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 dirty="0" smtClean="0"/>
              <a:t>NBI penetration at </a:t>
            </a:r>
            <a:r>
              <a:rPr lang="en-US" sz="1400" i="0" dirty="0" err="1" smtClean="0"/>
              <a:t>midplane</a:t>
            </a:r>
            <a:endParaRPr lang="en-US" sz="1400" i="0" dirty="0"/>
          </a:p>
        </p:txBody>
      </p: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2921794" y="990600"/>
            <a:ext cx="3275171" cy="2795986"/>
            <a:chOff x="3352800" y="1490332"/>
            <a:chExt cx="2847975" cy="2431292"/>
          </a:xfrm>
        </p:grpSpPr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2800" y="1676400"/>
              <a:ext cx="2314575" cy="2245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3738927" y="3516868"/>
              <a:ext cx="137088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800" i="0" dirty="0" smtClean="0">
                  <a:solidFill>
                    <a:srgbClr val="FF0000"/>
                  </a:solidFill>
                </a:rPr>
                <a:t>TBR = 1.07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81575" y="2026804"/>
              <a:ext cx="12192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0" dirty="0" smtClean="0"/>
                <a:t>Stabilizing</a:t>
              </a:r>
            </a:p>
            <a:p>
              <a:pPr algn="ctr"/>
              <a:r>
                <a:rPr lang="en-US" sz="1400" i="0" dirty="0" smtClean="0"/>
                <a:t>shell </a:t>
              </a:r>
              <a:endParaRPr lang="en-US" sz="1400" i="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09122" y="1490332"/>
              <a:ext cx="1600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+ 3cm thick stabilizing shell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4600575" y="2550024"/>
              <a:ext cx="209947" cy="420290"/>
            </a:xfrm>
            <a:custGeom>
              <a:avLst/>
              <a:gdLst>
                <a:gd name="connsiteX0" fmla="*/ 0 w 295672"/>
                <a:gd name="connsiteY0" fmla="*/ 0 h 525066"/>
                <a:gd name="connsiteX1" fmla="*/ 176213 w 295672"/>
                <a:gd name="connsiteY1" fmla="*/ 261938 h 525066"/>
                <a:gd name="connsiteX2" fmla="*/ 278606 w 295672"/>
                <a:gd name="connsiteY2" fmla="*/ 485775 h 525066"/>
                <a:gd name="connsiteX3" fmla="*/ 278606 w 295672"/>
                <a:gd name="connsiteY3" fmla="*/ 497681 h 52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672" h="525066">
                  <a:moveTo>
                    <a:pt x="0" y="0"/>
                  </a:moveTo>
                  <a:cubicBezTo>
                    <a:pt x="64889" y="90488"/>
                    <a:pt x="129779" y="180976"/>
                    <a:pt x="176213" y="261938"/>
                  </a:cubicBezTo>
                  <a:cubicBezTo>
                    <a:pt x="222647" y="342901"/>
                    <a:pt x="261541" y="446485"/>
                    <a:pt x="278606" y="485775"/>
                  </a:cubicBezTo>
                  <a:cubicBezTo>
                    <a:pt x="295672" y="525066"/>
                    <a:pt x="287139" y="511373"/>
                    <a:pt x="278606" y="497681"/>
                  </a:cubicBezTo>
                </a:path>
              </a:pathLst>
            </a:cu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H="1">
              <a:off x="4752975" y="2473824"/>
              <a:ext cx="609600" cy="30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sm" len="med"/>
              <a:tailEnd type="triangle" w="sm" len="med"/>
            </a:ln>
            <a:effectLst/>
          </p:spPr>
        </p:cxnSp>
      </p:grpSp>
      <p:cxnSp>
        <p:nvCxnSpPr>
          <p:cNvPr id="39" name="Straight Arrow Connector 38"/>
          <p:cNvCxnSpPr/>
          <p:nvPr/>
        </p:nvCxnSpPr>
        <p:spPr bwMode="auto">
          <a:xfrm>
            <a:off x="7772400" y="1524000"/>
            <a:ext cx="152400" cy="65532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sm" len="med"/>
            <a:tailEnd type="triangle" w="sm" len="med"/>
          </a:ln>
          <a:effectLst/>
        </p:spPr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343400"/>
            <a:ext cx="22764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44"/>
          <p:cNvGrpSpPr/>
          <p:nvPr/>
        </p:nvGrpSpPr>
        <p:grpSpPr>
          <a:xfrm>
            <a:off x="4911519" y="4191000"/>
            <a:ext cx="1794081" cy="2294543"/>
            <a:chOff x="2743200" y="4233446"/>
            <a:chExt cx="1794081" cy="229454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3200" y="4558457"/>
              <a:ext cx="1771650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2743200" y="4233446"/>
              <a:ext cx="17940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</a:rPr>
                <a:t>Straight blanket 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960432" y="6158657"/>
              <a:ext cx="130676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800" i="0" dirty="0" smtClean="0">
                  <a:solidFill>
                    <a:srgbClr val="FF0000"/>
                  </a:solidFill>
                </a:rPr>
                <a:t>TBR = 0.8 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82125" y="3962400"/>
            <a:ext cx="1966075" cy="2514600"/>
            <a:chOff x="4831984" y="3962400"/>
            <a:chExt cx="1966075" cy="2514600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25490" t="9259" r="27451" b="29630"/>
            <a:stretch>
              <a:fillRect/>
            </a:stretch>
          </p:blipFill>
          <p:spPr bwMode="auto">
            <a:xfrm rot="660000">
              <a:off x="4831984" y="4359137"/>
              <a:ext cx="1966075" cy="2115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4980449" y="3962400"/>
              <a:ext cx="17139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Extended </a:t>
              </a:r>
            </a:p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straight blanket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70234" y="6107668"/>
              <a:ext cx="130676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800" i="0" dirty="0" smtClean="0">
                  <a:solidFill>
                    <a:srgbClr val="FF0000"/>
                  </a:solidFill>
                </a:rPr>
                <a:t>TBR = 1.0 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7162800" y="6096000"/>
            <a:ext cx="1563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TBR = 1.047 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86600" y="3962400"/>
            <a:ext cx="1736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Straight blanket</a:t>
            </a:r>
          </a:p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with flat top </a:t>
            </a:r>
            <a:endParaRPr lang="en-US" sz="1600" i="0" dirty="0">
              <a:solidFill>
                <a:schemeClr val="tx1"/>
              </a:solidFill>
            </a:endParaRPr>
          </a:p>
        </p:txBody>
      </p:sp>
      <p:pic>
        <p:nvPicPr>
          <p:cNvPr id="43" name="Picture 5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0" y="3886200"/>
            <a:ext cx="7399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5227542" y="956846"/>
            <a:ext cx="3916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Extended conformal + 3cm shell + NBI</a:t>
            </a:r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Motivation for study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Physics basis for operating points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Performance vs. device size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Tritium breeding ratio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err="1" smtClean="0"/>
              <a:t>Divertor</a:t>
            </a:r>
            <a:r>
              <a:rPr lang="en-US" sz="3200" dirty="0" smtClean="0"/>
              <a:t> </a:t>
            </a:r>
            <a:r>
              <a:rPr lang="en-US" sz="3200" dirty="0" err="1" smtClean="0"/>
              <a:t>poloidal</a:t>
            </a:r>
            <a:r>
              <a:rPr lang="en-US" sz="3200" dirty="0" smtClean="0"/>
              <a:t> field coil layout and design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Power exhaust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Maintenance strategies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FNSF center-stack can build upon NSTX-U design, incorporate NSTX stability results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27341" t="25552" r="38132" b="2837"/>
          <a:stretch>
            <a:fillRect/>
          </a:stretch>
        </p:blipFill>
        <p:spPr bwMode="auto">
          <a:xfrm>
            <a:off x="6043981" y="1143000"/>
            <a:ext cx="249041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 l="47131" t="21538" r="32668" b="9744"/>
          <a:stretch>
            <a:fillRect/>
          </a:stretch>
        </p:blipFill>
        <p:spPr bwMode="auto">
          <a:xfrm>
            <a:off x="3770845" y="1035685"/>
            <a:ext cx="1563288" cy="376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 bwMode="auto">
          <a:xfrm rot="2145919">
            <a:off x="4448297" y="2412181"/>
            <a:ext cx="2834701" cy="209702"/>
          </a:xfrm>
          <a:prstGeom prst="rightArrow">
            <a:avLst/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0673" t="21538" r="49876" b="5641"/>
          <a:stretch>
            <a:fillRect/>
          </a:stretch>
        </p:blipFill>
        <p:spPr bwMode="auto">
          <a:xfrm>
            <a:off x="986465" y="1066800"/>
            <a:ext cx="148898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43781" t="16467" r="44279" b="10463"/>
          <a:stretch>
            <a:fillRect/>
          </a:stretch>
        </p:blipFill>
        <p:spPr bwMode="auto">
          <a:xfrm>
            <a:off x="457200" y="1371600"/>
            <a:ext cx="57044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 l="26186" t="20512" r="55859" b="2563"/>
          <a:stretch>
            <a:fillRect/>
          </a:stretch>
        </p:blipFill>
        <p:spPr bwMode="auto">
          <a:xfrm>
            <a:off x="2475445" y="1219200"/>
            <a:ext cx="119562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 bwMode="auto">
          <a:xfrm>
            <a:off x="875245" y="2667000"/>
            <a:ext cx="457200" cy="323599"/>
          </a:xfrm>
          <a:prstGeom prst="rightArrow">
            <a:avLst/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46845" y="2667000"/>
            <a:ext cx="457200" cy="323599"/>
          </a:xfrm>
          <a:prstGeom prst="rightArrow">
            <a:avLst/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618445" y="2667000"/>
            <a:ext cx="457200" cy="323599"/>
          </a:xfrm>
          <a:prstGeom prst="rightArrow">
            <a:avLst/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200" y="4876800"/>
            <a:ext cx="9067800" cy="1676400"/>
          </a:xfrm>
        </p:spPr>
        <p:txBody>
          <a:bodyPr/>
          <a:lstStyle/>
          <a:p>
            <a:pPr marL="114300" indent="-114300"/>
            <a:r>
              <a:rPr lang="en-US" sz="2000" b="1" dirty="0" smtClean="0"/>
              <a:t>Like NSTX-U, use TF wedge segments (but brazed/pressed-fit together)</a:t>
            </a:r>
          </a:p>
          <a:p>
            <a:pPr marL="342900" lvl="1" indent="-168275"/>
            <a:r>
              <a:rPr lang="en-US" sz="1800" dirty="0" smtClean="0"/>
              <a:t>Coolant paths: gun-drilled holes or NSTX-U-like grooves in wedge + welded tube</a:t>
            </a:r>
          </a:p>
          <a:p>
            <a:pPr marL="114300" indent="-114300"/>
            <a:r>
              <a:rPr lang="en-US" sz="2000" b="1" dirty="0" smtClean="0"/>
              <a:t>Bitter-plate </a:t>
            </a:r>
            <a:r>
              <a:rPr lang="en-US" sz="2000" b="1" dirty="0" err="1" smtClean="0"/>
              <a:t>divertor</a:t>
            </a:r>
            <a:r>
              <a:rPr lang="en-US" sz="2000" b="1" dirty="0" smtClean="0"/>
              <a:t> PF magnets in ends of TF enable high </a:t>
            </a:r>
            <a:r>
              <a:rPr lang="en-US" sz="2000" b="1" dirty="0" err="1" smtClean="0"/>
              <a:t>triangularity</a:t>
            </a:r>
            <a:endParaRPr lang="en-US" sz="2000" b="1" dirty="0" smtClean="0"/>
          </a:p>
          <a:p>
            <a:pPr marL="342900" lvl="1" indent="-168275"/>
            <a:r>
              <a:rPr lang="en-US" sz="1800" b="1" dirty="0" smtClean="0"/>
              <a:t>NSTX data:  </a:t>
            </a:r>
            <a:r>
              <a:rPr lang="en-US" sz="1800" dirty="0" smtClean="0"/>
              <a:t>High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 &gt; 0.55 and shaping S </a:t>
            </a:r>
            <a:r>
              <a:rPr lang="en-US" sz="1800" dirty="0" smtClean="0">
                <a:latin typeface="Symbol" pitchFamily="18" charset="2"/>
              </a:rPr>
              <a:t></a:t>
            </a:r>
            <a:r>
              <a:rPr lang="en-US" sz="1800" dirty="0" smtClean="0"/>
              <a:t> q</a:t>
            </a:r>
            <a:r>
              <a:rPr lang="en-US" sz="1800" baseline="-25000" dirty="0" smtClean="0"/>
              <a:t>95</a:t>
            </a:r>
            <a:r>
              <a:rPr lang="en-US" sz="1800" dirty="0" smtClean="0"/>
              <a:t>I</a:t>
            </a:r>
            <a:r>
              <a:rPr lang="en-US" sz="1800" baseline="-25000" dirty="0" smtClean="0"/>
              <a:t>P</a:t>
            </a:r>
            <a:r>
              <a:rPr lang="en-US" sz="1800" dirty="0" smtClean="0"/>
              <a:t>/</a:t>
            </a:r>
            <a:r>
              <a:rPr lang="en-US" sz="1800" dirty="0" err="1" smtClean="0"/>
              <a:t>aB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&gt; 25 minimizes </a:t>
            </a:r>
            <a:r>
              <a:rPr lang="en-US" sz="1800" dirty="0" err="1" smtClean="0"/>
              <a:t>disruptivity</a:t>
            </a:r>
            <a:endParaRPr lang="en-US" sz="1800" dirty="0" smtClean="0"/>
          </a:p>
          <a:p>
            <a:pPr marL="342900" lvl="1" indent="-168275"/>
            <a:r>
              <a:rPr lang="en-US" sz="1800" dirty="0" err="1" smtClean="0"/>
              <a:t>Neutronics</a:t>
            </a:r>
            <a:r>
              <a:rPr lang="en-US" sz="1800" dirty="0" smtClean="0"/>
              <a:t>:  </a:t>
            </a:r>
            <a:r>
              <a:rPr lang="en-US" sz="1800" dirty="0" err="1" smtClean="0"/>
              <a:t>MgO</a:t>
            </a:r>
            <a:r>
              <a:rPr lang="en-US" sz="1800" dirty="0" smtClean="0"/>
              <a:t> insulation can withstand lifetime (6 FPY) radiation dose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Motivation for study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Physics basis for operating points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Performance vs. device size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Tritium breeding ratio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Divertor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poloidal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field coil layout and design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Power exhaust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Maintenance strategies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93D9F0C7-13CA-46AE-99FA-1E9939B040B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err="1" smtClean="0"/>
              <a:t>Divertor</a:t>
            </a:r>
            <a:r>
              <a:rPr lang="en-US" sz="2800" dirty="0" smtClean="0"/>
              <a:t> PF coil configurations identified to achieve </a:t>
            </a:r>
            <a:br>
              <a:rPr lang="en-US" sz="2800" dirty="0" smtClean="0"/>
            </a:br>
            <a:r>
              <a:rPr lang="en-US" sz="2800" dirty="0" smtClean="0"/>
              <a:t>high 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, maintain peak </a:t>
            </a:r>
            <a:r>
              <a:rPr lang="en-US" sz="2800" dirty="0" err="1" smtClean="0"/>
              <a:t>divertor</a:t>
            </a:r>
            <a:r>
              <a:rPr lang="en-US" sz="2800" dirty="0" smtClean="0"/>
              <a:t> heat flux ≤ 10MW/m</a:t>
            </a:r>
            <a:r>
              <a:rPr lang="en-US" sz="2800" baseline="30000" dirty="0" smtClean="0"/>
              <a:t>2  </a:t>
            </a:r>
            <a:endParaRPr lang="en-US" sz="2800" baseline="-25000" dirty="0" smtClean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52400" y="5410200"/>
            <a:ext cx="2895600" cy="1143000"/>
          </a:xfr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74625" indent="-174625">
              <a:lnSpc>
                <a:spcPct val="80000"/>
              </a:lnSpc>
              <a:defRPr/>
            </a:pPr>
            <a:r>
              <a:rPr lang="en-US" sz="1800" b="1" dirty="0" err="1" smtClean="0">
                <a:solidFill>
                  <a:srgbClr val="FF0000"/>
                </a:solidFill>
              </a:rPr>
              <a:t>q</a:t>
            </a:r>
            <a:r>
              <a:rPr lang="en-US" sz="1800" b="1" baseline="-25000" dirty="0" err="1" smtClean="0">
                <a:solidFill>
                  <a:srgbClr val="FF0000"/>
                </a:solidFill>
              </a:rPr>
              <a:t>peak</a:t>
            </a:r>
            <a:r>
              <a:rPr lang="en-US" sz="1800" b="1" dirty="0" smtClean="0">
                <a:solidFill>
                  <a:srgbClr val="FF0000"/>
                </a:solidFill>
              </a:rPr>
              <a:t> ~ 10MW/m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</a:p>
          <a:p>
            <a:pPr marL="174625" indent="-174625">
              <a:lnSpc>
                <a:spcPct val="80000"/>
              </a:lnSpc>
              <a:defRPr/>
            </a:pPr>
            <a:r>
              <a:rPr lang="en-US" sz="1800" b="1" dirty="0" smtClean="0"/>
              <a:t>Flux expansion = 15-25</a:t>
            </a:r>
          </a:p>
          <a:p>
            <a:pPr marL="174625" indent="-174625">
              <a:lnSpc>
                <a:spcPct val="80000"/>
              </a:lnSpc>
              <a:defRPr/>
            </a:pPr>
            <a:r>
              <a:rPr lang="en-US" sz="1800" b="1" dirty="0" smtClean="0"/>
              <a:t>1/sin(</a:t>
            </a:r>
            <a:r>
              <a:rPr lang="en-US" sz="1800" b="1" dirty="0" err="1" smtClean="0">
                <a:latin typeface="Symbol" pitchFamily="18" charset="2"/>
              </a:rPr>
              <a:t>q</a:t>
            </a:r>
            <a:r>
              <a:rPr lang="en-US" sz="1800" b="1" baseline="-25000" dirty="0" err="1" smtClean="0"/>
              <a:t>plate</a:t>
            </a:r>
            <a:r>
              <a:rPr lang="en-US" sz="1800" b="1" dirty="0" smtClean="0"/>
              <a:t>) = 2-3</a:t>
            </a:r>
          </a:p>
          <a:p>
            <a:pPr marL="174625" indent="-174625">
              <a:lnSpc>
                <a:spcPct val="80000"/>
              </a:lnSpc>
              <a:defRPr/>
            </a:pPr>
            <a:r>
              <a:rPr lang="en-US" sz="1800" b="1" dirty="0" err="1" smtClean="0"/>
              <a:t>R</a:t>
            </a:r>
            <a:r>
              <a:rPr lang="en-US" sz="1800" b="1" baseline="-25000" dirty="0" err="1" smtClean="0"/>
              <a:t>strike</a:t>
            </a:r>
            <a:r>
              <a:rPr lang="en-US" sz="1800" b="1" dirty="0" smtClean="0"/>
              <a:t> = 1.15m, </a:t>
            </a:r>
            <a:r>
              <a:rPr lang="en-US" sz="1800" b="1" dirty="0" err="1" smtClean="0">
                <a:latin typeface="Symbol" pitchFamily="18" charset="2"/>
              </a:rPr>
              <a:t>d</a:t>
            </a:r>
            <a:r>
              <a:rPr lang="en-US" sz="1800" b="1" baseline="-25000" dirty="0" err="1" smtClean="0"/>
              <a:t>x</a:t>
            </a:r>
            <a:r>
              <a:rPr lang="en-US" sz="1800" b="1" dirty="0" smtClean="0"/>
              <a:t> ~ 0.55</a:t>
            </a:r>
            <a:endParaRPr lang="en-US" sz="1600" b="1" dirty="0"/>
          </a:p>
        </p:txBody>
      </p:sp>
      <p:pic>
        <p:nvPicPr>
          <p:cNvPr id="717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0"/>
            <a:ext cx="2743200" cy="358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Box 25"/>
          <p:cNvSpPr txBox="1">
            <a:spLocks noChangeArrowheads="1"/>
          </p:cNvSpPr>
          <p:nvPr/>
        </p:nvSpPr>
        <p:spPr bwMode="auto">
          <a:xfrm>
            <a:off x="2971800" y="1457980"/>
            <a:ext cx="2895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i="0" dirty="0">
                <a:solidFill>
                  <a:schemeClr val="accent2"/>
                </a:solidFill>
              </a:rPr>
              <a:t>Snowflake</a:t>
            </a:r>
          </a:p>
        </p:txBody>
      </p:sp>
      <p:sp>
        <p:nvSpPr>
          <p:cNvPr id="7177" name="TextBox 27"/>
          <p:cNvSpPr txBox="1">
            <a:spLocks noChangeArrowheads="1"/>
          </p:cNvSpPr>
          <p:nvPr/>
        </p:nvSpPr>
        <p:spPr bwMode="auto">
          <a:xfrm>
            <a:off x="1524000" y="1033046"/>
            <a:ext cx="609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i="0" dirty="0">
                <a:solidFill>
                  <a:srgbClr val="FF0000"/>
                </a:solidFill>
                <a:latin typeface="Arial Narrow" pitchFamily="34" charset="0"/>
              </a:rPr>
              <a:t>Field-line </a:t>
            </a:r>
            <a:r>
              <a:rPr lang="en-US" sz="2000" i="0" dirty="0" smtClean="0">
                <a:solidFill>
                  <a:srgbClr val="FF0000"/>
                </a:solidFill>
                <a:latin typeface="Arial Narrow" pitchFamily="34" charset="0"/>
              </a:rPr>
              <a:t>angle of </a:t>
            </a:r>
            <a:r>
              <a:rPr lang="en-US" sz="2000" i="0" dirty="0">
                <a:solidFill>
                  <a:srgbClr val="FF0000"/>
                </a:solidFill>
                <a:latin typeface="Arial Narrow" pitchFamily="34" charset="0"/>
              </a:rPr>
              <a:t>incidence at </a:t>
            </a:r>
            <a:r>
              <a:rPr lang="en-US" sz="2000" i="0" dirty="0" smtClean="0">
                <a:solidFill>
                  <a:srgbClr val="FF0000"/>
                </a:solidFill>
                <a:latin typeface="Arial Narrow" pitchFamily="34" charset="0"/>
              </a:rPr>
              <a:t>strike-point </a:t>
            </a:r>
            <a:r>
              <a:rPr lang="en-US" sz="2000" i="0" dirty="0">
                <a:solidFill>
                  <a:srgbClr val="FF0000"/>
                </a:solidFill>
                <a:latin typeface="Arial Narrow" pitchFamily="34" charset="0"/>
              </a:rPr>
              <a:t>= 1˚</a:t>
            </a:r>
          </a:p>
        </p:txBody>
      </p:sp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2590800" cy="325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76200" y="1447800"/>
            <a:ext cx="2667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i="0" dirty="0" smtClean="0">
                <a:solidFill>
                  <a:schemeClr val="accent2"/>
                </a:solidFill>
              </a:rPr>
              <a:t>Conventional</a:t>
            </a:r>
            <a:endParaRPr lang="en-US" sz="2800" i="0" dirty="0">
              <a:solidFill>
                <a:schemeClr val="accent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19799" y="1447800"/>
            <a:ext cx="2971801" cy="3886200"/>
            <a:chOff x="6019799" y="1371600"/>
            <a:chExt cx="2971801" cy="3886200"/>
          </a:xfrm>
        </p:grpSpPr>
        <p:pic>
          <p:nvPicPr>
            <p:cNvPr id="14643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799" y="1447800"/>
              <a:ext cx="2895601" cy="3770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25"/>
            <p:cNvSpPr txBox="1">
              <a:spLocks noChangeArrowheads="1"/>
            </p:cNvSpPr>
            <p:nvPr/>
          </p:nvSpPr>
          <p:spPr bwMode="auto">
            <a:xfrm>
              <a:off x="6019800" y="1371600"/>
              <a:ext cx="2971800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i="0" dirty="0" smtClean="0">
                  <a:solidFill>
                    <a:schemeClr val="accent2"/>
                  </a:solidFill>
                </a:rPr>
                <a:t>Super-X</a:t>
              </a:r>
              <a:endParaRPr lang="en-US" sz="2800" i="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019800" y="2362200"/>
              <a:ext cx="76200" cy="28956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096000" y="5410200"/>
            <a:ext cx="2895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74625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i="0" dirty="0" err="1" smtClean="0">
                <a:solidFill>
                  <a:srgbClr val="FF0000"/>
                </a:solidFill>
              </a:rPr>
              <a:t>q</a:t>
            </a:r>
            <a:r>
              <a:rPr lang="en-US" sz="1800" i="0" baseline="-25000" dirty="0" err="1" smtClean="0">
                <a:solidFill>
                  <a:srgbClr val="FF0000"/>
                </a:solidFill>
              </a:rPr>
              <a:t>peak</a:t>
            </a:r>
            <a:r>
              <a:rPr lang="en-US" sz="1800" i="0" dirty="0" smtClean="0">
                <a:solidFill>
                  <a:srgbClr val="FF0000"/>
                </a:solidFill>
              </a:rPr>
              <a:t> ~ 3MW/m</a:t>
            </a:r>
            <a:r>
              <a:rPr lang="en-US" sz="1800" i="0" baseline="30000" dirty="0" smtClean="0">
                <a:solidFill>
                  <a:srgbClr val="FF0000"/>
                </a:solidFill>
              </a:rPr>
              <a:t>2</a:t>
            </a:r>
          </a:p>
          <a:p>
            <a:pPr marL="174625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i="0" kern="0" dirty="0" smtClean="0">
                <a:solidFill>
                  <a:schemeClr val="tx1"/>
                </a:solidFill>
                <a:latin typeface="+mn-lt"/>
                <a:cs typeface="+mn-cs"/>
              </a:rPr>
              <a:t>Flux </a:t>
            </a:r>
            <a:r>
              <a:rPr lang="en-US" sz="1800" b="1" i="0" kern="0" dirty="0">
                <a:solidFill>
                  <a:schemeClr val="tx1"/>
                </a:solidFill>
                <a:latin typeface="+mn-lt"/>
                <a:cs typeface="+mn-cs"/>
              </a:rPr>
              <a:t>expansion = </a:t>
            </a:r>
            <a:r>
              <a:rPr lang="en-US" sz="1800" b="1" i="0" kern="0" dirty="0" smtClean="0">
                <a:solidFill>
                  <a:schemeClr val="tx1"/>
                </a:solidFill>
                <a:latin typeface="+mn-lt"/>
                <a:cs typeface="+mn-cs"/>
              </a:rPr>
              <a:t>2</a:t>
            </a:r>
          </a:p>
          <a:p>
            <a:pPr marL="174625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i="0" kern="0" dirty="0" smtClean="0">
                <a:solidFill>
                  <a:schemeClr val="tx1"/>
                </a:solidFill>
                <a:latin typeface="+mn-lt"/>
                <a:cs typeface="+mn-cs"/>
              </a:rPr>
              <a:t>1/sin(</a:t>
            </a:r>
            <a:r>
              <a:rPr lang="en-US" sz="1800" b="1" i="0" kern="0" dirty="0" err="1" smtClean="0">
                <a:solidFill>
                  <a:schemeClr val="tx1"/>
                </a:solidFill>
                <a:latin typeface="Symbol" pitchFamily="18" charset="2"/>
                <a:cs typeface="+mn-cs"/>
              </a:rPr>
              <a:t>q</a:t>
            </a:r>
            <a:r>
              <a:rPr lang="en-US" sz="1800" b="1" i="0" kern="0" baseline="-25000" dirty="0" err="1" smtClean="0">
                <a:solidFill>
                  <a:schemeClr val="tx1"/>
                </a:solidFill>
                <a:latin typeface="+mn-lt"/>
                <a:cs typeface="+mn-cs"/>
              </a:rPr>
              <a:t>plate</a:t>
            </a:r>
            <a:r>
              <a:rPr lang="en-US" sz="1800" b="1" i="0" kern="0" dirty="0">
                <a:solidFill>
                  <a:schemeClr val="tx1"/>
                </a:solidFill>
                <a:latin typeface="+mn-lt"/>
                <a:cs typeface="+mn-cs"/>
              </a:rPr>
              <a:t>) = </a:t>
            </a:r>
            <a:r>
              <a:rPr lang="en-US" sz="1800" b="1" i="0" kern="0" dirty="0" smtClean="0">
                <a:solidFill>
                  <a:schemeClr val="tx1"/>
                </a:solidFill>
                <a:latin typeface="+mn-lt"/>
                <a:cs typeface="+mn-cs"/>
              </a:rPr>
              <a:t>15</a:t>
            </a:r>
          </a:p>
          <a:p>
            <a:pPr marL="174625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i="0" dirty="0" err="1" smtClean="0"/>
              <a:t>R</a:t>
            </a:r>
            <a:r>
              <a:rPr lang="en-US" sz="1800" i="0" baseline="-25000" dirty="0" err="1" smtClean="0"/>
              <a:t>strike</a:t>
            </a:r>
            <a:r>
              <a:rPr lang="en-US" sz="1800" i="0" dirty="0" smtClean="0"/>
              <a:t> = 2.6m,</a:t>
            </a:r>
            <a:r>
              <a:rPr lang="en-US" sz="1800" i="0" kern="0" dirty="0" smtClean="0">
                <a:solidFill>
                  <a:schemeClr val="tx1"/>
                </a:solidFill>
              </a:rPr>
              <a:t> </a:t>
            </a:r>
            <a:r>
              <a:rPr lang="en-US" sz="1800" i="0" kern="0" dirty="0" err="1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1800" i="0" kern="0" baseline="-25000" dirty="0" err="1" smtClean="0">
                <a:solidFill>
                  <a:schemeClr val="tx1"/>
                </a:solidFill>
              </a:rPr>
              <a:t>x</a:t>
            </a:r>
            <a:r>
              <a:rPr lang="en-US" sz="1800" i="0" kern="0" dirty="0" smtClean="0">
                <a:solidFill>
                  <a:schemeClr val="tx1"/>
                </a:solidFill>
              </a:rPr>
              <a:t> ~ 0.56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124200" y="5410200"/>
            <a:ext cx="2895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74625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i="0" dirty="0" err="1" smtClean="0">
                <a:solidFill>
                  <a:srgbClr val="FF0000"/>
                </a:solidFill>
              </a:rPr>
              <a:t>q</a:t>
            </a:r>
            <a:r>
              <a:rPr lang="en-US" sz="1800" i="0" baseline="-25000" dirty="0" err="1" smtClean="0">
                <a:solidFill>
                  <a:srgbClr val="FF0000"/>
                </a:solidFill>
              </a:rPr>
              <a:t>peak</a:t>
            </a:r>
            <a:r>
              <a:rPr lang="en-US" sz="1800" i="0" dirty="0" smtClean="0">
                <a:solidFill>
                  <a:srgbClr val="FF0000"/>
                </a:solidFill>
              </a:rPr>
              <a:t> ~ 10MW/m</a:t>
            </a:r>
            <a:r>
              <a:rPr lang="en-US" sz="1800" i="0" baseline="30000" dirty="0" smtClean="0">
                <a:solidFill>
                  <a:srgbClr val="FF0000"/>
                </a:solidFill>
              </a:rPr>
              <a:t>2</a:t>
            </a:r>
          </a:p>
          <a:p>
            <a:pPr marL="174625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i="0" kern="0" dirty="0" smtClean="0">
                <a:solidFill>
                  <a:schemeClr val="tx1"/>
                </a:solidFill>
                <a:latin typeface="+mn-lt"/>
                <a:cs typeface="+mn-cs"/>
              </a:rPr>
              <a:t>Flux expansion = 40-60</a:t>
            </a:r>
          </a:p>
          <a:p>
            <a:pPr marL="174625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i="0" kern="0" dirty="0" smtClean="0">
                <a:solidFill>
                  <a:schemeClr val="tx1"/>
                </a:solidFill>
                <a:latin typeface="+mn-lt"/>
                <a:cs typeface="+mn-cs"/>
              </a:rPr>
              <a:t>1/sin(</a:t>
            </a:r>
            <a:r>
              <a:rPr lang="en-US" sz="1800" b="1" i="0" kern="0" dirty="0" err="1" smtClean="0">
                <a:solidFill>
                  <a:schemeClr val="tx1"/>
                </a:solidFill>
                <a:latin typeface="Symbol" pitchFamily="18" charset="2"/>
                <a:cs typeface="+mn-cs"/>
              </a:rPr>
              <a:t>q</a:t>
            </a:r>
            <a:r>
              <a:rPr lang="en-US" sz="1800" b="1" i="0" kern="0" baseline="-25000" dirty="0" err="1" smtClean="0">
                <a:solidFill>
                  <a:schemeClr val="tx1"/>
                </a:solidFill>
                <a:latin typeface="+mn-lt"/>
                <a:cs typeface="+mn-cs"/>
              </a:rPr>
              <a:t>plate</a:t>
            </a:r>
            <a:r>
              <a:rPr lang="en-US" sz="1800" b="1" i="0" kern="0" dirty="0">
                <a:solidFill>
                  <a:schemeClr val="tx1"/>
                </a:solidFill>
                <a:latin typeface="+mn-lt"/>
                <a:cs typeface="+mn-cs"/>
              </a:rPr>
              <a:t>) = </a:t>
            </a:r>
            <a:r>
              <a:rPr lang="en-US" sz="1800" b="1" i="0" kern="0" dirty="0" smtClean="0">
                <a:solidFill>
                  <a:schemeClr val="tx1"/>
                </a:solidFill>
                <a:latin typeface="+mn-lt"/>
                <a:cs typeface="+mn-cs"/>
              </a:rPr>
              <a:t>1-1.5</a:t>
            </a:r>
          </a:p>
          <a:p>
            <a:pPr marL="174625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i="0" dirty="0" err="1" smtClean="0"/>
              <a:t>R</a:t>
            </a:r>
            <a:r>
              <a:rPr lang="en-US" sz="1800" i="0" baseline="-25000" dirty="0" err="1" smtClean="0"/>
              <a:t>strike</a:t>
            </a:r>
            <a:r>
              <a:rPr lang="en-US" sz="1800" i="0" dirty="0" smtClean="0"/>
              <a:t> = 1.05m,</a:t>
            </a:r>
            <a:r>
              <a:rPr lang="en-US" sz="1800" i="0" kern="0" dirty="0" smtClean="0">
                <a:solidFill>
                  <a:schemeClr val="tx1"/>
                </a:solidFill>
              </a:rPr>
              <a:t> </a:t>
            </a:r>
            <a:r>
              <a:rPr lang="en-US" sz="1800" i="0" kern="0" dirty="0" err="1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1800" i="0" kern="0" baseline="-25000" dirty="0" err="1" smtClean="0">
                <a:solidFill>
                  <a:schemeClr val="tx1"/>
                </a:solidFill>
              </a:rPr>
              <a:t>x</a:t>
            </a:r>
            <a:r>
              <a:rPr lang="en-US" sz="1800" i="0" kern="0" dirty="0" smtClean="0">
                <a:solidFill>
                  <a:schemeClr val="tx1"/>
                </a:solidFill>
              </a:rPr>
              <a:t> ~ 0.62</a:t>
            </a:r>
            <a:endParaRPr lang="en-US" sz="1800" b="1" i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Motivation for study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Physics basis for operating points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Performance vs. device size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Tritium breeding ratio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err="1" smtClean="0"/>
              <a:t>Divertor</a:t>
            </a:r>
            <a:r>
              <a:rPr lang="en-US" sz="3200" dirty="0" smtClean="0"/>
              <a:t> </a:t>
            </a:r>
            <a:r>
              <a:rPr lang="en-US" sz="3200" dirty="0" err="1" smtClean="0"/>
              <a:t>poloidal</a:t>
            </a:r>
            <a:r>
              <a:rPr lang="en-US" sz="3200" dirty="0" smtClean="0"/>
              <a:t> field coil layout and design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Power exhaust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Maintenance strategies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/>
              <a:t>Combined super-X + snowflake </a:t>
            </a:r>
            <a:r>
              <a:rPr lang="en-US" sz="2800" dirty="0" err="1" smtClean="0"/>
              <a:t>divertor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configuration has many attractive features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705600"/>
            <a:ext cx="762000" cy="152400"/>
          </a:xfr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3333CC"/>
              </a:solidFill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6554803" y="990600"/>
            <a:ext cx="2436797" cy="5562600"/>
            <a:chOff x="6554803" y="990600"/>
            <a:chExt cx="2436797" cy="5562600"/>
          </a:xfrm>
        </p:grpSpPr>
        <p:pic>
          <p:nvPicPr>
            <p:cNvPr id="14745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803" y="3810000"/>
              <a:ext cx="2415624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6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4803" y="1219200"/>
              <a:ext cx="2436797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20"/>
            <p:cNvSpPr txBox="1">
              <a:spLocks noChangeArrowheads="1"/>
            </p:cNvSpPr>
            <p:nvPr/>
          </p:nvSpPr>
          <p:spPr bwMode="auto">
            <a:xfrm>
              <a:off x="7012003" y="6183868"/>
              <a:ext cx="190500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800" b="1" i="0" dirty="0" err="1" smtClean="0">
                  <a:solidFill>
                    <a:schemeClr val="tx1"/>
                  </a:solidFill>
                </a:rPr>
                <a:t>l</a:t>
              </a:r>
              <a:r>
                <a:rPr lang="en-US" sz="1800" b="1" i="0" baseline="-25000" dirty="0" err="1" smtClean="0">
                  <a:solidFill>
                    <a:schemeClr val="tx1"/>
                  </a:solidFill>
                </a:rPr>
                <a:t>i</a:t>
              </a:r>
              <a:r>
                <a:rPr lang="en-US" sz="1800" b="1" i="0" dirty="0" smtClean="0">
                  <a:solidFill>
                    <a:schemeClr val="tx1"/>
                  </a:solidFill>
                </a:rPr>
                <a:t> </a:t>
              </a:r>
              <a:r>
                <a:rPr lang="en-US" sz="1800" b="1" i="0" dirty="0">
                  <a:solidFill>
                    <a:schemeClr val="tx1"/>
                  </a:solidFill>
                </a:rPr>
                <a:t>= </a:t>
              </a:r>
              <a:r>
                <a:rPr lang="en-US" sz="1800" b="1" i="0" dirty="0" smtClean="0">
                  <a:solidFill>
                    <a:schemeClr val="tx1"/>
                  </a:solidFill>
                </a:rPr>
                <a:t>0.40 </a:t>
              </a:r>
              <a:r>
                <a:rPr lang="en-US" sz="1800" b="1" i="0" dirty="0" smtClean="0">
                  <a:solidFill>
                    <a:schemeClr val="tx1"/>
                  </a:solidFill>
                  <a:latin typeface="Symbol" pitchFamily="18" charset="2"/>
                </a:rPr>
                <a:t>k </a:t>
              </a:r>
              <a:r>
                <a:rPr lang="en-US" sz="1800" b="1" i="0" dirty="0" smtClean="0">
                  <a:solidFill>
                    <a:schemeClr val="tx1"/>
                  </a:solidFill>
                </a:rPr>
                <a:t>= 3.0</a:t>
              </a:r>
              <a:endParaRPr lang="en-US" sz="1800" b="1" i="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20"/>
            <p:cNvSpPr txBox="1">
              <a:spLocks noChangeArrowheads="1"/>
            </p:cNvSpPr>
            <p:nvPr/>
          </p:nvSpPr>
          <p:spPr bwMode="auto">
            <a:xfrm>
              <a:off x="7012003" y="990600"/>
              <a:ext cx="190500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800" b="1" i="0" dirty="0" err="1" smtClean="0">
                  <a:solidFill>
                    <a:schemeClr val="tx1"/>
                  </a:solidFill>
                </a:rPr>
                <a:t>l</a:t>
              </a:r>
              <a:r>
                <a:rPr lang="en-US" sz="1800" b="1" i="0" baseline="-25000" dirty="0" err="1" smtClean="0">
                  <a:solidFill>
                    <a:schemeClr val="tx1"/>
                  </a:solidFill>
                </a:rPr>
                <a:t>i</a:t>
              </a:r>
              <a:r>
                <a:rPr lang="en-US" sz="1800" b="1" i="0" dirty="0" smtClean="0">
                  <a:solidFill>
                    <a:schemeClr val="tx1"/>
                  </a:solidFill>
                </a:rPr>
                <a:t> </a:t>
              </a:r>
              <a:r>
                <a:rPr lang="en-US" sz="1800" b="1" i="0" dirty="0">
                  <a:solidFill>
                    <a:schemeClr val="tx1"/>
                  </a:solidFill>
                </a:rPr>
                <a:t>= </a:t>
              </a:r>
              <a:r>
                <a:rPr lang="en-US" sz="1800" b="1" i="0" dirty="0" smtClean="0">
                  <a:solidFill>
                    <a:schemeClr val="tx1"/>
                  </a:solidFill>
                </a:rPr>
                <a:t>0.82 </a:t>
              </a:r>
              <a:r>
                <a:rPr lang="en-US" sz="1800" b="1" i="0" dirty="0" smtClean="0">
                  <a:solidFill>
                    <a:schemeClr val="tx1"/>
                  </a:solidFill>
                  <a:latin typeface="Symbol" pitchFamily="18" charset="2"/>
                </a:rPr>
                <a:t>k </a:t>
              </a:r>
              <a:r>
                <a:rPr lang="en-US" sz="1800" b="1" i="0" dirty="0" smtClean="0">
                  <a:solidFill>
                    <a:schemeClr val="tx1"/>
                  </a:solidFill>
                </a:rPr>
                <a:t>= 2.55</a:t>
              </a:r>
              <a:endParaRPr lang="en-US" sz="1800" b="1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76200" y="2484120"/>
            <a:ext cx="624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7013" indent="-227013">
              <a:buFont typeface="Arial" pitchFamily="34" charset="0"/>
              <a:buChar char="•"/>
            </a:pPr>
            <a:r>
              <a:rPr lang="en-US" sz="1800" b="1" i="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800" b="1" i="0" baseline="30000" dirty="0" smtClean="0">
                <a:solidFill>
                  <a:srgbClr val="FF0000"/>
                </a:solidFill>
                <a:latin typeface="+mn-lt"/>
              </a:rPr>
              <a:t>nd</a:t>
            </a:r>
            <a:r>
              <a:rPr lang="en-US" sz="1800" b="1" i="0" dirty="0" smtClean="0">
                <a:solidFill>
                  <a:srgbClr val="FF0000"/>
                </a:solidFill>
                <a:latin typeface="+mn-lt"/>
              </a:rPr>
              <a:t> X-point/snowflake </a:t>
            </a: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lowers B</a:t>
            </a:r>
            <a:r>
              <a:rPr lang="en-US" sz="1800" i="0" baseline="-25000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, increases line-length</a:t>
            </a:r>
            <a:endParaRPr lang="en-US" sz="1800" b="1" i="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400800" y="2133600"/>
            <a:ext cx="609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76200" y="1097280"/>
            <a:ext cx="6553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  <a:cs typeface="+mn-cs"/>
              </a:rPr>
              <a:t>Outboard PF coils </a:t>
            </a:r>
            <a:r>
              <a:rPr lang="en-US" sz="1800" i="0" dirty="0">
                <a:solidFill>
                  <a:srgbClr val="FF0000"/>
                </a:solidFill>
                <a:latin typeface="+mn-lt"/>
                <a:cs typeface="+mn-cs"/>
              </a:rPr>
              <a:t>shielded by blankets </a:t>
            </a:r>
            <a:r>
              <a:rPr lang="en-US" sz="1800" i="0" dirty="0" smtClean="0">
                <a:solidFill>
                  <a:srgbClr val="FF0000"/>
                </a:solidFill>
                <a:latin typeface="+mn-lt"/>
                <a:cs typeface="+mn-cs"/>
                <a:sym typeface="Wingdings" pitchFamily="2" charset="2"/>
              </a:rPr>
              <a:t> can be SC</a:t>
            </a:r>
            <a:endParaRPr lang="en-US" sz="1800" i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477000" y="1295400"/>
            <a:ext cx="916003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172200" y="1295400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248400" y="2667000"/>
            <a:ext cx="150797" cy="0"/>
          </a:xfrm>
          <a:prstGeom prst="straightConnector1">
            <a:avLst/>
          </a:prstGeom>
          <a:ln w="28575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2"/>
          <p:cNvSpPr txBox="1">
            <a:spLocks/>
          </p:cNvSpPr>
          <p:nvPr/>
        </p:nvSpPr>
        <p:spPr bwMode="auto">
          <a:xfrm>
            <a:off x="76200" y="2859024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  <a:cs typeface="+mn-cs"/>
              </a:rPr>
              <a:t>Possible location for T breeding to increase TBR</a:t>
            </a:r>
            <a:endParaRPr lang="en-US" sz="1800" i="0" baseline="-25000" dirty="0">
              <a:solidFill>
                <a:srgbClr val="FF0000"/>
              </a:solidFill>
              <a:latin typeface="Symbol" pitchFamily="18" charset="2"/>
              <a:cs typeface="+mn-cs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400800" y="2209800"/>
            <a:ext cx="6858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715000" y="304800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6096000" y="3200400"/>
            <a:ext cx="990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096000" y="3733800"/>
            <a:ext cx="9906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ontent Placeholder 2"/>
          <p:cNvSpPr txBox="1">
            <a:spLocks/>
          </p:cNvSpPr>
          <p:nvPr/>
        </p:nvSpPr>
        <p:spPr bwMode="auto">
          <a:xfrm>
            <a:off x="76200" y="32766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  <a:cs typeface="+mn-cs"/>
              </a:rPr>
              <a:t>PF coil design supports wide range of </a:t>
            </a:r>
            <a:r>
              <a:rPr lang="en-US" sz="1800" i="0" dirty="0" err="1" smtClean="0">
                <a:solidFill>
                  <a:srgbClr val="FF0000"/>
                </a:solidFill>
                <a:latin typeface="+mn-lt"/>
                <a:cs typeface="+mn-cs"/>
              </a:rPr>
              <a:t>l</a:t>
            </a:r>
            <a:r>
              <a:rPr lang="en-US" sz="1800" i="0" baseline="-25000" dirty="0" err="1" smtClean="0">
                <a:solidFill>
                  <a:srgbClr val="FF0000"/>
                </a:solidFill>
                <a:latin typeface="+mn-lt"/>
                <a:cs typeface="+mn-cs"/>
              </a:rPr>
              <a:t>i</a:t>
            </a:r>
            <a:r>
              <a:rPr lang="en-US" sz="1800" i="0" dirty="0" smtClean="0">
                <a:solidFill>
                  <a:srgbClr val="FF0000"/>
                </a:solidFill>
                <a:latin typeface="+mn-lt"/>
                <a:cs typeface="+mn-cs"/>
              </a:rPr>
              <a:t> values (0.4 – 0.8) with fixed strike-point location/region and controllable B-field angle of incidence (0.5-5˚)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i="0" baseline="-25000" dirty="0">
              <a:solidFill>
                <a:srgbClr val="FF0000"/>
              </a:solidFill>
              <a:latin typeface="Symbol" pitchFamily="18" charset="2"/>
              <a:cs typeface="+mn-cs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5715000" y="3733800"/>
            <a:ext cx="381000" cy="0"/>
          </a:xfrm>
          <a:prstGeom prst="straightConnector1">
            <a:avLst/>
          </a:prstGeom>
          <a:ln w="28575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/>
          <p:cNvSpPr txBox="1">
            <a:spLocks/>
          </p:cNvSpPr>
          <p:nvPr/>
        </p:nvSpPr>
        <p:spPr bwMode="auto">
          <a:xfrm>
            <a:off x="0" y="5181600"/>
            <a:ext cx="601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800" i="0" dirty="0" err="1" smtClean="0">
                <a:solidFill>
                  <a:schemeClr val="tx1"/>
                </a:solidFill>
                <a:latin typeface="+mn-lt"/>
                <a:cs typeface="+mn-cs"/>
              </a:rPr>
              <a:t>Divertor</a:t>
            </a:r>
            <a:r>
              <a:rPr lang="en-US" sz="1800" i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800" i="0" dirty="0">
                <a:solidFill>
                  <a:schemeClr val="tx1"/>
                </a:solidFill>
                <a:latin typeface="+mn-lt"/>
                <a:cs typeface="+mn-cs"/>
              </a:rPr>
              <a:t>coils </a:t>
            </a:r>
            <a:r>
              <a:rPr lang="en-US" sz="1800" i="0" dirty="0" smtClean="0">
                <a:solidFill>
                  <a:schemeClr val="tx1"/>
                </a:solidFill>
                <a:latin typeface="+mn-lt"/>
                <a:cs typeface="+mn-cs"/>
              </a:rPr>
              <a:t>in </a:t>
            </a:r>
            <a:r>
              <a:rPr lang="en-US" sz="1800" i="0" dirty="0">
                <a:solidFill>
                  <a:schemeClr val="tx1"/>
                </a:solidFill>
                <a:latin typeface="+mn-lt"/>
                <a:cs typeface="+mn-cs"/>
              </a:rPr>
              <a:t>TF coil </a:t>
            </a:r>
            <a:r>
              <a:rPr lang="en-US" sz="1800" i="0" dirty="0" smtClean="0">
                <a:solidFill>
                  <a:schemeClr val="tx1"/>
                </a:solidFill>
                <a:latin typeface="+mn-lt"/>
                <a:cs typeface="+mn-cs"/>
              </a:rPr>
              <a:t>ends for </a:t>
            </a:r>
            <a:r>
              <a:rPr lang="en-US" sz="1800" i="0" dirty="0">
                <a:solidFill>
                  <a:schemeClr val="tx1"/>
                </a:solidFill>
                <a:latin typeface="+mn-lt"/>
                <a:cs typeface="+mn-cs"/>
              </a:rPr>
              <a:t>equilibrium, high </a:t>
            </a:r>
            <a:r>
              <a:rPr lang="en-US" sz="1800" i="0" dirty="0">
                <a:solidFill>
                  <a:schemeClr val="tx1"/>
                </a:solidFill>
                <a:latin typeface="Symbol" pitchFamily="18" charset="2"/>
                <a:cs typeface="+mn-cs"/>
              </a:rPr>
              <a:t>d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6096000" y="5334000"/>
            <a:ext cx="6096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6096000" y="5029200"/>
            <a:ext cx="609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5943600" y="5410200"/>
            <a:ext cx="150797" cy="0"/>
          </a:xfrm>
          <a:prstGeom prst="straightConnector1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6324600" y="5105400"/>
            <a:ext cx="14478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Content Placeholder 2"/>
          <p:cNvSpPr txBox="1">
            <a:spLocks/>
          </p:cNvSpPr>
          <p:nvPr/>
        </p:nvSpPr>
        <p:spPr bwMode="auto">
          <a:xfrm>
            <a:off x="0" y="56388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800" i="0" dirty="0" smtClean="0">
                <a:solidFill>
                  <a:schemeClr val="tx1"/>
                </a:solidFill>
                <a:latin typeface="+mn-lt"/>
                <a:cs typeface="+mn-cs"/>
              </a:rPr>
              <a:t>In-vessel coils not-required for shaping – will be used for vertical control (to be studied in future)</a:t>
            </a:r>
            <a:endParaRPr lang="en-US" sz="1800" i="0" dirty="0">
              <a:solidFill>
                <a:schemeClr val="tx1"/>
              </a:solidFill>
              <a:latin typeface="Symbol" pitchFamily="18" charset="2"/>
              <a:cs typeface="+mn-cs"/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5638800" y="58674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Content Placeholder 2"/>
          <p:cNvSpPr txBox="1">
            <a:spLocks/>
          </p:cNvSpPr>
          <p:nvPr/>
        </p:nvSpPr>
        <p:spPr bwMode="auto">
          <a:xfrm>
            <a:off x="76200" y="14478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i="0" dirty="0">
                <a:solidFill>
                  <a:srgbClr val="FF0000"/>
                </a:solidFill>
                <a:latin typeface="+mn-lt"/>
                <a:cs typeface="+mn-cs"/>
              </a:rPr>
              <a:t>Increased strike-point radius to reduce B and q</a:t>
            </a:r>
            <a:r>
              <a:rPr lang="en-US" sz="1800" i="0" baseline="-25000" dirty="0">
                <a:solidFill>
                  <a:srgbClr val="FF0000"/>
                </a:solidFill>
                <a:latin typeface="+mn-lt"/>
                <a:cs typeface="+mn-cs"/>
              </a:rPr>
              <a:t>||</a:t>
            </a:r>
            <a:r>
              <a:rPr lang="en-US" sz="1800" i="0" dirty="0">
                <a:solidFill>
                  <a:srgbClr val="FF0000"/>
                </a:solidFill>
                <a:latin typeface="+mn-lt"/>
                <a:cs typeface="+mn-cs"/>
              </a:rPr>
              <a:t>, further increase line-length</a:t>
            </a:r>
          </a:p>
        </p:txBody>
      </p:sp>
      <p:sp>
        <p:nvSpPr>
          <p:cNvPr id="162" name="Content Placeholder 2"/>
          <p:cNvSpPr txBox="1">
            <a:spLocks/>
          </p:cNvSpPr>
          <p:nvPr/>
        </p:nvSpPr>
        <p:spPr bwMode="auto">
          <a:xfrm>
            <a:off x="76200" y="2057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  <a:cs typeface="+mn-cs"/>
              </a:rPr>
              <a:t>Strike-point PFCs shielded </a:t>
            </a:r>
            <a:r>
              <a:rPr lang="en-US" sz="1800" i="0" dirty="0">
                <a:solidFill>
                  <a:srgbClr val="FF0000"/>
                </a:solidFill>
                <a:latin typeface="+mn-lt"/>
                <a:cs typeface="+mn-cs"/>
              </a:rPr>
              <a:t>by </a:t>
            </a:r>
            <a:r>
              <a:rPr lang="en-US" sz="1800" i="0" dirty="0" smtClean="0">
                <a:solidFill>
                  <a:srgbClr val="FF0000"/>
                </a:solidFill>
                <a:latin typeface="+mn-lt"/>
                <a:cs typeface="+mn-cs"/>
              </a:rPr>
              <a:t>blankets</a:t>
            </a:r>
            <a:endParaRPr lang="en-US" sz="1800" i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63" name="Right Brace 162"/>
          <p:cNvSpPr/>
          <p:nvPr/>
        </p:nvSpPr>
        <p:spPr bwMode="auto">
          <a:xfrm>
            <a:off x="4800600" y="1600200"/>
            <a:ext cx="228600" cy="685800"/>
          </a:xfrm>
          <a:prstGeom prst="rightBrace">
            <a:avLst>
              <a:gd name="adj1" fmla="val 36667"/>
              <a:gd name="adj2" fmla="val 44064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6553200" y="1905000"/>
            <a:ext cx="990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5029200" y="1905000"/>
            <a:ext cx="1524000" cy="0"/>
          </a:xfrm>
          <a:prstGeom prst="straightConnector1">
            <a:avLst/>
          </a:prstGeom>
          <a:ln w="28575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233609" y="4800600"/>
            <a:ext cx="3881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0" dirty="0" smtClean="0"/>
              <a:t>Normally conducting PF coil features:</a:t>
            </a:r>
            <a:endParaRPr lang="en-US" sz="16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/>
              <a:t>Super-X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~3</a:t>
            </a:r>
            <a:r>
              <a:rPr lang="en-US" sz="2800" dirty="0" smtClean="0">
                <a:latin typeface="Helvetica"/>
                <a:cs typeface="Helvetica"/>
              </a:rPr>
              <a:t>×</a:t>
            </a:r>
            <a:r>
              <a:rPr lang="en-US" sz="2800" dirty="0" smtClean="0"/>
              <a:t> reduction in 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peak</a:t>
            </a:r>
            <a:r>
              <a:rPr lang="en-US" sz="2800" dirty="0" smtClean="0"/>
              <a:t>: 10 </a:t>
            </a:r>
            <a:r>
              <a:rPr lang="en-US" sz="2800" dirty="0" smtClean="0">
                <a:sym typeface="Wingdings" pitchFamily="2" charset="2"/>
              </a:rPr>
              <a:t> 3MW/m</a:t>
            </a:r>
            <a:r>
              <a:rPr lang="en-US" sz="2800" baseline="30000" dirty="0" smtClean="0">
                <a:sym typeface="Wingdings" pitchFamily="2" charset="2"/>
              </a:rPr>
              <a:t>2 </a:t>
            </a:r>
            <a:r>
              <a:rPr lang="en-US" sz="2800" dirty="0" smtClean="0">
                <a:sym typeface="Wingdings" pitchFamily="2" charset="2"/>
              </a:rPr>
              <a:t>for fixed radiation fraction and angle of incidence</a:t>
            </a:r>
            <a:endParaRPr lang="en-US" baseline="30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3151"/>
            <a:ext cx="3657600" cy="551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991" y="1143000"/>
            <a:ext cx="3579209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0" y="152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i="0" dirty="0" smtClean="0">
                <a:latin typeface="+mn-lt"/>
              </a:rPr>
              <a:t>R=1.6 </a:t>
            </a:r>
            <a:r>
              <a:rPr lang="en-US" sz="3600" b="1" i="0" dirty="0" smtClean="0">
                <a:latin typeface="+mn-lt"/>
              </a:rPr>
              <a:t>device configuration with Super-X</a:t>
            </a:r>
            <a:endParaRPr lang="en-US" sz="3600" b="1" i="0" dirty="0">
              <a:latin typeface="+mn-lt"/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76200" y="2286000"/>
            <a:ext cx="5257800" cy="4016275"/>
            <a:chOff x="711200" y="1265238"/>
            <a:chExt cx="7789333" cy="5950039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093" t="23322" r="19881" b="13478"/>
            <a:stretch>
              <a:fillRect/>
            </a:stretch>
          </p:blipFill>
          <p:spPr bwMode="auto">
            <a:xfrm>
              <a:off x="1066800" y="1265238"/>
              <a:ext cx="6705600" cy="552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TextBox 9"/>
            <p:cNvSpPr txBox="1">
              <a:spLocks noChangeArrowheads="1"/>
            </p:cNvSpPr>
            <p:nvPr/>
          </p:nvSpPr>
          <p:spPr bwMode="auto">
            <a:xfrm>
              <a:off x="6694311" y="1711854"/>
              <a:ext cx="15240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i="0" dirty="0">
                  <a:solidFill>
                    <a:schemeClr val="tx1"/>
                  </a:solidFill>
                </a:rPr>
                <a:t>S/C PF coils housed in VV upper lid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5311776" y="2118254"/>
              <a:ext cx="1444623" cy="3471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562601" y="3032654"/>
              <a:ext cx="1092197" cy="2106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2" name="TextBox 14"/>
            <p:cNvSpPr txBox="1">
              <a:spLocks noChangeArrowheads="1"/>
            </p:cNvSpPr>
            <p:nvPr/>
          </p:nvSpPr>
          <p:spPr bwMode="auto">
            <a:xfrm>
              <a:off x="6595533" y="2602807"/>
              <a:ext cx="19050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i="0" dirty="0">
                  <a:solidFill>
                    <a:schemeClr val="tx1"/>
                  </a:solidFill>
                </a:rPr>
                <a:t>VV outer shell expanded to add shield material</a:t>
              </a:r>
            </a:p>
          </p:txBody>
        </p:sp>
        <p:sp>
          <p:nvSpPr>
            <p:cNvPr id="11273" name="TextBox 15"/>
            <p:cNvSpPr txBox="1">
              <a:spLocks noChangeArrowheads="1"/>
            </p:cNvSpPr>
            <p:nvPr/>
          </p:nvSpPr>
          <p:spPr bwMode="auto">
            <a:xfrm>
              <a:off x="824089" y="3439053"/>
              <a:ext cx="1524000" cy="943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i="0" dirty="0">
                  <a:solidFill>
                    <a:schemeClr val="tx1"/>
                  </a:solidFill>
                </a:rPr>
                <a:t>S/C PF coils housed in VV lower shell structure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209800" y="3843338"/>
              <a:ext cx="1828800" cy="8810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5" name="TextBox 19"/>
            <p:cNvSpPr txBox="1">
              <a:spLocks noChangeArrowheads="1"/>
            </p:cNvSpPr>
            <p:nvPr/>
          </p:nvSpPr>
          <p:spPr bwMode="auto">
            <a:xfrm>
              <a:off x="711200" y="2110515"/>
              <a:ext cx="1574800" cy="105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i="0" dirty="0">
                  <a:solidFill>
                    <a:schemeClr val="tx1"/>
                  </a:solidFill>
                </a:rPr>
                <a:t>S/C PF coils pairs located in common cryostat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905000" y="3000375"/>
              <a:ext cx="1752600" cy="3524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7" name="TextBox 22"/>
            <p:cNvSpPr txBox="1">
              <a:spLocks noChangeArrowheads="1"/>
            </p:cNvSpPr>
            <p:nvPr/>
          </p:nvSpPr>
          <p:spPr bwMode="auto">
            <a:xfrm>
              <a:off x="6581422" y="3393030"/>
              <a:ext cx="19050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i="0" dirty="0">
                  <a:solidFill>
                    <a:schemeClr val="tx1"/>
                  </a:solidFill>
                </a:rPr>
                <a:t>Angled DCLL concentric lines to external header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6629400" y="4150254"/>
              <a:ext cx="431799" cy="5741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9" name="TextBox 26"/>
            <p:cNvSpPr txBox="1">
              <a:spLocks noChangeArrowheads="1"/>
            </p:cNvSpPr>
            <p:nvPr/>
          </p:nvSpPr>
          <p:spPr bwMode="auto">
            <a:xfrm>
              <a:off x="4103511" y="6622521"/>
              <a:ext cx="1349022" cy="59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i="0" dirty="0">
                  <a:solidFill>
                    <a:schemeClr val="tx1"/>
                  </a:solidFill>
                </a:rPr>
                <a:t>Reshaped TF leads 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3200403" y="6487059"/>
              <a:ext cx="1010353" cy="2766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l="27461" t="16028" r="24156" b="1859"/>
          <a:stretch>
            <a:fillRect/>
          </a:stretch>
        </p:blipFill>
        <p:spPr bwMode="auto">
          <a:xfrm>
            <a:off x="5311525" y="1840751"/>
            <a:ext cx="3756275" cy="456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181600" y="1143000"/>
            <a:ext cx="3959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tx1"/>
                </a:solidFill>
              </a:rPr>
              <a:t>Vertical maintenance approach</a:t>
            </a:r>
            <a:endParaRPr lang="en-US" sz="2000" i="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6400" y="1143000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tx1"/>
                </a:solidFill>
              </a:rPr>
              <a:t>Design features</a:t>
            </a:r>
            <a:endParaRPr lang="en-US" sz="20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715000"/>
          </a:xfrm>
        </p:spPr>
        <p:txBody>
          <a:bodyPr/>
          <a:lstStyle/>
          <a:p>
            <a:r>
              <a:rPr lang="en-US" dirty="0" smtClean="0"/>
              <a:t>Present STs (NSTX, MAST) providing preliminary physics basis for ST-FNSF performance studies</a:t>
            </a:r>
          </a:p>
          <a:p>
            <a:pPr lvl="1"/>
            <a:r>
              <a:rPr lang="en-US" dirty="0" smtClean="0"/>
              <a:t>Upgraded devices will provide more extensive and definitive basis</a:t>
            </a:r>
          </a:p>
          <a:p>
            <a:pPr lvl="1"/>
            <a:endParaRPr lang="en-US" sz="500" dirty="0" smtClean="0"/>
          </a:p>
          <a:p>
            <a:r>
              <a:rPr lang="en-US" dirty="0" smtClean="0"/>
              <a:t>Neutron wall loading of 1MW/m</a:t>
            </a:r>
            <a:r>
              <a:rPr lang="en-US" baseline="30000" dirty="0" smtClean="0"/>
              <a:t>2</a:t>
            </a:r>
            <a:r>
              <a:rPr lang="en-US" dirty="0" smtClean="0"/>
              <a:t> feasible for range of major radii for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and H</a:t>
            </a:r>
            <a:r>
              <a:rPr lang="en-US" baseline="-25000" dirty="0" smtClean="0"/>
              <a:t>98</a:t>
            </a:r>
            <a:r>
              <a:rPr lang="en-US" dirty="0" smtClean="0"/>
              <a:t> values at/near values already achieved</a:t>
            </a:r>
          </a:p>
          <a:p>
            <a:pPr lvl="1"/>
            <a:r>
              <a:rPr lang="en-US" dirty="0" smtClean="0"/>
              <a:t>High wall loading and/or pilot-level performance require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~ 6 and H</a:t>
            </a:r>
            <a:r>
              <a:rPr lang="en-US" baseline="-25000" dirty="0" smtClean="0"/>
              <a:t>98</a:t>
            </a:r>
            <a:r>
              <a:rPr lang="en-US" dirty="0" smtClean="0"/>
              <a:t> ~ 1.5 which are at/near maximum values attained in present STs</a:t>
            </a:r>
          </a:p>
          <a:p>
            <a:pPr lvl="1"/>
            <a:endParaRPr lang="en-US" sz="500" dirty="0" smtClean="0"/>
          </a:p>
          <a:p>
            <a:r>
              <a:rPr lang="en-US" dirty="0" smtClean="0"/>
              <a:t>TBR near 1 possible if top/bottom neutron losses minimized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TBR ≥ 1 may only be possible for R ≥ 1.6m – under active investigation </a:t>
            </a:r>
          </a:p>
          <a:p>
            <a:r>
              <a:rPr lang="en-US" dirty="0" err="1" smtClean="0"/>
              <a:t>Divertor</a:t>
            </a:r>
            <a:r>
              <a:rPr lang="en-US" dirty="0" smtClean="0"/>
              <a:t> PF coils in ends of TF bundle enable high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, shaping</a:t>
            </a:r>
          </a:p>
          <a:p>
            <a:r>
              <a:rPr lang="en-US" dirty="0" smtClean="0"/>
              <a:t>Conventional, snowflake, super-X </a:t>
            </a:r>
            <a:r>
              <a:rPr lang="en-US" dirty="0" err="1" smtClean="0"/>
              <a:t>divertors</a:t>
            </a:r>
            <a:r>
              <a:rPr lang="en-US" dirty="0" smtClean="0"/>
              <a:t> investigated, PF coils incorporated to reduce peak heat flux &lt;&lt; 10MW/m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Vertical maintenance strategies for either full and/or </a:t>
            </a:r>
            <a:r>
              <a:rPr lang="en-US" dirty="0" err="1" smtClean="0"/>
              <a:t>toroidally</a:t>
            </a:r>
            <a:r>
              <a:rPr lang="en-US" dirty="0" smtClean="0"/>
              <a:t> segmented blankets being investigated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105400"/>
          </a:xfrm>
        </p:spPr>
        <p:txBody>
          <a:bodyPr/>
          <a:lstStyle/>
          <a:p>
            <a:pPr marL="228600" indent="-228600"/>
            <a:r>
              <a:rPr lang="en-US" sz="2800" dirty="0" smtClean="0"/>
              <a:t>Physics basis for operating points</a:t>
            </a:r>
          </a:p>
          <a:p>
            <a:pPr marL="628650" lvl="1" indent="-228600">
              <a:lnSpc>
                <a:spcPct val="90000"/>
              </a:lnSpc>
            </a:pPr>
            <a:r>
              <a:rPr lang="en-US" dirty="0" smtClean="0"/>
              <a:t>Perform sensitivity study of achievable performance vs. baseline configuration assumptions: A, </a:t>
            </a:r>
            <a:r>
              <a:rPr lang="en-US" dirty="0" smtClean="0">
                <a:latin typeface="Symbol" pitchFamily="18" charset="2"/>
              </a:rPr>
              <a:t>k</a:t>
            </a:r>
            <a:r>
              <a:rPr lang="en-US" dirty="0" smtClean="0"/>
              <a:t>, H</a:t>
            </a:r>
            <a:r>
              <a:rPr lang="en-US" baseline="-25000" dirty="0" smtClean="0"/>
              <a:t>98y,2</a:t>
            </a:r>
            <a:r>
              <a:rPr lang="en-US" dirty="0" smtClean="0"/>
              <a:t>, ST vs. </a:t>
            </a:r>
            <a:r>
              <a:rPr lang="en-US" dirty="0" err="1" smtClean="0"/>
              <a:t>tokamak</a:t>
            </a: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scaling</a:t>
            </a:r>
          </a:p>
          <a:p>
            <a:pPr marL="628650" lvl="1" indent="-228600">
              <a:lnSpc>
                <a:spcPct val="90000"/>
              </a:lnSpc>
            </a:pPr>
            <a:r>
              <a:rPr lang="en-US" dirty="0" smtClean="0"/>
              <a:t>TRANSP calculations of NBI heating, current drive, neutron production</a:t>
            </a:r>
          </a:p>
          <a:p>
            <a:pPr marL="228600" indent="-228600"/>
            <a:r>
              <a:rPr lang="en-US" sz="2800" dirty="0" smtClean="0"/>
              <a:t>Performance vs. device size</a:t>
            </a:r>
          </a:p>
          <a:p>
            <a:pPr marL="628650" lvl="1" indent="-228600">
              <a:lnSpc>
                <a:spcPct val="90000"/>
              </a:lnSpc>
            </a:pPr>
            <a:r>
              <a:rPr lang="en-US" dirty="0" smtClean="0"/>
              <a:t>Could/should overall machine configuration change at smaller R?</a:t>
            </a:r>
          </a:p>
          <a:p>
            <a:pPr marL="1028700" lvl="2">
              <a:lnSpc>
                <a:spcPct val="90000"/>
              </a:lnSpc>
            </a:pPr>
            <a:r>
              <a:rPr lang="en-US" dirty="0" smtClean="0"/>
              <a:t>Example questions: could/should vessel take more load?</a:t>
            </a:r>
          </a:p>
          <a:p>
            <a:pPr marL="628650" lvl="1" indent="-228600">
              <a:lnSpc>
                <a:spcPct val="90000"/>
              </a:lnSpc>
            </a:pPr>
            <a:r>
              <a:rPr lang="en-US" dirty="0" smtClean="0"/>
              <a:t>Is there sufficient shielding for </a:t>
            </a:r>
            <a:r>
              <a:rPr lang="en-US" dirty="0" err="1" smtClean="0"/>
              <a:t>divertor</a:t>
            </a:r>
            <a:r>
              <a:rPr lang="en-US" dirty="0" smtClean="0"/>
              <a:t> PF coils at smaller R?  </a:t>
            </a:r>
          </a:p>
          <a:p>
            <a:pPr marL="228600" indent="-228600"/>
            <a:r>
              <a:rPr lang="en-US" sz="2800" dirty="0" smtClean="0"/>
              <a:t>Tritium breeding ratio calculations</a:t>
            </a:r>
          </a:p>
          <a:p>
            <a:pPr marL="628650" lvl="1" indent="-228600"/>
            <a:r>
              <a:rPr lang="en-US" dirty="0" smtClean="0"/>
              <a:t>Extend calculations to smaller R</a:t>
            </a:r>
          </a:p>
          <a:p>
            <a:pPr marL="628650" lvl="1" indent="-228600"/>
            <a:r>
              <a:rPr lang="en-US" dirty="0" smtClean="0"/>
              <a:t>Include 3D effects and final machine layout</a:t>
            </a:r>
          </a:p>
          <a:p>
            <a:pPr marL="285750" indent="-285750"/>
            <a:r>
              <a:rPr lang="en-US" sz="2800" dirty="0" smtClean="0"/>
              <a:t>Maintenance strategies</a:t>
            </a:r>
          </a:p>
          <a:p>
            <a:pPr marL="685800" lvl="1"/>
            <a:r>
              <a:rPr lang="en-US" dirty="0" smtClean="0"/>
              <a:t>Assess space/lift requirements above machine for vertical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93D9F0C7-13CA-46AE-99FA-1E9939B040B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Boundary shape parameters vs. internal inductance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3810000" cy="5334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A = 1.8</a:t>
            </a:r>
            <a:r>
              <a:rPr lang="en-US" b="1" dirty="0" smtClean="0">
                <a:sym typeface="Wingdings" pitchFamily="2" charset="2"/>
              </a:rPr>
              <a:t>1.7 </a:t>
            </a:r>
            <a:r>
              <a:rPr lang="en-US" b="1" dirty="0" smtClean="0"/>
              <a:t>at higher </a:t>
            </a:r>
            <a:r>
              <a:rPr lang="en-US" b="1" dirty="0" err="1" smtClean="0"/>
              <a:t>l</a:t>
            </a:r>
            <a:r>
              <a:rPr lang="en-US" b="1" baseline="-25000" dirty="0" err="1" smtClean="0"/>
              <a:t>i</a:t>
            </a:r>
            <a:endParaRPr lang="en-US" b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3333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5831" y="1447800"/>
            <a:ext cx="4227569" cy="4572000"/>
            <a:chOff x="762000" y="1905000"/>
            <a:chExt cx="3522974" cy="4572000"/>
          </a:xfrm>
        </p:grpSpPr>
        <p:pic>
          <p:nvPicPr>
            <p:cNvPr id="142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9774" y="1905000"/>
              <a:ext cx="3505200" cy="2488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23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3886200"/>
              <a:ext cx="3522974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oup 14"/>
          <p:cNvGrpSpPr/>
          <p:nvPr/>
        </p:nvGrpSpPr>
        <p:grpSpPr>
          <a:xfrm>
            <a:off x="4724400" y="1447801"/>
            <a:ext cx="4310986" cy="4571999"/>
            <a:chOff x="4767722" y="1481043"/>
            <a:chExt cx="3919078" cy="4691157"/>
          </a:xfrm>
        </p:grpSpPr>
        <p:pic>
          <p:nvPicPr>
            <p:cNvPr id="1423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76813" y="1481043"/>
              <a:ext cx="3709987" cy="2633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234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7722" y="3581400"/>
              <a:ext cx="3919078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48200" y="9906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d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0.5-0.6 maintained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60198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reduced at higher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400" b="1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724400" y="60198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400" i="0" kern="0" dirty="0" smtClean="0">
                <a:solidFill>
                  <a:schemeClr val="tx1"/>
                </a:solidFill>
              </a:rPr>
              <a:t>Negative </a:t>
            </a:r>
            <a:r>
              <a:rPr lang="en-US" sz="2400" i="0" kern="0" dirty="0" err="1" smtClean="0">
                <a:solidFill>
                  <a:schemeClr val="tx1"/>
                </a:solidFill>
              </a:rPr>
              <a:t>squareness</a:t>
            </a:r>
            <a:r>
              <a:rPr lang="en-US" sz="2400" i="0" kern="0" dirty="0" smtClean="0">
                <a:solidFill>
                  <a:schemeClr val="tx1"/>
                </a:solidFill>
              </a:rPr>
              <a:t> at l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ow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400" b="1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 cstate="print"/>
          <a:srcRect l="28500" t="20583" r="27250" b="4288"/>
          <a:stretch>
            <a:fillRect/>
          </a:stretch>
        </p:blipFill>
        <p:spPr bwMode="auto">
          <a:xfrm>
            <a:off x="304800" y="1066800"/>
            <a:ext cx="246345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2918" t="24615" r="39401" b="8718"/>
          <a:stretch>
            <a:fillRect/>
          </a:stretch>
        </p:blipFill>
        <p:spPr bwMode="auto">
          <a:xfrm>
            <a:off x="2514600" y="2590800"/>
            <a:ext cx="2319506" cy="39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34826" t="30875" r="18408" b="28988"/>
          <a:stretch>
            <a:fillRect/>
          </a:stretch>
        </p:blipFill>
        <p:spPr bwMode="auto">
          <a:xfrm>
            <a:off x="5257800" y="1295400"/>
            <a:ext cx="2570264" cy="208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4267200" y="2971800"/>
            <a:ext cx="1692613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l="31841" t="27787" r="22388" b="31046"/>
          <a:stretch>
            <a:fillRect/>
          </a:stretch>
        </p:blipFill>
        <p:spPr bwMode="auto">
          <a:xfrm>
            <a:off x="6629400" y="3505200"/>
            <a:ext cx="2306969" cy="196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257800" y="5105400"/>
            <a:ext cx="114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Glidcop plates </a:t>
            </a:r>
            <a:endParaRPr lang="en-US" sz="1600" dirty="0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958945" y="4343400"/>
            <a:ext cx="14418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Insulator 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400800" y="4267200"/>
            <a:ext cx="533400" cy="2286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172200" y="5181600"/>
            <a:ext cx="990600" cy="33664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i="0" dirty="0" smtClean="0"/>
              <a:t>Bitter coil insert for </a:t>
            </a:r>
            <a:r>
              <a:rPr lang="en-US" sz="2800" b="1" i="0" dirty="0" err="1" smtClean="0"/>
              <a:t>divertor</a:t>
            </a:r>
            <a:r>
              <a:rPr lang="en-US" sz="2800" b="1" i="0" dirty="0" smtClean="0"/>
              <a:t> coils in ends of TF</a:t>
            </a:r>
            <a:endParaRPr lang="en-US" sz="2800" b="1" i="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524000" y="3124200"/>
            <a:ext cx="1066800" cy="762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 anchor="ctr"/>
          <a:lstStyle/>
          <a:p>
            <a:pPr algn="r">
              <a:defRPr/>
            </a:pPr>
            <a:fld id="{23F6138E-F839-4DBF-BB53-E95B5537780E}" type="slidenum">
              <a:rPr lang="en-US" sz="900" i="0" smtClean="0">
                <a:solidFill>
                  <a:srgbClr val="3333CC"/>
                </a:solidFill>
              </a:rPr>
              <a:pPr algn="r">
                <a:defRPr/>
              </a:pPr>
              <a:t>27</a:t>
            </a:fld>
            <a:endParaRPr lang="en-US" sz="900" i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err="1" smtClean="0"/>
              <a:t>Neutronics</a:t>
            </a:r>
            <a:r>
              <a:rPr lang="en-US" sz="2800" dirty="0" smtClean="0"/>
              <a:t> analysis indicates organic </a:t>
            </a:r>
            <a:br>
              <a:rPr lang="en-US" sz="2800" dirty="0" smtClean="0"/>
            </a:br>
            <a:r>
              <a:rPr lang="en-US" sz="2800" dirty="0" smtClean="0"/>
              <a:t>insulator for </a:t>
            </a:r>
            <a:r>
              <a:rPr lang="en-US" sz="2800" dirty="0" err="1" smtClean="0"/>
              <a:t>divertor</a:t>
            </a:r>
            <a:r>
              <a:rPr lang="en-US" sz="2800" dirty="0" smtClean="0"/>
              <a:t> PF coils unacceptable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72390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93D9F0C7-13CA-46AE-99FA-1E9939B040B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err="1" smtClean="0"/>
              <a:t>MgO</a:t>
            </a:r>
            <a:r>
              <a:rPr lang="en-US" sz="2800" dirty="0" smtClean="0"/>
              <a:t> insulation appears to have good </a:t>
            </a:r>
            <a:br>
              <a:rPr lang="en-US" sz="2800" dirty="0" smtClean="0"/>
            </a:br>
            <a:r>
              <a:rPr lang="en-US" sz="2800" dirty="0" smtClean="0"/>
              <a:t>radiation resistance for </a:t>
            </a:r>
            <a:r>
              <a:rPr lang="en-US" sz="2800" dirty="0" err="1" smtClean="0"/>
              <a:t>divertor</a:t>
            </a:r>
            <a:r>
              <a:rPr lang="en-US" sz="2800" dirty="0" smtClean="0"/>
              <a:t> PF coils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495800" cy="4648200"/>
          </a:xfrm>
        </p:spPr>
        <p:txBody>
          <a:bodyPr/>
          <a:lstStyle/>
          <a:p>
            <a:r>
              <a:rPr lang="en-US" dirty="0" smtClean="0"/>
              <a:t>UW analysis of </a:t>
            </a:r>
            <a:r>
              <a:rPr lang="en-US" dirty="0" err="1" smtClean="0"/>
              <a:t>divertor</a:t>
            </a:r>
            <a:r>
              <a:rPr lang="en-US" dirty="0" smtClean="0"/>
              <a:t> PFs</a:t>
            </a:r>
          </a:p>
          <a:p>
            <a:pPr lvl="1"/>
            <a:r>
              <a:rPr lang="en-US" dirty="0" smtClean="0"/>
              <a:t>1.8x10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= 1.8x10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Gy</a:t>
            </a:r>
            <a:r>
              <a:rPr lang="en-US" dirty="0" smtClean="0"/>
              <a:t> at 6FPY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fus</a:t>
            </a:r>
            <a:r>
              <a:rPr lang="en-US" dirty="0" smtClean="0"/>
              <a:t> = 160MW</a:t>
            </a:r>
          </a:p>
          <a:p>
            <a:r>
              <a:rPr lang="en-US" dirty="0" smtClean="0"/>
              <a:t>Pilot mission for R=1.6m: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fus</a:t>
            </a:r>
            <a:r>
              <a:rPr lang="en-US" dirty="0" smtClean="0"/>
              <a:t> = 420MW vs. 160MW </a:t>
            </a:r>
            <a:r>
              <a:rPr lang="en-US" dirty="0" smtClean="0">
                <a:sym typeface="Wingdings" pitchFamily="2" charset="2"/>
              </a:rPr>
              <a:t> 2.6x higher  4</a:t>
            </a:r>
            <a:r>
              <a:rPr lang="en-US" dirty="0" smtClean="0"/>
              <a:t>.7x10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Gy</a:t>
            </a:r>
            <a:endParaRPr lang="en-US" dirty="0" smtClean="0"/>
          </a:p>
          <a:p>
            <a:pPr lvl="1"/>
            <a:r>
              <a:rPr lang="en-US" dirty="0" smtClean="0"/>
              <a:t>Even for Pilot mission, dose is &lt; limit of 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Gy</a:t>
            </a:r>
            <a:endParaRPr lang="en-US" dirty="0" smtClean="0"/>
          </a:p>
          <a:p>
            <a:r>
              <a:rPr lang="en-US" dirty="0" smtClean="0"/>
              <a:t>Limiting factor may be Cu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Need to analyze CS lifetime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Revisit option for multi-turn TF and small OH solenoid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600200"/>
            <a:ext cx="4038600" cy="4724400"/>
            <a:chOff x="76200" y="1566862"/>
            <a:chExt cx="4465270" cy="5214938"/>
          </a:xfrm>
        </p:grpSpPr>
        <p:pic>
          <p:nvPicPr>
            <p:cNvPr id="61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566862"/>
              <a:ext cx="3580629" cy="338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6480793"/>
              <a:ext cx="4014788" cy="30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5181600"/>
              <a:ext cx="446527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93D9F0C7-13CA-46AE-99FA-1E9939B040B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operation of upgraded STs (NSTX-U/MAST-U) could provide basis for design, operation of ST-based FNSF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1143000"/>
          </a:xfrm>
        </p:spPr>
        <p:txBody>
          <a:bodyPr/>
          <a:lstStyle/>
          <a:p>
            <a:pPr marL="230188" indent="-230188"/>
            <a:r>
              <a:rPr lang="en-US" dirty="0" smtClean="0"/>
              <a:t>Fusion Nuclear Science Facility (FNSF) mission:</a:t>
            </a:r>
          </a:p>
          <a:p>
            <a:pPr marL="460375" lvl="1" indent="-230188"/>
            <a:r>
              <a:rPr lang="en-US" dirty="0" smtClean="0"/>
              <a:t>Provide continuous fusion neutron source to develop knowledge-base for materials and components, tritium fuel cycle, power extraction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3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651125"/>
            <a:ext cx="1828800" cy="197881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21336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0" kern="0" dirty="0" smtClean="0">
                <a:solidFill>
                  <a:srgbClr val="000000"/>
                </a:solidFill>
                <a:latin typeface="Arial"/>
              </a:rPr>
              <a:t>FNSF </a:t>
            </a:r>
            <a:r>
              <a:rPr lang="en-US" sz="2400" b="0" i="0" kern="0" dirty="0" smtClean="0">
                <a:solidFill>
                  <a:srgbClr val="000000"/>
                </a:solidFill>
                <a:latin typeface="Arial"/>
                <a:sym typeface="Wingdings" pitchFamily="2" charset="2"/>
              </a:rPr>
              <a:t> CTF</a:t>
            </a:r>
            <a:r>
              <a:rPr lang="en-US" sz="2400" b="0" i="0" kern="0" dirty="0" smtClean="0">
                <a:solidFill>
                  <a:srgbClr val="000000"/>
                </a:solidFill>
                <a:latin typeface="Arial"/>
              </a:rPr>
              <a:t> would complement ITER path to DEMO</a:t>
            </a:r>
            <a:endParaRPr lang="en-US" sz="2400" b="0" i="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2000" b="0" i="0" kern="0" dirty="0">
              <a:solidFill>
                <a:srgbClr val="3333CC"/>
              </a:solidFill>
              <a:latin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5105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Studying wide range of ST-FNSF configurations to identify advantageous features, incorporate into improved ST design</a:t>
            </a:r>
          </a:p>
        </p:txBody>
      </p:sp>
      <p:pic>
        <p:nvPicPr>
          <p:cNvPr id="3676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5257800" cy="2350975"/>
          </a:xfrm>
          <a:prstGeom prst="rect">
            <a:avLst/>
          </a:prstGeom>
          <a:ln w="127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886200" y="4676001"/>
            <a:ext cx="487680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M. </a:t>
            </a:r>
            <a:r>
              <a:rPr lang="en-US" dirty="0" err="1" smtClean="0">
                <a:solidFill>
                  <a:srgbClr val="FF0000"/>
                </a:solidFill>
              </a:rPr>
              <a:t>Peng</a:t>
            </a:r>
            <a:r>
              <a:rPr lang="en-US" dirty="0" smtClean="0">
                <a:solidFill>
                  <a:srgbClr val="FF0000"/>
                </a:solidFill>
              </a:rPr>
              <a:t> et al., IEEE/NPSS Paper S04A-2 - 24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SOFE Conf. (2011)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172200" y="6477000"/>
            <a:ext cx="242245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srgbClr val="FF0000"/>
                </a:solidFill>
              </a:rPr>
              <a:t>M. </a:t>
            </a:r>
            <a:r>
              <a:rPr lang="en-US" sz="900" dirty="0" smtClean="0">
                <a:solidFill>
                  <a:srgbClr val="FF0000"/>
                </a:solidFill>
              </a:rPr>
              <a:t>A</a:t>
            </a:r>
            <a:r>
              <a:rPr lang="fr-FR" sz="900" b="1" dirty="0" err="1" smtClean="0">
                <a:solidFill>
                  <a:srgbClr val="FF0000"/>
                </a:solidFill>
              </a:rPr>
              <a:t>bdou</a:t>
            </a:r>
            <a:r>
              <a:rPr lang="fr-FR" sz="900" b="1" dirty="0" smtClean="0">
                <a:solidFill>
                  <a:srgbClr val="FF0000"/>
                </a:solidFill>
              </a:rPr>
              <a:t> et </a:t>
            </a:r>
            <a:r>
              <a:rPr lang="fr-FR" sz="900" b="1" dirty="0">
                <a:solidFill>
                  <a:srgbClr val="FF0000"/>
                </a:solidFill>
              </a:rPr>
              <a:t>al. Fus. </a:t>
            </a:r>
            <a:r>
              <a:rPr lang="fr-FR" sz="900" b="1" dirty="0" err="1">
                <a:solidFill>
                  <a:srgbClr val="FF0000"/>
                </a:solidFill>
              </a:rPr>
              <a:t>Technol</a:t>
            </a:r>
            <a:r>
              <a:rPr lang="fr-FR" sz="900" b="1" dirty="0">
                <a:solidFill>
                  <a:srgbClr val="FF0000"/>
                </a:solidFill>
              </a:rPr>
              <a:t>. 29 (1996) </a:t>
            </a:r>
            <a:r>
              <a:rPr lang="fr-FR" sz="900" b="1" dirty="0" smtClean="0">
                <a:solidFill>
                  <a:srgbClr val="FF0000"/>
                </a:solidFill>
              </a:rPr>
              <a:t>1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2400" y="5867400"/>
            <a:ext cx="906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indent="-230188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0" i="0" kern="0" dirty="0" smtClean="0">
                <a:solidFill>
                  <a:schemeClr val="tx1"/>
                </a:solidFill>
              </a:rPr>
              <a:t>Investigating performance vs. device size</a:t>
            </a:r>
          </a:p>
          <a:p>
            <a:pPr marL="460375" lvl="1" indent="-230188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ヒラギノ角ゴ Pro W3"/>
              </a:rPr>
              <a:t>Require: </a:t>
            </a:r>
            <a:r>
              <a:rPr lang="en-US" sz="2000" b="0" i="0" dirty="0" err="1" smtClean="0">
                <a:solidFill>
                  <a:schemeClr val="accent2"/>
                </a:solidFill>
                <a:ea typeface="ヒラギノ角ゴ Pro W3"/>
              </a:rPr>
              <a:t>W</a:t>
            </a:r>
            <a:r>
              <a:rPr lang="en-US" sz="2000" b="0" i="0" baseline="-25000" dirty="0" err="1" smtClean="0">
                <a:solidFill>
                  <a:schemeClr val="accent2"/>
                </a:solidFill>
                <a:ea typeface="ヒラギノ角ゴ Pro W3"/>
              </a:rPr>
              <a:t>neutron</a:t>
            </a:r>
            <a:r>
              <a:rPr lang="en-US" sz="2000" b="0" i="0" dirty="0" smtClean="0">
                <a:solidFill>
                  <a:schemeClr val="accent2"/>
                </a:solidFill>
                <a:ea typeface="ヒラギノ角ゴ Pro W3"/>
              </a:rPr>
              <a:t> ≥ 1 MW/m</a:t>
            </a:r>
            <a:r>
              <a:rPr lang="en-US" sz="2000" b="0" i="0" baseline="30000" dirty="0" smtClean="0">
                <a:solidFill>
                  <a:schemeClr val="accent2"/>
                </a:solidFill>
                <a:ea typeface="ヒラギノ角ゴ Pro W3"/>
              </a:rPr>
              <a:t>2</a:t>
            </a:r>
            <a:r>
              <a:rPr lang="en-US" sz="2000" b="0" i="0" dirty="0" smtClean="0">
                <a:solidFill>
                  <a:schemeClr val="accent2"/>
                </a:solidFill>
                <a:ea typeface="ヒラギノ角ゴ Pro W3"/>
              </a:rPr>
              <a:t>, test area ≥ 10 m</a:t>
            </a:r>
            <a:r>
              <a:rPr lang="en-US" sz="2000" b="0" i="0" baseline="30000" dirty="0" smtClean="0">
                <a:solidFill>
                  <a:schemeClr val="accent2"/>
                </a:solidFill>
                <a:ea typeface="ヒラギノ角ゴ Pro W3"/>
              </a:rPr>
              <a:t>2</a:t>
            </a:r>
            <a:r>
              <a:rPr lang="en-US" sz="2000" b="0" i="0" dirty="0" smtClean="0">
                <a:solidFill>
                  <a:schemeClr val="accent2"/>
                </a:solidFill>
                <a:ea typeface="ヒラギノ角ゴ Pro W3"/>
              </a:rPr>
              <a:t>, volume ≥ 5 m</a:t>
            </a:r>
            <a:r>
              <a:rPr lang="en-US" sz="2000" b="0" i="0" baseline="30000" dirty="0" smtClean="0">
                <a:solidFill>
                  <a:schemeClr val="accent2"/>
                </a:solidFill>
                <a:ea typeface="ヒラギノ角ゴ Pro W3"/>
              </a:rPr>
              <a:t>3</a:t>
            </a:r>
            <a:endParaRPr lang="en-US" sz="2000" b="0" i="0" kern="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Motivation for study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Physics basis for operating points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Performance vs. device size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Tritium breeding ratio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Divertor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poloidal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field coil layout and design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Power exhaust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Maintenance strategies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4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ST-FNSF equilibrium inductance, elongation based on values achieved/anticipated in NSTX/NSTX-U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038600" cy="1143000"/>
          </a:xfrm>
        </p:spPr>
        <p:txBody>
          <a:bodyPr/>
          <a:lstStyle/>
          <a:p>
            <a:pPr marL="230188" indent="-230188">
              <a:lnSpc>
                <a:spcPct val="90000"/>
              </a:lnSpc>
            </a:pPr>
            <a:r>
              <a:rPr lang="en-US" sz="2000" dirty="0" smtClean="0"/>
              <a:t>Most probable NSTX thermal pressure peaking ~ 1.7 </a:t>
            </a:r>
            <a:r>
              <a:rPr lang="en-US" sz="2000" dirty="0" smtClean="0">
                <a:solidFill>
                  <a:srgbClr val="000000"/>
                </a:solidFill>
              </a:rPr>
              <a:t>– </a:t>
            </a:r>
            <a:r>
              <a:rPr lang="en-US" sz="2000" dirty="0" smtClean="0"/>
              <a:t>2.2</a:t>
            </a:r>
          </a:p>
          <a:p>
            <a:pPr marL="401638" lvl="1" indent="-171450"/>
            <a:r>
              <a:rPr lang="en-US" sz="1600" dirty="0" smtClean="0"/>
              <a:t>If similar in NSTX-U/FNSF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full non-inductive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~ 0.45 – 0.7 (BS + NBI)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495800" y="1066800"/>
            <a:ext cx="457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lvl="0" indent="-171450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NSTX A=1.7,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+mn-lt"/>
              </a:rPr>
              <a:t>l</a:t>
            </a:r>
            <a:r>
              <a:rPr lang="en-US" sz="2000" b="0" i="0" kern="0" baseline="-2500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= 0.45 </a:t>
            </a:r>
            <a:r>
              <a:rPr lang="en-US" sz="2000" b="0" i="0" dirty="0" smtClean="0">
                <a:solidFill>
                  <a:srgbClr val="000000"/>
                </a:solidFill>
                <a:latin typeface="+mn-lt"/>
              </a:rPr>
              <a:t>– 0.7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plasmas can operate stably at </a:t>
            </a:r>
            <a:r>
              <a:rPr lang="en-US" sz="2000" b="0" i="0" kern="0" dirty="0" smtClean="0">
                <a:solidFill>
                  <a:schemeClr val="tx1"/>
                </a:solidFill>
                <a:latin typeface="Symbol" pitchFamily="18" charset="2"/>
              </a:rPr>
              <a:t>k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~ 2.7 </a:t>
            </a:r>
            <a:r>
              <a:rPr lang="en-US" sz="2000" b="0" i="0" dirty="0" smtClean="0">
                <a:solidFill>
                  <a:srgbClr val="000000"/>
                </a:solidFill>
              </a:rPr>
              <a:t>–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2.9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1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Expect to improve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n=0 control in NSTX-U</a:t>
            </a:r>
          </a:p>
          <a:p>
            <a:pPr marL="341313" marR="0" lvl="1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600" b="0" i="0" kern="0" dirty="0" smtClean="0">
                <a:solidFill>
                  <a:schemeClr val="accent2"/>
                </a:solidFill>
                <a:latin typeface="+mn-lt"/>
                <a:sym typeface="Wingdings" pitchFamily="2" charset="2"/>
              </a:rPr>
              <a:t>Anticipate </a:t>
            </a:r>
            <a:r>
              <a:rPr lang="en-US" sz="1600" b="0" i="0" kern="0" dirty="0" smtClean="0">
                <a:solidFill>
                  <a:schemeClr val="accent2"/>
                </a:solidFill>
                <a:latin typeface="Symbol" pitchFamily="18" charset="2"/>
                <a:sym typeface="Wingdings" pitchFamily="2" charset="2"/>
              </a:rPr>
              <a:t>k</a:t>
            </a:r>
            <a:r>
              <a:rPr lang="en-US" sz="1600" b="0" i="0" kern="0" dirty="0" smtClean="0">
                <a:solidFill>
                  <a:schemeClr val="accent2"/>
                </a:solidFill>
                <a:latin typeface="+mn-lt"/>
                <a:sym typeface="Wingdings" pitchFamily="2" charset="2"/>
              </a:rPr>
              <a:t>  3 possible in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NSTX-U/FNSF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2" y="2438400"/>
            <a:ext cx="407311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472940" y="2667000"/>
            <a:ext cx="4442460" cy="3589507"/>
            <a:chOff x="4572000" y="2743200"/>
            <a:chExt cx="4038600" cy="3263188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4572000" y="2743200"/>
              <a:ext cx="4038600" cy="3263188"/>
              <a:chOff x="4724400" y="2804770"/>
              <a:chExt cx="4267200" cy="3447897"/>
            </a:xfrm>
          </p:grpSpPr>
          <p:grpSp>
            <p:nvGrpSpPr>
              <p:cNvPr id="11" name="Group 9"/>
              <p:cNvGrpSpPr/>
              <p:nvPr/>
            </p:nvGrpSpPr>
            <p:grpSpPr>
              <a:xfrm>
                <a:off x="4724400" y="2804770"/>
                <a:ext cx="4267200" cy="3447897"/>
                <a:chOff x="4724400" y="2804770"/>
                <a:chExt cx="4267200" cy="3447897"/>
              </a:xfrm>
            </p:grpSpPr>
            <p:pic>
              <p:nvPicPr>
                <p:cNvPr id="13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724400" y="2804770"/>
                  <a:ext cx="4267200" cy="34478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5376672" y="5334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" name="Straight Connector 11"/>
              <p:cNvCxnSpPr>
                <a:cxnSpLocks noChangeAspect="1"/>
              </p:cNvCxnSpPr>
              <p:nvPr/>
            </p:nvCxnSpPr>
            <p:spPr>
              <a:xfrm>
                <a:off x="5678425" y="3200400"/>
                <a:ext cx="1739079" cy="74066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ounded Rectangle 14"/>
            <p:cNvSpPr/>
            <p:nvPr/>
          </p:nvSpPr>
          <p:spPr>
            <a:xfrm>
              <a:off x="5657088" y="3186988"/>
              <a:ext cx="932688" cy="411480"/>
            </a:xfrm>
            <a:prstGeom prst="roundRect">
              <a:avLst/>
            </a:prstGeom>
            <a:noFill/>
            <a:ln w="28575">
              <a:solidFill>
                <a:srgbClr val="E9A4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143000" y="3962400"/>
            <a:ext cx="1524000" cy="533400"/>
          </a:xfrm>
          <a:prstGeom prst="roundRect">
            <a:avLst/>
          </a:prstGeom>
          <a:noFill/>
          <a:ln w="28575">
            <a:solidFill>
              <a:srgbClr val="E9A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/>
          <p:nvPr/>
        </p:nvCxnSpPr>
        <p:spPr>
          <a:xfrm flipV="1">
            <a:off x="2667000" y="3581400"/>
            <a:ext cx="3048000" cy="838200"/>
          </a:xfrm>
          <a:prstGeom prst="bentConnector3">
            <a:avLst>
              <a:gd name="adj1" fmla="val 54167"/>
            </a:avLst>
          </a:prstGeom>
          <a:ln w="38100">
            <a:solidFill>
              <a:srgbClr val="E9A449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ST-FNSF free-boundary elongation is reduced with increasing </a:t>
            </a:r>
            <a:r>
              <a:rPr lang="en-US" sz="2800" dirty="0" err="1" smtClean="0"/>
              <a:t>l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to match NSTX/NSTX-U trends</a:t>
            </a:r>
            <a:endParaRPr lang="en-US" sz="2800" dirty="0"/>
          </a:p>
        </p:txBody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5567934" y="3962400"/>
            <a:ext cx="3271266" cy="2643182"/>
            <a:chOff x="76200" y="2756612"/>
            <a:chExt cx="4038600" cy="3263188"/>
          </a:xfrm>
        </p:grpSpPr>
        <p:grpSp>
          <p:nvGrpSpPr>
            <p:cNvPr id="4" name="Group 26"/>
            <p:cNvGrpSpPr>
              <a:grpSpLocks noChangeAspect="1"/>
            </p:cNvGrpSpPr>
            <p:nvPr/>
          </p:nvGrpSpPr>
          <p:grpSpPr>
            <a:xfrm>
              <a:off x="76200" y="2756612"/>
              <a:ext cx="4038600" cy="3263188"/>
              <a:chOff x="4724400" y="2804770"/>
              <a:chExt cx="4267200" cy="3447897"/>
            </a:xfrm>
          </p:grpSpPr>
          <p:grpSp>
            <p:nvGrpSpPr>
              <p:cNvPr id="5" name="Group 9"/>
              <p:cNvGrpSpPr/>
              <p:nvPr/>
            </p:nvGrpSpPr>
            <p:grpSpPr>
              <a:xfrm>
                <a:off x="4724400" y="2804770"/>
                <a:ext cx="4267200" cy="3447897"/>
                <a:chOff x="4724400" y="2804770"/>
                <a:chExt cx="4267200" cy="3447897"/>
              </a:xfrm>
            </p:grpSpPr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724400" y="2804770"/>
                  <a:ext cx="4267200" cy="34478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5376672" y="5334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" name="Straight Connector 12"/>
              <p:cNvCxnSpPr>
                <a:cxnSpLocks noChangeAspect="1"/>
              </p:cNvCxnSpPr>
              <p:nvPr/>
            </p:nvCxnSpPr>
            <p:spPr>
              <a:xfrm>
                <a:off x="5678425" y="3200400"/>
                <a:ext cx="1739079" cy="74066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ounded Rectangle 54"/>
            <p:cNvSpPr/>
            <p:nvPr/>
          </p:nvSpPr>
          <p:spPr>
            <a:xfrm>
              <a:off x="1161288" y="3200400"/>
              <a:ext cx="932688" cy="411480"/>
            </a:xfrm>
            <a:prstGeom prst="roundRect">
              <a:avLst/>
            </a:prstGeom>
            <a:noFill/>
            <a:ln w="28575">
              <a:solidFill>
                <a:srgbClr val="E9A4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67154"/>
            <a:ext cx="3810000" cy="498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5268078" y="1262491"/>
            <a:ext cx="3723522" cy="2718441"/>
            <a:chOff x="0" y="2362200"/>
            <a:chExt cx="4231275" cy="3089137"/>
          </a:xfrm>
        </p:grpSpPr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362200"/>
              <a:ext cx="4231275" cy="308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" name="Rounded Rectangle 67"/>
            <p:cNvSpPr/>
            <p:nvPr/>
          </p:nvSpPr>
          <p:spPr>
            <a:xfrm>
              <a:off x="1066800" y="2784337"/>
              <a:ext cx="1636776" cy="1097280"/>
            </a:xfrm>
            <a:prstGeom prst="roundRect">
              <a:avLst/>
            </a:prstGeom>
            <a:noFill/>
            <a:ln w="28575">
              <a:solidFill>
                <a:srgbClr val="E9A4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9" name="Straight Arrow Connector 78"/>
          <p:cNvCxnSpPr>
            <a:stCxn id="68" idx="2"/>
          </p:cNvCxnSpPr>
          <p:nvPr/>
        </p:nvCxnSpPr>
        <p:spPr bwMode="auto">
          <a:xfrm flipH="1">
            <a:off x="6824594" y="2599579"/>
            <a:ext cx="102450" cy="1722289"/>
          </a:xfrm>
          <a:prstGeom prst="straightConnector1">
            <a:avLst/>
          </a:prstGeom>
          <a:noFill/>
          <a:ln w="31750" cap="flat" cmpd="sng" algn="ctr">
            <a:solidFill>
              <a:srgbClr val="E9A449"/>
            </a:solidFill>
            <a:prstDash val="solid"/>
            <a:round/>
            <a:headEnd type="triangle" w="sm" len="lg"/>
            <a:tailEnd type="triangle" w="sm" len="lg"/>
          </a:ln>
          <a:effectLst/>
        </p:spPr>
      </p:cxn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5806440" y="1066800"/>
            <a:ext cx="288036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ST-FNSF equilibrium 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Arial" pitchFamily="34" charset="0"/>
              </a:rPr>
              <a:t>k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versus </a:t>
            </a:r>
            <a:r>
              <a:rPr kumimoji="0" lang="en-US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</a:t>
            </a:r>
            <a:r>
              <a:rPr kumimoji="0" lang="en-US" sz="140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endParaRPr kumimoji="0" lang="en-US" sz="140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Content Placeholder 81"/>
          <p:cNvSpPr>
            <a:spLocks noGrp="1"/>
          </p:cNvSpPr>
          <p:nvPr>
            <p:ph idx="1"/>
          </p:nvPr>
        </p:nvSpPr>
        <p:spPr>
          <a:xfrm>
            <a:off x="609600" y="1143000"/>
            <a:ext cx="3581400" cy="457200"/>
          </a:xfrm>
        </p:spPr>
        <p:txBody>
          <a:bodyPr/>
          <a:lstStyle/>
          <a:p>
            <a:pPr algn="ctr">
              <a:buNone/>
            </a:pPr>
            <a:r>
              <a:rPr lang="en-US" sz="1800" b="1" dirty="0" smtClean="0"/>
              <a:t>ST-FNSF plasma boundaries</a:t>
            </a:r>
            <a:endParaRPr lang="en-US" sz="1800" b="1" dirty="0"/>
          </a:p>
        </p:txBody>
      </p:sp>
      <p:sp>
        <p:nvSpPr>
          <p:cNvPr id="83" name="Left-Right Arrow 82"/>
          <p:cNvSpPr/>
          <p:nvPr/>
        </p:nvSpPr>
        <p:spPr bwMode="auto">
          <a:xfrm>
            <a:off x="4191000" y="3429000"/>
            <a:ext cx="1219200" cy="914400"/>
          </a:xfrm>
          <a:prstGeom prst="leftRightArrow">
            <a:avLst>
              <a:gd name="adj1" fmla="val 64583"/>
              <a:gd name="adj2" fmla="val 34375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ST-FNSF operating point of 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Greenwald</a:t>
            </a:r>
            <a:r>
              <a:rPr lang="en-US" sz="2800" dirty="0" smtClean="0"/>
              <a:t> = 0.8, H</a:t>
            </a:r>
            <a:r>
              <a:rPr lang="en-US" sz="2800" baseline="-25000" dirty="0" smtClean="0"/>
              <a:t>98y,2</a:t>
            </a:r>
            <a:r>
              <a:rPr lang="en-US" sz="2800" dirty="0" smtClean="0"/>
              <a:t>=1.2 </a:t>
            </a:r>
            <a:br>
              <a:rPr lang="en-US" sz="2800" dirty="0" smtClean="0"/>
            </a:br>
            <a:r>
              <a:rPr lang="en-US" sz="2800" dirty="0" smtClean="0"/>
              <a:t>chosen to be at/near values anticipated for NSTX-U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219200"/>
            <a:ext cx="4038600" cy="3200400"/>
          </a:xfrm>
        </p:spPr>
        <p:txBody>
          <a:bodyPr/>
          <a:lstStyle/>
          <a:p>
            <a:pPr marL="282575" indent="-282575"/>
            <a:r>
              <a:rPr lang="en-US" b="1" dirty="0" smtClean="0"/>
              <a:t>H</a:t>
            </a:r>
            <a:r>
              <a:rPr lang="en-US" b="1" baseline="-25000" dirty="0" smtClean="0"/>
              <a:t>98y,2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1.2 accessed for a range of Greenwald fractions in NSTX</a:t>
            </a:r>
          </a:p>
          <a:p>
            <a:pPr marL="512763" lvl="1" indent="-171450"/>
            <a:r>
              <a:rPr lang="en-US" sz="1800" dirty="0" smtClean="0"/>
              <a:t>However, much more research needs to be carried out in NSTX-U to determine if H = 1.2 can be achieved reliably</a:t>
            </a:r>
          </a:p>
          <a:p>
            <a:pPr marL="512763" lvl="1" indent="-171450"/>
            <a:r>
              <a:rPr lang="en-US" sz="1800" dirty="0" smtClean="0"/>
              <a:t>Note: H</a:t>
            </a:r>
            <a:r>
              <a:rPr lang="en-US" sz="1800" baseline="-25000" dirty="0" smtClean="0"/>
              <a:t>98y,2</a:t>
            </a:r>
            <a:r>
              <a:rPr lang="en-US" sz="1800" dirty="0" smtClean="0"/>
              <a:t> ~ 1 would require much higher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aux</a:t>
            </a:r>
            <a:r>
              <a:rPr lang="en-US" sz="1800" dirty="0" smtClean="0"/>
              <a:t> (~1.8×)</a:t>
            </a:r>
          </a:p>
          <a:p>
            <a:pPr marL="512763" lvl="1" indent="-171450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7</a:t>
            </a:fld>
            <a:endParaRPr lang="en-US">
              <a:solidFill>
                <a:srgbClr val="3333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066799"/>
            <a:ext cx="4495800" cy="5486401"/>
            <a:chOff x="381000" y="990599"/>
            <a:chExt cx="4495800" cy="5486401"/>
          </a:xfrm>
        </p:grpSpPr>
        <p:pic>
          <p:nvPicPr>
            <p:cNvPr id="1187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990599"/>
              <a:ext cx="4495800" cy="3048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7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873" y="4038600"/>
              <a:ext cx="4462927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4114800" y="1219200"/>
              <a:ext cx="457200" cy="3810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114800" y="4233672"/>
              <a:ext cx="457200" cy="3810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24400" y="4800600"/>
            <a:ext cx="426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to assess feasibility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lang="en-US" sz="2400" i="0" kern="0" dirty="0" smtClean="0">
                <a:solidFill>
                  <a:schemeClr val="tx1"/>
                </a:solidFill>
                <a:latin typeface="+mn-lt"/>
                <a:cs typeface="+mn-cs"/>
              </a:rPr>
              <a:t>access to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40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98y,2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1.2 at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k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2.7-2.9 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NSTX-U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352800" y="4419600"/>
            <a:ext cx="685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4038600" y="4649972"/>
            <a:ext cx="762000" cy="30302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NSTX </a:t>
            </a:r>
            <a:r>
              <a:rPr lang="en-US" sz="3200" dirty="0" err="1" smtClean="0"/>
              <a:t>disruptivity</a:t>
            </a:r>
            <a:r>
              <a:rPr lang="en-US" sz="3200" dirty="0" smtClean="0"/>
              <a:t> data informs FNSF </a:t>
            </a:r>
            <a:br>
              <a:rPr lang="en-US" sz="3200" dirty="0" smtClean="0"/>
            </a:br>
            <a:r>
              <a:rPr lang="en-US" sz="3200" dirty="0" smtClean="0"/>
              <a:t>operating point with respect to global stability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990600"/>
            <a:ext cx="5334000" cy="5562600"/>
          </a:xfrm>
        </p:spPr>
        <p:txBody>
          <a:bodyPr/>
          <a:lstStyle/>
          <a:p>
            <a:r>
              <a:rPr lang="en-US" dirty="0" smtClean="0"/>
              <a:t>Increased </a:t>
            </a:r>
            <a:r>
              <a:rPr lang="en-US" dirty="0" err="1" smtClean="0"/>
              <a:t>disruptivity</a:t>
            </a:r>
            <a:r>
              <a:rPr lang="en-US" dirty="0" smtClean="0"/>
              <a:t> for q* &lt; 2.7</a:t>
            </a:r>
          </a:p>
          <a:p>
            <a:pPr lvl="1"/>
            <a:r>
              <a:rPr lang="en-US" dirty="0" smtClean="0"/>
              <a:t>Significantly increased for q* &lt; 2.5</a:t>
            </a:r>
          </a:p>
          <a:p>
            <a:r>
              <a:rPr lang="en-US" dirty="0" smtClean="0"/>
              <a:t>Lower </a:t>
            </a:r>
            <a:r>
              <a:rPr lang="en-US" dirty="0" err="1" smtClean="0"/>
              <a:t>disruptivity</a:t>
            </a:r>
            <a:r>
              <a:rPr lang="en-US" dirty="0" smtClean="0"/>
              <a:t> for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 = 4-6 compared to lower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pPr lvl="1"/>
            <a:r>
              <a:rPr lang="en-US" dirty="0" smtClean="0"/>
              <a:t>Higher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increases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BS</a:t>
            </a:r>
            <a:r>
              <a:rPr lang="en-US" dirty="0" smtClean="0"/>
              <a:t>, broadens J profile, elevates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endParaRPr lang="en-US" baseline="-25000" dirty="0" smtClean="0"/>
          </a:p>
          <a:p>
            <a:pPr lvl="1"/>
            <a:r>
              <a:rPr lang="en-US" dirty="0" smtClean="0"/>
              <a:t>Operation above no-wall limit aided by:</a:t>
            </a:r>
          </a:p>
          <a:p>
            <a:pPr lvl="2"/>
            <a:r>
              <a:rPr lang="en-US" dirty="0" smtClean="0"/>
              <a:t>NBI co-rotation</a:t>
            </a:r>
          </a:p>
          <a:p>
            <a:pPr lvl="2"/>
            <a:r>
              <a:rPr lang="en-US" dirty="0" smtClean="0"/>
              <a:t>Close-fitting conducting wall</a:t>
            </a:r>
          </a:p>
          <a:p>
            <a:pPr lvl="2"/>
            <a:r>
              <a:rPr lang="en-US" dirty="0" smtClean="0"/>
              <a:t>Active error-field and RWM control</a:t>
            </a:r>
          </a:p>
          <a:p>
            <a:r>
              <a:rPr lang="en-US" dirty="0" smtClean="0"/>
              <a:t>Strong shaping also important</a:t>
            </a:r>
          </a:p>
          <a:p>
            <a:pPr lvl="1"/>
            <a:r>
              <a:rPr lang="en-US" dirty="0" smtClean="0"/>
              <a:t>S </a:t>
            </a:r>
            <a:r>
              <a:rPr lang="en-US" dirty="0" smtClean="0">
                <a:sym typeface="Symbol"/>
              </a:rPr>
              <a:t></a:t>
            </a:r>
            <a:r>
              <a:rPr lang="en-US" dirty="0" smtClean="0"/>
              <a:t> q</a:t>
            </a:r>
            <a:r>
              <a:rPr lang="en-US" baseline="-25000" dirty="0" smtClean="0"/>
              <a:t>95</a:t>
            </a:r>
            <a:r>
              <a:rPr lang="en-US" dirty="0" smtClean="0"/>
              <a:t> I</a:t>
            </a:r>
            <a:r>
              <a:rPr lang="en-US" baseline="-25000" dirty="0" smtClean="0"/>
              <a:t>P</a:t>
            </a:r>
            <a:r>
              <a:rPr lang="en-US" dirty="0" smtClean="0"/>
              <a:t>/</a:t>
            </a:r>
            <a:r>
              <a:rPr lang="en-US" dirty="0" err="1" smtClean="0"/>
              <a:t>aB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S &gt; 30 provides strongest stabilization</a:t>
            </a:r>
          </a:p>
          <a:p>
            <a:pPr lvl="1"/>
            <a:r>
              <a:rPr lang="en-US" dirty="0" smtClean="0"/>
              <a:t>S &gt; 22-25 good stability</a:t>
            </a:r>
          </a:p>
          <a:p>
            <a:pPr lvl="1"/>
            <a:r>
              <a:rPr lang="en-US" dirty="0" smtClean="0"/>
              <a:t>S &lt; 22 unfavorable</a:t>
            </a:r>
            <a:endParaRPr lang="en-US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2819400" cy="557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93D9F0C7-13CA-46AE-99FA-1E9939B040B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8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Motivation for study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Physics basis for operating points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Performance vs. device size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Tritium breeding ratio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Divertor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poloidal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field coil layout and design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Power exhaust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Maintenance strategies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9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81632</TotalTime>
  <Words>1855</Words>
  <Application>Microsoft Office PowerPoint</Application>
  <PresentationFormat>On-screen Show (4:3)</PresentationFormat>
  <Paragraphs>298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Blank Presentation</vt:lpstr>
      <vt:lpstr>Equation</vt:lpstr>
      <vt:lpstr>Slide 1</vt:lpstr>
      <vt:lpstr>Outline</vt:lpstr>
      <vt:lpstr>Successful operation of upgraded STs (NSTX-U/MAST-U) could provide basis for design, operation of ST-based FNSF</vt:lpstr>
      <vt:lpstr>Outline</vt:lpstr>
      <vt:lpstr>ST-FNSF equilibrium inductance, elongation based on values achieved/anticipated in NSTX/NSTX-U</vt:lpstr>
      <vt:lpstr>ST-FNSF free-boundary elongation is reduced with increasing li to match NSTX/NSTX-U trends</vt:lpstr>
      <vt:lpstr>ST-FNSF operating point of fGreenwald = 0.8, H98y,2=1.2  chosen to be at/near values anticipated for NSTX-U</vt:lpstr>
      <vt:lpstr>NSTX disruptivity data informs FNSF  operating point with respect to global stability</vt:lpstr>
      <vt:lpstr>Outline</vt:lpstr>
      <vt:lpstr>Increased device size provides modest increase in stability, but significantly increases T consumption</vt:lpstr>
      <vt:lpstr>Beyond neutron wall loading and T breeding, FNSF study is also tracking electrical efficiency Qeng</vt:lpstr>
      <vt:lpstr>High performance scenarios can access increased neutron wall loading and Qeng &gt; 1 at large R</vt:lpstr>
      <vt:lpstr>Outline</vt:lpstr>
      <vt:lpstr>Cost of T and need to demonstrate self-sufficiency motivate analysis of tritium breeding ratio (TBR)</vt:lpstr>
      <vt:lpstr>R=1.6m TBR calculations highlight importance of  shells, penetrations, and top/bottom blankets</vt:lpstr>
      <vt:lpstr>Outline</vt:lpstr>
      <vt:lpstr>FNSF center-stack can build upon NSTX-U design, incorporate NSTX stability results</vt:lpstr>
      <vt:lpstr>Outline</vt:lpstr>
      <vt:lpstr>Divertor PF coil configurations identified to achieve  high d, maintain peak divertor heat flux ≤ 10MW/m2  </vt:lpstr>
      <vt:lpstr>Combined super-X + snowflake divertor configuration has many attractive features</vt:lpstr>
      <vt:lpstr>Super-X  ~3× reduction in qpeak: 10  3MW/m2 for fixed radiation fraction and angle of incidence</vt:lpstr>
      <vt:lpstr>Slide 22</vt:lpstr>
      <vt:lpstr>Summary</vt:lpstr>
      <vt:lpstr>Future work</vt:lpstr>
      <vt:lpstr>Backup</vt:lpstr>
      <vt:lpstr>Boundary shape parameters vs. internal inductance</vt:lpstr>
      <vt:lpstr>Slide 27</vt:lpstr>
      <vt:lpstr>Neutronics analysis indicates organic  insulator for divertor PF coils unacceptable</vt:lpstr>
      <vt:lpstr>MgO insulation appears to have good  radiation resistance for divertor PF coils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 Menard</cp:lastModifiedBy>
  <cp:revision>12679</cp:revision>
  <dcterms:created xsi:type="dcterms:W3CDTF">2003-10-01T16:23:57Z</dcterms:created>
  <dcterms:modified xsi:type="dcterms:W3CDTF">2013-09-15T23:44:04Z</dcterms:modified>
</cp:coreProperties>
</file>