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57" r:id="rId4"/>
    <p:sldId id="260" r:id="rId5"/>
    <p:sldId id="262" r:id="rId6"/>
    <p:sldId id="261" r:id="rId7"/>
    <p:sldId id="265" r:id="rId8"/>
    <p:sldId id="259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970"/>
    <a:srgbClr val="EE8FBE"/>
    <a:srgbClr val="06FFFF"/>
    <a:srgbClr val="ED8010"/>
    <a:srgbClr val="FFFB05"/>
    <a:srgbClr val="DEFF03"/>
    <a:srgbClr val="FFC703"/>
    <a:srgbClr val="FFFF03"/>
    <a:srgbClr val="EE2E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6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6920-8327-A64E-B969-9558E2AB40D0}" type="datetimeFigureOut">
              <a:rPr lang="en-US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1393-0407-7642-A63C-BAC0B75478B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6920-8327-A64E-B969-9558E2AB40D0}" type="datetimeFigureOut">
              <a:rPr lang="en-US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1393-0407-7642-A63C-BAC0B75478B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6920-8327-A64E-B969-9558E2AB40D0}" type="datetimeFigureOut">
              <a:rPr lang="en-US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1393-0407-7642-A63C-BAC0B75478B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6920-8327-A64E-B969-9558E2AB40D0}" type="datetimeFigureOut">
              <a:rPr lang="en-US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1393-0407-7642-A63C-BAC0B75478B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6920-8327-A64E-B969-9558E2AB40D0}" type="datetimeFigureOut">
              <a:rPr lang="en-US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1393-0407-7642-A63C-BAC0B75478B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6920-8327-A64E-B969-9558E2AB40D0}" type="datetimeFigureOut">
              <a:rPr lang="en-US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1393-0407-7642-A63C-BAC0B75478B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6920-8327-A64E-B969-9558E2AB40D0}" type="datetimeFigureOut">
              <a:rPr lang="en-US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1393-0407-7642-A63C-BAC0B75478B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6920-8327-A64E-B969-9558E2AB40D0}" type="datetimeFigureOut">
              <a:rPr lang="en-US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1393-0407-7642-A63C-BAC0B75478B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6920-8327-A64E-B969-9558E2AB40D0}" type="datetimeFigureOut">
              <a:rPr lang="en-US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1393-0407-7642-A63C-BAC0B75478B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6920-8327-A64E-B969-9558E2AB40D0}" type="datetimeFigureOut">
              <a:rPr lang="en-US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1393-0407-7642-A63C-BAC0B75478B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6920-8327-A64E-B969-9558E2AB40D0}" type="datetimeFigureOut">
              <a:rPr lang="en-US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1393-0407-7642-A63C-BAC0B75478B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6920-8327-A64E-B969-9558E2AB40D0}" type="datetimeFigureOut">
              <a:rPr lang="en-US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A1393-0407-7642-A63C-BAC0B75478B8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8" Target="../media/image34.png" Type="http://schemas.openxmlformats.org/officeDocument/2006/relationships/image"/><Relationship Id="rId3" Target="../media/image1.jpeg" Type="http://schemas.openxmlformats.org/officeDocument/2006/relationships/image"/><Relationship Id="rId7" Target="../media/image33.png" Type="http://schemas.openxmlformats.org/officeDocument/2006/relationships/image"/><Relationship Id="rId12" Target="../media/image38.png" Type="http://schemas.openxmlformats.org/officeDocument/2006/relationships/image"/><Relationship Id="rId2" Target="../slideLayouts/slideLayout2.xml" Type="http://schemas.openxmlformats.org/officeDocument/2006/relationships/slideLayout"/><Relationship Id="rId1" Target="file:///C:\Documents%20and%20Settings\franco.ALLADIOPC\Desktop\ST%2015%20Princeton\TalkAlladio\Shot78_moviePlasma-Rallent.wmv" TargetMode="External" Type="http://schemas.openxmlformats.org/officeDocument/2006/relationships/video"/><Relationship Id="rId6" Target="../media/image32.png" Type="http://schemas.openxmlformats.org/officeDocument/2006/relationships/image"/><Relationship Id="rId11" Target="../media/image37.png" Type="http://schemas.openxmlformats.org/officeDocument/2006/relationships/image"/><Relationship Id="rId5" Target="../media/image31.png" Type="http://schemas.openxmlformats.org/officeDocument/2006/relationships/image"/><Relationship Id="rId10" Target="../media/image36.png" Type="http://schemas.openxmlformats.org/officeDocument/2006/relationships/image"/><Relationship Id="rId4" Target="../media/image30.pn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40.png" Type="http://schemas.openxmlformats.org/officeDocument/2006/relationships/image"/><Relationship Id="rId2" Target="../media/image39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.jpeg" Type="http://schemas.openxmlformats.org/officeDocument/2006/relationships/image"/><Relationship Id="rId4" Target="../media/image41.pn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8" Target="../media/image44.png" Type="http://schemas.openxmlformats.org/officeDocument/2006/relationships/image"/><Relationship Id="rId3" Target="file:///C:\Documents%20and%20Settings\franco.ALLADIOPC\Desktop\ST%2015%20Princeton\TalkAlladio\205Anodo2.wmv" TargetMode="External" Type="http://schemas.openxmlformats.org/officeDocument/2006/relationships/video"/><Relationship Id="rId7" Target="../media/image43.png" Type="http://schemas.openxmlformats.org/officeDocument/2006/relationships/image"/><Relationship Id="rId2" Target="file:///C:\Documents%20and%20Settings\franco.ALLADIOPC\Desktop\ST%2015%20Princeton\TalkAlladio\205Fast.wmv" TargetMode="External" Type="http://schemas.openxmlformats.org/officeDocument/2006/relationships/video"/><Relationship Id="rId1" Target="file:///C:\Documents%20and%20Settings\franco.ALLADIOPC\Desktop\ST%2015%20Princeton\TalkAlladio\205Catodo1.wmv" TargetMode="External" Type="http://schemas.openxmlformats.org/officeDocument/2006/relationships/video"/><Relationship Id="rId6" Target="../media/image1.jpeg" Type="http://schemas.openxmlformats.org/officeDocument/2006/relationships/image"/><Relationship Id="rId5" Target="../media/image42.png" Type="http://schemas.openxmlformats.org/officeDocument/2006/relationships/image"/><Relationship Id="rId4" Target="../slideLayouts/slideLayout2.xml" Type="http://schemas.openxmlformats.org/officeDocument/2006/relationships/slideLayout"/><Relationship Id="rId9" Target="../media/image45.pn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46.png" Type="http://schemas.openxmlformats.org/officeDocument/2006/relationships/image"/><Relationship Id="rId2" Target="../slideLayouts/slideLayout2.xml" Type="http://schemas.openxmlformats.org/officeDocument/2006/relationships/slideLayout"/><Relationship Id="rId1" Target="file:///C:\Documents%20and%20Settings\franco.ALLADIOPC\Desktop\ST%2015%20Princeton\TalkAlladio\197Fast.wmv" TargetMode="External" Type="http://schemas.openxmlformats.org/officeDocument/2006/relationships/video"/><Relationship Id="rId6" Target="../media/image48.png" Type="http://schemas.openxmlformats.org/officeDocument/2006/relationships/image"/><Relationship Id="rId5" Target="../media/image1.jpeg" Type="http://schemas.openxmlformats.org/officeDocument/2006/relationships/image"/><Relationship Id="rId4" Target="../media/image47.pn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8" Target="../media/image52.png" Type="http://schemas.openxmlformats.org/officeDocument/2006/relationships/image"/><Relationship Id="rId3" Target="file:///C:\Documents%20and%20Settings\franco.ALLADIOPC\Desktop\ST%2015%20Princeton\TalkAlladio\208Anodo2.wmv" TargetMode="External" Type="http://schemas.openxmlformats.org/officeDocument/2006/relationships/video"/><Relationship Id="rId7" Target="../media/image51.png" Type="http://schemas.openxmlformats.org/officeDocument/2006/relationships/image"/><Relationship Id="rId2" Target="file:///C:\Documents%20and%20Settings\franco.ALLADIOPC\Desktop\ST%2015%20Princeton\TalkAlladio\208Fast.wmv" TargetMode="External" Type="http://schemas.openxmlformats.org/officeDocument/2006/relationships/video"/><Relationship Id="rId1" Target="file:///C:\Documents%20and%20Settings\franco.ALLADIOPC\Desktop\ST%2015%20Princeton\TalkAlladio\208Catodo1.wmv" TargetMode="External" Type="http://schemas.openxmlformats.org/officeDocument/2006/relationships/video"/><Relationship Id="rId6" Target="../media/image50.png" Type="http://schemas.openxmlformats.org/officeDocument/2006/relationships/image"/><Relationship Id="rId5" Target="../media/image49.png" Type="http://schemas.openxmlformats.org/officeDocument/2006/relationships/image"/><Relationship Id="rId10" Target="../media/image53.png" Type="http://schemas.openxmlformats.org/officeDocument/2006/relationships/image"/><Relationship Id="rId4" Target="../slideLayouts/slideLayout2.xml" Type="http://schemas.openxmlformats.org/officeDocument/2006/relationships/slideLayout"/><Relationship Id="rId9" Target="../media/image1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54.png" Type="http://schemas.openxmlformats.org/officeDocument/2006/relationships/image"/><Relationship Id="rId2" Target="../slideLayouts/slideLayout2.xml" Type="http://schemas.openxmlformats.org/officeDocument/2006/relationships/slideLayout"/><Relationship Id="rId1" Target="file:///C:\Documents%20and%20Settings\franco.ALLADIOPC\Desktop\ST%2015%20Princeton\TalkAlladio\222Fast.wmv" TargetMode="External" Type="http://schemas.openxmlformats.org/officeDocument/2006/relationships/video"/><Relationship Id="rId5" Target="../media/image1.jpeg" Type="http://schemas.openxmlformats.org/officeDocument/2006/relationships/image"/><Relationship Id="rId4" Target="../media/image55.pn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7" Target="../media/image59.png" Type="http://schemas.openxmlformats.org/officeDocument/2006/relationships/image"/><Relationship Id="rId2" Target="../slideLayouts/slideLayout2.xml" Type="http://schemas.openxmlformats.org/officeDocument/2006/relationships/slideLayout"/><Relationship Id="rId1" Target="file:///C:\Documents%20and%20Settings\franco.ALLADIOPC\Desktop\ST%2015%20Princeton\TalkAlladio\227Catodo1.wmv" TargetMode="External" Type="http://schemas.openxmlformats.org/officeDocument/2006/relationships/video"/><Relationship Id="rId6" Target="../media/image1.jpeg" Type="http://schemas.openxmlformats.org/officeDocument/2006/relationships/image"/><Relationship Id="rId5" Target="../media/image58.png" Type="http://schemas.openxmlformats.org/officeDocument/2006/relationships/image"/><Relationship Id="rId4" Target="../media/image57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60.png" Type="http://schemas.openxmlformats.org/officeDocument/2006/relationships/image"/><Relationship Id="rId2" Target="../slideLayouts/slideLayout2.xml" Type="http://schemas.openxmlformats.org/officeDocument/2006/relationships/slideLayout"/><Relationship Id="rId1" Target="file:///C:\Documents%20and%20Settings\franco.ALLADIOPC\Desktop\ST%2015%20Princeton\TalkAlladio\227Fast.wmv" TargetMode="External" Type="http://schemas.openxmlformats.org/officeDocument/2006/relationships/video"/><Relationship Id="rId5" Target="../media/image1.jpeg" Type="http://schemas.openxmlformats.org/officeDocument/2006/relationships/image"/><Relationship Id="rId4" Target="../media/image61.pn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.pn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.jpeg" Type="http://schemas.openxmlformats.org/officeDocument/2006/relationships/image"/><Relationship Id="rId5" Target="../media/image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1.png" Type="http://schemas.openxmlformats.org/officeDocument/2006/relationships/image"/><Relationship Id="rId2" Target="../media/image10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2.jpe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image1.jpeg" Type="http://schemas.openxmlformats.org/officeDocument/2006/relationships/image"/><Relationship Id="rId3" Target="../media/image16.png" Type="http://schemas.openxmlformats.org/officeDocument/2006/relationships/image"/><Relationship Id="rId7" Target="../media/image20.png" Type="http://schemas.openxmlformats.org/officeDocument/2006/relationships/image"/><Relationship Id="rId2" Target="../media/image15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9.png" Type="http://schemas.openxmlformats.org/officeDocument/2006/relationships/image"/><Relationship Id="rId5" Target="../media/image18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2.png" Type="http://schemas.openxmlformats.org/officeDocument/2006/relationships/image"/><Relationship Id="rId2" Target="../media/image21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5.pn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.jpeg" Type="http://schemas.openxmlformats.org/officeDocument/2006/relationships/image"/><Relationship Id="rId4" Target="../media/image26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5767" y="11723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4440" y="987571"/>
            <a:ext cx="7892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First results of plasma centerpost in PROTO-SPHERA</a:t>
            </a:r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435242" y="1510791"/>
            <a:ext cx="8235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smtClean="0"/>
              <a:t>F. Alladio</a:t>
            </a:r>
            <a:r>
              <a:rPr lang="en-US" b="1" i="1" baseline="30000" smtClean="0"/>
              <a:t>1</a:t>
            </a:r>
            <a:r>
              <a:rPr lang="en-US" b="1" i="1" smtClean="0"/>
              <a:t>, L. Boncagni, F. Causa, E. Giovannozzi, A. Grosso, A. Lampasi, G. Maffia, </a:t>
            </a:r>
          </a:p>
          <a:p>
            <a:pPr algn="ctr"/>
            <a:r>
              <a:rPr lang="en-US" b="1" i="1" smtClean="0"/>
              <a:t>A. Mancuso</a:t>
            </a:r>
            <a:r>
              <a:rPr lang="en-US" b="1" i="1" baseline="30000" smtClean="0"/>
              <a:t>retired</a:t>
            </a:r>
            <a:r>
              <a:rPr lang="en-US" b="1" i="1" smtClean="0"/>
              <a:t>, P. Micozzi, V. Piergotti, G. Rocchi, A. Sibio, B. Tilia, V. Zanza</a:t>
            </a:r>
            <a:r>
              <a:rPr lang="en-US" b="1" i="1" baseline="30000" smtClean="0"/>
              <a:t>retired</a:t>
            </a:r>
          </a:p>
          <a:p>
            <a:pPr algn="ctr"/>
            <a:endParaRPr lang="en-US" b="1" i="1" baseline="30000" smtClean="0"/>
          </a:p>
          <a:p>
            <a:pPr algn="ctr"/>
            <a:r>
              <a:rPr lang="en-US" i="1" smtClean="0"/>
              <a:t>Centro Ricerche ENEA, Frascati C.P. 65, Rome, Italy	</a:t>
            </a:r>
            <a:r>
              <a:rPr lang="en-US" i="1" baseline="30000" smtClean="0"/>
              <a:t>1</a:t>
            </a:r>
            <a:r>
              <a:rPr lang="en-US" i="1" smtClean="0"/>
              <a:t>e-mail: franco.alladio@enea.it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33" y="2910646"/>
            <a:ext cx="6207880" cy="387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18" y="2928342"/>
            <a:ext cx="3007675" cy="33322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140" y="30653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0090"/>
                </a:solidFill>
              </a:rPr>
              <a:t>V</a:t>
            </a:r>
            <a:r>
              <a:rPr lang="en-US" b="1" baseline="-25000" smtClean="0">
                <a:solidFill>
                  <a:srgbClr val="0000FF"/>
                </a:solidFill>
              </a:rPr>
              <a:t>PF4up </a:t>
            </a:r>
            <a:r>
              <a:rPr lang="en-US" b="1" smtClean="0">
                <a:solidFill>
                  <a:srgbClr val="404040"/>
                </a:solidFill>
                <a:latin typeface="Times New Roman"/>
                <a:cs typeface="Times New Roman"/>
              </a:rPr>
              <a:t>~ </a:t>
            </a:r>
            <a:r>
              <a:rPr lang="en-US" b="1">
                <a:solidFill>
                  <a:srgbClr val="404040"/>
                </a:solidFill>
              </a:rPr>
              <a:t>0 V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40" y="335603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V</a:t>
            </a:r>
            <a:r>
              <a:rPr lang="en-US" b="1" baseline="-25000" smtClean="0">
                <a:solidFill>
                  <a:schemeClr val="accent6">
                    <a:lumMod val="75000"/>
                  </a:schemeClr>
                </a:solidFill>
              </a:rPr>
              <a:t>anode </a:t>
            </a:r>
            <a:r>
              <a:rPr lang="en-US" b="1" smtClean="0">
                <a:solidFill>
                  <a:srgbClr val="FF0000"/>
                </a:solidFill>
                <a:latin typeface="Times New Roman"/>
                <a:cs typeface="Times New Roman"/>
              </a:rPr>
              <a:t>~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>
                <a:solidFill>
                  <a:srgbClr val="FF0000"/>
                </a:solidFill>
              </a:rPr>
              <a:t>+45 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18" y="363546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3366FF"/>
                </a:solidFill>
              </a:rPr>
              <a:t>V</a:t>
            </a:r>
            <a:r>
              <a:rPr lang="en-US" b="1" baseline="-25000" smtClean="0">
                <a:solidFill>
                  <a:srgbClr val="0000FF"/>
                </a:solidFill>
              </a:rPr>
              <a:t>PF2-3up </a:t>
            </a:r>
            <a:r>
              <a:rPr lang="en-US" b="1" smtClean="0">
                <a:solidFill>
                  <a:srgbClr val="000090"/>
                </a:solidFill>
                <a:latin typeface="Times New Roman"/>
                <a:cs typeface="Times New Roman"/>
              </a:rPr>
              <a:t>~</a:t>
            </a:r>
            <a:r>
              <a:rPr lang="en-US" b="1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b="1">
                <a:solidFill>
                  <a:srgbClr val="3366FF"/>
                </a:solidFill>
              </a:rPr>
              <a:t>+25 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40" y="4245359"/>
            <a:ext cx="209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b="1" baseline="-25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vessel </a:t>
            </a:r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0 V (ground)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902" y="4898687"/>
            <a:ext cx="142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V</a:t>
            </a:r>
            <a:r>
              <a:rPr lang="en-US" b="1" baseline="-25000" smtClean="0">
                <a:solidFill>
                  <a:srgbClr val="0000FF"/>
                </a:solidFill>
              </a:rPr>
              <a:t>PF2-3low </a:t>
            </a:r>
            <a:r>
              <a:rPr lang="en-US" b="1" smtClean="0">
                <a:solidFill>
                  <a:srgbClr val="404040"/>
                </a:solidFill>
                <a:latin typeface="Times New Roman"/>
                <a:cs typeface="Times New Roman"/>
              </a:rPr>
              <a:t>~ </a:t>
            </a:r>
            <a:r>
              <a:rPr lang="en-US" b="1">
                <a:solidFill>
                  <a:srgbClr val="404040"/>
                </a:solidFill>
              </a:rPr>
              <a:t>0 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618" y="5166877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0090"/>
                </a:solidFill>
              </a:rPr>
              <a:t>V</a:t>
            </a:r>
            <a:r>
              <a:rPr lang="en-US" b="1" baseline="-25000" smtClean="0">
                <a:solidFill>
                  <a:schemeClr val="accent6">
                    <a:lumMod val="75000"/>
                  </a:schemeClr>
                </a:solidFill>
              </a:rPr>
              <a:t>cathode </a:t>
            </a:r>
            <a:r>
              <a:rPr lang="en-US" b="1" smtClean="0">
                <a:solidFill>
                  <a:srgbClr val="000090"/>
                </a:solidFill>
                <a:latin typeface="Times New Roman"/>
                <a:cs typeface="Times New Roman"/>
              </a:rPr>
              <a:t>~ </a:t>
            </a:r>
            <a:r>
              <a:rPr lang="en-US" b="1">
                <a:solidFill>
                  <a:srgbClr val="000090"/>
                </a:solidFill>
              </a:rPr>
              <a:t>-35 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743" y="543506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3366FF"/>
                </a:solidFill>
              </a:rPr>
              <a:t>V</a:t>
            </a:r>
            <a:r>
              <a:rPr lang="en-US" b="1" baseline="-25000" smtClean="0">
                <a:solidFill>
                  <a:srgbClr val="0000FF"/>
                </a:solidFill>
              </a:rPr>
              <a:t>PF4low </a:t>
            </a:r>
            <a:r>
              <a:rPr lang="en-US" b="1" smtClean="0">
                <a:solidFill>
                  <a:srgbClr val="3366FF"/>
                </a:solidFill>
                <a:latin typeface="Times New Roman"/>
                <a:cs typeface="Times New Roman"/>
              </a:rPr>
              <a:t>~ </a:t>
            </a:r>
            <a:r>
              <a:rPr lang="en-US" b="1">
                <a:solidFill>
                  <a:srgbClr val="3366FF"/>
                </a:solidFill>
              </a:rPr>
              <a:t>-15 V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274" y="6125381"/>
            <a:ext cx="459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>
                <a:solidFill>
                  <a:srgbClr val="404040"/>
                </a:solidFill>
              </a:rPr>
              <a:t>PF2\3low to GND (1</a:t>
            </a:r>
            <a:r>
              <a:rPr lang="el-GR">
                <a:solidFill>
                  <a:srgbClr val="404040"/>
                </a:solidFill>
              </a:rPr>
              <a:t> Ω</a:t>
            </a:r>
            <a:r>
              <a:rPr lang="en-US">
                <a:solidFill>
                  <a:srgbClr val="404040"/>
                </a:solidFill>
              </a:rPr>
              <a:t>)</a:t>
            </a:r>
            <a:r>
              <a:rPr lang="en-US">
                <a:solidFill>
                  <a:prstClr val="black"/>
                </a:solidFill>
              </a:rPr>
              <a:t>\</a:t>
            </a:r>
            <a:r>
              <a:rPr lang="en-US">
                <a:solidFill>
                  <a:srgbClr val="0000FF"/>
                </a:solidFill>
              </a:rPr>
              <a:t>PF4low cathode (0.5</a:t>
            </a:r>
            <a:r>
              <a:rPr lang="el-GR">
                <a:solidFill>
                  <a:srgbClr val="0000FF"/>
                </a:solidFill>
              </a:rPr>
              <a:t> Ω</a:t>
            </a:r>
            <a:r>
              <a:rPr lang="en-US" b="1">
                <a:solidFill>
                  <a:srgbClr val="0000FF"/>
                </a:solidFill>
              </a:rPr>
              <a:t>)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25" name="Picture 24" descr="Efie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39" y="88777"/>
            <a:ext cx="4588674" cy="576210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344" y="2576866"/>
            <a:ext cx="449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>
                <a:solidFill>
                  <a:srgbClr val="FF0000"/>
                </a:solidFill>
              </a:rPr>
              <a:t>PF2\3up to anode (1</a:t>
            </a:r>
            <a:r>
              <a:rPr lang="el-GR">
                <a:solidFill>
                  <a:srgbClr val="FF0000"/>
                </a:solidFill>
              </a:rPr>
              <a:t> Ω)</a:t>
            </a:r>
            <a:r>
              <a:rPr lang="en-US">
                <a:solidFill>
                  <a:prstClr val="black"/>
                </a:solidFill>
              </a:rPr>
              <a:t>\</a:t>
            </a:r>
            <a:r>
              <a:rPr lang="en-US">
                <a:solidFill>
                  <a:srgbClr val="0000FF"/>
                </a:solidFill>
              </a:rPr>
              <a:t>PF4up cathode (10</a:t>
            </a:r>
            <a:r>
              <a:rPr lang="el-GR">
                <a:solidFill>
                  <a:srgbClr val="0000FF"/>
                </a:solidFill>
              </a:rPr>
              <a:t> Ω)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23" y="11723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4420546" y="5852609"/>
            <a:ext cx="4686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distribution of </a:t>
            </a:r>
            <a:r>
              <a:rPr lang="en-US" b="1"/>
              <a:t>electric potential </a:t>
            </a:r>
            <a:r>
              <a:rPr lang="en-US"/>
              <a:t>is not up-down symmetric: near both anode and cathode  the uppermost PF coil casings is at GND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275" y="342267"/>
            <a:ext cx="43219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			  </a:t>
            </a:r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vacuum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vessel at GND</a:t>
            </a:r>
            <a:endParaRPr lang="en-US"/>
          </a:p>
          <a:p>
            <a:r>
              <a:rPr lang="en-US"/>
              <a:t>			  PF coil casings can either be</a:t>
            </a:r>
          </a:p>
          <a:p>
            <a:r>
              <a:rPr lang="en-US"/>
              <a:t>at floating potential or can be connected to:</a:t>
            </a:r>
          </a:p>
          <a:p>
            <a:r>
              <a:rPr lang="en-US" b="1">
                <a:solidFill>
                  <a:srgbClr val="FF0000"/>
                </a:solidFill>
              </a:rPr>
              <a:t>anode +</a:t>
            </a:r>
            <a:r>
              <a:rPr lang="en-US" b="1"/>
              <a:t>, </a:t>
            </a:r>
            <a:r>
              <a:rPr lang="en-US" b="1">
                <a:solidFill>
                  <a:srgbClr val="0000FF"/>
                </a:solidFill>
              </a:rPr>
              <a:t>cathode -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 b="1">
                <a:solidFill>
                  <a:srgbClr val="404040"/>
                </a:solidFill>
              </a:rPr>
              <a:t>vessel 0</a:t>
            </a:r>
            <a:endParaRPr lang="en-US" b="1"/>
          </a:p>
          <a:p>
            <a:r>
              <a:rPr lang="en-US" b="1"/>
              <a:t>through </a:t>
            </a:r>
            <a:r>
              <a:rPr lang="en-US" b="1" smtClean="0"/>
              <a:t> </a:t>
            </a:r>
            <a:r>
              <a:rPr lang="en-US" b="1" smtClean="0">
                <a:latin typeface="Times New Roman"/>
                <a:cs typeface="Times New Roman"/>
              </a:rPr>
              <a:t>~</a:t>
            </a:r>
            <a:r>
              <a:rPr lang="en-US" b="1" smtClean="0"/>
              <a:t> </a:t>
            </a:r>
            <a:r>
              <a:rPr lang="en-US" b="1"/>
              <a:t>1 </a:t>
            </a:r>
            <a:r>
              <a:rPr lang="el-GR" b="1"/>
              <a:t>Ω</a:t>
            </a:r>
            <a:r>
              <a:rPr lang="en-US" b="1"/>
              <a:t> </a:t>
            </a:r>
            <a:r>
              <a:rPr lang="en-US" b="1" smtClean="0"/>
              <a:t>resistors</a:t>
            </a:r>
          </a:p>
          <a:p>
            <a:endParaRPr lang="en-US" sz="1000" b="1"/>
          </a:p>
          <a:p>
            <a:pPr algn="ctr"/>
            <a:r>
              <a:rPr lang="en-US" b="1">
                <a:solidFill>
                  <a:srgbClr val="FF0000"/>
                </a:solidFill>
              </a:rPr>
              <a:t>but the electric potential distribution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is dominated by the plasma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2459" y="15340"/>
            <a:ext cx="278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Electrostatic plasma effects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173416" y="527539"/>
            <a:ext cx="324000" cy="0"/>
          </a:xfrm>
          <a:prstGeom prst="straightConnector1">
            <a:avLst/>
          </a:prstGeom>
          <a:ln w="28575">
            <a:solidFill>
              <a:srgbClr val="62697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-ESuperp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903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7453" y="5988946"/>
            <a:ext cx="3279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self-organization at work inside</a:t>
            </a:r>
          </a:p>
          <a:p>
            <a:r>
              <a:rPr lang="en-US" b="1" i="1"/>
              <a:t>annular electrodes plasma…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0765" y="997990"/>
            <a:ext cx="342036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plasma-induced </a:t>
            </a:r>
            <a:r>
              <a:rPr lang="en-US" b="1"/>
              <a:t>electric potential</a:t>
            </a:r>
          </a:p>
          <a:p>
            <a:r>
              <a:rPr lang="en-US"/>
              <a:t>near the </a:t>
            </a:r>
            <a:r>
              <a:rPr lang="en-US" b="1"/>
              <a:t>annular anode </a:t>
            </a:r>
            <a:r>
              <a:rPr lang="en-US" smtClean="0"/>
              <a:t>:</a:t>
            </a:r>
          </a:p>
          <a:p>
            <a:endParaRPr lang="en-US" sz="1000"/>
          </a:p>
          <a:p>
            <a:r>
              <a:rPr lang="en-US" b="1">
                <a:solidFill>
                  <a:srgbClr val="0000FF"/>
                </a:solidFill>
              </a:rPr>
              <a:t>E-field </a:t>
            </a:r>
            <a:r>
              <a:rPr lang="en-US" b="1"/>
              <a:t>is perpendicular to B-field</a:t>
            </a:r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…E x B  azimuthal plasma rotation</a:t>
            </a:r>
          </a:p>
          <a:p>
            <a:r>
              <a:rPr lang="en-US"/>
              <a:t>…starting from PF2up throttle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9817" y="4001229"/>
            <a:ext cx="36105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plasma-induced </a:t>
            </a:r>
            <a:r>
              <a:rPr lang="en-US" b="1"/>
              <a:t>electric potential</a:t>
            </a:r>
          </a:p>
          <a:p>
            <a:r>
              <a:rPr lang="en-US"/>
              <a:t>near the </a:t>
            </a:r>
            <a:r>
              <a:rPr lang="en-US" b="1"/>
              <a:t>annular </a:t>
            </a:r>
            <a:r>
              <a:rPr lang="en-US" b="1" smtClean="0"/>
              <a:t>cathode:</a:t>
            </a:r>
          </a:p>
          <a:p>
            <a:endParaRPr lang="en-US" sz="1000"/>
          </a:p>
          <a:p>
            <a:r>
              <a:rPr lang="en-US" b="1">
                <a:solidFill>
                  <a:srgbClr val="FF0000"/>
                </a:solidFill>
              </a:rPr>
              <a:t>E-field </a:t>
            </a:r>
            <a:r>
              <a:rPr lang="en-US" b="1"/>
              <a:t>is parallel to B-field</a:t>
            </a:r>
            <a:endParaRPr lang="en-US"/>
          </a:p>
          <a:p>
            <a:r>
              <a:rPr lang="en-US" b="1"/>
              <a:t>…no E x B  plasma rotation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9817" y="3109434"/>
            <a:ext cx="314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ExB</a:t>
            </a:r>
            <a:r>
              <a:rPr lang="en-US"/>
              <a:t>=(E/B) </a:t>
            </a:r>
            <a:r>
              <a:rPr lang="en-US">
                <a:latin typeface="Times New Roman"/>
                <a:cs typeface="Times New Roman"/>
              </a:rPr>
              <a:t>~ </a:t>
            </a:r>
            <a:r>
              <a:rPr lang="en-US"/>
              <a:t>10</a:t>
            </a:r>
            <a:r>
              <a:rPr lang="en-US" baseline="30000"/>
              <a:t>4</a:t>
            </a:r>
            <a:r>
              <a:rPr lang="en-US"/>
              <a:t> m/s </a:t>
            </a:r>
            <a:r>
              <a:rPr lang="en-US">
                <a:latin typeface="Times New Roman"/>
                <a:cs typeface="Times New Roman"/>
              </a:rPr>
              <a:t>~ </a:t>
            </a:r>
            <a:r>
              <a:rPr lang="en-US"/>
              <a:t>v</a:t>
            </a:r>
            <a:r>
              <a:rPr lang="en-US" baseline="-25000"/>
              <a:t>drift </a:t>
            </a:r>
            <a:r>
              <a:rPr lang="en-US">
                <a:latin typeface="Times New Roman"/>
                <a:cs typeface="Times New Roman"/>
              </a:rPr>
              <a:t>~ </a:t>
            </a:r>
            <a:r>
              <a:rPr lang="en-US"/>
              <a:t>v</a:t>
            </a:r>
            <a:r>
              <a:rPr lang="en-US" baseline="-25000"/>
              <a:t>thi</a:t>
            </a:r>
            <a:endParaRPr lang="en-US"/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767" y="11723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10800000">
            <a:off x="3054387" y="2310179"/>
            <a:ext cx="2386379" cy="2729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41540" y="2583147"/>
            <a:ext cx="2880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767" y="11723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57817" y="201686"/>
            <a:ext cx="4516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May 2015 annular anode experiment</a:t>
            </a:r>
          </a:p>
          <a:p>
            <a:r>
              <a:rPr lang="en-US"/>
              <a:t>half of the plasma current: (1kA\2kA)</a:t>
            </a:r>
          </a:p>
          <a:p>
            <a:r>
              <a:rPr lang="en-US"/>
              <a:t>was going around the required path due to</a:t>
            </a:r>
          </a:p>
          <a:p>
            <a:pPr algn="ctr"/>
            <a:r>
              <a:rPr lang="en-US"/>
              <a:t> </a:t>
            </a:r>
            <a:r>
              <a:rPr lang="en-US" b="1" u="sng"/>
              <a:t>equatorial X-point inside the vessel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545" y="4184279"/>
            <a:ext cx="1705906" cy="1852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54" y="5822315"/>
            <a:ext cx="2815629" cy="10356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344" y="10949"/>
            <a:ext cx="3097272" cy="12071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9156" y="3614669"/>
            <a:ext cx="1168652" cy="2930701"/>
          </a:xfrm>
          <a:prstGeom prst="rect">
            <a:avLst/>
          </a:prstGeom>
        </p:spPr>
      </p:pic>
      <p:pic>
        <p:nvPicPr>
          <p:cNvPr id="17" name="Shot78_moviePlasma-Rallent.wmv">
            <a:hlinkClick r:id="" action="ppaction://media"/>
          </p:cNvPr>
          <p:cNvPicPr/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2231" y="1188991"/>
            <a:ext cx="4393078" cy="46333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391" y="1937341"/>
            <a:ext cx="1701048" cy="16773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9506" y="1937341"/>
            <a:ext cx="1668406" cy="16773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28484" y="1568009"/>
            <a:ext cx="157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0000FF"/>
                </a:solidFill>
              </a:rPr>
              <a:t>Argon plasma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0118" y="1568009"/>
            <a:ext cx="19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EE8FBE"/>
                </a:solidFill>
              </a:rPr>
              <a:t>Hydrogen plasma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6031" y="3536608"/>
            <a:ext cx="1215439" cy="30087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6031" y="1118803"/>
            <a:ext cx="1203192" cy="3023334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rot="5400000">
            <a:off x="7070086" y="1878133"/>
            <a:ext cx="1247574" cy="185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4083621" y="1764044"/>
            <a:ext cx="1247571" cy="41402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50469" y="6360704"/>
            <a:ext cx="397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discharges along field lines near X-point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57664" y="5882898"/>
            <a:ext cx="776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Shot 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" y="1896510"/>
            <a:ext cx="4076221" cy="4158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4123" y="3773068"/>
            <a:ext cx="292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90"/>
                </a:solidFill>
              </a:rPr>
              <a:t>4 additional external PF </a:t>
            </a:r>
            <a:r>
              <a:rPr lang="en-US" b="1" smtClean="0">
                <a:solidFill>
                  <a:srgbClr val="000090"/>
                </a:solidFill>
              </a:rPr>
              <a:t>coils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3220541" y="2805898"/>
            <a:ext cx="1901004" cy="437906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3952091" y="3957734"/>
            <a:ext cx="437905" cy="1826534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952091" y="3350306"/>
            <a:ext cx="437905" cy="607428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75912" y="4073424"/>
            <a:ext cx="634058" cy="43791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182" y="394154"/>
            <a:ext cx="89589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800"/>
          </a:p>
          <a:p>
            <a:pPr algn="just"/>
            <a:r>
              <a:rPr lang="en-US"/>
              <a:t>The equatorial X –point </a:t>
            </a:r>
            <a:r>
              <a:rPr lang="en-US" smtClean="0"/>
              <a:t>has been removed from </a:t>
            </a:r>
            <a:r>
              <a:rPr lang="en-US"/>
              <a:t>inside the </a:t>
            </a:r>
            <a:r>
              <a:rPr lang="en-US" smtClean="0"/>
              <a:t>vessel</a:t>
            </a:r>
            <a:endParaRPr lang="en-US"/>
          </a:p>
          <a:p>
            <a:pPr algn="just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</a:rPr>
              <a:t>4 external PF coils have been added </a:t>
            </a:r>
            <a:r>
              <a:rPr lang="en-US"/>
              <a:t>(home-made from </a:t>
            </a:r>
            <a:r>
              <a:rPr lang="en-US" smtClean="0"/>
              <a:t>spare </a:t>
            </a:r>
            <a:r>
              <a:rPr lang="en-US"/>
              <a:t>connection cables)</a:t>
            </a:r>
          </a:p>
          <a:p>
            <a:pPr algn="just"/>
            <a:r>
              <a:rPr lang="en-US"/>
              <a:t>…and </a:t>
            </a:r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</a:rPr>
              <a:t>fed in series with the internal PF coils </a:t>
            </a:r>
            <a:r>
              <a:rPr lang="en-US"/>
              <a:t>(PF </a:t>
            </a:r>
            <a:r>
              <a:rPr lang="en-US" smtClean="0"/>
              <a:t>coils power </a:t>
            </a:r>
            <a:r>
              <a:rPr lang="en-US"/>
              <a:t>supply has sufficient margin)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205" y="1456180"/>
            <a:ext cx="4229420" cy="23790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204" y="4126119"/>
            <a:ext cx="4229420" cy="237904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98001" y="3361254"/>
            <a:ext cx="922272" cy="484924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619897" y="3032793"/>
            <a:ext cx="768991" cy="740275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46982" y="4090423"/>
            <a:ext cx="1008000" cy="265616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30845" y="4154125"/>
            <a:ext cx="792000" cy="718826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H="1">
            <a:off x="4422838" y="3835230"/>
            <a:ext cx="208005" cy="12250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00944" y="3773068"/>
            <a:ext cx="218953" cy="16544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06008" y="3969986"/>
            <a:ext cx="586107" cy="14400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11897" y="3975352"/>
            <a:ext cx="218948" cy="18000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5767" y="11723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70"/>
          <p:cNvSpPr txBox="1"/>
          <p:nvPr/>
        </p:nvSpPr>
        <p:spPr>
          <a:xfrm>
            <a:off x="31547" y="6472321"/>
            <a:ext cx="906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plasma fired after 0.75 s of PF current </a:t>
            </a:r>
            <a:r>
              <a:rPr lang="en-US"/>
              <a:t>to allow for skin currente diffusion in Al vessel and SS lids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ot205_Tensioni_e_corrent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434" y="1581159"/>
            <a:ext cx="5072120" cy="4396838"/>
          </a:xfrm>
          <a:prstGeom prst="rect">
            <a:avLst/>
          </a:prstGeom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5767" y="11723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196714" y="169525"/>
            <a:ext cx="59719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October 2015 experiments with external PF:</a:t>
            </a:r>
          </a:p>
          <a:p>
            <a:endParaRPr lang="en-US" b="1"/>
          </a:p>
          <a:p>
            <a:r>
              <a:rPr lang="en-US" b="1">
                <a:solidFill>
                  <a:srgbClr val="0000FF"/>
                </a:solidFill>
              </a:rPr>
              <a:t>Argon discharge </a:t>
            </a:r>
            <a:r>
              <a:rPr lang="en-US" b="1"/>
              <a:t>reaching 3 kA for 0.15 s</a:t>
            </a:r>
          </a:p>
          <a:p>
            <a:endParaRPr lang="en-US"/>
          </a:p>
          <a:p>
            <a:r>
              <a:rPr lang="en-US" b="1"/>
              <a:t>   the whole plasma current runs through both PF2  throttles</a:t>
            </a:r>
          </a:p>
        </p:txBody>
      </p:sp>
      <p:pic>
        <p:nvPicPr>
          <p:cNvPr id="16" name="205Catodo1.wmv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788232" y="4618889"/>
            <a:ext cx="3003685" cy="2239111"/>
          </a:xfrm>
          <a:prstGeom prst="rect">
            <a:avLst/>
          </a:prstGeom>
        </p:spPr>
      </p:pic>
      <p:pic>
        <p:nvPicPr>
          <p:cNvPr id="17" name="205Fast.wmv">
            <a:hlinkClick r:id="" action="ppaction://media"/>
          </p:cNvPr>
          <p:cNvPicPr/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556148" y="1910143"/>
            <a:ext cx="3312399" cy="3597059"/>
          </a:xfrm>
          <a:prstGeom prst="rect">
            <a:avLst/>
          </a:prstGeom>
        </p:spPr>
      </p:pic>
      <p:pic>
        <p:nvPicPr>
          <p:cNvPr id="18" name="205Anodo2.wmv">
            <a:hlinkClick r:id="" action="ppaction://media"/>
          </p:cNvPr>
          <p:cNvPicPr/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118248" y="0"/>
            <a:ext cx="2937460" cy="21897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942903" y="3285220"/>
            <a:ext cx="867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Shot 205</a:t>
            </a:r>
          </a:p>
        </p:txBody>
      </p:sp>
      <p:sp>
        <p:nvSpPr>
          <p:cNvPr id="9" name="Rectangle 8"/>
          <p:cNvSpPr/>
          <p:nvPr/>
        </p:nvSpPr>
        <p:spPr>
          <a:xfrm>
            <a:off x="3719367" y="6142892"/>
            <a:ext cx="5404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rgbClr val="0070C0"/>
                </a:solidFill>
              </a:rPr>
              <a:t>plasma fired after 0.75 s of PF </a:t>
            </a:r>
            <a:r>
              <a:rPr lang="en-US" smtClean="0">
                <a:solidFill>
                  <a:srgbClr val="0070C0"/>
                </a:solidFill>
              </a:rPr>
              <a:t>current </a:t>
            </a:r>
            <a:endParaRPr lang="en-US" smtClean="0">
              <a:solidFill>
                <a:srgbClr val="0070C0"/>
              </a:solidFill>
            </a:endParaRPr>
          </a:p>
          <a:p>
            <a:pPr algn="ctr"/>
            <a:r>
              <a:rPr lang="en-US" smtClean="0">
                <a:solidFill>
                  <a:srgbClr val="0070C0"/>
                </a:solidFill>
              </a:rPr>
              <a:t>(</a:t>
            </a:r>
            <a:r>
              <a:rPr lang="en-US" smtClean="0">
                <a:solidFill>
                  <a:srgbClr val="0070C0"/>
                </a:solidFill>
              </a:rPr>
              <a:t>skin </a:t>
            </a:r>
            <a:r>
              <a:rPr lang="en-US" smtClean="0">
                <a:solidFill>
                  <a:srgbClr val="0070C0"/>
                </a:solidFill>
              </a:rPr>
              <a:t>current time to remove X-point from inside vessel)</a:t>
            </a:r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462954" y="5507202"/>
            <a:ext cx="0" cy="635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4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465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3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mute="1">
                <p:cTn id="24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mute="1">
                <p:cTn id="30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ot197_Tensioni_e_correnti.p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480" y="2864880"/>
            <a:ext cx="4631797" cy="3969674"/>
          </a:xfrm>
          <a:prstGeom prst="rect">
            <a:avLst/>
          </a:prstGeom>
        </p:spPr>
      </p:pic>
      <p:pic>
        <p:nvPicPr>
          <p:cNvPr id="6" name="197Fast.wm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843" y="1209761"/>
            <a:ext cx="4465464" cy="4849215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23" y="11723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61382" y="21898"/>
            <a:ext cx="514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cathode is switched off &lt; 0.1 s before plasma current</a:t>
            </a:r>
          </a:p>
        </p:txBody>
      </p:sp>
      <p:pic>
        <p:nvPicPr>
          <p:cNvPr id="10" name="Picture 9" descr="Shot197_Tensioni_alto-basso.pc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2540" y="369332"/>
            <a:ext cx="4545772" cy="24850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03641" y="1456178"/>
            <a:ext cx="2532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Plasma fired after 0.75 s of </a:t>
            </a:r>
            <a:r>
              <a:rPr lang="en-US" sz="1200">
                <a:solidFill>
                  <a:srgbClr val="FF0000"/>
                </a:solidFill>
              </a:rPr>
              <a:t>PF current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43" y="6058976"/>
            <a:ext cx="472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however </a:t>
            </a:r>
            <a:r>
              <a:rPr lang="en-US" b="1"/>
              <a:t>equatorial hot spots </a:t>
            </a:r>
            <a:r>
              <a:rPr lang="en-US"/>
              <a:t>appear and a few</a:t>
            </a:r>
          </a:p>
          <a:p>
            <a:r>
              <a:rPr lang="en-US"/>
              <a:t>hundreds </a:t>
            </a:r>
            <a:r>
              <a:rPr lang="en-US" smtClean="0"/>
              <a:t>Ampere </a:t>
            </a:r>
            <a:r>
              <a:rPr lang="en-US"/>
              <a:t>are lost from main plasma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231616" y="1819922"/>
            <a:ext cx="2375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745116" y="547667"/>
            <a:ext cx="4442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532848"/>
            <a:ext cx="4455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October 2015, external PF</a:t>
            </a:r>
          </a:p>
          <a:p>
            <a:pPr algn="r"/>
            <a:r>
              <a:rPr lang="en-US" b="1">
                <a:solidFill>
                  <a:srgbClr val="0000FF"/>
                </a:solidFill>
              </a:rPr>
              <a:t>Argon discharge </a:t>
            </a:r>
            <a:r>
              <a:rPr lang="en-US" b="1"/>
              <a:t>sustained at 2 kA for </a:t>
            </a:r>
            <a:r>
              <a:rPr lang="en-US" b="1">
                <a:latin typeface="Times New Roman"/>
                <a:cs typeface="Times New Roman"/>
              </a:rPr>
              <a:t>~ </a:t>
            </a:r>
            <a:r>
              <a:rPr lang="en-US" b="1"/>
              <a:t>0.3 s</a:t>
            </a:r>
          </a:p>
          <a:p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490307" y="4445177"/>
            <a:ext cx="2625646" cy="2003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66875" y="4379483"/>
            <a:ext cx="867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Shot 197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08Catodo1.wm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119153" y="4658301"/>
            <a:ext cx="2936128" cy="2188751"/>
          </a:xfrm>
          <a:prstGeom prst="rect">
            <a:avLst/>
          </a:prstGeom>
        </p:spPr>
      </p:pic>
      <p:pic>
        <p:nvPicPr>
          <p:cNvPr id="8" name="208Fast.wmv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766443" y="1916024"/>
            <a:ext cx="3377557" cy="3667816"/>
          </a:xfrm>
          <a:prstGeom prst="rect">
            <a:avLst/>
          </a:prstGeom>
        </p:spPr>
      </p:pic>
      <p:pic>
        <p:nvPicPr>
          <p:cNvPr id="9" name="208Anodo2.wmv">
            <a:hlinkClick r:id="" action="ppaction://media"/>
          </p:cNvPr>
          <p:cNvPicPr/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5322141" y="0"/>
            <a:ext cx="2947605" cy="2197305"/>
          </a:xfrm>
          <a:prstGeom prst="rect">
            <a:avLst/>
          </a:prstGeom>
        </p:spPr>
      </p:pic>
      <p:pic>
        <p:nvPicPr>
          <p:cNvPr id="10" name="Picture 9" descr="Shot208_Tensioni_e_correnti.pc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8" y="647473"/>
            <a:ext cx="4031464" cy="3483834"/>
          </a:xfrm>
          <a:prstGeom prst="rect">
            <a:avLst/>
          </a:prstGeom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3616" y="12431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943006" y="2144508"/>
            <a:ext cx="19463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~ </a:t>
            </a:r>
            <a:r>
              <a:rPr lang="en-US"/>
              <a:t>1.5 kA lost</a:t>
            </a:r>
          </a:p>
          <a:p>
            <a:r>
              <a:rPr lang="en-US"/>
              <a:t>from main plasma</a:t>
            </a:r>
          </a:p>
          <a:p>
            <a:endParaRPr lang="en-US"/>
          </a:p>
          <a:p>
            <a:r>
              <a:rPr lang="en-US"/>
              <a:t>in discharge from</a:t>
            </a:r>
          </a:p>
          <a:p>
            <a:r>
              <a:rPr lang="en-US"/>
              <a:t>cathode down to</a:t>
            </a:r>
          </a:p>
          <a:p>
            <a:r>
              <a:rPr lang="en-US"/>
              <a:t>lid\vessel</a:t>
            </a:r>
          </a:p>
          <a:p>
            <a:endParaRPr lang="en-US"/>
          </a:p>
        </p:txBody>
      </p:sp>
      <p:pic>
        <p:nvPicPr>
          <p:cNvPr id="13" name="Picture 12" descr="TensioniPFlow.pct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657" y="3884791"/>
            <a:ext cx="3872014" cy="23771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52803" y="836954"/>
            <a:ext cx="1598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Argon plasma</a:t>
            </a:r>
          </a:p>
          <a:p>
            <a:r>
              <a:rPr lang="en-US" b="1"/>
              <a:t>aiming to 4 kA</a:t>
            </a:r>
          </a:p>
          <a:p>
            <a:r>
              <a:rPr lang="en-US" b="1"/>
              <a:t>reaches 3.5 kA</a:t>
            </a:r>
          </a:p>
          <a:p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796434" y="1704141"/>
            <a:ext cx="2143461" cy="646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4856727" y="3945106"/>
            <a:ext cx="1076644" cy="675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5617" y="6188131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10 V spikes appearing on floating voltages on lower PF coils</a:t>
            </a:r>
          </a:p>
          <a:p>
            <a:r>
              <a:rPr lang="en-US"/>
              <a:t>are associated with plasma current outer path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1634523" y="6095292"/>
            <a:ext cx="3457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98620" y="4352824"/>
            <a:ext cx="1595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plasma current</a:t>
            </a:r>
          </a:p>
          <a:p>
            <a:r>
              <a:rPr lang="en-US"/>
              <a:t>lost on both</a:t>
            </a:r>
          </a:p>
          <a:p>
            <a:r>
              <a:rPr lang="en-US"/>
              <a:t>PF2 throttles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1830071" y="4317056"/>
            <a:ext cx="2179496" cy="536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841" y="67154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Plasma current outer paths for I &gt; 3 kA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85158" y="2321126"/>
            <a:ext cx="867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Shot 208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365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3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mute="1">
                <p:cTn id="24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mute="1">
                <p:cTn id="30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nsioniPFlow.p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450" y="1787678"/>
            <a:ext cx="3421890" cy="4271068"/>
          </a:xfrm>
          <a:prstGeom prst="rect">
            <a:avLst/>
          </a:prstGeom>
        </p:spPr>
      </p:pic>
      <p:pic>
        <p:nvPicPr>
          <p:cNvPr id="5" name="222Fast.wm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3266" y="873778"/>
            <a:ext cx="4784730" cy="51959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26555" y="862829"/>
            <a:ext cx="39036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404040"/>
                </a:solidFill>
              </a:rPr>
              <a:t>to avoid voltage spikes on low PF coils</a:t>
            </a:r>
          </a:p>
          <a:p>
            <a:pPr lvl="0"/>
            <a:r>
              <a:rPr lang="en-US"/>
              <a:t>PF2\3low + PF4low connected </a:t>
            </a:r>
            <a:r>
              <a:rPr lang="en-US">
                <a:solidFill>
                  <a:srgbClr val="404040"/>
                </a:solidFill>
              </a:rPr>
              <a:t>to GND</a:t>
            </a:r>
          </a:p>
          <a:p>
            <a:pPr lvl="0"/>
            <a:r>
              <a:rPr lang="en-US">
                <a:solidFill>
                  <a:srgbClr val="404040"/>
                </a:solidFill>
              </a:rPr>
              <a:t>through much smaller (16 m</a:t>
            </a:r>
            <a:r>
              <a:rPr lang="el-GR">
                <a:solidFill>
                  <a:srgbClr val="404040"/>
                </a:solidFill>
              </a:rPr>
              <a:t>Ω</a:t>
            </a:r>
            <a:r>
              <a:rPr lang="en-US">
                <a:solidFill>
                  <a:srgbClr val="404040"/>
                </a:solidFill>
              </a:rPr>
              <a:t>) resistors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327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Equatorial hot spot eliminated</a:t>
            </a:r>
            <a:r>
              <a:rPr lang="en-US"/>
              <a:t>, voltage spikes have been reduced to 1 V amplitude on PF2/3low</a:t>
            </a:r>
          </a:p>
          <a:p>
            <a:pPr algn="ctr"/>
            <a:r>
              <a:rPr lang="en-US"/>
              <a:t>only small sparks from PF2/3low remain in correspondence to 1V PF2/3low spikes</a:t>
            </a: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5767" y="11723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3266" y="34305"/>
            <a:ext cx="748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Removal of equatorial hot spots through straighter grounding of low PF coils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3107" y="493497"/>
            <a:ext cx="248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Argon discharge </a:t>
            </a:r>
            <a:r>
              <a:rPr lang="en-US" b="1"/>
              <a:t>at 2 kA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6955" y="4608195"/>
            <a:ext cx="867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Shot 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vieCatodo1 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0" y="360709"/>
            <a:ext cx="3634502" cy="2717591"/>
          </a:xfrm>
          <a:prstGeom prst="rect">
            <a:avLst/>
          </a:prstGeom>
        </p:spPr>
      </p:pic>
      <p:pic>
        <p:nvPicPr>
          <p:cNvPr id="5" name="Picture 4" descr="movieCatodo1 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232" y="360709"/>
            <a:ext cx="3634502" cy="27175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3019" y="455191"/>
            <a:ext cx="6622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when plasma current takes outer path cathode seems less emitting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4410" y="921923"/>
            <a:ext cx="223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plasma current 3.5 kA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9886" y="921923"/>
            <a:ext cx="308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plasma current 2kA, 1.5 kA lost</a:t>
            </a:r>
          </a:p>
        </p:txBody>
      </p:sp>
      <p:pic>
        <p:nvPicPr>
          <p:cNvPr id="9" name="Picture 8" descr="NOPFext2.pc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7" y="2583888"/>
            <a:ext cx="4185217" cy="4208417"/>
          </a:xfrm>
          <a:prstGeom prst="rect">
            <a:avLst/>
          </a:prstGeom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5767" y="11723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95924" y="26546"/>
            <a:ext cx="625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Magnetic tayloring in order to have a better filling of electrodes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8824" y="2583888"/>
            <a:ext cx="48842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  </a:t>
            </a:r>
            <a:r>
              <a:rPr lang="en-US" b="1">
                <a:solidFill>
                  <a:srgbClr val="0070C0"/>
                </a:solidFill>
              </a:rPr>
              <a:t>current flows only in external PF near equator</a:t>
            </a:r>
          </a:p>
          <a:p>
            <a:pPr algn="ctr"/>
            <a:r>
              <a:rPr lang="en-US"/>
              <a:t>  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3514218" y="2989921"/>
            <a:ext cx="1188000" cy="79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938217" y="3565923"/>
            <a:ext cx="2340000" cy="79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227Catodo1.wmv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291317" y="3230219"/>
            <a:ext cx="4829237" cy="35999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65407" y="3230219"/>
            <a:ext cx="867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Shot 227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77409" y="1993815"/>
            <a:ext cx="867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</a:rPr>
              <a:t>Shot 208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758528" y="2301592"/>
            <a:ext cx="3759073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759253" y="2893634"/>
            <a:ext cx="389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cathode seems better filled at all times</a:t>
            </a:r>
            <a:endParaRPr lang="en-US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nsioniPFlow.p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66" y="2529158"/>
            <a:ext cx="4799133" cy="4131769"/>
          </a:xfrm>
          <a:prstGeom prst="rect">
            <a:avLst/>
          </a:prstGeom>
        </p:spPr>
      </p:pic>
      <p:pic>
        <p:nvPicPr>
          <p:cNvPr id="5" name="227Fast.wm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895" y="1861279"/>
            <a:ext cx="4238335" cy="4602566"/>
          </a:xfrm>
          <a:prstGeom prst="rect">
            <a:avLst/>
          </a:prstGeom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5767" y="11723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151595" y="4171461"/>
            <a:ext cx="867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Shot 227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84933" y="892686"/>
            <a:ext cx="5137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voltage spikes have been eliminated on PF2/3low,</a:t>
            </a:r>
          </a:p>
          <a:p>
            <a:pPr algn="ctr"/>
            <a:r>
              <a:rPr lang="en-US"/>
              <a:t>after 1 V amplitude jump even small sparks vanish</a:t>
            </a:r>
          </a:p>
          <a:p>
            <a:pPr algn="ctr"/>
            <a:endParaRPr lang="en-US"/>
          </a:p>
          <a:p>
            <a:pPr algn="ctr"/>
            <a:r>
              <a:rPr lang="en-US"/>
              <a:t>voltage jump does not lose plasma current </a:t>
            </a:r>
          </a:p>
          <a:p>
            <a:pPr algn="ctr"/>
            <a:r>
              <a:rPr lang="en-US"/>
              <a:t>very quiet plasma at 2 kA after voltage jump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832037" y="3544454"/>
            <a:ext cx="2359829" cy="10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895" y="118411"/>
            <a:ext cx="6481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Straighter grounding of lower PF coils and better filling of cathode </a:t>
            </a:r>
          </a:p>
          <a:p>
            <a:r>
              <a:rPr lang="en-US" b="1"/>
              <a:t>flowing current only in the two external PF coils nearer to equator</a:t>
            </a:r>
          </a:p>
        </p:txBody>
      </p:sp>
      <p:sp>
        <p:nvSpPr>
          <p:cNvPr id="9" name="Rectangle 8"/>
          <p:cNvSpPr/>
          <p:nvPr/>
        </p:nvSpPr>
        <p:spPr>
          <a:xfrm>
            <a:off x="897968" y="1447744"/>
            <a:ext cx="248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Argon discharge </a:t>
            </a:r>
            <a:r>
              <a:rPr lang="en-US" b="1"/>
              <a:t>at 2 kA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0123" y="1127708"/>
            <a:ext cx="7756939" cy="446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Summary</a:t>
            </a:r>
          </a:p>
          <a:p>
            <a:endParaRPr lang="en-US"/>
          </a:p>
          <a:p>
            <a:r>
              <a:rPr lang="en-US"/>
              <a:t>History of construction of PROTO-SPHERA</a:t>
            </a:r>
          </a:p>
          <a:p>
            <a:endParaRPr lang="en-US"/>
          </a:p>
          <a:p>
            <a:r>
              <a:rPr lang="en-US"/>
              <a:t>Cylindrical anode experiments (2014)</a:t>
            </a:r>
          </a:p>
          <a:p>
            <a:endParaRPr lang="en-US"/>
          </a:p>
          <a:p>
            <a:r>
              <a:rPr lang="en-US"/>
              <a:t>Annular anode experiments (2015)</a:t>
            </a:r>
          </a:p>
          <a:p>
            <a:endParaRPr lang="en-US"/>
          </a:p>
          <a:p>
            <a:r>
              <a:rPr lang="en-US"/>
              <a:t>Absence of anode attachment due to electrostatic potential</a:t>
            </a:r>
          </a:p>
          <a:p>
            <a:endParaRPr lang="en-US"/>
          </a:p>
          <a:p>
            <a:r>
              <a:rPr lang="en-US"/>
              <a:t>Tailoring of electrostatic potential </a:t>
            </a:r>
            <a:r>
              <a:rPr lang="en-US">
                <a:ea typeface="华文楷体"/>
                <a:cs typeface="华文楷体"/>
              </a:rPr>
              <a:t>by connecting PF coils casings, built as floating</a:t>
            </a:r>
          </a:p>
          <a:p>
            <a:endParaRPr lang="en-US">
              <a:ea typeface="华文楷体"/>
              <a:cs typeface="华文楷体"/>
            </a:endParaRPr>
          </a:p>
          <a:p>
            <a:r>
              <a:rPr lang="en-US"/>
              <a:t>Tailoring of magnetic field </a:t>
            </a:r>
            <a:r>
              <a:rPr lang="en-US" smtClean="0"/>
              <a:t>through </a:t>
            </a:r>
            <a:r>
              <a:rPr lang="en-US">
                <a:ea typeface="华文楷体"/>
                <a:cs typeface="华文楷体"/>
              </a:rPr>
              <a:t>additional PF coils external to the vessel</a:t>
            </a:r>
          </a:p>
          <a:p>
            <a:endParaRPr lang="en-US">
              <a:ea typeface="华文楷体"/>
              <a:cs typeface="华文楷体"/>
            </a:endParaRPr>
          </a:p>
          <a:p>
            <a:r>
              <a:rPr lang="en-US">
                <a:ea typeface="华文楷体"/>
                <a:cs typeface="华文楷体"/>
              </a:rPr>
              <a:t>Conclusions</a:t>
            </a:r>
            <a:endParaRPr lang="en-US"/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5767" y="11723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41" y="166607"/>
            <a:ext cx="9128859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Conclusions</a:t>
            </a:r>
            <a:endParaRPr lang="en-US"/>
          </a:p>
          <a:p>
            <a:endParaRPr lang="en-US"/>
          </a:p>
          <a:p>
            <a:r>
              <a:rPr lang="en-US"/>
              <a:t>20 years after 2</a:t>
            </a:r>
            <a:r>
              <a:rPr lang="en-US" baseline="30000"/>
              <a:t>nd</a:t>
            </a:r>
            <a:r>
              <a:rPr lang="en-US"/>
              <a:t> ST Workshop – Princeton (1995) the “aggressive proposal” PROTO-SPHERA</a:t>
            </a:r>
          </a:p>
          <a:p>
            <a:r>
              <a:rPr lang="en-US"/>
              <a:t>is producing its first centerpost plasmas	</a:t>
            </a:r>
            <a:r>
              <a:rPr lang="en-US" i="1"/>
              <a:t>…better late than never!</a:t>
            </a:r>
            <a:r>
              <a:rPr lang="en-US" i="1">
                <a:latin typeface="华文楷体"/>
                <a:ea typeface="华文楷体"/>
                <a:cs typeface="华文楷体"/>
              </a:rPr>
              <a:t> </a:t>
            </a:r>
            <a:r>
              <a:rPr lang="en-US" sz="2000" i="1"/>
              <a:t>…</a:t>
            </a:r>
            <a:r>
              <a:rPr lang="en-US" sz="2000">
                <a:latin typeface="华文楷体"/>
                <a:ea typeface="华文楷体"/>
                <a:cs typeface="华文楷体"/>
              </a:rPr>
              <a:t>迟到总比不到好！</a:t>
            </a:r>
          </a:p>
          <a:p>
            <a:endParaRPr lang="en-US"/>
          </a:p>
          <a:p>
            <a:r>
              <a:rPr lang="en-US"/>
              <a:t>Hollow anode surprise, no anode arc attachment	(electrostatic potential, E x B  plasma rotation)</a:t>
            </a:r>
          </a:p>
          <a:p>
            <a:endParaRPr lang="en-US"/>
          </a:p>
          <a:p>
            <a:r>
              <a:rPr lang="en-US"/>
              <a:t>(1/3) of the due current (10 kA) achieved, 3 kA sustained in Argon plasma</a:t>
            </a:r>
            <a:endParaRPr lang="en-US">
              <a:ea typeface="华文楷体"/>
              <a:cs typeface="华文楷体"/>
            </a:endParaRPr>
          </a:p>
          <a:p>
            <a:endParaRPr lang="en-US">
              <a:ea typeface="华文楷体"/>
              <a:cs typeface="华文楷体"/>
            </a:endParaRPr>
          </a:p>
          <a:p>
            <a:r>
              <a:rPr lang="en-US">
                <a:ea typeface="华文楷体"/>
                <a:cs typeface="华文楷体"/>
              </a:rPr>
              <a:t>To achieve full current of 10 kA requires patient learning of how to tailor boundary conditions:</a:t>
            </a:r>
          </a:p>
          <a:p>
            <a:r>
              <a:rPr lang="en-US">
                <a:ea typeface="华文楷体"/>
                <a:cs typeface="华文楷体"/>
              </a:rPr>
              <a:t>• electrostatic potential by connecting PF coils casings, built floating with respect to the vessel</a:t>
            </a:r>
          </a:p>
          <a:p>
            <a:r>
              <a:rPr lang="en-US">
                <a:ea typeface="华文楷体"/>
                <a:cs typeface="华文楷体"/>
              </a:rPr>
              <a:t>• magnetic field by additional coils external to the vessel</a:t>
            </a:r>
          </a:p>
          <a:p>
            <a:endParaRPr lang="en-US">
              <a:ea typeface="华文楷体"/>
              <a:cs typeface="华文楷体"/>
            </a:endParaRPr>
          </a:p>
          <a:p>
            <a:r>
              <a:rPr lang="en-US">
                <a:ea typeface="华文楷体"/>
                <a:cs typeface="华文楷体"/>
              </a:rPr>
              <a:t>After Argon centerpost is tamed (80 V </a:t>
            </a:r>
            <a:r>
              <a:rPr lang="en-US" smtClean="0">
                <a:ea typeface="华文楷体"/>
                <a:cs typeface="华文楷体"/>
              </a:rPr>
              <a:t>breakdown</a:t>
            </a:r>
            <a:r>
              <a:rPr lang="en-US">
                <a:ea typeface="华文楷体"/>
                <a:cs typeface="华文楷体"/>
              </a:rPr>
              <a:t>), start fight with Hydrogen centerpost (180 V)</a:t>
            </a:r>
          </a:p>
          <a:p>
            <a:endParaRPr lang="en-US">
              <a:ea typeface="华文楷体"/>
              <a:cs typeface="华文楷体"/>
            </a:endParaRPr>
          </a:p>
          <a:p>
            <a:r>
              <a:rPr lang="en-US">
                <a:ea typeface="华文楷体"/>
                <a:cs typeface="华文楷体"/>
              </a:rPr>
              <a:t>If full current of plasma centerpost(10 kA) is achieved and sustained with 54 sparcely spaced</a:t>
            </a:r>
          </a:p>
          <a:p>
            <a:r>
              <a:rPr lang="en-US">
                <a:ea typeface="华文楷体"/>
                <a:cs typeface="华文楷体"/>
              </a:rPr>
              <a:t>emitting filaments, then full current (60 kA) will be even better achieved with 324 filaments</a:t>
            </a:r>
          </a:p>
          <a:p>
            <a:endParaRPr lang="en-US">
              <a:ea typeface="华文楷体"/>
              <a:cs typeface="华文楷体"/>
            </a:endParaRPr>
          </a:p>
          <a:p>
            <a:r>
              <a:rPr lang="en-US">
                <a:ea typeface="华文楷体"/>
                <a:cs typeface="华文楷体"/>
              </a:rPr>
              <a:t>First stage of PROTO-SPHERA is only an appetizer for the production of the Spherical Torus</a:t>
            </a:r>
          </a:p>
          <a:p>
            <a:r>
              <a:rPr lang="en-US">
                <a:latin typeface="华文楷体"/>
                <a:ea typeface="华文楷体"/>
                <a:cs typeface="华文楷体"/>
              </a:rPr>
              <a:t>	…</a:t>
            </a:r>
            <a:r>
              <a:rPr lang="en-US" sz="2000">
                <a:latin typeface="华文楷体"/>
                <a:ea typeface="华文楷体"/>
                <a:cs typeface="华文楷体"/>
              </a:rPr>
              <a:t>放龙入海!     </a:t>
            </a:r>
            <a:r>
              <a:rPr lang="en-US" i="1"/>
              <a:t>…give a chance to the dragon to show his endowments into the sea!</a:t>
            </a: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5767" y="11723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78" y="753145"/>
            <a:ext cx="6871038" cy="1581852"/>
          </a:xfrm>
          <a:prstGeom prst="rect">
            <a:avLst/>
          </a:prstGeom>
        </p:spPr>
      </p:pic>
      <p:pic>
        <p:nvPicPr>
          <p:cNvPr id="6" name="Picture 5" descr="Fig.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218" y="2255322"/>
            <a:ext cx="7060393" cy="261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736" y="23446"/>
            <a:ext cx="7504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/>
              <a:t>PROTO-SPHERA aim</a:t>
            </a:r>
          </a:p>
          <a:p>
            <a:pPr algn="ctr"/>
            <a:r>
              <a:rPr lang="en-US" b="1"/>
              <a:t>A spherical tokamak with metal centerpost replaced by a plasma centerpost</a:t>
            </a:r>
            <a:r>
              <a:rPr lang="en-US"/>
              <a:t>:</a:t>
            </a:r>
          </a:p>
          <a:p>
            <a:pPr algn="ctr"/>
            <a:r>
              <a:rPr lang="en-US" b="1" smtClean="0"/>
              <a:t>anode </a:t>
            </a:r>
            <a:r>
              <a:rPr lang="en-US" b="1"/>
              <a:t>and </a:t>
            </a:r>
            <a:r>
              <a:rPr lang="en-US" b="1" smtClean="0"/>
              <a:t>cathode </a:t>
            </a:r>
            <a:r>
              <a:rPr lang="en-US" b="1"/>
              <a:t>needed for setting up the configuration</a:t>
            </a:r>
          </a:p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352" y="5243726"/>
            <a:ext cx="697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/>
                <a:cs typeface="Calibri"/>
              </a:rPr>
              <a:t>Experiments began in 2014 on plasma centerpost only; aim is 10 kA, 1 s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30441" y="3131377"/>
            <a:ext cx="4290395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07325" y="2147299"/>
            <a:ext cx="146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Present stage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94" y="5846261"/>
            <a:ext cx="7661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cs typeface="Calibri"/>
              </a:rPr>
              <a:t>Years 1995 - 2002: </a:t>
            </a:r>
            <a:r>
              <a:rPr lang="en-US" i="1"/>
              <a:t>Idea &amp; design		   </a:t>
            </a:r>
            <a:r>
              <a:rPr lang="en-US" b="1" i="1">
                <a:solidFill>
                  <a:srgbClr val="FF0000"/>
                </a:solidFill>
                <a:cs typeface="Calibri"/>
              </a:rPr>
              <a:t>Years 1997 - 2000: </a:t>
            </a:r>
            <a:r>
              <a:rPr lang="en-US" i="1"/>
              <a:t>Test of electrodes</a:t>
            </a:r>
          </a:p>
          <a:p>
            <a:r>
              <a:rPr lang="en-US" i="1"/>
              <a:t> 1995 - 2</a:t>
            </a:r>
            <a:r>
              <a:rPr lang="en-US" i="1" baseline="30000"/>
              <a:t>nd</a:t>
            </a:r>
            <a:r>
              <a:rPr lang="en-US" i="1"/>
              <a:t> ST Workshop Princeton		   in “Champagne bottle experiment”</a:t>
            </a:r>
          </a:p>
          <a:p>
            <a:r>
              <a:rPr lang="en-US" i="1"/>
              <a:t>2002 - International Workshop Frascati	   (late Derek Robinson, Prague EPS98</a:t>
            </a:r>
            <a:r>
              <a:rPr lang="en-US" i="1" smtClean="0"/>
              <a:t>)</a:t>
            </a:r>
            <a:endParaRPr lang="en-US" i="1"/>
          </a:p>
        </p:txBody>
      </p:sp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0596" y="11723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671" y="4663089"/>
            <a:ext cx="235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Plasma current 10 kA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in centerpost, no torus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389570" y="5025268"/>
            <a:ext cx="114651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54376" y="4663089"/>
            <a:ext cx="405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Plasma current 60 kA in centerpost, 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240 kA in spherical torus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7021585" y="3514532"/>
            <a:ext cx="203646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17245" y="3218918"/>
            <a:ext cx="63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2.5 m</a:t>
            </a:r>
          </a:p>
          <a:p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vessel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678" y="4868125"/>
            <a:ext cx="1675739" cy="1966428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93351" y="5769618"/>
            <a:ext cx="558720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34698" y="2162054"/>
            <a:ext cx="119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Next stage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89570" y="2368618"/>
            <a:ext cx="114651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VacuumTestGrou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2289" y="3185628"/>
            <a:ext cx="5847151" cy="328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50413" y="5858040"/>
            <a:ext cx="646588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Calibri"/>
                <a:cs typeface="Calibri"/>
              </a:rPr>
              <a:t>Years 2004 - 2010:</a:t>
            </a:r>
          </a:p>
        </p:txBody>
      </p:sp>
      <p:pic>
        <p:nvPicPr>
          <p:cNvPr id="6" name="Picture 5" descr="Zamp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1693" y="3185629"/>
            <a:ext cx="2201863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6021" y="2824767"/>
            <a:ext cx="87441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Calibri"/>
              </a:rPr>
              <a:t>PROTO-SPHERA was built (2006-2009) by ASG Superconductors of Genoa, cost 1 M€.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6304" y="6373444"/>
            <a:ext cx="558720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tar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9625" y="433912"/>
            <a:ext cx="7261254" cy="239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opf2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1317">
            <a:off x="42709" y="3598081"/>
            <a:ext cx="2209690" cy="1989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198" y="32847"/>
            <a:ext cx="768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/>
                <a:cs typeface="Calibri"/>
              </a:rPr>
              <a:t>Cylindrical vacuum vessel was START vacuum vessel, donated by Culham in 2004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193" y="6441717"/>
            <a:ext cx="6956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Calibri"/>
                <a:cs typeface="Calibri"/>
              </a:rPr>
              <a:t>…from ideas 		  …to detailed design			     …to hard metal</a:t>
            </a: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7490" y="0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310" y="3894136"/>
            <a:ext cx="2991945" cy="21721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2691" y="5989639"/>
            <a:ext cx="2576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Calibri"/>
                <a:cs typeface="Calibri"/>
              </a:rPr>
              <a:t>annular cathode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6552" y="214944"/>
            <a:ext cx="2025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Calibri"/>
                <a:cs typeface="Calibri"/>
              </a:rPr>
              <a:t>annular anode</a:t>
            </a:r>
            <a:endParaRPr lang="en-US" b="1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310" y="573327"/>
            <a:ext cx="2991945" cy="2334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2986" y="24132"/>
            <a:ext cx="408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alibri"/>
                <a:cs typeface="Calibri"/>
              </a:rPr>
              <a:t>Only the </a:t>
            </a:r>
            <a:r>
              <a:rPr lang="en-US" b="1">
                <a:latin typeface="Calibri"/>
                <a:cs typeface="Calibri"/>
              </a:rPr>
              <a:t>PF coils </a:t>
            </a:r>
            <a:r>
              <a:rPr lang="en-US" b="1">
                <a:solidFill>
                  <a:srgbClr val="0000FF"/>
                </a:solidFill>
                <a:latin typeface="Calibri"/>
                <a:cs typeface="Calibri"/>
              </a:rPr>
              <a:t>necessary for setting up</a:t>
            </a:r>
          </a:p>
          <a:p>
            <a:r>
              <a:rPr lang="en-US" b="1">
                <a:solidFill>
                  <a:srgbClr val="0000FF"/>
                </a:solidFill>
                <a:latin typeface="Calibri"/>
                <a:cs typeface="Calibri"/>
              </a:rPr>
              <a:t>the plasma centerpost have  been built</a:t>
            </a: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7490" y="0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7427" y="6059593"/>
            <a:ext cx="8919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vacuum vessel is GND potential</a:t>
            </a:r>
          </a:p>
          <a:p>
            <a:r>
              <a:rPr lang="en-US"/>
              <a:t>PF coils casings built as floating, can be connected to potentials: </a:t>
            </a:r>
            <a:r>
              <a:rPr lang="en-US" b="1">
                <a:solidFill>
                  <a:srgbClr val="FF0000"/>
                </a:solidFill>
              </a:rPr>
              <a:t>anode +</a:t>
            </a:r>
            <a:r>
              <a:rPr lang="en-US" b="1"/>
              <a:t>, </a:t>
            </a:r>
            <a:r>
              <a:rPr lang="en-US" b="1">
                <a:solidFill>
                  <a:srgbClr val="0000FF"/>
                </a:solidFill>
              </a:rPr>
              <a:t>cathode -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 b="1">
                <a:solidFill>
                  <a:srgbClr val="404040"/>
                </a:solidFill>
              </a:rPr>
              <a:t>vessel 0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032740" y="3546186"/>
            <a:ext cx="2892850" cy="1588"/>
          </a:xfrm>
          <a:prstGeom prst="line">
            <a:avLst/>
          </a:prstGeom>
          <a:ln w="69850">
            <a:solidFill>
              <a:srgbClr val="6269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72514" y="3546186"/>
            <a:ext cx="2892850" cy="1588"/>
          </a:xfrm>
          <a:prstGeom prst="line">
            <a:avLst/>
          </a:prstGeom>
          <a:ln w="69850">
            <a:solidFill>
              <a:srgbClr val="6269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8" descr="Fig2b.jpg"/>
          <p:cNvPicPr>
            <a:picLocks noChangeAspect="1"/>
          </p:cNvPicPr>
          <p:nvPr/>
        </p:nvPicPr>
        <p:blipFill>
          <a:blip r:embed="rId5">
            <a:lum contrast="32000"/>
            <a:alphaModFix amt="78000"/>
          </a:blip>
          <a:srcRect/>
          <a:stretch>
            <a:fillRect/>
          </a:stretch>
        </p:blipFill>
        <p:spPr bwMode="auto">
          <a:xfrm>
            <a:off x="1476035" y="674930"/>
            <a:ext cx="3182757" cy="53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56339" y="1864199"/>
            <a:ext cx="77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PF4up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8631" y="2233531"/>
            <a:ext cx="778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PF3up</a:t>
            </a:r>
          </a:p>
          <a:p>
            <a:r>
              <a:rPr lang="en-US" b="1"/>
              <a:t>PF2up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5039" y="4425379"/>
            <a:ext cx="882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PF4low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674" y="3767965"/>
            <a:ext cx="882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PF2low</a:t>
            </a:r>
          </a:p>
          <a:p>
            <a:r>
              <a:rPr lang="en-US" b="1"/>
              <a:t>PF3low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79277" y="2000426"/>
            <a:ext cx="1039663" cy="158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79277" y="2133402"/>
            <a:ext cx="1679528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34542" y="4714892"/>
            <a:ext cx="1039663" cy="158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34542" y="4575731"/>
            <a:ext cx="1548152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76834" y="2496299"/>
            <a:ext cx="442106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676834" y="2759069"/>
            <a:ext cx="1081971" cy="158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76834" y="3973136"/>
            <a:ext cx="1081971" cy="158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74473" y="4237144"/>
            <a:ext cx="442106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55038" y="2266378"/>
            <a:ext cx="1718776" cy="1588"/>
          </a:xfrm>
          <a:prstGeom prst="straightConnector1">
            <a:avLst/>
          </a:prstGeom>
          <a:ln>
            <a:solidFill>
              <a:srgbClr val="FF51D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70747" y="217877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anode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733142" y="4486551"/>
            <a:ext cx="1718776" cy="1588"/>
          </a:xfrm>
          <a:prstGeom prst="straightConnector1">
            <a:avLst/>
          </a:prstGeom>
          <a:ln>
            <a:solidFill>
              <a:srgbClr val="FF51D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15135" y="4151654"/>
            <a:ext cx="95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cathode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3262396" y="2879862"/>
            <a:ext cx="328429" cy="273360"/>
          </a:xfrm>
          <a:prstGeom prst="straightConnector1">
            <a:avLst/>
          </a:prstGeom>
          <a:ln>
            <a:solidFill>
              <a:srgbClr val="B839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3273343" y="3525284"/>
            <a:ext cx="328430" cy="305867"/>
          </a:xfrm>
          <a:prstGeom prst="straightConnector1">
            <a:avLst/>
          </a:prstGeom>
          <a:ln>
            <a:solidFill>
              <a:srgbClr val="B839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90818" y="2982351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B839FF"/>
                </a:solidFill>
              </a:rPr>
              <a:t>plasma   current must run</a:t>
            </a:r>
          </a:p>
          <a:p>
            <a:r>
              <a:rPr lang="en-US" b="1">
                <a:solidFill>
                  <a:srgbClr val="B839FF"/>
                </a:solidFill>
              </a:rPr>
              <a:t>through  both PF2 throttles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281" y="631006"/>
            <a:ext cx="202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alibri"/>
                <a:cs typeface="Calibri"/>
              </a:rPr>
              <a:t>8 PF coils in series</a:t>
            </a:r>
          </a:p>
          <a:p>
            <a:r>
              <a:rPr lang="en-US" b="1">
                <a:latin typeface="Calibri"/>
                <a:cs typeface="Calibri"/>
              </a:rPr>
              <a:t>inside the machine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1688" y="3105462"/>
            <a:ext cx="189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bg1">
                    <a:lumMod val="65000"/>
                  </a:schemeClr>
                </a:solidFill>
              </a:rPr>
              <a:t>Aluminium   cylindrical</a:t>
            </a:r>
          </a:p>
          <a:p>
            <a:pPr algn="ctr"/>
            <a:r>
              <a:rPr lang="en-US" sz="1400" b="1">
                <a:solidFill>
                  <a:schemeClr val="bg1">
                    <a:lumMod val="65000"/>
                  </a:schemeClr>
                </a:solidFill>
              </a:rPr>
              <a:t>   START   vessel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635" y="1244490"/>
            <a:ext cx="1964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65000"/>
                  </a:schemeClr>
                </a:solidFill>
              </a:rPr>
              <a:t>Stainless steel up\down </a:t>
            </a:r>
          </a:p>
          <a:p>
            <a:r>
              <a:rPr lang="en-US" sz="1400" b="1">
                <a:solidFill>
                  <a:schemeClr val="bg1">
                    <a:lumMod val="65000"/>
                  </a:schemeClr>
                </a:solidFill>
              </a:rPr>
              <a:t>new extensions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5039" y="5444435"/>
            <a:ext cx="2852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65000"/>
                  </a:schemeClr>
                </a:solidFill>
              </a:rPr>
              <a:t>Stainless steel up\down 	    new lids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9" y="2493371"/>
            <a:ext cx="8896751" cy="3950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1336" y="6107768"/>
            <a:ext cx="598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Electrical power supplies built by EEI of  Vicenza, cost 0.7 M€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59893" y="6422355"/>
            <a:ext cx="646588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Calibri"/>
                <a:cs typeface="Calibri"/>
              </a:rPr>
              <a:t>Years 2011 - 2014: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61508" y="6626483"/>
            <a:ext cx="343760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P1010098 PanoFin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176" y="21898"/>
            <a:ext cx="2648660" cy="31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650" y="162159"/>
            <a:ext cx="976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9556"/>
                </a:solidFill>
                <a:latin typeface="Calibri"/>
                <a:cs typeface="Calibri"/>
              </a:rPr>
              <a:t>Anode</a:t>
            </a:r>
            <a:endParaRPr lang="en-US" b="1">
              <a:latin typeface="Calibri"/>
              <a:cs typeface="Calibri"/>
            </a:endParaRPr>
          </a:p>
          <a:p>
            <a:endParaRPr lang="en-US" b="1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PF coils</a:t>
            </a: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r>
              <a:rPr lang="en-US" b="1">
                <a:solidFill>
                  <a:srgbClr val="C09556"/>
                </a:solidFill>
                <a:latin typeface="Calibri"/>
                <a:cs typeface="Calibri"/>
              </a:rPr>
              <a:t>Cathode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56112" y="812800"/>
            <a:ext cx="1305167" cy="11985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45939" y="933670"/>
            <a:ext cx="1327063" cy="84823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63384" y="1470424"/>
            <a:ext cx="935149" cy="631732"/>
          </a:xfrm>
          <a:prstGeom prst="straightConnector1">
            <a:avLst/>
          </a:prstGeom>
          <a:ln>
            <a:solidFill>
              <a:srgbClr val="C0955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45939" y="405102"/>
            <a:ext cx="850942" cy="1588"/>
          </a:xfrm>
          <a:prstGeom prst="straightConnector1">
            <a:avLst/>
          </a:prstGeom>
          <a:ln>
            <a:solidFill>
              <a:srgbClr val="C0955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55836" y="398512"/>
            <a:ext cx="5488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 fire the plasma centerpost</a:t>
            </a:r>
          </a:p>
          <a:p>
            <a:r>
              <a:rPr lang="en-US"/>
              <a:t>3 Power supplies are required</a:t>
            </a:r>
          </a:p>
          <a:p>
            <a:endParaRPr lang="en-US"/>
          </a:p>
          <a:p>
            <a:r>
              <a:rPr lang="en-US"/>
              <a:t>• Cathode heating, rotating 6-phase: 6 x(1.7 kA,25 </a:t>
            </a:r>
            <a:r>
              <a:rPr lang="en-US" smtClean="0"/>
              <a:t>V)rms</a:t>
            </a:r>
            <a:endParaRPr lang="en-US"/>
          </a:p>
          <a:p>
            <a:r>
              <a:rPr lang="en-US"/>
              <a:t>• PF coils: 2kA, 350 V</a:t>
            </a:r>
          </a:p>
          <a:p>
            <a:r>
              <a:rPr lang="en-US"/>
              <a:t>• Plasma centerpost: 10 kA, 350 V </a:t>
            </a:r>
          </a:p>
        </p:txBody>
      </p:sp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7490" y="0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ghtning Bolt 17"/>
          <p:cNvSpPr/>
          <p:nvPr/>
        </p:nvSpPr>
        <p:spPr>
          <a:xfrm rot="701427">
            <a:off x="2030795" y="719191"/>
            <a:ext cx="449155" cy="1351477"/>
          </a:xfrm>
          <a:prstGeom prst="lightningBolt">
            <a:avLst/>
          </a:prstGeom>
          <a:solidFill>
            <a:srgbClr val="EE8FBE">
              <a:alpha val="33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346" y="4392349"/>
            <a:ext cx="154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anode camera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61" y="5574787"/>
            <a:ext cx="193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centerpost camera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79153" y="235638"/>
            <a:ext cx="2161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00FF"/>
                </a:solidFill>
                <a:latin typeface="+mn-lt"/>
              </a:rPr>
              <a:t>2015 annular anode</a:t>
            </a:r>
          </a:p>
        </p:txBody>
      </p:sp>
      <p:pic>
        <p:nvPicPr>
          <p:cNvPr id="17" name="Picture 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3053" y="3483565"/>
            <a:ext cx="5226354" cy="138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3828" y="4899138"/>
            <a:ext cx="5226354" cy="191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045" y="604970"/>
            <a:ext cx="1523962" cy="28785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327" y="604970"/>
            <a:ext cx="1724877" cy="28572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71265" y="3483565"/>
            <a:ext cx="264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cylindrical cathode results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08967" y="235638"/>
            <a:ext cx="239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EE2E96"/>
                </a:solidFill>
                <a:latin typeface="+mn-lt"/>
              </a:rPr>
              <a:t>2014 cylindrical anode </a:t>
            </a:r>
            <a:endParaRPr lang="en-US" b="1" i="1">
              <a:solidFill>
                <a:srgbClr val="EE2E96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" y="837003"/>
            <a:ext cx="1474787" cy="292771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454988" y="744512"/>
            <a:ext cx="35593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>
                <a:solidFill>
                  <a:srgbClr val="EE2E96"/>
                </a:solidFill>
                <a:cs typeface="Calibri"/>
              </a:rPr>
              <a:t>Being afraid of anode attachment, </a:t>
            </a:r>
          </a:p>
          <a:p>
            <a:pPr algn="ctr"/>
            <a:r>
              <a:rPr lang="en-US" i="1">
                <a:solidFill>
                  <a:srgbClr val="EE2E96"/>
                </a:solidFill>
                <a:cs typeface="Calibri"/>
              </a:rPr>
              <a:t>often observed in arc disch</a:t>
            </a:r>
            <a:r>
              <a:rPr lang="en-US" i="1">
                <a:solidFill>
                  <a:srgbClr val="EE2E96"/>
                </a:solidFill>
                <a:latin typeface="+mj-lt"/>
                <a:cs typeface="Calibri"/>
              </a:rPr>
              <a:t>arge</a:t>
            </a:r>
            <a:r>
              <a:rPr lang="en-US" i="1">
                <a:solidFill>
                  <a:srgbClr val="EE2E96"/>
                </a:solidFill>
                <a:cs typeface="Calibri"/>
              </a:rPr>
              <a:t>s </a:t>
            </a:r>
          </a:p>
          <a:p>
            <a:pPr algn="ctr"/>
            <a:r>
              <a:rPr lang="en-US" i="1">
                <a:solidFill>
                  <a:srgbClr val="EE2E96"/>
                </a:solidFill>
                <a:cs typeface="Calibri"/>
              </a:rPr>
              <a:t>(arc welding, plasma torches)</a:t>
            </a:r>
          </a:p>
          <a:p>
            <a:pPr algn="ctr"/>
            <a:r>
              <a:rPr lang="en-US" b="1">
                <a:solidFill>
                  <a:srgbClr val="EE2E96"/>
                </a:solidFill>
                <a:cs typeface="Calibri"/>
              </a:rPr>
              <a:t>the first rounds of experiments</a:t>
            </a:r>
          </a:p>
          <a:p>
            <a:pPr algn="ctr"/>
            <a:r>
              <a:rPr lang="en-US" b="1">
                <a:solidFill>
                  <a:srgbClr val="EE2E96"/>
                </a:solidFill>
                <a:cs typeface="Calibri"/>
              </a:rPr>
              <a:t>had a simple cylindrical anode</a:t>
            </a:r>
          </a:p>
          <a:p>
            <a:pPr algn="ctr"/>
            <a:endParaRPr lang="en-US" b="1">
              <a:solidFill>
                <a:srgbClr val="EE2E96"/>
              </a:solidFill>
              <a:cs typeface="Calibri"/>
            </a:endParaRPr>
          </a:p>
          <a:p>
            <a:pPr algn="ctr"/>
            <a:r>
              <a:rPr lang="en-US" b="1">
                <a:solidFill>
                  <a:srgbClr val="EE2E96"/>
                </a:solidFill>
                <a:cs typeface="Calibri"/>
              </a:rPr>
              <a:t>break-down was easily achieved,</a:t>
            </a:r>
          </a:p>
          <a:p>
            <a:pPr algn="ctr"/>
            <a:r>
              <a:rPr lang="en-US" b="1">
                <a:solidFill>
                  <a:srgbClr val="EE2E96"/>
                </a:solidFill>
                <a:cs typeface="Calibri"/>
              </a:rPr>
              <a:t>apart from this  the cylidrical anode was just a source of troubles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1525305" y="1334200"/>
            <a:ext cx="3280703" cy="10949"/>
          </a:xfrm>
          <a:prstGeom prst="straightConnector1">
            <a:avLst/>
          </a:prstGeom>
          <a:ln>
            <a:solidFill>
              <a:srgbClr val="EE2E9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723947" y="1828800"/>
            <a:ext cx="938299" cy="208435"/>
          </a:xfrm>
          <a:prstGeom prst="straightConnector1">
            <a:avLst/>
          </a:prstGeom>
          <a:ln w="28575">
            <a:solidFill>
              <a:srgbClr val="EE2E9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7758" y="3483565"/>
            <a:ext cx="2047477" cy="334072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167325" y="5441512"/>
            <a:ext cx="195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B05"/>
                </a:solidFill>
              </a:rPr>
              <a:t>May 2015 annular</a:t>
            </a:r>
          </a:p>
          <a:p>
            <a:r>
              <a:rPr lang="en-US" b="1">
                <a:solidFill>
                  <a:srgbClr val="FFFB05"/>
                </a:solidFill>
              </a:rPr>
              <a:t>anode lowered</a:t>
            </a:r>
          </a:p>
          <a:p>
            <a:r>
              <a:rPr lang="en-US" b="1">
                <a:solidFill>
                  <a:srgbClr val="FFFB05"/>
                </a:solidFill>
              </a:rPr>
              <a:t>on top of machine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4443" y="3809101"/>
            <a:ext cx="187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EE2E96"/>
                </a:solidFill>
              </a:rPr>
              <a:t>Hydrogen plasma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93655" y="4178433"/>
            <a:ext cx="5226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EE2E96"/>
                </a:solidFill>
              </a:rPr>
              <a:t>break-down 170 V   </a:t>
            </a:r>
            <a:r>
              <a:rPr lang="en-US">
                <a:solidFill>
                  <a:srgbClr val="EE8FBE"/>
                </a:solidFill>
              </a:rPr>
              <a:t>+10 ms</a:t>
            </a:r>
            <a:r>
              <a:rPr lang="en-US" smtClean="0">
                <a:solidFill>
                  <a:srgbClr val="EE8FBE"/>
                </a:solidFill>
              </a:rPr>
              <a:t>, </a:t>
            </a:r>
            <a:r>
              <a:rPr lang="en-US">
                <a:solidFill>
                  <a:srgbClr val="EE8FBE"/>
                </a:solidFill>
              </a:rPr>
              <a:t>500 A       </a:t>
            </a:r>
            <a:r>
              <a:rPr lang="en-US">
                <a:solidFill>
                  <a:schemeClr val="bg1"/>
                </a:solidFill>
              </a:rPr>
              <a:t>+20 ms</a:t>
            </a:r>
            <a:r>
              <a:rPr lang="en-US" smtClean="0">
                <a:solidFill>
                  <a:schemeClr val="bg1"/>
                </a:solidFill>
              </a:rPr>
              <a:t>, </a:t>
            </a:r>
            <a:r>
              <a:rPr lang="en-US">
                <a:solidFill>
                  <a:schemeClr val="bg1"/>
                </a:solidFill>
              </a:rPr>
              <a:t>1.5 kA</a:t>
            </a:r>
          </a:p>
        </p:txBody>
      </p:sp>
      <p:pic>
        <p:nvPicPr>
          <p:cNvPr id="36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18" y="11723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Arrow Connector 39"/>
          <p:cNvCxnSpPr/>
          <p:nvPr/>
        </p:nvCxnSpPr>
        <p:spPr>
          <a:xfrm>
            <a:off x="8035966" y="526135"/>
            <a:ext cx="0" cy="3929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968" y="4366083"/>
            <a:ext cx="3174395" cy="1869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387" y="208001"/>
            <a:ext cx="4335808" cy="3641341"/>
          </a:xfrm>
          <a:prstGeom prst="rect">
            <a:avLst/>
          </a:prstGeom>
        </p:spPr>
      </p:pic>
      <p:pic>
        <p:nvPicPr>
          <p:cNvPr id="6" name="Picture 5" descr="Foto201410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4" y="202284"/>
            <a:ext cx="4993999" cy="6642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4155" y="5943105"/>
            <a:ext cx="5117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/>
                <a:cs typeface="Calibri"/>
              </a:rPr>
              <a:t>PROTO-SPHERA CR-ENEA Frascati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1994" y="262744"/>
            <a:ext cx="292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6FFFF"/>
                </a:solidFill>
                <a:latin typeface="Calibri"/>
                <a:cs typeface="Calibri"/>
              </a:rPr>
              <a:t>up: hollow gas-puffed anode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0230" y="4040836"/>
            <a:ext cx="316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984807"/>
                </a:solidFill>
                <a:latin typeface="Calibri"/>
                <a:cs typeface="Calibri"/>
              </a:rPr>
              <a:t>down: 3000º K heated cathode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3511" y="4288862"/>
            <a:ext cx="276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present stage cathode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(18 x 3 emitters): aim 10 kA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004863" y="5584760"/>
            <a:ext cx="317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final stage cathode, 6 x present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(108 x 3 emitters): aim 60 kA</a:t>
            </a:r>
          </a:p>
        </p:txBody>
      </p:sp>
      <p:sp>
        <p:nvSpPr>
          <p:cNvPr id="13" name="Lightning Bolt 12"/>
          <p:cNvSpPr/>
          <p:nvPr/>
        </p:nvSpPr>
        <p:spPr>
          <a:xfrm rot="1179371">
            <a:off x="6278737" y="2196084"/>
            <a:ext cx="1325789" cy="2925629"/>
          </a:xfrm>
          <a:prstGeom prst="lightningBolt">
            <a:avLst/>
          </a:prstGeom>
          <a:solidFill>
            <a:srgbClr val="0000FF">
              <a:alpha val="33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32662" y="6200720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“Caduceus”-like emitting spirals</a:t>
            </a:r>
          </a:p>
          <a:p>
            <a:pPr algn="ctr"/>
            <a:r>
              <a:rPr lang="en-US"/>
              <a:t>have survived </a:t>
            </a:r>
            <a:r>
              <a:rPr lang="en-US">
                <a:latin typeface="Times New Roman"/>
                <a:cs typeface="Times New Roman"/>
              </a:rPr>
              <a:t>~ </a:t>
            </a:r>
            <a:r>
              <a:rPr lang="en-US"/>
              <a:t>1000 cycles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ot141_movieAnod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55" y="1109302"/>
            <a:ext cx="3883790" cy="26921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07705" y="5506489"/>
            <a:ext cx="493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660066"/>
                </a:solidFill>
              </a:rPr>
              <a:t>whereas annular catode plasma (sparse emitters)</a:t>
            </a:r>
          </a:p>
          <a:p>
            <a:r>
              <a:rPr lang="en-US" b="1">
                <a:solidFill>
                  <a:srgbClr val="0000FF"/>
                </a:solidFill>
              </a:rPr>
              <a:t>and even plasma centerpost are filamented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54" y="3955611"/>
            <a:ext cx="3881651" cy="290238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0703" y="1109302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Argon plasma: break-down 80 V </a:t>
            </a:r>
            <a:endParaRPr lang="en-US"/>
          </a:p>
        </p:txBody>
      </p:sp>
      <p:pic>
        <p:nvPicPr>
          <p:cNvPr id="21" name="Picture 20" descr="Shot141_moviePlasmaFast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799" y="2107552"/>
            <a:ext cx="3079544" cy="33441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63687" y="65246"/>
            <a:ext cx="416011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hollow annular anode </a:t>
            </a:r>
            <a:r>
              <a:rPr lang="en-US" b="1" smtClean="0">
                <a:solidFill>
                  <a:srgbClr val="0000FF"/>
                </a:solidFill>
              </a:rPr>
              <a:t>performs</a:t>
            </a:r>
            <a:endParaRPr lang="en-US" b="1">
              <a:solidFill>
                <a:srgbClr val="0000FF"/>
              </a:solidFill>
            </a:endParaRPr>
          </a:p>
          <a:p>
            <a:r>
              <a:rPr lang="en-US"/>
              <a:t>• plasma goes through both PF2 throttles</a:t>
            </a:r>
            <a:endParaRPr lang="en-US" sz="800"/>
          </a:p>
          <a:p>
            <a:r>
              <a:rPr lang="en-US"/>
              <a:t>• plasma enters anode gas-puffing holes</a:t>
            </a:r>
            <a:endParaRPr lang="en-US" sz="800"/>
          </a:p>
          <a:p>
            <a:r>
              <a:rPr lang="en-US"/>
              <a:t>• no sign (I </a:t>
            </a:r>
            <a:r>
              <a:rPr lang="en-US">
                <a:latin typeface="Symbol" charset="2"/>
                <a:cs typeface="Symbol" charset="2"/>
              </a:rPr>
              <a:t>&lt; </a:t>
            </a:r>
            <a:r>
              <a:rPr lang="en-US" smtClean="0"/>
              <a:t>3.5 </a:t>
            </a:r>
            <a:r>
              <a:rPr lang="en-US"/>
              <a:t>kA) of anode attachment</a:t>
            </a:r>
          </a:p>
          <a:p>
            <a:r>
              <a:rPr lang="en-US"/>
              <a:t>• filling pressure 10</a:t>
            </a:r>
            <a:r>
              <a:rPr lang="en-US" baseline="30000"/>
              <a:t>-3 </a:t>
            </a:r>
            <a:r>
              <a:rPr lang="en-US"/>
              <a:t>- 10</a:t>
            </a:r>
            <a:r>
              <a:rPr lang="en-US" baseline="30000"/>
              <a:t>-2</a:t>
            </a:r>
            <a:r>
              <a:rPr lang="en-US"/>
              <a:t> mbar</a:t>
            </a:r>
          </a:p>
          <a:p>
            <a:r>
              <a:rPr lang="en-US"/>
              <a:t>  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4310686" y="2023596"/>
            <a:ext cx="2222736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23101" y="1673962"/>
            <a:ext cx="426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annular anode plasma is never filamented</a:t>
            </a: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74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rot="10800000">
            <a:off x="4209847" y="5529161"/>
            <a:ext cx="3092217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705976" y="850915"/>
            <a:ext cx="1006773" cy="974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6055" y="3141785"/>
            <a:ext cx="72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solidFill>
                  <a:schemeClr val="bg1"/>
                </a:solidFill>
              </a:rPr>
              <a:t>anode</a:t>
            </a:r>
          </a:p>
          <a:p>
            <a:pPr algn="ctr"/>
            <a:r>
              <a:rPr lang="en-US" sz="1400" smtClean="0">
                <a:solidFill>
                  <a:schemeClr val="bg1"/>
                </a:solidFill>
              </a:rPr>
              <a:t>camera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335" y="3955611"/>
            <a:ext cx="777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solidFill>
                  <a:schemeClr val="bg1"/>
                </a:solidFill>
              </a:rPr>
              <a:t>cathode</a:t>
            </a:r>
          </a:p>
          <a:p>
            <a:pPr algn="ctr"/>
            <a:r>
              <a:rPr lang="en-US" sz="1400" smtClean="0">
                <a:solidFill>
                  <a:schemeClr val="bg1"/>
                </a:solidFill>
              </a:rPr>
              <a:t>camera</a:t>
            </a:r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1208</Words>
  <Application>Microsoft Office PowerPoint</Application>
  <PresentationFormat>On-screen Show (4:3)</PresentationFormat>
  <Paragraphs>240</Paragraphs>
  <Slides>20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ENEA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franco alladio</dc:creator>
  <cp:lastModifiedBy>Franco Alladio</cp:lastModifiedBy>
  <cp:revision>85</cp:revision>
  <dcterms:created xsi:type="dcterms:W3CDTF">2015-10-28T08:58:25Z</dcterms:created>
  <dcterms:modified xsi:type="dcterms:W3CDTF">2015-10-29T10:58:49Z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6972769</vt:lpwstr>
  </property>
  <property fmtid="{D5CDD505-2E9C-101B-9397-08002B2CF9AE}" name="NXPowerLiteVersion" pid="3">
    <vt:lpwstr>D3.6.0</vt:lpwstr>
  </property>
</Properties>
</file>