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23" r:id="rId3"/>
    <p:sldId id="257" r:id="rId4"/>
    <p:sldId id="320" r:id="rId5"/>
    <p:sldId id="322" r:id="rId6"/>
    <p:sldId id="321" r:id="rId7"/>
    <p:sldId id="328" r:id="rId8"/>
    <p:sldId id="324" r:id="rId9"/>
    <p:sldId id="325" r:id="rId10"/>
    <p:sldId id="326" r:id="rId11"/>
    <p:sldId id="327" r:id="rId12"/>
    <p:sldId id="329" r:id="rId13"/>
    <p:sldId id="331" r:id="rId14"/>
    <p:sldId id="330" r:id="rId15"/>
    <p:sldId id="319" r:id="rId16"/>
    <p:sldId id="332" r:id="rId17"/>
    <p:sldId id="278" r:id="rId18"/>
    <p:sldId id="304" r:id="rId19"/>
    <p:sldId id="305" r:id="rId20"/>
    <p:sldId id="306" r:id="rId21"/>
    <p:sldId id="307" r:id="rId22"/>
    <p:sldId id="312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FF14"/>
    <a:srgbClr val="16E413"/>
    <a:srgbClr val="6B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3" d="100"/>
          <a:sy n="153" d="100"/>
        </p:scale>
        <p:origin x="-4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A0083-2977-3740-9CB9-90AC5025CED6}" type="datetimeFigureOut">
              <a:rPr lang="en-US" smtClean="0"/>
              <a:t>11/2/15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A40B5-0409-2E4C-B6BC-16828961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037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B5E69-687D-6D41-A028-B214D525FFC8}" type="datetimeFigureOut">
              <a:rPr lang="en-US" smtClean="0"/>
              <a:t>11/2/15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F2609-F6AC-0B43-BFE4-FBACFB461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54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F2609-F6AC-0B43-BFE4-FBACFB4614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4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1117-03DA-A249-9CB8-E9EEB92DCEFE}" type="datetime1">
              <a:rPr lang="en-US" smtClean="0"/>
              <a:t>11/2/15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86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4555D-2BE6-CE46-B800-0E97B9884D11}" type="datetime1">
              <a:rPr lang="en-US" smtClean="0"/>
              <a:t>11/2/15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9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8BAB-B743-164F-9FC2-9A93390A5DF4}" type="datetime1">
              <a:rPr lang="en-US" smtClean="0"/>
              <a:t>11/2/15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6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E589D-1BDE-AB49-98E3-76C1BC9E2DD2}" type="datetime1">
              <a:rPr lang="en-US" smtClean="0"/>
              <a:t>11/2/15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F968A-BBC7-4A4A-8DC8-3601D7CA759F}" type="datetime1">
              <a:rPr lang="en-US" smtClean="0"/>
              <a:t>11/2/15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6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53EF-D029-CE4C-85CD-57952B68817E}" type="datetime1">
              <a:rPr lang="en-US" smtClean="0"/>
              <a:t>11/2/15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C36A-2FA7-0149-96CA-BA7D2827A1A3}" type="datetime1">
              <a:rPr lang="en-US" smtClean="0"/>
              <a:t>11/2/15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25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3380E-0D8B-3347-8F38-67DB852410FC}" type="datetime1">
              <a:rPr lang="en-US" smtClean="0"/>
              <a:t>11/2/15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0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13AD-DAE6-9A46-ACD9-5651302E005E}" type="datetime1">
              <a:rPr lang="en-US" smtClean="0"/>
              <a:t>11/2/15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9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20B4C-B692-0849-9137-DD869008BD55}" type="datetime1">
              <a:rPr lang="en-US" smtClean="0"/>
              <a:t>11/2/15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90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F6583-3564-7C4D-95DA-BCF37B853E7B}" type="datetime1">
              <a:rPr lang="en-US" smtClean="0"/>
              <a:t>11/2/15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7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D9F0E-0BD1-9D4F-8A18-B1586726AD54}" type="datetime1">
              <a:rPr lang="en-US" smtClean="0"/>
              <a:t>11/2/15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90BE3-3A06-B94A-B63B-AADB555F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5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36637"/>
            <a:ext cx="9144001" cy="684973"/>
          </a:xfrm>
        </p:spPr>
        <p:txBody>
          <a:bodyPr>
            <a:noAutofit/>
          </a:bodyPr>
          <a:lstStyle/>
          <a:p>
            <a:r>
              <a:rPr lang="en-US" sz="4000" b="1" dirty="0"/>
              <a:t>Long-pulse operation of the PFRC-2 device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3348" y="898290"/>
            <a:ext cx="9144000" cy="682721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S.A. Cohen, B. </a:t>
            </a:r>
            <a:r>
              <a:rPr lang="en-US" sz="1600" dirty="0" err="1">
                <a:solidFill>
                  <a:schemeClr val="tx1"/>
                </a:solidFill>
              </a:rPr>
              <a:t>Berlinger</a:t>
            </a:r>
            <a:r>
              <a:rPr lang="en-US" sz="1600" dirty="0">
                <a:solidFill>
                  <a:schemeClr val="tx1"/>
                </a:solidFill>
              </a:rPr>
              <a:t>, C. </a:t>
            </a:r>
            <a:r>
              <a:rPr lang="en-US" sz="1600" dirty="0" err="1">
                <a:solidFill>
                  <a:schemeClr val="tx1"/>
                </a:solidFill>
              </a:rPr>
              <a:t>Brunkhorst</a:t>
            </a:r>
            <a:r>
              <a:rPr lang="en-US" sz="1600" dirty="0">
                <a:solidFill>
                  <a:schemeClr val="tx1"/>
                </a:solidFill>
              </a:rPr>
              <a:t>, M.E. Edwards, </a:t>
            </a:r>
            <a:r>
              <a:rPr lang="en-US" sz="1600" dirty="0">
                <a:solidFill>
                  <a:srgbClr val="FF0000"/>
                </a:solidFill>
              </a:rPr>
              <a:t>P. </a:t>
            </a:r>
            <a:r>
              <a:rPr lang="en-US" sz="1600" dirty="0" smtClean="0">
                <a:solidFill>
                  <a:srgbClr val="FF0000"/>
                </a:solidFill>
              </a:rPr>
              <a:t>Jandovitz, </a:t>
            </a:r>
            <a:r>
              <a:rPr lang="en-US" sz="1600" dirty="0">
                <a:solidFill>
                  <a:srgbClr val="FF0000"/>
                </a:solidFill>
              </a:rPr>
              <a:t>J. Matteucci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smtClean="0">
                <a:solidFill>
                  <a:schemeClr val="tx1"/>
                </a:solidFill>
              </a:rPr>
              <a:t>C.E</a:t>
            </a:r>
            <a:r>
              <a:rPr lang="en-US" sz="1600" dirty="0">
                <a:solidFill>
                  <a:schemeClr val="tx1"/>
                </a:solidFill>
              </a:rPr>
              <a:t>. Myers, and </a:t>
            </a:r>
            <a:r>
              <a:rPr lang="en-US" sz="1600" dirty="0">
                <a:solidFill>
                  <a:srgbClr val="FF0000"/>
                </a:solidFill>
              </a:rPr>
              <a:t>C. Swanson</a:t>
            </a:r>
          </a:p>
          <a:p>
            <a:r>
              <a:rPr lang="en-US" sz="1600" i="1" dirty="0">
                <a:solidFill>
                  <a:schemeClr val="tx1"/>
                </a:solidFill>
              </a:rPr>
              <a:t>Princeton Plasma Physics Laboratory, Princeton University, Princeton, NJ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8" y="6427688"/>
            <a:ext cx="1127339" cy="39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734" y="1996327"/>
            <a:ext cx="6275241" cy="4757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8224" y="627366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PFRC-2 device at PPPL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19028" y="3244334"/>
            <a:ext cx="30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37770" y="1901186"/>
            <a:ext cx="2836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Hi-T Superconducting FCs</a:t>
            </a:r>
          </a:p>
          <a:p>
            <a:r>
              <a:rPr lang="en-US" sz="2000" dirty="0" err="1">
                <a:solidFill>
                  <a:srgbClr val="FFFFFF"/>
                </a:solidFill>
              </a:rPr>
              <a:t>r</a:t>
            </a:r>
            <a:r>
              <a:rPr lang="en-US" sz="2000" baseline="-25000" dirty="0" err="1">
                <a:solidFill>
                  <a:srgbClr val="FFFFFF"/>
                </a:solidFill>
              </a:rPr>
              <a:t>s</a:t>
            </a:r>
            <a:r>
              <a:rPr lang="en-US" sz="2000" dirty="0">
                <a:solidFill>
                  <a:srgbClr val="FFFFFF"/>
                </a:solidFill>
              </a:rPr>
              <a:t> to 7 </a:t>
            </a:r>
            <a:r>
              <a:rPr lang="en-US" sz="2000" dirty="0" smtClean="0">
                <a:solidFill>
                  <a:srgbClr val="FFFFFF"/>
                </a:solidFill>
              </a:rPr>
              <a:t>cm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5323" y="1924813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T</a:t>
            </a:r>
            <a:r>
              <a:rPr lang="en-US" baseline="-25000" dirty="0" err="1" smtClean="0">
                <a:solidFill>
                  <a:srgbClr val="FFFFFF"/>
                </a:solidFill>
              </a:rPr>
              <a:t>e</a:t>
            </a:r>
            <a:r>
              <a:rPr lang="en-US" dirty="0" smtClean="0">
                <a:solidFill>
                  <a:srgbClr val="FFFFFF"/>
                </a:solidFill>
              </a:rPr>
              <a:t> to 400 </a:t>
            </a:r>
            <a:r>
              <a:rPr lang="en-US" dirty="0" err="1" smtClean="0">
                <a:solidFill>
                  <a:srgbClr val="FFFFFF"/>
                </a:solidFill>
              </a:rPr>
              <a:t>eV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t</a:t>
            </a:r>
            <a:r>
              <a:rPr lang="en-US" baseline="-25000" dirty="0">
                <a:solidFill>
                  <a:srgbClr val="FFFFFF"/>
                </a:solidFill>
              </a:rPr>
              <a:t>d</a:t>
            </a:r>
            <a:r>
              <a:rPr lang="en-US" dirty="0" smtClean="0">
                <a:solidFill>
                  <a:srgbClr val="FFFFFF"/>
                </a:solidFill>
              </a:rPr>
              <a:t> to 250 </a:t>
            </a:r>
            <a:r>
              <a:rPr lang="en-US" dirty="0" err="1" smtClean="0">
                <a:solidFill>
                  <a:srgbClr val="FFFFFF"/>
                </a:solidFill>
              </a:rPr>
              <a:t>ms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81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189" y="5508869"/>
            <a:ext cx="8229600" cy="111394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10 kHz/div,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o</a:t>
            </a:r>
            <a:r>
              <a:rPr lang="en-US" dirty="0" smtClean="0"/>
              <a:t> = 0.66 </a:t>
            </a:r>
            <a:r>
              <a:rPr lang="en-US" dirty="0" err="1" smtClean="0"/>
              <a:t>mT</a:t>
            </a:r>
            <a:r>
              <a:rPr lang="en-US" dirty="0" smtClean="0"/>
              <a:t>, P</a:t>
            </a:r>
            <a:r>
              <a:rPr lang="en-US" baseline="-25000" dirty="0" smtClean="0"/>
              <a:t>f</a:t>
            </a:r>
            <a:r>
              <a:rPr lang="en-US" dirty="0" smtClean="0"/>
              <a:t> =8 kW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10</a:t>
            </a:fld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76200" y="445382"/>
            <a:ext cx="8991600" cy="0"/>
          </a:xfrm>
          <a:prstGeom prst="line">
            <a:avLst/>
          </a:prstGeom>
          <a:noFill/>
          <a:ln w="57150" cmpd="thickThin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27" y="53975"/>
            <a:ext cx="975373" cy="34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718002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Behavior n</a:t>
            </a:r>
            <a:r>
              <a:rPr lang="en-US" baseline="-25000" dirty="0" smtClean="0"/>
              <a:t>e</a:t>
            </a:r>
            <a:r>
              <a:rPr lang="en-US" dirty="0" smtClean="0"/>
              <a:t> fluctuations with SC FCs (LN2)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081126"/>
              </p:ext>
            </p:extLst>
          </p:nvPr>
        </p:nvGraphicFramePr>
        <p:xfrm>
          <a:off x="109109" y="517664"/>
          <a:ext cx="9002635" cy="4744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Document" r:id="rId4" imgW="5638800" imgH="2971800" progId="Word.Document.12">
                  <p:embed/>
                </p:oleObj>
              </mc:Choice>
              <mc:Fallback>
                <p:oleObj name="Document" r:id="rId4" imgW="5638800" imgH="2971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109" y="517664"/>
                        <a:ext cx="9002635" cy="4744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762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11</a:t>
            </a:fld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76200" y="445382"/>
            <a:ext cx="8991600" cy="0"/>
          </a:xfrm>
          <a:prstGeom prst="line">
            <a:avLst/>
          </a:prstGeom>
          <a:noFill/>
          <a:ln w="57150" cmpd="thickThin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27" y="53975"/>
            <a:ext cx="975373" cy="34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7943545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Effect of gas-puff-time on </a:t>
            </a:r>
            <a:r>
              <a:rPr lang="en-US" dirty="0"/>
              <a:t>n</a:t>
            </a:r>
            <a:r>
              <a:rPr lang="en-US" baseline="-25000" dirty="0"/>
              <a:t>e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/>
              <a:t>SC FCs (LN2)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5350" y="533400"/>
            <a:ext cx="4343400" cy="83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0750" y="1477423"/>
            <a:ext cx="4343400" cy="640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741005" y="1396468"/>
            <a:ext cx="4343400" cy="72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0750" y="2294468"/>
            <a:ext cx="4343400" cy="77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724400" y="2235202"/>
            <a:ext cx="4343400" cy="7822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4989" y="798870"/>
            <a:ext cx="2199672" cy="705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</a:t>
            </a:r>
            <a:r>
              <a:rPr lang="en-US" baseline="-25000" dirty="0" smtClean="0"/>
              <a:t>0</a:t>
            </a:r>
            <a:r>
              <a:rPr lang="en-US" dirty="0" smtClean="0"/>
              <a:t> = 0.1 </a:t>
            </a:r>
            <a:r>
              <a:rPr lang="en-US" dirty="0" err="1" smtClean="0"/>
              <a:t>ms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0750" y="3198282"/>
            <a:ext cx="4343400" cy="89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5463" y="4184653"/>
            <a:ext cx="4343400" cy="73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758265" y="4142317"/>
            <a:ext cx="4343400" cy="8191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1"/>
          <p:cNvSpPr txBox="1">
            <a:spLocks/>
          </p:cNvSpPr>
          <p:nvPr/>
        </p:nvSpPr>
        <p:spPr>
          <a:xfrm>
            <a:off x="475793" y="1588742"/>
            <a:ext cx="2199672" cy="705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2 </a:t>
            </a:r>
            <a:r>
              <a:rPr lang="en-US" dirty="0" err="1" smtClean="0"/>
              <a:t>ms</a:t>
            </a: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824589" y="2578565"/>
            <a:ext cx="2199672" cy="705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7 </a:t>
            </a:r>
            <a:r>
              <a:rPr lang="en-US" dirty="0" err="1" smtClean="0"/>
              <a:t>ms</a:t>
            </a: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1907491" y="3499932"/>
            <a:ext cx="2199672" cy="705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20 </a:t>
            </a:r>
            <a:r>
              <a:rPr lang="en-US" dirty="0" err="1" smtClean="0"/>
              <a:t>ms</a:t>
            </a: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2508646" y="4366338"/>
            <a:ext cx="2199672" cy="705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40 </a:t>
            </a:r>
            <a:r>
              <a:rPr lang="en-US" dirty="0" err="1" smtClean="0"/>
              <a:t>ms</a:t>
            </a: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31391" y="5088468"/>
            <a:ext cx="3352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Line –average density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5065857" y="5181601"/>
            <a:ext cx="3359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Absorbed RMF power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475793" y="6198255"/>
            <a:ext cx="8016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Injecting too early decreases density plateau duration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8976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12</a:t>
            </a:fld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76200" y="445382"/>
            <a:ext cx="8991600" cy="0"/>
          </a:xfrm>
          <a:prstGeom prst="line">
            <a:avLst/>
          </a:prstGeom>
          <a:noFill/>
          <a:ln w="57150" cmpd="thickThin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27" y="53975"/>
            <a:ext cx="975373" cy="34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574886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Effects of gas</a:t>
            </a:r>
            <a:r>
              <a:rPr lang="en-US" dirty="0"/>
              <a:t> </a:t>
            </a:r>
            <a:r>
              <a:rPr lang="en-US" dirty="0" smtClean="0"/>
              <a:t>puffs in end cell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8967" y="778943"/>
            <a:ext cx="5257800" cy="184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" y="2895393"/>
            <a:ext cx="5253355" cy="79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-8333"/>
          <a:stretch/>
        </p:blipFill>
        <p:spPr bwMode="auto">
          <a:xfrm flipV="1">
            <a:off x="192712" y="3869278"/>
            <a:ext cx="5257800" cy="11006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309516" y="1093803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r>
              <a:rPr lang="en-US" sz="2800" baseline="-25000" dirty="0" smtClean="0"/>
              <a:t>e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309538" y="2162923"/>
            <a:ext cx="570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</a:t>
            </a:r>
            <a:r>
              <a:rPr lang="en-US" sz="2400" dirty="0" smtClean="0">
                <a:latin typeface="Symbol" charset="2"/>
                <a:cs typeface="Symbol" charset="2"/>
              </a:rPr>
              <a:t>a</a:t>
            </a:r>
            <a:endParaRPr lang="en-US" sz="2400" baseline="-25000" dirty="0"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8600" y="758661"/>
            <a:ext cx="1085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-P</a:t>
            </a:r>
            <a:r>
              <a:rPr lang="en-US" sz="2400" baseline="-25000" dirty="0" smtClean="0"/>
              <a:t>end cell</a:t>
            </a:r>
            <a:endParaRPr lang="en-US" sz="24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3897109" y="3054876"/>
            <a:ext cx="157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Paddle current</a:t>
            </a:r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4499172" y="4294433"/>
            <a:ext cx="484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</a:t>
            </a:r>
            <a:r>
              <a:rPr lang="en-US" sz="2800" baseline="-25000" dirty="0"/>
              <a:t>a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712" y="575651"/>
            <a:ext cx="495300" cy="43942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7587" y="3725333"/>
            <a:ext cx="558135" cy="13911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948" y="5061837"/>
            <a:ext cx="8450208" cy="17958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9703" y="561340"/>
            <a:ext cx="495300" cy="43942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685800"/>
            <a:ext cx="4952322" cy="428414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684348" y="5748867"/>
            <a:ext cx="45719" cy="41486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416817" y="4721774"/>
            <a:ext cx="149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Biased Paddle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7724265" y="4969945"/>
            <a:ext cx="438560" cy="77892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1078" y="2517592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0                20                40               60 </a:t>
            </a:r>
            <a:r>
              <a:rPr lang="en-US" dirty="0" err="1" smtClean="0"/>
              <a:t>ms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710267" y="308027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3e17 H</a:t>
            </a:r>
            <a:r>
              <a:rPr lang="en-US" baseline="30000" dirty="0" smtClean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/s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19463" y="2408325"/>
            <a:ext cx="33721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this case H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 increases.</a:t>
            </a:r>
          </a:p>
          <a:p>
            <a:endParaRPr lang="en-US" dirty="0" smtClean="0"/>
          </a:p>
          <a:p>
            <a:r>
              <a:rPr lang="en-US" dirty="0" smtClean="0"/>
              <a:t>Gas puff stifles ion flow to paddle.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66827" y="1580115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pump out of end cell.</a:t>
            </a:r>
          </a:p>
          <a:p>
            <a:r>
              <a:rPr lang="en-US" dirty="0" smtClean="0"/>
              <a:t>Gas puff raises pressure in end cell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688012" y="778943"/>
            <a:ext cx="1247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71078" y="758661"/>
            <a:ext cx="0" cy="4616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3865" y="74666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3e-5T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651082" y="850994"/>
            <a:ext cx="2314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f</a:t>
            </a:r>
            <a:r>
              <a:rPr lang="en-US" dirty="0" smtClean="0"/>
              <a:t>  = 10 kW; I</a:t>
            </a:r>
            <a:r>
              <a:rPr lang="en-US" baseline="-25000" dirty="0" smtClean="0"/>
              <a:t>H</a:t>
            </a:r>
            <a:r>
              <a:rPr lang="en-US" dirty="0" smtClean="0"/>
              <a:t> = 130 A</a:t>
            </a:r>
            <a:endParaRPr lang="en-US" dirty="0"/>
          </a:p>
        </p:txBody>
      </p:sp>
      <p:pic>
        <p:nvPicPr>
          <p:cNvPr id="37" name="Picture 3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730" y="3725345"/>
            <a:ext cx="3562270" cy="95377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/>
          <p:cNvSpPr txBox="1"/>
          <p:nvPr/>
        </p:nvSpPr>
        <p:spPr>
          <a:xfrm>
            <a:off x="7916357" y="4314809"/>
            <a:ext cx="124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200kHz/div</a:t>
            </a:r>
            <a:endParaRPr lang="en-US" dirty="0"/>
          </a:p>
        </p:txBody>
      </p:sp>
      <p:pic>
        <p:nvPicPr>
          <p:cNvPr id="39" name="Picture 38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106" y="3300418"/>
            <a:ext cx="3564255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/>
          <p:cNvSpPr txBox="1"/>
          <p:nvPr/>
        </p:nvSpPr>
        <p:spPr>
          <a:xfrm>
            <a:off x="7950267" y="3745680"/>
            <a:ext cx="110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5MHz/div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527698" y="1617023"/>
            <a:ext cx="8301" cy="36933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3024360" y="1588415"/>
            <a:ext cx="8301" cy="36933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8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6532"/>
            <a:ext cx="9067800" cy="623146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RMF efficiently ionizes central cell gas in  &lt; 0.2 </a:t>
            </a:r>
            <a:r>
              <a:rPr lang="en-US" dirty="0" err="1" smtClean="0"/>
              <a:t>ms.</a:t>
            </a:r>
            <a:endParaRPr lang="en-US" dirty="0" smtClean="0"/>
          </a:p>
          <a:p>
            <a:r>
              <a:rPr lang="en-US" dirty="0" smtClean="0"/>
              <a:t>With Hi-T SC FCs, plasma flows into end cells until density in central cell falls, increasing RMF penetration ~ T</a:t>
            </a:r>
            <a:r>
              <a:rPr lang="en-US" baseline="30000" dirty="0" smtClean="0"/>
              <a:t>5/4</a:t>
            </a:r>
            <a:r>
              <a:rPr lang="en-US" dirty="0" smtClean="0"/>
              <a:t>/n</a:t>
            </a:r>
            <a:r>
              <a:rPr lang="en-US" baseline="30000" dirty="0" smtClean="0"/>
              <a:t>1/2</a:t>
            </a:r>
            <a:r>
              <a:rPr lang="en-US" dirty="0" smtClean="0"/>
              <a:t>.</a:t>
            </a:r>
          </a:p>
          <a:p>
            <a:r>
              <a:rPr lang="en-US" dirty="0" smtClean="0"/>
              <a:t>Good heating occurs, promoting full RMF penetration. </a:t>
            </a:r>
          </a:p>
          <a:p>
            <a:r>
              <a:rPr lang="en-US" dirty="0" smtClean="0"/>
              <a:t>Current drive &amp; re-distribution: FRC forms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     L/</a:t>
            </a:r>
            <a:r>
              <a:rPr lang="en-US" dirty="0" err="1" smtClean="0"/>
              <a:t>R|</a:t>
            </a:r>
            <a:r>
              <a:rPr lang="en-US" baseline="-25000" dirty="0" err="1" smtClean="0"/>
              <a:t>cl</a:t>
            </a:r>
            <a:r>
              <a:rPr lang="en-US" dirty="0" smtClean="0"/>
              <a:t>~ 2 </a:t>
            </a:r>
            <a:r>
              <a:rPr lang="en-US" dirty="0" err="1" smtClean="0"/>
              <a:t>ms</a:t>
            </a:r>
            <a:r>
              <a:rPr lang="en-US" dirty="0"/>
              <a:t> </a:t>
            </a:r>
            <a:r>
              <a:rPr lang="en-US" dirty="0" smtClean="0"/>
              <a:t>   while      L/</a:t>
            </a:r>
            <a:r>
              <a:rPr lang="en-US" dirty="0" err="1" smtClean="0"/>
              <a:t>R|</a:t>
            </a:r>
            <a:r>
              <a:rPr lang="en-US" baseline="-25000" dirty="0" err="1" smtClean="0"/>
              <a:t>anom</a:t>
            </a:r>
            <a:r>
              <a:rPr lang="en-US" dirty="0" smtClean="0"/>
              <a:t>~ 20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endParaRPr lang="en-US" dirty="0" smtClean="0"/>
          </a:p>
          <a:p>
            <a:r>
              <a:rPr lang="en-US" dirty="0" smtClean="0"/>
              <a:t>Confinement improved because FRC formed.</a:t>
            </a:r>
          </a:p>
          <a:p>
            <a:r>
              <a:rPr lang="en-US" dirty="0" smtClean="0"/>
              <a:t>Subsequent gas puff penetrates low-density FRC plasma, is ionized throughout, and decorates the already established FRC field pattern.</a:t>
            </a:r>
          </a:p>
          <a:p>
            <a:r>
              <a:rPr lang="en-US" dirty="0" smtClean="0"/>
              <a:t>Long pulses, </a:t>
            </a:r>
            <a:r>
              <a:rPr lang="en-US" i="1" dirty="0" smtClean="0"/>
              <a:t>via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SC</a:t>
            </a:r>
            <a:r>
              <a:rPr lang="en-US" dirty="0" smtClean="0"/>
              <a:t> FCs, were necessary to see this wall-influenced behavior.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13</a:t>
            </a:fld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76200" y="445382"/>
            <a:ext cx="8991600" cy="0"/>
          </a:xfrm>
          <a:prstGeom prst="line">
            <a:avLst/>
          </a:prstGeom>
          <a:noFill/>
          <a:ln w="57150" cmpd="thickThin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27" y="53975"/>
            <a:ext cx="975373" cy="34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758613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Working model of density behavior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66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066" y="745067"/>
            <a:ext cx="8229600" cy="5689600"/>
          </a:xfrm>
        </p:spPr>
        <p:txBody>
          <a:bodyPr>
            <a:normAutofit/>
          </a:bodyPr>
          <a:lstStyle/>
          <a:p>
            <a:r>
              <a:rPr lang="en-US" dirty="0" smtClean="0"/>
              <a:t>Profile effects</a:t>
            </a:r>
          </a:p>
          <a:p>
            <a:pPr lvl="1"/>
            <a:r>
              <a:rPr lang="en-US" dirty="0" smtClean="0"/>
              <a:t>Is density increase due to axial contraction or improved confinement?</a:t>
            </a:r>
          </a:p>
          <a:p>
            <a:pPr lvl="1"/>
            <a:r>
              <a:rPr lang="en-US" dirty="0" smtClean="0"/>
              <a:t>Full n</a:t>
            </a:r>
            <a:r>
              <a:rPr lang="en-US" baseline="-25000" dirty="0" smtClean="0"/>
              <a:t>e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, T</a:t>
            </a:r>
            <a:r>
              <a:rPr lang="en-US" baseline="-25000" dirty="0" smtClean="0"/>
              <a:t>i</a:t>
            </a:r>
            <a:r>
              <a:rPr lang="en-US" dirty="0" smtClean="0"/>
              <a:t> profiles</a:t>
            </a:r>
          </a:p>
          <a:p>
            <a:pPr lvl="1"/>
            <a:r>
              <a:rPr lang="en-US" dirty="0" smtClean="0"/>
              <a:t>Separatrix </a:t>
            </a:r>
          </a:p>
          <a:p>
            <a:pPr lvl="1"/>
            <a:r>
              <a:rPr lang="en-US" dirty="0" smtClean="0"/>
              <a:t>SOL parameters, including flows</a:t>
            </a:r>
            <a:endParaRPr lang="en-US" dirty="0"/>
          </a:p>
          <a:p>
            <a:r>
              <a:rPr lang="en-US" dirty="0" smtClean="0"/>
              <a:t>The role of hydrogen implantation in the walls</a:t>
            </a:r>
          </a:p>
          <a:p>
            <a:r>
              <a:rPr lang="en-US" dirty="0" smtClean="0"/>
              <a:t>Ion-electron drag</a:t>
            </a:r>
          </a:p>
          <a:p>
            <a:r>
              <a:rPr lang="en-US" dirty="0" smtClean="0"/>
              <a:t>CD efficiency</a:t>
            </a:r>
          </a:p>
          <a:p>
            <a:r>
              <a:rPr lang="en-US" dirty="0" smtClean="0"/>
              <a:t>Higher field, higher power: ion heating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14</a:t>
            </a:fld>
            <a:endParaRPr 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0" y="564206"/>
            <a:ext cx="9089595" cy="0"/>
          </a:xfrm>
          <a:prstGeom prst="line">
            <a:avLst/>
          </a:prstGeom>
          <a:noFill/>
          <a:ln w="57150" cmpd="thickThin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7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391" y="28575"/>
            <a:ext cx="1296847" cy="45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7399867" cy="668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Open questions (immediate)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602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42391" cy="6680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Summary: Long-pulse RC discharges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011" y="689568"/>
            <a:ext cx="8915667" cy="6091434"/>
          </a:xfrm>
        </p:spPr>
        <p:txBody>
          <a:bodyPr>
            <a:normAutofit fontScale="92500" lnSpcReduction="10000"/>
          </a:bodyPr>
          <a:lstStyle/>
          <a:p>
            <a:pPr marL="457200" indent="-457200"/>
            <a:r>
              <a:rPr lang="en-US" dirty="0"/>
              <a:t>Flux conservation is critically important.</a:t>
            </a:r>
          </a:p>
          <a:p>
            <a:pPr marL="0" indent="0">
              <a:buNone/>
            </a:pPr>
            <a:r>
              <a:rPr lang="en-US" dirty="0" smtClean="0"/>
              <a:t>		Wall </a:t>
            </a:r>
            <a:r>
              <a:rPr lang="en-US" dirty="0"/>
              <a:t>(PMI) interactions should be minimized.</a:t>
            </a:r>
          </a:p>
          <a:p>
            <a:pPr marL="0" indent="0">
              <a:buNone/>
            </a:pPr>
            <a:r>
              <a:rPr lang="en-US" dirty="0" smtClean="0"/>
              <a:t>		Separatrix </a:t>
            </a:r>
            <a:r>
              <a:rPr lang="en-US" dirty="0"/>
              <a:t>should be well away from wall</a:t>
            </a:r>
            <a:r>
              <a:rPr lang="en-US" dirty="0" smtClean="0"/>
              <a:t>.</a:t>
            </a:r>
            <a:endParaRPr lang="en-US" dirty="0"/>
          </a:p>
          <a:p>
            <a:pPr marL="457200" indent="-457200"/>
            <a:r>
              <a:rPr lang="en-US" dirty="0" smtClean="0"/>
              <a:t>Gas fueling technique has been essential.</a:t>
            </a:r>
          </a:p>
          <a:p>
            <a:pPr marL="457200" indent="-457200"/>
            <a:r>
              <a:rPr lang="en-US" dirty="0" smtClean="0"/>
              <a:t>Stable </a:t>
            </a:r>
            <a:r>
              <a:rPr lang="en-US" dirty="0"/>
              <a:t>discharge durations exceed 10</a:t>
            </a:r>
            <a:r>
              <a:rPr lang="en-US" baseline="30000" dirty="0"/>
              <a:t>5</a:t>
            </a:r>
            <a:r>
              <a:rPr lang="en-US" dirty="0"/>
              <a:t> </a:t>
            </a:r>
            <a:r>
              <a:rPr lang="en-US" dirty="0" err="1">
                <a:latin typeface="Symbol" charset="2"/>
                <a:cs typeface="Symbol" charset="2"/>
              </a:rPr>
              <a:t>t</a:t>
            </a:r>
            <a:r>
              <a:rPr lang="en-US" baseline="-25000" dirty="0" err="1"/>
              <a:t>Alfven</a:t>
            </a:r>
            <a:r>
              <a:rPr lang="en-US" dirty="0" smtClean="0"/>
              <a:t>.</a:t>
            </a:r>
          </a:p>
          <a:p>
            <a:pPr marL="457200" indent="-457200"/>
            <a:r>
              <a:rPr lang="en-US" dirty="0" smtClean="0"/>
              <a:t>Rotating </a:t>
            </a:r>
            <a:r>
              <a:rPr lang="en-US" dirty="0"/>
              <a:t>interchange modes stabilized by gas puffing</a:t>
            </a:r>
            <a:r>
              <a:rPr lang="en-US" dirty="0" smtClean="0"/>
              <a:t>.</a:t>
            </a:r>
          </a:p>
          <a:p>
            <a:pPr marL="457200" indent="-457200"/>
            <a:r>
              <a:rPr lang="en-US" i="1" dirty="0"/>
              <a:t>A posteriori</a:t>
            </a:r>
            <a:r>
              <a:rPr lang="en-US" dirty="0"/>
              <a:t>, surprising long-pulse  behavior justifies our decision to built Hi-T SC FCs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Niche applications</a:t>
            </a:r>
          </a:p>
          <a:p>
            <a:pPr lvl="1"/>
            <a:r>
              <a:rPr lang="en-US" dirty="0" smtClean="0"/>
              <a:t>Spacecraft propulsion (planetary defense, exploration)</a:t>
            </a:r>
          </a:p>
          <a:p>
            <a:pPr lvl="1"/>
            <a:r>
              <a:rPr lang="en-US" dirty="0" smtClean="0"/>
              <a:t>Forward deployment</a:t>
            </a:r>
          </a:p>
          <a:p>
            <a:pPr lvl="1"/>
            <a:r>
              <a:rPr lang="en-US" dirty="0" smtClean="0"/>
              <a:t>Distributed power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15</a:t>
            </a:fld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0" y="615008"/>
            <a:ext cx="9089595" cy="0"/>
          </a:xfrm>
          <a:prstGeom prst="line">
            <a:avLst/>
          </a:prstGeom>
          <a:noFill/>
          <a:ln w="57150" cmpd="thickThin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391" y="28575"/>
            <a:ext cx="1296847" cy="45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78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2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0" y="542925"/>
            <a:ext cx="9144000" cy="0"/>
          </a:xfrm>
          <a:prstGeom prst="line">
            <a:avLst/>
          </a:prstGeom>
          <a:noFill/>
          <a:ln w="57150" cmpd="thickThin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25" y="28575"/>
            <a:ext cx="12684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Mirror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r="47064" b="54552"/>
          <a:stretch>
            <a:fillRect/>
          </a:stretch>
        </p:blipFill>
        <p:spPr bwMode="auto">
          <a:xfrm>
            <a:off x="4572000" y="960438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Grp="1" noChangeArrowheads="1"/>
          </p:cNvSpPr>
          <p:nvPr>
            <p:ph type="title"/>
          </p:nvPr>
        </p:nvSpPr>
        <p:spPr>
          <a:xfrm>
            <a:off x="76199" y="53975"/>
            <a:ext cx="7870477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What is odd parity?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Symmetry under mirror reflection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096000" y="609600"/>
            <a:ext cx="990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/>
              <a:t>Odd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295400" y="533400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/>
              <a:t>Even</a:t>
            </a:r>
          </a:p>
        </p:txBody>
      </p:sp>
      <p:pic>
        <p:nvPicPr>
          <p:cNvPr id="11" name="Picture 11" descr="MirrorR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 t="5455" r="47064" b="50006"/>
          <a:stretch>
            <a:fillRect/>
          </a:stretch>
        </p:blipFill>
        <p:spPr bwMode="auto">
          <a:xfrm>
            <a:off x="457200" y="1006475"/>
            <a:ext cx="35655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even parityWith mirr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4"/>
          <a:stretch>
            <a:fillRect/>
          </a:stretch>
        </p:blipFill>
        <p:spPr bwMode="auto">
          <a:xfrm>
            <a:off x="457200" y="5356225"/>
            <a:ext cx="33528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odd parityWith mirr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241925"/>
            <a:ext cx="33782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10"/>
          <p:cNvSpPr>
            <a:spLocks noGrp="1"/>
          </p:cNvSpPr>
          <p:nvPr>
            <p:ph type="sldNum" sz="quarter" idx="12"/>
          </p:nvPr>
        </p:nvSpPr>
        <p:spPr bwMode="auto">
          <a:xfrm>
            <a:off x="7239000" y="65532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5C006D-E767-DC4D-974B-5E9F5A5B5E77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924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Closed </a:t>
            </a:r>
            <a:r>
              <a:rPr lang="en-US" i="1" dirty="0" err="1">
                <a:latin typeface="Calibri" charset="0"/>
                <a:ea typeface="ＭＳ Ｐゴシック" charset="0"/>
                <a:cs typeface="ＭＳ Ｐゴシック" charset="0"/>
              </a:rPr>
              <a:t>vs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open field lines</a:t>
            </a:r>
          </a:p>
        </p:txBody>
      </p:sp>
      <p:pic>
        <p:nvPicPr>
          <p:cNvPr id="6" name="Picture 8" descr="Fig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2088" y="1446212"/>
            <a:ext cx="4014788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clos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2" t="40005" r="30592" b="39096"/>
          <a:stretch>
            <a:fillRect/>
          </a:stretch>
        </p:blipFill>
        <p:spPr bwMode="auto">
          <a:xfrm>
            <a:off x="4043363" y="1841500"/>
            <a:ext cx="50196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55650" y="5648325"/>
            <a:ext cx="7427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Even parity                                      Odd parity 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65100" y="61913"/>
            <a:ext cx="7947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Open field lines are ones that intersect a material object or </a:t>
            </a:r>
            <a:r>
              <a:rPr lang="en-US" sz="1800">
                <a:solidFill>
                  <a:srgbClr val="FF0000"/>
                </a:solidFill>
              </a:rPr>
              <a:t>leave</a:t>
            </a:r>
            <a:r>
              <a:rPr lang="en-US" sz="1800"/>
              <a:t> the device.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C25A49-2BC7-A347-9B6E-AE2D70D42CD1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91138" y="5954713"/>
            <a:ext cx="36290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Better confinement</a:t>
            </a:r>
          </a:p>
        </p:txBody>
      </p:sp>
    </p:spTree>
    <p:extLst>
      <p:ext uri="{BB962C8B-B14F-4D97-AF65-F5344CB8AC3E}">
        <p14:creationId xmlns:p14="http://schemas.microsoft.com/office/powerpoint/2010/main" val="393322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roachfinalpresentationext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03188"/>
            <a:ext cx="8675687" cy="667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81000" y="6248400"/>
            <a:ext cx="990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" name="Picture 8" descr="aroachfinalpresentationext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 t="57854" r="47374"/>
          <a:stretch>
            <a:fillRect/>
          </a:stretch>
        </p:blipFill>
        <p:spPr bwMode="auto">
          <a:xfrm>
            <a:off x="4760913" y="1149350"/>
            <a:ext cx="4154487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72000" y="3429000"/>
            <a:ext cx="990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23825" y="238125"/>
            <a:ext cx="69342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/>
              <a:t>Closed </a:t>
            </a:r>
            <a:r>
              <a:rPr lang="en-US" sz="2800" dirty="0"/>
              <a:t>field lines work – higher </a:t>
            </a:r>
            <a:r>
              <a:rPr lang="en-US" sz="2800" dirty="0" err="1"/>
              <a:t>T</a:t>
            </a:r>
            <a:r>
              <a:rPr lang="en-US" sz="2800" baseline="-25000" dirty="0" err="1"/>
              <a:t>e</a:t>
            </a:r>
            <a:endParaRPr lang="en-US" sz="2800" baseline="-25000" dirty="0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04800"/>
            <a:ext cx="1303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 bwMode="auto">
          <a:xfrm>
            <a:off x="3048000" y="65532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EBD90C-5EB5-6D47-95D2-8CEFB74A0AB1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186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2</a:t>
            </a:fld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76200" y="533400"/>
            <a:ext cx="8991600" cy="0"/>
          </a:xfrm>
          <a:prstGeom prst="line">
            <a:avLst/>
          </a:prstGeom>
          <a:noFill/>
          <a:ln w="57150" cmpd="thickThin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53975"/>
            <a:ext cx="1150937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5685" y="1"/>
            <a:ext cx="77835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Take-away points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3270" y="795954"/>
            <a:ext cx="9212778" cy="526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Research aimed at small (1-10 MW), clean, fusion reactors </a:t>
            </a:r>
          </a:p>
          <a:p>
            <a:r>
              <a:rPr lang="en-US" sz="2800" dirty="0" smtClean="0"/>
              <a:t>      for niche applications.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Flux conservation is critically important.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Wall (PMI) interactions should be minimized.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Separatrix should be well away from wall.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Fueling techniques critically important.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Stable discharge durations (250 </a:t>
            </a:r>
            <a:r>
              <a:rPr lang="en-US" sz="2800" dirty="0" err="1" smtClean="0"/>
              <a:t>ms</a:t>
            </a:r>
            <a:r>
              <a:rPr lang="en-US" sz="2800" dirty="0" smtClean="0"/>
              <a:t>) exceed 10</a:t>
            </a:r>
            <a:r>
              <a:rPr lang="en-US" sz="2800" baseline="30000" dirty="0" smtClean="0"/>
              <a:t>5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/>
              <a:t>Alfven</a:t>
            </a:r>
            <a:r>
              <a:rPr lang="en-US" sz="2800" dirty="0" smtClean="0"/>
              <a:t>.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Rotating interchange modes stabilized by gas puffing.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460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7315200" y="6629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3A6C71-30B3-3A41-B9EF-C6E804C633BC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5780088" y="6629400"/>
            <a:ext cx="17700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/>
              <a:t>Roach and Cohen (2007)</a:t>
            </a:r>
          </a:p>
        </p:txBody>
      </p:sp>
      <p:sp>
        <p:nvSpPr>
          <p:cNvPr id="1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053263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1. RMF</a:t>
            </a:r>
            <a:r>
              <a:rPr lang="en-US" sz="3200" baseline="-25000">
                <a:latin typeface="Calibri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 electron heating- Lsp (PIC) code</a:t>
            </a:r>
          </a:p>
        </p:txBody>
      </p:sp>
      <p:sp>
        <p:nvSpPr>
          <p:cNvPr id="19" name="Line 5"/>
          <p:cNvSpPr>
            <a:spLocks noChangeShapeType="1"/>
          </p:cNvSpPr>
          <p:nvPr/>
        </p:nvSpPr>
        <p:spPr bwMode="auto">
          <a:xfrm>
            <a:off x="76200" y="533400"/>
            <a:ext cx="89916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7680" r="4266" b="7680"/>
          <a:stretch>
            <a:fillRect/>
          </a:stretch>
        </p:blipFill>
        <p:spPr bwMode="auto">
          <a:xfrm>
            <a:off x="76200" y="4156075"/>
            <a:ext cx="51054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1"/>
          <a:stretch>
            <a:fillRect/>
          </a:stretch>
        </p:blipFill>
        <p:spPr bwMode="auto">
          <a:xfrm>
            <a:off x="5105400" y="4114800"/>
            <a:ext cx="4038600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5715000" y="3657600"/>
            <a:ext cx="3276600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/>
              <a:t>PFRC Data showing 150-eV electron temperature</a:t>
            </a:r>
          </a:p>
        </p:txBody>
      </p:sp>
      <p:pic>
        <p:nvPicPr>
          <p:cNvPr id="23" name="Picture 22" descr="Te2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b="5760"/>
          <a:stretch>
            <a:fillRect/>
          </a:stretch>
        </p:blipFill>
        <p:spPr bwMode="auto">
          <a:xfrm>
            <a:off x="6324600" y="762000"/>
            <a:ext cx="2809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Te1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b="5760"/>
          <a:stretch>
            <a:fillRect/>
          </a:stretch>
        </p:blipFill>
        <p:spPr bwMode="auto">
          <a:xfrm>
            <a:off x="3429000" y="762000"/>
            <a:ext cx="2809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T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>
            <a:fillRect/>
          </a:stretch>
        </p:blipFill>
        <p:spPr bwMode="auto">
          <a:xfrm>
            <a:off x="152400" y="762000"/>
            <a:ext cx="32369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295400" y="3505200"/>
            <a:ext cx="3276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/>
              <a:t>LSP simulation between 120 and 150 eV Maxwellian, but with broader energy tail</a:t>
            </a:r>
          </a:p>
        </p:txBody>
      </p:sp>
      <p:pic>
        <p:nvPicPr>
          <p:cNvPr id="27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53975"/>
            <a:ext cx="1150937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15"/>
          <p:cNvSpPr txBox="1">
            <a:spLocks noChangeArrowheads="1"/>
          </p:cNvSpPr>
          <p:nvPr/>
        </p:nvSpPr>
        <p:spPr bwMode="auto">
          <a:xfrm>
            <a:off x="381000" y="2971800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0000"/>
                </a:solidFill>
              </a:rPr>
              <a:t>Fully self consistent, fully electromagnetic</a:t>
            </a:r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76200" y="6629400"/>
            <a:ext cx="17637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/>
              <a:t>Welch and Cohen (2010)</a:t>
            </a:r>
          </a:p>
        </p:txBody>
      </p:sp>
    </p:spTree>
    <p:extLst>
      <p:ext uri="{BB962C8B-B14F-4D97-AF65-F5344CB8AC3E}">
        <p14:creationId xmlns:p14="http://schemas.microsoft.com/office/powerpoint/2010/main" val="42013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2819400" y="65532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A7690E-E730-BA4C-BDA1-072010D8F8E7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705600" y="533400"/>
            <a:ext cx="8382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0" y="6583363"/>
            <a:ext cx="20970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Cohen and Glasser (PRL 2000)</a:t>
            </a:r>
            <a:endParaRPr lang="en-US" sz="1600">
              <a:latin typeface="Times" charset="0"/>
            </a:endParaRP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76200" y="457200"/>
            <a:ext cx="8991600" cy="0"/>
          </a:xfrm>
          <a:prstGeom prst="line">
            <a:avLst/>
          </a:prstGeom>
          <a:noFill/>
          <a:ln w="38100" cmpd="dbl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" name="Picture 11" descr="ion heati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990600"/>
            <a:ext cx="808513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1143000" y="4202113"/>
            <a:ext cx="689451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2000"/>
              <a:t>Ion  heating (</a:t>
            </a:r>
            <a:r>
              <a:rPr lang="en-US" sz="2000">
                <a:latin typeface="Symbol" charset="0"/>
                <a:sym typeface="Symbol" charset="0"/>
              </a:rPr>
              <a:t></a:t>
            </a:r>
            <a:r>
              <a:rPr lang="en-US" sz="2000"/>
              <a:t> = </a:t>
            </a:r>
            <a:r>
              <a:rPr lang="en-US" sz="2000">
                <a:latin typeface="Symbol" charset="0"/>
                <a:sym typeface="Symbol" charset="0"/>
              </a:rPr>
              <a:t></a:t>
            </a:r>
            <a:r>
              <a:rPr lang="en-US" sz="2000" baseline="-25000"/>
              <a:t>R</a:t>
            </a:r>
            <a:r>
              <a:rPr lang="en-US" sz="2000"/>
              <a:t>/</a:t>
            </a:r>
            <a:r>
              <a:rPr lang="en-US" sz="2000">
                <a:latin typeface="Symbol" charset="0"/>
                <a:sym typeface="Symbol" charset="0"/>
              </a:rPr>
              <a:t></a:t>
            </a:r>
            <a:r>
              <a:rPr lang="en-US" sz="2000" baseline="-25000"/>
              <a:t>ci</a:t>
            </a:r>
            <a:r>
              <a:rPr lang="en-US" sz="2000"/>
              <a:t>)</a:t>
            </a:r>
          </a:p>
          <a:p>
            <a:r>
              <a:rPr lang="en-US" sz="2000"/>
              <a:t>	Threshold</a:t>
            </a:r>
          </a:p>
          <a:p>
            <a:r>
              <a:rPr lang="en-US" sz="2000"/>
              <a:t>	Saturation</a:t>
            </a:r>
          </a:p>
          <a:p>
            <a:pPr>
              <a:buFontTx/>
              <a:buChar char="•"/>
            </a:pPr>
            <a:r>
              <a:rPr lang="en-US" sz="2000"/>
              <a:t>Heating to temperatures relevant for </a:t>
            </a:r>
            <a:r>
              <a:rPr lang="en-US" sz="2000" i="1"/>
              <a:t>aneutronic</a:t>
            </a:r>
            <a:r>
              <a:rPr lang="en-US" sz="2000"/>
              <a:t> fuels   </a:t>
            </a:r>
          </a:p>
          <a:p>
            <a:r>
              <a:rPr lang="en-US" sz="2000"/>
              <a:t>	0.1 &lt; |</a:t>
            </a:r>
            <a:r>
              <a:rPr lang="en-US" sz="2000">
                <a:latin typeface="Symbol" charset="0"/>
                <a:sym typeface="Symbol" charset="0"/>
              </a:rPr>
              <a:t></a:t>
            </a:r>
            <a:r>
              <a:rPr lang="en-US" sz="2000" baseline="-25000"/>
              <a:t>R</a:t>
            </a:r>
            <a:r>
              <a:rPr lang="en-US" sz="2000"/>
              <a:t>/</a:t>
            </a:r>
            <a:r>
              <a:rPr lang="en-US" sz="2000">
                <a:latin typeface="Symbol" charset="0"/>
                <a:sym typeface="Symbol" charset="0"/>
              </a:rPr>
              <a:t></a:t>
            </a:r>
            <a:r>
              <a:rPr lang="en-US" sz="2000" baseline="-25000"/>
              <a:t>ci</a:t>
            </a:r>
            <a:r>
              <a:rPr lang="en-US" sz="2000"/>
              <a:t>| &lt; 2</a:t>
            </a:r>
          </a:p>
          <a:p>
            <a:r>
              <a:rPr lang="en-US" sz="2000"/>
              <a:t>	B</a:t>
            </a:r>
            <a:r>
              <a:rPr lang="en-US" sz="2000" baseline="-25000"/>
              <a:t>R</a:t>
            </a:r>
            <a:r>
              <a:rPr lang="en-US" sz="2000"/>
              <a:t>/B</a:t>
            </a:r>
            <a:r>
              <a:rPr lang="en-US" sz="2000" baseline="-25000"/>
              <a:t>a</a:t>
            </a:r>
            <a:r>
              <a:rPr lang="en-US" sz="2000"/>
              <a:t> &lt; 0.01</a:t>
            </a:r>
          </a:p>
          <a:p>
            <a:pPr>
              <a:buFontTx/>
              <a:buChar char="•"/>
            </a:pPr>
            <a:r>
              <a:rPr lang="en-US" sz="2000"/>
              <a:t>Gradient in heating efficiency may allow tuning for isotopes</a:t>
            </a:r>
          </a:p>
        </p:txBody>
      </p:sp>
      <p:pic>
        <p:nvPicPr>
          <p:cNvPr id="23" name="Picture 13" descr="Fig_5_D-H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2" b="20003"/>
          <a:stretch>
            <a:fillRect/>
          </a:stretch>
        </p:blipFill>
        <p:spPr bwMode="auto">
          <a:xfrm>
            <a:off x="4343400" y="869950"/>
            <a:ext cx="41910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6858000" y="3048000"/>
            <a:ext cx="145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B</a:t>
            </a:r>
            <a:r>
              <a:rPr lang="en-US" sz="2000" baseline="-25000"/>
              <a:t>R</a:t>
            </a:r>
            <a:r>
              <a:rPr lang="en-US" sz="2000"/>
              <a:t> = 128 G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6373813" y="6583363"/>
            <a:ext cx="2554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Cohen, Landsman, Glasser (PoP 2007)</a:t>
            </a:r>
            <a:endParaRPr lang="en-US" sz="1600">
              <a:latin typeface="Times" charset="0"/>
            </a:endParaRPr>
          </a:p>
        </p:txBody>
      </p:sp>
      <p:pic>
        <p:nvPicPr>
          <p:cNvPr id="26" name="Picture 16" descr="  Fig1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9" t="23639" r="25885" b="20003"/>
          <a:stretch>
            <a:fillRect/>
          </a:stretch>
        </p:blipFill>
        <p:spPr bwMode="auto">
          <a:xfrm>
            <a:off x="4360863" y="700088"/>
            <a:ext cx="4302125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7" descr="formu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0"/>
            <a:ext cx="48768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3975"/>
            <a:ext cx="9334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4"/>
          <p:cNvSpPr txBox="1">
            <a:spLocks noChangeArrowheads="1"/>
          </p:cNvSpPr>
          <p:nvPr/>
        </p:nvSpPr>
        <p:spPr>
          <a:xfrm>
            <a:off x="0" y="0"/>
            <a:ext cx="761152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Predicted ion heating:</a:t>
            </a:r>
            <a:r>
              <a:rPr lang="en-US" sz="36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r = 10 cm, </a:t>
            </a:r>
            <a:r>
              <a:rPr lang="en-US" sz="2800" dirty="0" smtClean="0">
                <a:latin typeface="Symbol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= 5, B</a:t>
            </a:r>
            <a:r>
              <a:rPr lang="en-US" sz="2800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= 20 </a:t>
            </a:r>
            <a:r>
              <a:rPr lang="en-US" sz="2800" dirty="0" err="1" smtClean="0">
                <a:latin typeface="Calibri" charset="0"/>
                <a:ea typeface="ＭＳ Ｐゴシック" charset="0"/>
                <a:cs typeface="ＭＳ Ｐゴシック" charset="0"/>
              </a:rPr>
              <a:t>kG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07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636" y="867078"/>
            <a:ext cx="6115608" cy="2759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6811" y="3253943"/>
            <a:ext cx="79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Milroy</a:t>
            </a: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0"/>
            <a:ext cx="1168400" cy="40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-90015"/>
            <a:ext cx="797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</a:t>
            </a:r>
            <a:r>
              <a:rPr lang="en-US" sz="3600" dirty="0" smtClean="0"/>
              <a:t>vidence for closed field lines</a:t>
            </a:r>
            <a:endParaRPr lang="en-US" sz="3600" dirty="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54404" y="563640"/>
            <a:ext cx="9089595" cy="0"/>
          </a:xfrm>
          <a:prstGeom prst="line">
            <a:avLst/>
          </a:prstGeom>
          <a:noFill/>
          <a:ln w="57150" cmpd="thickThin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3886503"/>
            <a:ext cx="2989262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5562988"/>
            <a:ext cx="4992688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4107250"/>
            <a:ext cx="5080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447313" y="1819874"/>
            <a:ext cx="123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 parity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47313" y="3209805"/>
            <a:ext cx="1179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Odd parity</a:t>
            </a:r>
            <a:endParaRPr lang="en-US" dirty="0"/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825888"/>
            <a:ext cx="83439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2116138" y="4327913"/>
            <a:ext cx="2058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250 ms long pulse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7180263" y="6166795"/>
            <a:ext cx="1236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Separatrix</a:t>
            </a:r>
            <a:endParaRPr lang="en-US" sz="1800" dirty="0"/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3479800" y="6104325"/>
            <a:ext cx="23271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Fluctuation </a:t>
            </a:r>
            <a:r>
              <a:rPr lang="en-US" sz="1800" dirty="0" smtClean="0"/>
              <a:t>spectrum</a:t>
            </a:r>
          </a:p>
          <a:p>
            <a:pPr eaLnBrk="1" hangingPunct="1"/>
            <a:r>
              <a:rPr lang="en-US" sz="1800" dirty="0" smtClean="0"/>
              <a:t>measured by probe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-26217" y="506551"/>
            <a:ext cx="698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Goal: to close field </a:t>
            </a:r>
            <a:r>
              <a:rPr lang="en-US" dirty="0" smtClean="0">
                <a:solidFill>
                  <a:srgbClr val="FF0000"/>
                </a:solidFill>
              </a:rPr>
              <a:t>lines, form a </a:t>
            </a:r>
            <a:r>
              <a:rPr lang="en-US" dirty="0" err="1" smtClean="0">
                <a:solidFill>
                  <a:srgbClr val="FF0000"/>
                </a:solidFill>
              </a:rPr>
              <a:t>separatrix</a:t>
            </a:r>
            <a:r>
              <a:rPr lang="en-US" dirty="0" smtClean="0">
                <a:solidFill>
                  <a:srgbClr val="FF0000"/>
                </a:solidFill>
              </a:rPr>
              <a:t> and improve confinement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>
            <a:stCxn id="17" idx="1"/>
          </p:cNvCxnSpPr>
          <p:nvPr/>
        </p:nvCxnSpPr>
        <p:spPr>
          <a:xfrm flipH="1">
            <a:off x="7051755" y="6351739"/>
            <a:ext cx="128508" cy="186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186118" y="431418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t </a:t>
            </a:r>
            <a:r>
              <a:rPr lang="en-US" sz="2800" dirty="0" smtClean="0">
                <a:solidFill>
                  <a:srgbClr val="FF0000"/>
                </a:solidFill>
              </a:rPr>
              <a:t>~ 10</a:t>
            </a:r>
            <a:r>
              <a:rPr lang="en-US" sz="2800" baseline="30000" dirty="0" smtClean="0">
                <a:solidFill>
                  <a:srgbClr val="FF0000"/>
                </a:solidFill>
              </a:rPr>
              <a:t>5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A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22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9F86DB4-1CC8-A94E-9E94-C350C96E62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0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0" y="542925"/>
            <a:ext cx="9144000" cy="0"/>
          </a:xfrm>
          <a:prstGeom prst="line">
            <a:avLst/>
          </a:prstGeom>
          <a:noFill/>
          <a:ln w="57150" cmpd="thickThin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25" y="28575"/>
            <a:ext cx="12684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200" y="0"/>
            <a:ext cx="7483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 smtClean="0"/>
              <a:t>FRC options:   The </a:t>
            </a:r>
            <a:r>
              <a:rPr lang="en-US" sz="3200" dirty="0"/>
              <a:t>size-field plane</a:t>
            </a:r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"/>
          <a:stretch>
            <a:fillRect/>
          </a:stretch>
        </p:blipFill>
        <p:spPr bwMode="auto">
          <a:xfrm>
            <a:off x="0" y="1752600"/>
            <a:ext cx="5351463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85800" y="1676400"/>
            <a:ext cx="1101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FRCs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461125" y="1314450"/>
            <a:ext cx="2473325" cy="4457700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Choices</a:t>
            </a:r>
          </a:p>
          <a:p>
            <a:pPr>
              <a:buFont typeface="Arial" charset="0"/>
              <a:buAutoNum type="arabicPeriod"/>
            </a:pPr>
            <a:r>
              <a:rPr lang="en-US" sz="2000"/>
              <a:t>Fuel</a:t>
            </a:r>
          </a:p>
          <a:p>
            <a:pPr>
              <a:buFont typeface="Arial" charset="0"/>
              <a:buAutoNum type="arabicPeriod"/>
            </a:pPr>
            <a:r>
              <a:rPr lang="en-US" sz="2000"/>
              <a:t>Beta</a:t>
            </a:r>
          </a:p>
          <a:p>
            <a:pPr>
              <a:buFont typeface="Arial" charset="0"/>
              <a:buAutoNum type="arabicPeriod"/>
            </a:pPr>
            <a:r>
              <a:rPr lang="en-US" sz="2000"/>
              <a:t>Configuration</a:t>
            </a:r>
          </a:p>
          <a:p>
            <a:pPr>
              <a:buFont typeface="Arial" charset="0"/>
              <a:buAutoNum type="arabicPeriod"/>
            </a:pPr>
            <a:r>
              <a:rPr lang="en-US" sz="2000"/>
              <a:t>Heating method</a:t>
            </a:r>
          </a:p>
          <a:p>
            <a:pPr>
              <a:buFont typeface="Arial" charset="0"/>
              <a:buAutoNum type="arabicPeriod"/>
            </a:pPr>
            <a:endParaRPr lang="en-US" sz="2000"/>
          </a:p>
          <a:p>
            <a:pPr>
              <a:buFont typeface="Arial" charset="0"/>
              <a:buAutoNum type="arabicPeriod"/>
            </a:pPr>
            <a:endParaRPr lang="en-US" sz="2000"/>
          </a:p>
          <a:p>
            <a:endParaRPr lang="en-US" sz="2000"/>
          </a:p>
          <a:p>
            <a:r>
              <a:rPr lang="en-US" sz="2000"/>
              <a:t>Nature</a:t>
            </a:r>
          </a:p>
          <a:p>
            <a:pPr>
              <a:buFont typeface="Arial" charset="0"/>
              <a:buAutoNum type="arabicPeriod"/>
            </a:pPr>
            <a:r>
              <a:rPr lang="en-US">
                <a:latin typeface="Symbol" charset="0"/>
                <a:sym typeface="Symbol" charset="0"/>
              </a:rPr>
              <a:t></a:t>
            </a:r>
            <a:r>
              <a:rPr lang="en-US" sz="2000" baseline="-25000"/>
              <a:t>E</a:t>
            </a:r>
            <a:r>
              <a:rPr lang="en-US" sz="2000"/>
              <a:t> </a:t>
            </a:r>
          </a:p>
          <a:p>
            <a:pPr>
              <a:buFont typeface="Arial" charset="0"/>
              <a:buAutoNum type="arabicPeriod"/>
            </a:pPr>
            <a:r>
              <a:rPr lang="en-US" sz="2000"/>
              <a:t>Size</a:t>
            </a:r>
          </a:p>
          <a:p>
            <a:pPr>
              <a:buFont typeface="Arial" charset="0"/>
              <a:buAutoNum type="arabicPeriod"/>
            </a:pPr>
            <a:r>
              <a:rPr lang="en-US" sz="2000"/>
              <a:t>Stability</a:t>
            </a:r>
          </a:p>
          <a:p>
            <a:pPr>
              <a:buFont typeface="Arial" charset="0"/>
              <a:buAutoNum type="arabicPeriod"/>
            </a:pPr>
            <a:r>
              <a:rPr lang="en-US" sz="2000"/>
              <a:t>Fusion power</a:t>
            </a:r>
          </a:p>
          <a:p>
            <a:pPr>
              <a:buFont typeface="Arial" charset="0"/>
              <a:buAutoNum type="arabicPeriod"/>
            </a:pPr>
            <a:endParaRPr lang="en-US" sz="2000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5638800" y="62484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354409" y="5832290"/>
            <a:ext cx="12414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Compressed </a:t>
            </a:r>
          </a:p>
          <a:p>
            <a:r>
              <a:rPr lang="en-US" sz="1800" dirty="0"/>
              <a:t>       </a:t>
            </a:r>
            <a:r>
              <a:rPr lang="en-US" sz="1800" dirty="0" err="1"/>
              <a:t>Helion</a:t>
            </a:r>
            <a:endParaRPr lang="en-US" sz="1800" dirty="0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1295400" y="4953000"/>
            <a:ext cx="1143000" cy="685800"/>
          </a:xfrm>
          <a:prstGeom prst="ellipse">
            <a:avLst/>
          </a:prstGeom>
          <a:noFill/>
          <a:ln w="5715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E27D54-2147-BE4C-85C4-1DC91F589359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122769" y="584200"/>
            <a:ext cx="170286" cy="1678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181177" y="652718"/>
            <a:ext cx="729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28338" y="1676400"/>
            <a:ext cx="2123125" cy="89191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228338" y="138326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Instability problems</a:t>
            </a:r>
            <a:endParaRPr lang="en-US" dirty="0"/>
          </a:p>
        </p:txBody>
      </p:sp>
      <p:sp>
        <p:nvSpPr>
          <p:cNvPr id="21" name="Oval 11"/>
          <p:cNvSpPr>
            <a:spLocks noChangeArrowheads="1"/>
          </p:cNvSpPr>
          <p:nvPr/>
        </p:nvSpPr>
        <p:spPr bwMode="auto">
          <a:xfrm>
            <a:off x="3529085" y="4037085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712649" y="4222705"/>
            <a:ext cx="1842508" cy="1994531"/>
          </a:xfrm>
          <a:prstGeom prst="straightConnector1">
            <a:avLst/>
          </a:prstGeom>
          <a:ln>
            <a:solidFill>
              <a:srgbClr val="16E41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97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7" grpId="0" animBg="1"/>
      <p:bldP spid="18" grpId="0"/>
      <p:bldP spid="19" grpId="0" animBg="1"/>
      <p:bldP spid="20" grpId="0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6352"/>
            <a:ext cx="8229600" cy="55122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450" y="617056"/>
            <a:ext cx="8229600" cy="2539515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ong pulse: to 250 </a:t>
            </a:r>
            <a:r>
              <a:rPr lang="en-US" dirty="0" err="1" smtClean="0"/>
              <a:t>ms</a:t>
            </a:r>
            <a:endParaRPr lang="en-US" dirty="0" smtClean="0"/>
          </a:p>
          <a:p>
            <a:r>
              <a:rPr lang="en-US" dirty="0" smtClean="0"/>
              <a:t>Superconducting flux conservers (Hi-T SC FCs)</a:t>
            </a:r>
          </a:p>
          <a:p>
            <a:r>
              <a:rPr lang="en-US" dirty="0" smtClean="0"/>
              <a:t>RMF</a:t>
            </a:r>
            <a:r>
              <a:rPr lang="en-US" baseline="-25000" dirty="0" smtClean="0"/>
              <a:t>o</a:t>
            </a:r>
            <a:r>
              <a:rPr lang="en-US" dirty="0" smtClean="0"/>
              <a:t> heating of the PFRC-2</a:t>
            </a:r>
          </a:p>
          <a:p>
            <a:r>
              <a:rPr lang="en-US" dirty="0" smtClean="0"/>
              <a:t>Gas puffing: refueling</a:t>
            </a:r>
            <a:endParaRPr lang="en-US" dirty="0"/>
          </a:p>
        </p:txBody>
      </p:sp>
      <p:pic>
        <p:nvPicPr>
          <p:cNvPr id="4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344" y="1587"/>
            <a:ext cx="1484895" cy="51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67523" y="2892870"/>
            <a:ext cx="1836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The PFRC-2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8" y="3360029"/>
            <a:ext cx="8450208" cy="179582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3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674" y="6318110"/>
            <a:ext cx="9122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An FRC embedded in an axisymmetric tandem mirror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28927" y="3876966"/>
            <a:ext cx="45719" cy="15602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99703" y="3876966"/>
            <a:ext cx="45719" cy="15602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95315" y="4445837"/>
            <a:ext cx="45719" cy="15602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28927" y="4445837"/>
            <a:ext cx="45719" cy="15602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77705" y="3905635"/>
            <a:ext cx="45719" cy="601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283115" y="3905635"/>
            <a:ext cx="45719" cy="601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48090" y="3905635"/>
            <a:ext cx="45719" cy="601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45691" y="3903854"/>
            <a:ext cx="45719" cy="601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60255" y="4541750"/>
            <a:ext cx="45719" cy="601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48090" y="4541750"/>
            <a:ext cx="45719" cy="601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661594" y="4541750"/>
            <a:ext cx="45719" cy="601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845691" y="4541750"/>
            <a:ext cx="45719" cy="601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088931" y="4524390"/>
            <a:ext cx="45719" cy="8291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020948" y="4518941"/>
            <a:ext cx="45719" cy="8291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088931" y="3905635"/>
            <a:ext cx="45719" cy="8291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020948" y="3903854"/>
            <a:ext cx="45719" cy="8291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003643" y="355112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Hi-T SC FCs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13" y="5196668"/>
            <a:ext cx="8450208" cy="123719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6674" y="537384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z</a:t>
            </a:r>
            <a:endParaRPr lang="en-US" baseline="-25000" dirty="0"/>
          </a:p>
        </p:txBody>
      </p:sp>
      <p:sp>
        <p:nvSpPr>
          <p:cNvPr id="41" name="Rectangle 40"/>
          <p:cNvSpPr/>
          <p:nvPr/>
        </p:nvSpPr>
        <p:spPr>
          <a:xfrm>
            <a:off x="425450" y="3416090"/>
            <a:ext cx="219145" cy="208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25550" y="4643783"/>
            <a:ext cx="133905" cy="42760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760253" y="4624322"/>
            <a:ext cx="85438" cy="44707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766886" y="3624840"/>
            <a:ext cx="45719" cy="25212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65240" y="481579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</a:t>
            </a:r>
            <a:r>
              <a:rPr lang="en-US" dirty="0" smtClean="0">
                <a:solidFill>
                  <a:srgbClr val="008000"/>
                </a:solidFill>
              </a:rPr>
              <a:t>as puff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15941" y="4789218"/>
            <a:ext cx="88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-wave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54356" y="3329303"/>
            <a:ext cx="47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974280" y="4652386"/>
            <a:ext cx="109137" cy="447070"/>
          </a:xfrm>
          <a:prstGeom prst="rect">
            <a:avLst/>
          </a:prstGeom>
          <a:solidFill>
            <a:srgbClr val="55FF1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181892" y="3424390"/>
            <a:ext cx="217073" cy="447070"/>
          </a:xfrm>
          <a:prstGeom prst="rect">
            <a:avLst/>
          </a:prstGeom>
          <a:solidFill>
            <a:srgbClr val="55FF1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580091" y="3279503"/>
            <a:ext cx="65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5FF14"/>
                </a:solidFill>
              </a:rPr>
              <a:t>X ray</a:t>
            </a:r>
            <a:endParaRPr lang="en-US" dirty="0">
              <a:solidFill>
                <a:srgbClr val="55FF14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338907" y="4652386"/>
            <a:ext cx="65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5FF14"/>
                </a:solidFill>
              </a:rPr>
              <a:t>X ray</a:t>
            </a:r>
            <a:endParaRPr lang="en-US" dirty="0">
              <a:solidFill>
                <a:srgbClr val="55FF1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57183" y="3549967"/>
            <a:ext cx="6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RMF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34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 animBg="1"/>
      <p:bldP spid="25" grpId="0" animBg="1"/>
      <p:bldP spid="26" grpId="0" animBg="1"/>
      <p:bldP spid="27" grpId="0" animBg="1"/>
      <p:bldP spid="32" grpId="0" animBg="1"/>
      <p:bldP spid="33" grpId="0" animBg="1"/>
      <p:bldP spid="34" grpId="0" animBg="1"/>
      <p:bldP spid="35" grpId="0" animBg="1"/>
      <p:bldP spid="37" grpId="0"/>
      <p:bldP spid="40" grpId="0"/>
      <p:bldP spid="7" grpId="0" animBg="1"/>
      <p:bldP spid="30" grpId="0" animBg="1"/>
      <p:bldP spid="31" grpId="0" animBg="1"/>
      <p:bldP spid="8" grpId="0"/>
      <p:bldP spid="36" grpId="0"/>
      <p:bldP spid="38" grpId="0"/>
      <p:bldP spid="42" grpId="0" animBg="1"/>
      <p:bldP spid="43" grpId="0" animBg="1"/>
      <p:bldP spid="44" grpId="0"/>
      <p:bldP spid="4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4</a:t>
            </a:fld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76200" y="451669"/>
            <a:ext cx="8991600" cy="0"/>
          </a:xfrm>
          <a:prstGeom prst="line">
            <a:avLst/>
          </a:prstGeom>
          <a:noFill/>
          <a:ln w="57150" cmpd="thickThin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246" y="22540"/>
            <a:ext cx="1150937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"/>
            <a:ext cx="702636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long pulse – what is long pulse?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82863" y="1577388"/>
            <a:ext cx="1552947" cy="2152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16867" y="3074550"/>
            <a:ext cx="2031174" cy="2152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62735" y="4402639"/>
            <a:ext cx="4265141" cy="2152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67028" y="2342679"/>
            <a:ext cx="2984931" cy="2152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140343" y="3713335"/>
            <a:ext cx="3461256" cy="2152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45306" y="1431283"/>
            <a:ext cx="2065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RF times scales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567293" y="2199568"/>
            <a:ext cx="2862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Instability time scales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759115" y="2946471"/>
            <a:ext cx="3265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CD/Inductive time scales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20003" y="3571257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Energy time scales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86291" y="4252528"/>
            <a:ext cx="4176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Ash exhaust/reactor time scales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621508" y="224123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LHD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82275" y="2251651"/>
            <a:ext cx="480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Tilt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0949" y="2228301"/>
            <a:ext cx="131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Interchange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87" y="811306"/>
            <a:ext cx="9144000" cy="42968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777432" y="4307139"/>
            <a:ext cx="55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PMI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35276" y="5438616"/>
            <a:ext cx="4080417" cy="27035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35580" y="5370904"/>
            <a:ext cx="846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PFRC-2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04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6" grpId="0"/>
      <p:bldP spid="27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7165"/>
            <a:ext cx="9139238" cy="2996456"/>
          </a:xfrm>
        </p:spPr>
        <p:txBody>
          <a:bodyPr>
            <a:normAutofit/>
          </a:bodyPr>
          <a:lstStyle/>
          <a:p>
            <a:r>
              <a:rPr lang="en-US" dirty="0" smtClean="0"/>
              <a:t>1988 ANS (J. Plasma Phys. 40, 127) t = 15 </a:t>
            </a:r>
            <a:r>
              <a:rPr lang="en-US" dirty="0" err="1" smtClean="0"/>
              <a:t>ms</a:t>
            </a:r>
            <a:endParaRPr lang="en-US" dirty="0" smtClean="0"/>
          </a:p>
          <a:p>
            <a:r>
              <a:rPr lang="en-US" dirty="0" smtClean="0"/>
              <a:t>1989 Flinders (Pl</a:t>
            </a:r>
            <a:r>
              <a:rPr lang="en-US" dirty="0"/>
              <a:t>. Phys. Cont. </a:t>
            </a:r>
            <a:r>
              <a:rPr lang="en-US" dirty="0" err="1"/>
              <a:t>Fus</a:t>
            </a:r>
            <a:r>
              <a:rPr lang="en-US" dirty="0"/>
              <a:t>. </a:t>
            </a:r>
            <a:r>
              <a:rPr lang="en-US" dirty="0" smtClean="0"/>
              <a:t>32, 575) </a:t>
            </a:r>
            <a:r>
              <a:rPr lang="en-US" dirty="0"/>
              <a:t>t = 50 </a:t>
            </a:r>
            <a:r>
              <a:rPr lang="en-US" dirty="0" err="1" smtClean="0"/>
              <a:t>ms</a:t>
            </a:r>
            <a:r>
              <a:rPr lang="en-US" dirty="0" smtClean="0"/>
              <a:t> </a:t>
            </a:r>
          </a:p>
          <a:p>
            <a:r>
              <a:rPr lang="en-US" dirty="0" smtClean="0"/>
              <a:t>1991 Flinders (Rev. Sci. Instr. 62, 1787) t = 40 </a:t>
            </a:r>
            <a:r>
              <a:rPr lang="en-US" dirty="0" err="1" smtClean="0"/>
              <a:t>ms</a:t>
            </a:r>
            <a:endParaRPr lang="en-US" dirty="0" smtClean="0"/>
          </a:p>
          <a:p>
            <a:r>
              <a:rPr lang="en-US" dirty="0" smtClean="0"/>
              <a:t>1995 Flinders (Pl. Phys. Cont. </a:t>
            </a:r>
            <a:r>
              <a:rPr lang="en-US" dirty="0" err="1" smtClean="0"/>
              <a:t>Fus</a:t>
            </a:r>
            <a:r>
              <a:rPr lang="en-US" dirty="0" smtClean="0"/>
              <a:t>. 37, 209) t = 50 </a:t>
            </a:r>
            <a:r>
              <a:rPr lang="en-US" dirty="0" err="1" smtClean="0"/>
              <a:t>ms</a:t>
            </a:r>
            <a:endParaRPr lang="en-US" dirty="0" smtClean="0"/>
          </a:p>
          <a:p>
            <a:r>
              <a:rPr lang="en-US" dirty="0"/>
              <a:t>2009 Prairie View  (PRL 102, 255004) t </a:t>
            </a:r>
            <a:r>
              <a:rPr lang="en-US" dirty="0" smtClean="0"/>
              <a:t>= </a:t>
            </a:r>
            <a:r>
              <a:rPr lang="en-US" dirty="0"/>
              <a:t>40 </a:t>
            </a:r>
            <a:r>
              <a:rPr lang="en-US" dirty="0" err="1"/>
              <a:t>ms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5</a:t>
            </a:fld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0" y="542925"/>
            <a:ext cx="9144000" cy="0"/>
          </a:xfrm>
          <a:prstGeom prst="line">
            <a:avLst/>
          </a:prstGeom>
          <a:noFill/>
          <a:ln w="57150" cmpd="thickThin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25" y="28575"/>
            <a:ext cx="12684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5361209" cy="656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Other long-pulse FRCs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454107"/>
            <a:ext cx="777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2015 </a:t>
            </a:r>
            <a:r>
              <a:rPr lang="en-US" sz="3200" dirty="0" err="1" smtClean="0"/>
              <a:t>TriAlpha</a:t>
            </a:r>
            <a:r>
              <a:rPr lang="en-US" sz="3200" dirty="0" smtClean="0"/>
              <a:t> (Nature 6, 6897)  </a:t>
            </a:r>
            <a:r>
              <a:rPr lang="en-US" sz="3200" dirty="0"/>
              <a:t>t = 7-15 </a:t>
            </a:r>
            <a:r>
              <a:rPr lang="en-US" sz="3200" dirty="0" err="1"/>
              <a:t>ms</a:t>
            </a:r>
            <a:endParaRPr lang="en-US" sz="3200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088" y="3507026"/>
            <a:ext cx="3725309" cy="32040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34" y="3456511"/>
            <a:ext cx="3767085" cy="33417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10" y="-576"/>
            <a:ext cx="9132028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165" y="0"/>
            <a:ext cx="5153033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7196" y="6088200"/>
            <a:ext cx="1919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flux conservers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83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76200" y="533400"/>
            <a:ext cx="8991600" cy="0"/>
          </a:xfrm>
          <a:prstGeom prst="line">
            <a:avLst/>
          </a:prstGeom>
          <a:noFill/>
          <a:ln w="57150" cmpd="thickThin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53975"/>
            <a:ext cx="1150937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1"/>
            <a:ext cx="77835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High-Temperature Superconductor FCs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" y="814356"/>
            <a:ext cx="4935782" cy="58815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83" y="581229"/>
            <a:ext cx="8793185" cy="62767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83" y="629038"/>
            <a:ext cx="8322300" cy="6241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353" y="1563531"/>
            <a:ext cx="4261613" cy="49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90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88" y="530009"/>
            <a:ext cx="8229600" cy="55236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</a:t>
            </a:r>
            <a:r>
              <a:rPr lang="en-US" dirty="0" smtClean="0"/>
              <a:t>haracteristics</a:t>
            </a:r>
          </a:p>
          <a:p>
            <a:pPr lvl="1"/>
            <a:r>
              <a:rPr lang="en-US" dirty="0" smtClean="0"/>
              <a:t>Frequency = 8.025 MHz</a:t>
            </a:r>
          </a:p>
          <a:p>
            <a:pPr lvl="1"/>
            <a:r>
              <a:rPr lang="en-US" dirty="0"/>
              <a:t>Odd </a:t>
            </a:r>
            <a:r>
              <a:rPr lang="en-US" dirty="0" smtClean="0"/>
              <a:t>parity</a:t>
            </a:r>
          </a:p>
          <a:p>
            <a:pPr lvl="1"/>
            <a:r>
              <a:rPr lang="en-US" dirty="0" err="1" smtClean="0"/>
              <a:t>P</a:t>
            </a:r>
            <a:r>
              <a:rPr lang="en-US" baseline="-25000" dirty="0" err="1" smtClean="0"/>
              <a:t>forward</a:t>
            </a:r>
            <a:r>
              <a:rPr lang="en-US" dirty="0" smtClean="0"/>
              <a:t> to 25 kW </a:t>
            </a:r>
            <a:r>
              <a:rPr lang="en-US" dirty="0" smtClean="0">
                <a:solidFill>
                  <a:srgbClr val="FF0000"/>
                </a:solidFill>
              </a:rPr>
              <a:t>(200 kW)</a:t>
            </a:r>
            <a:r>
              <a:rPr lang="en-US" dirty="0" smtClean="0"/>
              <a:t>;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reflected</a:t>
            </a:r>
            <a:r>
              <a:rPr lang="en-US" dirty="0" smtClean="0"/>
              <a:t> ~ ¼%</a:t>
            </a:r>
          </a:p>
          <a:p>
            <a:pPr lvl="1"/>
            <a:r>
              <a:rPr lang="en-US" dirty="0" err="1" smtClean="0"/>
              <a:t>P</a:t>
            </a:r>
            <a:r>
              <a:rPr lang="en-US" baseline="-25000" dirty="0" err="1" smtClean="0"/>
              <a:t>absorbed</a:t>
            </a:r>
            <a:r>
              <a:rPr lang="en-US" dirty="0" smtClean="0"/>
              <a:t> ~ </a:t>
            </a:r>
            <a:r>
              <a:rPr lang="en-US" dirty="0" smtClean="0"/>
              <a:t>35-75% P</a:t>
            </a:r>
            <a:r>
              <a:rPr lang="en-US" baseline="-25000" dirty="0" smtClean="0"/>
              <a:t>f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Duty factor 1%</a:t>
            </a:r>
          </a:p>
          <a:p>
            <a:r>
              <a:rPr lang="en-US" dirty="0" smtClean="0"/>
              <a:t>Predicted benefits</a:t>
            </a:r>
          </a:p>
          <a:p>
            <a:pPr lvl="1"/>
            <a:r>
              <a:rPr lang="en-US" dirty="0" smtClean="0"/>
              <a:t>Closed field lines</a:t>
            </a:r>
          </a:p>
          <a:p>
            <a:pPr lvl="2"/>
            <a:r>
              <a:rPr lang="en-US" dirty="0" smtClean="0"/>
              <a:t>Matteucci poster</a:t>
            </a:r>
          </a:p>
          <a:p>
            <a:pPr lvl="1"/>
            <a:r>
              <a:rPr lang="en-US" dirty="0" smtClean="0"/>
              <a:t>Electron heating </a:t>
            </a:r>
          </a:p>
          <a:p>
            <a:pPr lvl="2"/>
            <a:r>
              <a:rPr lang="en-US" sz="2200" dirty="0" smtClean="0"/>
              <a:t>Jandovitz poster</a:t>
            </a:r>
            <a:endParaRPr lang="en-US" dirty="0" smtClean="0"/>
          </a:p>
          <a:p>
            <a:pPr lvl="1"/>
            <a:r>
              <a:rPr lang="en-US" dirty="0" smtClean="0"/>
              <a:t>Ion heating (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/>
              <a:t>RMF</a:t>
            </a:r>
            <a:r>
              <a:rPr lang="en-US" dirty="0" err="1" smtClean="0"/>
              <a:t>~</a:t>
            </a:r>
            <a:r>
              <a:rPr lang="en-US" dirty="0" err="1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/>
              <a:t>ci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Plasma stabilization</a:t>
            </a:r>
          </a:p>
          <a:p>
            <a:pPr lvl="2"/>
            <a:r>
              <a:rPr lang="en-US" dirty="0" smtClean="0"/>
              <a:t>Swanson poster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7</a:t>
            </a:fld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76200" y="533400"/>
            <a:ext cx="8991600" cy="0"/>
          </a:xfrm>
          <a:prstGeom prst="line">
            <a:avLst/>
          </a:prstGeom>
          <a:noFill/>
          <a:ln w="57150" cmpd="thickThin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53975"/>
            <a:ext cx="1150937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77835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RMF</a:t>
            </a:r>
            <a:r>
              <a:rPr lang="en-US" baseline="-25000" dirty="0" smtClean="0"/>
              <a:t>o</a:t>
            </a:r>
            <a:r>
              <a:rPr lang="en-US" dirty="0" smtClean="0"/>
              <a:t> heating of the PFRC-2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022" y="3124631"/>
            <a:ext cx="5000977" cy="375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83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189" y="3992310"/>
            <a:ext cx="8229600" cy="278375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Density stays ~constant throughout pulse.</a:t>
            </a:r>
          </a:p>
          <a:p>
            <a:r>
              <a:rPr lang="en-US" dirty="0" smtClean="0"/>
              <a:t>Gas puff only increases n</a:t>
            </a:r>
            <a:r>
              <a:rPr lang="en-US" baseline="-25000" dirty="0" smtClean="0"/>
              <a:t>e</a:t>
            </a:r>
            <a:r>
              <a:rPr lang="en-US" dirty="0" smtClean="0"/>
              <a:t> briefly.</a:t>
            </a:r>
          </a:p>
          <a:p>
            <a:r>
              <a:rPr lang="en-US" dirty="0" smtClean="0"/>
              <a:t>Temporary reduction in n</a:t>
            </a:r>
            <a:r>
              <a:rPr lang="en-US" baseline="-25000" dirty="0" smtClean="0"/>
              <a:t>e</a:t>
            </a:r>
            <a:r>
              <a:rPr lang="en-US" dirty="0" smtClean="0"/>
              <a:t> fluctuations. </a:t>
            </a:r>
          </a:p>
          <a:p>
            <a:r>
              <a:rPr lang="en-US" dirty="0" err="1" smtClean="0"/>
              <a:t>Midplane</a:t>
            </a:r>
            <a:r>
              <a:rPr lang="en-US" dirty="0" smtClean="0"/>
              <a:t> H</a:t>
            </a:r>
            <a:r>
              <a:rPr lang="en-US" baseline="-25000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rises, stays high long after gas puff.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Recycling off room temperature FCs (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solidFill>
                  <a:srgbClr val="FF0000"/>
                </a:solidFill>
              </a:rPr>
              <a:t>FC</a:t>
            </a:r>
            <a:r>
              <a:rPr lang="en-US" dirty="0" smtClean="0">
                <a:solidFill>
                  <a:srgbClr val="FF0000"/>
                </a:solidFill>
              </a:rPr>
              <a:t>~ 3 </a:t>
            </a:r>
            <a:r>
              <a:rPr lang="en-US" dirty="0" err="1" smtClean="0">
                <a:solidFill>
                  <a:srgbClr val="FF0000"/>
                </a:solidFill>
              </a:rPr>
              <a:t>ms</a:t>
            </a:r>
            <a:r>
              <a:rPr lang="en-US" dirty="0" smtClean="0">
                <a:solidFill>
                  <a:srgbClr val="FF0000"/>
                </a:solidFill>
              </a:rPr>
              <a:t> @ 70F)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76200" y="445382"/>
            <a:ext cx="8991600" cy="0"/>
          </a:xfrm>
          <a:prstGeom prst="line">
            <a:avLst/>
          </a:prstGeom>
          <a:noFill/>
          <a:ln w="57150" cmpd="thickThin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27" y="53975"/>
            <a:ext cx="975373" cy="34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718002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behavior with room-temperature FCs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19" y="695424"/>
            <a:ext cx="3665459" cy="3026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25" y="684853"/>
            <a:ext cx="3918862" cy="310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269365" y="684853"/>
            <a:ext cx="565853" cy="1199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79150" y="714285"/>
            <a:ext cx="565853" cy="1199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99043" y="3631131"/>
            <a:ext cx="1741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</a:t>
            </a:r>
            <a:r>
              <a:rPr lang="en-US" sz="1400" baseline="-25000" dirty="0" smtClean="0"/>
              <a:t>f</a:t>
            </a:r>
            <a:r>
              <a:rPr lang="en-US" sz="1400" dirty="0" smtClean="0"/>
              <a:t> ~ 10 kW, I</a:t>
            </a:r>
            <a:r>
              <a:rPr lang="en-US" sz="1400" baseline="-25000" dirty="0" smtClean="0"/>
              <a:t>H</a:t>
            </a:r>
            <a:r>
              <a:rPr lang="en-US" sz="1400" dirty="0" smtClean="0"/>
              <a:t> = 100 A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882048" y="3538953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Gas puff</a:t>
            </a:r>
            <a:endParaRPr lang="en-US" sz="2800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052000" y="3098570"/>
            <a:ext cx="0" cy="532561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94934" y="85115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2e12/cc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97170" y="2170668"/>
            <a:ext cx="1102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Prefill H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</a:p>
          <a:p>
            <a:r>
              <a:rPr lang="en-US" dirty="0" smtClean="0"/>
              <a:t>~ 2e13/cc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319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0BE3-3A06-B94A-B63B-AADB555FB561}" type="slidenum">
              <a:rPr lang="en-US" smtClean="0"/>
              <a:t>9</a:t>
            </a:fld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76200" y="445382"/>
            <a:ext cx="8991600" cy="0"/>
          </a:xfrm>
          <a:prstGeom prst="line">
            <a:avLst/>
          </a:prstGeom>
          <a:noFill/>
          <a:ln w="57150" cmpd="thickThin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27" y="53975"/>
            <a:ext cx="975373" cy="34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786624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r>
              <a:rPr lang="en-US" sz="3400" dirty="0" smtClean="0"/>
              <a:t>Behavior with SC FCs at LN2 temperature: </a:t>
            </a:r>
            <a:r>
              <a:rPr lang="en-US" sz="3400" dirty="0">
                <a:solidFill>
                  <a:srgbClr val="FF0000"/>
                </a:solidFill>
              </a:rPr>
              <a:t>(</a:t>
            </a:r>
            <a:r>
              <a:rPr lang="en-US" sz="34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en-US" sz="3400" baseline="-25000" dirty="0" err="1">
                <a:solidFill>
                  <a:srgbClr val="FF0000"/>
                </a:solidFill>
              </a:rPr>
              <a:t>FC</a:t>
            </a:r>
            <a:r>
              <a:rPr lang="en-US" sz="3400" dirty="0">
                <a:solidFill>
                  <a:srgbClr val="FF0000"/>
                </a:solidFill>
              </a:rPr>
              <a:t> ~ </a:t>
            </a:r>
            <a:r>
              <a:rPr lang="en-US" sz="3400" dirty="0" smtClean="0">
                <a:solidFill>
                  <a:srgbClr val="FF0000"/>
                </a:solidFill>
              </a:rPr>
              <a:t>1 s)</a:t>
            </a:r>
            <a:endParaRPr lang="en-US" sz="34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9" y="956352"/>
            <a:ext cx="4268668" cy="39598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2068" y="639699"/>
            <a:ext cx="2343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Pulse length scan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76005" y="4922841"/>
            <a:ext cx="2972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Density rapidly decays</a:t>
            </a:r>
            <a:endParaRPr lang="en-US" sz="2400" dirty="0"/>
          </a:p>
        </p:txBody>
      </p:sp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750630" y="1129798"/>
            <a:ext cx="4343400" cy="14715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Straight Arrow Connector 16"/>
          <p:cNvCxnSpPr/>
          <p:nvPr/>
        </p:nvCxnSpPr>
        <p:spPr>
          <a:xfrm flipH="1">
            <a:off x="5460500" y="2422440"/>
            <a:ext cx="4801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77865" y="2422440"/>
            <a:ext cx="46991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93479" y="659334"/>
            <a:ext cx="131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Gas puff!</a:t>
            </a:r>
            <a:endParaRPr lang="en-US" sz="2400" dirty="0"/>
          </a:p>
        </p:txBody>
      </p:sp>
      <p:pic>
        <p:nvPicPr>
          <p:cNvPr id="21" name="Picture 2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750630" y="4745407"/>
            <a:ext cx="4343400" cy="117140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4844706" y="5798687"/>
            <a:ext cx="407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Fluctuations suppressed longer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20915" y="5336588"/>
            <a:ext cx="2906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Absorbed RMF power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624" y="6220853"/>
            <a:ext cx="9077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Density flattop from 2 </a:t>
            </a:r>
            <a:r>
              <a:rPr lang="en-US" sz="2800" dirty="0" err="1" smtClean="0"/>
              <a:t>ms</a:t>
            </a:r>
            <a:r>
              <a:rPr lang="en-US" sz="2800" dirty="0" smtClean="0"/>
              <a:t> gas puff persists for 10s to 100s </a:t>
            </a:r>
            <a:r>
              <a:rPr lang="en-US" sz="2800" dirty="0" err="1" smtClean="0"/>
              <a:t>ms</a:t>
            </a:r>
            <a:endParaRPr lang="en-US" sz="2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630" y="2807091"/>
            <a:ext cx="4343400" cy="149595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728750" y="3938127"/>
            <a:ext cx="570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33286" y="2529628"/>
            <a:ext cx="465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0             10            20            30             40           50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233848" y="2765813"/>
            <a:ext cx="116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 </a:t>
            </a:r>
            <a:r>
              <a:rPr lang="en-US" dirty="0" err="1" smtClean="0"/>
              <a:t>ms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2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5" grpId="0"/>
      <p:bldP spid="29" grpId="1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14279</TotalTime>
  <Words>999</Words>
  <Application>Microsoft Macintosh PowerPoint</Application>
  <PresentationFormat>On-screen Show (4:3)</PresentationFormat>
  <Paragraphs>234</Paragraphs>
  <Slides>23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Document</vt:lpstr>
      <vt:lpstr>Long-pulse operation of the PFRC-2 device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Summary: Long-pulse RC discharges</vt:lpstr>
      <vt:lpstr>Additional slides</vt:lpstr>
      <vt:lpstr>What is odd parity? Symmetry under mirror reflection</vt:lpstr>
      <vt:lpstr>Closed vs open field lines</vt:lpstr>
      <vt:lpstr>PowerPoint Presentation</vt:lpstr>
      <vt:lpstr>1. RMFo electron heating- Lsp (PIC) code</vt:lpstr>
      <vt:lpstr>PowerPoint Presentation</vt:lpstr>
      <vt:lpstr>PowerPoint Presentation</vt:lpstr>
      <vt:lpstr>PowerPoint Presentation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Prospects for and uses of controlled fusion power</dc:title>
  <dc:creator>sam cohen</dc:creator>
  <cp:lastModifiedBy>sam cohen</cp:lastModifiedBy>
  <cp:revision>149</cp:revision>
  <dcterms:created xsi:type="dcterms:W3CDTF">2015-09-01T20:00:51Z</dcterms:created>
  <dcterms:modified xsi:type="dcterms:W3CDTF">2015-11-02T20:42:44Z</dcterms:modified>
</cp:coreProperties>
</file>