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handoutMasterIdLst>
    <p:handoutMasterId r:id="rId29"/>
  </p:handoutMasterIdLst>
  <p:sldIdLst>
    <p:sldId id="264" r:id="rId5"/>
    <p:sldId id="306" r:id="rId6"/>
    <p:sldId id="344" r:id="rId7"/>
    <p:sldId id="345" r:id="rId8"/>
    <p:sldId id="346" r:id="rId9"/>
    <p:sldId id="340" r:id="rId10"/>
    <p:sldId id="341" r:id="rId11"/>
    <p:sldId id="347" r:id="rId12"/>
    <p:sldId id="350" r:id="rId13"/>
    <p:sldId id="349" r:id="rId14"/>
    <p:sldId id="343" r:id="rId15"/>
    <p:sldId id="351" r:id="rId16"/>
    <p:sldId id="353" r:id="rId17"/>
    <p:sldId id="348" r:id="rId18"/>
    <p:sldId id="352" r:id="rId19"/>
    <p:sldId id="265" r:id="rId20"/>
    <p:sldId id="309" r:id="rId21"/>
    <p:sldId id="310" r:id="rId22"/>
    <p:sldId id="312" r:id="rId23"/>
    <p:sldId id="266" r:id="rId24"/>
    <p:sldId id="272" r:id="rId25"/>
    <p:sldId id="267" r:id="rId26"/>
    <p:sldId id="31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CC"/>
    <a:srgbClr val="0925F7"/>
    <a:srgbClr val="33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92000" autoAdjust="0"/>
  </p:normalViewPr>
  <p:slideViewPr>
    <p:cSldViewPr snapToGrid="0">
      <p:cViewPr>
        <p:scale>
          <a:sx n="70" d="100"/>
          <a:sy n="70" d="100"/>
        </p:scale>
        <p:origin x="-1914" y="-3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0B9136-A488-4B39-B56C-BD56DA6774F6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9FFAC4-1643-4232-B788-E64FB87C50F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4981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DFA62-C336-4864-A2CF-49E24AA22890}" type="datetimeFigureOut">
              <a:rPr lang="en-GB" smtClean="0"/>
              <a:t>07/11/2015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8645C-32D5-42FA-B81B-1B271BF30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455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2934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42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BD23BF-61EA-2F40-8A0F-FF7A9F2FCFA2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42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7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720FDA9-D145-4FD6-A799-C8D83284DCB4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595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45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83185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11382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714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4901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8645C-32D5-42FA-B81B-1B271BF3048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66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117517" y="6483767"/>
            <a:ext cx="2057400" cy="365125"/>
          </a:xfrm>
        </p:spPr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134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5744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454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7958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287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5988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9085" y="64806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846B25-53EF-46CE-955C-C10C60A1F067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Elbow Connector 6"/>
          <p:cNvCxnSpPr/>
          <p:nvPr userDrawn="1"/>
        </p:nvCxnSpPr>
        <p:spPr>
          <a:xfrm>
            <a:off x="145224" y="6155190"/>
            <a:ext cx="8719377" cy="519457"/>
          </a:xfrm>
          <a:prstGeom prst="bentConnector3">
            <a:avLst>
              <a:gd name="adj1" fmla="val 19020"/>
            </a:avLst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841f9132-621c-4e3c-8a49-f85209f49a99" descr="5FA00956-2A61-4B1A-B1CD-D60F8C239459@home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24" y="6224005"/>
            <a:ext cx="1381572" cy="572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5460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495"/>
            <a:ext cx="9144000" cy="6839761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300250" y="2122227"/>
            <a:ext cx="8229600" cy="430714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b="1" kern="1200" cap="all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en-GB" cap="none" dirty="0" smtClean="0">
                <a:solidFill>
                  <a:sysClr val="window" lastClr="FFFFFF"/>
                </a:solidFill>
              </a:rPr>
              <a:t>Merging/compression plasma formation in Spherical Tokamaks</a:t>
            </a:r>
          </a:p>
          <a:p>
            <a:pPr lvl="0" algn="ctr"/>
            <a:endParaRPr kumimoji="0" lang="en-GB" sz="3600" b="1" i="0" u="none" strike="noStrike" kern="120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wis721 BT" panose="020B0504020202020204" pitchFamily="34" charset="0"/>
              <a:ea typeface="+mj-ea"/>
              <a:cs typeface="+mj-cs"/>
            </a:endParaRPr>
          </a:p>
          <a:p>
            <a:pPr lvl="0" algn="ctr"/>
            <a:r>
              <a:rPr kumimoji="0" lang="en-GB" sz="36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wis721 BT" panose="020B0504020202020204" pitchFamily="34" charset="0"/>
                <a:ea typeface="+mj-ea"/>
                <a:cs typeface="+mj-cs"/>
              </a:rPr>
              <a:t>Mikhail Gryaznevich</a:t>
            </a:r>
          </a:p>
          <a:p>
            <a:pPr lvl="0" algn="ctr"/>
            <a:r>
              <a:rPr lang="en-GB" sz="3200" cap="none" dirty="0" smtClean="0">
                <a:solidFill>
                  <a:sysClr val="window" lastClr="FFFFFF"/>
                </a:solidFill>
              </a:rPr>
              <a:t> </a:t>
            </a:r>
          </a:p>
          <a:p>
            <a:pPr lvl="0" algn="ctr"/>
            <a:r>
              <a:rPr lang="en-GB" sz="2400" cap="none" dirty="0">
                <a:solidFill>
                  <a:sysClr val="window" lastClr="FFFFFF"/>
                </a:solidFill>
              </a:rPr>
              <a:t>18th International Spherical Torus Workshop (ISTW 2015) </a:t>
            </a:r>
            <a:r>
              <a:rPr lang="en-GB" sz="2400" cap="none" dirty="0" smtClean="0">
                <a:solidFill>
                  <a:sysClr val="window" lastClr="FFFFFF"/>
                </a:solidFill>
              </a:rPr>
              <a:t>3 – 6 November 2015, Princeton US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73078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594" y="6083873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Efficient heating of ions and electrons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10</a:t>
            </a:fld>
            <a:endParaRPr lang="en-GB"/>
          </a:p>
        </p:txBody>
      </p:sp>
      <p:sp>
        <p:nvSpPr>
          <p:cNvPr id="2" name="Rectangle 1"/>
          <p:cNvSpPr/>
          <p:nvPr/>
        </p:nvSpPr>
        <p:spPr>
          <a:xfrm>
            <a:off x="328473" y="1001273"/>
            <a:ext cx="4572000" cy="475514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>
                <a:ea typeface="Calibri" panose="020F0502020204030204" pitchFamily="34" charset="0"/>
              </a:rPr>
              <a:t>Magnetic energy of two plasma rings is converted via magnetic reconnection, when plasma rings merge, into kinetic energy of the final single torus plasma. </a:t>
            </a:r>
            <a:endParaRPr lang="en-GB" dirty="0" smtClean="0">
              <a:ea typeface="Calibri" panose="020F050202020403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</a:rPr>
              <a:t>Theory </a:t>
            </a:r>
            <a:r>
              <a:rPr lang="en-GB" dirty="0">
                <a:ea typeface="Calibri" panose="020F0502020204030204" pitchFamily="34" charset="0"/>
              </a:rPr>
              <a:t>predicts </a:t>
            </a:r>
            <a:r>
              <a:rPr lang="en-GB" dirty="0" smtClean="0">
                <a:ea typeface="Calibri" panose="020F0502020204030204" pitchFamily="34" charset="0"/>
              </a:rPr>
              <a:t>that </a:t>
            </a:r>
            <a:r>
              <a:rPr lang="en-GB" dirty="0">
                <a:ea typeface="Calibri" panose="020F0502020204030204" pitchFamily="34" charset="0"/>
              </a:rPr>
              <a:t>up to 90% of the poloidal magnetic energy can be converted into kinetic </a:t>
            </a:r>
            <a:r>
              <a:rPr lang="en-GB" dirty="0" smtClean="0">
                <a:ea typeface="Calibri" panose="020F0502020204030204" pitchFamily="34" charset="0"/>
              </a:rPr>
              <a:t>energy, mainly going into ions.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ea typeface="Calibri" panose="020F0502020204030204" pitchFamily="34" charset="0"/>
              </a:rPr>
              <a:t>Magnetic </a:t>
            </a:r>
            <a:r>
              <a:rPr lang="en-GB" dirty="0">
                <a:ea typeface="Calibri" panose="020F0502020204030204" pitchFamily="34" charset="0"/>
              </a:rPr>
              <a:t>energy released by </a:t>
            </a:r>
            <a:r>
              <a:rPr lang="en-GB" dirty="0" smtClean="0">
                <a:ea typeface="Calibri" panose="020F0502020204030204" pitchFamily="34" charset="0"/>
              </a:rPr>
              <a:t>reconnection (8-15MW estimated on MAST) </a:t>
            </a:r>
            <a:r>
              <a:rPr lang="en-GB" dirty="0">
                <a:ea typeface="Calibri" panose="020F0502020204030204" pitchFamily="34" charset="0"/>
              </a:rPr>
              <a:t>may both heat the plasma and drive plasma flows – the latter may also dissipate to provide further </a:t>
            </a:r>
            <a:r>
              <a:rPr lang="en-GB" dirty="0" smtClean="0">
                <a:ea typeface="Calibri" panose="020F0502020204030204" pitchFamily="34" charset="0"/>
              </a:rPr>
              <a:t>heating (slow shock model).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dirty="0" smtClean="0"/>
              <a:t>Current sheet formed at X-point provides anomalously high electron heating. 2D detailed TS measurements on MAST confirm formation of the current sheet.   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66619" y="108821"/>
            <a:ext cx="38651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Stage Two: merging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919" t="4768" r="55117" b="1593"/>
          <a:stretch/>
        </p:blipFill>
        <p:spPr>
          <a:xfrm>
            <a:off x="4980372" y="807867"/>
            <a:ext cx="3968319" cy="48649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33030" y="5689445"/>
            <a:ext cx="3768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Tanabe et al, PRL November 2015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714043" y="4500979"/>
            <a:ext cx="1376039" cy="399495"/>
          </a:xfrm>
          <a:prstGeom prst="straightConnector1">
            <a:avLst/>
          </a:prstGeom>
          <a:ln w="38100"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28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4036" y="6095008"/>
            <a:ext cx="698492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Temperature evolution is very complicated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11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469974" y="244562"/>
            <a:ext cx="65886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Stage Two: heating due to merging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17615" t="24099" r="15355" b="6917"/>
          <a:stretch/>
        </p:blipFill>
        <p:spPr bwMode="auto">
          <a:xfrm>
            <a:off x="527786" y="1065771"/>
            <a:ext cx="3223030" cy="20843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Picture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348"/>
          <a:stretch/>
        </p:blipFill>
        <p:spPr bwMode="auto">
          <a:xfrm>
            <a:off x="4764305" y="3290126"/>
            <a:ext cx="4021455" cy="2010404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 rotWithShape="1">
          <a:blip r:embed="rId5"/>
          <a:srcRect l="53291" t="25754" r="6492" b="51316"/>
          <a:stretch/>
        </p:blipFill>
        <p:spPr bwMode="auto">
          <a:xfrm>
            <a:off x="145619" y="3150167"/>
            <a:ext cx="4129405" cy="14181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0260" y="1296140"/>
            <a:ext cx="4518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Electron heating inside current sheet hot spot is enhanced with TF on MAST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Adding loop voltage from central solenoid helps to form “shoulders” outside hot spot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However, ions heating from reconnection does not depend </a:t>
            </a:r>
            <a:r>
              <a:rPr lang="en-GB" dirty="0"/>
              <a:t>on </a:t>
            </a:r>
            <a:r>
              <a:rPr lang="en-GB" dirty="0" smtClean="0"/>
              <a:t>TF (as predicted)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3826276" y="2840854"/>
            <a:ext cx="648071" cy="48382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09779" y="4692077"/>
            <a:ext cx="4335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Evolution after merging is set by exchange between ions and electrons. This explains “triple-peak” profiles formation. </a:t>
            </a:r>
            <a:r>
              <a:rPr lang="en-GB" dirty="0" err="1">
                <a:latin typeface="Symbol" panose="05050102010706020507" pitchFamily="18" charset="2"/>
              </a:rPr>
              <a:t>t</a:t>
            </a:r>
            <a:r>
              <a:rPr lang="en-GB" baseline="30000" dirty="0" err="1" smtClean="0"/>
              <a:t>E</a:t>
            </a:r>
            <a:r>
              <a:rPr lang="en-GB" baseline="-25000" dirty="0" err="1" smtClean="0"/>
              <a:t>ei</a:t>
            </a:r>
            <a:r>
              <a:rPr lang="en-GB" dirty="0" smtClean="0"/>
              <a:t> ~ 4 – 10 </a:t>
            </a:r>
            <a:r>
              <a:rPr lang="en-GB" dirty="0" err="1" smtClean="0"/>
              <a:t>ms</a:t>
            </a:r>
            <a:endParaRPr lang="en-GB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464512" y="1691352"/>
            <a:ext cx="810512" cy="327628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8313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57375" y="6131641"/>
            <a:ext cx="7210425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3</a:t>
            </a:r>
            <a:r>
              <a:rPr lang="en-GB" sz="2400" dirty="0" smtClean="0">
                <a:solidFill>
                  <a:srgbClr val="FF0000"/>
                </a:solidFill>
              </a:rPr>
              <a:t>-peak profiles naturally evolve to “normal plasma”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12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844882" y="92283"/>
            <a:ext cx="70679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Understanding of post-merging phase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219" y="649389"/>
            <a:ext cx="8697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ASTRA modelling of post-merging phase has been performed using experimental data from MAST ##</a:t>
            </a:r>
            <a:r>
              <a:rPr lang="az-Cyrl-AZ" sz="2000" dirty="0" smtClean="0"/>
              <a:t>21374-21380</a:t>
            </a:r>
            <a:r>
              <a:rPr lang="en-GB" sz="2000" dirty="0" smtClean="0"/>
              <a:t> &amp; ##</a:t>
            </a:r>
            <a:r>
              <a:rPr lang="az-Cyrl-AZ" sz="2000" dirty="0" smtClean="0"/>
              <a:t>30367-30380 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895" t="19725" r="64164" b="33681"/>
          <a:stretch/>
        </p:blipFill>
        <p:spPr>
          <a:xfrm>
            <a:off x="4413616" y="2947916"/>
            <a:ext cx="2240814" cy="15968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684" t="18207" r="63232" b="36887"/>
          <a:stretch/>
        </p:blipFill>
        <p:spPr>
          <a:xfrm>
            <a:off x="2573017" y="4518898"/>
            <a:ext cx="2262885" cy="15840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967" t="19579" r="62170" b="33946"/>
          <a:stretch/>
        </p:blipFill>
        <p:spPr>
          <a:xfrm>
            <a:off x="317075" y="4546260"/>
            <a:ext cx="2244549" cy="15121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7" y="1371358"/>
            <a:ext cx="2227036" cy="156483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277" y="1354745"/>
            <a:ext cx="2282816" cy="160403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592" y="1287362"/>
            <a:ext cx="2369003" cy="16645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1" r="9636"/>
          <a:stretch/>
        </p:blipFill>
        <p:spPr>
          <a:xfrm>
            <a:off x="2175478" y="2924221"/>
            <a:ext cx="2133421" cy="15643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0" r="13933"/>
          <a:stretch/>
        </p:blipFill>
        <p:spPr>
          <a:xfrm>
            <a:off x="63901" y="2990282"/>
            <a:ext cx="1983683" cy="15025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602404" y="1461629"/>
            <a:ext cx="22090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 experiment: transport model adjusted to fit experimental profiles 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6649658" y="2859822"/>
            <a:ext cx="19143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ASTRA modelling: electron heating, ion heating, </a:t>
            </a:r>
            <a:r>
              <a:rPr lang="en-GB" dirty="0" err="1" smtClean="0"/>
              <a:t>T</a:t>
            </a:r>
            <a:r>
              <a:rPr lang="en-GB" baseline="-25000" dirty="0" err="1" smtClean="0"/>
              <a:t>i</a:t>
            </a:r>
            <a:r>
              <a:rPr lang="en-GB" baseline="-25000" dirty="0" smtClean="0"/>
              <a:t> </a:t>
            </a:r>
            <a:r>
              <a:rPr lang="en-GB" dirty="0" smtClean="0"/>
              <a:t>evolution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807723" y="4654313"/>
            <a:ext cx="40037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Confinement did not degraded during  post-merging evolution (experiment)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/>
              <a:t>Neo-</a:t>
            </a:r>
            <a:r>
              <a:rPr lang="en-GB" dirty="0" err="1" smtClean="0"/>
              <a:t>Alcator</a:t>
            </a:r>
            <a:r>
              <a:rPr lang="en-GB" dirty="0" smtClean="0"/>
              <a:t> scaling is in good agreement with experiment, so can be used for predictions of ST40 m/c</a:t>
            </a:r>
            <a:endParaRPr lang="en-GB" dirty="0"/>
          </a:p>
        </p:txBody>
      </p:sp>
      <p:sp>
        <p:nvSpPr>
          <p:cNvPr id="23" name="Rectangle 22"/>
          <p:cNvSpPr/>
          <p:nvPr/>
        </p:nvSpPr>
        <p:spPr>
          <a:xfrm>
            <a:off x="844882" y="5356608"/>
            <a:ext cx="149194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/>
              <a:t>MAST experiment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07537" y="5510496"/>
            <a:ext cx="14082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dirty="0" smtClean="0"/>
              <a:t>Model validation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49163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594" y="6083873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Adiabatic compression may double plasma current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13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2109415" y="303766"/>
            <a:ext cx="50081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Stage Three: compression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4219" y="1093490"/>
            <a:ext cx="8697839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Adiabatic compression along major radius has been investigated in detail on ATC, TUMAN-3, TFTR, T-13. </a:t>
            </a: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Confinement time, calculated using ASTRA validated on well-diagnosed m/c plasmas on MAST, exceeds 10ms, so compression may be not too fast. </a:t>
            </a: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Detailed studies of compression on START show doubling of the plasma current when major radius changes from 40cm to 20cm, confirming I</a:t>
            </a:r>
            <a:r>
              <a:rPr lang="en-US" sz="2000" baseline="-25000" dirty="0" smtClean="0"/>
              <a:t>pl</a:t>
            </a:r>
            <a:r>
              <a:rPr lang="en-US" sz="2000" dirty="0" smtClean="0"/>
              <a:t>~1/R rule.</a:t>
            </a:r>
          </a:p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 smtClean="0"/>
              <a:t>Vertical position control may be an issue during compression (as observed on ATC). However as compression is relatively slow, feedback system should provide an efficient position control.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140285" y="4781208"/>
            <a:ext cx="86978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b="1" dirty="0" smtClean="0"/>
              <a:t>ST40 is aiming at several </a:t>
            </a:r>
            <a:r>
              <a:rPr lang="en-US" sz="2000" b="1" dirty="0" err="1" smtClean="0"/>
              <a:t>keV</a:t>
            </a:r>
            <a:r>
              <a:rPr lang="en-US" sz="2000" b="1" dirty="0" smtClean="0"/>
              <a:t> temperatures and MA-level plasma currents to be achieved using merging-compression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3761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1274" y="1333141"/>
            <a:ext cx="8202411" cy="378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“two merging STs with B=1-3T, n=10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GB" sz="2400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will be transformed into an </a:t>
            </a:r>
            <a:r>
              <a:rPr lang="en-GB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 T»20keV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within reconnection time.” Y. Ono, et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al,</a:t>
            </a:r>
            <a:r>
              <a:rPr lang="en-GB" sz="2400" i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“Direct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Access to </a:t>
            </a:r>
            <a:r>
              <a:rPr lang="en-GB" sz="24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Burning Spherical Tokamak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 by Pulsed High-Power Heating of Magnetic Reconnection”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20th IAEA Fusion Energy Conference 2004. </a:t>
            </a:r>
          </a:p>
          <a:p>
            <a:pPr marL="342900" indent="-342900" algn="just">
              <a:lnSpc>
                <a:spcPct val="107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“We,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Japan-UK merging team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now planning to produce two merging STs with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GB" sz="2400" baseline="-25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&gt; 0.4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to heat ions over 5keV 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alpha-heating region</a:t>
            </a: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 using </a:t>
            </a:r>
            <a:r>
              <a:rPr lang="en-GB" sz="24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any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 heating.”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Y. Ono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 al,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PoP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2015.</a:t>
            </a:r>
            <a:endParaRPr lang="en-GB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9594" y="6083873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First plasma in ST40 is expected in 2016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14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528544" y="155765"/>
            <a:ext cx="31967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CONCLUSIONS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369169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594" y="6083873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First plasma in ST40 is expected in 2016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15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2812629" y="2197629"/>
            <a:ext cx="28584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Back-up slides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636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01"/>
          <a:stretch/>
        </p:blipFill>
        <p:spPr>
          <a:xfrm>
            <a:off x="703366" y="774988"/>
            <a:ext cx="7720197" cy="48498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96743" y="116325"/>
            <a:ext cx="2608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9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wis721 BT" panose="020B0504020202020204" pitchFamily="34" charset="0"/>
                <a:ea typeface="+mj-ea"/>
                <a:cs typeface="+mj-cs"/>
              </a:rPr>
              <a:t>Who are we?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0925F7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8831" y="5742125"/>
            <a:ext cx="650473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Tokamak Energy Ltd is a private company funded by private investors, it is based at Culham, UK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8394" y="4940490"/>
            <a:ext cx="1644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Founded 2009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21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090" y="750763"/>
            <a:ext cx="6098875" cy="458062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6743" y="116325"/>
            <a:ext cx="26084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smtClean="0">
                <a:solidFill>
                  <a:srgbClr val="0925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Who are we?</a:t>
            </a:r>
            <a:endParaRPr lang="en-GB" kern="0" dirty="0" smtClean="0">
              <a:solidFill>
                <a:srgbClr val="0925F7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9594" y="5808895"/>
            <a:ext cx="690189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Two small tokamaks are operating at </a:t>
            </a:r>
            <a:r>
              <a:rPr lang="en-GB" sz="2400" dirty="0" smtClean="0">
                <a:solidFill>
                  <a:srgbClr val="FF0000"/>
                </a:solidFill>
              </a:rPr>
              <a:t>TE Ltd Milton </a:t>
            </a:r>
            <a:r>
              <a:rPr lang="en-GB" sz="2400" dirty="0">
                <a:solidFill>
                  <a:srgbClr val="FF0000"/>
                </a:solidFill>
              </a:rPr>
              <a:t>Park site: Cu ST25 and full-HTS ST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05802" y="244549"/>
            <a:ext cx="87126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Tokamak Energy Tokamak Engineering Centre</a:t>
            </a:r>
            <a:endParaRPr lang="en-GB" kern="0" dirty="0" smtClean="0">
              <a:solidFill>
                <a:srgbClr val="3333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81265" y="5760157"/>
            <a:ext cx="703717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Two small tokamaks are operating at </a:t>
            </a:r>
            <a:r>
              <a:rPr lang="en-GB" sz="2400" dirty="0" smtClean="0">
                <a:solidFill>
                  <a:srgbClr val="FF0000"/>
                </a:solidFill>
              </a:rPr>
              <a:t>TE </a:t>
            </a:r>
            <a:r>
              <a:rPr lang="en-GB" sz="2400" dirty="0">
                <a:solidFill>
                  <a:srgbClr val="FF0000"/>
                </a:solidFill>
              </a:rPr>
              <a:t>Milton Park </a:t>
            </a:r>
            <a:r>
              <a:rPr lang="en-GB" sz="2400" dirty="0" smtClean="0">
                <a:solidFill>
                  <a:srgbClr val="FF0000"/>
                </a:solidFill>
              </a:rPr>
              <a:t>site, third tokamak under construction, 3T/2MA ST40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5983" y="936350"/>
            <a:ext cx="6812280" cy="471678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27577" y="6492875"/>
            <a:ext cx="2057400" cy="365125"/>
          </a:xfrm>
        </p:spPr>
        <p:txBody>
          <a:bodyPr/>
          <a:lstStyle/>
          <a:p>
            <a:fld id="{9A846B25-53EF-46CE-955C-C10C60A1F067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5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9594" y="6083873"/>
            <a:ext cx="7127874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Summer 2015, 29h RF discharge, now with cool head.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94" y="1022018"/>
            <a:ext cx="6997700" cy="46651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64508" y="40521"/>
            <a:ext cx="802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32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ST25(HTS</a:t>
            </a:r>
            <a:r>
              <a:rPr lang="en-GB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): </a:t>
            </a:r>
            <a:r>
              <a:rPr lang="en-GB" sz="32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world’s first all-HTS </a:t>
            </a:r>
            <a:r>
              <a:rPr lang="en-GB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tokamak</a:t>
            </a:r>
            <a:endParaRPr lang="en-GB" sz="3200" b="1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65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96175" y="184602"/>
            <a:ext cx="5580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Plasma formation in ST40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7878" y="5767742"/>
            <a:ext cx="690189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ST40 has, like START&amp;MAST, in-vessel merging-compression coils and only small solenoid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667" y="1757786"/>
            <a:ext cx="4025823" cy="38935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23715" t="2572" r="24116" b="1546"/>
          <a:stretch/>
        </p:blipFill>
        <p:spPr>
          <a:xfrm>
            <a:off x="751936" y="1757786"/>
            <a:ext cx="3686829" cy="3811542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2</a:t>
            </a:fld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379389" y="885787"/>
            <a:ext cx="8614556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ST40: </a:t>
            </a:r>
            <a:r>
              <a:rPr lang="en-GB" sz="2400" dirty="0" smtClean="0"/>
              <a:t>3T/2MA</a:t>
            </a:r>
            <a:r>
              <a:rPr lang="en-GB" sz="2400" dirty="0"/>
              <a:t>, water or LN2 cooled copper </a:t>
            </a:r>
            <a:r>
              <a:rPr lang="en-GB" sz="2400" dirty="0" smtClean="0"/>
              <a:t>magnet; R</a:t>
            </a:r>
            <a:r>
              <a:rPr lang="en-GB" sz="2400" baseline="-25000" dirty="0" smtClean="0"/>
              <a:t>0</a:t>
            </a:r>
            <a:r>
              <a:rPr lang="en-GB" sz="2400" dirty="0" smtClean="0"/>
              <a:t>=0.4 - 0.6m</a:t>
            </a:r>
            <a:r>
              <a:rPr lang="en-GB" sz="2400" dirty="0"/>
              <a:t>, R/a = </a:t>
            </a:r>
            <a:r>
              <a:rPr lang="en-GB" sz="2400" dirty="0" smtClean="0"/>
              <a:t>1.6-1.8, k~2.5,</a:t>
            </a:r>
            <a:r>
              <a:rPr lang="en-GB" sz="2400" dirty="0"/>
              <a:t> </a:t>
            </a:r>
            <a:r>
              <a:rPr lang="en-GB" sz="2400" dirty="0" smtClean="0"/>
              <a:t>DND, NBI </a:t>
            </a:r>
            <a:r>
              <a:rPr lang="en-GB" sz="2400" dirty="0"/>
              <a:t>and </a:t>
            </a:r>
            <a:r>
              <a:rPr lang="en-GB" sz="2400" dirty="0" smtClean="0"/>
              <a:t>EBW/ECRH/RF heating at Phase II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9353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5"/>
          <a:stretch/>
        </p:blipFill>
        <p:spPr>
          <a:xfrm>
            <a:off x="535427" y="755174"/>
            <a:ext cx="8114795" cy="49194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1383579" y="79378"/>
            <a:ext cx="67922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What is our goal? TE Path to Fusion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9594" y="5732890"/>
            <a:ext cx="6740629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Our goal is demonstration of electricity production in a fusion reactor based on high field ST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51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190" y="235460"/>
            <a:ext cx="87334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TE Path to Fusion, why compact high field ST?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13867" y="1361128"/>
            <a:ext cx="581361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i="1" dirty="0" smtClean="0">
                <a:solidFill>
                  <a:srgbClr val="FF0000"/>
                </a:solidFill>
              </a:rPr>
              <a:t>“Apparently </a:t>
            </a:r>
            <a:r>
              <a:rPr lang="en-GB" sz="2800" i="1" dirty="0">
                <a:solidFill>
                  <a:srgbClr val="FF0000"/>
                </a:solidFill>
              </a:rPr>
              <a:t>the high beta potential of the ST is </a:t>
            </a:r>
            <a:r>
              <a:rPr lang="en-GB" sz="2800" i="1" dirty="0" smtClean="0">
                <a:solidFill>
                  <a:srgbClr val="FF0000"/>
                </a:solidFill>
              </a:rPr>
              <a:t>so great </a:t>
            </a:r>
            <a:r>
              <a:rPr lang="en-GB" sz="2800" i="1" dirty="0">
                <a:solidFill>
                  <a:srgbClr val="FF0000"/>
                </a:solidFill>
              </a:rPr>
              <a:t>that the </a:t>
            </a:r>
            <a:r>
              <a:rPr lang="en-GB" sz="2800" b="1" i="1" dirty="0">
                <a:solidFill>
                  <a:srgbClr val="FF0000"/>
                </a:solidFill>
              </a:rPr>
              <a:t>physics</a:t>
            </a:r>
            <a:r>
              <a:rPr lang="en-GB" sz="2800" i="1" dirty="0">
                <a:solidFill>
                  <a:srgbClr val="FF0000"/>
                </a:solidFill>
              </a:rPr>
              <a:t> of this device </a:t>
            </a:r>
            <a:r>
              <a:rPr lang="en-GB" sz="2800" b="1" i="1" dirty="0">
                <a:solidFill>
                  <a:srgbClr val="FF0000"/>
                </a:solidFill>
              </a:rPr>
              <a:t>will not determine </a:t>
            </a:r>
            <a:r>
              <a:rPr lang="en-GB" sz="2800" b="1" i="1" dirty="0" smtClean="0">
                <a:solidFill>
                  <a:srgbClr val="FF0000"/>
                </a:solidFill>
              </a:rPr>
              <a:t>its size”</a:t>
            </a:r>
            <a:r>
              <a:rPr lang="en-GB" sz="2800" i="1" dirty="0" smtClean="0">
                <a:solidFill>
                  <a:srgbClr val="FF0000"/>
                </a:solidFill>
              </a:rPr>
              <a:t>. </a:t>
            </a:r>
            <a:endParaRPr lang="en-GB" sz="2400" dirty="0">
              <a:solidFill>
                <a:srgbClr val="0033CC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13867" y="3243135"/>
            <a:ext cx="63446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>
                <a:solidFill>
                  <a:srgbClr val="0033CC"/>
                </a:solidFill>
              </a:rPr>
              <a:t>Ron </a:t>
            </a:r>
            <a:r>
              <a:rPr lang="en-GB" sz="2400" dirty="0" err="1" smtClean="0">
                <a:solidFill>
                  <a:srgbClr val="0033CC"/>
                </a:solidFill>
              </a:rPr>
              <a:t>Stambaugh</a:t>
            </a:r>
            <a:r>
              <a:rPr lang="en-GB" sz="2400" dirty="0">
                <a:solidFill>
                  <a:srgbClr val="0033CC"/>
                </a:solidFill>
              </a:rPr>
              <a:t>, </a:t>
            </a:r>
            <a:r>
              <a:rPr lang="en-GB" sz="2400" dirty="0" smtClean="0">
                <a:solidFill>
                  <a:srgbClr val="0033CC"/>
                </a:solidFill>
              </a:rPr>
              <a:t>“THE </a:t>
            </a:r>
            <a:r>
              <a:rPr lang="en-GB" sz="2400" dirty="0">
                <a:solidFill>
                  <a:srgbClr val="0033CC"/>
                </a:solidFill>
              </a:rPr>
              <a:t>SPHERICAL TOKAMAK PATH TO FUSION </a:t>
            </a:r>
            <a:r>
              <a:rPr lang="en-GB" sz="2400" dirty="0" smtClean="0">
                <a:solidFill>
                  <a:srgbClr val="0033CC"/>
                </a:solidFill>
              </a:rPr>
              <a:t>POWER”, </a:t>
            </a:r>
            <a:r>
              <a:rPr lang="en-GB" sz="2400" dirty="0">
                <a:solidFill>
                  <a:srgbClr val="0033CC"/>
                </a:solidFill>
              </a:rPr>
              <a:t>FUSION TECHNOLOGY VOL. 33 JAN. 1998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64624" y="6152613"/>
            <a:ext cx="701704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High field ST reactor path has been proposed in 90th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631203" y="4925596"/>
            <a:ext cx="79100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See also A Costley et al, “ On the power and size of tokamak pilot plants and reactors”, Nuclear Fusion 55 (2015) 033001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79958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6924" y="70142"/>
            <a:ext cx="54441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Why we are building ST40? 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720" y="973855"/>
            <a:ext cx="6366059" cy="44400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909595" y="5732890"/>
            <a:ext cx="650473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High field in ST is a real challenge! That is why we need to build it.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29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2925" y="100165"/>
            <a:ext cx="26436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</a:rPr>
              <a:t>ST40 project</a:t>
            </a:r>
            <a:endParaRPr lang="en-GB" kern="0" dirty="0" smtClean="0">
              <a:solidFill>
                <a:srgbClr val="3333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9594" y="6102345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To be constructed in 2016 at Milton Park TE Ltd site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1377" y="762153"/>
            <a:ext cx="3960114" cy="52629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b="1" dirty="0" smtClean="0">
                <a:solidFill>
                  <a:srgbClr val="3333FF"/>
                </a:solidFill>
              </a:rPr>
              <a:t>Main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High </a:t>
            </a:r>
            <a:r>
              <a:rPr lang="en-GB" sz="2400" dirty="0">
                <a:solidFill>
                  <a:srgbClr val="3333FF"/>
                </a:solidFill>
              </a:rPr>
              <a:t>toroidal field </a:t>
            </a:r>
            <a:r>
              <a:rPr lang="en-GB" sz="2400" dirty="0" smtClean="0">
                <a:solidFill>
                  <a:srgbClr val="3333FF"/>
                </a:solidFill>
              </a:rPr>
              <a:t>up to 3T</a:t>
            </a:r>
            <a:r>
              <a:rPr lang="en-GB" sz="2400" dirty="0">
                <a:solidFill>
                  <a:srgbClr val="3333FF"/>
                </a:solidFill>
              </a:rPr>
              <a:t>, </a:t>
            </a:r>
            <a:r>
              <a:rPr lang="en-GB" sz="2400" dirty="0" smtClean="0">
                <a:solidFill>
                  <a:srgbClr val="3333FF"/>
                </a:solidFill>
              </a:rPr>
              <a:t>water or LN2 cooled copper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Plasma major radius 0.4 -0.6m, R/a = 1.6-1.8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Moderate elongation (</a:t>
            </a:r>
            <a:r>
              <a:rPr lang="en-GB" sz="2400" dirty="0" smtClean="0">
                <a:solidFill>
                  <a:srgbClr val="3333FF"/>
                </a:solidFill>
                <a:latin typeface="Symbol" panose="05050102010706020507" pitchFamily="18" charset="2"/>
              </a:rPr>
              <a:t>k</a:t>
            </a:r>
            <a:r>
              <a:rPr lang="en-GB" sz="2400" dirty="0" smtClean="0">
                <a:solidFill>
                  <a:srgbClr val="3333FF"/>
                </a:solidFill>
              </a:rPr>
              <a:t>~2.5) and </a:t>
            </a:r>
            <a:r>
              <a:rPr lang="en-GB" sz="2400" dirty="0" err="1" smtClean="0">
                <a:solidFill>
                  <a:srgbClr val="3333FF"/>
                </a:solidFill>
              </a:rPr>
              <a:t>triangularity</a:t>
            </a:r>
            <a:r>
              <a:rPr lang="en-GB" sz="2400" dirty="0" smtClean="0">
                <a:solidFill>
                  <a:srgbClr val="3333FF"/>
                </a:solidFill>
              </a:rPr>
              <a:t> (</a:t>
            </a:r>
            <a:r>
              <a:rPr lang="en-GB" sz="2400" dirty="0" smtClean="0">
                <a:solidFill>
                  <a:srgbClr val="3333FF"/>
                </a:solidFill>
                <a:latin typeface="Symbol" panose="05050102010706020507" pitchFamily="18" charset="2"/>
              </a:rPr>
              <a:t>d</a:t>
            </a:r>
            <a:r>
              <a:rPr lang="en-GB" sz="2400" dirty="0" smtClean="0">
                <a:solidFill>
                  <a:srgbClr val="3333FF"/>
                </a:solidFill>
              </a:rPr>
              <a:t>~0.3), DND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Plasma current up to 2MA, merging/compression plasma formation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NBI and EBW/ECRH heating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3333FF"/>
                </a:solidFill>
              </a:rPr>
              <a:t>Possibility of DT ops</a:t>
            </a:r>
            <a:endParaRPr lang="en-GB" sz="2400" dirty="0">
              <a:solidFill>
                <a:srgbClr val="3333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543" y="1034112"/>
            <a:ext cx="4122420" cy="467868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723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42321" y="4709855"/>
            <a:ext cx="4154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 smtClean="0"/>
              <a:t>3 stages:</a:t>
            </a:r>
          </a:p>
          <a:p>
            <a:r>
              <a:rPr lang="en-US" sz="2100" i="1" dirty="0"/>
              <a:t>	</a:t>
            </a:r>
            <a:r>
              <a:rPr lang="en-US" sz="2100" i="1" dirty="0" smtClean="0"/>
              <a:t>- plasma around coils</a:t>
            </a:r>
          </a:p>
          <a:p>
            <a:r>
              <a:rPr lang="en-US" sz="2100" i="1" dirty="0"/>
              <a:t>	</a:t>
            </a:r>
            <a:r>
              <a:rPr lang="en-US" sz="2100" i="1" dirty="0" smtClean="0"/>
              <a:t>- merging (reconnection)</a:t>
            </a:r>
          </a:p>
          <a:p>
            <a:r>
              <a:rPr lang="en-US" sz="2100" i="1" dirty="0"/>
              <a:t>	</a:t>
            </a:r>
            <a:r>
              <a:rPr lang="en-US" sz="2100" i="1" dirty="0" smtClean="0"/>
              <a:t>- compression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1933448" y="6114553"/>
            <a:ext cx="6942909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Plasma currents 200-500kA without CS assistance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8531" y="76419"/>
            <a:ext cx="7404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Merging-compression plasma formation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3</a:t>
            </a:fld>
            <a:endParaRPr lang="en-GB"/>
          </a:p>
        </p:txBody>
      </p:sp>
      <p:pic>
        <p:nvPicPr>
          <p:cNvPr id="9" name="ma2482bd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7497" y="1918235"/>
            <a:ext cx="2415625" cy="18117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7325" y="1833190"/>
            <a:ext cx="1701434" cy="40003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47201" y="4949986"/>
            <a:ext cx="72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46" y="1742191"/>
            <a:ext cx="4105722" cy="296766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793422" y="1502275"/>
            <a:ext cx="7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</a:t>
            </a:r>
            <a:endParaRPr lang="en-GB" dirty="0"/>
          </a:p>
        </p:txBody>
      </p:sp>
      <p:sp>
        <p:nvSpPr>
          <p:cNvPr id="14" name="Rectangle 13"/>
          <p:cNvSpPr/>
          <p:nvPr/>
        </p:nvSpPr>
        <p:spPr>
          <a:xfrm>
            <a:off x="199446" y="786861"/>
            <a:ext cx="868745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100" dirty="0" smtClean="0"/>
              <a:t>First used on START, at Culham, in 1991. Successfully applied on MAST to achieve first plasma in 1998. Recently studied in detail on MAST, UTST etc.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6734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148531" y="76419"/>
            <a:ext cx="5670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Merging-compression in ST40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2110" y="6175341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First stage – merging and compression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6560430"/>
            <a:ext cx="405353" cy="297570"/>
          </a:xfrm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4</a:t>
            </a:r>
          </a:p>
        </p:txBody>
      </p:sp>
      <p:pic>
        <p:nvPicPr>
          <p:cNvPr id="6" name="Merging_Compression_Just_M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8680" y="641099"/>
            <a:ext cx="7576820" cy="535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3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1148531" y="76419"/>
            <a:ext cx="567014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Merging-compression in ST40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2110" y="6175341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Second stage – DND formation</a:t>
            </a:r>
            <a:endParaRPr lang="en-GB" sz="2400" dirty="0">
              <a:solidFill>
                <a:srgbClr val="FF0000"/>
              </a:solidFill>
            </a:endParaRPr>
          </a:p>
        </p:txBody>
      </p:sp>
      <p:pic>
        <p:nvPicPr>
          <p:cNvPr id="5" name="Video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5617" y="661194"/>
            <a:ext cx="7589883" cy="536571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6560430"/>
            <a:ext cx="405353" cy="297570"/>
          </a:xfrm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12659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719928" y="1200228"/>
            <a:ext cx="4167228" cy="3728153"/>
            <a:chOff x="328302" y="264806"/>
            <a:chExt cx="7042846" cy="625449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48169" r="11720"/>
            <a:stretch/>
          </p:blipFill>
          <p:spPr>
            <a:xfrm>
              <a:off x="328302" y="1804449"/>
              <a:ext cx="1588991" cy="3539279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/>
            <a:srcRect r="7698" b="1061"/>
            <a:stretch/>
          </p:blipFill>
          <p:spPr>
            <a:xfrm>
              <a:off x="2088114" y="1969498"/>
              <a:ext cx="2129928" cy="3175158"/>
            </a:xfrm>
            <a:prstGeom prst="rect">
              <a:avLst/>
            </a:prstGeom>
          </p:spPr>
        </p:pic>
        <p:pic>
          <p:nvPicPr>
            <p:cNvPr id="1026" name="Picture 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86" t="22223" r="32363" b="15430"/>
            <a:stretch/>
          </p:blipFill>
          <p:spPr bwMode="auto">
            <a:xfrm>
              <a:off x="4404921" y="264806"/>
              <a:ext cx="2966227" cy="6254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5343588" y="2962202"/>
              <a:ext cx="85534" cy="104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69410" y="3020247"/>
              <a:ext cx="85534" cy="10450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3" name="Freeform 2"/>
            <p:cNvSpPr/>
            <p:nvPr/>
          </p:nvSpPr>
          <p:spPr>
            <a:xfrm>
              <a:off x="5159466" y="2762302"/>
              <a:ext cx="453434" cy="672845"/>
            </a:xfrm>
            <a:custGeom>
              <a:avLst/>
              <a:gdLst>
                <a:gd name="connsiteX0" fmla="*/ 231418 w 453090"/>
                <a:gd name="connsiteY0" fmla="*/ 628968 h 629751"/>
                <a:gd name="connsiteX1" fmla="*/ 74400 w 453090"/>
                <a:gd name="connsiteY1" fmla="*/ 425768 h 629751"/>
                <a:gd name="connsiteX2" fmla="*/ 509 w 453090"/>
                <a:gd name="connsiteY2" fmla="*/ 250277 h 629751"/>
                <a:gd name="connsiteX3" fmla="*/ 46691 w 453090"/>
                <a:gd name="connsiteY3" fmla="*/ 111731 h 629751"/>
                <a:gd name="connsiteX4" fmla="*/ 139054 w 453090"/>
                <a:gd name="connsiteY4" fmla="*/ 28604 h 629751"/>
                <a:gd name="connsiteX5" fmla="*/ 240654 w 453090"/>
                <a:gd name="connsiteY5" fmla="*/ 895 h 629751"/>
                <a:gd name="connsiteX6" fmla="*/ 369963 w 453090"/>
                <a:gd name="connsiteY6" fmla="*/ 56313 h 629751"/>
                <a:gd name="connsiteX7" fmla="*/ 443854 w 453090"/>
                <a:gd name="connsiteY7" fmla="*/ 167150 h 629751"/>
                <a:gd name="connsiteX8" fmla="*/ 443854 w 453090"/>
                <a:gd name="connsiteY8" fmla="*/ 351877 h 629751"/>
                <a:gd name="connsiteX9" fmla="*/ 369963 w 453090"/>
                <a:gd name="connsiteY9" fmla="*/ 490422 h 629751"/>
                <a:gd name="connsiteX10" fmla="*/ 231418 w 453090"/>
                <a:gd name="connsiteY10" fmla="*/ 628968 h 629751"/>
                <a:gd name="connsiteX0" fmla="*/ 231762 w 453434"/>
                <a:gd name="connsiteY0" fmla="*/ 628968 h 628972"/>
                <a:gd name="connsiteX1" fmla="*/ 84523 w 453434"/>
                <a:gd name="connsiteY1" fmla="*/ 494339 h 628972"/>
                <a:gd name="connsiteX2" fmla="*/ 853 w 453434"/>
                <a:gd name="connsiteY2" fmla="*/ 250277 h 628972"/>
                <a:gd name="connsiteX3" fmla="*/ 47035 w 453434"/>
                <a:gd name="connsiteY3" fmla="*/ 111731 h 628972"/>
                <a:gd name="connsiteX4" fmla="*/ 139398 w 453434"/>
                <a:gd name="connsiteY4" fmla="*/ 28604 h 628972"/>
                <a:gd name="connsiteX5" fmla="*/ 240998 w 453434"/>
                <a:gd name="connsiteY5" fmla="*/ 895 h 628972"/>
                <a:gd name="connsiteX6" fmla="*/ 370307 w 453434"/>
                <a:gd name="connsiteY6" fmla="*/ 56313 h 628972"/>
                <a:gd name="connsiteX7" fmla="*/ 444198 w 453434"/>
                <a:gd name="connsiteY7" fmla="*/ 167150 h 628972"/>
                <a:gd name="connsiteX8" fmla="*/ 444198 w 453434"/>
                <a:gd name="connsiteY8" fmla="*/ 351877 h 628972"/>
                <a:gd name="connsiteX9" fmla="*/ 370307 w 453434"/>
                <a:gd name="connsiteY9" fmla="*/ 490422 h 628972"/>
                <a:gd name="connsiteX10" fmla="*/ 231762 w 453434"/>
                <a:gd name="connsiteY10" fmla="*/ 628968 h 62897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50277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77705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34" h="629022">
                  <a:moveTo>
                    <a:pt x="231762" y="628968"/>
                  </a:moveTo>
                  <a:cubicBezTo>
                    <a:pt x="182501" y="626573"/>
                    <a:pt x="123008" y="552883"/>
                    <a:pt x="84523" y="494339"/>
                  </a:cubicBezTo>
                  <a:cubicBezTo>
                    <a:pt x="46038" y="435795"/>
                    <a:pt x="7101" y="341473"/>
                    <a:pt x="853" y="277705"/>
                  </a:cubicBezTo>
                  <a:cubicBezTo>
                    <a:pt x="-5395" y="213937"/>
                    <a:pt x="23944" y="153248"/>
                    <a:pt x="47035" y="111731"/>
                  </a:cubicBezTo>
                  <a:cubicBezTo>
                    <a:pt x="70126" y="70214"/>
                    <a:pt x="107071" y="47077"/>
                    <a:pt x="139398" y="28604"/>
                  </a:cubicBezTo>
                  <a:cubicBezTo>
                    <a:pt x="171725" y="10131"/>
                    <a:pt x="202513" y="-3723"/>
                    <a:pt x="240998" y="895"/>
                  </a:cubicBezTo>
                  <a:cubicBezTo>
                    <a:pt x="279483" y="5513"/>
                    <a:pt x="336440" y="28604"/>
                    <a:pt x="370307" y="56313"/>
                  </a:cubicBezTo>
                  <a:cubicBezTo>
                    <a:pt x="404174" y="84022"/>
                    <a:pt x="431883" y="117889"/>
                    <a:pt x="444198" y="167150"/>
                  </a:cubicBezTo>
                  <a:cubicBezTo>
                    <a:pt x="456513" y="216411"/>
                    <a:pt x="456513" y="297998"/>
                    <a:pt x="444198" y="351877"/>
                  </a:cubicBezTo>
                  <a:cubicBezTo>
                    <a:pt x="431883" y="405756"/>
                    <a:pt x="413954" y="462526"/>
                    <a:pt x="380087" y="508708"/>
                  </a:cubicBezTo>
                  <a:cubicBezTo>
                    <a:pt x="346220" y="554890"/>
                    <a:pt x="281023" y="631363"/>
                    <a:pt x="231762" y="628968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5343588" y="1681190"/>
              <a:ext cx="898851" cy="1753957"/>
            </a:xfrm>
            <a:custGeom>
              <a:avLst/>
              <a:gdLst>
                <a:gd name="connsiteX0" fmla="*/ 231418 w 453090"/>
                <a:gd name="connsiteY0" fmla="*/ 628968 h 629751"/>
                <a:gd name="connsiteX1" fmla="*/ 74400 w 453090"/>
                <a:gd name="connsiteY1" fmla="*/ 425768 h 629751"/>
                <a:gd name="connsiteX2" fmla="*/ 509 w 453090"/>
                <a:gd name="connsiteY2" fmla="*/ 250277 h 629751"/>
                <a:gd name="connsiteX3" fmla="*/ 46691 w 453090"/>
                <a:gd name="connsiteY3" fmla="*/ 111731 h 629751"/>
                <a:gd name="connsiteX4" fmla="*/ 139054 w 453090"/>
                <a:gd name="connsiteY4" fmla="*/ 28604 h 629751"/>
                <a:gd name="connsiteX5" fmla="*/ 240654 w 453090"/>
                <a:gd name="connsiteY5" fmla="*/ 895 h 629751"/>
                <a:gd name="connsiteX6" fmla="*/ 369963 w 453090"/>
                <a:gd name="connsiteY6" fmla="*/ 56313 h 629751"/>
                <a:gd name="connsiteX7" fmla="*/ 443854 w 453090"/>
                <a:gd name="connsiteY7" fmla="*/ 167150 h 629751"/>
                <a:gd name="connsiteX8" fmla="*/ 443854 w 453090"/>
                <a:gd name="connsiteY8" fmla="*/ 351877 h 629751"/>
                <a:gd name="connsiteX9" fmla="*/ 369963 w 453090"/>
                <a:gd name="connsiteY9" fmla="*/ 490422 h 629751"/>
                <a:gd name="connsiteX10" fmla="*/ 231418 w 453090"/>
                <a:gd name="connsiteY10" fmla="*/ 628968 h 629751"/>
                <a:gd name="connsiteX0" fmla="*/ 231762 w 453434"/>
                <a:gd name="connsiteY0" fmla="*/ 628968 h 628972"/>
                <a:gd name="connsiteX1" fmla="*/ 84523 w 453434"/>
                <a:gd name="connsiteY1" fmla="*/ 494339 h 628972"/>
                <a:gd name="connsiteX2" fmla="*/ 853 w 453434"/>
                <a:gd name="connsiteY2" fmla="*/ 250277 h 628972"/>
                <a:gd name="connsiteX3" fmla="*/ 47035 w 453434"/>
                <a:gd name="connsiteY3" fmla="*/ 111731 h 628972"/>
                <a:gd name="connsiteX4" fmla="*/ 139398 w 453434"/>
                <a:gd name="connsiteY4" fmla="*/ 28604 h 628972"/>
                <a:gd name="connsiteX5" fmla="*/ 240998 w 453434"/>
                <a:gd name="connsiteY5" fmla="*/ 895 h 628972"/>
                <a:gd name="connsiteX6" fmla="*/ 370307 w 453434"/>
                <a:gd name="connsiteY6" fmla="*/ 56313 h 628972"/>
                <a:gd name="connsiteX7" fmla="*/ 444198 w 453434"/>
                <a:gd name="connsiteY7" fmla="*/ 167150 h 628972"/>
                <a:gd name="connsiteX8" fmla="*/ 444198 w 453434"/>
                <a:gd name="connsiteY8" fmla="*/ 351877 h 628972"/>
                <a:gd name="connsiteX9" fmla="*/ 370307 w 453434"/>
                <a:gd name="connsiteY9" fmla="*/ 490422 h 628972"/>
                <a:gd name="connsiteX10" fmla="*/ 231762 w 453434"/>
                <a:gd name="connsiteY10" fmla="*/ 628968 h 62897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50277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77705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34" h="629022">
                  <a:moveTo>
                    <a:pt x="231762" y="628968"/>
                  </a:moveTo>
                  <a:cubicBezTo>
                    <a:pt x="182501" y="626573"/>
                    <a:pt x="123008" y="552883"/>
                    <a:pt x="84523" y="494339"/>
                  </a:cubicBezTo>
                  <a:cubicBezTo>
                    <a:pt x="46038" y="435795"/>
                    <a:pt x="7101" y="341473"/>
                    <a:pt x="853" y="277705"/>
                  </a:cubicBezTo>
                  <a:cubicBezTo>
                    <a:pt x="-5395" y="213937"/>
                    <a:pt x="23944" y="153248"/>
                    <a:pt x="47035" y="111731"/>
                  </a:cubicBezTo>
                  <a:cubicBezTo>
                    <a:pt x="70126" y="70214"/>
                    <a:pt x="107071" y="47077"/>
                    <a:pt x="139398" y="28604"/>
                  </a:cubicBezTo>
                  <a:cubicBezTo>
                    <a:pt x="171725" y="10131"/>
                    <a:pt x="202513" y="-3723"/>
                    <a:pt x="240998" y="895"/>
                  </a:cubicBezTo>
                  <a:cubicBezTo>
                    <a:pt x="279483" y="5513"/>
                    <a:pt x="336440" y="28604"/>
                    <a:pt x="370307" y="56313"/>
                  </a:cubicBezTo>
                  <a:cubicBezTo>
                    <a:pt x="404174" y="84022"/>
                    <a:pt x="431883" y="117889"/>
                    <a:pt x="444198" y="167150"/>
                  </a:cubicBezTo>
                  <a:cubicBezTo>
                    <a:pt x="456513" y="216411"/>
                    <a:pt x="456513" y="297998"/>
                    <a:pt x="444198" y="351877"/>
                  </a:cubicBezTo>
                  <a:cubicBezTo>
                    <a:pt x="431883" y="405756"/>
                    <a:pt x="413954" y="462526"/>
                    <a:pt x="380087" y="508708"/>
                  </a:cubicBezTo>
                  <a:cubicBezTo>
                    <a:pt x="346220" y="554890"/>
                    <a:pt x="281023" y="631363"/>
                    <a:pt x="231762" y="628968"/>
                  </a:cubicBezTo>
                  <a:close/>
                </a:path>
              </a:pathLst>
            </a:cu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1085460" y="2873535"/>
              <a:ext cx="453434" cy="672845"/>
            </a:xfrm>
            <a:custGeom>
              <a:avLst/>
              <a:gdLst>
                <a:gd name="connsiteX0" fmla="*/ 231418 w 453090"/>
                <a:gd name="connsiteY0" fmla="*/ 628968 h 629751"/>
                <a:gd name="connsiteX1" fmla="*/ 74400 w 453090"/>
                <a:gd name="connsiteY1" fmla="*/ 425768 h 629751"/>
                <a:gd name="connsiteX2" fmla="*/ 509 w 453090"/>
                <a:gd name="connsiteY2" fmla="*/ 250277 h 629751"/>
                <a:gd name="connsiteX3" fmla="*/ 46691 w 453090"/>
                <a:gd name="connsiteY3" fmla="*/ 111731 h 629751"/>
                <a:gd name="connsiteX4" fmla="*/ 139054 w 453090"/>
                <a:gd name="connsiteY4" fmla="*/ 28604 h 629751"/>
                <a:gd name="connsiteX5" fmla="*/ 240654 w 453090"/>
                <a:gd name="connsiteY5" fmla="*/ 895 h 629751"/>
                <a:gd name="connsiteX6" fmla="*/ 369963 w 453090"/>
                <a:gd name="connsiteY6" fmla="*/ 56313 h 629751"/>
                <a:gd name="connsiteX7" fmla="*/ 443854 w 453090"/>
                <a:gd name="connsiteY7" fmla="*/ 167150 h 629751"/>
                <a:gd name="connsiteX8" fmla="*/ 443854 w 453090"/>
                <a:gd name="connsiteY8" fmla="*/ 351877 h 629751"/>
                <a:gd name="connsiteX9" fmla="*/ 369963 w 453090"/>
                <a:gd name="connsiteY9" fmla="*/ 490422 h 629751"/>
                <a:gd name="connsiteX10" fmla="*/ 231418 w 453090"/>
                <a:gd name="connsiteY10" fmla="*/ 628968 h 629751"/>
                <a:gd name="connsiteX0" fmla="*/ 231762 w 453434"/>
                <a:gd name="connsiteY0" fmla="*/ 628968 h 628972"/>
                <a:gd name="connsiteX1" fmla="*/ 84523 w 453434"/>
                <a:gd name="connsiteY1" fmla="*/ 494339 h 628972"/>
                <a:gd name="connsiteX2" fmla="*/ 853 w 453434"/>
                <a:gd name="connsiteY2" fmla="*/ 250277 h 628972"/>
                <a:gd name="connsiteX3" fmla="*/ 47035 w 453434"/>
                <a:gd name="connsiteY3" fmla="*/ 111731 h 628972"/>
                <a:gd name="connsiteX4" fmla="*/ 139398 w 453434"/>
                <a:gd name="connsiteY4" fmla="*/ 28604 h 628972"/>
                <a:gd name="connsiteX5" fmla="*/ 240998 w 453434"/>
                <a:gd name="connsiteY5" fmla="*/ 895 h 628972"/>
                <a:gd name="connsiteX6" fmla="*/ 370307 w 453434"/>
                <a:gd name="connsiteY6" fmla="*/ 56313 h 628972"/>
                <a:gd name="connsiteX7" fmla="*/ 444198 w 453434"/>
                <a:gd name="connsiteY7" fmla="*/ 167150 h 628972"/>
                <a:gd name="connsiteX8" fmla="*/ 444198 w 453434"/>
                <a:gd name="connsiteY8" fmla="*/ 351877 h 628972"/>
                <a:gd name="connsiteX9" fmla="*/ 370307 w 453434"/>
                <a:gd name="connsiteY9" fmla="*/ 490422 h 628972"/>
                <a:gd name="connsiteX10" fmla="*/ 231762 w 453434"/>
                <a:gd name="connsiteY10" fmla="*/ 628968 h 62897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50277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77705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34" h="629022">
                  <a:moveTo>
                    <a:pt x="231762" y="628968"/>
                  </a:moveTo>
                  <a:cubicBezTo>
                    <a:pt x="182501" y="626573"/>
                    <a:pt x="123008" y="552883"/>
                    <a:pt x="84523" y="494339"/>
                  </a:cubicBezTo>
                  <a:cubicBezTo>
                    <a:pt x="46038" y="435795"/>
                    <a:pt x="7101" y="341473"/>
                    <a:pt x="853" y="277705"/>
                  </a:cubicBezTo>
                  <a:cubicBezTo>
                    <a:pt x="-5395" y="213937"/>
                    <a:pt x="23944" y="153248"/>
                    <a:pt x="47035" y="111731"/>
                  </a:cubicBezTo>
                  <a:cubicBezTo>
                    <a:pt x="70126" y="70214"/>
                    <a:pt x="107071" y="47077"/>
                    <a:pt x="139398" y="28604"/>
                  </a:cubicBezTo>
                  <a:cubicBezTo>
                    <a:pt x="171725" y="10131"/>
                    <a:pt x="202513" y="-3723"/>
                    <a:pt x="240998" y="895"/>
                  </a:cubicBezTo>
                  <a:cubicBezTo>
                    <a:pt x="279483" y="5513"/>
                    <a:pt x="336440" y="28604"/>
                    <a:pt x="370307" y="56313"/>
                  </a:cubicBezTo>
                  <a:cubicBezTo>
                    <a:pt x="404174" y="84022"/>
                    <a:pt x="431883" y="117889"/>
                    <a:pt x="444198" y="167150"/>
                  </a:cubicBezTo>
                  <a:cubicBezTo>
                    <a:pt x="456513" y="216411"/>
                    <a:pt x="456513" y="297998"/>
                    <a:pt x="444198" y="351877"/>
                  </a:cubicBezTo>
                  <a:cubicBezTo>
                    <a:pt x="431883" y="405756"/>
                    <a:pt x="413954" y="462526"/>
                    <a:pt x="380087" y="508708"/>
                  </a:cubicBezTo>
                  <a:cubicBezTo>
                    <a:pt x="346220" y="554890"/>
                    <a:pt x="281023" y="631363"/>
                    <a:pt x="231762" y="628968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cxnSp>
          <p:nvCxnSpPr>
            <p:cNvPr id="14" name="Straight Arrow Connector 13"/>
            <p:cNvCxnSpPr>
              <a:endCxn id="3" idx="2"/>
            </p:cNvCxnSpPr>
            <p:nvPr/>
          </p:nvCxnSpPr>
          <p:spPr>
            <a:xfrm flipV="1">
              <a:off x="3579249" y="3059354"/>
              <a:ext cx="1581070" cy="1314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1621737" y="3064634"/>
              <a:ext cx="1293626" cy="7863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sp>
          <p:nvSpPr>
            <p:cNvPr id="2" name="TextBox 1"/>
            <p:cNvSpPr txBox="1"/>
            <p:nvPr/>
          </p:nvSpPr>
          <p:spPr>
            <a:xfrm>
              <a:off x="503606" y="5490439"/>
              <a:ext cx="1413686" cy="50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START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9112" y="5429018"/>
              <a:ext cx="921543" cy="503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350" dirty="0"/>
                <a:t>ST40</a:t>
              </a:r>
            </a:p>
          </p:txBody>
        </p:sp>
        <p:sp>
          <p:nvSpPr>
            <p:cNvPr id="23" name="Freeform 22"/>
            <p:cNvSpPr/>
            <p:nvPr/>
          </p:nvSpPr>
          <p:spPr>
            <a:xfrm>
              <a:off x="500755" y="2762302"/>
              <a:ext cx="511501" cy="784077"/>
            </a:xfrm>
            <a:custGeom>
              <a:avLst/>
              <a:gdLst>
                <a:gd name="connsiteX0" fmla="*/ 231418 w 453090"/>
                <a:gd name="connsiteY0" fmla="*/ 628968 h 629751"/>
                <a:gd name="connsiteX1" fmla="*/ 74400 w 453090"/>
                <a:gd name="connsiteY1" fmla="*/ 425768 h 629751"/>
                <a:gd name="connsiteX2" fmla="*/ 509 w 453090"/>
                <a:gd name="connsiteY2" fmla="*/ 250277 h 629751"/>
                <a:gd name="connsiteX3" fmla="*/ 46691 w 453090"/>
                <a:gd name="connsiteY3" fmla="*/ 111731 h 629751"/>
                <a:gd name="connsiteX4" fmla="*/ 139054 w 453090"/>
                <a:gd name="connsiteY4" fmla="*/ 28604 h 629751"/>
                <a:gd name="connsiteX5" fmla="*/ 240654 w 453090"/>
                <a:gd name="connsiteY5" fmla="*/ 895 h 629751"/>
                <a:gd name="connsiteX6" fmla="*/ 369963 w 453090"/>
                <a:gd name="connsiteY6" fmla="*/ 56313 h 629751"/>
                <a:gd name="connsiteX7" fmla="*/ 443854 w 453090"/>
                <a:gd name="connsiteY7" fmla="*/ 167150 h 629751"/>
                <a:gd name="connsiteX8" fmla="*/ 443854 w 453090"/>
                <a:gd name="connsiteY8" fmla="*/ 351877 h 629751"/>
                <a:gd name="connsiteX9" fmla="*/ 369963 w 453090"/>
                <a:gd name="connsiteY9" fmla="*/ 490422 h 629751"/>
                <a:gd name="connsiteX10" fmla="*/ 231418 w 453090"/>
                <a:gd name="connsiteY10" fmla="*/ 628968 h 629751"/>
                <a:gd name="connsiteX0" fmla="*/ 231762 w 453434"/>
                <a:gd name="connsiteY0" fmla="*/ 628968 h 628972"/>
                <a:gd name="connsiteX1" fmla="*/ 84523 w 453434"/>
                <a:gd name="connsiteY1" fmla="*/ 494339 h 628972"/>
                <a:gd name="connsiteX2" fmla="*/ 853 w 453434"/>
                <a:gd name="connsiteY2" fmla="*/ 250277 h 628972"/>
                <a:gd name="connsiteX3" fmla="*/ 47035 w 453434"/>
                <a:gd name="connsiteY3" fmla="*/ 111731 h 628972"/>
                <a:gd name="connsiteX4" fmla="*/ 139398 w 453434"/>
                <a:gd name="connsiteY4" fmla="*/ 28604 h 628972"/>
                <a:gd name="connsiteX5" fmla="*/ 240998 w 453434"/>
                <a:gd name="connsiteY5" fmla="*/ 895 h 628972"/>
                <a:gd name="connsiteX6" fmla="*/ 370307 w 453434"/>
                <a:gd name="connsiteY6" fmla="*/ 56313 h 628972"/>
                <a:gd name="connsiteX7" fmla="*/ 444198 w 453434"/>
                <a:gd name="connsiteY7" fmla="*/ 167150 h 628972"/>
                <a:gd name="connsiteX8" fmla="*/ 444198 w 453434"/>
                <a:gd name="connsiteY8" fmla="*/ 351877 h 628972"/>
                <a:gd name="connsiteX9" fmla="*/ 370307 w 453434"/>
                <a:gd name="connsiteY9" fmla="*/ 490422 h 628972"/>
                <a:gd name="connsiteX10" fmla="*/ 231762 w 453434"/>
                <a:gd name="connsiteY10" fmla="*/ 628968 h 62897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50277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77705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34" h="629022">
                  <a:moveTo>
                    <a:pt x="231762" y="628968"/>
                  </a:moveTo>
                  <a:cubicBezTo>
                    <a:pt x="182501" y="626573"/>
                    <a:pt x="123008" y="552883"/>
                    <a:pt x="84523" y="494339"/>
                  </a:cubicBezTo>
                  <a:cubicBezTo>
                    <a:pt x="46038" y="435795"/>
                    <a:pt x="7101" y="341473"/>
                    <a:pt x="853" y="277705"/>
                  </a:cubicBezTo>
                  <a:cubicBezTo>
                    <a:pt x="-5395" y="213937"/>
                    <a:pt x="23944" y="153248"/>
                    <a:pt x="47035" y="111731"/>
                  </a:cubicBezTo>
                  <a:cubicBezTo>
                    <a:pt x="70126" y="70214"/>
                    <a:pt x="107071" y="47077"/>
                    <a:pt x="139398" y="28604"/>
                  </a:cubicBezTo>
                  <a:cubicBezTo>
                    <a:pt x="171725" y="10131"/>
                    <a:pt x="202513" y="-3723"/>
                    <a:pt x="240998" y="895"/>
                  </a:cubicBezTo>
                  <a:cubicBezTo>
                    <a:pt x="279483" y="5513"/>
                    <a:pt x="336440" y="28604"/>
                    <a:pt x="370307" y="56313"/>
                  </a:cubicBezTo>
                  <a:cubicBezTo>
                    <a:pt x="404174" y="84022"/>
                    <a:pt x="431883" y="117889"/>
                    <a:pt x="444198" y="167150"/>
                  </a:cubicBezTo>
                  <a:cubicBezTo>
                    <a:pt x="456513" y="216411"/>
                    <a:pt x="456513" y="297998"/>
                    <a:pt x="444198" y="351877"/>
                  </a:cubicBezTo>
                  <a:cubicBezTo>
                    <a:pt x="431883" y="405756"/>
                    <a:pt x="413954" y="462526"/>
                    <a:pt x="380087" y="508708"/>
                  </a:cubicBezTo>
                  <a:cubicBezTo>
                    <a:pt x="346220" y="554890"/>
                    <a:pt x="281023" y="631363"/>
                    <a:pt x="231762" y="628968"/>
                  </a:cubicBezTo>
                  <a:close/>
                </a:path>
              </a:pathLst>
            </a:custGeom>
            <a:noFill/>
            <a:ln w="254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3059981" y="2817917"/>
              <a:ext cx="453434" cy="672845"/>
            </a:xfrm>
            <a:custGeom>
              <a:avLst/>
              <a:gdLst>
                <a:gd name="connsiteX0" fmla="*/ 231418 w 453090"/>
                <a:gd name="connsiteY0" fmla="*/ 628968 h 629751"/>
                <a:gd name="connsiteX1" fmla="*/ 74400 w 453090"/>
                <a:gd name="connsiteY1" fmla="*/ 425768 h 629751"/>
                <a:gd name="connsiteX2" fmla="*/ 509 w 453090"/>
                <a:gd name="connsiteY2" fmla="*/ 250277 h 629751"/>
                <a:gd name="connsiteX3" fmla="*/ 46691 w 453090"/>
                <a:gd name="connsiteY3" fmla="*/ 111731 h 629751"/>
                <a:gd name="connsiteX4" fmla="*/ 139054 w 453090"/>
                <a:gd name="connsiteY4" fmla="*/ 28604 h 629751"/>
                <a:gd name="connsiteX5" fmla="*/ 240654 w 453090"/>
                <a:gd name="connsiteY5" fmla="*/ 895 h 629751"/>
                <a:gd name="connsiteX6" fmla="*/ 369963 w 453090"/>
                <a:gd name="connsiteY6" fmla="*/ 56313 h 629751"/>
                <a:gd name="connsiteX7" fmla="*/ 443854 w 453090"/>
                <a:gd name="connsiteY7" fmla="*/ 167150 h 629751"/>
                <a:gd name="connsiteX8" fmla="*/ 443854 w 453090"/>
                <a:gd name="connsiteY8" fmla="*/ 351877 h 629751"/>
                <a:gd name="connsiteX9" fmla="*/ 369963 w 453090"/>
                <a:gd name="connsiteY9" fmla="*/ 490422 h 629751"/>
                <a:gd name="connsiteX10" fmla="*/ 231418 w 453090"/>
                <a:gd name="connsiteY10" fmla="*/ 628968 h 629751"/>
                <a:gd name="connsiteX0" fmla="*/ 231762 w 453434"/>
                <a:gd name="connsiteY0" fmla="*/ 628968 h 628972"/>
                <a:gd name="connsiteX1" fmla="*/ 84523 w 453434"/>
                <a:gd name="connsiteY1" fmla="*/ 494339 h 628972"/>
                <a:gd name="connsiteX2" fmla="*/ 853 w 453434"/>
                <a:gd name="connsiteY2" fmla="*/ 250277 h 628972"/>
                <a:gd name="connsiteX3" fmla="*/ 47035 w 453434"/>
                <a:gd name="connsiteY3" fmla="*/ 111731 h 628972"/>
                <a:gd name="connsiteX4" fmla="*/ 139398 w 453434"/>
                <a:gd name="connsiteY4" fmla="*/ 28604 h 628972"/>
                <a:gd name="connsiteX5" fmla="*/ 240998 w 453434"/>
                <a:gd name="connsiteY5" fmla="*/ 895 h 628972"/>
                <a:gd name="connsiteX6" fmla="*/ 370307 w 453434"/>
                <a:gd name="connsiteY6" fmla="*/ 56313 h 628972"/>
                <a:gd name="connsiteX7" fmla="*/ 444198 w 453434"/>
                <a:gd name="connsiteY7" fmla="*/ 167150 h 628972"/>
                <a:gd name="connsiteX8" fmla="*/ 444198 w 453434"/>
                <a:gd name="connsiteY8" fmla="*/ 351877 h 628972"/>
                <a:gd name="connsiteX9" fmla="*/ 370307 w 453434"/>
                <a:gd name="connsiteY9" fmla="*/ 490422 h 628972"/>
                <a:gd name="connsiteX10" fmla="*/ 231762 w 453434"/>
                <a:gd name="connsiteY10" fmla="*/ 628968 h 62897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50277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  <a:gd name="connsiteX0" fmla="*/ 231762 w 453434"/>
                <a:gd name="connsiteY0" fmla="*/ 628968 h 629022"/>
                <a:gd name="connsiteX1" fmla="*/ 84523 w 453434"/>
                <a:gd name="connsiteY1" fmla="*/ 494339 h 629022"/>
                <a:gd name="connsiteX2" fmla="*/ 853 w 453434"/>
                <a:gd name="connsiteY2" fmla="*/ 277705 h 629022"/>
                <a:gd name="connsiteX3" fmla="*/ 47035 w 453434"/>
                <a:gd name="connsiteY3" fmla="*/ 111731 h 629022"/>
                <a:gd name="connsiteX4" fmla="*/ 139398 w 453434"/>
                <a:gd name="connsiteY4" fmla="*/ 28604 h 629022"/>
                <a:gd name="connsiteX5" fmla="*/ 240998 w 453434"/>
                <a:gd name="connsiteY5" fmla="*/ 895 h 629022"/>
                <a:gd name="connsiteX6" fmla="*/ 370307 w 453434"/>
                <a:gd name="connsiteY6" fmla="*/ 56313 h 629022"/>
                <a:gd name="connsiteX7" fmla="*/ 444198 w 453434"/>
                <a:gd name="connsiteY7" fmla="*/ 167150 h 629022"/>
                <a:gd name="connsiteX8" fmla="*/ 444198 w 453434"/>
                <a:gd name="connsiteY8" fmla="*/ 351877 h 629022"/>
                <a:gd name="connsiteX9" fmla="*/ 380087 w 453434"/>
                <a:gd name="connsiteY9" fmla="*/ 508708 h 629022"/>
                <a:gd name="connsiteX10" fmla="*/ 231762 w 453434"/>
                <a:gd name="connsiteY10" fmla="*/ 628968 h 6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434" h="629022">
                  <a:moveTo>
                    <a:pt x="231762" y="628968"/>
                  </a:moveTo>
                  <a:cubicBezTo>
                    <a:pt x="182501" y="626573"/>
                    <a:pt x="123008" y="552883"/>
                    <a:pt x="84523" y="494339"/>
                  </a:cubicBezTo>
                  <a:cubicBezTo>
                    <a:pt x="46038" y="435795"/>
                    <a:pt x="7101" y="341473"/>
                    <a:pt x="853" y="277705"/>
                  </a:cubicBezTo>
                  <a:cubicBezTo>
                    <a:pt x="-5395" y="213937"/>
                    <a:pt x="23944" y="153248"/>
                    <a:pt x="47035" y="111731"/>
                  </a:cubicBezTo>
                  <a:cubicBezTo>
                    <a:pt x="70126" y="70214"/>
                    <a:pt x="107071" y="47077"/>
                    <a:pt x="139398" y="28604"/>
                  </a:cubicBezTo>
                  <a:cubicBezTo>
                    <a:pt x="171725" y="10131"/>
                    <a:pt x="202513" y="-3723"/>
                    <a:pt x="240998" y="895"/>
                  </a:cubicBezTo>
                  <a:cubicBezTo>
                    <a:pt x="279483" y="5513"/>
                    <a:pt x="336440" y="28604"/>
                    <a:pt x="370307" y="56313"/>
                  </a:cubicBezTo>
                  <a:cubicBezTo>
                    <a:pt x="404174" y="84022"/>
                    <a:pt x="431883" y="117889"/>
                    <a:pt x="444198" y="167150"/>
                  </a:cubicBezTo>
                  <a:cubicBezTo>
                    <a:pt x="456513" y="216411"/>
                    <a:pt x="456513" y="297998"/>
                    <a:pt x="444198" y="351877"/>
                  </a:cubicBezTo>
                  <a:cubicBezTo>
                    <a:pt x="431883" y="405756"/>
                    <a:pt x="413954" y="462526"/>
                    <a:pt x="380087" y="508708"/>
                  </a:cubicBezTo>
                  <a:cubicBezTo>
                    <a:pt x="346220" y="554890"/>
                    <a:pt x="281023" y="631363"/>
                    <a:pt x="231762" y="628968"/>
                  </a:cubicBezTo>
                  <a:close/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99003" y="850278"/>
            <a:ext cx="23671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>
                <a:solidFill>
                  <a:srgbClr val="FF0000"/>
                </a:solidFill>
                <a:latin typeface="Swis721 BT" panose="020B0504020202020204" pitchFamily="34" charset="0"/>
              </a:rPr>
              <a:t>M/c</a:t>
            </a:r>
            <a:r>
              <a:rPr lang="en-GB" sz="1500" dirty="0">
                <a:solidFill>
                  <a:srgbClr val="FF0000"/>
                </a:solidFill>
                <a:latin typeface="Swis721 BT" panose="020B0504020202020204" pitchFamily="34" charset="0"/>
              </a:rPr>
              <a:t> on START, ST40 and MAST</a:t>
            </a:r>
            <a:r>
              <a:rPr lang="en-GB" sz="1500" dirty="0">
                <a:latin typeface="Swis721 BT" panose="020B0504020202020204" pitchFamily="34" charset="0"/>
              </a:rPr>
              <a:t>, same scale. ST40 plasma footprint shown in </a:t>
            </a:r>
            <a:r>
              <a:rPr lang="en-GB" sz="1500" b="1" dirty="0">
                <a:solidFill>
                  <a:srgbClr val="0070C0"/>
                </a:solidFill>
                <a:latin typeface="Swis721 BT" panose="020B0504020202020204" pitchFamily="34" charset="0"/>
              </a:rPr>
              <a:t>blue</a:t>
            </a:r>
            <a:r>
              <a:rPr lang="en-GB" sz="1500" dirty="0">
                <a:latin typeface="Swis721 BT" panose="020B0504020202020204" pitchFamily="34" charset="0"/>
              </a:rPr>
              <a:t> in all pictures: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810974" y="3162670"/>
            <a:ext cx="324641" cy="48334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3679036" y="3126999"/>
            <a:ext cx="548687" cy="10380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2320052" y="3123142"/>
            <a:ext cx="292634" cy="439279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1148531" y="76419"/>
            <a:ext cx="7404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Merging-compression plasma formation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62110" y="6175341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FF0000"/>
                </a:solidFill>
              </a:rPr>
              <a:t>START and </a:t>
            </a:r>
            <a:r>
              <a:rPr lang="en-GB" sz="2400" dirty="0" smtClean="0">
                <a:solidFill>
                  <a:srgbClr val="FF0000"/>
                </a:solidFill>
              </a:rPr>
              <a:t>MAST demonstrated 1keV temperatures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2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6510705"/>
            <a:ext cx="405353" cy="297570"/>
          </a:xfrm>
        </p:spPr>
        <p:txBody>
          <a:bodyPr/>
          <a:lstStyle/>
          <a:p>
            <a:r>
              <a:rPr lang="en-GB" dirty="0" smtClean="0">
                <a:solidFill>
                  <a:prstClr val="black"/>
                </a:solidFill>
              </a:rPr>
              <a:t>6</a:t>
            </a:r>
            <a:endParaRPr lang="en-GB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313058" y="850278"/>
            <a:ext cx="3344910" cy="1365424"/>
            <a:chOff x="6301408" y="4396619"/>
            <a:chExt cx="5562756" cy="2166412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01408" y="4396619"/>
              <a:ext cx="3807388" cy="2166412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0108797" y="4874705"/>
              <a:ext cx="1755367" cy="1056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500" dirty="0" smtClean="0">
                  <a:latin typeface="Swis721 BT" panose="020B0504020202020204" pitchFamily="34" charset="0"/>
                </a:rPr>
                <a:t>START, </a:t>
              </a:r>
              <a:r>
                <a:rPr lang="en-GB" sz="1500" dirty="0" err="1" smtClean="0">
                  <a:latin typeface="Swis721 BT" panose="020B0504020202020204" pitchFamily="34" charset="0"/>
                </a:rPr>
                <a:t>SiLi</a:t>
              </a:r>
              <a:r>
                <a:rPr lang="en-GB" sz="1500" dirty="0" smtClean="0">
                  <a:latin typeface="Swis721 BT" panose="020B0504020202020204" pitchFamily="34" charset="0"/>
                </a:rPr>
                <a:t> data</a:t>
              </a:r>
              <a:endParaRPr lang="en-GB" sz="1500" dirty="0">
                <a:latin typeface="Swis721 BT" panose="020B0504020202020204" pitchFamily="34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/>
          <a:srcRect l="7909" r="10566"/>
          <a:stretch/>
        </p:blipFill>
        <p:spPr>
          <a:xfrm>
            <a:off x="4872295" y="2125178"/>
            <a:ext cx="2917455" cy="19765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82112" y="5167458"/>
            <a:ext cx="41685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FF0000"/>
                </a:solidFill>
              </a:rPr>
              <a:t>START and ST40 are </a:t>
            </a:r>
            <a:r>
              <a:rPr lang="en-GB" dirty="0" smtClean="0">
                <a:solidFill>
                  <a:srgbClr val="FF0000"/>
                </a:solidFill>
              </a:rPr>
              <a:t>similar in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rgbClr val="FF0000"/>
                </a:solidFill>
              </a:rPr>
              <a:t>ST40 has more compression</a:t>
            </a:r>
            <a:endParaRPr lang="en-GB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7156" y="4200995"/>
            <a:ext cx="2056167" cy="12861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78511" y="4928381"/>
            <a:ext cx="84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5891593" y="5685629"/>
            <a:ext cx="1744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MAST, NPA data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7653704" y="2603573"/>
            <a:ext cx="11615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MAST, TS data</a:t>
            </a:r>
            <a:endParaRPr lang="en-GB" dirty="0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33" y="4025897"/>
            <a:ext cx="1852706" cy="1528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8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6560430"/>
            <a:ext cx="405353" cy="297570"/>
          </a:xfrm>
        </p:spPr>
        <p:txBody>
          <a:bodyPr/>
          <a:lstStyle/>
          <a:p>
            <a:fld id="{B435C924-E941-4B5D-A560-C4F2A8A2D144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571" y="996926"/>
            <a:ext cx="8711458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100" b="1" dirty="0" smtClean="0">
                <a:solidFill>
                  <a:schemeClr val="tx2"/>
                </a:solidFill>
                <a:latin typeface="Swis721 BT" panose="020B0504020202020204" pitchFamily="34" charset="0"/>
              </a:rPr>
              <a:t>ST40 Phase 1 (2016) objective: </a:t>
            </a:r>
          </a:p>
          <a:p>
            <a:pPr lvl="1">
              <a:spcBef>
                <a:spcPts val="900"/>
              </a:spcBef>
            </a:pPr>
            <a:r>
              <a:rPr lang="en-GB" sz="2100" dirty="0" smtClean="0">
                <a:solidFill>
                  <a:schemeClr val="tx2"/>
                </a:solidFill>
                <a:latin typeface="Swis721 BT" panose="020B0504020202020204" pitchFamily="34" charset="0"/>
              </a:rPr>
              <a:t>- Demonstration </a:t>
            </a:r>
            <a:r>
              <a:rPr lang="en-GB" sz="2100" dirty="0">
                <a:solidFill>
                  <a:schemeClr val="tx2"/>
                </a:solidFill>
                <a:latin typeface="Swis721 BT" panose="020B0504020202020204" pitchFamily="34" charset="0"/>
              </a:rPr>
              <a:t>of merging/compression plasma formation and achievement of </a:t>
            </a:r>
            <a:r>
              <a:rPr lang="en-GB" sz="2100" dirty="0">
                <a:solidFill>
                  <a:srgbClr val="FF0000"/>
                </a:solidFill>
                <a:latin typeface="Swis721 BT" panose="020B0504020202020204" pitchFamily="34" charset="0"/>
              </a:rPr>
              <a:t>high performance </a:t>
            </a:r>
            <a:r>
              <a:rPr lang="en-GB" sz="2100" dirty="0">
                <a:solidFill>
                  <a:schemeClr val="tx2"/>
                </a:solidFill>
                <a:latin typeface="Swis721 BT" panose="020B0504020202020204" pitchFamily="34" charset="0"/>
              </a:rPr>
              <a:t>already </a:t>
            </a:r>
            <a:r>
              <a:rPr lang="en-GB" sz="2100" dirty="0">
                <a:solidFill>
                  <a:srgbClr val="FF0000"/>
                </a:solidFill>
                <a:latin typeface="Swis721 BT" panose="020B0504020202020204" pitchFamily="34" charset="0"/>
              </a:rPr>
              <a:t>during formation phase</a:t>
            </a:r>
          </a:p>
          <a:p>
            <a:pPr marL="342900" indent="-342900"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en-GB" sz="2100" b="1" dirty="0">
                <a:solidFill>
                  <a:srgbClr val="FF0000"/>
                </a:solidFill>
                <a:latin typeface="Swis721 BT" panose="020B0504020202020204" pitchFamily="34" charset="0"/>
              </a:rPr>
              <a:t>Why this may be exciting: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3611" y="2800865"/>
            <a:ext cx="3591365" cy="2894614"/>
            <a:chOff x="676248" y="3238190"/>
            <a:chExt cx="4205467" cy="332484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248" y="3238190"/>
              <a:ext cx="3846558" cy="3324841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9510531">
              <a:off x="3415278" y="3842544"/>
              <a:ext cx="986230" cy="409188"/>
            </a:xfrm>
            <a:prstGeom prst="rect">
              <a:avLst/>
            </a:prstGeom>
          </p:spPr>
        </p:pic>
        <p:sp>
          <p:nvSpPr>
            <p:cNvPr id="12" name="Text Box 2"/>
            <p:cNvSpPr txBox="1">
              <a:spLocks noChangeArrowheads="1"/>
            </p:cNvSpPr>
            <p:nvPr/>
          </p:nvSpPr>
          <p:spPr bwMode="auto">
            <a:xfrm>
              <a:off x="3427332" y="3238191"/>
              <a:ext cx="1454383" cy="454655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en-GB" sz="1000" b="1" dirty="0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Ignition conditions, ST40 ops range @3T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3854976" y="3239885"/>
            <a:ext cx="47865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Swis721 BT" panose="020B0504020202020204" pitchFamily="34" charset="0"/>
              </a:rPr>
              <a:t>Reconnection theory has been developed in astrophysics in 60-70th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dirty="0" smtClean="0">
                <a:latin typeface="Swis721 BT" panose="020B0504020202020204" pitchFamily="34" charset="0"/>
              </a:rPr>
              <a:t>According </a:t>
            </a:r>
            <a:r>
              <a:rPr lang="en-GB" dirty="0">
                <a:latin typeface="Swis721 BT" panose="020B0504020202020204" pitchFamily="34" charset="0"/>
              </a:rPr>
              <a:t>to theory that predicts heating due to reconnection ~ B</a:t>
            </a:r>
            <a:r>
              <a:rPr lang="en-GB" baseline="30000" dirty="0">
                <a:latin typeface="Swis721 BT" panose="020B0504020202020204" pitchFamily="34" charset="0"/>
              </a:rPr>
              <a:t>2</a:t>
            </a:r>
            <a:r>
              <a:rPr lang="en-GB" dirty="0">
                <a:latin typeface="Swis721 BT" panose="020B0504020202020204" pitchFamily="34" charset="0"/>
              </a:rPr>
              <a:t>, and experimental data from START, MAST and Japanese devices, plasma in ST40 should show </a:t>
            </a:r>
            <a:r>
              <a:rPr lang="en-GB" dirty="0">
                <a:solidFill>
                  <a:srgbClr val="FF0000"/>
                </a:solidFill>
                <a:latin typeface="Swis721 BT" panose="020B0504020202020204" pitchFamily="34" charset="0"/>
              </a:rPr>
              <a:t>ignition </a:t>
            </a:r>
            <a:r>
              <a:rPr lang="en-GB" dirty="0" smtClean="0">
                <a:solidFill>
                  <a:srgbClr val="FF0000"/>
                </a:solidFill>
                <a:latin typeface="Swis721 BT" panose="020B0504020202020204" pitchFamily="34" charset="0"/>
              </a:rPr>
              <a:t>parameters (</a:t>
            </a:r>
            <a:r>
              <a:rPr lang="en-GB" dirty="0" err="1" smtClean="0">
                <a:solidFill>
                  <a:srgbClr val="FF0000"/>
                </a:solidFill>
                <a:latin typeface="Swis721 BT" panose="020B0504020202020204" pitchFamily="34" charset="0"/>
              </a:rPr>
              <a:t>nT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GB" dirty="0" smtClean="0">
                <a:solidFill>
                  <a:srgbClr val="FF0000"/>
                </a:solidFill>
                <a:latin typeface="Swis721 BT" panose="020B0504020202020204" pitchFamily="34" charset="0"/>
              </a:rPr>
              <a:t>) </a:t>
            </a:r>
            <a:r>
              <a:rPr lang="en-GB" dirty="0">
                <a:latin typeface="Swis721 BT" panose="020B0504020202020204" pitchFamily="34" charset="0"/>
              </a:rPr>
              <a:t>with temperatures ~10 </a:t>
            </a:r>
            <a:r>
              <a:rPr lang="en-GB" dirty="0" err="1">
                <a:latin typeface="Swis721 BT" panose="020B0504020202020204" pitchFamily="34" charset="0"/>
              </a:rPr>
              <a:t>keV</a:t>
            </a:r>
            <a:endParaRPr lang="en-GB" dirty="0">
              <a:latin typeface="Swis721 BT" panose="020B05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48531" y="76419"/>
            <a:ext cx="74045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Merging-compression plasma formation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62110" y="6175341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Reconnection scaling predicts 10keV in ST40</a:t>
            </a:r>
            <a:endParaRPr lang="en-GB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89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3845483" y="3723969"/>
            <a:ext cx="4759204" cy="2040215"/>
            <a:chOff x="6234332" y="3818626"/>
            <a:chExt cx="6345606" cy="2720286"/>
          </a:xfrm>
        </p:grpSpPr>
        <p:grpSp>
          <p:nvGrpSpPr>
            <p:cNvPr id="78862" name="Group 2062"/>
            <p:cNvGrpSpPr>
              <a:grpSpLocks/>
            </p:cNvGrpSpPr>
            <p:nvPr/>
          </p:nvGrpSpPr>
          <p:grpSpPr bwMode="auto">
            <a:xfrm>
              <a:off x="6234332" y="4767262"/>
              <a:ext cx="2764536" cy="1771650"/>
              <a:chOff x="2688" y="1440"/>
              <a:chExt cx="2592" cy="1969"/>
            </a:xfrm>
          </p:grpSpPr>
          <p:pic>
            <p:nvPicPr>
              <p:cNvPr id="78863" name="Picture 2063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1440"/>
                <a:ext cx="2592" cy="196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864" name="Line 2064"/>
              <p:cNvSpPr>
                <a:spLocks noChangeShapeType="1"/>
              </p:cNvSpPr>
              <p:nvPr/>
            </p:nvSpPr>
            <p:spPr bwMode="auto">
              <a:xfrm flipH="1">
                <a:off x="3264" y="1680"/>
                <a:ext cx="1728" cy="67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350"/>
              </a:p>
            </p:txBody>
          </p:sp>
        </p:grpSp>
        <p:sp>
          <p:nvSpPr>
            <p:cNvPr id="18" name="5-Point Star 17"/>
            <p:cNvSpPr/>
            <p:nvPr/>
          </p:nvSpPr>
          <p:spPr>
            <a:xfrm>
              <a:off x="11930280" y="3818626"/>
              <a:ext cx="156475" cy="156475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714083" y="4434998"/>
              <a:ext cx="1865855" cy="6976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GB" sz="1400" b="1" baseline="-25000" dirty="0" err="1" smtClean="0">
                  <a:solidFill>
                    <a:srgbClr val="FF0000"/>
                  </a:solidFill>
                </a:rPr>
                <a:t>pl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~ 1MA </a:t>
              </a:r>
              <a:r>
                <a:rPr lang="en-GB" sz="1400" b="1" dirty="0" smtClean="0"/>
                <a:t>before compression</a:t>
              </a:r>
              <a:endParaRPr lang="en-GB" sz="1400" b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 flipV="1">
              <a:off x="6848673" y="3975101"/>
              <a:ext cx="4958015" cy="1612754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64" y="5061948"/>
            <a:ext cx="2934872" cy="430264"/>
          </a:xfrm>
        </p:spPr>
        <p:txBody>
          <a:bodyPr/>
          <a:lstStyle/>
          <a:p>
            <a:r>
              <a:rPr lang="en-GB" altLang="en-US" dirty="0"/>
              <a:t>M Gryaznevich,</a:t>
            </a:r>
            <a:r>
              <a:rPr lang="en-GB" altLang="en-US" i="1" dirty="0"/>
              <a:t> Formation in STs, </a:t>
            </a:r>
            <a:r>
              <a:rPr lang="en-GB" altLang="en-US" dirty="0"/>
              <a:t>IAEA TM on ST, St Petersburg 3-6 Oct 2005</a:t>
            </a:r>
            <a:endParaRPr lang="en-GB" altLang="en-US" sz="1050" dirty="0"/>
          </a:p>
        </p:txBody>
      </p:sp>
      <p:pic>
        <p:nvPicPr>
          <p:cNvPr id="72712" name="Picture 20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293" y="1626394"/>
            <a:ext cx="3464431" cy="2659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13" name="Text Box 2057"/>
          <p:cNvSpPr txBox="1">
            <a:spLocks noChangeArrowheads="1"/>
          </p:cNvSpPr>
          <p:nvPr/>
        </p:nvSpPr>
        <p:spPr bwMode="auto">
          <a:xfrm>
            <a:off x="127732" y="836577"/>
            <a:ext cx="4470963" cy="7694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400" dirty="0">
                <a:solidFill>
                  <a:srgbClr val="FF0000"/>
                </a:solidFill>
              </a:rPr>
              <a:t>M/C performance:</a:t>
            </a:r>
          </a:p>
          <a:p>
            <a:pPr>
              <a:spcAft>
                <a:spcPct val="0"/>
              </a:spcAft>
            </a:pPr>
            <a:r>
              <a:rPr lang="en-GB" altLang="en-US" sz="2000" dirty="0" smtClean="0"/>
              <a:t>Plasma </a:t>
            </a:r>
            <a:r>
              <a:rPr lang="en-GB" altLang="en-US" sz="2000" dirty="0"/>
              <a:t>energy increases ~ (R</a:t>
            </a:r>
            <a:r>
              <a:rPr lang="en-GB" altLang="en-US" sz="2000" baseline="-25000" dirty="0"/>
              <a:t>P3</a:t>
            </a:r>
            <a:r>
              <a:rPr lang="en-GB" altLang="en-US" sz="2000" dirty="0"/>
              <a:t> </a:t>
            </a:r>
            <a:r>
              <a:rPr lang="en-GB" altLang="en-US" sz="2000" dirty="0" smtClean="0"/>
              <a:t>I</a:t>
            </a:r>
            <a:r>
              <a:rPr lang="en-GB" altLang="en-US" sz="2000" baseline="-25000" dirty="0" smtClean="0"/>
              <a:t>P3</a:t>
            </a:r>
            <a:r>
              <a:rPr lang="en-GB" altLang="en-US" sz="2000" dirty="0" smtClean="0"/>
              <a:t>)</a:t>
            </a:r>
            <a:r>
              <a:rPr lang="en-GB" altLang="en-US" sz="2000" baseline="30000" dirty="0" smtClean="0"/>
              <a:t>2</a:t>
            </a:r>
            <a:endParaRPr lang="en-GB" altLang="en-US" sz="2000" dirty="0"/>
          </a:p>
        </p:txBody>
      </p:sp>
      <p:sp>
        <p:nvSpPr>
          <p:cNvPr id="2" name="5-Point Star 1"/>
          <p:cNvSpPr/>
          <p:nvPr/>
        </p:nvSpPr>
        <p:spPr>
          <a:xfrm>
            <a:off x="7548061" y="1372621"/>
            <a:ext cx="117356" cy="117356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TextBox 19"/>
          <p:cNvSpPr txBox="1"/>
          <p:nvPr/>
        </p:nvSpPr>
        <p:spPr>
          <a:xfrm>
            <a:off x="7731433" y="1241282"/>
            <a:ext cx="109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ST40</a:t>
            </a:r>
            <a:endParaRPr lang="en-GB" sz="1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4056" y="2330902"/>
            <a:ext cx="256580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W ~ 20kJ – </a:t>
            </a:r>
            <a:r>
              <a:rPr lang="en-GB" sz="1350" dirty="0" smtClean="0"/>
              <a:t>without compression, as </a:t>
            </a:r>
            <a:r>
              <a:rPr lang="en-GB" sz="1350" dirty="0"/>
              <a:t>on MAST, so ~ 40kJ in </a:t>
            </a:r>
            <a:r>
              <a:rPr lang="en-GB" sz="1350" dirty="0" smtClean="0"/>
              <a:t>ST40 with compression</a:t>
            </a:r>
            <a:endParaRPr lang="en-GB" sz="1350" dirty="0"/>
          </a:p>
        </p:txBody>
      </p:sp>
      <p:grpSp>
        <p:nvGrpSpPr>
          <p:cNvPr id="4" name="Group 3"/>
          <p:cNvGrpSpPr/>
          <p:nvPr/>
        </p:nvGrpSpPr>
        <p:grpSpPr>
          <a:xfrm>
            <a:off x="293907" y="2087315"/>
            <a:ext cx="3524250" cy="3990676"/>
            <a:chOff x="408500" y="2012751"/>
            <a:chExt cx="3524250" cy="3990676"/>
          </a:xfrm>
        </p:grpSpPr>
        <p:grpSp>
          <p:nvGrpSpPr>
            <p:cNvPr id="78865" name="Group 2065"/>
            <p:cNvGrpSpPr>
              <a:grpSpLocks/>
            </p:cNvGrpSpPr>
            <p:nvPr/>
          </p:nvGrpSpPr>
          <p:grpSpPr bwMode="auto">
            <a:xfrm>
              <a:off x="408500" y="3253083"/>
              <a:ext cx="3524250" cy="2750344"/>
              <a:chOff x="156" y="1737"/>
              <a:chExt cx="2960" cy="2310"/>
            </a:xfrm>
          </p:grpSpPr>
          <p:pic>
            <p:nvPicPr>
              <p:cNvPr id="78860" name="Picture 2060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25" t="5647" r="3062" b="6621"/>
              <a:stretch>
                <a:fillRect/>
              </a:stretch>
            </p:blipFill>
            <p:spPr bwMode="auto">
              <a:xfrm>
                <a:off x="156" y="1737"/>
                <a:ext cx="2402" cy="18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78861" name="Text Box 2061"/>
              <p:cNvSpPr txBox="1">
                <a:spLocks noChangeArrowheads="1"/>
              </p:cNvSpPr>
              <p:nvPr/>
            </p:nvSpPr>
            <p:spPr bwMode="auto">
              <a:xfrm>
                <a:off x="672" y="3620"/>
                <a:ext cx="2444" cy="427"/>
              </a:xfrm>
              <a:prstGeom prst="rect">
                <a:avLst/>
              </a:prstGeom>
              <a:solidFill>
                <a:srgbClr val="FFFFCC"/>
              </a:solidFill>
              <a:ln w="9525">
                <a:solidFill>
                  <a:schemeClr val="tx1"/>
                </a:solidFill>
                <a:miter lim="800000"/>
                <a:headEnd type="none" w="med" len="lg"/>
                <a:tailEnd type="none" w="med" len="lg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just">
                  <a:spcAft>
                    <a:spcPct val="0"/>
                  </a:spcAft>
                  <a:buFontTx/>
                  <a:buNone/>
                </a:pPr>
                <a:r>
                  <a:rPr lang="en-GB" altLang="en-US" sz="1350" dirty="0">
                    <a:solidFill>
                      <a:srgbClr val="0000FF"/>
                    </a:solidFill>
                  </a:rPr>
                  <a:t>Difference in W</a:t>
                </a:r>
                <a:r>
                  <a:rPr lang="en-GB" altLang="en-US" sz="1350" baseline="-25000" dirty="0">
                    <a:solidFill>
                      <a:srgbClr val="0000FF"/>
                    </a:solidFill>
                  </a:rPr>
                  <a:t>e</a:t>
                </a:r>
                <a:r>
                  <a:rPr lang="en-GB" altLang="en-US" sz="1350" dirty="0">
                    <a:solidFill>
                      <a:srgbClr val="0000FF"/>
                    </a:solidFill>
                  </a:rPr>
                  <a:t> and </a:t>
                </a:r>
                <a:r>
                  <a:rPr lang="en-GB" altLang="en-US" sz="1350" dirty="0" err="1">
                    <a:solidFill>
                      <a:srgbClr val="FF0000"/>
                    </a:solidFill>
                  </a:rPr>
                  <a:t>W</a:t>
                </a:r>
                <a:r>
                  <a:rPr lang="en-GB" altLang="en-US" sz="1350" baseline="-25000" dirty="0" err="1">
                    <a:solidFill>
                      <a:srgbClr val="FF0000"/>
                    </a:solidFill>
                  </a:rPr>
                  <a:t>tot</a:t>
                </a:r>
                <a:r>
                  <a:rPr lang="en-GB" altLang="en-US" sz="1350" dirty="0">
                    <a:solidFill>
                      <a:srgbClr val="FF0000"/>
                    </a:solidFill>
                  </a:rPr>
                  <a:t> </a:t>
                </a:r>
                <a:r>
                  <a:rPr lang="en-GB" altLang="en-US" sz="1350" dirty="0">
                    <a:solidFill>
                      <a:srgbClr val="0000FF"/>
                    </a:solidFill>
                  </a:rPr>
                  <a:t>could be partly attributed to ion heating</a:t>
                </a:r>
                <a:endParaRPr lang="en-GB" altLang="en-US" sz="1350" dirty="0"/>
              </a:p>
            </p:txBody>
          </p:sp>
        </p:grpSp>
        <p:sp>
          <p:nvSpPr>
            <p:cNvPr id="5" name="Freeform 4"/>
            <p:cNvSpPr/>
            <p:nvPr/>
          </p:nvSpPr>
          <p:spPr>
            <a:xfrm>
              <a:off x="1086507" y="2115018"/>
              <a:ext cx="2168237" cy="2784764"/>
            </a:xfrm>
            <a:custGeom>
              <a:avLst/>
              <a:gdLst>
                <a:gd name="connsiteX0" fmla="*/ 0 w 2890982"/>
                <a:gd name="connsiteY0" fmla="*/ 3713018 h 3713018"/>
                <a:gd name="connsiteX1" fmla="*/ 794328 w 2890982"/>
                <a:gd name="connsiteY1" fmla="*/ 3168072 h 3713018"/>
                <a:gd name="connsiteX2" fmla="*/ 1662546 w 2890982"/>
                <a:gd name="connsiteY2" fmla="*/ 2216727 h 3713018"/>
                <a:gd name="connsiteX3" fmla="*/ 2429164 w 2890982"/>
                <a:gd name="connsiteY3" fmla="*/ 1089891 h 3713018"/>
                <a:gd name="connsiteX4" fmla="*/ 2890982 w 2890982"/>
                <a:gd name="connsiteY4" fmla="*/ 0 h 3713018"/>
                <a:gd name="connsiteX5" fmla="*/ 2890982 w 2890982"/>
                <a:gd name="connsiteY5" fmla="*/ 0 h 3713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90982" h="3713018">
                  <a:moveTo>
                    <a:pt x="0" y="3713018"/>
                  </a:moveTo>
                  <a:cubicBezTo>
                    <a:pt x="258618" y="3565236"/>
                    <a:pt x="517237" y="3417454"/>
                    <a:pt x="794328" y="3168072"/>
                  </a:cubicBezTo>
                  <a:cubicBezTo>
                    <a:pt x="1071419" y="2918690"/>
                    <a:pt x="1390073" y="2563090"/>
                    <a:pt x="1662546" y="2216727"/>
                  </a:cubicBezTo>
                  <a:cubicBezTo>
                    <a:pt x="1935019" y="1870364"/>
                    <a:pt x="2224425" y="1459345"/>
                    <a:pt x="2429164" y="1089891"/>
                  </a:cubicBezTo>
                  <a:cubicBezTo>
                    <a:pt x="2633903" y="720437"/>
                    <a:pt x="2890982" y="0"/>
                    <a:pt x="2890982" y="0"/>
                  </a:cubicBezTo>
                  <a:lnTo>
                    <a:pt x="2890982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5-Point Star 21"/>
            <p:cNvSpPr/>
            <p:nvPr/>
          </p:nvSpPr>
          <p:spPr>
            <a:xfrm>
              <a:off x="3196065" y="2012751"/>
              <a:ext cx="117356" cy="117356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334056" y="22373"/>
            <a:ext cx="87264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Predictions based on START </a:t>
            </a:r>
            <a:r>
              <a:rPr lang="en-GB" sz="3200" b="1" kern="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and </a:t>
            </a:r>
            <a:r>
              <a:rPr lang="en-GB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MAST data</a:t>
            </a:r>
            <a:endParaRPr lang="en-GB" sz="3200" b="1" kern="0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wis721 BT" panose="020B0504020202020204" pitchFamily="34" charset="0"/>
              <a:ea typeface="+mj-ea"/>
              <a:cs typeface="+mj-c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58868" y="3333134"/>
            <a:ext cx="84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MAST</a:t>
            </a:r>
            <a:endParaRPr lang="en-GB" dirty="0"/>
          </a:p>
        </p:txBody>
      </p:sp>
      <p:sp>
        <p:nvSpPr>
          <p:cNvPr id="26" name="TextBox 25"/>
          <p:cNvSpPr txBox="1"/>
          <p:nvPr/>
        </p:nvSpPr>
        <p:spPr>
          <a:xfrm>
            <a:off x="2262004" y="2039413"/>
            <a:ext cx="84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ST40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76683" y="732640"/>
            <a:ext cx="3197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ST40: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</a:t>
            </a:r>
            <a:r>
              <a:rPr lang="en-GB" kern="0" baseline="-25000" dirty="0" smtClean="0">
                <a:solidFill>
                  <a:prstClr val="black"/>
                </a:solidFill>
              </a:rPr>
              <a:t>P3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=0.75m, I</a:t>
            </a:r>
            <a:r>
              <a:rPr lang="en-GB" kern="0" baseline="-25000" dirty="0" smtClean="0">
                <a:solidFill>
                  <a:prstClr val="black"/>
                </a:solidFill>
              </a:rPr>
              <a:t>P3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=600kAt,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I</a:t>
            </a:r>
            <a:r>
              <a:rPr kumimoji="0" lang="en-GB" sz="1800" b="1" i="0" u="none" strike="noStrike" kern="0" cap="none" spc="0" normalizeH="0" baseline="-2500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pl</a:t>
            </a:r>
            <a:r>
              <a: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~ 750 kA </a:t>
            </a:r>
            <a:r>
              <a:rPr lang="en-GB" kern="0" dirty="0" smtClean="0">
                <a:solidFill>
                  <a:prstClr val="black"/>
                </a:solidFill>
              </a:rPr>
              <a:t>before</a:t>
            </a: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compression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69557" y="3880565"/>
            <a:ext cx="1099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 smtClean="0">
                <a:solidFill>
                  <a:srgbClr val="FF0000"/>
                </a:solidFill>
              </a:rPr>
              <a:t>ST40</a:t>
            </a:r>
            <a:endParaRPr lang="en-GB" sz="16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6952735" y="1512701"/>
            <a:ext cx="529311" cy="403664"/>
          </a:xfrm>
          <a:prstGeom prst="line">
            <a:avLst/>
          </a:prstGeom>
          <a:ln>
            <a:solidFill>
              <a:srgbClr val="FF0000"/>
            </a:solidFill>
            <a:prstDash val="dash"/>
            <a:tailEnd type="stealth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795887" y="2442681"/>
            <a:ext cx="2165058" cy="1015663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prstClr val="black"/>
                </a:solidFill>
              </a:rPr>
              <a:t>Plasma current increases linearly with I</a:t>
            </a:r>
            <a:r>
              <a:rPr lang="en-GB" altLang="en-US" sz="2000" baseline="-25000" dirty="0">
                <a:solidFill>
                  <a:prstClr val="black"/>
                </a:solidFill>
              </a:rPr>
              <a:t>P3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42414" y="5735991"/>
            <a:ext cx="3952172" cy="400110"/>
          </a:xfrm>
          <a:prstGeom prst="rect">
            <a:avLst/>
          </a:prstGeom>
          <a:ln w="9525"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marL="342900" lvl="0" indent="-34290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2000" dirty="0">
                <a:solidFill>
                  <a:prstClr val="black"/>
                </a:solidFill>
              </a:rPr>
              <a:t>Plasma current increases with TF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862110" y="6175341"/>
            <a:ext cx="6901897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Results from START </a:t>
            </a:r>
            <a:r>
              <a:rPr lang="en-GB" sz="2400" dirty="0">
                <a:solidFill>
                  <a:srgbClr val="FF0000"/>
                </a:solidFill>
              </a:rPr>
              <a:t>and </a:t>
            </a:r>
            <a:r>
              <a:rPr lang="en-GB" sz="2400" dirty="0" smtClean="0">
                <a:solidFill>
                  <a:srgbClr val="FF0000"/>
                </a:solidFill>
              </a:rPr>
              <a:t>MAST are encouraging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3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647" y="6560430"/>
            <a:ext cx="405353" cy="297570"/>
          </a:xfrm>
        </p:spPr>
        <p:txBody>
          <a:bodyPr/>
          <a:lstStyle/>
          <a:p>
            <a:r>
              <a:rPr lang="en-GB" dirty="0">
                <a:solidFill>
                  <a:prstClr val="black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75596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" grpId="0" animBg="1"/>
      <p:bldP spid="20" grpId="0"/>
      <p:bldP spid="27" grpId="0"/>
      <p:bldP spid="28" grpId="0"/>
      <p:bldP spid="11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3394" y="5816686"/>
            <a:ext cx="7078282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FF0000"/>
                </a:solidFill>
              </a:rPr>
              <a:t>Magnetic energy of two rings converts into kinetic during reconnection, so high initial current is needed</a:t>
            </a:r>
            <a:endParaRPr lang="en-GB" sz="24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846B25-53EF-46CE-955C-C10C60A1F067}" type="slidenum">
              <a:rPr lang="en-GB" smtClean="0"/>
              <a:t>9</a:t>
            </a:fld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33069" y="219584"/>
            <a:ext cx="76594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wis721 BT" panose="020B0504020202020204" pitchFamily="34" charset="0"/>
                <a:ea typeface="+mj-ea"/>
                <a:cs typeface="+mj-cs"/>
              </a:rPr>
              <a:t>Stage One: plasma rings around P3 coils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4" r="24660" b="37794"/>
          <a:stretch/>
        </p:blipFill>
        <p:spPr bwMode="auto">
          <a:xfrm>
            <a:off x="5030566" y="2987876"/>
            <a:ext cx="3261972" cy="1504875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4219" y="1055926"/>
            <a:ext cx="868745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/>
              <a:t>Two plasma rings are formed around in-vessel (P3) coils when current in these coils rapidly changes. Duration of this stage – from few to tens of </a:t>
            </a:r>
            <a:r>
              <a:rPr lang="en-US" sz="2000" dirty="0" err="1" smtClean="0"/>
              <a:t>ms.</a:t>
            </a:r>
            <a:endParaRPr lang="en-US" sz="2000" dirty="0" smtClean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/>
              <a:t>Plasma rings merge when current in P3 coils decreases.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 smtClean="0"/>
              <a:t>Plasma in these rings is more like “</a:t>
            </a:r>
            <a:r>
              <a:rPr lang="en-US" sz="2000" dirty="0" err="1" smtClean="0"/>
              <a:t>levetron</a:t>
            </a:r>
            <a:r>
              <a:rPr lang="en-US" sz="2000" dirty="0" smtClean="0"/>
              <a:t>” plasma, equilibrium is supported by combination of TF and P3 current. Applied vertical field plays little role!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385" y="5347196"/>
            <a:ext cx="501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START: applied BV does not affect plasma current in rings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5330698" y="4630159"/>
            <a:ext cx="3333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Indeed, plasma around coils has clear 3D structure (MAST)</a:t>
            </a:r>
            <a:endParaRPr lang="en-GB" dirty="0"/>
          </a:p>
        </p:txBody>
      </p:sp>
      <p:grpSp>
        <p:nvGrpSpPr>
          <p:cNvPr id="22" name="Group 21"/>
          <p:cNvGrpSpPr/>
          <p:nvPr/>
        </p:nvGrpSpPr>
        <p:grpSpPr>
          <a:xfrm>
            <a:off x="500705" y="2938709"/>
            <a:ext cx="3852481" cy="2294295"/>
            <a:chOff x="481394" y="2987876"/>
            <a:chExt cx="3852481" cy="229429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1394" y="2987876"/>
              <a:ext cx="3852481" cy="229429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758945" y="3432536"/>
              <a:ext cx="1095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n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egative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GB" sz="1400" b="1" baseline="-25000" dirty="0" err="1" smtClean="0">
                  <a:solidFill>
                    <a:srgbClr val="FF0000"/>
                  </a:solidFill>
                </a:rPr>
                <a:t>pl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, no merging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80789" y="3230109"/>
              <a:ext cx="10955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rgbClr val="FF0000"/>
                  </a:solidFill>
                </a:rPr>
                <a:t>p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ositive </a:t>
              </a:r>
              <a:r>
                <a:rPr lang="en-GB" sz="1400" b="1" dirty="0" err="1" smtClean="0">
                  <a:solidFill>
                    <a:srgbClr val="FF0000"/>
                  </a:solidFill>
                </a:rPr>
                <a:t>I</a:t>
              </a:r>
              <a:r>
                <a:rPr lang="en-GB" sz="1400" b="1" baseline="-25000" dirty="0" err="1" smtClean="0">
                  <a:solidFill>
                    <a:srgbClr val="FF0000"/>
                  </a:solidFill>
                </a:rPr>
                <a:t>pl</a:t>
              </a:r>
              <a:r>
                <a:rPr lang="en-GB" sz="1400" b="1" dirty="0" smtClean="0">
                  <a:solidFill>
                    <a:srgbClr val="FF0000"/>
                  </a:solidFill>
                </a:rPr>
                <a:t>, merging</a:t>
              </a:r>
              <a:endParaRPr lang="en-GB" sz="1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1795369" y="3473085"/>
              <a:ext cx="383822" cy="113339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780984" y="3606874"/>
              <a:ext cx="565069" cy="24097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2625330" y="3165741"/>
              <a:ext cx="185323" cy="307343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2625330" y="3537761"/>
              <a:ext cx="194553" cy="20113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  <a:tailEnd type="stealth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1582499" y="3917951"/>
              <a:ext cx="4257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I</a:t>
              </a:r>
              <a:r>
                <a:rPr lang="en-GB" baseline="-25000" dirty="0" smtClean="0"/>
                <a:t>P3</a:t>
              </a:r>
              <a:endParaRPr lang="en-GB" dirty="0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8259635" y="4190121"/>
            <a:ext cx="809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P3 coil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6896100" y="3337257"/>
            <a:ext cx="9525" cy="95936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126330" y="3337257"/>
            <a:ext cx="9525" cy="959362"/>
          </a:xfrm>
          <a:prstGeom prst="line">
            <a:avLst/>
          </a:prstGeom>
          <a:ln>
            <a:solidFill>
              <a:srgbClr val="FF0000"/>
            </a:solidFill>
            <a:prstDash val="lg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13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EDFFED463E7245943E789FB5024670" ma:contentTypeVersion="0" ma:contentTypeDescription="Create a new document." ma:contentTypeScope="" ma:versionID="903725f65948969051103ebc453b596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5da0bab1e00c84e9291a2a9b340ddbcd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83A5FE2-CF3B-4186-8121-05413E18FA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4D1DF8C-64B5-459B-9034-BE9756B65758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1B656C0-E8C3-4561-90B7-A9127C9BAF7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22326</TotalTime>
  <Words>1377</Words>
  <Application>Microsoft Office PowerPoint</Application>
  <PresentationFormat>On-screen Show (4:3)</PresentationFormat>
  <Paragraphs>162</Paragraphs>
  <Slides>23</Slides>
  <Notes>11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Gillies</dc:creator>
  <cp:lastModifiedBy>Jonathan E. Menard</cp:lastModifiedBy>
  <cp:revision>278</cp:revision>
  <dcterms:created xsi:type="dcterms:W3CDTF">2014-03-17T12:49:41Z</dcterms:created>
  <dcterms:modified xsi:type="dcterms:W3CDTF">2015-11-08T02:28:55Z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0x01010035EDFFED463E7245943E789FB5024670</vt:lpwstr>
  </property>
</Properties>
</file>