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3" r:id="rId3"/>
    <p:sldId id="311" r:id="rId4"/>
    <p:sldId id="300" r:id="rId5"/>
    <p:sldId id="304" r:id="rId6"/>
    <p:sldId id="308" r:id="rId7"/>
    <p:sldId id="277" r:id="rId8"/>
    <p:sldId id="260" r:id="rId9"/>
    <p:sldId id="261" r:id="rId10"/>
    <p:sldId id="263" r:id="rId11"/>
    <p:sldId id="259" r:id="rId12"/>
    <p:sldId id="264" r:id="rId13"/>
    <p:sldId id="265" r:id="rId14"/>
    <p:sldId id="266" r:id="rId15"/>
    <p:sldId id="273" r:id="rId16"/>
    <p:sldId id="288" r:id="rId17"/>
    <p:sldId id="315" r:id="rId18"/>
    <p:sldId id="302" r:id="rId19"/>
    <p:sldId id="258" r:id="rId20"/>
  </p:sldIdLst>
  <p:sldSz cx="9144000" cy="6858000" type="screen4x3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2" autoAdjust="0"/>
    <p:restoredTop sz="94660"/>
  </p:normalViewPr>
  <p:slideViewPr>
    <p:cSldViewPr>
      <p:cViewPr>
        <p:scale>
          <a:sx n="80" d="100"/>
          <a:sy n="80" d="100"/>
        </p:scale>
        <p:origin x="-414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903" cy="34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5500" y="0"/>
            <a:ext cx="4340903" cy="34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E75E-7443-4530-8CF5-ADAA2D5F81CB}" type="datetimeFigureOut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172"/>
            <a:ext cx="4340903" cy="34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5500" y="6542172"/>
            <a:ext cx="4340903" cy="34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8AD8F-DE7C-4197-8A8C-B9F774A818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37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F1924CB-F1D9-4785-BE02-74062B95F276}" type="datetimeFigureOut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2559"/>
            <a:ext cx="4341443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86AF870-C4A6-4A2E-BB72-3F54CFE5D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5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F870-C4A6-4A2E-BB72-3F54CFE5D6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98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EC1307-BFE9-461F-93FC-2BEBE5B133B3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CD30-1FB9-4D1F-A00E-B7FE1AD740B8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32CD-84ED-4F26-840B-7745259C4182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F9F1-818D-4A61-A13C-8808DB056D0F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7" name="Picture 3" descr="C:\Users\inomoto\presentation\logo\UTST\UTS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74390"/>
            <a:ext cx="1454241" cy="48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A6CB9D4-FF5F-4691-A1E2-79242FB6DDD0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11C4-7858-4545-9C70-7CD6F6F1CBB4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4933-D978-4DF4-99AF-33AFF0DD88F2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4051-E5F4-4D4F-9839-29DA79F36BBF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AEFC-6BC5-462C-A3A3-8DE0D3B7A0BC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B2C4-E23F-43BB-91FE-FE704D7B491A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1762-99F3-414C-AEBF-B01667A5DE82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BA594B-B54D-4A83-A226-C60D0FD3CB9B}" type="datetime1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767BF7-52CF-41F1-8667-90B6045C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73207" y="3717032"/>
            <a:ext cx="6858000" cy="504056"/>
          </a:xfrm>
        </p:spPr>
        <p:txBody>
          <a:bodyPr>
            <a:noAutofit/>
          </a:bodyPr>
          <a:lstStyle/>
          <a:p>
            <a:pPr algn="l"/>
            <a:r>
              <a:rPr lang="en-US" altLang="ja-JP" sz="1800" u="sng" dirty="0"/>
              <a:t>M. </a:t>
            </a:r>
            <a:r>
              <a:rPr lang="en-US" altLang="ja-JP" sz="1800" u="sng" dirty="0" err="1" smtClean="0"/>
              <a:t>Inomoto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K. </a:t>
            </a:r>
            <a:r>
              <a:rPr lang="en-US" altLang="ja-JP" sz="1800" dirty="0" smtClean="0"/>
              <a:t>Yamasaki, </a:t>
            </a:r>
            <a:r>
              <a:rPr lang="en-US" altLang="ja-JP" sz="1800" dirty="0"/>
              <a:t>T. </a:t>
            </a:r>
            <a:r>
              <a:rPr lang="en-US" altLang="ja-JP" sz="1800" dirty="0" err="1" smtClean="0"/>
              <a:t>Ushiki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X. </a:t>
            </a:r>
            <a:r>
              <a:rPr lang="en-US" altLang="ja-JP" sz="1800" dirty="0" err="1" smtClean="0"/>
              <a:t>Guo</a:t>
            </a:r>
            <a:r>
              <a:rPr lang="en-US" altLang="ja-JP" sz="1800" dirty="0" smtClean="0"/>
              <a:t>, N</a:t>
            </a:r>
            <a:r>
              <a:rPr lang="en-US" altLang="ja-JP" sz="1800" dirty="0"/>
              <a:t>. </a:t>
            </a:r>
            <a:r>
              <a:rPr lang="en-US" altLang="ja-JP" sz="1800" dirty="0" smtClean="0"/>
              <a:t>Kawakami,</a:t>
            </a:r>
            <a:br>
              <a:rPr lang="en-US" altLang="ja-JP" sz="1800" dirty="0" smtClean="0"/>
            </a:br>
            <a:r>
              <a:rPr lang="en-US" altLang="ja-JP" sz="1800" dirty="0" smtClean="0"/>
              <a:t>T</a:t>
            </a:r>
            <a:r>
              <a:rPr lang="en-US" altLang="ja-JP" sz="1800" dirty="0"/>
              <a:t>. </a:t>
            </a:r>
            <a:r>
              <a:rPr lang="en-US" altLang="ja-JP" sz="1800" dirty="0" smtClean="0"/>
              <a:t>Sugawara, </a:t>
            </a:r>
            <a:r>
              <a:rPr lang="en-US" altLang="ja-JP" sz="1800" dirty="0"/>
              <a:t>K. </a:t>
            </a:r>
            <a:r>
              <a:rPr lang="en-US" altLang="ja-JP" sz="1800" dirty="0" smtClean="0"/>
              <a:t>Matsuyama, </a:t>
            </a:r>
            <a:r>
              <a:rPr lang="en-US" altLang="ja-JP" sz="1800" dirty="0"/>
              <a:t>A. </a:t>
            </a:r>
            <a:r>
              <a:rPr lang="en-US" altLang="ja-JP" sz="1800" dirty="0" smtClean="0"/>
              <a:t>Sato, </a:t>
            </a:r>
            <a:r>
              <a:rPr lang="en-US" altLang="ja-JP" sz="1800" dirty="0"/>
              <a:t>K. </a:t>
            </a:r>
            <a:r>
              <a:rPr lang="en-US" altLang="ja-JP" sz="1800" dirty="0" err="1" smtClean="0"/>
              <a:t>Noma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Y. </a:t>
            </a:r>
            <a:r>
              <a:rPr lang="en-US" altLang="ja-JP" sz="1800" dirty="0" err="1" smtClean="0"/>
              <a:t>Fukai</a:t>
            </a:r>
            <a:r>
              <a:rPr lang="en-US" altLang="ja-JP" sz="1800" dirty="0" smtClean="0"/>
              <a:t>, </a:t>
            </a:r>
            <a:br>
              <a:rPr lang="en-US" altLang="ja-JP" sz="1800" dirty="0" smtClean="0"/>
            </a:br>
            <a:r>
              <a:rPr lang="en-US" altLang="ja-JP" sz="1800" dirty="0" smtClean="0"/>
              <a:t>H</a:t>
            </a:r>
            <a:r>
              <a:rPr lang="en-US" altLang="ja-JP" sz="1800" dirty="0"/>
              <a:t>. </a:t>
            </a:r>
            <a:r>
              <a:rPr lang="en-US" altLang="ja-JP" sz="1800" dirty="0" smtClean="0"/>
              <a:t>Yamanaka, </a:t>
            </a:r>
            <a:r>
              <a:rPr lang="en-US" altLang="ja-JP" sz="1800" dirty="0"/>
              <a:t>R. </a:t>
            </a:r>
            <a:r>
              <a:rPr lang="en-US" altLang="ja-JP" sz="1800" dirty="0" smtClean="0"/>
              <a:t>Tamura, A. </a:t>
            </a:r>
            <a:r>
              <a:rPr lang="en-US" altLang="ja-JP" sz="1800" dirty="0" err="1" smtClean="0"/>
              <a:t>Kuwahata</a:t>
            </a:r>
            <a:r>
              <a:rPr lang="en-US" altLang="ja-JP" sz="1800" dirty="0" smtClean="0"/>
              <a:t>, H. Tanabe, Y</a:t>
            </a:r>
            <a:r>
              <a:rPr lang="en-US" altLang="ja-JP" sz="1800" dirty="0"/>
              <a:t>. </a:t>
            </a:r>
            <a:r>
              <a:rPr lang="en-US" altLang="ja-JP" sz="1800" dirty="0" smtClean="0"/>
              <a:t>Ono,</a:t>
            </a:r>
            <a:br>
              <a:rPr lang="en-US" altLang="ja-JP" sz="1800" dirty="0" smtClean="0"/>
            </a:br>
            <a:r>
              <a:rPr lang="en-US" altLang="ja-JP" sz="1800" dirty="0" smtClean="0"/>
              <a:t>T.I. Tsujimura</a:t>
            </a:r>
            <a:r>
              <a:rPr lang="en-US" altLang="ja-JP" sz="1800" baseline="30000" dirty="0" smtClean="0"/>
              <a:t>1</a:t>
            </a:r>
            <a:r>
              <a:rPr lang="en-US" altLang="ja-JP" sz="1800" dirty="0" smtClean="0"/>
              <a:t>, S. Kamio</a:t>
            </a:r>
            <a:r>
              <a:rPr lang="en-US" altLang="ja-JP" sz="1800" baseline="30000" dirty="0" smtClean="0"/>
              <a:t>1</a:t>
            </a:r>
            <a:r>
              <a:rPr lang="en-US" altLang="ja-JP" sz="1800" dirty="0" smtClean="0"/>
              <a:t>, T. Yamada</a:t>
            </a:r>
            <a:r>
              <a:rPr lang="en-US" altLang="ja-JP" sz="1800" baseline="30000" dirty="0" smtClean="0"/>
              <a:t>2</a:t>
            </a:r>
            <a:endParaRPr kumimoji="1" lang="ja-JP" altLang="en-US" sz="1800" baseline="300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95536" y="1628800"/>
            <a:ext cx="7951702" cy="122413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ea typeface="小塚ゴシック Pro R" pitchFamily="34" charset="-128"/>
                <a:cs typeface="メイリオ" panose="020B0604030504040204" pitchFamily="50" charset="-128"/>
              </a:rPr>
              <a:t>Center-Solenoid-Free Merging Startup of STs by Outer PF Coils in UTST</a:t>
            </a:r>
            <a:endParaRPr lang="ja-JP" altLang="en-US" sz="3600" b="1" dirty="0">
              <a:ea typeface="小塚ゴシック Pro R" pitchFamily="34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3" descr="C:\Users\inomoto\presentation\logo\研究科\PNG\LOGO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45543"/>
            <a:ext cx="2160240" cy="5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nomoto\presentation\logo\university-of-tokyo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60" y="44624"/>
            <a:ext cx="2623444" cy="4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omoto\presentation\logo\UTST\UTST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06" y="6235395"/>
            <a:ext cx="1872208" cy="6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1311410" y="5229200"/>
            <a:ext cx="6858000" cy="43204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dirty="0" smtClean="0"/>
              <a:t>The </a:t>
            </a:r>
            <a:r>
              <a:rPr lang="en-US" altLang="ja-JP" sz="1400" dirty="0"/>
              <a:t>University of </a:t>
            </a:r>
            <a:r>
              <a:rPr lang="en-US" altLang="ja-JP" sz="1400" dirty="0" smtClean="0"/>
              <a:t>Tokyo, </a:t>
            </a:r>
            <a:r>
              <a:rPr lang="en-US" altLang="ja-JP" sz="1400" baseline="30000" dirty="0" smtClean="0"/>
              <a:t>1</a:t>
            </a:r>
            <a:r>
              <a:rPr lang="en-US" altLang="ja-JP" sz="1400" dirty="0" smtClean="0"/>
              <a:t>NIFS, </a:t>
            </a:r>
            <a:r>
              <a:rPr lang="en-US" altLang="ja-JP" sz="1400" baseline="30000" dirty="0" smtClean="0"/>
              <a:t>2</a:t>
            </a:r>
            <a:r>
              <a:rPr lang="en-US" altLang="ja-JP" sz="1400" dirty="0" smtClean="0"/>
              <a:t>Kyushu University</a:t>
            </a:r>
            <a:endParaRPr lang="ja-JP" altLang="ja-JP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21447" y="375047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小塚ゴシック Pro R" pitchFamily="34" charset="-128"/>
                <a:ea typeface="小塚ゴシック Pro R" pitchFamily="34" charset="-128"/>
              </a:rPr>
              <a:t>18th International ST Worksho</a:t>
            </a:r>
            <a:r>
              <a:rPr lang="en-US" altLang="ja-JP" sz="1200" dirty="0">
                <a:latin typeface="小塚ゴシック Pro R" pitchFamily="34" charset="-128"/>
                <a:ea typeface="小塚ゴシック Pro R" pitchFamily="34" charset="-128"/>
              </a:rPr>
              <a:t>p</a:t>
            </a:r>
            <a:endParaRPr kumimoji="1" lang="ja-JP" altLang="en-US" sz="1200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0410" y="3356992"/>
            <a:ext cx="3498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Franklin Gothic Book" panose="020B0503020102020204" pitchFamily="34" charset="0"/>
              </a:rPr>
              <a:t>*Results appear in </a:t>
            </a:r>
            <a:r>
              <a:rPr kumimoji="1" lang="en-US" altLang="ja-JP" sz="1400" dirty="0" err="1" smtClean="0">
                <a:latin typeface="Franklin Gothic Book" panose="020B0503020102020204" pitchFamily="34" charset="0"/>
              </a:rPr>
              <a:t>Inomoto</a:t>
            </a:r>
            <a:r>
              <a:rPr kumimoji="1" lang="en-US" altLang="ja-JP" sz="1400" dirty="0" smtClean="0">
                <a:latin typeface="Franklin Gothic Book" panose="020B0503020102020204" pitchFamily="34" charset="0"/>
              </a:rPr>
              <a:t>, et al., NF 2015</a:t>
            </a:r>
            <a:endParaRPr kumimoji="1" lang="ja-JP" alt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6802" y="5734417"/>
            <a:ext cx="7159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Franklin Gothic Book" panose="020B0503020102020204" pitchFamily="34" charset="0"/>
              </a:rPr>
              <a:t>Supported by JSPS A3 Foresight Program “</a:t>
            </a:r>
            <a:r>
              <a:rPr lang="en-US" altLang="ja-JP" sz="1100" dirty="0">
                <a:latin typeface="Franklin Gothic Book" panose="020B0503020102020204" pitchFamily="34" charset="0"/>
              </a:rPr>
              <a:t>Innovative Tokamak Plasma Startup and Current Drive in Spherical Torus</a:t>
            </a:r>
            <a:r>
              <a:rPr lang="en-US" altLang="ja-JP" sz="1100" dirty="0" smtClean="0">
                <a:latin typeface="Franklin Gothic Book" panose="020B0503020102020204" pitchFamily="34" charset="0"/>
              </a:rPr>
              <a:t>” and Grants-in-Aids </a:t>
            </a:r>
            <a:r>
              <a:rPr lang="en-US" altLang="ja-JP" sz="1100" dirty="0">
                <a:latin typeface="Franklin Gothic Book" panose="020B0503020102020204" pitchFamily="34" charset="0"/>
              </a:rPr>
              <a:t>for Scientific </a:t>
            </a:r>
            <a:r>
              <a:rPr lang="en-US" altLang="ja-JP" sz="1100" dirty="0" smtClean="0">
                <a:latin typeface="Franklin Gothic Book" panose="020B0503020102020204" pitchFamily="34" charset="0"/>
              </a:rPr>
              <a:t>Research 15H05750, 15K14279, 26287143, 25820434.</a:t>
            </a:r>
            <a:endParaRPr kumimoji="1" lang="ja-JP" altLang="en-US" sz="11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1600" dirty="0"/>
              <a:t>Outer-PF-Coil </a:t>
            </a:r>
            <a:r>
              <a:rPr lang="en-US" altLang="ja-JP" sz="1600" dirty="0" smtClean="0"/>
              <a:t>Startup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b="1" dirty="0" smtClean="0"/>
              <a:t>Breakdown details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572000" cy="4226024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Franklin Gothic Book" panose="020B0503020102020204" pitchFamily="34" charset="0"/>
              </a:rPr>
              <a:t>The flux waveform in the plasma discharge case began to diverge from the vacuum case at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0.59ms</a:t>
            </a:r>
          </a:p>
          <a:p>
            <a:pPr marL="534988" indent="0">
              <a:buNone/>
            </a:pPr>
            <a:r>
              <a:rPr lang="en-US" altLang="ja-JP" sz="2000" dirty="0" smtClean="0">
                <a:latin typeface="Century Schoolbook"/>
              </a:rPr>
              <a:t>→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effective </a:t>
            </a:r>
            <a:r>
              <a:rPr lang="en-US" altLang="ja-JP" sz="2000" dirty="0">
                <a:latin typeface="Franklin Gothic Book" panose="020B0503020102020204" pitchFamily="34" charset="0"/>
              </a:rPr>
              <a:t>current drive took place just after the null point formation. </a:t>
            </a:r>
            <a:endParaRPr lang="en-US" altLang="ja-JP" sz="2000" dirty="0" smtClean="0">
              <a:latin typeface="Franklin Gothic Book" panose="020B0503020102020204" pitchFamily="34" charset="0"/>
            </a:endParaRPr>
          </a:p>
          <a:p>
            <a:r>
              <a:rPr lang="en-US" altLang="ja-JP" sz="2000" dirty="0" smtClean="0">
                <a:latin typeface="Franklin Gothic Book" panose="020B0503020102020204" pitchFamily="34" charset="0"/>
              </a:rPr>
              <a:t>Though </a:t>
            </a:r>
            <a:r>
              <a:rPr lang="en-US" altLang="ja-JP" sz="2000" dirty="0">
                <a:latin typeface="Franklin Gothic Book" panose="020B0503020102020204" pitchFamily="34" charset="0"/>
              </a:rPr>
              <a:t>small reduction of the electric field, i.e. generation of weakly-ionized plasma, was initiated at much earlier timing of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0.5ms </a:t>
            </a:r>
            <a:r>
              <a:rPr lang="en-US" altLang="ja-JP" sz="2000" dirty="0">
                <a:latin typeface="Franklin Gothic Book" panose="020B0503020102020204" pitchFamily="34" charset="0"/>
              </a:rPr>
              <a:t>when the electric field exceeded ~ 40 V/m, sharp decrease of electric field was also observed near the null point formation timing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(0.58 </a:t>
            </a:r>
            <a:r>
              <a:rPr lang="en-US" altLang="ja-JP" sz="2000" dirty="0" err="1">
                <a:latin typeface="Franklin Gothic Book" panose="020B0503020102020204" pitchFamily="34" charset="0"/>
              </a:rPr>
              <a:t>ms</a:t>
            </a:r>
            <a:r>
              <a:rPr lang="en-US" altLang="ja-JP" sz="2000" dirty="0">
                <a:latin typeface="Franklin Gothic Book" panose="020B0503020102020204" pitchFamily="34" charset="0"/>
              </a:rPr>
              <a:t>). </a:t>
            </a:r>
            <a:endParaRPr lang="en-US" altLang="ja-JP" sz="20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4" name="図 3" descr="C:\Users\inomoto\Desktop\UTST立ち上げ\fig_6_formation_time\fig6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04456" cy="38629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3024000" y="177281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768732" y="1556792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0.59ms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2052000" y="321297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004277" y="3392996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0.5ms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915816" y="321297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627784" y="3573016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0.58ms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0081" y="5517232"/>
            <a:ext cx="854440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2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F</a:t>
            </a:r>
            <a:r>
              <a:rPr lang="en-US" altLang="ja-JP" sz="22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ormation </a:t>
            </a:r>
            <a:r>
              <a:rPr lang="en-US" altLang="ja-JP" sz="2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of null point could drastically extend the electron connection length, leading to avalanche of ionization and final </a:t>
            </a:r>
            <a:r>
              <a:rPr lang="en-US" altLang="ja-JP" sz="22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breakdown</a:t>
            </a:r>
            <a:r>
              <a:rPr lang="en-US" altLang="ja-JP" sz="22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.</a:t>
            </a:r>
            <a:endParaRPr lang="ja-JP" altLang="en-US" sz="22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omoto\Desktop\H26S-2(201412) 3rdWS(Kisarazu)\figures\fig2_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50" y="1268760"/>
            <a:ext cx="27218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1600" dirty="0"/>
              <a:t>Outer-PF-Coil </a:t>
            </a:r>
            <a:r>
              <a:rPr lang="en-US" altLang="ja-JP" sz="1600" dirty="0" smtClean="0"/>
              <a:t>Startup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b="1" dirty="0" smtClean="0"/>
              <a:t>Flux utilization </a:t>
            </a:r>
            <a:r>
              <a:rPr lang="en-US" altLang="ja-JP" b="1" dirty="0" smtClean="0"/>
              <a:t>e</a:t>
            </a:r>
            <a:r>
              <a:rPr kumimoji="1" lang="en-US" altLang="ja-JP" b="1" dirty="0" smtClean="0"/>
              <a:t>fficiency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87008" cy="1040839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Franklin Gothic Book" panose="020B0503020102020204" pitchFamily="34" charset="0"/>
              </a:rPr>
              <a:t>Total flux induced by outer PF coils</a:t>
            </a:r>
          </a:p>
          <a:p>
            <a:pPr marL="0" indent="0">
              <a:buNone/>
            </a:pPr>
            <a:r>
              <a:rPr lang="en-US" altLang="ja-JP" sz="2400" dirty="0">
                <a:latin typeface="Franklin Gothic Book" panose="020B0503020102020204" pitchFamily="34" charset="0"/>
              </a:rPr>
              <a:t>	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	</a:t>
            </a:r>
            <a:r>
              <a:rPr lang="en-US" altLang="ja-JP" sz="2400" b="1" u="sng" dirty="0" smtClean="0">
                <a:latin typeface="Franklin Gothic Book" panose="020B0503020102020204" pitchFamily="34" charset="0"/>
              </a:rPr>
              <a:t>~ 550 </a:t>
            </a:r>
            <a:r>
              <a:rPr lang="en-US" altLang="ja-JP" sz="2400" b="1" u="sng" dirty="0" err="1" smtClean="0">
                <a:latin typeface="Franklin Gothic Book" panose="020B0503020102020204" pitchFamily="34" charset="0"/>
              </a:rPr>
              <a:t>mWb</a:t>
            </a:r>
            <a:endParaRPr lang="en-US" altLang="ja-JP" sz="2400" b="1" u="sng" dirty="0" smtClean="0">
              <a:latin typeface="Franklin Gothic Book" panose="020B0503020102020204" pitchFamily="34" charset="0"/>
            </a:endParaRPr>
          </a:p>
          <a:p>
            <a:endParaRPr kumimoji="1" lang="ja-JP" alt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239" y="5229200"/>
            <a:ext cx="864096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Total 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3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% of the flux utilization efficiency is awfully lower than that of CS coil.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Thin vacuum vessel still prevent outer-coil-flux to penetrate. 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L</a:t>
            </a:r>
            <a:r>
              <a:rPr lang="en-US" altLang="ja-JP" sz="20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onger pulse duration of coil current is required for higher efficiency.</a:t>
            </a:r>
            <a:endParaRPr kumimoji="1" lang="ja-JP" altLang="en-US" sz="20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7687" y="4530606"/>
            <a:ext cx="243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latin typeface="Arial Narrow" panose="020B0606020202030204" pitchFamily="34" charset="0"/>
              </a:rPr>
              <a:t>UTST eddy current calculation</a:t>
            </a:r>
            <a:endParaRPr kumimoji="1" lang="ja-JP" altLang="en-US" sz="1600" u="sng" dirty="0">
              <a:latin typeface="Arial Narrow" panose="020B0606020202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57200" y="4035896"/>
            <a:ext cx="5987008" cy="83326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Maximal flux induced at the null point</a:t>
            </a:r>
          </a:p>
          <a:p>
            <a:pPr marL="0" indent="0">
              <a:buFont typeface="Wingdings 3"/>
              <a:buNone/>
            </a:pPr>
            <a:r>
              <a:rPr lang="en-US" altLang="ja-JP" sz="2400" dirty="0" smtClean="0">
                <a:latin typeface="Franklin Gothic Book" panose="020B0503020102020204" pitchFamily="34" charset="0"/>
              </a:rPr>
              <a:t>		</a:t>
            </a:r>
            <a:r>
              <a:rPr lang="en-US" altLang="ja-JP" sz="2400" b="1" u="sng" dirty="0" smtClean="0">
                <a:latin typeface="Franklin Gothic Book" panose="020B0503020102020204" pitchFamily="34" charset="0"/>
              </a:rPr>
              <a:t>~16 </a:t>
            </a:r>
            <a:r>
              <a:rPr lang="en-US" altLang="ja-JP" sz="2400" b="1" u="sng" dirty="0" err="1" smtClean="0">
                <a:latin typeface="Franklin Gothic Book" panose="020B0503020102020204" pitchFamily="34" charset="0"/>
              </a:rPr>
              <a:t>mWb</a:t>
            </a:r>
            <a:r>
              <a:rPr lang="en-US" altLang="ja-JP" sz="2400" b="1" u="sng" dirty="0" smtClean="0">
                <a:latin typeface="Franklin Gothic Book" panose="020B0503020102020204" pitchFamily="34" charset="0"/>
              </a:rPr>
              <a:t>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(~ 30% efficiency)</a:t>
            </a:r>
          </a:p>
          <a:p>
            <a:endParaRPr lang="ja-JP" alt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57200" y="2195031"/>
            <a:ext cx="5987008" cy="19058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Maximal flux induced inside the vessel</a:t>
            </a:r>
          </a:p>
          <a:p>
            <a:pPr marL="0" indent="0">
              <a:buFont typeface="Wingdings 3"/>
              <a:buNone/>
            </a:pPr>
            <a:r>
              <a:rPr lang="en-US" altLang="ja-JP" sz="2400" dirty="0" smtClean="0">
                <a:latin typeface="Franklin Gothic Book" panose="020B0503020102020204" pitchFamily="34" charset="0"/>
              </a:rPr>
              <a:t>		</a:t>
            </a:r>
            <a:r>
              <a:rPr lang="en-US" altLang="ja-JP" sz="2400" b="1" u="sng" dirty="0" smtClean="0">
                <a:latin typeface="Franklin Gothic Book" panose="020B0503020102020204" pitchFamily="34" charset="0"/>
              </a:rPr>
              <a:t>~ 56 </a:t>
            </a:r>
            <a:r>
              <a:rPr lang="en-US" altLang="ja-JP" sz="2400" b="1" u="sng" dirty="0" err="1" smtClean="0">
                <a:latin typeface="Franklin Gothic Book" panose="020B0503020102020204" pitchFamily="34" charset="0"/>
              </a:rPr>
              <a:t>mWb</a:t>
            </a:r>
            <a:r>
              <a:rPr lang="en-US" altLang="ja-JP" sz="2400" b="1" u="sng" dirty="0" smtClean="0">
                <a:latin typeface="Franklin Gothic Book" panose="020B0503020102020204" pitchFamily="34" charset="0"/>
              </a:rPr>
              <a:t>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(~ 10% efficiency)</a:t>
            </a:r>
          </a:p>
          <a:p>
            <a:pPr marL="808038" indent="0">
              <a:buFont typeface="Wingdings 3"/>
              <a:buNone/>
            </a:pPr>
            <a:r>
              <a:rPr lang="en-US" altLang="ja-JP" sz="2000" dirty="0" smtClean="0">
                <a:latin typeface="Franklin Gothic Book" panose="020B0503020102020204" pitchFamily="34" charset="0"/>
              </a:rPr>
              <a:t>Note : if there were no conducting vessel wall, efficiency due to coil geometry increased to 35 %.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7015609" y="2519608"/>
            <a:ext cx="1098907" cy="369332"/>
            <a:chOff x="7423386" y="662560"/>
            <a:chExt cx="1098907" cy="369332"/>
          </a:xfrm>
        </p:grpSpPr>
        <p:sp>
          <p:nvSpPr>
            <p:cNvPr id="14" name="正方形/長方形 13"/>
            <p:cNvSpPr/>
            <p:nvPr/>
          </p:nvSpPr>
          <p:spPr>
            <a:xfrm>
              <a:off x="7423386" y="662560"/>
              <a:ext cx="109890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433533" y="662560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550mWb</a:t>
              </a:r>
              <a:endParaRPr kumimoji="1" lang="ja-JP" altLang="en-US" b="1" dirty="0">
                <a:solidFill>
                  <a:srgbClr val="FF000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7025756" y="2967873"/>
            <a:ext cx="1098907" cy="369332"/>
            <a:chOff x="7423386" y="662560"/>
            <a:chExt cx="1098907" cy="369332"/>
          </a:xfrm>
        </p:grpSpPr>
        <p:sp>
          <p:nvSpPr>
            <p:cNvPr id="19" name="正方形/長方形 18"/>
            <p:cNvSpPr/>
            <p:nvPr/>
          </p:nvSpPr>
          <p:spPr>
            <a:xfrm>
              <a:off x="7423386" y="662560"/>
              <a:ext cx="109890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33533" y="662560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56mWb</a:t>
              </a:r>
              <a:endParaRPr kumimoji="1" lang="ja-JP" altLang="en-US" b="1" dirty="0">
                <a:solidFill>
                  <a:srgbClr val="FF0000"/>
                </a:solidFill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>
            <a:off x="6597687" y="2888940"/>
            <a:ext cx="193475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607834" y="3337205"/>
            <a:ext cx="170858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7015609" y="2411596"/>
            <a:ext cx="1098907" cy="369332"/>
            <a:chOff x="7423386" y="662560"/>
            <a:chExt cx="1098907" cy="369332"/>
          </a:xfrm>
        </p:grpSpPr>
        <p:sp>
          <p:nvSpPr>
            <p:cNvPr id="23" name="正方形/長方形 22"/>
            <p:cNvSpPr/>
            <p:nvPr/>
          </p:nvSpPr>
          <p:spPr>
            <a:xfrm>
              <a:off x="7423386" y="662560"/>
              <a:ext cx="109890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433533" y="662560"/>
              <a:ext cx="949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latin typeface="Franklin Gothic Book" panose="020B0503020102020204" pitchFamily="34" charset="0"/>
                </a:rPr>
                <a:t>16mWb</a:t>
              </a:r>
              <a:endParaRPr kumimoji="1" lang="ja-JP" altLang="en-US" b="1" dirty="0">
                <a:solidFill>
                  <a:srgbClr val="FF0000"/>
                </a:solidFill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25" name="直線矢印コネクタ 24"/>
          <p:cNvCxnSpPr/>
          <p:nvPr/>
        </p:nvCxnSpPr>
        <p:spPr>
          <a:xfrm>
            <a:off x="6597687" y="2780928"/>
            <a:ext cx="15747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1600" dirty="0"/>
              <a:t>Outer-PF-Coil </a:t>
            </a:r>
            <a:r>
              <a:rPr lang="en-US" altLang="ja-JP" sz="1600" dirty="0" smtClean="0"/>
              <a:t>Startup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b="1" dirty="0" smtClean="0"/>
              <a:t>UTST discharge conditions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690864" cy="2016224"/>
          </a:xfrm>
        </p:spPr>
        <p:txBody>
          <a:bodyPr>
            <a:normAutofit/>
          </a:bodyPr>
          <a:lstStyle/>
          <a:p>
            <a:r>
              <a:rPr lang="en-US" altLang="ja-JP" sz="2200" b="1" dirty="0" smtClean="0">
                <a:latin typeface="Franklin Gothic Book" panose="020B0503020102020204" pitchFamily="34" charset="0"/>
              </a:rPr>
              <a:t>High </a:t>
            </a:r>
            <a:r>
              <a:rPr lang="en-US" altLang="ja-JP" sz="2200" b="1" dirty="0">
                <a:latin typeface="Franklin Gothic Book" panose="020B0503020102020204" pitchFamily="34" charset="0"/>
              </a:rPr>
              <a:t>plasma current </a:t>
            </a:r>
            <a:r>
              <a:rPr lang="en-US" altLang="ja-JP" sz="2200" b="1" dirty="0" smtClean="0">
                <a:latin typeface="Franklin Gothic Book" panose="020B0503020102020204" pitchFamily="34" charset="0"/>
              </a:rPr>
              <a:t>(&lt; 80 kA) was </a:t>
            </a:r>
            <a:r>
              <a:rPr lang="en-US" altLang="ja-JP" sz="2200" b="1" dirty="0">
                <a:latin typeface="Franklin Gothic Book" panose="020B0503020102020204" pitchFamily="34" charset="0"/>
              </a:rPr>
              <a:t>achieved in high </a:t>
            </a:r>
            <a:r>
              <a:rPr lang="en-US" altLang="ja-JP" sz="2200" b="1" dirty="0" smtClean="0">
                <a:latin typeface="Franklin Gothic Book" panose="020B0503020102020204" pitchFamily="34" charset="0"/>
              </a:rPr>
              <a:t>TF case. </a:t>
            </a:r>
          </a:p>
          <a:p>
            <a:pPr lvl="1"/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The </a:t>
            </a:r>
            <a:r>
              <a:rPr lang="en-US" altLang="ja-JP" sz="19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achieved plasma current </a:t>
            </a:r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was close </a:t>
            </a:r>
            <a:r>
              <a:rPr lang="en-US" altLang="ja-JP" sz="19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to the internal kink limit because of the </a:t>
            </a:r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weak </a:t>
            </a:r>
            <a:r>
              <a:rPr lang="en-US" altLang="ja-JP" sz="19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TF at </a:t>
            </a:r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the </a:t>
            </a:r>
            <a:r>
              <a:rPr lang="en-US" altLang="ja-JP" sz="1900" dirty="0">
                <a:solidFill>
                  <a:schemeClr val="tx1"/>
                </a:solidFill>
                <a:latin typeface="Franklin Gothic Book" panose="020B0503020102020204" pitchFamily="34" charset="0"/>
              </a:rPr>
              <a:t>null </a:t>
            </a:r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point near the outer wall.</a:t>
            </a:r>
            <a:endParaRPr kumimoji="1" lang="ja-JP" altLang="en-US" sz="19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図 3" descr="C:\Users\inomoto\Desktop\UTST立ち上げ\fig_7_formation_scaling\fig6_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0778"/>
          <a:stretch/>
        </p:blipFill>
        <p:spPr bwMode="auto">
          <a:xfrm>
            <a:off x="5292080" y="1268760"/>
            <a:ext cx="3537312" cy="24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 descr="C:\Users\inomoto\Desktop\UTST立ち上げ\fig_7_formation_scaling\fig6_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8" b="1208"/>
          <a:stretch/>
        </p:blipFill>
        <p:spPr bwMode="auto">
          <a:xfrm>
            <a:off x="5292080" y="3752760"/>
            <a:ext cx="3537312" cy="24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57200" y="3645024"/>
            <a:ext cx="4690864" cy="244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 smtClean="0">
                <a:latin typeface="Franklin Gothic Book" panose="020B0503020102020204" pitchFamily="34" charset="0"/>
              </a:rPr>
              <a:t>The maximal poloidal magnetic flux contained in an initial ST was about 6 </a:t>
            </a:r>
            <a:r>
              <a:rPr lang="en-US" altLang="ja-JP" sz="2200" b="1" dirty="0" err="1" smtClean="0">
                <a:latin typeface="Franklin Gothic Book" panose="020B0503020102020204" pitchFamily="34" charset="0"/>
              </a:rPr>
              <a:t>mWb</a:t>
            </a:r>
            <a:r>
              <a:rPr lang="en-US" altLang="ja-JP" sz="2200" b="1" dirty="0" smtClean="0">
                <a:latin typeface="Franklin Gothic Book" panose="020B0503020102020204" pitchFamily="34" charset="0"/>
              </a:rPr>
              <a:t>, while the induced flux at the null point reached 16 </a:t>
            </a:r>
            <a:r>
              <a:rPr lang="en-US" altLang="ja-JP" sz="2200" b="1" dirty="0" err="1" smtClean="0">
                <a:latin typeface="Franklin Gothic Book" panose="020B0503020102020204" pitchFamily="34" charset="0"/>
              </a:rPr>
              <a:t>mWb</a:t>
            </a:r>
            <a:r>
              <a:rPr lang="en-US" altLang="ja-JP" sz="2200" b="1" dirty="0" smtClean="0">
                <a:latin typeface="Franklin Gothic Book" panose="020B0503020102020204" pitchFamily="34" charset="0"/>
              </a:rPr>
              <a:t>. </a:t>
            </a:r>
          </a:p>
          <a:p>
            <a:pPr lvl="1"/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About 10 </a:t>
            </a:r>
            <a:r>
              <a:rPr lang="en-US" altLang="ja-JP" sz="19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mWb</a:t>
            </a:r>
            <a:r>
              <a:rPr lang="en-US" altLang="ja-JP" sz="19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of vacuum flux was consumed during breakdown and closed flux surface formation.</a:t>
            </a:r>
            <a:endParaRPr lang="ja-JP" altLang="en-US" sz="19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omoto\Desktop\ISTW201511\fig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6" y="1196752"/>
            <a:ext cx="2764469" cy="50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1600" dirty="0" smtClean="0"/>
              <a:t>Merging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Well-controlled ST Merging established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779912" y="1219200"/>
            <a:ext cx="5364088" cy="5086661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Franklin Gothic Book" panose="020B0503020102020204" pitchFamily="34" charset="0"/>
              </a:rPr>
              <a:t>All poloidal fluxes contained in the initial STs were reconnected within 30 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000" dirty="0" err="1" smtClean="0">
                <a:latin typeface="Franklin Gothic Book" panose="020B0503020102020204" pitchFamily="34" charset="0"/>
              </a:rPr>
              <a:t>s.</a:t>
            </a:r>
            <a:endParaRPr lang="en-US" altLang="ja-JP" sz="2000" dirty="0" smtClean="0">
              <a:latin typeface="Franklin Gothic Book" panose="020B0503020102020204" pitchFamily="34" charset="0"/>
            </a:endParaRPr>
          </a:p>
          <a:p>
            <a:r>
              <a:rPr lang="en-US" altLang="ja-JP" sz="2000" dirty="0" smtClean="0">
                <a:latin typeface="Franklin Gothic Book" panose="020B0503020102020204" pitchFamily="34" charset="0"/>
              </a:rPr>
              <a:t>Abrupt </a:t>
            </a:r>
            <a:r>
              <a:rPr lang="en-US" altLang="ja-JP" sz="2000" dirty="0">
                <a:latin typeface="Franklin Gothic Book" panose="020B0503020102020204" pitchFamily="34" charset="0"/>
              </a:rPr>
              <a:t>decay of the poloidal magnetic energy was observed in the initial 20 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dirty="0" err="1" smtClean="0">
                <a:latin typeface="Franklin Gothic Book" panose="020B0503020102020204" pitchFamily="34" charset="0"/>
              </a:rPr>
              <a:t>s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 </a:t>
            </a:r>
            <a:r>
              <a:rPr lang="en-US" altLang="ja-JP" sz="2000" dirty="0">
                <a:latin typeface="Franklin Gothic Book" panose="020B0503020102020204" pitchFamily="34" charset="0"/>
              </a:rPr>
              <a:t>of the merging period.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Then</a:t>
            </a:r>
            <a:r>
              <a:rPr lang="en-US" altLang="ja-JP" sz="2000" dirty="0">
                <a:latin typeface="Franklin Gothic Book" panose="020B0503020102020204" pitchFamily="34" charset="0"/>
              </a:rPr>
              <a:t>, intermediate decay phase lasted about 30 </a:t>
            </a:r>
            <a:r>
              <a:rPr lang="en-US" altLang="ja-JP" sz="2000" dirty="0" err="1">
                <a:latin typeface="Symbol" panose="05050102010706020507" pitchFamily="18" charset="2"/>
              </a:rPr>
              <a:t>m</a:t>
            </a:r>
            <a:r>
              <a:rPr lang="en-US" altLang="ja-JP" sz="2000" dirty="0" err="1" smtClean="0">
                <a:latin typeface="Franklin Gothic Book" panose="020B0503020102020204" pitchFamily="34" charset="0"/>
              </a:rPr>
              <a:t>s</a:t>
            </a:r>
            <a:r>
              <a:rPr lang="en-US" altLang="ja-JP" sz="2000" dirty="0" err="1">
                <a:latin typeface="Franklin Gothic Book" panose="020B0503020102020204" pitchFamily="34" charset="0"/>
              </a:rPr>
              <a:t>.</a:t>
            </a:r>
            <a:r>
              <a:rPr lang="en-US" altLang="ja-JP" sz="2000" dirty="0">
                <a:latin typeface="Franklin Gothic Book" panose="020B0503020102020204" pitchFamily="34" charset="0"/>
              </a:rPr>
              <a:t> </a:t>
            </a:r>
            <a:endParaRPr lang="en-US" altLang="ja-JP" sz="2000" dirty="0" smtClean="0">
              <a:latin typeface="Franklin Gothic Book" panose="020B0503020102020204" pitchFamily="34" charset="0"/>
            </a:endParaRPr>
          </a:p>
          <a:p>
            <a:r>
              <a:rPr lang="en-US" altLang="ja-JP" sz="2000" dirty="0" smtClean="0">
                <a:latin typeface="Franklin Gothic Book" panose="020B0503020102020204" pitchFamily="34" charset="0"/>
              </a:rPr>
              <a:t>Finally </a:t>
            </a:r>
            <a:r>
              <a:rPr lang="en-US" altLang="ja-JP" sz="2000" dirty="0">
                <a:latin typeface="Franklin Gothic Book" panose="020B0503020102020204" pitchFamily="34" charset="0"/>
              </a:rPr>
              <a:t>the ST plasma reached a quasi-stationary state with smaller, but finite, decay rate because no additional heating power input was provided after the formation and merging phase. </a:t>
            </a:r>
            <a:endParaRPr lang="en-US" altLang="ja-JP" sz="2000" dirty="0" smtClean="0">
              <a:latin typeface="Franklin Gothic Book" panose="020B0503020102020204" pitchFamily="34" charset="0"/>
            </a:endParaRPr>
          </a:p>
          <a:p>
            <a:endParaRPr lang="en-US" altLang="ja-JP" sz="2000" dirty="0" smtClean="0">
              <a:latin typeface="Franklin Gothic Book" panose="020B0503020102020204" pitchFamily="34" charset="0"/>
            </a:endParaRPr>
          </a:p>
          <a:p>
            <a:r>
              <a:rPr lang="en-US" altLang="ja-JP" sz="2000" dirty="0" smtClean="0">
                <a:latin typeface="Franklin Gothic Book" panose="020B0503020102020204" pitchFamily="34" charset="0"/>
              </a:rPr>
              <a:t>Considering </a:t>
            </a:r>
            <a:r>
              <a:rPr lang="en-US" altLang="ja-JP" sz="2000" dirty="0">
                <a:latin typeface="Franklin Gothic Book" panose="020B0503020102020204" pitchFamily="34" charset="0"/>
              </a:rPr>
              <a:t>this residual power loss, about 30 J from the initial poloidal magnetic energy of 100 J was consumed during merging. </a:t>
            </a:r>
            <a:endParaRPr lang="ja-JP" altLang="ja-JP" sz="2000" dirty="0">
              <a:latin typeface="Franklin Gothic Book" panose="020B05030201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2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1600" dirty="0" smtClean="0"/>
              <a:t>Merging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b="1" dirty="0" err="1" smtClean="0"/>
              <a:t>Merging</a:t>
            </a:r>
            <a:r>
              <a:rPr kumimoji="1" lang="en-US" altLang="ja-JP" b="1" dirty="0" smtClean="0"/>
              <a:t> heating scaling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780450" y="1579240"/>
            <a:ext cx="5363550" cy="4802088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latin typeface="Franklin Gothic Book" panose="020B0503020102020204" pitchFamily="34" charset="0"/>
              </a:rPr>
              <a:t>Initial magnetic energy was </a:t>
            </a:r>
            <a:r>
              <a:rPr lang="en-US" altLang="ja-JP" sz="2200" dirty="0">
                <a:latin typeface="Franklin Gothic Book" panose="020B0503020102020204" pitchFamily="34" charset="0"/>
              </a:rPr>
              <a:t>proportional to </a:t>
            </a:r>
            <a:r>
              <a:rPr lang="en-US" altLang="ja-JP" sz="2200" i="1" dirty="0" smtClean="0">
                <a:latin typeface="Franklin Gothic Book" panose="020B0503020102020204" pitchFamily="34" charset="0"/>
              </a:rPr>
              <a:t>I</a:t>
            </a:r>
            <a:r>
              <a:rPr lang="en-US" altLang="ja-JP" sz="2200" i="1" baseline="-25000" dirty="0" smtClean="0">
                <a:latin typeface="Franklin Gothic Book" panose="020B0503020102020204" pitchFamily="34" charset="0"/>
              </a:rPr>
              <a:t>p</a:t>
            </a:r>
            <a:r>
              <a:rPr lang="en-US" altLang="ja-JP" sz="2200" baseline="30000" dirty="0" smtClean="0">
                <a:latin typeface="Franklin Gothic Book" panose="020B0503020102020204" pitchFamily="34" charset="0"/>
              </a:rPr>
              <a:t>2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 as </a:t>
            </a:r>
            <a:r>
              <a:rPr lang="en-US" altLang="ja-JP" sz="2200" dirty="0">
                <a:latin typeface="Franklin Gothic Book" panose="020B0503020102020204" pitchFamily="34" charset="0"/>
              </a:rPr>
              <a:t>expected from a simple 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model. </a:t>
            </a:r>
          </a:p>
          <a:p>
            <a:r>
              <a:rPr lang="en-US" altLang="ja-JP" sz="2200" dirty="0" smtClean="0">
                <a:latin typeface="Franklin Gothic Book" panose="020B0503020102020204" pitchFamily="34" charset="0"/>
              </a:rPr>
              <a:t>30 </a:t>
            </a:r>
            <a:r>
              <a:rPr lang="en-US" altLang="ja-JP" sz="2200" dirty="0">
                <a:latin typeface="Franklin Gothic Book" panose="020B0503020102020204" pitchFamily="34" charset="0"/>
              </a:rPr>
              <a:t>% of the initial magnetic energy was constantly released during 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merging.</a:t>
            </a:r>
          </a:p>
          <a:p>
            <a:pPr marL="0" indent="0">
              <a:buNone/>
            </a:pPr>
            <a:endParaRPr lang="en-US" altLang="ja-JP" sz="2200" dirty="0">
              <a:latin typeface="Franklin Gothic Book" panose="020B0503020102020204" pitchFamily="34" charset="0"/>
            </a:endParaRPr>
          </a:p>
          <a:p>
            <a:r>
              <a:rPr lang="en-US" altLang="ja-JP" sz="2200" dirty="0" smtClean="0">
                <a:latin typeface="Franklin Gothic Book" panose="020B0503020102020204" pitchFamily="34" charset="0"/>
              </a:rPr>
              <a:t>Maximal </a:t>
            </a:r>
            <a:r>
              <a:rPr lang="en-US" altLang="ja-JP" sz="2200" dirty="0" err="1">
                <a:latin typeface="Symbol" panose="05050102010706020507" pitchFamily="18" charset="2"/>
              </a:rPr>
              <a:t>D</a:t>
            </a:r>
            <a:r>
              <a:rPr lang="en-US" altLang="ja-JP" sz="2200" i="1" dirty="0" err="1" smtClean="0">
                <a:latin typeface="Franklin Gothic Book" panose="020B0503020102020204" pitchFamily="34" charset="0"/>
              </a:rPr>
              <a:t>T</a:t>
            </a:r>
            <a:r>
              <a:rPr lang="en-US" altLang="ja-JP" sz="2200" i="1" baseline="-25000" dirty="0" err="1" smtClean="0">
                <a:latin typeface="Franklin Gothic Book" panose="020B0503020102020204" pitchFamily="34" charset="0"/>
              </a:rPr>
              <a:t>i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 was </a:t>
            </a:r>
            <a:r>
              <a:rPr lang="en-US" altLang="ja-JP" sz="2200" dirty="0">
                <a:latin typeface="Franklin Gothic Book" panose="020B0503020102020204" pitchFamily="34" charset="0"/>
              </a:rPr>
              <a:t>comparable to the volume-averaged temperature increase estimated from 80 % of the released energy, and 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maximal </a:t>
            </a:r>
            <a:r>
              <a:rPr lang="en-US" altLang="ja-JP" sz="22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200" i="1" dirty="0" err="1" smtClean="0">
                <a:latin typeface="Franklin Gothic Book" panose="020B0503020102020204" pitchFamily="34" charset="0"/>
              </a:rPr>
              <a:t>T</a:t>
            </a:r>
            <a:r>
              <a:rPr lang="en-US" altLang="ja-JP" sz="2200" i="1" baseline="-25000" dirty="0" err="1" smtClean="0">
                <a:latin typeface="Franklin Gothic Book" panose="020B0503020102020204" pitchFamily="34" charset="0"/>
              </a:rPr>
              <a:t>e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 </a:t>
            </a:r>
            <a:r>
              <a:rPr lang="en-US" altLang="ja-JP" sz="2200" dirty="0">
                <a:latin typeface="Franklin Gothic Book" panose="020B0503020102020204" pitchFamily="34" charset="0"/>
              </a:rPr>
              <a:t>comparable to that given by 20 % of the released energy</a:t>
            </a:r>
            <a:r>
              <a:rPr lang="en-US" altLang="ja-JP" sz="2200" dirty="0" smtClean="0">
                <a:latin typeface="Franklin Gothic Book" panose="020B0503020102020204" pitchFamily="34" charset="0"/>
              </a:rPr>
              <a:t>.</a:t>
            </a:r>
          </a:p>
          <a:p>
            <a:r>
              <a:rPr lang="en-US" altLang="ja-JP" sz="2200" dirty="0" smtClean="0">
                <a:latin typeface="Franklin Gothic Book" panose="020B0503020102020204" pitchFamily="34" charset="0"/>
              </a:rPr>
              <a:t>From this scaling, merging of STs with total current of 200 kA is predicted to  provide enough electron heating.</a:t>
            </a:r>
            <a:endParaRPr lang="en-US" altLang="ja-JP" sz="2200" dirty="0">
              <a:latin typeface="Franklin Gothic Book" panose="020B0503020102020204" pitchFamily="34" charset="0"/>
            </a:endParaRPr>
          </a:p>
        </p:txBody>
      </p:sp>
      <p:pic>
        <p:nvPicPr>
          <p:cNvPr id="4" name="図 3" descr="C:\Users\inomoto\Desktop\UTST立ち上げ\fig_9_merging_scaling\fig9_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67294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Summary &amp; Future Plans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507289" cy="4937760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Center-solenoid-free merging start-up of ST plasmas </a:t>
            </a:r>
            <a:r>
              <a:rPr lang="en-US" altLang="ja-JP" sz="2400" dirty="0">
                <a:latin typeface="Franklin Gothic Book" panose="020B0503020102020204" pitchFamily="34" charset="0"/>
              </a:rPr>
              <a:t>was successfully demonstrated in UTST plasma merging device by using outer PF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coils, but still in low current regime (&lt; 80 kA). 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Improvement of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formation process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required for larger plasma </a:t>
            </a:r>
            <a:r>
              <a:rPr lang="en-US" altLang="ja-JP" sz="2400" dirty="0">
                <a:latin typeface="Franklin Gothic Book" panose="020B0503020102020204" pitchFamily="34" charset="0"/>
              </a:rPr>
              <a:t>current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(&gt; 200 kA) and </a:t>
            </a:r>
            <a:r>
              <a:rPr lang="en-US" altLang="ja-JP" sz="2400" dirty="0">
                <a:latin typeface="Franklin Gothic Book" panose="020B0503020102020204" pitchFamily="34" charset="0"/>
              </a:rPr>
              <a:t>reconnection heating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power (&gt;100 eV).</a:t>
            </a:r>
          </a:p>
          <a:p>
            <a:endParaRPr lang="en-US" altLang="ja-JP" sz="2400" dirty="0" smtClean="0">
              <a:latin typeface="Franklin Gothic Book" panose="020B0503020102020204" pitchFamily="34" charset="0"/>
            </a:endParaRPr>
          </a:p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CT </a:t>
            </a:r>
            <a:r>
              <a:rPr lang="en-US" altLang="ja-JP" sz="2400" dirty="0">
                <a:latin typeface="Franklin Gothic Book" panose="020B0503020102020204" pitchFamily="34" charset="0"/>
              </a:rPr>
              <a:t>injection for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additional (backup) fueling</a:t>
            </a:r>
          </a:p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NBI </a:t>
            </a:r>
            <a:r>
              <a:rPr lang="en-US" altLang="ja-JP" sz="2400" dirty="0">
                <a:latin typeface="Franklin Gothic Book" panose="020B0503020102020204" pitchFamily="34" charset="0"/>
              </a:rPr>
              <a:t>#1 application and #2 installation</a:t>
            </a:r>
          </a:p>
          <a:p>
            <a:endParaRPr kumimoji="1" lang="ja-JP" alt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 descr="カメラ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6" t="9064" r="-4" b="-496"/>
          <a:stretch/>
        </p:blipFill>
        <p:spPr>
          <a:xfrm>
            <a:off x="6228184" y="3356992"/>
            <a:ext cx="2853448" cy="1880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008" y="4765340"/>
            <a:ext cx="2088232" cy="1399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1" descr="C:\Users\inomoto\research\Osaka\FRC\figure\photo\N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5264" y="4765340"/>
            <a:ext cx="1846205" cy="1384654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291812" y="5780662"/>
            <a:ext cx="161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Franklin Gothic Book" panose="020B0503020102020204" pitchFamily="34" charset="0"/>
              </a:rPr>
              <a:t>25keV/0.5MW</a:t>
            </a:r>
            <a:endParaRPr kumimoji="1" lang="ja-JP" altLang="en-US" dirty="0">
              <a:latin typeface="Franklin Gothic Book" panose="020B05030201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12160" y="5780662"/>
            <a:ext cx="142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Franklin Gothic Book" panose="020B0503020102020204" pitchFamily="34" charset="0"/>
              </a:rPr>
              <a:t>25keV/1MW</a:t>
            </a:r>
            <a:endParaRPr kumimoji="1" lang="ja-JP" altLang="en-US" dirty="0">
              <a:latin typeface="Franklin Gothic Book" panose="020B05030201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82414" y="5147319"/>
            <a:ext cx="206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latin typeface="Franklin Gothic Book" panose="020B0503020102020204" pitchFamily="34" charset="0"/>
              </a:rPr>
              <a:t>CT injector from Nihon U.</a:t>
            </a:r>
          </a:p>
          <a:p>
            <a:pPr algn="ctr"/>
            <a:r>
              <a:rPr kumimoji="1" lang="en-US" altLang="ja-JP" sz="1400" dirty="0" smtClean="0">
                <a:latin typeface="Franklin Gothic Book" panose="020B0503020102020204" pitchFamily="34" charset="0"/>
              </a:rPr>
              <a:t>(Shibata, Edo, </a:t>
            </a:r>
            <a:r>
              <a:rPr kumimoji="1" lang="en-US" altLang="ja-JP" sz="1400" dirty="0" err="1" smtClean="0">
                <a:latin typeface="Franklin Gothic Book" panose="020B0503020102020204" pitchFamily="34" charset="0"/>
              </a:rPr>
              <a:t>Asai</a:t>
            </a:r>
            <a:r>
              <a:rPr kumimoji="1" lang="en-US" altLang="ja-JP" sz="1400" dirty="0" smtClean="0">
                <a:latin typeface="Franklin Gothic Book" panose="020B0503020102020204" pitchFamily="34" charset="0"/>
              </a:rPr>
              <a:t>)</a:t>
            </a:r>
            <a:endParaRPr kumimoji="1" lang="ja-JP" alt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990893"/>
            <a:ext cx="664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atin typeface="Franklin Gothic Book" panose="020B0503020102020204" pitchFamily="34" charset="0"/>
              </a:rPr>
              <a:t>Thanks for your kind attention</a:t>
            </a:r>
            <a:endParaRPr kumimoji="1" lang="ja-JP" altLang="en-US" sz="4000" dirty="0">
              <a:latin typeface="Franklin Gothic Book" panose="020B05030201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n</a:t>
            </a:r>
            <a:r>
              <a:rPr lang="en-US" altLang="ja-JP" b="1" baseline="-25000" dirty="0" smtClean="0"/>
              <a:t>e</a:t>
            </a:r>
            <a:r>
              <a:rPr lang="en-US" altLang="ja-JP" b="1" dirty="0" smtClean="0"/>
              <a:t>/</a:t>
            </a:r>
            <a:r>
              <a:rPr lang="en-US" altLang="ja-JP" b="1" dirty="0" err="1" smtClean="0"/>
              <a:t>T</a:t>
            </a:r>
            <a:r>
              <a:rPr lang="en-US" altLang="ja-JP" b="1" baseline="-25000" dirty="0" err="1" smtClean="0"/>
              <a:t>e</a:t>
            </a:r>
            <a:r>
              <a:rPr lang="en-US" altLang="ja-JP" b="1" dirty="0" smtClean="0"/>
              <a:t> evolutions after merging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082346" y="1358050"/>
            <a:ext cx="7378086" cy="4879262"/>
            <a:chOff x="255061" y="1991957"/>
            <a:chExt cx="4452182" cy="2944309"/>
          </a:xfrm>
        </p:grpSpPr>
        <p:pic>
          <p:nvPicPr>
            <p:cNvPr id="6" name="Picture 2" descr="C:\Users\Takumichi Sugawara\Documents\Tokyo_Univ\授業\複雑理工学輪講2015\発表\figures\NeTe-2Dplo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1991957"/>
              <a:ext cx="4388947" cy="2944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4583804" y="1991957"/>
              <a:ext cx="123439" cy="2944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7577961" y="5947023"/>
            <a:ext cx="135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Franklin Gothic Book" panose="020B0503020102020204" pitchFamily="34" charset="0"/>
              </a:rPr>
              <a:t>T. Sugawara</a:t>
            </a:r>
            <a:endParaRPr kumimoji="1" lang="ja-JP" alt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Required parameters for NBI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5400600" cy="4824536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Tangential injection of 20keV H</a:t>
            </a:r>
            <a:r>
              <a:rPr lang="en-US" altLang="ja-JP" sz="2400" baseline="30000" dirty="0" smtClean="0">
                <a:latin typeface="Franklin Gothic Book" panose="020B0503020102020204" pitchFamily="34" charset="0"/>
              </a:rPr>
              <a:t>0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 beam on UTST </a:t>
            </a:r>
            <a:r>
              <a:rPr lang="en-US" altLang="ja-JP" sz="2400" dirty="0" err="1" smtClean="0">
                <a:latin typeface="Franklin Gothic Book" panose="020B0503020102020204" pitchFamily="34" charset="0"/>
              </a:rPr>
              <a:t>midplane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 (</a:t>
            </a:r>
            <a:r>
              <a:rPr lang="en-US" altLang="ja-JP" sz="2400" i="1" dirty="0" smtClean="0">
                <a:latin typeface="Franklin Gothic Book" panose="020B0503020102020204" pitchFamily="34" charset="0"/>
              </a:rPr>
              <a:t>R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=35cm) requires peak density of </a:t>
            </a:r>
            <a:r>
              <a:rPr lang="en-US" altLang="ja-JP" sz="2400" i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0</a:t>
            </a:r>
            <a:r>
              <a:rPr lang="en-US" altLang="ja-JP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~1x10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20</a:t>
            </a:r>
            <a:r>
              <a:rPr lang="en-US" altLang="ja-JP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m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-3</a:t>
            </a:r>
            <a:r>
              <a:rPr lang="en-US" altLang="ja-JP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for sufficient ionization.</a:t>
            </a:r>
          </a:p>
          <a:p>
            <a:endParaRPr lang="en-US" altLang="ja-JP" sz="2400" dirty="0" smtClean="0">
              <a:latin typeface="Franklin Gothic Book" panose="020B0503020102020204" pitchFamily="34" charset="0"/>
            </a:endParaRPr>
          </a:p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UTST equilibrium with </a:t>
            </a:r>
            <a:r>
              <a:rPr lang="en-US" altLang="ja-JP" sz="2400" i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I</a:t>
            </a:r>
            <a:r>
              <a:rPr lang="en-US" altLang="ja-JP" sz="2400" i="1" baseline="-250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~200 kA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 well </a:t>
            </a:r>
            <a:r>
              <a:rPr lang="en-US" altLang="ja-JP" sz="2400" dirty="0">
                <a:latin typeface="Franklin Gothic Book" panose="020B0503020102020204" pitchFamily="34" charset="0"/>
              </a:rPr>
              <a:t>confines co-injected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25keV </a:t>
            </a:r>
            <a:r>
              <a:rPr lang="en-US" altLang="ja-JP" sz="2400" dirty="0">
                <a:latin typeface="Franklin Gothic Book" panose="020B0503020102020204" pitchFamily="34" charset="0"/>
              </a:rPr>
              <a:t>hydrogen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beam.</a:t>
            </a:r>
          </a:p>
          <a:p>
            <a:endParaRPr kumimoji="1" lang="en-US" altLang="ja-JP" sz="2400" dirty="0" smtClean="0">
              <a:latin typeface="Franklin Gothic Book" panose="020B0503020102020204" pitchFamily="34" charset="0"/>
            </a:endParaRPr>
          </a:p>
          <a:p>
            <a:r>
              <a:rPr kumimoji="1" lang="en-US" altLang="ja-JP" sz="2400" dirty="0" smtClean="0">
                <a:latin typeface="Franklin Gothic Book" panose="020B0503020102020204" pitchFamily="34" charset="0"/>
              </a:rPr>
              <a:t>Electron temperature </a:t>
            </a:r>
            <a:r>
              <a:rPr kumimoji="1" lang="en-US" altLang="ja-JP" sz="2400" i="1" dirty="0" err="1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T</a:t>
            </a:r>
            <a:r>
              <a:rPr kumimoji="1" lang="en-US" altLang="ja-JP" sz="2400" i="1" baseline="-25000" dirty="0" err="1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&gt;100 eV</a:t>
            </a:r>
            <a:r>
              <a:rPr kumimoji="1" lang="en-US" altLang="ja-JP" sz="2400" dirty="0" smtClean="0">
                <a:latin typeface="Franklin Gothic Book" panose="020B0503020102020204" pitchFamily="34" charset="0"/>
              </a:rPr>
              <a:t> is necessary for sustainment with 1MW NBI.</a:t>
            </a:r>
            <a:endParaRPr kumimoji="1" lang="en-US" altLang="ja-JP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9AFB-99AD-4B4A-B21C-B8D751E54B1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2050" name="Picture 2" descr="C:\Users\inomoto\Desktop\ISTW201511\NBI_l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578254" cy="31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UTST specs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7637273"/>
              </p:ext>
            </p:extLst>
          </p:nvPr>
        </p:nvGraphicFramePr>
        <p:xfrm>
          <a:off x="107504" y="1196752"/>
          <a:ext cx="3528392" cy="2160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34869"/>
                <a:gridCol w="1261716"/>
                <a:gridCol w="835461"/>
                <a:gridCol w="796346"/>
              </a:tblGrid>
              <a:tr h="269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Coils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Z [m]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R [m]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PF1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  <a:sym typeface="Symbol"/>
                        </a:rPr>
                        <a:t></a:t>
                      </a: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1.1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0.2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PF2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  <a:sym typeface="Symbol"/>
                        </a:rPr>
                        <a:t></a:t>
                      </a: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0.8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0.685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PF3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  <a:sym typeface="Symbol"/>
                        </a:rPr>
                        <a:t></a:t>
                      </a: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0.675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0.75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PF4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  <a:sym typeface="Symbol"/>
                        </a:rPr>
                        <a:t></a:t>
                      </a: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0.5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0.685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EF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  <a:sym typeface="Symbol"/>
                        </a:rPr>
                        <a:t></a:t>
                      </a: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1.05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0.815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200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CS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−1.1&lt;Z&lt;1.1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0.0835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110×4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TF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NA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Franklin Gothic Book" panose="020B0503020102020204" pitchFamily="34" charset="0"/>
                        </a:rPr>
                        <a:t>1.0</a:t>
                      </a:r>
                      <a:endParaRPr lang="ja-JP" sz="1400" b="0" kern="10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図 6" descr="C:\Users\inomoto\paper\NF_UTST_startup2014\fig_1_UTST\fig1_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561189" cy="51316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69549"/>
              </p:ext>
            </p:extLst>
          </p:nvPr>
        </p:nvGraphicFramePr>
        <p:xfrm>
          <a:off x="107504" y="3428998"/>
          <a:ext cx="3528392" cy="2899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872208"/>
              </a:tblGrid>
              <a:tr h="4220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Rating voltage and capacitance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Connection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16 kV / 1.58 mF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Upper PF2 &amp; </a:t>
                      </a: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PF4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16 kV / 1.58 mF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Lower PF2 &amp; </a:t>
                      </a: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PF4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5 kV / 18.8 mF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Upper &amp; Lower PF3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10 kV / 0.85 mF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Upper &amp; Lower PF1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4 kV / 1.2 mF x2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Washer </a:t>
                      </a: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guns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0.3 kV / 10 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  <a:ea typeface="ＭＳ 明朝"/>
                          <a:cs typeface="Times New Roman"/>
                        </a:rPr>
                        <a:t>EF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10 kV / 20 mF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  <a:ea typeface="ＭＳ 明朝"/>
                          <a:cs typeface="Times New Roman"/>
                        </a:rPr>
                        <a:t>CS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3.3 kV / 100 mF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Franklin Gothic Book" panose="020B0503020102020204" pitchFamily="34" charset="0"/>
                        </a:rPr>
                        <a:t>TF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05705"/>
              </p:ext>
            </p:extLst>
          </p:nvPr>
        </p:nvGraphicFramePr>
        <p:xfrm>
          <a:off x="3707904" y="5517231"/>
          <a:ext cx="2304256" cy="81114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14468"/>
                <a:gridCol w="1689788"/>
              </a:tblGrid>
              <a:tr h="2703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NBIs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Energy and current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#1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25 kV / 20 A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#2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(25 kV / 40 A)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6292"/>
              </p:ext>
            </p:extLst>
          </p:nvPr>
        </p:nvGraphicFramePr>
        <p:xfrm>
          <a:off x="3707904" y="1196752"/>
          <a:ext cx="1728192" cy="13681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712"/>
                <a:gridCol w="1331480"/>
              </a:tblGrid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ＭＳ 明朝"/>
                          <a:cs typeface="Times New Roman"/>
                        </a:rPr>
                        <a:t>Typ. in UTST</a:t>
                      </a:r>
                      <a:endParaRPr lang="ja-JP" sz="1400" b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kern="1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R</a:t>
                      </a:r>
                      <a:endParaRPr lang="ja-JP" sz="1400" b="1" i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~ 0.35 m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i="1" kern="1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</a:t>
                      </a:r>
                      <a:endParaRPr lang="ja-JP" sz="1400" b="1" i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~ 0.24 m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i="1" kern="1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</a:t>
                      </a:r>
                      <a:endParaRPr lang="ja-JP" sz="1400" b="1" i="1" kern="1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~1.5 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1" i="1" kern="1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B</a:t>
                      </a:r>
                      <a:r>
                        <a:rPr lang="en-US" altLang="ja-JP" sz="1400" b="1" i="1" kern="100" baseline="-2500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t0</a:t>
                      </a:r>
                      <a:endParaRPr lang="ja-JP" sz="1400" b="1" i="1" kern="100" baseline="-250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&lt;</a:t>
                      </a:r>
                      <a:r>
                        <a:rPr lang="en-US" altLang="ja-JP" sz="1400" b="1" kern="100" baseline="0" dirty="0" smtClean="0">
                          <a:solidFill>
                            <a:srgbClr val="FF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0.25 T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31797"/>
              </p:ext>
            </p:extLst>
          </p:nvPr>
        </p:nvGraphicFramePr>
        <p:xfrm>
          <a:off x="3707904" y="2592000"/>
          <a:ext cx="2304256" cy="28684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8434"/>
                <a:gridCol w="1675822"/>
              </a:tblGrid>
              <a:tr h="2820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140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Diagnostics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i="1" kern="100" dirty="0" smtClean="0">
                          <a:effectLst/>
                          <a:latin typeface="Franklin Gothic Book" panose="020B0503020102020204" pitchFamily="34" charset="0"/>
                        </a:rPr>
                        <a:t>B</a:t>
                      </a:r>
                      <a:endParaRPr lang="ja-JP" sz="1400" b="0" i="1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Pickup</a:t>
                      </a:r>
                      <a:r>
                        <a:rPr lang="en-US" altLang="ja-JP" sz="1400" b="0" kern="100" baseline="0" dirty="0" smtClean="0">
                          <a:effectLst/>
                          <a:latin typeface="Franklin Gothic Book" panose="020B0503020102020204" pitchFamily="34" charset="0"/>
                        </a:rPr>
                        <a:t> coils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i="1" kern="100" dirty="0" smtClean="0">
                          <a:effectLst/>
                          <a:latin typeface="Franklin Gothic Book" panose="020B0503020102020204" pitchFamily="34" charset="0"/>
                        </a:rPr>
                        <a:t>dB/</a:t>
                      </a:r>
                      <a:r>
                        <a:rPr lang="en-US" altLang="ja-JP" sz="1400" b="0" i="1" kern="100" dirty="0" err="1" smtClean="0">
                          <a:effectLst/>
                          <a:latin typeface="Franklin Gothic Book" panose="020B0503020102020204" pitchFamily="34" charset="0"/>
                        </a:rPr>
                        <a:t>dt</a:t>
                      </a:r>
                      <a:endParaRPr lang="ja-JP" sz="1400" b="0" i="1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Pickup coils (HF)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i="1" kern="100" dirty="0" smtClean="0"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r>
                        <a:rPr lang="en-US" altLang="ja-JP" sz="1400" b="0" i="1" kern="100" baseline="-25000" dirty="0" smtClean="0">
                          <a:effectLst/>
                          <a:latin typeface="Franklin Gothic Book" panose="020B0503020102020204" pitchFamily="34" charset="0"/>
                        </a:rPr>
                        <a:t>e</a:t>
                      </a:r>
                      <a:endParaRPr lang="ja-JP" sz="1400" b="0" i="1" kern="100" baseline="-250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Thomson</a:t>
                      </a:r>
                      <a:r>
                        <a:rPr lang="en-US" altLang="ja-JP" sz="1400" b="0" kern="100" baseline="0" dirty="0" smtClean="0">
                          <a:effectLst/>
                          <a:latin typeface="Franklin Gothic Book" panose="020B0503020102020204" pitchFamily="34" charset="0"/>
                        </a:rPr>
                        <a:t> scattering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baseline="0" dirty="0" smtClean="0">
                          <a:effectLst/>
                          <a:latin typeface="Franklin Gothic Book" panose="020B0503020102020204" pitchFamily="34" charset="0"/>
                        </a:rPr>
                        <a:t>/ Langmuir probe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i="1" kern="100" dirty="0" err="1" smtClean="0">
                          <a:effectLst/>
                          <a:latin typeface="Franklin Gothic Book" panose="020B0503020102020204" pitchFamily="34" charset="0"/>
                        </a:rPr>
                        <a:t>T</a:t>
                      </a:r>
                      <a:r>
                        <a:rPr lang="en-US" altLang="ja-JP" sz="1400" b="0" i="1" kern="100" baseline="-25000" dirty="0" err="1" smtClean="0">
                          <a:effectLst/>
                          <a:latin typeface="Franklin Gothic Book" panose="020B0503020102020204" pitchFamily="34" charset="0"/>
                        </a:rPr>
                        <a:t>e</a:t>
                      </a:r>
                      <a:endParaRPr lang="ja-JP" sz="1400" b="0" i="1" kern="100" baseline="-250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Thomson</a:t>
                      </a:r>
                      <a:r>
                        <a:rPr lang="en-US" altLang="ja-JP" sz="1400" b="0" kern="100" baseline="0" dirty="0" smtClean="0">
                          <a:effectLst/>
                          <a:latin typeface="Franklin Gothic Book" panose="020B0503020102020204" pitchFamily="34" charset="0"/>
                        </a:rPr>
                        <a:t> scattering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baseline="0" dirty="0" smtClean="0">
                          <a:effectLst/>
                          <a:latin typeface="Franklin Gothic Book" panose="020B0503020102020204" pitchFamily="34" charset="0"/>
                        </a:rPr>
                        <a:t>/ Langmuir probe</a:t>
                      </a:r>
                      <a:endParaRPr lang="ja-JP" altLang="ja-JP" sz="1400" b="0" kern="100" dirty="0" smtClean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i="1" kern="100" dirty="0" err="1" smtClean="0">
                          <a:effectLst/>
                          <a:latin typeface="Franklin Gothic Book" panose="020B0503020102020204" pitchFamily="34" charset="0"/>
                        </a:rPr>
                        <a:t>T</a:t>
                      </a:r>
                      <a:r>
                        <a:rPr lang="en-US" altLang="ja-JP" sz="1400" b="0" i="1" kern="100" baseline="-25000" dirty="0" err="1" smtClean="0">
                          <a:effectLst/>
                          <a:latin typeface="Franklin Gothic Book" panose="020B0503020102020204" pitchFamily="34" charset="0"/>
                        </a:rPr>
                        <a:t>i</a:t>
                      </a:r>
                      <a:endParaRPr lang="ja-JP" sz="1400" b="0" i="1" kern="100" baseline="-250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Doppler spectroscopy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emission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SBD, PMT, AXUV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b="0" i="1" kern="100" dirty="0" smtClean="0">
                          <a:effectLst/>
                          <a:latin typeface="Franklin Gothic Book" panose="020B0503020102020204" pitchFamily="34" charset="0"/>
                        </a:rPr>
                        <a:t>f</a:t>
                      </a: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altLang="ja-JP" sz="1400" b="0" i="1" kern="100" dirty="0" err="1" smtClean="0">
                          <a:effectLst/>
                          <a:latin typeface="Franklin Gothic Book" panose="020B0503020102020204" pitchFamily="34" charset="0"/>
                        </a:rPr>
                        <a:t>v</a:t>
                      </a:r>
                      <a:r>
                        <a:rPr lang="en-US" altLang="ja-JP" sz="1400" b="0" i="1" kern="100" baseline="-25000" dirty="0" err="1" smtClean="0">
                          <a:effectLst/>
                          <a:latin typeface="Franklin Gothic Book" panose="020B0503020102020204" pitchFamily="34" charset="0"/>
                        </a:rPr>
                        <a:t>e</a:t>
                      </a:r>
                      <a:r>
                        <a:rPr lang="en-US" altLang="ja-JP" sz="1400" b="0" i="1" kern="100" baseline="-25000" dirty="0" smtClean="0">
                          <a:effectLst/>
                          <a:latin typeface="Franklin Gothic Book" panose="020B0503020102020204" pitchFamily="34" charset="0"/>
                        </a:rPr>
                        <a:t>//</a:t>
                      </a: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)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0" kern="100" dirty="0" smtClean="0">
                          <a:effectLst/>
                          <a:latin typeface="Franklin Gothic Book" panose="020B0503020102020204" pitchFamily="34" charset="0"/>
                        </a:rPr>
                        <a:t>Energy analyzer</a:t>
                      </a:r>
                      <a:endParaRPr lang="ja-JP" sz="1400" b="0" kern="100" dirty="0">
                        <a:effectLst/>
                        <a:latin typeface="Franklin Gothic Book" panose="020B050302010202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Motivation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kumimoji="1" lang="en-US" altLang="ja-JP" b="1" dirty="0" smtClean="0">
                <a:latin typeface="Franklin Gothic Book" panose="020B0503020102020204" pitchFamily="34" charset="0"/>
              </a:rPr>
              <a:t>For future ST reactor, </a:t>
            </a:r>
            <a:r>
              <a:rPr kumimoji="1" lang="en-US" altLang="ja-JP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the Center-Solenoid (CS) coil</a:t>
            </a:r>
            <a:r>
              <a:rPr kumimoji="1" lang="en-US" altLang="ja-JP" b="1" dirty="0" smtClean="0">
                <a:latin typeface="Franklin Gothic Book" panose="020B0503020102020204" pitchFamily="34" charset="0"/>
              </a:rPr>
              <a:t>, which is the most powerful method to initiate tokamak discharge, to ramp-up plasma current, to provide initial heating, and to sustain for a long period, </a:t>
            </a:r>
            <a:r>
              <a:rPr kumimoji="1" lang="en-US" altLang="ja-JP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should be removed, or at least downsized</a:t>
            </a:r>
            <a:r>
              <a:rPr kumimoji="1" lang="en-US" altLang="ja-JP" b="1" dirty="0" smtClean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457200" y="3624416"/>
            <a:ext cx="8229600" cy="2468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>
                <a:latin typeface="Franklin Gothic Book" panose="020B0503020102020204" pitchFamily="34" charset="0"/>
              </a:rPr>
              <a:t>Alternatives:</a:t>
            </a:r>
          </a:p>
          <a:p>
            <a:pPr lvl="1"/>
            <a:r>
              <a:rPr lang="en-US" altLang="ja-JP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Waves</a:t>
            </a:r>
          </a:p>
          <a:p>
            <a:pPr lvl="1"/>
            <a:r>
              <a:rPr lang="en-US" altLang="ja-JP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Helicity Injection</a:t>
            </a:r>
          </a:p>
          <a:p>
            <a:pPr lvl="1"/>
            <a:r>
              <a:rPr lang="en-US" altLang="ja-JP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Outer Poloidal Field (PF) Coils </a:t>
            </a:r>
            <a:r>
              <a:rPr lang="en-US" altLang="ja-JP" sz="1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(inductive)</a:t>
            </a:r>
            <a:endParaRPr lang="en-US" altLang="ja-JP" b="1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487354" y="5397232"/>
            <a:ext cx="8229600" cy="69606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ja-JP" b="1" dirty="0" smtClean="0">
                <a:latin typeface="Franklin Gothic Book" panose="020B0503020102020204" pitchFamily="34" charset="0"/>
              </a:rPr>
              <a:t>IN-VESSEL PF Coils (START, MAST. TS-3, TS-4, ST40)</a:t>
            </a:r>
          </a:p>
          <a:p>
            <a:pPr lvl="2"/>
            <a:r>
              <a:rPr lang="en-US" altLang="ja-JP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EX-VESSEL PF Coils (UTST)</a:t>
            </a:r>
          </a:p>
          <a:p>
            <a:endParaRPr lang="ja-JP" alt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65089"/>
              </p:ext>
            </p:extLst>
          </p:nvPr>
        </p:nvGraphicFramePr>
        <p:xfrm>
          <a:off x="6588224" y="2997532"/>
          <a:ext cx="2434952" cy="248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ビットマップ イメージ" r:id="rId3" imgW="6163535" imgH="6144483" progId="Paint.Picture">
                  <p:embed/>
                </p:oleObj>
              </mc:Choice>
              <mc:Fallback>
                <p:oleObj name="ビットマップ イメージ" r:id="rId3" imgW="6163535" imgH="614448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97532"/>
                        <a:ext cx="2434952" cy="2482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516216" y="5437093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Franklin Gothic Book" panose="020B0503020102020204" pitchFamily="34" charset="0"/>
              </a:rPr>
              <a:t>VECTOR</a:t>
            </a:r>
          </a:p>
          <a:p>
            <a:pPr algn="ctr"/>
            <a:r>
              <a:rPr kumimoji="1" lang="en-US" altLang="ja-JP" sz="1400" dirty="0" smtClean="0">
                <a:latin typeface="Franklin Gothic Book" panose="020B0503020102020204" pitchFamily="34" charset="0"/>
              </a:rPr>
              <a:t>ST reactor without CS</a:t>
            </a:r>
          </a:p>
          <a:p>
            <a:pPr algn="ctr"/>
            <a:r>
              <a:rPr kumimoji="1" lang="en-US" altLang="ja-JP" sz="1400" dirty="0" smtClean="0">
                <a:latin typeface="Franklin Gothic Book" panose="020B0503020102020204" pitchFamily="34" charset="0"/>
              </a:rPr>
              <a:t>(S. </a:t>
            </a:r>
            <a:r>
              <a:rPr kumimoji="1" lang="en-US" altLang="ja-JP" sz="1400" dirty="0" err="1" smtClean="0">
                <a:latin typeface="Franklin Gothic Book" panose="020B0503020102020204" pitchFamily="34" charset="0"/>
              </a:rPr>
              <a:t>Nishio</a:t>
            </a:r>
            <a:r>
              <a:rPr kumimoji="1" lang="en-US" altLang="ja-JP" sz="1400" dirty="0" smtClean="0">
                <a:latin typeface="Franklin Gothic Book" panose="020B0503020102020204" pitchFamily="34" charset="0"/>
              </a:rPr>
              <a:t>)</a:t>
            </a:r>
            <a:endParaRPr kumimoji="1" lang="ja-JP" alt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4560746" y="4869160"/>
            <a:ext cx="4583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ts val="2400"/>
              </a:lnSpc>
            </a:pPr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×</a:t>
            </a:r>
            <a:r>
              <a:rPr lang="ja-JP" altLang="en-US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　</a:t>
            </a:r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Difficult to achieve high electron temperature or density only by Ex-vessel Outer-PF-Coil.</a:t>
            </a:r>
            <a:endParaRPr kumimoji="1" lang="ja-JP" altLang="en-US" sz="24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1393" y="1262639"/>
            <a:ext cx="4126966" cy="19591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93506" y="1262639"/>
            <a:ext cx="4126966" cy="19591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Ex-vessel Outer PF Coil : </a:t>
            </a:r>
            <a:br>
              <a:rPr kumimoji="1" lang="en-US" altLang="ja-JP" b="1" dirty="0" smtClean="0"/>
            </a:br>
            <a:r>
              <a:rPr lang="en-US" altLang="ja-JP" b="1" dirty="0"/>
              <a:t>	</a:t>
            </a:r>
            <a:r>
              <a:rPr lang="en-US" altLang="ja-JP" b="1" dirty="0" smtClean="0"/>
              <a:t>	A</a:t>
            </a:r>
            <a:r>
              <a:rPr kumimoji="1" lang="en-US" altLang="ja-JP" b="1" dirty="0" smtClean="0"/>
              <a:t>dvantages and disadvantages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icture 3" descr="C:\Users\inomoto\Desktop\H26S-2(201412) 3rdWS(Kisarazu)\figures\ST_coil_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35351"/>
            <a:ext cx="1728192" cy="14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732239" y="3319824"/>
            <a:ext cx="208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Franklin Gothic Book" panose="020B0503020102020204" pitchFamily="34" charset="0"/>
              </a:rPr>
              <a:t>Electric field is supplied by the change of magnetic flux INSIDE the vacuum vessel</a:t>
            </a:r>
            <a:endParaRPr kumimoji="1" lang="ja-JP" altLang="en-US" dirty="0">
              <a:latin typeface="Franklin Gothic Book" panose="020B05030201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6975" y="5301208"/>
            <a:ext cx="811148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Franklin Gothic Book" panose="020B0503020102020204" pitchFamily="34" charset="0"/>
              </a:rPr>
              <a:t>Need to be combined with other </a:t>
            </a:r>
            <a:r>
              <a:rPr lang="en-US" altLang="ja-JP" sz="28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heating </a:t>
            </a:r>
            <a:r>
              <a:rPr lang="en-US" altLang="ja-JP" sz="28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/</a:t>
            </a:r>
            <a:r>
              <a:rPr lang="en-US" altLang="ja-JP" sz="28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fueling </a:t>
            </a:r>
            <a:r>
              <a:rPr lang="en-US" altLang="ja-JP" sz="2800" b="1" dirty="0" smtClean="0">
                <a:latin typeface="Franklin Gothic Book" panose="020B0503020102020204" pitchFamily="34" charset="0"/>
              </a:rPr>
              <a:t>method.  In UTST, </a:t>
            </a:r>
            <a:r>
              <a:rPr lang="en-US" altLang="ja-JP" sz="28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m</a:t>
            </a:r>
            <a:r>
              <a:rPr lang="en-US" altLang="ja-JP" sz="28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erging technique</a:t>
            </a:r>
            <a:r>
              <a:rPr lang="en-US" altLang="ja-JP" sz="2800" b="1" dirty="0" smtClean="0">
                <a:latin typeface="Franklin Gothic Book" panose="020B0503020102020204" pitchFamily="34" charset="0"/>
              </a:rPr>
              <a:t> is employed.</a:t>
            </a:r>
            <a:endParaRPr kumimoji="1" lang="ja-JP" altLang="en-US" sz="2800" b="1" dirty="0">
              <a:latin typeface="Franklin Gothic Book" panose="020B05030201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5536" y="321297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/>
            <a:r>
              <a:rPr kumimoji="1" lang="ja-JP" altLang="en-US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◎ 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Favorable if they unite with existing equilibrium coils or MHD control coils!</a:t>
            </a:r>
            <a:endParaRPr kumimoji="1" lang="ja-JP" altLang="en-US" sz="2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7914" y="1262639"/>
            <a:ext cx="4062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/>
            <a:r>
              <a:rPr lang="ja-JP" altLang="en-US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〇 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Simple </a:t>
            </a:r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breakdown mechanism similar to </a:t>
            </a:r>
            <a:r>
              <a:rPr lang="en-US" altLang="ja-JP" sz="2400" b="1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Ohmic</a:t>
            </a:r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discharge.</a:t>
            </a:r>
          </a:p>
          <a:p>
            <a:pPr marL="450850" indent="-450850"/>
            <a:r>
              <a:rPr lang="ja-JP" altLang="en-US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〇 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No </a:t>
            </a:r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occupation in center stack or first wall surface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.</a:t>
            </a:r>
            <a:endParaRPr lang="en-US" altLang="ja-JP" sz="2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93506" y="1262639"/>
            <a:ext cx="412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/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×</a:t>
            </a:r>
            <a:r>
              <a:rPr lang="ja-JP" altLang="en-US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ja-JP" altLang="en-US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Lower </a:t>
            </a:r>
            <a:r>
              <a:rPr lang="en-US" altLang="ja-JP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flux </a:t>
            </a:r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efficiency </a:t>
            </a:r>
            <a:r>
              <a:rPr lang="en-US" altLang="ja-JP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than </a:t>
            </a:r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CS/In-vessel PF coils.</a:t>
            </a:r>
          </a:p>
          <a:p>
            <a:pPr marL="534988" indent="-534988"/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×</a:t>
            </a:r>
            <a:r>
              <a:rPr lang="ja-JP" altLang="en-US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ja-JP" altLang="en-US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Short pulse length: incapable of sustaining plasma current.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1" grpId="0"/>
      <p:bldP spid="2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ST merging method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251521" y="1124744"/>
            <a:ext cx="6048672" cy="493776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Downstream ion heating during merging has been intensively investigated in TS-3 and TS-4 experiments </a:t>
            </a:r>
            <a:r>
              <a:rPr lang="en-US" altLang="ja-JP" sz="1800" dirty="0" smtClean="0">
                <a:latin typeface="Franklin Gothic Book" panose="020B0503020102020204" pitchFamily="34" charset="0"/>
              </a:rPr>
              <a:t>(Ono, this workshop)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.</a:t>
            </a:r>
          </a:p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Recent merging experiment in MAST showed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electron heating at X point and density increase in downstream </a:t>
            </a:r>
            <a:r>
              <a:rPr lang="en-US" altLang="ja-JP" sz="1800" dirty="0" smtClean="0">
                <a:latin typeface="Franklin Gothic Book" panose="020B0503020102020204" pitchFamily="34" charset="0"/>
              </a:rPr>
              <a:t>(</a:t>
            </a:r>
            <a:r>
              <a:rPr lang="en-US" altLang="ja-JP" sz="1800" dirty="0">
                <a:latin typeface="Franklin Gothic Book" panose="020B0503020102020204" pitchFamily="34" charset="0"/>
              </a:rPr>
              <a:t>Tanabe, </a:t>
            </a:r>
            <a:r>
              <a:rPr lang="en-US" altLang="ja-JP" sz="1800" dirty="0" smtClean="0">
                <a:latin typeface="Franklin Gothic Book" panose="020B0503020102020204" pitchFamily="34" charset="0"/>
              </a:rPr>
              <a:t>this worksho</a:t>
            </a:r>
            <a:r>
              <a:rPr lang="en-US" altLang="ja-JP" sz="1800" dirty="0">
                <a:latin typeface="Franklin Gothic Book" panose="020B0503020102020204" pitchFamily="34" charset="0"/>
              </a:rPr>
              <a:t>p</a:t>
            </a:r>
            <a:r>
              <a:rPr lang="en-US" altLang="ja-JP" sz="1800" dirty="0" smtClean="0">
                <a:latin typeface="Franklin Gothic Book" panose="020B0503020102020204" pitchFamily="34" charset="0"/>
              </a:rPr>
              <a:t>)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. </a:t>
            </a:r>
          </a:p>
          <a:p>
            <a:pPr lvl="0"/>
            <a:r>
              <a:rPr lang="en-US" altLang="ja-JP" sz="2400" dirty="0" smtClean="0">
                <a:latin typeface="Franklin Gothic Book" panose="020B0503020102020204" pitchFamily="34" charset="0"/>
              </a:rPr>
              <a:t>Several </a:t>
            </a:r>
            <a:r>
              <a:rPr lang="en-US" altLang="ja-JP" sz="2400" dirty="0" err="1" smtClean="0">
                <a:latin typeface="Franklin Gothic Book" panose="020B0503020102020204" pitchFamily="34" charset="0"/>
              </a:rPr>
              <a:t>keVs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 of reconnection heating is expected in the coming ST40 and TS-U devices </a:t>
            </a:r>
            <a:r>
              <a:rPr lang="en-US" altLang="ja-JP" sz="1800" dirty="0" smtClean="0">
                <a:latin typeface="Franklin Gothic Book" panose="020B0503020102020204" pitchFamily="34" charset="0"/>
              </a:rPr>
              <a:t>(</a:t>
            </a:r>
            <a:r>
              <a:rPr kumimoji="0" lang="en-GB" altLang="ja-JP" sz="1800" dirty="0" err="1" smtClean="0">
                <a:latin typeface="Franklin Gothic Book" panose="020B0503020102020204" pitchFamily="34" charset="0"/>
              </a:rPr>
              <a:t>Gryaznevich</a:t>
            </a:r>
            <a:r>
              <a:rPr lang="en-US" altLang="ja-JP" sz="1800" dirty="0" smtClean="0">
                <a:latin typeface="Franklin Gothic Book" panose="020B0503020102020204" pitchFamily="34" charset="0"/>
              </a:rPr>
              <a:t>, Ono, this </a:t>
            </a:r>
            <a:r>
              <a:rPr lang="en-US" altLang="ja-JP" sz="1800" dirty="0">
                <a:latin typeface="Franklin Gothic Book" panose="020B0503020102020204" pitchFamily="34" charset="0"/>
              </a:rPr>
              <a:t>workshop) .</a:t>
            </a:r>
            <a:endParaRPr lang="en-US" altLang="ja-JP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30" y="1234502"/>
            <a:ext cx="2432158" cy="50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831764" y="836712"/>
            <a:ext cx="2312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Franklin Gothic Book" panose="020B0503020102020204" pitchFamily="34" charset="0"/>
              </a:rPr>
              <a:t>Tanabe, et al., PRL 2015</a:t>
            </a:r>
            <a:endParaRPr kumimoji="1" lang="ja-JP" alt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5085184"/>
            <a:ext cx="561662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From the scaling,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merging </a:t>
            </a:r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of two STs with total current of 200 kA </a:t>
            </a:r>
            <a:r>
              <a:rPr lang="en-US" altLang="ja-JP" sz="2400" dirty="0">
                <a:latin typeface="Franklin Gothic Book" panose="020B0503020102020204" pitchFamily="34" charset="0"/>
              </a:rPr>
              <a:t>possibly provides good target plasma for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NB</a:t>
            </a:r>
            <a:r>
              <a:rPr lang="ja-JP" altLang="en-US" sz="2400" dirty="0" smtClean="0">
                <a:latin typeface="Franklin Gothic Book" panose="020B0503020102020204" pitchFamily="34" charset="0"/>
              </a:rPr>
              <a:t>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H/CD in UTST.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94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Goal of UTST research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Franklin Gothic Book" panose="020B0503020102020204" pitchFamily="34" charset="0"/>
              </a:rPr>
              <a:t>D</a:t>
            </a:r>
            <a:r>
              <a:rPr lang="en-US" altLang="ja-JP" sz="2400" b="1" dirty="0" smtClean="0">
                <a:latin typeface="Franklin Gothic Book" panose="020B0503020102020204" pitchFamily="34" charset="0"/>
              </a:rPr>
              <a:t>emonstrate dynamic formation of target plasma for NBI by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O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uter-PF-coil </a:t>
            </a:r>
            <a:r>
              <a:rPr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and </a:t>
            </a:r>
            <a:r>
              <a:rPr lang="en-US" altLang="ja-JP" sz="2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m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erging startup,</a:t>
            </a:r>
            <a:endParaRPr kumimoji="1" lang="ja-JP" altLang="en-US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6" descr="C:\Users\inomoto\Desktop\H26S-2(201412) 3rdWS(Kisarazu)\figures\UTST_scenari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59" y="2280731"/>
            <a:ext cx="4726617" cy="24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59" y="4763468"/>
            <a:ext cx="1095376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42" y="4738291"/>
            <a:ext cx="1095376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79" y="4726856"/>
            <a:ext cx="1095376" cy="15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7898552" y="5244135"/>
            <a:ext cx="706142" cy="464525"/>
            <a:chOff x="6572410" y="3319222"/>
            <a:chExt cx="706142" cy="464525"/>
          </a:xfrm>
        </p:grpSpPr>
        <p:sp>
          <p:nvSpPr>
            <p:cNvPr id="10" name="左矢印 9"/>
            <p:cNvSpPr/>
            <p:nvPr/>
          </p:nvSpPr>
          <p:spPr>
            <a:xfrm>
              <a:off x="6572410" y="3319222"/>
              <a:ext cx="695746" cy="464525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784506" y="3382207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Franklin Gothic Book" panose="020B0503020102020204" pitchFamily="34" charset="0"/>
                </a:rPr>
                <a:t>NBI</a:t>
              </a:r>
              <a:endParaRPr kumimoji="1" lang="ja-JP" altLang="en-US" sz="1600" dirty="0"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14" name="直線コネクタ 13"/>
          <p:cNvCxnSpPr>
            <a:endCxn id="7" idx="3"/>
          </p:cNvCxnSpPr>
          <p:nvPr/>
        </p:nvCxnSpPr>
        <p:spPr>
          <a:xfrm flipH="1">
            <a:off x="2719835" y="4606305"/>
            <a:ext cx="992856" cy="933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8" idx="1"/>
          </p:cNvCxnSpPr>
          <p:nvPr/>
        </p:nvCxnSpPr>
        <p:spPr>
          <a:xfrm>
            <a:off x="3928715" y="4581128"/>
            <a:ext cx="364827" cy="9334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9" idx="1"/>
          </p:cNvCxnSpPr>
          <p:nvPr/>
        </p:nvCxnSpPr>
        <p:spPr>
          <a:xfrm>
            <a:off x="5220072" y="4606305"/>
            <a:ext cx="1736307" cy="8968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40303003_UltraCam_400kHz_F14_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1021" y="2093813"/>
            <a:ext cx="1984491" cy="227129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20514" y="2821995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NBCD/BS</a:t>
            </a:r>
            <a:endParaRPr kumimoji="1" lang="ja-JP" altLang="en-US" sz="1400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25070" y="3861048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reconnection</a:t>
            </a:r>
            <a:endParaRPr kumimoji="1" lang="ja-JP" altLang="en-US" sz="14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6611" y="4293096"/>
            <a:ext cx="224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Franklin Gothic Book" panose="020B0503020102020204" pitchFamily="34" charset="0"/>
              </a:rPr>
              <a:t>Vis. emission during merging in UTST (400kfps)</a:t>
            </a:r>
            <a:endParaRPr kumimoji="1" lang="ja-JP" alt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UTST specifications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2555776" y="1219200"/>
            <a:ext cx="6131024" cy="493776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UTST is operational since 2007 with continuous upgrade. </a:t>
            </a:r>
          </a:p>
          <a:p>
            <a:r>
              <a:rPr kumimoji="1" lang="en-US" altLang="ja-JP" sz="2400" dirty="0" smtClean="0">
                <a:latin typeface="Franklin Gothic Book" panose="020B0503020102020204" pitchFamily="34" charset="0"/>
              </a:rPr>
              <a:t>Highly elongated vacuum vessel provides room to form two initial STs separately in the top and bottom sections.</a:t>
            </a:r>
            <a:endParaRPr kumimoji="1" lang="ja-JP" altLang="en-US" sz="24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C:\Users\inomoto\Desktop\UTST_cr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1" y="1196752"/>
            <a:ext cx="1852373" cy="51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36304" y="3356992"/>
            <a:ext cx="6228184" cy="224676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UTST Outer-PF-Coil and Merging startup</a:t>
            </a:r>
            <a:endParaRPr kumimoji="1" lang="en-US" altLang="ja-JP" sz="2000" dirty="0">
              <a:latin typeface="Franklin Gothic Book" panose="020B0503020102020204" pitchFamily="34" charset="0"/>
            </a:endParaRPr>
          </a:p>
          <a:p>
            <a:r>
              <a:rPr lang="en-US" altLang="ja-JP" sz="2000" i="1" dirty="0" smtClean="0">
                <a:latin typeface="Franklin Gothic Book" panose="020B0503020102020204" pitchFamily="34" charset="0"/>
              </a:rPr>
              <a:t>R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	~ 0.35 m</a:t>
            </a:r>
          </a:p>
          <a:p>
            <a:r>
              <a:rPr lang="en-US" altLang="ja-JP" sz="2000" i="1" dirty="0">
                <a:latin typeface="Franklin Gothic Book" panose="020B0503020102020204" pitchFamily="34" charset="0"/>
              </a:rPr>
              <a:t>a</a:t>
            </a:r>
            <a:r>
              <a:rPr kumimoji="1" lang="en-US" altLang="ja-JP" sz="2000" dirty="0" smtClean="0">
                <a:latin typeface="Franklin Gothic Book" panose="020B0503020102020204" pitchFamily="34" charset="0"/>
              </a:rPr>
              <a:t>	~ 0.24 m</a:t>
            </a:r>
          </a:p>
          <a:p>
            <a:r>
              <a:rPr kumimoji="1" lang="en-US" altLang="ja-JP" sz="2000" i="1" dirty="0" smtClean="0">
                <a:latin typeface="Franklin Gothic Book" panose="020B0503020102020204" pitchFamily="34" charset="0"/>
              </a:rPr>
              <a:t>A</a:t>
            </a:r>
            <a:r>
              <a:rPr kumimoji="1" lang="en-US" altLang="ja-JP" sz="2000" dirty="0" smtClean="0">
                <a:latin typeface="Franklin Gothic Book" panose="020B0503020102020204" pitchFamily="34" charset="0"/>
              </a:rPr>
              <a:t>	~ 1.5</a:t>
            </a:r>
          </a:p>
          <a:p>
            <a:r>
              <a:rPr lang="en-US" altLang="ja-JP" sz="2000" i="1" dirty="0" smtClean="0">
                <a:latin typeface="Franklin Gothic Book" panose="020B0503020102020204" pitchFamily="34" charset="0"/>
              </a:rPr>
              <a:t>B</a:t>
            </a:r>
            <a:r>
              <a:rPr lang="en-US" altLang="ja-JP" sz="2000" baseline="-25000" dirty="0" smtClean="0">
                <a:latin typeface="Franklin Gothic Book" panose="020B0503020102020204" pitchFamily="34" charset="0"/>
              </a:rPr>
              <a:t>t0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	&lt; 0.25T</a:t>
            </a:r>
          </a:p>
          <a:p>
            <a:r>
              <a:rPr kumimoji="1" lang="en-US" altLang="ja-JP" sz="2000" i="1" dirty="0" err="1" smtClean="0">
                <a:latin typeface="Franklin Gothic Book" panose="020B0503020102020204" pitchFamily="34" charset="0"/>
              </a:rPr>
              <a:t>I</a:t>
            </a:r>
            <a:r>
              <a:rPr kumimoji="1" lang="en-US" altLang="ja-JP" sz="2000" baseline="-25000" dirty="0" err="1" smtClean="0">
                <a:latin typeface="Franklin Gothic Book" panose="020B0503020102020204" pitchFamily="34" charset="0"/>
              </a:rPr>
              <a:t>p</a:t>
            </a:r>
            <a:r>
              <a:rPr kumimoji="1" lang="en-US" altLang="ja-JP" sz="2000" dirty="0" smtClean="0">
                <a:latin typeface="Franklin Gothic Book" panose="020B0503020102020204" pitchFamily="34" charset="0"/>
              </a:rPr>
              <a:t>	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200 kA </a:t>
            </a:r>
            <a:r>
              <a:rPr lang="en-US" altLang="ja-JP" sz="2000" dirty="0">
                <a:latin typeface="Franklin Gothic Book" panose="020B0503020102020204" pitchFamily="34" charset="0"/>
              </a:rPr>
              <a:t>(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planned) / &lt; </a:t>
            </a:r>
            <a:r>
              <a:rPr kumimoji="1" lang="en-US" altLang="ja-JP" sz="2000" dirty="0" smtClean="0">
                <a:latin typeface="Franklin Gothic Book" panose="020B0503020102020204" pitchFamily="34" charset="0"/>
              </a:rPr>
              <a:t>80 kA (achieved)</a:t>
            </a:r>
          </a:p>
          <a:p>
            <a:r>
              <a:rPr lang="en-US" altLang="ja-JP" sz="2000" i="1" dirty="0" smtClean="0">
                <a:latin typeface="Franklin Gothic Book" panose="020B0503020102020204" pitchFamily="34" charset="0"/>
              </a:rPr>
              <a:t>n</a:t>
            </a:r>
            <a:r>
              <a:rPr lang="en-US" altLang="ja-JP" sz="2000" baseline="-25000" dirty="0" smtClean="0">
                <a:latin typeface="Franklin Gothic Book" panose="020B0503020102020204" pitchFamily="34" charset="0"/>
              </a:rPr>
              <a:t>e, max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	&gt; 1e20 m</a:t>
            </a:r>
            <a:r>
              <a:rPr lang="en-US" altLang="ja-JP" sz="2000" baseline="30000" dirty="0" smtClean="0">
                <a:latin typeface="Franklin Gothic Book" panose="020B0503020102020204" pitchFamily="34" charset="0"/>
              </a:rPr>
              <a:t>-3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 (planned, achieved for a short time)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5610726"/>
            <a:ext cx="641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Franklin Gothic Book" panose="020B0503020102020204" pitchFamily="34" charset="0"/>
              </a:rPr>
              <a:t>Main </a:t>
            </a:r>
            <a:r>
              <a:rPr lang="en-US" altLang="ja-JP" sz="1600" dirty="0">
                <a:latin typeface="Franklin Gothic Book" panose="020B0503020102020204" pitchFamily="34" charset="0"/>
              </a:rPr>
              <a:t>d</a:t>
            </a:r>
            <a:r>
              <a:rPr kumimoji="1" lang="en-US" altLang="ja-JP" sz="1600" dirty="0" smtClean="0">
                <a:latin typeface="Franklin Gothic Book" panose="020B0503020102020204" pitchFamily="34" charset="0"/>
              </a:rPr>
              <a:t>iagnostics : YAG TS, visible light spectroscopy, Internal pickup coils</a:t>
            </a:r>
            <a:endParaRPr kumimoji="1" lang="ja-JP" alt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nomoto\Desktop\ISTW201511\figures\UTST_cross_vacu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1113"/>
            <a:ext cx="1099894" cy="30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sz="quarter" idx="1"/>
          </p:nvPr>
        </p:nvSpPr>
        <p:spPr>
          <a:xfrm>
            <a:off x="385191" y="1196752"/>
            <a:ext cx="8435280" cy="5162128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Franklin Gothic Book" panose="020B0503020102020204" pitchFamily="34" charset="0"/>
              </a:rPr>
              <a:t>N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ull points are </a:t>
            </a:r>
            <a:r>
              <a:rPr lang="en-US" altLang="ja-JP" sz="2400" dirty="0">
                <a:latin typeface="Franklin Gothic Book" panose="020B0503020102020204" pitchFamily="34" charset="0"/>
              </a:rPr>
              <a:t>formed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by </a:t>
            </a:r>
            <a:r>
              <a:rPr lang="en-US" altLang="ja-JP" sz="2400" dirty="0">
                <a:latin typeface="Franklin Gothic Book" panose="020B0503020102020204" pitchFamily="34" charset="0"/>
              </a:rPr>
              <a:t>combination of PF coil and eddy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currents, leading to avalanche </a:t>
            </a:r>
            <a:r>
              <a:rPr lang="en-US" altLang="ja-JP" sz="2400" dirty="0">
                <a:latin typeface="Franklin Gothic Book" panose="020B0503020102020204" pitchFamily="34" charset="0"/>
              </a:rPr>
              <a:t>of ionization and effective current drive during ST start-up </a:t>
            </a:r>
            <a:r>
              <a:rPr lang="en-US" altLang="ja-JP" sz="2400" dirty="0" smtClean="0">
                <a:latin typeface="Franklin Gothic Book" panose="020B0503020102020204" pitchFamily="34" charset="0"/>
              </a:rPr>
              <a:t>phase.</a:t>
            </a:r>
          </a:p>
          <a:p>
            <a:endParaRPr kumimoji="1" lang="en-US" altLang="ja-JP" sz="2400" dirty="0">
              <a:latin typeface="Franklin Gothic Book" panose="020B0503020102020204" pitchFamily="34" charset="0"/>
            </a:endParaRPr>
          </a:p>
          <a:p>
            <a:endParaRPr lang="en-US" altLang="ja-JP" sz="2400" dirty="0" smtClean="0">
              <a:latin typeface="Franklin Gothic Book" panose="020B0503020102020204" pitchFamily="34" charset="0"/>
            </a:endParaRPr>
          </a:p>
          <a:p>
            <a:endParaRPr kumimoji="1" lang="en-US" altLang="ja-JP" sz="2400" dirty="0">
              <a:latin typeface="Franklin Gothic Book" panose="020B0503020102020204" pitchFamily="34" charset="0"/>
            </a:endParaRPr>
          </a:p>
          <a:p>
            <a:endParaRPr lang="en-US" altLang="ja-JP" sz="2400" dirty="0" smtClean="0">
              <a:latin typeface="Franklin Gothic Book" panose="020B0503020102020204" pitchFamily="34" charset="0"/>
            </a:endParaRPr>
          </a:p>
          <a:p>
            <a:endParaRPr kumimoji="1" lang="en-US" altLang="ja-JP" sz="2400" dirty="0">
              <a:latin typeface="Franklin Gothic Book" panose="020B0503020102020204" pitchFamily="34" charset="0"/>
            </a:endParaRPr>
          </a:p>
          <a:p>
            <a:endParaRPr lang="en-US" altLang="ja-JP" sz="2400" dirty="0" smtClean="0">
              <a:latin typeface="Franklin Gothic Book" panose="020B0503020102020204" pitchFamily="34" charset="0"/>
            </a:endParaRPr>
          </a:p>
          <a:p>
            <a:endParaRPr kumimoji="1" lang="en-US" altLang="ja-JP" sz="2400" dirty="0">
              <a:latin typeface="Franklin Gothic Book" panose="020B05030201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3531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1400" dirty="0" smtClean="0"/>
              <a:t>Outer-PF-Coil Startup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How to form n</a:t>
            </a:r>
            <a:r>
              <a:rPr kumimoji="1" lang="en-US" altLang="ja-JP" b="1" dirty="0" smtClean="0"/>
              <a:t>ull points?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5601434"/>
            <a:ext cx="871296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Weak-</a:t>
            </a:r>
            <a:r>
              <a:rPr lang="en-US" altLang="ja-JP" sz="2000" b="1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000" b="1" i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B</a:t>
            </a:r>
            <a:r>
              <a:rPr lang="en-US" altLang="ja-JP" sz="2000" b="1" i="1" baseline="-25000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p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region of |</a:t>
            </a:r>
            <a:r>
              <a:rPr lang="en-US" altLang="ja-JP" sz="2000" b="1" i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B</a:t>
            </a:r>
            <a:r>
              <a:rPr lang="en-US" altLang="ja-JP" sz="2000" b="1" i="1" baseline="-25000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p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| &lt; 5mT satisfies the Lloyd’s criteria of </a:t>
            </a:r>
            <a:r>
              <a:rPr lang="en-US" altLang="ja-JP" sz="2000" b="1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</a:t>
            </a:r>
            <a:r>
              <a:rPr lang="en-US" altLang="ja-JP" sz="2000" b="1" i="1" baseline="-250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t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000" b="1" i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B</a:t>
            </a:r>
            <a:r>
              <a:rPr lang="en-US" altLang="ja-JP" sz="2000" b="1" i="1" baseline="-25000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t</a:t>
            </a:r>
            <a:r>
              <a:rPr lang="en-US" altLang="ja-JP" sz="2000" b="1" i="1" baseline="-250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/</a:t>
            </a:r>
            <a:r>
              <a:rPr lang="en-US" altLang="ja-JP" sz="2000" b="1" i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B</a:t>
            </a:r>
            <a:r>
              <a:rPr lang="en-US" altLang="ja-JP" sz="2000" b="1" i="1" baseline="-25000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p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&gt; 1kV/m (</a:t>
            </a:r>
            <a:r>
              <a:rPr lang="en-US" altLang="ja-JP" sz="2000" b="1" i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</a:t>
            </a:r>
            <a:r>
              <a:rPr lang="en-US" altLang="ja-JP" sz="2000" b="1" i="1" baseline="-250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t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~ 40 V/m and </a:t>
            </a:r>
            <a:r>
              <a:rPr lang="en-US" altLang="ja-JP" sz="2000" b="1" i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B</a:t>
            </a:r>
            <a:r>
              <a:rPr lang="en-US" altLang="ja-JP" sz="2000" b="1" i="1" baseline="-25000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t</a:t>
            </a:r>
            <a:r>
              <a:rPr lang="en-US" altLang="ja-JP" sz="2000" b="1" i="1" baseline="-250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 ,null </a:t>
            </a:r>
            <a:r>
              <a:rPr lang="en-US" altLang="ja-JP" sz="20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~ 0.14 T in UTST).</a:t>
            </a:r>
            <a:endParaRPr lang="ja-JP" altLang="en-US" sz="20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50" name="Picture 2" descr="C:\Users\inomoto\Desktop\ISTW201511\Null_reg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54103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87624" y="2780928"/>
            <a:ext cx="648072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1835696" y="2780928"/>
            <a:ext cx="1584176" cy="3459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35696" y="3573016"/>
            <a:ext cx="1584176" cy="16187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804248" y="2180764"/>
            <a:ext cx="200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Null point is not steady but changes its location and shape in tens of </a:t>
            </a:r>
            <a:r>
              <a:rPr kumimoji="1" lang="en-US" altLang="ja-JP" sz="1100" dirty="0" err="1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microsecs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.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76037" y="2375539"/>
            <a:ext cx="21515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Null point formed outboard side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51720" y="3176972"/>
            <a:ext cx="1215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FEM calculation of eddy current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1600" dirty="0"/>
              <a:t>Outer-PF-Coil </a:t>
            </a:r>
            <a:r>
              <a:rPr lang="en-US" altLang="ja-JP" sz="1600" dirty="0" smtClean="0"/>
              <a:t>Startup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b="1" dirty="0" smtClean="0"/>
              <a:t>Typica</a:t>
            </a:r>
            <a:r>
              <a:rPr lang="en-US" altLang="ja-JP" b="1" dirty="0" smtClean="0"/>
              <a:t>l waveform of outer-PF start-up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95936" y="1219200"/>
            <a:ext cx="5148064" cy="1607284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latin typeface="Franklin Gothic Book" panose="020B0503020102020204" pitchFamily="34" charset="0"/>
              </a:rPr>
              <a:t>UTST CS-free discharge scheme</a:t>
            </a:r>
          </a:p>
          <a:p>
            <a:pPr marL="274320" lvl="1" indent="0">
              <a:buNone/>
            </a:pPr>
            <a:r>
              <a:rPr lang="en-US" altLang="ja-JP" sz="21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1. Slow TF current and slow PF3 bias current are applied and then the gas is </a:t>
            </a:r>
            <a:r>
              <a:rPr lang="en-US" altLang="ja-JP" sz="21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preionized</a:t>
            </a:r>
            <a:r>
              <a:rPr lang="en-US" altLang="ja-JP" sz="21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(not shown).</a:t>
            </a:r>
          </a:p>
        </p:txBody>
      </p:sp>
      <p:pic>
        <p:nvPicPr>
          <p:cNvPr id="4" name="図 3" descr="C:\Users\inomoto\paper\NF_UTST_startup2014\準備\fig_3_current_timeall\fig3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5856"/>
            <a:ext cx="3672408" cy="50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905886" y="2826484"/>
            <a:ext cx="1368152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3" descr="C:\Users\inomoto\Desktop\H26S-2(201412) 3rdWS(Kisarazu)\figures\fig1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10" y="2936640"/>
            <a:ext cx="1105305" cy="15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78395" y="2826484"/>
            <a:ext cx="5148064" cy="2258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altLang="ja-JP" sz="21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2. Two pairs of PF coils (PF2 and 4) are energized by capacitor banks to drive oscillating currents with peak current of ~150 </a:t>
            </a:r>
            <a:r>
              <a:rPr lang="en-US" altLang="ja-JP" sz="21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kAT</a:t>
            </a:r>
            <a:r>
              <a:rPr lang="en-US" altLang="ja-JP" sz="21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and period of ~1 </a:t>
            </a:r>
            <a:r>
              <a:rPr lang="en-US" altLang="ja-JP" sz="2100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ms.</a:t>
            </a:r>
            <a:r>
              <a:rPr lang="en-US" altLang="ja-JP" sz="21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Plasma discharge is initiated in the ramp-down phase of the PF coil currents.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995936" y="4929358"/>
            <a:ext cx="5148064" cy="13079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altLang="ja-JP" sz="21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3. Finally, PF1 coils are energized to push the formed two STs towards the center of the device.</a:t>
            </a:r>
            <a:endParaRPr lang="ja-JP" altLang="en-US" sz="21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inomoto\Desktop\UTST立ち上げ\fig_4_formation_conts\fig4_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46" y="1202719"/>
            <a:ext cx="7665191" cy="3010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1600" dirty="0"/>
              <a:t>Outer-PF-Coil </a:t>
            </a:r>
            <a:r>
              <a:rPr lang="en-US" altLang="ja-JP" sz="1600" dirty="0" smtClean="0"/>
              <a:t>Startup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b="1" dirty="0" smtClean="0"/>
              <a:t>Magnetic </a:t>
            </a:r>
            <a:r>
              <a:rPr lang="en-US" altLang="ja-JP" b="1" dirty="0" smtClean="0"/>
              <a:t>field during breakdown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8518" y="1412776"/>
            <a:ext cx="1230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Franklin Gothic Book" panose="020B0503020102020204" pitchFamily="34" charset="0"/>
              </a:rPr>
              <a:t>Vacuum</a:t>
            </a:r>
            <a:endParaRPr kumimoji="1" lang="ja-JP" altLang="en-US" sz="24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8518" y="2679303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Franklin Gothic Book" panose="020B0503020102020204" pitchFamily="34" charset="0"/>
              </a:rPr>
              <a:t>Plasma</a:t>
            </a:r>
            <a:endParaRPr kumimoji="1" lang="ja-JP" altLang="en-US" sz="24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7BF7-52CF-41F1-8667-90B6045C91C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23928" y="1340767"/>
            <a:ext cx="1008112" cy="2872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5" idx="2"/>
          </p:cNvCxnSpPr>
          <p:nvPr/>
        </p:nvCxnSpPr>
        <p:spPr>
          <a:xfrm flipH="1">
            <a:off x="2245464" y="4213110"/>
            <a:ext cx="2182520" cy="5120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0976" y="4755225"/>
            <a:ext cx="3788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Franklin Gothic Book" panose="020B0503020102020204" pitchFamily="34" charset="0"/>
              </a:rPr>
              <a:t>Deformation of the flux surfaces from the vacuum case, i.e., initiation of the plasma current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948264" y="1340767"/>
            <a:ext cx="1008112" cy="2872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37469" y="4725144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Franklin Gothic Book" panose="020B0503020102020204" pitchFamily="34" charset="0"/>
              </a:rPr>
              <a:t>Finally a tokamak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plasma with </a:t>
            </a:r>
            <a:r>
              <a:rPr lang="en-US" altLang="ja-JP" sz="2000" dirty="0">
                <a:latin typeface="Franklin Gothic Book" panose="020B0503020102020204" pitchFamily="34" charset="0"/>
              </a:rPr>
              <a:t>closed flux surface i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s formed. </a:t>
            </a:r>
            <a:r>
              <a:rPr lang="en-US" altLang="ja-JP" sz="2000" dirty="0">
                <a:latin typeface="Franklin Gothic Book" panose="020B0503020102020204" pitchFamily="34" charset="0"/>
              </a:rPr>
              <a:t>Since this initial tokamak 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has </a:t>
            </a:r>
            <a:r>
              <a:rPr lang="en-US" altLang="ja-JP" sz="2000" dirty="0">
                <a:latin typeface="Franklin Gothic Book" panose="020B0503020102020204" pitchFamily="34" charset="0"/>
              </a:rPr>
              <a:t>larger major radius and smaller minor radius than the final one, its aspect ratio i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s </a:t>
            </a:r>
            <a:r>
              <a:rPr lang="en-US" altLang="ja-JP" sz="2000" dirty="0">
                <a:latin typeface="Franklin Gothic Book" panose="020B0503020102020204" pitchFamily="34" charset="0"/>
              </a:rPr>
              <a:t>about 2</a:t>
            </a:r>
            <a:r>
              <a:rPr lang="en-US" altLang="ja-JP" sz="2000" dirty="0" smtClean="0">
                <a:latin typeface="Franklin Gothic Book" panose="020B0503020102020204" pitchFamily="34" charset="0"/>
              </a:rPr>
              <a:t>.</a:t>
            </a:r>
            <a:endParaRPr kumimoji="1" lang="ja-JP" altLang="en-US" sz="2000" dirty="0"/>
          </a:p>
        </p:txBody>
      </p:sp>
      <p:cxnSp>
        <p:nvCxnSpPr>
          <p:cNvPr id="19" name="直線コネクタ 18"/>
          <p:cNvCxnSpPr>
            <a:stCxn id="15" idx="2"/>
          </p:cNvCxnSpPr>
          <p:nvPr/>
        </p:nvCxnSpPr>
        <p:spPr>
          <a:xfrm flipH="1">
            <a:off x="6768244" y="4213110"/>
            <a:ext cx="684076" cy="5120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90372" y="1124744"/>
            <a:ext cx="2864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Direct measurement by internal probe array</a:t>
            </a:r>
            <a:endParaRPr kumimoji="1" lang="ja-JP" altLang="en-US" sz="11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5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3943</TotalTime>
  <Words>1496</Words>
  <Application>Microsoft Office PowerPoint</Application>
  <PresentationFormat>画面に合わせる (4:3)</PresentationFormat>
  <Paragraphs>231</Paragraphs>
  <Slides>19</Slides>
  <Notes>1</Notes>
  <HiddenSlides>0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アース</vt:lpstr>
      <vt:lpstr>ビットマップ イメージ</vt:lpstr>
      <vt:lpstr>M. Inomoto, K. Yamasaki, T. Ushiki, X. Guo, N. Kawakami, T. Sugawara, K. Matsuyama, A. Sato, K. Noma, Y. Fukai,  H. Yamanaka, R. Tamura, A. Kuwahata, H. Tanabe, Y. Ono, T.I. Tsujimura1, S. Kamio1, T. Yamada2</vt:lpstr>
      <vt:lpstr>Motivation</vt:lpstr>
      <vt:lpstr>Ex-vessel Outer PF Coil :    Advantages and disadvantages</vt:lpstr>
      <vt:lpstr>ST merging method</vt:lpstr>
      <vt:lpstr>Goal of UTST research</vt:lpstr>
      <vt:lpstr>UTST specifications</vt:lpstr>
      <vt:lpstr>Outer-PF-Coil Startup How to form null points?</vt:lpstr>
      <vt:lpstr>Outer-PF-Coil Startup Typical waveform of outer-PF start-up</vt:lpstr>
      <vt:lpstr>Outer-PF-Coil Startup Magnetic field during breakdown</vt:lpstr>
      <vt:lpstr>Outer-PF-Coil Startup Breakdown details</vt:lpstr>
      <vt:lpstr>Outer-PF-Coil Startup Flux utilization efficiency</vt:lpstr>
      <vt:lpstr>Outer-PF-Coil Startup UTST discharge conditions</vt:lpstr>
      <vt:lpstr>Merging Well-controlled ST Merging established</vt:lpstr>
      <vt:lpstr>Merging Merging heating scaling</vt:lpstr>
      <vt:lpstr>Summary &amp; Future Plans</vt:lpstr>
      <vt:lpstr>PowerPoint プレゼンテーション</vt:lpstr>
      <vt:lpstr>ne/Te evolutions after merging</vt:lpstr>
      <vt:lpstr>Required parameters for NBI</vt:lpstr>
      <vt:lpstr>UTST specs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UTST実験の最近の進展</dc:title>
  <dc:creator>inomoto</dc:creator>
  <cp:lastModifiedBy>inomoto</cp:lastModifiedBy>
  <cp:revision>412</cp:revision>
  <cp:lastPrinted>2015-11-02T00:36:32Z</cp:lastPrinted>
  <dcterms:created xsi:type="dcterms:W3CDTF">2014-07-30T13:07:01Z</dcterms:created>
  <dcterms:modified xsi:type="dcterms:W3CDTF">2015-11-06T10:38:30Z</dcterms:modified>
</cp:coreProperties>
</file>