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9" r:id="rId3"/>
    <p:sldId id="269" r:id="rId4"/>
    <p:sldId id="270" r:id="rId5"/>
    <p:sldId id="287" r:id="rId6"/>
    <p:sldId id="271" r:id="rId7"/>
    <p:sldId id="283" r:id="rId8"/>
    <p:sldId id="284" r:id="rId9"/>
    <p:sldId id="272" r:id="rId10"/>
    <p:sldId id="282" r:id="rId11"/>
    <p:sldId id="281" r:id="rId12"/>
    <p:sldId id="273" r:id="rId13"/>
    <p:sldId id="285" r:id="rId14"/>
    <p:sldId id="286" r:id="rId15"/>
    <p:sldId id="288" r:id="rId16"/>
    <p:sldId id="289" r:id="rId17"/>
    <p:sldId id="274" r:id="rId18"/>
    <p:sldId id="275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79" autoAdjust="0"/>
  </p:normalViewPr>
  <p:slideViewPr>
    <p:cSldViewPr>
      <p:cViewPr varScale="1">
        <p:scale>
          <a:sx n="86" d="100"/>
          <a:sy n="86" d="100"/>
        </p:scale>
        <p:origin x="-1752" y="-112"/>
      </p:cViewPr>
      <p:guideLst>
        <p:guide orient="horz" pos="124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Field-Aligned SOL Losses of HHFW Power and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Rectification in the </a:t>
            </a:r>
            <a:r>
              <a:rPr lang="en-US" sz="10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NSTX, R. Perkins, 11/05/2015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10600" cy="14478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/>
              <a:t>R. J. Perkins</a:t>
            </a:r>
            <a:r>
              <a:rPr lang="en-US" sz="4000" baseline="30000" dirty="0"/>
              <a:t>1</a:t>
            </a:r>
            <a:r>
              <a:rPr lang="en-US" sz="4000" dirty="0"/>
              <a:t>, J. C. Hosea</a:t>
            </a:r>
            <a:r>
              <a:rPr lang="en-US" sz="4000" baseline="30000" dirty="0"/>
              <a:t>1</a:t>
            </a:r>
            <a:r>
              <a:rPr lang="en-US" sz="4000" dirty="0"/>
              <a:t>, M. A. Jaworski</a:t>
            </a:r>
            <a:r>
              <a:rPr lang="en-US" sz="4000" baseline="30000" dirty="0"/>
              <a:t>1</a:t>
            </a:r>
            <a:r>
              <a:rPr lang="en-US" sz="4000" dirty="0"/>
              <a:t>, J.-W. Ahn</a:t>
            </a:r>
            <a:r>
              <a:rPr lang="en-US" sz="4000" baseline="30000" dirty="0"/>
              <a:t>2</a:t>
            </a:r>
            <a:r>
              <a:rPr lang="en-US" sz="4000" dirty="0"/>
              <a:t>, A Diallo</a:t>
            </a:r>
            <a:r>
              <a:rPr lang="en-US" sz="4000" baseline="30000" dirty="0"/>
              <a:t>1</a:t>
            </a:r>
            <a:r>
              <a:rPr lang="en-US" sz="4000" dirty="0"/>
              <a:t>, R. E. Bell</a:t>
            </a:r>
            <a:r>
              <a:rPr lang="en-US" sz="4000" baseline="30000" dirty="0"/>
              <a:t>1</a:t>
            </a:r>
            <a:r>
              <a:rPr lang="en-US" sz="4000" dirty="0"/>
              <a:t>, N. Bertelli</a:t>
            </a:r>
            <a:r>
              <a:rPr lang="en-US" sz="4000" baseline="30000" dirty="0"/>
              <a:t>1</a:t>
            </a:r>
            <a:r>
              <a:rPr lang="en-US" sz="4000" dirty="0" smtClean="0"/>
              <a:t>, </a:t>
            </a:r>
          </a:p>
          <a:p>
            <a:r>
              <a:rPr lang="en-US" sz="4000" dirty="0" smtClean="0"/>
              <a:t>S</a:t>
            </a:r>
            <a:r>
              <a:rPr lang="en-US" sz="4000" dirty="0"/>
              <a:t>. Gerhardt</a:t>
            </a:r>
            <a:r>
              <a:rPr lang="en-US" sz="4000" baseline="30000" dirty="0"/>
              <a:t>1</a:t>
            </a:r>
            <a:r>
              <a:rPr lang="en-US" sz="4000" dirty="0"/>
              <a:t>, T. K. Gray</a:t>
            </a:r>
            <a:r>
              <a:rPr lang="en-US" sz="4000" baseline="30000" dirty="0"/>
              <a:t>2</a:t>
            </a:r>
            <a:r>
              <a:rPr lang="en-US" sz="4000" dirty="0"/>
              <a:t>, G. J. Kramer</a:t>
            </a:r>
            <a:r>
              <a:rPr lang="en-US" sz="4000" baseline="30000" dirty="0"/>
              <a:t>1</a:t>
            </a:r>
            <a:r>
              <a:rPr lang="en-US" sz="4000" dirty="0"/>
              <a:t>, B. P. LeBlanc</a:t>
            </a:r>
            <a:r>
              <a:rPr lang="en-US" sz="4000" baseline="30000" dirty="0"/>
              <a:t>1</a:t>
            </a:r>
            <a:r>
              <a:rPr lang="en-US" sz="4000" dirty="0"/>
              <a:t>, A. McLean</a:t>
            </a:r>
            <a:r>
              <a:rPr lang="en-US" sz="4000" baseline="30000" dirty="0"/>
              <a:t>3</a:t>
            </a:r>
            <a:r>
              <a:rPr lang="en-US" sz="4000" dirty="0"/>
              <a:t>, C. K. Phillips</a:t>
            </a:r>
            <a:r>
              <a:rPr lang="en-US" sz="4000" baseline="30000" dirty="0"/>
              <a:t>1</a:t>
            </a:r>
            <a:r>
              <a:rPr lang="en-US" sz="4000" dirty="0"/>
              <a:t>, </a:t>
            </a:r>
            <a:endParaRPr lang="en-US" sz="4000" dirty="0" smtClean="0"/>
          </a:p>
          <a:p>
            <a:r>
              <a:rPr lang="en-US" sz="4000" dirty="0" smtClean="0"/>
              <a:t>M</a:t>
            </a:r>
            <a:r>
              <a:rPr lang="en-US" sz="4000" dirty="0"/>
              <a:t>. Podestà</a:t>
            </a:r>
            <a:r>
              <a:rPr lang="en-US" sz="4000" baseline="30000" dirty="0"/>
              <a:t>1</a:t>
            </a:r>
            <a:r>
              <a:rPr lang="en-US" sz="4000" dirty="0"/>
              <a:t>, L. Roquemore</a:t>
            </a:r>
            <a:r>
              <a:rPr lang="en-US" sz="4000" baseline="30000" dirty="0"/>
              <a:t>1</a:t>
            </a:r>
            <a:r>
              <a:rPr lang="en-US" sz="4000" dirty="0"/>
              <a:t>, S. Sabbagh</a:t>
            </a:r>
            <a:r>
              <a:rPr lang="en-US" sz="4000" baseline="30000" dirty="0"/>
              <a:t>4</a:t>
            </a:r>
            <a:r>
              <a:rPr lang="en-US" sz="4000" dirty="0"/>
              <a:t>, G. Taylor</a:t>
            </a:r>
            <a:r>
              <a:rPr lang="en-US" sz="4000" baseline="30000" dirty="0"/>
              <a:t>1</a:t>
            </a:r>
            <a:r>
              <a:rPr lang="en-US" sz="4000" dirty="0"/>
              <a:t> and J. R. </a:t>
            </a:r>
            <a:r>
              <a:rPr lang="en-US" sz="4000" dirty="0" smtClean="0"/>
              <a:t>Wilson</a:t>
            </a:r>
            <a:r>
              <a:rPr lang="en-US" sz="4000" baseline="30000" dirty="0" smtClean="0"/>
              <a:t>1</a:t>
            </a:r>
          </a:p>
          <a:p>
            <a:r>
              <a:rPr lang="en-US" dirty="0" smtClean="0"/>
              <a:t>1 Princeton Plasma Physics Laboratory</a:t>
            </a:r>
          </a:p>
          <a:p>
            <a:r>
              <a:rPr lang="en-US" dirty="0" smtClean="0"/>
              <a:t>2 Oak Ridge National Laboratory</a:t>
            </a:r>
          </a:p>
          <a:p>
            <a:r>
              <a:rPr lang="en-US" dirty="0" smtClean="0"/>
              <a:t>3 Lawrence Livermore National Laboratory</a:t>
            </a:r>
          </a:p>
          <a:p>
            <a:r>
              <a:rPr lang="en-US" dirty="0" smtClean="0"/>
              <a:t>4 Columbia University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Field-Aligned SOL Losses of HHFW Power and </a:t>
            </a:r>
            <a:r>
              <a:rPr lang="en-US" dirty="0" smtClean="0"/>
              <a:t>RF </a:t>
            </a:r>
            <a:r>
              <a:rPr lang="en-US" dirty="0"/>
              <a:t>Rectification in the </a:t>
            </a:r>
            <a:r>
              <a:rPr lang="en-US" dirty="0" err="1"/>
              <a:t>Divertor</a:t>
            </a:r>
            <a:r>
              <a:rPr lang="en-US" dirty="0"/>
              <a:t> of NSTX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4267200"/>
            <a:ext cx="7315200" cy="457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November 5, 2015</a:t>
            </a:r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Averaging </a:t>
            </a:r>
            <a:r>
              <a:rPr lang="en-US" dirty="0" smtClean="0"/>
              <a:t>sweeps </a:t>
            </a:r>
            <a:r>
              <a:rPr lang="en-US" dirty="0" err="1" smtClean="0"/>
              <a:t>smooths</a:t>
            </a:r>
            <a:r>
              <a:rPr lang="en-US" dirty="0" smtClean="0"/>
              <a:t> turbulence, allows better </a:t>
            </a:r>
            <a:r>
              <a:rPr lang="en-US" dirty="0" smtClean="0"/>
              <a:t>fitting</a:t>
            </a:r>
            <a:endParaRPr lang="en-US" dirty="0"/>
          </a:p>
        </p:txBody>
      </p:sp>
      <p:pic>
        <p:nvPicPr>
          <p:cNvPr id="3" name="Picture 2" descr="Fig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219200"/>
            <a:ext cx="5092700" cy="3748434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3810000" cy="556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 RF rectification</a:t>
            </a:r>
          </a:p>
          <a:p>
            <a:pPr lvl="1"/>
            <a:r>
              <a:rPr lang="en-US" dirty="0" smtClean="0"/>
              <a:t>Fit </a:t>
            </a:r>
            <a:r>
              <a:rPr lang="en-US" dirty="0" smtClean="0"/>
              <a:t>both characteristics with </a:t>
            </a:r>
            <a:r>
              <a:rPr lang="en-US" dirty="0" smtClean="0"/>
              <a:t>exponentials with same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Departure from exponential </a:t>
            </a:r>
            <a:r>
              <a:rPr lang="en-US" dirty="0" smtClean="0"/>
              <a:t>at </a:t>
            </a:r>
            <a:r>
              <a:rPr lang="en-US" dirty="0" smtClean="0"/>
              <a:t>higher bias expected for oblique magnetic fields</a:t>
            </a:r>
          </a:p>
          <a:p>
            <a:endParaRPr lang="en-US" dirty="0" smtClean="0"/>
          </a:p>
          <a:p>
            <a:r>
              <a:rPr lang="en-US" dirty="0" smtClean="0"/>
              <a:t>Change in floating potential: 24 V</a:t>
            </a:r>
          </a:p>
          <a:p>
            <a:endParaRPr lang="en-US" dirty="0" smtClean="0"/>
          </a:p>
          <a:p>
            <a:r>
              <a:rPr lang="en-US" dirty="0" smtClean="0"/>
              <a:t>Estimated V</a:t>
            </a:r>
            <a:r>
              <a:rPr lang="en-US" baseline="-25000" dirty="0" smtClean="0"/>
              <a:t>RF</a:t>
            </a:r>
            <a:r>
              <a:rPr lang="en-US" dirty="0" smtClean="0"/>
              <a:t>: </a:t>
            </a:r>
            <a:r>
              <a:rPr lang="en-US" dirty="0" smtClean="0"/>
              <a:t>44 </a:t>
            </a:r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257800"/>
            <a:ext cx="4800600" cy="9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Midplane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measurements support RF rectification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Thomson Scattering provides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profile at </a:t>
            </a:r>
            <a:r>
              <a:rPr lang="en-US" dirty="0" err="1" smtClean="0"/>
              <a:t>midplane</a:t>
            </a:r>
            <a:endParaRPr lang="en-US" dirty="0" smtClean="0"/>
          </a:p>
          <a:p>
            <a:r>
              <a:rPr lang="en-US" dirty="0" smtClean="0"/>
              <a:t>Assuming RF rectification: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= 13.5 </a:t>
            </a:r>
            <a:r>
              <a:rPr lang="en-US" dirty="0" err="1" smtClean="0"/>
              <a:t>eV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Decent agreement with TS</a:t>
            </a:r>
          </a:p>
          <a:p>
            <a:r>
              <a:rPr lang="en-US" dirty="0" smtClean="0"/>
              <a:t>Assuming plasma heating: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= 31 </a:t>
            </a:r>
            <a:r>
              <a:rPr lang="en-US" dirty="0" err="1" smtClean="0"/>
              <a:t>eV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uch larger than TS measurements</a:t>
            </a:r>
            <a:endParaRPr lang="en-US" dirty="0"/>
          </a:p>
        </p:txBody>
      </p:sp>
      <p:pic>
        <p:nvPicPr>
          <p:cNvPr id="5" name="Picture 4" descr="Fig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87" y="1600200"/>
            <a:ext cx="4953401" cy="356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096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R. J. Perkins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Phys. </a:t>
            </a:r>
            <a:r>
              <a:rPr lang="en-US" i="1" dirty="0"/>
              <a:t>Plasma </a:t>
            </a:r>
            <a:r>
              <a:rPr lang="en-US" b="1" dirty="0"/>
              <a:t>22</a:t>
            </a:r>
            <a:r>
              <a:rPr lang="en-US" dirty="0"/>
              <a:t>, 042506 (2015)</a:t>
            </a:r>
          </a:p>
        </p:txBody>
      </p:sp>
    </p:spTree>
    <p:extLst>
      <p:ext uri="{BB962C8B-B14F-4D97-AF65-F5344CB8AC3E}">
        <p14:creationId xmlns:p14="http://schemas.microsoft.com/office/powerpoint/2010/main" val="230369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flux to surface consists of ion and electron contributions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Ion energy flux from sheath voltage drop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048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Ion thermal flux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93506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Electron </a:t>
            </a:r>
          </a:p>
          <a:p>
            <a:pPr algn="ctr"/>
            <a:r>
              <a:rPr lang="en-US" sz="2000" dirty="0" smtClean="0"/>
              <a:t>thermal flux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44"/>
            <a:ext cx="9144000" cy="107311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0"/>
          </p:cNvCxnSpPr>
          <p:nvPr/>
        </p:nvCxnSpPr>
        <p:spPr>
          <a:xfrm flipV="1">
            <a:off x="1866900" y="2133600"/>
            <a:ext cx="723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4343400" y="2209800"/>
            <a:ext cx="2667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7010400" y="2438401"/>
            <a:ext cx="342900" cy="49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1838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P. </a:t>
            </a:r>
            <a:r>
              <a:rPr lang="en-US" dirty="0" err="1" smtClean="0"/>
              <a:t>Stangeby</a:t>
            </a:r>
            <a:r>
              <a:rPr lang="en-US" dirty="0"/>
              <a:t> </a:t>
            </a:r>
            <a:r>
              <a:rPr lang="en-US" dirty="0" smtClean="0"/>
              <a:t>“The </a:t>
            </a:r>
            <a:r>
              <a:rPr lang="en-US" dirty="0"/>
              <a:t>plasma boundary of magnetic fusion </a:t>
            </a:r>
            <a:r>
              <a:rPr lang="en-US" dirty="0" smtClean="0"/>
              <a:t>devices,” Ch.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RF increases heat flux (at same bias) due to increased electron current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Ion energy flux from sheath voltage drop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048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Ion thermal flux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93506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Electron </a:t>
            </a:r>
          </a:p>
          <a:p>
            <a:pPr algn="ctr"/>
            <a:r>
              <a:rPr lang="en-US" sz="2000" dirty="0" smtClean="0"/>
              <a:t>thermal flux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44"/>
            <a:ext cx="9144000" cy="1073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9144000" cy="925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19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RF potential and average over an RF cycle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5" idx="0"/>
          </p:cNvCxnSpPr>
          <p:nvPr/>
        </p:nvCxnSpPr>
        <p:spPr>
          <a:xfrm flipV="1">
            <a:off x="1866900" y="2133600"/>
            <a:ext cx="723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4343400" y="2209800"/>
            <a:ext cx="2667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7010400" y="2438401"/>
            <a:ext cx="342900" cy="49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7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RF increases heat flux (at same bias) due to increased electron current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44"/>
            <a:ext cx="9144000" cy="1073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9144000" cy="925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1295400"/>
            <a:ext cx="30480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4648200"/>
            <a:ext cx="35814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2738735"/>
            <a:ext cx="4191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Electron current without RF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810000"/>
            <a:ext cx="4191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Electron current with RF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16" idx="3"/>
          </p:cNvCxnSpPr>
          <p:nvPr/>
        </p:nvCxnSpPr>
        <p:spPr>
          <a:xfrm flipV="1">
            <a:off x="4800600" y="2590800"/>
            <a:ext cx="1295400" cy="378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4800600" y="4040833"/>
            <a:ext cx="762000" cy="607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7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RF increases heat flux (at same bias) due to increased electron current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644"/>
            <a:ext cx="9144000" cy="1073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9144000" cy="925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19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RF potential and average over an RF cycle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867400"/>
            <a:ext cx="7086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RF</a:t>
            </a:r>
            <a:r>
              <a:rPr lang="en-US" sz="2400" dirty="0" smtClean="0"/>
              <a:t> ~ </a:t>
            </a:r>
            <a:r>
              <a:rPr lang="en-US" sz="2400" dirty="0" smtClean="0"/>
              <a:t>44 </a:t>
            </a:r>
            <a:r>
              <a:rPr lang="en-US" sz="2400" dirty="0" smtClean="0"/>
              <a:t>V      </a:t>
            </a:r>
            <a:r>
              <a:rPr lang="en-US" sz="2400" dirty="0" smtClean="0">
                <a:sym typeface="Wingdings"/>
              </a:rPr>
              <a:t>    ΔQ</a:t>
            </a:r>
            <a:r>
              <a:rPr lang="en-US" sz="2400" baseline="-25000" dirty="0" smtClean="0">
                <a:sym typeface="Wingdings"/>
              </a:rPr>
              <a:t>RF</a:t>
            </a:r>
            <a:r>
              <a:rPr lang="en-US" sz="2400" dirty="0" smtClean="0">
                <a:sym typeface="Wingdings"/>
              </a:rPr>
              <a:t> = 0.1 MW/m</a:t>
            </a:r>
            <a:r>
              <a:rPr lang="en-US" sz="2400" baseline="30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68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8F8F8">
                  <a:alpha val="50999"/>
                </a:srgbClr>
              </a:gs>
              <a:gs pos="100000">
                <a:srgbClr val="F8F8F8">
                  <a:gamma/>
                  <a:shade val="71765"/>
                  <a:invGamma/>
                  <a:alpha val="50999"/>
                </a:srgbClr>
              </a:gs>
            </a:gsLst>
          </a:gradFill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800" dirty="0" smtClean="0"/>
              <a:t>Comparison of Q</a:t>
            </a:r>
            <a:r>
              <a:rPr lang="en-US" sz="2800" baseline="-25000" dirty="0" smtClean="0"/>
              <a:t>RF</a:t>
            </a:r>
            <a:r>
              <a:rPr lang="en-US" sz="2800" dirty="0" smtClean="0"/>
              <a:t> prediction by RF rectification to heat flux measured by IR camera is currently difficult</a:t>
            </a:r>
            <a:endParaRPr lang="en-US" sz="2800" dirty="0">
              <a:solidFill>
                <a:srgbClr val="4C4BD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2200" u="sng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31850" lvl="1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en-US" sz="180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 								</a:t>
            </a:r>
            <a:endParaRPr lang="en-US" sz="1400" smtClean="0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  <a:buFontTx/>
              <a:buNone/>
            </a:pP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47244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4876800" y="9906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Heat flux profiles obtained at Bay I</a:t>
            </a:r>
          </a:p>
          <a:p>
            <a:endParaRPr lang="en-US" dirty="0"/>
          </a:p>
          <a:p>
            <a:r>
              <a:rPr lang="en-US" dirty="0" smtClean="0"/>
              <a:t>Langmuir probes located at Bay B</a:t>
            </a:r>
          </a:p>
          <a:p>
            <a:pPr lvl="1"/>
            <a:r>
              <a:rPr lang="en-US" dirty="0" smtClean="0"/>
              <a:t>150</a:t>
            </a:r>
            <a:r>
              <a:rPr lang="en-US" baseline="30000" dirty="0" smtClean="0"/>
              <a:t>o</a:t>
            </a:r>
            <a:r>
              <a:rPr lang="en-US" dirty="0" smtClean="0"/>
              <a:t> of </a:t>
            </a:r>
            <a:r>
              <a:rPr lang="en-US" dirty="0" err="1" smtClean="0"/>
              <a:t>toroidal</a:t>
            </a:r>
            <a:r>
              <a:rPr lang="en-US" dirty="0" smtClean="0"/>
              <a:t> separation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trong </a:t>
            </a:r>
            <a:r>
              <a:rPr lang="en-US" dirty="0" err="1" smtClean="0"/>
              <a:t>toroidal</a:t>
            </a:r>
            <a:r>
              <a:rPr lang="en-US" dirty="0" smtClean="0"/>
              <a:t> variations in spiral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Rough extrapolations suggest RF-rectification prediction is plausible, but better data is needed</a:t>
            </a:r>
            <a:endParaRPr lang="en-US" sz="2800" dirty="0"/>
          </a:p>
        </p:txBody>
      </p:sp>
      <p:pic>
        <p:nvPicPr>
          <p:cNvPr id="4" name="Content Placeholder 3" descr="Fig0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" b="50804"/>
          <a:stretch/>
        </p:blipFill>
        <p:spPr>
          <a:xfrm>
            <a:off x="3251200" y="1600200"/>
            <a:ext cx="5892800" cy="4023360"/>
          </a:xfrm>
        </p:spPr>
      </p:pic>
      <p:sp>
        <p:nvSpPr>
          <p:cNvPr id="8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3276600" cy="556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δQ</a:t>
            </a:r>
            <a:r>
              <a:rPr lang="en-US" dirty="0" smtClean="0"/>
              <a:t> </a:t>
            </a:r>
            <a:r>
              <a:rPr lang="en-US" dirty="0"/>
              <a:t>= Q</a:t>
            </a:r>
            <a:r>
              <a:rPr lang="en-US" baseline="-25000" dirty="0"/>
              <a:t>RF</a:t>
            </a:r>
            <a:r>
              <a:rPr lang="en-US" dirty="0"/>
              <a:t> – </a:t>
            </a:r>
            <a:r>
              <a:rPr lang="en-US" dirty="0" err="1"/>
              <a:t>Q</a:t>
            </a:r>
            <a:r>
              <a:rPr lang="en-US" baseline="-25000" dirty="0" err="1"/>
              <a:t>noRF</a:t>
            </a:r>
            <a:r>
              <a:rPr lang="en-US" dirty="0"/>
              <a:t> reveals different spiral passes across Bay I</a:t>
            </a:r>
          </a:p>
          <a:p>
            <a:r>
              <a:rPr lang="en-US" dirty="0" smtClean="0"/>
              <a:t>Probe </a:t>
            </a:r>
            <a:r>
              <a:rPr lang="en-US" dirty="0" smtClean="0"/>
              <a:t>radius </a:t>
            </a:r>
            <a:r>
              <a:rPr lang="en-US" dirty="0" smtClean="0"/>
              <a:t>closest </a:t>
            </a:r>
            <a:r>
              <a:rPr lang="en-US" dirty="0" smtClean="0"/>
              <a:t>to second spiral pass</a:t>
            </a:r>
          </a:p>
          <a:p>
            <a:r>
              <a:rPr lang="en-US" dirty="0" smtClean="0"/>
              <a:t>Subtract off estimate of plasma exhaust from second peak</a:t>
            </a:r>
          </a:p>
          <a:p>
            <a:pPr lvl="1"/>
            <a:r>
              <a:rPr lang="en-US" dirty="0" smtClean="0"/>
              <a:t>Estimate 0.3 MW/m</a:t>
            </a:r>
            <a:r>
              <a:rPr lang="en-US" baseline="30000" dirty="0" smtClean="0"/>
              <a:t>2</a:t>
            </a:r>
            <a:r>
              <a:rPr lang="en-US" dirty="0" smtClean="0"/>
              <a:t> from heat flux profile</a:t>
            </a:r>
          </a:p>
          <a:p>
            <a:pPr lvl="1"/>
            <a:r>
              <a:rPr lang="en-US" dirty="0" smtClean="0"/>
              <a:t>Larger than prediction from V</a:t>
            </a:r>
            <a:r>
              <a:rPr lang="en-US" baseline="-25000" dirty="0" smtClean="0"/>
              <a:t>RF</a:t>
            </a:r>
            <a:r>
              <a:rPr lang="en-US" dirty="0" smtClean="0"/>
              <a:t> but does not account for spiral variation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219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Heat Flux Profile at Bay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548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Probe Radius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096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R. J. Perkins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Phys. </a:t>
            </a:r>
            <a:r>
              <a:rPr lang="en-US" i="1" dirty="0"/>
              <a:t>Plasma </a:t>
            </a:r>
            <a:r>
              <a:rPr lang="en-US" b="1" dirty="0"/>
              <a:t>22</a:t>
            </a:r>
            <a:r>
              <a:rPr lang="en-US" dirty="0"/>
              <a:t>, 042506 (2015)</a:t>
            </a:r>
          </a:p>
        </p:txBody>
      </p:sp>
    </p:spTree>
    <p:extLst>
      <p:ext uri="{BB962C8B-B14F-4D97-AF65-F5344CB8AC3E}">
        <p14:creationId xmlns:p14="http://schemas.microsoft.com/office/powerpoint/2010/main" val="184073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Improved </a:t>
            </a:r>
            <a:r>
              <a:rPr lang="en-US" sz="3200" dirty="0" smtClean="0"/>
              <a:t>diagnostics on </a:t>
            </a:r>
            <a:r>
              <a:rPr lang="en-US" sz="3200" dirty="0" smtClean="0"/>
              <a:t>NSTX-U will allow for definitive comparisons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56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New radial array of </a:t>
            </a:r>
            <a:r>
              <a:rPr lang="en-US" dirty="0" err="1" smtClean="0"/>
              <a:t>divertor</a:t>
            </a:r>
            <a:r>
              <a:rPr lang="en-US" dirty="0" smtClean="0"/>
              <a:t> Langmuir probes</a:t>
            </a:r>
          </a:p>
          <a:p>
            <a:pPr lvl="1"/>
            <a:r>
              <a:rPr lang="en-US" dirty="0" smtClean="0"/>
              <a:t>Located at Bay I where most intense part of spiral is anticipated to fall</a:t>
            </a:r>
          </a:p>
          <a:p>
            <a:pPr lvl="1"/>
            <a:r>
              <a:rPr lang="en-US" dirty="0" smtClean="0"/>
              <a:t>Probe electronics will detect RF (30 MHz) component of signal</a:t>
            </a:r>
          </a:p>
          <a:p>
            <a:pPr lvl="2"/>
            <a:r>
              <a:rPr lang="en-US" dirty="0" smtClean="0"/>
              <a:t>Direct measurement of V</a:t>
            </a:r>
            <a:r>
              <a:rPr lang="en-US" baseline="-25000" dirty="0" smtClean="0"/>
              <a:t>RF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ORNL is providing a wide-angle IR view of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/>
            <a:r>
              <a:rPr lang="en-US" dirty="0" smtClean="0"/>
              <a:t>Obtain heat flux measurement at probe location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Wil</a:t>
            </a:r>
            <a:r>
              <a:rPr lang="en-US" dirty="0"/>
              <a:t>l</a:t>
            </a:r>
            <a:r>
              <a:rPr lang="en-US" dirty="0" smtClean="0"/>
              <a:t> perform a dedicated power scan</a:t>
            </a:r>
          </a:p>
          <a:p>
            <a:pPr lvl="1"/>
            <a:r>
              <a:rPr lang="en-US" dirty="0" smtClean="0"/>
              <a:t>Determine scaling of measured heat flux and </a:t>
            </a:r>
            <a:r>
              <a:rPr lang="en-US" dirty="0" smtClean="0"/>
              <a:t>V</a:t>
            </a:r>
            <a:r>
              <a:rPr lang="en-US" baseline="-25000" dirty="0" smtClean="0"/>
              <a:t>RF</a:t>
            </a:r>
          </a:p>
          <a:p>
            <a:pPr lvl="1"/>
            <a:r>
              <a:rPr lang="en-US" dirty="0" smtClean="0"/>
              <a:t>Determine if RF-rectification predictions of heat flux are accurate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9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56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 losses of HHFW power are significant for NSTX</a:t>
            </a:r>
          </a:p>
          <a:p>
            <a:pPr lvl="1"/>
            <a:r>
              <a:rPr lang="en-US" dirty="0" smtClean="0"/>
              <a:t>Possibly a fast</a:t>
            </a:r>
            <a:r>
              <a:rPr lang="en-US" dirty="0" smtClean="0"/>
              <a:t>-wave propagation effect that is more </a:t>
            </a:r>
            <a:r>
              <a:rPr lang="en-US" dirty="0" smtClean="0"/>
              <a:t>apparent </a:t>
            </a:r>
            <a:r>
              <a:rPr lang="en-US" dirty="0" smtClean="0"/>
              <a:t>in ST geometry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RF rectification is a likely explanation for changes to floating potential and currents</a:t>
            </a:r>
          </a:p>
          <a:p>
            <a:endParaRPr lang="en-US" dirty="0" smtClean="0"/>
          </a:p>
          <a:p>
            <a:r>
              <a:rPr lang="en-US" dirty="0" smtClean="0"/>
              <a:t>RF rectification can potentially explain the </a:t>
            </a:r>
            <a:r>
              <a:rPr lang="en-US" dirty="0" smtClean="0"/>
              <a:t>spiral heat </a:t>
            </a:r>
            <a:r>
              <a:rPr lang="en-US" dirty="0" smtClean="0"/>
              <a:t>flux</a:t>
            </a:r>
          </a:p>
          <a:p>
            <a:pPr lvl="1"/>
            <a:r>
              <a:rPr lang="en-US" dirty="0" smtClean="0"/>
              <a:t>Potentially the long </a:t>
            </a:r>
            <a:r>
              <a:rPr lang="en-US" dirty="0" smtClean="0"/>
              <a:t>sought mechanism </a:t>
            </a:r>
            <a:r>
              <a:rPr lang="en-US" dirty="0" smtClean="0"/>
              <a:t>converting </a:t>
            </a:r>
            <a:r>
              <a:rPr lang="en-US" dirty="0" smtClean="0"/>
              <a:t>HHFW power to heat flux to outer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/>
            <a:r>
              <a:rPr lang="en-US" dirty="0" smtClean="0"/>
              <a:t>Current predictions are in the right range, but better data is needed</a:t>
            </a:r>
          </a:p>
          <a:p>
            <a:pPr lvl="1"/>
            <a:endParaRPr lang="en-US" dirty="0"/>
          </a:p>
          <a:p>
            <a:r>
              <a:rPr lang="en-US" dirty="0" smtClean="0"/>
              <a:t>Experiments and diagnostics upgrades on NSTX-U will allow for </a:t>
            </a:r>
            <a:r>
              <a:rPr lang="en-US" dirty="0" smtClean="0"/>
              <a:t>more a </a:t>
            </a:r>
            <a:r>
              <a:rPr lang="en-US" dirty="0" smtClean="0"/>
              <a:t>definitive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8F8F8">
                  <a:alpha val="50999"/>
                </a:srgbClr>
              </a:gs>
              <a:gs pos="100000">
                <a:srgbClr val="F8F8F8">
                  <a:gamma/>
                  <a:shade val="71765"/>
                  <a:invGamma/>
                  <a:alpha val="50999"/>
                </a:srgbClr>
              </a:gs>
            </a:gsLst>
          </a:gradFill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800" dirty="0" smtClean="0"/>
              <a:t>Significant loss of HHFW power to the </a:t>
            </a:r>
            <a:r>
              <a:rPr lang="en-US" sz="2800" dirty="0" err="1"/>
              <a:t>d</a:t>
            </a:r>
            <a:r>
              <a:rPr lang="en-US" sz="2800" dirty="0" err="1" smtClean="0"/>
              <a:t>ivertor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along SOL field </a:t>
            </a:r>
            <a:r>
              <a:rPr lang="en-US" sz="2800" dirty="0" smtClean="0"/>
              <a:t>lines; possibly due to RF rectification</a:t>
            </a:r>
            <a:endParaRPr lang="en-US" sz="2800" dirty="0">
              <a:solidFill>
                <a:srgbClr val="4C4BD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2200" u="sng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31850" lvl="1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en-US" sz="180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 								</a:t>
            </a:r>
            <a:endParaRPr lang="en-US" sz="1400" smtClean="0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  <a:buFontTx/>
              <a:buNone/>
            </a:pP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47244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4876800" y="990600"/>
            <a:ext cx="4267200" cy="5562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Up to 60% of coupled power is not reaching the core</a:t>
            </a:r>
          </a:p>
          <a:p>
            <a:endParaRPr lang="en-US" dirty="0"/>
          </a:p>
          <a:p>
            <a:r>
              <a:rPr lang="en-US" dirty="0" smtClean="0"/>
              <a:t>Hot </a:t>
            </a:r>
            <a:r>
              <a:rPr lang="en-US" dirty="0"/>
              <a:t>spirals form on upper &amp; lower </a:t>
            </a:r>
            <a:r>
              <a:rPr lang="en-US" dirty="0" err="1"/>
              <a:t>divertor</a:t>
            </a:r>
            <a:r>
              <a:rPr lang="en-US" dirty="0"/>
              <a:t> during </a:t>
            </a:r>
            <a:r>
              <a:rPr lang="en-US" dirty="0" smtClean="0"/>
              <a:t>RF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flux up to 2 MW/m</a:t>
            </a:r>
            <a:r>
              <a:rPr lang="en-US" baseline="30000" dirty="0"/>
              <a:t>2</a:t>
            </a:r>
            <a:r>
              <a:rPr lang="en-US" dirty="0"/>
              <a:t> (for 1.8 MW coupled P</a:t>
            </a:r>
            <a:r>
              <a:rPr lang="en-US" baseline="-25000" dirty="0"/>
              <a:t>RF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RF rectification could be converting HHFW power to heat flux</a:t>
            </a:r>
          </a:p>
          <a:p>
            <a:pPr lvl="1"/>
            <a:r>
              <a:rPr lang="en-US" dirty="0" smtClean="0"/>
              <a:t>Requires RF fields in </a:t>
            </a:r>
            <a:r>
              <a:rPr lang="en-US" dirty="0" err="1" smtClean="0"/>
              <a:t>divertor</a:t>
            </a:r>
            <a:r>
              <a:rPr lang="en-US" dirty="0" smtClean="0"/>
              <a:t> region</a:t>
            </a:r>
            <a:endParaRPr lang="en-US" dirty="0" smtClean="0"/>
          </a:p>
          <a:p>
            <a:pPr lvl="1"/>
            <a:r>
              <a:rPr lang="en-US" dirty="0" smtClean="0"/>
              <a:t>Could be general to ICRF systems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Divertor</a:t>
            </a:r>
            <a:r>
              <a:rPr lang="en-US" dirty="0" smtClean="0"/>
              <a:t> diagnostics respond strongly to RF when under spiral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HHFW strongly affects floating </a:t>
            </a:r>
            <a:r>
              <a:rPr lang="en-US" dirty="0" smtClean="0"/>
              <a:t>potential </a:t>
            </a:r>
            <a:r>
              <a:rPr lang="en-US" dirty="0" smtClean="0"/>
              <a:t>when probe is under </a:t>
            </a:r>
            <a:r>
              <a:rPr lang="en-US" dirty="0" smtClean="0"/>
              <a:t>spiral</a:t>
            </a:r>
            <a:endParaRPr lang="en-US" dirty="0"/>
          </a:p>
        </p:txBody>
      </p:sp>
      <p:sp>
        <p:nvSpPr>
          <p:cNvPr id="5" name="TextBox 64"/>
          <p:cNvSpPr txBox="1">
            <a:spLocks noChangeArrowheads="1"/>
          </p:cNvSpPr>
          <p:nvPr/>
        </p:nvSpPr>
        <p:spPr bwMode="auto">
          <a:xfrm>
            <a:off x="0" y="1310074"/>
            <a:ext cx="32004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pitchFamily="34" charset="0"/>
              </a:rPr>
              <a:t>Probe 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P4 floating potential </a:t>
            </a:r>
            <a:r>
              <a:rPr lang="en-US" sz="2000" b="0" i="0" dirty="0" smtClean="0">
                <a:solidFill>
                  <a:srgbClr val="FF0000"/>
                </a:solidFill>
                <a:latin typeface="Arial" pitchFamily="34" charset="0"/>
              </a:rPr>
              <a:t>(red plot)</a:t>
            </a:r>
            <a:r>
              <a:rPr lang="en-US" sz="2000" b="0" i="0" dirty="0" smtClean="0">
                <a:solidFill>
                  <a:schemeClr val="tx1"/>
                </a:solidFill>
                <a:latin typeface="Arial" pitchFamily="34" charset="0"/>
              </a:rPr>
              <a:t> responds 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strongly to RF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pitchFamily="34" charset="0"/>
              </a:rPr>
              <a:t>Probe P2 has much 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weaker </a:t>
            </a:r>
            <a:r>
              <a:rPr lang="en-US" sz="2000" b="0" i="0" dirty="0" smtClean="0">
                <a:solidFill>
                  <a:schemeClr val="tx1"/>
                </a:solidFill>
                <a:latin typeface="Arial" pitchFamily="34" charset="0"/>
              </a:rPr>
              <a:t>response (black plot)</a:t>
            </a:r>
            <a:endParaRPr lang="en-US" sz="20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pitchFamily="34" charset="0"/>
              </a:rPr>
              <a:t>RF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-induced effects are </a:t>
            </a:r>
            <a:r>
              <a:rPr lang="en-US" sz="2000" b="0" i="0" dirty="0" smtClean="0">
                <a:solidFill>
                  <a:schemeClr val="tx1"/>
                </a:solidFill>
                <a:latin typeface="Arial" pitchFamily="34" charset="0"/>
              </a:rPr>
              <a:t>localized to spiral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000" dirty="0" smtClean="0"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</a:rPr>
              <a:t>Similarly, tile currents increase </a:t>
            </a:r>
            <a:r>
              <a:rPr lang="en-US" sz="2000" dirty="0" smtClean="0">
                <a:latin typeface="Arial" pitchFamily="34" charset="0"/>
              </a:rPr>
              <a:t>under spiral</a:t>
            </a:r>
            <a:endParaRPr lang="en-US" sz="20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" name="Picture 66" descr="141899_P4_P2_V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9558" y="1676400"/>
            <a:ext cx="596444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01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rectification is an phenomena due to non-linear IV characteristic of probe/surface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21095"/>
            <a:ext cx="4952999" cy="3619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3716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IV characteristic of probe (or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tile) is nonlinear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Exponential for </a:t>
            </a:r>
            <a:r>
              <a:rPr lang="en-US" sz="2000" dirty="0" err="1" smtClean="0"/>
              <a:t>Maxwellian</a:t>
            </a:r>
            <a:r>
              <a:rPr lang="en-US" sz="2000" dirty="0" smtClean="0"/>
              <a:t> distribution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04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rectification is an phenomena due to non-linear IV characteristic of probe/surface</a:t>
            </a:r>
            <a:endParaRPr lang="en-US" dirty="0"/>
          </a:p>
        </p:txBody>
      </p:sp>
      <p:pic>
        <p:nvPicPr>
          <p:cNvPr id="6" name="Picture 5" descr="exponenti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0"/>
            <a:ext cx="4952999" cy="441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3716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IV characteristic of probe (or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tile) is nonlinear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Exponential for </a:t>
            </a:r>
            <a:r>
              <a:rPr lang="en-US" sz="2000" dirty="0" err="1" smtClean="0"/>
              <a:t>Maxwellian</a:t>
            </a:r>
            <a:r>
              <a:rPr lang="en-US" sz="2000" dirty="0" smtClean="0"/>
              <a:t> distribution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Adding an oscillating potential produces non-zero average of collected current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67000" y="25146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9000" y="1828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RF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2636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increases electron current </a:t>
            </a:r>
            <a:br>
              <a:rPr lang="en-US" dirty="0" smtClean="0"/>
            </a:br>
            <a:r>
              <a:rPr lang="en-US" dirty="0" smtClean="0"/>
              <a:t>New floating potential depressed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858000" cy="1225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Equation for current collected at bias </a:t>
            </a:r>
            <a:r>
              <a:rPr lang="en-US" sz="2000" dirty="0" smtClean="0"/>
              <a:t>V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33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increases electron current </a:t>
            </a:r>
            <a:br>
              <a:rPr lang="en-US" dirty="0" smtClean="0"/>
            </a:br>
            <a:r>
              <a:rPr lang="en-US" dirty="0" smtClean="0"/>
              <a:t>New floating potential depressed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858000" cy="1225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8686800" cy="995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143000"/>
            <a:ext cx="1752600" cy="456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Equation for current collected at bias </a:t>
            </a:r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124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RF potential and average over an RF cycle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417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increases electron current </a:t>
            </a:r>
            <a:br>
              <a:rPr lang="en-US" dirty="0" smtClean="0"/>
            </a:br>
            <a:r>
              <a:rPr lang="en-US" dirty="0" smtClean="0"/>
              <a:t>New floating potential depressed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858000" cy="1225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8686800" cy="995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029200"/>
            <a:ext cx="5715000" cy="1135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143000"/>
            <a:ext cx="1752600" cy="456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Equation for current collected at bias </a:t>
            </a:r>
            <a:r>
              <a:rPr lang="en-US" sz="2000" dirty="0" smtClean="0"/>
              <a:t>V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971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RF potential and average over an RF cycle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648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floating potential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flRF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Boschi</a:t>
            </a:r>
            <a:r>
              <a:rPr lang="en-US" dirty="0" smtClean="0"/>
              <a:t> and F. </a:t>
            </a:r>
            <a:r>
              <a:rPr lang="en-US" dirty="0" err="1" smtClean="0"/>
              <a:t>Magistrelli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err="1" smtClean="0"/>
              <a:t>Nuovo</a:t>
            </a:r>
            <a:r>
              <a:rPr lang="en-US" i="1" dirty="0" smtClean="0"/>
              <a:t> </a:t>
            </a:r>
            <a:r>
              <a:rPr lang="en-US" i="1" dirty="0" err="1"/>
              <a:t>Cimento</a:t>
            </a:r>
            <a:r>
              <a:rPr lang="en-US" dirty="0"/>
              <a:t> </a:t>
            </a:r>
            <a:r>
              <a:rPr lang="en-US" b="1" dirty="0"/>
              <a:t>29</a:t>
            </a:r>
            <a:r>
              <a:rPr lang="en-US" dirty="0"/>
              <a:t> </a:t>
            </a:r>
            <a:r>
              <a:rPr lang="en-US" dirty="0" smtClean="0"/>
              <a:t>487 (</a:t>
            </a:r>
            <a:r>
              <a:rPr lang="en-US" dirty="0"/>
              <a:t>1963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7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Langmuir probe IV characteristics altered by RF spiral</a:t>
            </a:r>
            <a:endParaRPr lang="en-US" dirty="0"/>
          </a:p>
        </p:txBody>
      </p:sp>
      <p:pic>
        <p:nvPicPr>
          <p:cNvPr id="10" name="Picture 9" descr="Fig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4875207" cy="35687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3429000" cy="556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Probe 4 (under spiral, red curve) characteristic altered by HHFW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Could be a ~ 30 V shift in floating potential due to RF rectification</a:t>
            </a:r>
          </a:p>
          <a:p>
            <a:pPr lvl="1"/>
            <a:r>
              <a:rPr lang="en-US" dirty="0" smtClean="0"/>
              <a:t>However, could be </a:t>
            </a:r>
            <a:r>
              <a:rPr lang="en-US" dirty="0" smtClean="0"/>
              <a:t>~ </a:t>
            </a:r>
            <a:r>
              <a:rPr lang="en-US" dirty="0" smtClean="0"/>
              <a:t>16 </a:t>
            </a:r>
            <a:r>
              <a:rPr lang="en-US" dirty="0" err="1" smtClean="0"/>
              <a:t>eV</a:t>
            </a:r>
            <a:r>
              <a:rPr lang="en-US" dirty="0" smtClean="0"/>
              <a:t> of plasma heating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Divertor</a:t>
            </a:r>
            <a:r>
              <a:rPr lang="en-US" dirty="0" smtClean="0"/>
              <a:t> turbulence prevents accurate determination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1004</Words>
  <Application>Microsoft Macintosh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NSTX Upgrade</vt:lpstr>
      <vt:lpstr>Field-Aligned SOL Losses of HHFW Power and RF Rectification in the Divertor of NSTX</vt:lpstr>
      <vt:lpstr>PowerPoint Presentation</vt:lpstr>
      <vt:lpstr>HHFW strongly affects floating potential when probe is under spiral</vt:lpstr>
      <vt:lpstr>RF rectification is an phenomena due to non-linear IV characteristic of probe/surface</vt:lpstr>
      <vt:lpstr>RF rectification is an phenomena due to non-linear IV characteristic of probe/surface</vt:lpstr>
      <vt:lpstr>RF increases electron current  New floating potential depressed</vt:lpstr>
      <vt:lpstr>RF increases electron current  New floating potential depressed</vt:lpstr>
      <vt:lpstr>RF increases electron current  New floating potential depressed</vt:lpstr>
      <vt:lpstr>Langmuir probe IV characteristics altered by RF spiral</vt:lpstr>
      <vt:lpstr>Averaging sweeps smooths turbulence, allows better fitting</vt:lpstr>
      <vt:lpstr>Midplane Te measurements support RF rectification hypothesis</vt:lpstr>
      <vt:lpstr>Heat flux to surface consists of ion and electron contributions</vt:lpstr>
      <vt:lpstr>Adding RF increases heat flux (at same bias) due to increased electron current</vt:lpstr>
      <vt:lpstr>Adding RF increases heat flux (at same bias) due to increased electron current</vt:lpstr>
      <vt:lpstr>Adding RF increases heat flux (at same bias) due to increased electron current</vt:lpstr>
      <vt:lpstr>PowerPoint Presentation</vt:lpstr>
      <vt:lpstr>Rough extrapolations suggest RF-rectification prediction is plausible, but better data is needed</vt:lpstr>
      <vt:lpstr>Improved diagnostics on NSTX-U will allow for definitive comparisons</vt:lpstr>
      <vt:lpstr>Conclusions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Rory Perkins</cp:lastModifiedBy>
  <cp:revision>243</cp:revision>
  <cp:lastPrinted>2015-11-04T14:59:28Z</cp:lastPrinted>
  <dcterms:created xsi:type="dcterms:W3CDTF">2015-07-16T16:59:24Z</dcterms:created>
  <dcterms:modified xsi:type="dcterms:W3CDTF">2015-11-05T12:36:26Z</dcterms:modified>
</cp:coreProperties>
</file>