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68" r:id="rId2"/>
    <p:sldId id="291" r:id="rId3"/>
    <p:sldId id="269" r:id="rId4"/>
    <p:sldId id="286" r:id="rId5"/>
    <p:sldId id="276" r:id="rId6"/>
    <p:sldId id="278" r:id="rId7"/>
    <p:sldId id="282" r:id="rId8"/>
    <p:sldId id="284" r:id="rId9"/>
    <p:sldId id="318" r:id="rId10"/>
    <p:sldId id="296" r:id="rId11"/>
    <p:sldId id="297" r:id="rId12"/>
    <p:sldId id="319" r:id="rId13"/>
    <p:sldId id="300" r:id="rId14"/>
    <p:sldId id="304" r:id="rId15"/>
    <p:sldId id="305" r:id="rId16"/>
    <p:sldId id="306" r:id="rId17"/>
    <p:sldId id="307" r:id="rId18"/>
    <p:sldId id="308" r:id="rId19"/>
    <p:sldId id="309" r:id="rId20"/>
    <p:sldId id="311" r:id="rId21"/>
    <p:sldId id="312" r:id="rId22"/>
    <p:sldId id="313" r:id="rId23"/>
    <p:sldId id="314" r:id="rId24"/>
    <p:sldId id="315" r:id="rId25"/>
    <p:sldId id="288" r:id="rId26"/>
    <p:sldId id="294" r:id="rId27"/>
    <p:sldId id="290" r:id="rId28"/>
    <p:sldId id="295" r:id="rId29"/>
    <p:sldId id="316" r:id="rId30"/>
    <p:sldId id="289" r:id="rId31"/>
    <p:sldId id="287" r:id="rId32"/>
    <p:sldId id="317" r:id="rId33"/>
    <p:sldId id="326" r:id="rId34"/>
    <p:sldId id="320" r:id="rId35"/>
    <p:sldId id="321" r:id="rId36"/>
    <p:sldId id="323" r:id="rId37"/>
    <p:sldId id="324" r:id="rId38"/>
    <p:sldId id="325" r:id="rId39"/>
    <p:sldId id="322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336699"/>
    <a:srgbClr val="920000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030" autoAdjust="0"/>
  </p:normalViewPr>
  <p:slideViewPr>
    <p:cSldViewPr>
      <p:cViewPr varScale="1">
        <p:scale>
          <a:sx n="101" d="100"/>
          <a:sy n="101" d="100"/>
        </p:scale>
        <p:origin x="-83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E46C3C-6671-4B05-8C04-A564177E6221}" type="datetimeFigureOut">
              <a:rPr lang="en-US" smtClean="0"/>
              <a:t>11/3/2015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37322-5B01-4894-A3A3-56232F48B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31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881461-DFFB-43FD-A332-AA090483F62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881461-DFFB-43FD-A332-AA090483F62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57BD27-CB17-4636-8CED-6163F0F7CF56}" type="slidenum">
              <a:rPr lang="en-US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881461-DFFB-43FD-A332-AA090483F626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37322-5B01-4894-A3A3-56232F48BE6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599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3400" y="2362200"/>
            <a:ext cx="8077200" cy="1066800"/>
          </a:xfrm>
        </p:spPr>
        <p:txBody>
          <a:bodyPr lIns="0" rIns="0" anchor="ctr" anchorCtr="1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author list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52400" y="1143000"/>
            <a:ext cx="8839200" cy="1143000"/>
          </a:xfrm>
          <a:prstGeom prst="rect">
            <a:avLst/>
          </a:prstGeom>
        </p:spPr>
        <p:txBody>
          <a:bodyPr lIns="0" rIns="0" anchor="ctr" anchorCtr="1"/>
          <a:lstStyle>
            <a:lvl1pPr>
              <a:defRPr/>
            </a:lvl1pPr>
          </a:lstStyle>
          <a:p>
            <a:r>
              <a:rPr lang="en-US" dirty="0" smtClean="0"/>
              <a:t>Click to edit presentation title</a:t>
            </a:r>
            <a:endParaRPr lang="en-US" dirty="0"/>
          </a:p>
        </p:txBody>
      </p:sp>
      <p:pic>
        <p:nvPicPr>
          <p:cNvPr id="1026" name="Picture 2" descr="C:\Users\jmenard\My Files\PPPL\Projects\NSTX-U\Presentation template\2015 - New template\logo and banner source\Gray_banner_red_line_with_SC_NSTXU_logo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1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400" y="4844896"/>
            <a:ext cx="4831200" cy="189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505200"/>
            <a:ext cx="7315200" cy="1219200"/>
          </a:xfrm>
        </p:spPr>
        <p:txBody>
          <a:bodyPr lIns="0" rIns="0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920000"/>
                </a:solidFill>
              </a:defRPr>
            </a:lvl1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 smtClean="0">
                <a:solidFill>
                  <a:srgbClr val="C00000"/>
                </a:solidFill>
              </a:rPr>
              <a:t>Click to edit meeting name, location, and date</a:t>
            </a:r>
          </a:p>
        </p:txBody>
      </p:sp>
      <p:pic>
        <p:nvPicPr>
          <p:cNvPr id="29" name="Picture 6" descr="http://nstx.pppl.gov/DragNDrop/Presentation_Template/NSTX-U_cutaway_low_res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953000"/>
            <a:ext cx="1668672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53400" y="4876800"/>
            <a:ext cx="2080200" cy="6096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 smtClean="0"/>
              <a:t>Place your institutional logo(s) here: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961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N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3400" y="2667000"/>
            <a:ext cx="8077200" cy="1066800"/>
          </a:xfrm>
        </p:spPr>
        <p:txBody>
          <a:bodyPr lIns="0" rIns="0" anchor="ctr" anchorCtr="1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author list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52400" y="1143000"/>
            <a:ext cx="8839200" cy="1143000"/>
          </a:xfrm>
          <a:prstGeom prst="rect">
            <a:avLst/>
          </a:prstGeom>
        </p:spPr>
        <p:txBody>
          <a:bodyPr lIns="0" rIns="0" anchor="ctr" anchorCtr="1"/>
          <a:lstStyle>
            <a:lvl1pPr>
              <a:defRPr/>
            </a:lvl1pPr>
          </a:lstStyle>
          <a:p>
            <a:r>
              <a:rPr lang="en-US" dirty="0" smtClean="0"/>
              <a:t>Click to edit presentation title</a:t>
            </a:r>
            <a:endParaRPr lang="en-US" dirty="0"/>
          </a:p>
        </p:txBody>
      </p:sp>
      <p:pic>
        <p:nvPicPr>
          <p:cNvPr id="1026" name="Picture 2" descr="C:\Users\jmenard\My Files\PPPL\Projects\NSTX-U\Presentation template\2015 - New template\logo and banner source\Gray_banner_red_line_with_SC_NSTXU_logo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1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4038600"/>
            <a:ext cx="7315200" cy="1219200"/>
          </a:xfrm>
        </p:spPr>
        <p:txBody>
          <a:bodyPr lIns="0" rIns="0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920000"/>
                </a:solidFill>
              </a:defRPr>
            </a:lvl1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 smtClean="0">
                <a:solidFill>
                  <a:srgbClr val="C00000"/>
                </a:solidFill>
              </a:rPr>
              <a:t>Click to edit meeting name, location, and date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76200" y="5562600"/>
            <a:ext cx="2080200" cy="6096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 smtClean="0"/>
              <a:t>Place your institutional logo(s) here: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994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  <a:lvl2pPr>
              <a:defRPr>
                <a:solidFill>
                  <a:srgbClr val="0000FF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ln>
            <a:solidFill>
              <a:srgbClr val="0000FF"/>
            </a:solidFill>
          </a:ln>
        </p:spPr>
        <p:txBody>
          <a:bodyPr/>
          <a:lstStyle>
            <a:lvl1pPr>
              <a:defRPr>
                <a:solidFill>
                  <a:srgbClr val="0000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671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4419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0" hasCustomPrompt="1"/>
          </p:nvPr>
        </p:nvSpPr>
        <p:spPr>
          <a:xfrm>
            <a:off x="4648200" y="1066800"/>
            <a:ext cx="4419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927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159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409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2" descr="C:\Users\jmenard\My Files\PPPL\Projects\NSTX-U\Presentation template\2015 - New template\logo and banner source\Gray_banner_red_line.pn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120"/>
          </a:xfrm>
          <a:prstGeom prst="rect">
            <a:avLst/>
          </a:prstGeom>
        </p:spPr>
        <p:txBody>
          <a:bodyPr vert="horz" lIns="45720" tIns="45720" rIns="45720" bIns="45720" rtlCol="0" anchor="ctr" anchorCtr="1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052" name="Picture 4" descr="C:\Users\jmenard\My Files\PPPL\Projects\NSTX-U\Presentation template\2015 - New template\logo and banner source\Gray_banner_red_line_bottom_NSTXU_logo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5100"/>
            <a:ext cx="9144000" cy="30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 userDrawn="1"/>
        </p:nvSpPr>
        <p:spPr>
          <a:xfrm>
            <a:off x="8458224" y="6583439"/>
            <a:ext cx="609576" cy="246221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algn="r"/>
            <a:fld id="{F117DE82-C9A9-43C8-BFFE-CF607F10B2C3}" type="slidenum">
              <a:rPr lang="en-US" sz="1000" b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000" b="1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914400" y="6583439"/>
            <a:ext cx="7315200" cy="246221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n-US" sz="1000" b="1" baseline="300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000" b="1" baseline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ISTW</a:t>
            </a:r>
            <a:r>
              <a:rPr lang="en-US" sz="10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Studies of NSTX L and H-mode Plasmas with Global </a:t>
            </a:r>
            <a:r>
              <a:rPr lang="en-US" sz="1000" b="1" dirty="0" err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Gyrokinetic</a:t>
            </a:r>
            <a:r>
              <a:rPr lang="en-US" sz="10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Simulation, Y.</a:t>
            </a:r>
            <a:r>
              <a:rPr lang="en-US" sz="1000" b="1" baseline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Ren</a:t>
            </a:r>
            <a:r>
              <a:rPr lang="en-US" sz="10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Nov</a:t>
            </a:r>
            <a:r>
              <a:rPr lang="en-US" sz="1000" b="1" baseline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ember 4</a:t>
            </a:r>
            <a:r>
              <a:rPr lang="en-US" sz="1000" b="1" baseline="300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000" b="1" baseline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2015</a:t>
            </a:r>
            <a:endParaRPr lang="en-US" sz="1000" b="1" dirty="0" smtClean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205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51" r:id="rId3"/>
    <p:sldLayoutId id="2147483664" r:id="rId4"/>
    <p:sldLayoutId id="2147483665" r:id="rId5"/>
    <p:sldLayoutId id="2147483666" r:id="rId6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kern="1200">
          <a:solidFill>
            <a:srgbClr val="33669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33669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000" kern="1200">
          <a:solidFill>
            <a:srgbClr val="92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57250" indent="-1714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rgbClr val="00808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28700" indent="-17145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17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wmf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.wmf"/><Relationship Id="rId4" Type="http://schemas.openxmlformats.org/officeDocument/2006/relationships/oleObject" Target="../embeddings/oleObject2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533400" y="2057400"/>
            <a:ext cx="8153400" cy="1676400"/>
          </a:xfrm>
        </p:spPr>
        <p:txBody>
          <a:bodyPr>
            <a:normAutofit fontScale="77500" lnSpcReduction="20000"/>
          </a:bodyPr>
          <a:lstStyle/>
          <a:p>
            <a:r>
              <a:rPr lang="en-US" sz="3100" b="1" dirty="0"/>
              <a:t>Y. </a:t>
            </a:r>
            <a:r>
              <a:rPr lang="en-US" sz="3100" b="1" dirty="0" smtClean="0"/>
              <a:t>Ren</a:t>
            </a:r>
            <a:r>
              <a:rPr lang="en-US" sz="3100" b="1" baseline="30000" dirty="0" smtClean="0"/>
              <a:t>1</a:t>
            </a:r>
            <a:endParaRPr lang="en-US" sz="3100" b="1" dirty="0"/>
          </a:p>
          <a:p>
            <a:r>
              <a:rPr lang="en-US" b="1" dirty="0" smtClean="0"/>
              <a:t>W</a:t>
            </a:r>
            <a:r>
              <a:rPr lang="en-US" b="1" dirty="0"/>
              <a:t>. Wang</a:t>
            </a:r>
            <a:r>
              <a:rPr lang="en-US" b="1" baseline="30000" dirty="0"/>
              <a:t>1</a:t>
            </a:r>
            <a:r>
              <a:rPr lang="en-US" b="1" dirty="0"/>
              <a:t>, W. Guttenfelder</a:t>
            </a:r>
            <a:r>
              <a:rPr lang="en-US" b="1" baseline="30000" dirty="0"/>
              <a:t>1</a:t>
            </a:r>
            <a:r>
              <a:rPr lang="en-US" b="1" dirty="0"/>
              <a:t>, S.M. Kaye</a:t>
            </a:r>
            <a:r>
              <a:rPr lang="en-US" b="1" baseline="30000" dirty="0"/>
              <a:t>1</a:t>
            </a:r>
            <a:r>
              <a:rPr lang="en-US" b="1" dirty="0"/>
              <a:t>, </a:t>
            </a:r>
            <a:r>
              <a:rPr lang="en-US" b="1" dirty="0" smtClean="0"/>
              <a:t>S</a:t>
            </a:r>
            <a:r>
              <a:rPr lang="en-US" b="1" dirty="0"/>
              <a:t>. Ethier</a:t>
            </a:r>
            <a:r>
              <a:rPr lang="en-US" b="1" baseline="30000" dirty="0"/>
              <a:t>1</a:t>
            </a:r>
            <a:r>
              <a:rPr lang="en-US" b="1"/>
              <a:t>, </a:t>
            </a:r>
            <a:r>
              <a:rPr lang="en-US" b="1" smtClean="0"/>
              <a:t>                J</a:t>
            </a:r>
            <a:r>
              <a:rPr lang="en-US" b="1" dirty="0"/>
              <a:t>. Ruiz-Ruiz</a:t>
            </a:r>
            <a:r>
              <a:rPr lang="en-US" b="1" baseline="30000" dirty="0"/>
              <a:t>2</a:t>
            </a:r>
            <a:r>
              <a:rPr lang="en-US" b="1" dirty="0"/>
              <a:t>, R.E. Bell</a:t>
            </a:r>
            <a:r>
              <a:rPr lang="en-US" b="1" baseline="30000" dirty="0"/>
              <a:t>1</a:t>
            </a:r>
            <a:r>
              <a:rPr lang="en-US" b="1" dirty="0"/>
              <a:t>,</a:t>
            </a:r>
            <a:r>
              <a:rPr lang="en-US" b="1" baseline="30000" dirty="0"/>
              <a:t> </a:t>
            </a:r>
            <a:r>
              <a:rPr lang="en-US" b="1" dirty="0"/>
              <a:t>B.P. LeBlanc</a:t>
            </a:r>
            <a:r>
              <a:rPr lang="en-US" b="1" baseline="30000" dirty="0"/>
              <a:t>1</a:t>
            </a:r>
            <a:r>
              <a:rPr lang="en-US" b="1" dirty="0"/>
              <a:t>, E. Mazzucato</a:t>
            </a:r>
            <a:r>
              <a:rPr lang="en-US" b="1" baseline="30000" dirty="0"/>
              <a:t>1</a:t>
            </a:r>
            <a:r>
              <a:rPr lang="en-US" b="1" dirty="0"/>
              <a:t>, D.R. </a:t>
            </a:r>
            <a:r>
              <a:rPr lang="en-US" b="1" dirty="0" smtClean="0"/>
              <a:t>Smith</a:t>
            </a:r>
            <a:r>
              <a:rPr lang="en-US" b="1" baseline="30000" dirty="0"/>
              <a:t>3</a:t>
            </a:r>
            <a:r>
              <a:rPr lang="en-US" b="1" dirty="0" smtClean="0"/>
              <a:t>,</a:t>
            </a:r>
            <a:r>
              <a:rPr lang="en-US" b="1" baseline="30000" dirty="0" smtClean="0"/>
              <a:t> </a:t>
            </a:r>
            <a:r>
              <a:rPr lang="en-US" b="1" dirty="0"/>
              <a:t>C.W. </a:t>
            </a:r>
            <a:r>
              <a:rPr lang="en-US" b="1" dirty="0" smtClean="0"/>
              <a:t>Domier</a:t>
            </a:r>
            <a:r>
              <a:rPr lang="en-US" b="1" baseline="30000" dirty="0"/>
              <a:t>4</a:t>
            </a:r>
            <a:r>
              <a:rPr lang="en-US" b="1" dirty="0" smtClean="0"/>
              <a:t>, </a:t>
            </a:r>
            <a:r>
              <a:rPr lang="en-US" b="1" dirty="0"/>
              <a:t>H. </a:t>
            </a:r>
            <a:r>
              <a:rPr lang="en-US" b="1" dirty="0" smtClean="0"/>
              <a:t>Yuh</a:t>
            </a:r>
            <a:r>
              <a:rPr lang="en-US" b="1" baseline="30000" dirty="0"/>
              <a:t>5</a:t>
            </a:r>
            <a:r>
              <a:rPr lang="en-US" b="1" dirty="0" smtClean="0"/>
              <a:t> </a:t>
            </a:r>
            <a:r>
              <a:rPr lang="en-US" b="1" dirty="0"/>
              <a:t>and the NSTX-U Team</a:t>
            </a:r>
          </a:p>
          <a:p>
            <a:r>
              <a:rPr lang="en-US" b="1" i="1" dirty="0" smtClean="0"/>
              <a:t>1. PPPL</a:t>
            </a:r>
            <a:r>
              <a:rPr lang="en-US" b="1" dirty="0" smtClean="0"/>
              <a:t> 2. MIT 3. </a:t>
            </a:r>
            <a:r>
              <a:rPr lang="en-US" b="1" i="1" dirty="0" smtClean="0"/>
              <a:t>UW-Madison</a:t>
            </a:r>
            <a:r>
              <a:rPr lang="en-US" b="1" dirty="0" smtClean="0"/>
              <a:t> 4. </a:t>
            </a:r>
            <a:r>
              <a:rPr lang="en-US" b="1" i="1" dirty="0" smtClean="0"/>
              <a:t>UC-Davis</a:t>
            </a:r>
            <a:r>
              <a:rPr lang="en-US" b="1" i="1" baseline="30000" dirty="0"/>
              <a:t> </a:t>
            </a:r>
            <a:r>
              <a:rPr lang="en-US" b="1" i="1" dirty="0"/>
              <a:t>5</a:t>
            </a:r>
            <a:r>
              <a:rPr lang="en-US" b="1" i="1" dirty="0" smtClean="0"/>
              <a:t>. Nova Photonics</a:t>
            </a:r>
            <a:endParaRPr lang="en-US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990600"/>
            <a:ext cx="88392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Studies of NSTX L and H-mode Plasmas with Global </a:t>
            </a:r>
            <a:r>
              <a:rPr lang="en-US" b="1" dirty="0" err="1">
                <a:solidFill>
                  <a:srgbClr val="0000FF"/>
                </a:solidFill>
              </a:rPr>
              <a:t>Gyrokinetic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smtClean="0">
                <a:solidFill>
                  <a:srgbClr val="0000FF"/>
                </a:solidFill>
              </a:rPr>
              <a:t>Simulation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14400" y="3657600"/>
            <a:ext cx="7162800" cy="1219200"/>
          </a:xfrm>
        </p:spPr>
        <p:txBody>
          <a:bodyPr/>
          <a:lstStyle/>
          <a:p>
            <a:pPr marL="182563">
              <a:lnSpc>
                <a:spcPct val="70000"/>
              </a:lnSpc>
            </a:pPr>
            <a:r>
              <a:rPr lang="en-US" dirty="0" smtClean="0">
                <a:solidFill>
                  <a:srgbClr val="FF0000"/>
                </a:solidFill>
              </a:rPr>
              <a:t>18</a:t>
            </a:r>
            <a:r>
              <a:rPr lang="en-US" baseline="30000" dirty="0" smtClean="0">
                <a:solidFill>
                  <a:srgbClr val="FF0000"/>
                </a:solidFill>
              </a:rPr>
              <a:t>th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International Spherical Torus </a:t>
            </a:r>
            <a:r>
              <a:rPr lang="en-US" dirty="0" smtClean="0">
                <a:solidFill>
                  <a:srgbClr val="FF0000"/>
                </a:solidFill>
              </a:rPr>
              <a:t>Workshop</a:t>
            </a:r>
          </a:p>
          <a:p>
            <a:pPr marL="182563">
              <a:lnSpc>
                <a:spcPct val="70000"/>
              </a:lnSpc>
            </a:pPr>
            <a:r>
              <a:rPr lang="en-US" dirty="0" smtClean="0">
                <a:solidFill>
                  <a:srgbClr val="FF0000"/>
                </a:solidFill>
              </a:rPr>
              <a:t>and </a:t>
            </a:r>
            <a:r>
              <a:rPr lang="en-US" dirty="0">
                <a:solidFill>
                  <a:srgbClr val="FF0000"/>
                </a:solidFill>
              </a:rPr>
              <a:t>2015 US-Japan Workshop on ST Plasmas</a:t>
            </a:r>
          </a:p>
          <a:p>
            <a:pPr marL="182563">
              <a:lnSpc>
                <a:spcPct val="70000"/>
              </a:lnSpc>
            </a:pPr>
            <a:r>
              <a:rPr lang="en-US" dirty="0" smtClean="0">
                <a:solidFill>
                  <a:srgbClr val="FF0000"/>
                </a:solidFill>
              </a:rPr>
              <a:t>Princeton, NJ, USA </a:t>
            </a:r>
          </a:p>
          <a:p>
            <a:pPr marL="182563">
              <a:lnSpc>
                <a:spcPct val="70000"/>
              </a:lnSpc>
            </a:pPr>
            <a:r>
              <a:rPr lang="en-US" dirty="0" smtClean="0">
                <a:solidFill>
                  <a:srgbClr val="FF0000"/>
                </a:solidFill>
              </a:rPr>
              <a:t>November 3</a:t>
            </a:r>
            <a:r>
              <a:rPr lang="en-US" baseline="30000" dirty="0" smtClean="0">
                <a:solidFill>
                  <a:srgbClr val="FF0000"/>
                </a:solidFill>
              </a:rPr>
              <a:t>rd</a:t>
            </a:r>
            <a:r>
              <a:rPr lang="en-US" dirty="0" smtClean="0">
                <a:solidFill>
                  <a:srgbClr val="FF0000"/>
                </a:solidFill>
              </a:rPr>
              <a:t> - 6</a:t>
            </a:r>
            <a:r>
              <a:rPr lang="en-US" baseline="30000" dirty="0" smtClean="0">
                <a:solidFill>
                  <a:srgbClr val="FF0000"/>
                </a:solidFill>
              </a:rPr>
              <a:t>th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>
                <a:solidFill>
                  <a:srgbClr val="FF0000"/>
                </a:solidFill>
              </a:rPr>
              <a:t>2015</a:t>
            </a:r>
          </a:p>
        </p:txBody>
      </p:sp>
      <p:pic>
        <p:nvPicPr>
          <p:cNvPr id="6" name="Picture 4" descr="PPPL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615025"/>
            <a:ext cx="1606138" cy="56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70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33600" y="2209800"/>
            <a:ext cx="457062" cy="26994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965" y="2133600"/>
            <a:ext cx="4038600" cy="318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6572250" algn="l"/>
              </a:tabLst>
            </a:pPr>
            <a:r>
              <a:rPr lang="en-US" sz="2800" b="1" dirty="0"/>
              <a:t>Are Global Effects Able to Explain the Observation?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990600"/>
            <a:ext cx="4724400" cy="5791200"/>
          </a:xfrm>
        </p:spPr>
        <p:txBody>
          <a:bodyPr>
            <a:normAutofit/>
          </a:bodyPr>
          <a:lstStyle/>
          <a:p>
            <a:pPr marL="173038" indent="-173038"/>
            <a:r>
              <a:rPr lang="en-US" dirty="0" smtClean="0"/>
              <a:t>Global effects, e.g. profile variation, may be important</a:t>
            </a:r>
          </a:p>
          <a:p>
            <a:pPr marL="401638" lvl="1" indent="-173038"/>
            <a:r>
              <a:rPr lang="en-US" dirty="0" smtClean="0"/>
              <a:t>Turbulence could spread from one region to another </a:t>
            </a:r>
            <a:endParaRPr lang="en-US" sz="1600" dirty="0" smtClean="0"/>
          </a:p>
          <a:p>
            <a:pPr marL="173038" indent="-173038"/>
            <a:r>
              <a:rPr lang="en-US" dirty="0" smtClean="0"/>
              <a:t>GTS simulations are carried out with experimental equilibria</a:t>
            </a:r>
            <a:endParaRPr lang="en-US" dirty="0"/>
          </a:p>
          <a:p>
            <a:pPr marL="401638" lvl="1" indent="-173038"/>
            <a:r>
              <a:rPr lang="en-US" dirty="0"/>
              <a:t>Linear local GS2 simulations help determine the radial domain for GTS simulations</a:t>
            </a:r>
          </a:p>
          <a:p>
            <a:pPr marL="401638" lvl="1" indent="-173038"/>
            <a:r>
              <a:rPr lang="en-US" dirty="0"/>
              <a:t>Focus on ion-scale </a:t>
            </a:r>
            <a:r>
              <a:rPr lang="en-US" dirty="0" smtClean="0"/>
              <a:t>turbulence, since </a:t>
            </a:r>
            <a:r>
              <a:rPr lang="en-US" dirty="0" err="1" smtClean="0"/>
              <a:t>ExB</a:t>
            </a:r>
            <a:r>
              <a:rPr lang="en-US" dirty="0" smtClean="0"/>
              <a:t> shear is weak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486293" y="1371600"/>
            <a:ext cx="30099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b="1" dirty="0" smtClean="0">
                <a:solidFill>
                  <a:srgbClr val="0000FF"/>
                </a:solidFill>
              </a:rPr>
              <a:t>High-k measurement region R=133~137 cm  </a:t>
            </a:r>
            <a:endParaRPr lang="en-US" sz="1400" b="1" dirty="0">
              <a:solidFill>
                <a:srgbClr val="0000FF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2286000" y="1828800"/>
            <a:ext cx="152400" cy="422771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82383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40301_t465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57201" y="1600199"/>
            <a:ext cx="6172201" cy="49377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tabLst>
                <a:tab pos="6572250" algn="l"/>
              </a:tabLst>
            </a:pPr>
            <a:r>
              <a:rPr lang="en-US" sz="3600" b="1" dirty="0" smtClean="0"/>
              <a:t>Robust Ion-scale Turbulence is Seen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5400" y="1896359"/>
            <a:ext cx="4038600" cy="5646051"/>
          </a:xfrm>
        </p:spPr>
        <p:txBody>
          <a:bodyPr>
            <a:normAutofit/>
          </a:bodyPr>
          <a:lstStyle/>
          <a:p>
            <a:pPr marL="173038" indent="-173038"/>
            <a:r>
              <a:rPr lang="en-US" sz="2400" dirty="0" smtClean="0"/>
              <a:t>Strong ion-scale turbulence generated</a:t>
            </a:r>
          </a:p>
          <a:p>
            <a:pPr marL="401638" lvl="1" indent="-173038"/>
            <a:r>
              <a:rPr lang="en-US" sz="2000" dirty="0" err="1" smtClean="0"/>
              <a:t>ExB</a:t>
            </a:r>
            <a:r>
              <a:rPr lang="en-US" sz="2000" dirty="0" smtClean="0"/>
              <a:t> shear is weak without strong NBI</a:t>
            </a:r>
          </a:p>
          <a:p>
            <a:pPr marL="401638" lvl="1" indent="-173038"/>
            <a:endParaRPr lang="en-US" sz="2000" dirty="0" smtClean="0"/>
          </a:p>
          <a:p>
            <a:pPr marL="173038" indent="-173038"/>
            <a:r>
              <a:rPr lang="en-US" sz="2400" dirty="0" smtClean="0"/>
              <a:t>Turbulence propagates in the electron diamagnetic direction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971800" y="1443335"/>
                <a:ext cx="12192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/>
                          <a:ea typeface="Cambria Math"/>
                        </a:rPr>
                        <m:t>𝛿</m:t>
                      </m:r>
                      <m:r>
                        <m:rPr>
                          <m:sty m:val="p"/>
                        </m:rPr>
                        <a:rPr lang="el-GR" sz="2400" i="1" smtClean="0">
                          <a:latin typeface="Cambria Math"/>
                          <a:ea typeface="Cambria Math"/>
                        </a:rPr>
                        <m:t>Φ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800" y="1443335"/>
                <a:ext cx="1219200" cy="46166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1295400" y="1138535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t=465 </a:t>
            </a:r>
            <a:r>
              <a:rPr lang="en-US" sz="2400" dirty="0" err="1" smtClean="0">
                <a:solidFill>
                  <a:srgbClr val="FF0000"/>
                </a:solidFill>
              </a:rPr>
              <a:t>ms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99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58552" y="3124200"/>
            <a:ext cx="4472266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14400"/>
            <a:ext cx="8991600" cy="2819400"/>
          </a:xfrm>
        </p:spPr>
        <p:txBody>
          <a:bodyPr/>
          <a:lstStyle/>
          <a:p>
            <a:r>
              <a:rPr lang="en-US" dirty="0" smtClean="0"/>
              <a:t>Ion energy flux is over-predicted</a:t>
            </a:r>
          </a:p>
          <a:p>
            <a:r>
              <a:rPr lang="en-US" dirty="0"/>
              <a:t>Experimental </a:t>
            </a:r>
            <a:r>
              <a:rPr lang="en-US" dirty="0" smtClean="0"/>
              <a:t>values </a:t>
            </a:r>
            <a:r>
              <a:rPr lang="en-US" dirty="0"/>
              <a:t>from TRANSP+TORIC analysis</a:t>
            </a:r>
          </a:p>
          <a:p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/>
              <a:t>Electron </a:t>
            </a:r>
            <a:r>
              <a:rPr lang="en-US" sz="2800" b="1" dirty="0" smtClean="0"/>
              <a:t>Energy </a:t>
            </a:r>
            <a:r>
              <a:rPr lang="en-US" sz="2800" b="1" dirty="0"/>
              <a:t>F</a:t>
            </a:r>
            <a:r>
              <a:rPr lang="en-US" sz="2800" b="1" dirty="0" smtClean="0"/>
              <a:t>lux </a:t>
            </a:r>
            <a:r>
              <a:rPr lang="en-US" sz="2800" b="1" dirty="0"/>
              <a:t>from GTS is S</a:t>
            </a:r>
            <a:r>
              <a:rPr lang="en-US" sz="2800" b="1" dirty="0" smtClean="0"/>
              <a:t>ignificantly </a:t>
            </a:r>
            <a:r>
              <a:rPr lang="en-US" sz="2800" b="1" dirty="0"/>
              <a:t>L</a:t>
            </a:r>
            <a:r>
              <a:rPr lang="en-US" sz="2800" b="1" dirty="0" smtClean="0"/>
              <a:t>ess </a:t>
            </a:r>
            <a:r>
              <a:rPr lang="en-US" sz="2800" b="1" dirty="0"/>
              <a:t>than E</a:t>
            </a:r>
            <a:r>
              <a:rPr lang="en-US" sz="2800" b="1" dirty="0" smtClean="0"/>
              <a:t>xperimental </a:t>
            </a:r>
            <a:r>
              <a:rPr lang="en-US" sz="2800" b="1" dirty="0"/>
              <a:t>V</a:t>
            </a:r>
            <a:r>
              <a:rPr lang="en-US" sz="2800" b="1" dirty="0" smtClean="0"/>
              <a:t>alue with RF Heating</a:t>
            </a:r>
            <a:endParaRPr lang="en-US" sz="2800" b="1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391" y="3124200"/>
            <a:ext cx="43706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76200" y="1066800"/>
            <a:ext cx="9296400" cy="5646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0000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 indent="0">
              <a:buFont typeface="Arial" panose="020B0604020202020204" pitchFamily="34" charset="0"/>
              <a:buNone/>
            </a:pPr>
            <a:endParaRPr lang="en-US" sz="2000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990600" y="2698546"/>
            <a:ext cx="3315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Electron energy flux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15876" y="2698546"/>
            <a:ext cx="3315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Ion energy flux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33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58552" y="3124200"/>
            <a:ext cx="4472266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2819400"/>
          </a:xfrm>
        </p:spPr>
        <p:txBody>
          <a:bodyPr>
            <a:normAutofit/>
          </a:bodyPr>
          <a:lstStyle/>
          <a:p>
            <a:r>
              <a:rPr lang="en-US" sz="2400" dirty="0"/>
              <a:t>Consistent with observed </a:t>
            </a:r>
            <a:r>
              <a:rPr lang="en-US" sz="2400" dirty="0" smtClean="0"/>
              <a:t>small change in equilibrium profiles</a:t>
            </a:r>
            <a:endParaRPr lang="en-US" sz="2400" dirty="0"/>
          </a:p>
          <a:p>
            <a:r>
              <a:rPr lang="en-US" sz="2400" dirty="0" smtClean="0"/>
              <a:t>Electron energy flux matches experimental value after the RF cessation but not before</a:t>
            </a:r>
          </a:p>
          <a:p>
            <a:r>
              <a:rPr lang="en-US" sz="2400" dirty="0" smtClean="0"/>
              <a:t>Ion energy flux is over-predicted for both cases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Similar Energy Fluxes from GTS are Seen before and after the RF cessation</a:t>
            </a:r>
            <a:endParaRPr lang="en-US" b="1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391" y="3124200"/>
            <a:ext cx="43706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76200" y="1066800"/>
            <a:ext cx="9296400" cy="5646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0000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 indent="0">
              <a:buFont typeface="Arial" panose="020B0604020202020204" pitchFamily="34" charset="0"/>
              <a:buNone/>
            </a:pPr>
            <a:endParaRPr lang="en-US" sz="2000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990600" y="2698546"/>
            <a:ext cx="3315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Electron energy flux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15876" y="2698546"/>
            <a:ext cx="3315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Ion energy flux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06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8991600" cy="54102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</a:t>
            </a:r>
            <a:r>
              <a:rPr lang="en-US" dirty="0" smtClean="0"/>
              <a:t>urbulence decreases on 0.5 -1 </a:t>
            </a:r>
            <a:r>
              <a:rPr lang="en-US" dirty="0" err="1" smtClean="0"/>
              <a:t>ms</a:t>
            </a:r>
            <a:r>
              <a:rPr lang="en-US" dirty="0" smtClean="0"/>
              <a:t> time scale; About a factor of 2 decrease in </a:t>
            </a:r>
            <a:r>
              <a:rPr lang="en-US" dirty="0" err="1" smtClean="0">
                <a:latin typeface="cmmi10"/>
              </a:rPr>
              <a:t>Â</a:t>
            </a:r>
            <a:r>
              <a:rPr lang="en-US" baseline="-25000" dirty="0" err="1" smtClean="0">
                <a:latin typeface="cmmi10"/>
              </a:rPr>
              <a:t>e</a:t>
            </a:r>
            <a:r>
              <a:rPr lang="en-US" baseline="-25000" dirty="0">
                <a:latin typeface="cmmi10"/>
              </a:rPr>
              <a:t> </a:t>
            </a:r>
            <a:r>
              <a:rPr lang="en-US" dirty="0" smtClean="0">
                <a:latin typeface="+mn-lt"/>
              </a:rPr>
              <a:t>after the RF cessation</a:t>
            </a:r>
            <a:endParaRPr lang="en-US" baseline="-25000" dirty="0" smtClean="0">
              <a:latin typeface="+mn-lt"/>
            </a:endParaRPr>
          </a:p>
          <a:p>
            <a:pPr lvl="1"/>
            <a:r>
              <a:rPr lang="en-US" dirty="0" smtClean="0"/>
              <a:t>Equilibrium profiles not expected to vary significantly on 0.5 – 1 </a:t>
            </a:r>
            <a:r>
              <a:rPr lang="en-US" dirty="0" err="1" smtClean="0"/>
              <a:t>ms</a:t>
            </a:r>
            <a:r>
              <a:rPr lang="en-US" dirty="0" smtClean="0"/>
              <a:t> time scale (much </a:t>
            </a:r>
            <a:r>
              <a:rPr lang="en-US" dirty="0"/>
              <a:t>smaller than confinement time ~ 10 </a:t>
            </a:r>
            <a:r>
              <a:rPr lang="en-US" dirty="0" err="1" smtClean="0"/>
              <a:t>ms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&lt;15% variation in equilibrium quantities in the high-k measurement region are found before and right after the RF cessation (over 17 </a:t>
            </a:r>
            <a:r>
              <a:rPr lang="en-US" dirty="0" err="1" smtClean="0"/>
              <a:t>ms</a:t>
            </a:r>
            <a:r>
              <a:rPr lang="en-US" dirty="0" smtClean="0"/>
              <a:t>)</a:t>
            </a:r>
          </a:p>
          <a:p>
            <a:r>
              <a:rPr lang="en-US" dirty="0" smtClean="0"/>
              <a:t>Local and global </a:t>
            </a:r>
            <a:r>
              <a:rPr lang="en-US" dirty="0" err="1" smtClean="0"/>
              <a:t>gyrokinetic</a:t>
            </a:r>
            <a:r>
              <a:rPr lang="en-US" dirty="0" smtClean="0"/>
              <a:t> simulations using experimental profiles are unable to explain observed change in turbulence and electron thermal transport</a:t>
            </a:r>
          </a:p>
          <a:p>
            <a:r>
              <a:rPr lang="en-US" dirty="0" smtClean="0"/>
              <a:t>Nonlocal </a:t>
            </a:r>
            <a:r>
              <a:rPr lang="en-US" dirty="0"/>
              <a:t>flux-driven </a:t>
            </a:r>
            <a:r>
              <a:rPr lang="en-US" dirty="0" smtClean="0"/>
              <a:t>mechanism may be important (S.-I Itoh and K. Itoh, Sci. Rep. 2012)</a:t>
            </a:r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Gradient-driven </a:t>
            </a:r>
            <a:r>
              <a:rPr lang="en-US" sz="2800" b="1" dirty="0" err="1" smtClean="0"/>
              <a:t>Gyrokinetic</a:t>
            </a:r>
            <a:r>
              <a:rPr lang="en-US" sz="2800" b="1" dirty="0" smtClean="0"/>
              <a:t> Models have Difficulty Explaining Experimental Observations </a:t>
            </a:r>
            <a:endParaRPr lang="en-US" sz="2800" b="1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6200" y="1066800"/>
            <a:ext cx="9296400" cy="5646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0000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 indent="0">
              <a:buFont typeface="Arial" panose="020B0604020202020204" pitchFamily="34" charset="0"/>
              <a:buNone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03041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25128" y="2414704"/>
            <a:ext cx="9124950" cy="5408612"/>
          </a:xfrm>
        </p:spPr>
        <p:txBody>
          <a:bodyPr/>
          <a:lstStyle/>
          <a:p>
            <a:pPr algn="ctr">
              <a:buNone/>
            </a:pPr>
            <a:r>
              <a:rPr lang="en-US" sz="4000" dirty="0"/>
              <a:t>NSTX H-mode </a:t>
            </a:r>
            <a:r>
              <a:rPr lang="en-US" sz="4000" dirty="0" smtClean="0"/>
              <a:t>plasmas with</a:t>
            </a:r>
            <a:endParaRPr lang="en-US" sz="4000" dirty="0"/>
          </a:p>
          <a:p>
            <a:pPr algn="ctr">
              <a:buNone/>
            </a:pPr>
            <a:r>
              <a:rPr lang="en-US" sz="4000" dirty="0" smtClean="0"/>
              <a:t>density </a:t>
            </a:r>
            <a:r>
              <a:rPr lang="en-US" sz="4000" dirty="0"/>
              <a:t>gradient stabilization of electron-scale turbulence</a:t>
            </a:r>
          </a:p>
          <a:p>
            <a:pPr lvl="2"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22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1760"/>
            <a:ext cx="914400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gradFill rotWithShape="1">
            <a:gsLst>
              <a:gs pos="0">
                <a:srgbClr val="F8F8F8">
                  <a:alpha val="29999"/>
                </a:srgbClr>
              </a:gs>
              <a:gs pos="100000">
                <a:srgbClr val="C8C8C8">
                  <a:alpha val="85999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ct val="0"/>
              </a:spcBef>
              <a:buNone/>
            </a:pPr>
            <a:r>
              <a:rPr lang="en-US" sz="2800" b="1" kern="0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Current Ramp-down in NSTX H-mode Plasma Leads to Core Density Gradient Increase</a:t>
            </a:r>
            <a:endParaRPr lang="en-US" sz="2800" b="1" i="0" kern="0" dirty="0" smtClean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268993"/>
            <a:ext cx="22479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b="1" dirty="0" smtClean="0">
                <a:solidFill>
                  <a:srgbClr val="0000FF"/>
                </a:solidFill>
              </a:rPr>
              <a:t>Shot=141767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542871"/>
            <a:ext cx="144780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NBI</a:t>
            </a:r>
            <a:r>
              <a:rPr lang="en-US" sz="1800" dirty="0" smtClean="0">
                <a:solidFill>
                  <a:srgbClr val="FF0000"/>
                </a:solidFill>
              </a:rPr>
              <a:t>-heated H-mode plasma with</a:t>
            </a:r>
          </a:p>
          <a:p>
            <a:pPr>
              <a:buNone/>
            </a:pPr>
            <a:r>
              <a:rPr lang="en-US" sz="1800" dirty="0" smtClean="0">
                <a:solidFill>
                  <a:srgbClr val="FF0000"/>
                </a:solidFill>
              </a:rPr>
              <a:t>B</a:t>
            </a:r>
            <a:r>
              <a:rPr lang="en-US" sz="1800" baseline="-25000" dirty="0" smtClean="0">
                <a:solidFill>
                  <a:srgbClr val="FF0000"/>
                </a:solidFill>
              </a:rPr>
              <a:t>T</a:t>
            </a:r>
            <a:r>
              <a:rPr lang="en-US" sz="1800" dirty="0" smtClean="0">
                <a:solidFill>
                  <a:srgbClr val="FF0000"/>
                </a:solidFill>
              </a:rPr>
              <a:t> =5.5 </a:t>
            </a:r>
            <a:r>
              <a:rPr lang="en-US" sz="1800" dirty="0" err="1" smtClean="0">
                <a:solidFill>
                  <a:srgbClr val="FF0000"/>
                </a:solidFill>
              </a:rPr>
              <a:t>kG</a:t>
            </a:r>
            <a:endParaRPr lang="en-US" sz="1800" dirty="0" smtClean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5206738"/>
            <a:ext cx="1600200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b="1" dirty="0">
                <a:solidFill>
                  <a:srgbClr val="FF0000"/>
                </a:solidFill>
              </a:rPr>
              <a:t>Ruiz-Ruiz et al., </a:t>
            </a:r>
            <a:r>
              <a:rPr lang="en-US" sz="1400" b="1" dirty="0" smtClean="0">
                <a:solidFill>
                  <a:srgbClr val="FF0000"/>
                </a:solidFill>
              </a:rPr>
              <a:t>submitted to </a:t>
            </a:r>
            <a:r>
              <a:rPr lang="en-US" sz="1400" b="1" dirty="0" err="1">
                <a:solidFill>
                  <a:srgbClr val="FF0000"/>
                </a:solidFill>
              </a:rPr>
              <a:t>PoP</a:t>
            </a:r>
            <a:r>
              <a:rPr lang="en-US" sz="1400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7800" y="1238356"/>
            <a:ext cx="3748650" cy="542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yren\Documents\MATLAB\work_nstx\figure_save\141767_te_ne_twotim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479" y="1452241"/>
            <a:ext cx="2960721" cy="4872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6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1760"/>
            <a:ext cx="914400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486400" y="1143000"/>
            <a:ext cx="3276600" cy="5524436"/>
          </a:xfrm>
        </p:spPr>
        <p:txBody>
          <a:bodyPr/>
          <a:lstStyle/>
          <a:p>
            <a:r>
              <a:rPr lang="en-US" sz="2400" dirty="0" smtClean="0"/>
              <a:t>ETG turbulence suppressed by large density gradient</a:t>
            </a:r>
            <a:endParaRPr lang="en-US" sz="1800" dirty="0" smtClean="0"/>
          </a:p>
          <a:p>
            <a:pPr lvl="1"/>
            <a:r>
              <a:rPr lang="en-US" sz="1800" dirty="0" smtClean="0"/>
              <a:t>See Ruiz-Ruiz’s poster P1-10</a:t>
            </a:r>
          </a:p>
          <a:p>
            <a:pPr lvl="1"/>
            <a:endParaRPr lang="en-US" sz="1800" dirty="0"/>
          </a:p>
          <a:p>
            <a:pPr lvl="1"/>
            <a:endParaRPr lang="en-US" sz="1800" dirty="0" smtClean="0"/>
          </a:p>
          <a:p>
            <a:r>
              <a:rPr lang="en-US" sz="2000" dirty="0" smtClean="0"/>
              <a:t>Is ion-scale turbulence driving thermal transport? </a:t>
            </a:r>
          </a:p>
          <a:p>
            <a:pPr lvl="1"/>
            <a:r>
              <a:rPr lang="en-US" sz="1800" dirty="0" smtClean="0"/>
              <a:t>Here, we focus on ion-scale GTS simulations and thermal transport</a:t>
            </a:r>
          </a:p>
          <a:p>
            <a:endParaRPr lang="en-US" sz="2000" dirty="0" smtClean="0"/>
          </a:p>
          <a:p>
            <a:endParaRPr lang="en-US" sz="2400" dirty="0" smtClean="0"/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gradFill rotWithShape="1">
            <a:gsLst>
              <a:gs pos="0">
                <a:srgbClr val="F8F8F8">
                  <a:alpha val="29999"/>
                </a:srgbClr>
              </a:gs>
              <a:gs pos="100000">
                <a:srgbClr val="C8C8C8">
                  <a:alpha val="85999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ct val="0"/>
              </a:spcBef>
              <a:buNone/>
            </a:pPr>
            <a:r>
              <a:rPr lang="en-US" sz="2800" b="1" kern="0" dirty="0">
                <a:solidFill>
                  <a:srgbClr val="0000FF"/>
                </a:solidFill>
              </a:rPr>
              <a:t>Current Ramp-down in NSTX H-mode Plasma Leads to Core Density Gradient Increase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1268993"/>
            <a:ext cx="22479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b="1" dirty="0" smtClean="0">
                <a:solidFill>
                  <a:srgbClr val="0000FF"/>
                </a:solidFill>
              </a:rPr>
              <a:t>Shot=141767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542871"/>
            <a:ext cx="144780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NBI</a:t>
            </a:r>
            <a:r>
              <a:rPr lang="en-US" sz="1800" dirty="0" smtClean="0">
                <a:solidFill>
                  <a:srgbClr val="FF0000"/>
                </a:solidFill>
              </a:rPr>
              <a:t>-heated H-mode plasma with</a:t>
            </a:r>
          </a:p>
          <a:p>
            <a:pPr>
              <a:buNone/>
            </a:pPr>
            <a:r>
              <a:rPr lang="en-US" sz="1800" dirty="0" smtClean="0">
                <a:solidFill>
                  <a:srgbClr val="FF0000"/>
                </a:solidFill>
              </a:rPr>
              <a:t>B</a:t>
            </a:r>
            <a:r>
              <a:rPr lang="en-US" sz="1800" baseline="-25000" dirty="0" smtClean="0">
                <a:solidFill>
                  <a:srgbClr val="FF0000"/>
                </a:solidFill>
              </a:rPr>
              <a:t>T</a:t>
            </a:r>
            <a:r>
              <a:rPr lang="en-US" sz="1800" dirty="0" smtClean="0">
                <a:solidFill>
                  <a:srgbClr val="FF0000"/>
                </a:solidFill>
              </a:rPr>
              <a:t> =5.5 </a:t>
            </a:r>
            <a:r>
              <a:rPr lang="en-US" sz="1800" dirty="0" err="1" smtClean="0">
                <a:solidFill>
                  <a:srgbClr val="FF0000"/>
                </a:solidFill>
              </a:rPr>
              <a:t>kG</a:t>
            </a:r>
            <a:endParaRPr lang="en-US" sz="1800" dirty="0" smtClean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5206738"/>
            <a:ext cx="1600200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b="1" dirty="0">
                <a:solidFill>
                  <a:srgbClr val="FF0000"/>
                </a:solidFill>
              </a:rPr>
              <a:t>Ruiz-Ruiz et al., </a:t>
            </a:r>
            <a:r>
              <a:rPr lang="en-US" sz="1400" b="1" dirty="0" smtClean="0">
                <a:solidFill>
                  <a:srgbClr val="FF0000"/>
                </a:solidFill>
              </a:rPr>
              <a:t>submitted to </a:t>
            </a:r>
            <a:r>
              <a:rPr lang="en-US" sz="1400" b="1" dirty="0" err="1">
                <a:solidFill>
                  <a:srgbClr val="FF0000"/>
                </a:solidFill>
              </a:rPr>
              <a:t>PoP</a:t>
            </a:r>
            <a:r>
              <a:rPr lang="en-US" sz="1400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7800" y="1238356"/>
            <a:ext cx="3748650" cy="542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97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yren\Documents\MATLAB\work_nstx\figure_save\141767_t332_profile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590800"/>
            <a:ext cx="391234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yren\Documents\MATLAB\work_nstx\figure_save\141767_t565_profil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520" y="2590800"/>
            <a:ext cx="4199656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6619348" y="3124200"/>
            <a:ext cx="1153052" cy="685800"/>
          </a:xfrm>
          <a:prstGeom prst="ellipse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828800" y="3810000"/>
            <a:ext cx="990600" cy="609600"/>
          </a:xfrm>
          <a:prstGeom prst="ellipse">
            <a:avLst/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1760"/>
            <a:ext cx="914400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gradFill rotWithShape="1">
            <a:gsLst>
              <a:gs pos="0">
                <a:srgbClr val="F8F8F8">
                  <a:alpha val="29999"/>
                </a:srgbClr>
              </a:gs>
              <a:gs pos="100000">
                <a:srgbClr val="C8C8C8">
                  <a:alpha val="85999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ct val="0"/>
              </a:spcBef>
              <a:buNone/>
            </a:pPr>
            <a:r>
              <a:rPr lang="en-US" sz="2800" b="1" kern="0" dirty="0" smtClean="0">
                <a:solidFill>
                  <a:srgbClr val="0000FF"/>
                </a:solidFill>
              </a:rPr>
              <a:t>GTS Simulation Domains are Chosen to Have Significant Gradients </a:t>
            </a:r>
            <a:endParaRPr lang="en-US" sz="2800" b="1" kern="0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15575" y="2221468"/>
            <a:ext cx="24384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t= 332 </a:t>
            </a:r>
            <a:r>
              <a:rPr lang="en-US" dirty="0" err="1" smtClean="0">
                <a:solidFill>
                  <a:srgbClr val="FF0000"/>
                </a:solidFill>
              </a:rPr>
              <a:t>ms</a:t>
            </a:r>
            <a:endParaRPr lang="en-US" sz="1800" dirty="0" smtClean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6000" y="2252545"/>
            <a:ext cx="24384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t= 565 </a:t>
            </a:r>
            <a:r>
              <a:rPr lang="en-US" dirty="0" err="1" smtClean="0">
                <a:solidFill>
                  <a:srgbClr val="FF0000"/>
                </a:solidFill>
              </a:rPr>
              <a:t>ms</a:t>
            </a:r>
            <a:endParaRPr lang="en-US" sz="1800" dirty="0" smtClean="0">
              <a:solidFill>
                <a:srgbClr val="FF0000"/>
              </a:solidFill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915400" cy="1676400"/>
          </a:xfrm>
        </p:spPr>
        <p:txBody>
          <a:bodyPr/>
          <a:lstStyle/>
          <a:p>
            <a:r>
              <a:rPr lang="en-US" sz="2400" dirty="0"/>
              <a:t>B</a:t>
            </a:r>
            <a:r>
              <a:rPr lang="en-US" sz="2400" dirty="0" smtClean="0"/>
              <a:t>oth electron temperature and density gradients are significantly larger at t=565 </a:t>
            </a:r>
            <a:r>
              <a:rPr lang="en-US" sz="2400" dirty="0" err="1" smtClean="0"/>
              <a:t>ms</a:t>
            </a:r>
            <a:r>
              <a:rPr lang="en-US" sz="2400" dirty="0" smtClean="0"/>
              <a:t> than at t=332 </a:t>
            </a:r>
            <a:r>
              <a:rPr lang="en-US" sz="2400" dirty="0" err="1" smtClean="0"/>
              <a:t>ms</a:t>
            </a:r>
            <a:r>
              <a:rPr lang="en-US" sz="2400" dirty="0" smtClean="0"/>
              <a:t> </a:t>
            </a:r>
            <a:endParaRPr lang="en-US" sz="1800" dirty="0" smtClean="0"/>
          </a:p>
          <a:p>
            <a:endParaRPr lang="en-US" sz="2000" dirty="0" smtClean="0"/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4408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41767_t332_exb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02891" y="1676400"/>
            <a:ext cx="6003541" cy="48028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6572250" algn="l"/>
              </a:tabLst>
            </a:pPr>
            <a:r>
              <a:rPr lang="en-US" sz="2800" b="1" dirty="0" smtClean="0"/>
              <a:t>Robust Ion-scale Turbulence is Seen at t=332 </a:t>
            </a:r>
            <a:r>
              <a:rPr lang="en-US" sz="2800" b="1" dirty="0" err="1" smtClean="0"/>
              <a:t>ms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1905000"/>
            <a:ext cx="4038600" cy="5646051"/>
          </a:xfrm>
        </p:spPr>
        <p:txBody>
          <a:bodyPr>
            <a:normAutofit/>
          </a:bodyPr>
          <a:lstStyle/>
          <a:p>
            <a:pPr marL="173038" indent="-173038"/>
            <a:r>
              <a:rPr lang="en-US" sz="2400" dirty="0" smtClean="0"/>
              <a:t>Strong ion-scale turbulence generated</a:t>
            </a:r>
          </a:p>
          <a:p>
            <a:pPr marL="401638" lvl="1" indent="-173038"/>
            <a:r>
              <a:rPr lang="en-US" sz="2000" dirty="0" err="1" smtClean="0"/>
              <a:t>ExB</a:t>
            </a:r>
            <a:r>
              <a:rPr lang="en-US" sz="2000" dirty="0" smtClean="0"/>
              <a:t> shear is turned on from the beginning of the simulation</a:t>
            </a:r>
          </a:p>
          <a:p>
            <a:pPr marL="401638" lvl="1" indent="-173038"/>
            <a:endParaRPr lang="en-US" sz="2000" dirty="0" smtClean="0"/>
          </a:p>
          <a:p>
            <a:pPr marL="173038" indent="-173038"/>
            <a:r>
              <a:rPr lang="en-US" sz="2400" dirty="0" smtClean="0"/>
              <a:t>Turbulence propagates in the ion diamagnetic direction, due to toroidal rotation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971800" y="1443335"/>
                <a:ext cx="12192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/>
                          <a:ea typeface="Cambria Math"/>
                        </a:rPr>
                        <m:t>𝛿</m:t>
                      </m:r>
                      <m:r>
                        <m:rPr>
                          <m:sty m:val="p"/>
                        </m:rPr>
                        <a:rPr lang="el-GR" sz="2400" i="1" smtClean="0">
                          <a:latin typeface="Cambria Math"/>
                          <a:ea typeface="Cambria Math"/>
                        </a:rPr>
                        <m:t>Φ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800" y="1443335"/>
                <a:ext cx="1219200" cy="46166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1295400" y="991592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t=332 </a:t>
            </a:r>
            <a:r>
              <a:rPr lang="en-US" sz="2400" dirty="0" err="1" smtClean="0">
                <a:solidFill>
                  <a:srgbClr val="FF0000"/>
                </a:solidFill>
              </a:rPr>
              <a:t>ms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84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/>
              <a:t>Why are Global </a:t>
            </a:r>
            <a:r>
              <a:rPr lang="en-US" sz="3600" b="1" dirty="0"/>
              <a:t>E</a:t>
            </a:r>
            <a:r>
              <a:rPr lang="en-US" sz="3600" b="1" dirty="0" smtClean="0"/>
              <a:t>ffects Important?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0" y="990601"/>
            <a:ext cx="8915400" cy="5410200"/>
          </a:xfrm>
        </p:spPr>
        <p:txBody>
          <a:bodyPr>
            <a:normAutofit/>
          </a:bodyPr>
          <a:lstStyle/>
          <a:p>
            <a:r>
              <a:rPr lang="en-US" dirty="0" smtClean="0"/>
              <a:t>Global effects are considered to be important for STs</a:t>
            </a:r>
          </a:p>
          <a:p>
            <a:pPr lvl="1"/>
            <a:r>
              <a:rPr lang="en-US" dirty="0"/>
              <a:t>Local assumption of flux tube simulations </a:t>
            </a:r>
            <a:r>
              <a:rPr lang="en-US" dirty="0" smtClean="0"/>
              <a:t>based on </a:t>
            </a:r>
            <a:r>
              <a:rPr lang="el-GR" dirty="0"/>
              <a:t>ρ</a:t>
            </a:r>
            <a:r>
              <a:rPr lang="en-US" dirty="0" smtClean="0"/>
              <a:t>*-&gt;0</a:t>
            </a:r>
            <a:endParaRPr lang="en-US" dirty="0"/>
          </a:p>
          <a:p>
            <a:pPr lvl="1"/>
            <a:r>
              <a:rPr lang="en-US" dirty="0" smtClean="0"/>
              <a:t>Large </a:t>
            </a:r>
            <a:r>
              <a:rPr lang="el-GR" dirty="0" smtClean="0"/>
              <a:t>ρ</a:t>
            </a:r>
            <a:r>
              <a:rPr lang="en-US" dirty="0" smtClean="0"/>
              <a:t>* of STs due to weaker toroidal field compared to conventional tokamaks (</a:t>
            </a:r>
            <a:r>
              <a:rPr lang="el-GR" dirty="0"/>
              <a:t>ρ</a:t>
            </a:r>
            <a:r>
              <a:rPr lang="en-US" dirty="0" smtClean="0"/>
              <a:t>* ~ 0.01 for NSTX)</a:t>
            </a:r>
          </a:p>
          <a:p>
            <a:pPr lvl="1"/>
            <a:r>
              <a:rPr lang="en-US" dirty="0" smtClean="0"/>
              <a:t>Global effects, </a:t>
            </a:r>
            <a:r>
              <a:rPr lang="en-US" dirty="0" smtClean="0"/>
              <a:t>e.g.</a:t>
            </a:r>
            <a:r>
              <a:rPr lang="en-US" dirty="0" smtClean="0"/>
              <a:t> </a:t>
            </a:r>
            <a:r>
              <a:rPr lang="en-US" dirty="0" smtClean="0"/>
              <a:t>profile variation, requiring global GK codes</a:t>
            </a:r>
          </a:p>
          <a:p>
            <a:r>
              <a:rPr lang="en-US" dirty="0" smtClean="0"/>
              <a:t>Study of global effects are important for achieving predictive capability for future STs</a:t>
            </a:r>
          </a:p>
          <a:p>
            <a:pPr lvl="1"/>
            <a:r>
              <a:rPr lang="en-US" dirty="0" smtClean="0"/>
              <a:t>Need to validate first principle model for developing reduced transport model with global effects</a:t>
            </a:r>
          </a:p>
          <a:p>
            <a:r>
              <a:rPr lang="en-US" dirty="0" smtClean="0"/>
              <a:t>Serious validation efforts, applying global GK codes to  ST plasmas, are still lacking  </a:t>
            </a:r>
          </a:p>
          <a:p>
            <a:pPr marL="0" lvl="0" indent="0">
              <a:buNone/>
            </a:pPr>
            <a:endParaRPr lang="en-US" dirty="0">
              <a:solidFill>
                <a:prstClr val="black"/>
              </a:solidFill>
            </a:endParaRPr>
          </a:p>
          <a:p>
            <a:pPr marL="228600" lvl="1" indent="0">
              <a:buNone/>
            </a:pPr>
            <a:endParaRPr lang="en-US" dirty="0" smtClean="0"/>
          </a:p>
          <a:p>
            <a:pPr lvl="2"/>
            <a:endParaRPr lang="en-US" dirty="0" smtClean="0"/>
          </a:p>
          <a:p>
            <a:pPr lvl="3"/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78" name="Equation" r:id="rId4" imgW="114120" imgH="215640" progId="Equation.3">
                  <p:embed/>
                </p:oleObj>
              </mc:Choice>
              <mc:Fallback>
                <p:oleObj name="Equation" r:id="rId4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1535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6572250" algn="l"/>
              </a:tabLst>
            </a:pPr>
            <a:r>
              <a:rPr lang="en-US" sz="2800" b="1" dirty="0" smtClean="0"/>
              <a:t>Ion Energy Flux from GTS is in Agreement with Experiment at t=332 </a:t>
            </a:r>
            <a:r>
              <a:rPr lang="en-US" sz="2800" b="1" dirty="0" err="1" smtClean="0"/>
              <a:t>ms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0" y="1211949"/>
            <a:ext cx="3657600" cy="5646051"/>
          </a:xfrm>
        </p:spPr>
        <p:txBody>
          <a:bodyPr>
            <a:normAutofit/>
          </a:bodyPr>
          <a:lstStyle/>
          <a:p>
            <a:pPr marL="173038" indent="-173038"/>
            <a:r>
              <a:rPr lang="en-US" sz="2400" dirty="0" smtClean="0"/>
              <a:t>Ion energy flux from ion-scale turbulence contributes significantly at R&gt;135 cm</a:t>
            </a:r>
          </a:p>
          <a:p>
            <a:pPr marL="173038" indent="-173038"/>
            <a:endParaRPr lang="en-US" sz="2400" dirty="0" smtClean="0"/>
          </a:p>
          <a:p>
            <a:pPr marL="173038" indent="-173038"/>
            <a:r>
              <a:rPr lang="en-US" sz="2400" dirty="0" smtClean="0"/>
              <a:t>Neoclassical ion thermal transport is important further in the core of the plasma</a:t>
            </a:r>
          </a:p>
          <a:p>
            <a:pPr marL="401638" lvl="1" indent="-173038"/>
            <a:r>
              <a:rPr lang="en-US" dirty="0" smtClean="0"/>
              <a:t> Neoclassical ion thermal transport from NCLASS</a:t>
            </a:r>
            <a:endParaRPr lang="en-US" sz="1600" dirty="0" smtClean="0"/>
          </a:p>
          <a:p>
            <a:pPr marL="630238" lvl="2" indent="-173038"/>
            <a:endParaRPr lang="en-US" sz="1600" dirty="0" smtClean="0"/>
          </a:p>
          <a:p>
            <a:pPr marL="0" indent="0">
              <a:buNone/>
            </a:pPr>
            <a:endParaRPr lang="en-US" sz="24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1981200" y="1231065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t=332 </a:t>
            </a:r>
            <a:r>
              <a:rPr lang="en-US" sz="2400" dirty="0" err="1" smtClean="0">
                <a:solidFill>
                  <a:srgbClr val="FF0000"/>
                </a:solidFill>
              </a:rPr>
              <a:t>ms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6386" name="Picture 2" descr="C:\Users\yren\Documents\MATLAB\work_nstx\figure_save\qi_141767_t33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2730"/>
            <a:ext cx="5096654" cy="394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95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6572250" algn="l"/>
              </a:tabLst>
            </a:pPr>
            <a:r>
              <a:rPr lang="en-US" sz="2800" b="1" dirty="0" smtClean="0"/>
              <a:t>Electron Thermal Transport is Significantly Under-predicted by GTS </a:t>
            </a:r>
            <a:r>
              <a:rPr lang="en-US" sz="2800" b="1" dirty="0"/>
              <a:t>at t=332 </a:t>
            </a:r>
            <a:r>
              <a:rPr lang="en-US" sz="2800" b="1" dirty="0" err="1"/>
              <a:t>ms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0" y="1211949"/>
            <a:ext cx="3657600" cy="5646051"/>
          </a:xfrm>
        </p:spPr>
        <p:txBody>
          <a:bodyPr>
            <a:normAutofit/>
          </a:bodyPr>
          <a:lstStyle/>
          <a:p>
            <a:pPr marL="173038" indent="-173038"/>
            <a:r>
              <a:rPr lang="en-US" sz="2400" dirty="0" smtClean="0"/>
              <a:t>Electron energy flux from GTS is only significant at R&gt;135 cm</a:t>
            </a:r>
          </a:p>
          <a:p>
            <a:pPr marL="401638" lvl="1" indent="-173038"/>
            <a:r>
              <a:rPr lang="en-US" sz="2000" dirty="0" smtClean="0"/>
              <a:t>Much smaller than experimental electron thermal transport</a:t>
            </a:r>
          </a:p>
          <a:p>
            <a:pPr marL="401638" lvl="1" indent="-173038"/>
            <a:endParaRPr lang="en-US" sz="2000" dirty="0" smtClean="0"/>
          </a:p>
          <a:p>
            <a:pPr marL="173038" indent="-173038"/>
            <a:r>
              <a:rPr lang="en-US" sz="2400" dirty="0" smtClean="0"/>
              <a:t>Contribution from ETG and electromagnetic effects may be important </a:t>
            </a:r>
            <a:endParaRPr lang="en-US" sz="1600" dirty="0" smtClean="0"/>
          </a:p>
          <a:p>
            <a:pPr marL="630238" lvl="2" indent="-173038"/>
            <a:endParaRPr lang="en-US" sz="1600" dirty="0" smtClean="0"/>
          </a:p>
          <a:p>
            <a:pPr marL="0" indent="0">
              <a:buNone/>
            </a:pPr>
            <a:endParaRPr lang="en-US" sz="24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1981200" y="1231065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t=332 </a:t>
            </a:r>
            <a:r>
              <a:rPr lang="en-US" sz="2400" dirty="0" err="1" smtClean="0">
                <a:solidFill>
                  <a:srgbClr val="FF0000"/>
                </a:solidFill>
              </a:rPr>
              <a:t>ms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1352" y="1692730"/>
            <a:ext cx="4836369" cy="394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25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6572250" algn="l"/>
              </a:tabLst>
            </a:pPr>
            <a:r>
              <a:rPr lang="en-US" sz="2800" b="1" dirty="0" smtClean="0"/>
              <a:t>Ion-scale Turbulence is Robustly Suppressed in GTS Simulation for t=565 </a:t>
            </a:r>
            <a:r>
              <a:rPr lang="en-US" sz="2800" b="1" dirty="0" err="1" smtClean="0"/>
              <a:t>ms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0" y="1264926"/>
            <a:ext cx="3657600" cy="5646051"/>
          </a:xfrm>
        </p:spPr>
        <p:txBody>
          <a:bodyPr>
            <a:normAutofit/>
          </a:bodyPr>
          <a:lstStyle/>
          <a:p>
            <a:pPr marL="173038" indent="-173038"/>
            <a:r>
              <a:rPr lang="en-US" sz="2400" dirty="0" smtClean="0"/>
              <a:t>Turbulence is suppressed after </a:t>
            </a:r>
            <a:r>
              <a:rPr lang="en-US" sz="2400" dirty="0" err="1" smtClean="0"/>
              <a:t>ExB</a:t>
            </a:r>
            <a:r>
              <a:rPr lang="en-US" sz="2400" dirty="0" smtClean="0"/>
              <a:t> shear is turned on at t~600</a:t>
            </a:r>
          </a:p>
          <a:p>
            <a:pPr marL="173038" indent="-173038"/>
            <a:endParaRPr lang="en-US" sz="2400" dirty="0"/>
          </a:p>
          <a:p>
            <a:pPr marL="173038" indent="-173038"/>
            <a:r>
              <a:rPr lang="en-US" sz="2400" dirty="0" smtClean="0"/>
              <a:t>No turbulence growth if </a:t>
            </a:r>
            <a:r>
              <a:rPr lang="en-US" sz="2400" dirty="0" err="1" smtClean="0"/>
              <a:t>ExB</a:t>
            </a:r>
            <a:r>
              <a:rPr lang="en-US" sz="2400" dirty="0" smtClean="0"/>
              <a:t> shear is turned on at the beginning of the simulation</a:t>
            </a:r>
          </a:p>
          <a:p>
            <a:pPr marL="228600" lvl="1" indent="0">
              <a:buNone/>
            </a:pPr>
            <a:endParaRPr lang="en-US" sz="2000" dirty="0" smtClean="0"/>
          </a:p>
          <a:p>
            <a:pPr marL="401638" lvl="1" indent="-173038"/>
            <a:endParaRPr lang="en-US" sz="2000" dirty="0" smtClean="0"/>
          </a:p>
          <a:p>
            <a:pPr marL="630238" lvl="2" indent="-173038"/>
            <a:endParaRPr lang="en-US" sz="1600" dirty="0" smtClean="0"/>
          </a:p>
          <a:p>
            <a:pPr marL="0" indent="0">
              <a:buNone/>
            </a:pPr>
            <a:endParaRPr lang="en-US" sz="24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1447800" y="1369367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t=565 </a:t>
            </a:r>
            <a:r>
              <a:rPr lang="en-US" sz="2400" dirty="0" err="1" smtClean="0">
                <a:solidFill>
                  <a:srgbClr val="FF0000"/>
                </a:solidFill>
              </a:rPr>
              <a:t>ms</a:t>
            </a:r>
            <a:r>
              <a:rPr lang="en-US" sz="2400" dirty="0" smtClean="0">
                <a:solidFill>
                  <a:srgbClr val="FF0000"/>
                </a:solidFill>
              </a:rPr>
              <a:t>, R=134.5 cm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0684" y="1600200"/>
            <a:ext cx="5197431" cy="439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82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6572250" algn="l"/>
              </a:tabLst>
            </a:pPr>
            <a:r>
              <a:rPr lang="en-US" sz="2800" b="1" dirty="0" smtClean="0"/>
              <a:t>Ion Energy Flux from GTS is Still in Agreement with Experiment at t=565 </a:t>
            </a:r>
            <a:r>
              <a:rPr lang="en-US" sz="2800" b="1" dirty="0" err="1" smtClean="0"/>
              <a:t>ms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0" y="678549"/>
            <a:ext cx="3657600" cy="564605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 smtClean="0"/>
          </a:p>
          <a:p>
            <a:pPr marL="173038" indent="-173038"/>
            <a:r>
              <a:rPr lang="en-US" sz="2400" dirty="0" smtClean="0"/>
              <a:t>Neoclassical ion thermal transport is comparable to experimental ion thermal transport level</a:t>
            </a:r>
          </a:p>
          <a:p>
            <a:pPr marL="401638" lvl="1" indent="-173038"/>
            <a:r>
              <a:rPr lang="en-US" dirty="0" smtClean="0"/>
              <a:t> </a:t>
            </a:r>
            <a:r>
              <a:rPr lang="en-US" sz="2000" dirty="0" smtClean="0"/>
              <a:t>Neoclassical ion thermal transport from NCLASS</a:t>
            </a:r>
          </a:p>
          <a:p>
            <a:pPr marL="173038" indent="-173038"/>
            <a:r>
              <a:rPr lang="en-US" sz="2400" dirty="0" smtClean="0"/>
              <a:t>ETG is significantly suppressed by density gradient (see poster P1-10)</a:t>
            </a:r>
          </a:p>
          <a:p>
            <a:pPr marL="401638" lvl="1" indent="-173038"/>
            <a:r>
              <a:rPr lang="en-US" sz="2000" dirty="0" smtClean="0"/>
              <a:t>Electromagnetic effects may be important</a:t>
            </a:r>
          </a:p>
          <a:p>
            <a:pPr marL="630238" lvl="2" indent="-173038"/>
            <a:endParaRPr lang="en-US" dirty="0" smtClean="0"/>
          </a:p>
          <a:p>
            <a:pPr marL="0" indent="0">
              <a:buNone/>
            </a:pPr>
            <a:endParaRPr lang="en-US" sz="24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1981200" y="1231065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t=565 </a:t>
            </a:r>
            <a:r>
              <a:rPr lang="en-US" sz="2400" dirty="0" err="1" smtClean="0">
                <a:solidFill>
                  <a:srgbClr val="FF0000"/>
                </a:solidFill>
              </a:rPr>
              <a:t>ms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757539"/>
            <a:ext cx="5096654" cy="381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38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8991600" cy="5410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We have started to make serious efforts to validate global </a:t>
            </a:r>
            <a:r>
              <a:rPr lang="en-US" dirty="0" err="1" smtClean="0"/>
              <a:t>gyrokinetic</a:t>
            </a:r>
            <a:r>
              <a:rPr lang="en-US" dirty="0" smtClean="0"/>
              <a:t> simulations with NSTX experiments </a:t>
            </a:r>
          </a:p>
          <a:p>
            <a:endParaRPr lang="en-US" dirty="0" smtClean="0"/>
          </a:p>
          <a:p>
            <a:r>
              <a:rPr lang="en-US" dirty="0" smtClean="0"/>
              <a:t>Global </a:t>
            </a:r>
            <a:r>
              <a:rPr lang="en-US" dirty="0" err="1" smtClean="0"/>
              <a:t>gyrokinetic</a:t>
            </a:r>
            <a:r>
              <a:rPr lang="en-US" dirty="0" smtClean="0"/>
              <a:t> simulations with GTS have helped identify the </a:t>
            </a:r>
            <a:r>
              <a:rPr lang="en-US" dirty="0"/>
              <a:t>possible importance of nonlocal flux-driven </a:t>
            </a:r>
            <a:r>
              <a:rPr lang="en-US" dirty="0" smtClean="0"/>
              <a:t>mechanics in electron thermal transport in NSTX RF-heated L-mode plasmas</a:t>
            </a:r>
          </a:p>
          <a:p>
            <a:endParaRPr lang="en-US" dirty="0" smtClean="0"/>
          </a:p>
          <a:p>
            <a:r>
              <a:rPr lang="en-US" dirty="0" smtClean="0"/>
              <a:t>Global ion-scale </a:t>
            </a:r>
            <a:r>
              <a:rPr lang="en-US" dirty="0" err="1" smtClean="0"/>
              <a:t>gyrokinetic</a:t>
            </a:r>
            <a:r>
              <a:rPr lang="en-US" dirty="0" smtClean="0"/>
              <a:t> </a:t>
            </a:r>
            <a:r>
              <a:rPr lang="en-US" dirty="0"/>
              <a:t>simulations with </a:t>
            </a:r>
            <a:r>
              <a:rPr lang="en-US" dirty="0" smtClean="0"/>
              <a:t>GTS for a NSTX NBI-heated H-mode plasma showed nice agreement with experiment in ion thermal transport but not in electron thermal transport</a:t>
            </a:r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/>
              <a:t>Summary</a:t>
            </a:r>
            <a:endParaRPr lang="en-US" sz="4400" b="1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6200" y="1066800"/>
            <a:ext cx="9296400" cy="5646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0000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 indent="0">
              <a:buFont typeface="Arial" panose="020B0604020202020204" pitchFamily="34" charset="0"/>
              <a:buNone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10568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47800" y="2590800"/>
            <a:ext cx="8991600" cy="5410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7200" dirty="0" smtClean="0">
                <a:solidFill>
                  <a:srgbClr val="0000FF"/>
                </a:solidFill>
              </a:rPr>
              <a:t>Backup slides</a:t>
            </a:r>
            <a:endParaRPr lang="en-US" sz="7200" dirty="0">
              <a:solidFill>
                <a:srgbClr val="0000FF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09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4800600" y="1166259"/>
            <a:ext cx="324592" cy="4943663"/>
          </a:xfrm>
          <a:prstGeom prst="rect">
            <a:avLst/>
          </a:prstGeom>
          <a:solidFill>
            <a:srgbClr val="996633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29" charset="0"/>
            </a:endParaRPr>
          </a:p>
        </p:txBody>
      </p:sp>
      <p:pic>
        <p:nvPicPr>
          <p:cNvPr id="226305" name="Picture 1" descr="C:\Users\yren\Documents\MATLAB\work_nstx\figure_save\141761_overview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345005" y="1058179"/>
            <a:ext cx="3570436" cy="549502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b="1" dirty="0" smtClean="0"/>
              <a:t>Fast Response </a:t>
            </a:r>
            <a:r>
              <a:rPr lang="en-US" sz="2800" b="1" dirty="0"/>
              <a:t>of </a:t>
            </a:r>
            <a:r>
              <a:rPr lang="en-US" sz="2800" b="1" dirty="0" smtClean="0"/>
              <a:t>Electron-scale Turbulence to RF Cessation was Observed in a Set of NSTX L-mode Plasmas</a:t>
            </a:r>
            <a:endParaRPr lang="en-US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275614" y="1012371"/>
            <a:ext cx="22479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b="1" dirty="0" smtClean="0">
                <a:solidFill>
                  <a:srgbClr val="0000FF"/>
                </a:solidFill>
              </a:rPr>
              <a:t>Shot=140301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97386" y="1261379"/>
            <a:ext cx="2671123" cy="9787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 smtClean="0">
                <a:solidFill>
                  <a:srgbClr val="FF0000"/>
                </a:solidFill>
              </a:rPr>
              <a:t>RF-heated L-mode plasma with</a:t>
            </a:r>
          </a:p>
          <a:p>
            <a:pPr>
              <a:buNone/>
            </a:pPr>
            <a:r>
              <a:rPr lang="en-US" sz="1800" dirty="0" smtClean="0">
                <a:solidFill>
                  <a:srgbClr val="FF0000"/>
                </a:solidFill>
              </a:rPr>
              <a:t>B</a:t>
            </a:r>
            <a:r>
              <a:rPr lang="en-US" sz="1800" baseline="-25000" dirty="0" smtClean="0">
                <a:solidFill>
                  <a:srgbClr val="FF0000"/>
                </a:solidFill>
              </a:rPr>
              <a:t>T</a:t>
            </a:r>
            <a:r>
              <a:rPr lang="en-US" sz="1800" dirty="0" smtClean="0">
                <a:solidFill>
                  <a:srgbClr val="FF0000"/>
                </a:solidFill>
              </a:rPr>
              <a:t> =5.5 </a:t>
            </a:r>
            <a:r>
              <a:rPr lang="en-US" sz="1800" dirty="0" err="1" smtClean="0">
                <a:solidFill>
                  <a:srgbClr val="FF0000"/>
                </a:solidFill>
              </a:rPr>
              <a:t>kG</a:t>
            </a:r>
            <a:endParaRPr lang="en-US" sz="1800" dirty="0" smtClean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>
            <a:stCxn id="16" idx="1"/>
          </p:cNvCxnSpPr>
          <p:nvPr/>
        </p:nvCxnSpPr>
        <p:spPr bwMode="auto">
          <a:xfrm flipH="1">
            <a:off x="5125192" y="3275488"/>
            <a:ext cx="1591787" cy="75553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6716979" y="2906156"/>
            <a:ext cx="2247900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b="1" dirty="0" smtClean="0">
                <a:solidFill>
                  <a:srgbClr val="0000FF"/>
                </a:solidFill>
              </a:rPr>
              <a:t>Time range of interest:</a:t>
            </a:r>
          </a:p>
          <a:p>
            <a:pPr>
              <a:buNone/>
            </a:pPr>
            <a:r>
              <a:rPr lang="en-US" sz="1400" b="1" dirty="0" smtClean="0">
                <a:solidFill>
                  <a:srgbClr val="0000FF"/>
                </a:solidFill>
              </a:rPr>
              <a:t>around the RF cessation at t=479.6 ms</a:t>
            </a:r>
            <a:endParaRPr lang="en-US" sz="1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3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smtClean="0"/>
              <a:t>High-k Microwave Scattering System is Used to Measure High-k Turbulence </a:t>
            </a:r>
          </a:p>
        </p:txBody>
      </p:sp>
      <p:sp>
        <p:nvSpPr>
          <p:cNvPr id="1035" name="TextBox 20"/>
          <p:cNvSpPr txBox="1">
            <a:spLocks noChangeArrowheads="1"/>
          </p:cNvSpPr>
          <p:nvPr/>
        </p:nvSpPr>
        <p:spPr bwMode="auto">
          <a:xfrm>
            <a:off x="257175" y="4905375"/>
            <a:ext cx="3048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/>
              <a:t>    </a:t>
            </a:r>
          </a:p>
        </p:txBody>
      </p:sp>
      <p:sp>
        <p:nvSpPr>
          <p:cNvPr id="1039" name="Rectangle 24"/>
          <p:cNvSpPr>
            <a:spLocks noChangeArrowheads="1"/>
          </p:cNvSpPr>
          <p:nvPr/>
        </p:nvSpPr>
        <p:spPr bwMode="auto">
          <a:xfrm>
            <a:off x="0" y="676275"/>
            <a:ext cx="9144000" cy="0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eaLnBrk="0" hangingPunct="0"/>
            <a:endParaRPr lang="en-US"/>
          </a:p>
        </p:txBody>
      </p:sp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1028700"/>
            <a:ext cx="2695575" cy="4702281"/>
          </a:xfrm>
          <a:prstGeom prst="rect">
            <a:avLst/>
          </a:prstGeom>
          <a:noFill/>
          <a:ln w="3175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17" name="TextBox 16"/>
          <p:cNvSpPr txBox="1"/>
          <p:nvPr/>
        </p:nvSpPr>
        <p:spPr>
          <a:xfrm>
            <a:off x="657225" y="4838700"/>
            <a:ext cx="11334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Probe beam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390899" y="1104900"/>
            <a:ext cx="58769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itchFamily="34" charset="0"/>
              <a:buChar char="•"/>
            </a:pPr>
            <a:r>
              <a:rPr lang="en-US" sz="1800" b="0" i="0" dirty="0" smtClean="0">
                <a:solidFill>
                  <a:schemeClr val="tx1"/>
                </a:solidFill>
                <a:latin typeface="+mn-lt"/>
              </a:rPr>
              <a:t>280 GHz microwave is launched as the probe beam. 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1800" b="0" i="0" dirty="0" smtClean="0">
                <a:solidFill>
                  <a:schemeClr val="tx1"/>
                </a:solidFill>
                <a:latin typeface="+mn-lt"/>
              </a:rPr>
              <a:t>Coherent scattering by plasma density fluctuations occurs when the three-wave coupling condition is satisfied: </a:t>
            </a:r>
          </a:p>
          <a:p>
            <a:pPr marL="228600" indent="-228600">
              <a:buFont typeface="Arial" pitchFamily="34" charset="0"/>
              <a:buChar char="•"/>
            </a:pPr>
            <a:endParaRPr lang="en-US" sz="1800" b="0" i="0" dirty="0">
              <a:latin typeface="+mn-lt"/>
            </a:endParaRPr>
          </a:p>
          <a:p>
            <a:pPr marL="228600" indent="-228600">
              <a:buFont typeface="Arial" pitchFamily="34" charset="0"/>
              <a:buChar char="•"/>
            </a:pPr>
            <a:r>
              <a:rPr lang="en-US" sz="1800" b="0" i="0" dirty="0" smtClean="0">
                <a:solidFill>
                  <a:schemeClr val="tx1"/>
                </a:solidFill>
                <a:latin typeface="+mn-lt"/>
              </a:rPr>
              <a:t>Bragg condition determines k</a:t>
            </a:r>
            <a:r>
              <a:rPr lang="en-US" sz="1800" b="0" i="0" baseline="-25000" dirty="0" smtClean="0">
                <a:solidFill>
                  <a:schemeClr val="tx1"/>
                </a:solidFill>
                <a:latin typeface="+mn-lt"/>
              </a:rPr>
              <a:t>p</a:t>
            </a:r>
            <a:r>
              <a:rPr lang="en-US" sz="1800" b="0" i="0" dirty="0" smtClean="0">
                <a:solidFill>
                  <a:schemeClr val="tx1"/>
                </a:solidFill>
                <a:latin typeface="+mn-lt"/>
              </a:rPr>
              <a:t>: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1800" b="0" i="0" dirty="0" smtClean="0">
                <a:latin typeface="+mn-lt"/>
              </a:rPr>
              <a:t>                             k</a:t>
            </a:r>
            <a:r>
              <a:rPr lang="en-US" sz="1800" b="0" i="0" baseline="-25000" dirty="0" smtClean="0">
                <a:latin typeface="+mn-lt"/>
              </a:rPr>
              <a:t>p</a:t>
            </a:r>
            <a:r>
              <a:rPr lang="en-US" sz="1800" b="0" i="0" dirty="0" smtClean="0">
                <a:latin typeface="+mn-lt"/>
              </a:rPr>
              <a:t>=2k</a:t>
            </a:r>
            <a:r>
              <a:rPr lang="en-US" sz="1800" b="0" i="0" baseline="-25000" dirty="0" smtClean="0">
                <a:latin typeface="+mn-lt"/>
              </a:rPr>
              <a:t>i</a:t>
            </a:r>
            <a:r>
              <a:rPr lang="en-US" sz="1800" b="0" i="0" dirty="0" smtClean="0">
                <a:latin typeface="+mn-lt"/>
              </a:rPr>
              <a:t>sin(</a:t>
            </a:r>
            <a:r>
              <a:rPr lang="el-GR" sz="1800" b="0" i="0" dirty="0" smtClean="0">
                <a:latin typeface="+mn-lt"/>
              </a:rPr>
              <a:t>θ</a:t>
            </a:r>
            <a:r>
              <a:rPr lang="en-US" sz="1800" b="0" i="0" baseline="-25000" dirty="0" smtClean="0">
                <a:latin typeface="+mn-lt"/>
              </a:rPr>
              <a:t>s</a:t>
            </a:r>
            <a:r>
              <a:rPr lang="en-US" sz="1800" b="0" i="0" dirty="0" smtClean="0">
                <a:latin typeface="+mn-lt"/>
              </a:rPr>
              <a:t>/2)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1800" b="0" i="0" dirty="0" smtClean="0">
                <a:solidFill>
                  <a:schemeClr val="tx1"/>
                </a:solidFill>
                <a:latin typeface="+mn-lt"/>
              </a:rPr>
              <a:t>The scattered light has a frequency of:</a:t>
            </a:r>
          </a:p>
          <a:p>
            <a:pPr marL="228600" indent="-228600">
              <a:buNone/>
            </a:pPr>
            <a:r>
              <a:rPr lang="en-US" sz="1800" b="0" i="0" dirty="0" smtClean="0">
                <a:latin typeface="+mn-lt"/>
              </a:rPr>
              <a:t>                              </a:t>
            </a:r>
            <a:r>
              <a:rPr lang="el-GR" sz="1800" b="0" i="0" dirty="0" smtClean="0">
                <a:solidFill>
                  <a:srgbClr val="FF0000"/>
                </a:solidFill>
                <a:latin typeface="+mn-lt"/>
              </a:rPr>
              <a:t>ω</a:t>
            </a:r>
            <a:r>
              <a:rPr lang="en-US" sz="1800" b="0" i="0" baseline="-25000" dirty="0" smtClean="0">
                <a:solidFill>
                  <a:srgbClr val="FF0000"/>
                </a:solidFill>
                <a:latin typeface="+mn-lt"/>
              </a:rPr>
              <a:t>s</a:t>
            </a:r>
            <a:r>
              <a:rPr lang="en-US" sz="1800" b="0" i="0" dirty="0" smtClean="0">
                <a:latin typeface="+mn-lt"/>
              </a:rPr>
              <a:t>=</a:t>
            </a:r>
            <a:r>
              <a:rPr lang="el-GR" sz="1800" b="0" i="0" dirty="0" smtClean="0">
                <a:latin typeface="+mn-lt"/>
              </a:rPr>
              <a:t>ω</a:t>
            </a:r>
            <a:r>
              <a:rPr lang="en-US" sz="1800" b="0" i="0" baseline="-25000" dirty="0" smtClean="0">
                <a:latin typeface="+mn-lt"/>
              </a:rPr>
              <a:t>p</a:t>
            </a:r>
            <a:r>
              <a:rPr lang="en-US" sz="1800" b="0" i="0" dirty="0" smtClean="0"/>
              <a:t>+</a:t>
            </a:r>
            <a:r>
              <a:rPr lang="el-GR" sz="1800" b="0" i="0" dirty="0" smtClean="0">
                <a:solidFill>
                  <a:schemeClr val="tx1"/>
                </a:solidFill>
              </a:rPr>
              <a:t>ω</a:t>
            </a:r>
            <a:r>
              <a:rPr lang="en-US" sz="1800" b="0" i="0" baseline="-25000" dirty="0" smtClean="0">
                <a:solidFill>
                  <a:schemeClr val="tx1"/>
                </a:solidFill>
                <a:latin typeface="+mn-lt"/>
              </a:rPr>
              <a:t>i</a:t>
            </a:r>
          </a:p>
          <a:p>
            <a:pPr marL="228600" indent="-228600">
              <a:buNone/>
            </a:pPr>
            <a:r>
              <a:rPr lang="en-US" sz="1800" b="0" i="0" dirty="0" smtClean="0">
                <a:solidFill>
                  <a:schemeClr val="tx1"/>
                </a:solidFill>
                <a:latin typeface="+mn-lt"/>
              </a:rPr>
              <a:t>     with </a:t>
            </a:r>
            <a:r>
              <a:rPr lang="el-GR" sz="1800" b="0" i="0" dirty="0">
                <a:solidFill>
                  <a:srgbClr val="FF0000"/>
                </a:solidFill>
              </a:rPr>
              <a:t>ω</a:t>
            </a:r>
            <a:r>
              <a:rPr lang="en-US" sz="1800" b="0" i="0" baseline="-25000" dirty="0" smtClean="0">
                <a:solidFill>
                  <a:srgbClr val="FF0000"/>
                </a:solidFill>
              </a:rPr>
              <a:t>s </a:t>
            </a:r>
            <a:r>
              <a:rPr lang="en-US" sz="1800" b="0" i="0" dirty="0" smtClean="0">
                <a:solidFill>
                  <a:schemeClr val="tx1"/>
                </a:solidFill>
              </a:rPr>
              <a:t>and </a:t>
            </a:r>
            <a:r>
              <a:rPr lang="el-GR" sz="1800" b="0" i="0" dirty="0" smtClean="0">
                <a:solidFill>
                  <a:schemeClr val="tx1"/>
                </a:solidFill>
              </a:rPr>
              <a:t>ω</a:t>
            </a:r>
            <a:r>
              <a:rPr lang="en-US" sz="1800" b="0" i="0" baseline="-25000" dirty="0" smtClean="0">
                <a:solidFill>
                  <a:schemeClr val="tx1"/>
                </a:solidFill>
              </a:rPr>
              <a:t>i </a:t>
            </a:r>
            <a:r>
              <a:rPr lang="en-US" sz="1800" b="0" i="0" dirty="0" smtClean="0"/>
              <a:t>&gt;&gt; </a:t>
            </a:r>
            <a:r>
              <a:rPr lang="el-GR" sz="1800" b="0" i="0" dirty="0" smtClean="0"/>
              <a:t>ω</a:t>
            </a:r>
            <a:r>
              <a:rPr lang="en-US" sz="1800" b="0" i="0" baseline="-25000" dirty="0" smtClean="0"/>
              <a:t>p</a:t>
            </a:r>
          </a:p>
          <a:p>
            <a:pPr marL="228600" indent="-228600" eaLnBrk="0" hangingPunct="0">
              <a:spcBef>
                <a:spcPct val="0"/>
              </a:spcBef>
              <a:buFont typeface="Arial" pitchFamily="34" charset="0"/>
              <a:buChar char="•"/>
            </a:pPr>
            <a:r>
              <a:rPr lang="en-US" sz="1800" b="0" i="0" baseline="-25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800" b="0" i="0" dirty="0" smtClean="0">
                <a:solidFill>
                  <a:schemeClr val="tx1"/>
                </a:solidFill>
                <a:latin typeface="+mn-lt"/>
              </a:rPr>
              <a:t>The scattering system characteristics are: </a:t>
            </a:r>
          </a:p>
          <a:p>
            <a:pPr marL="685800" lvl="1" indent="-228600" eaLnBrk="0" hangingPunct="0">
              <a:spcBef>
                <a:spcPct val="0"/>
              </a:spcBef>
              <a:buFont typeface="Wingdings" pitchFamily="2" charset="2"/>
              <a:buChar char="§"/>
            </a:pPr>
            <a:r>
              <a:rPr lang="en-US" sz="1400" i="0" dirty="0" smtClean="0">
                <a:latin typeface="Arial" pitchFamily="34" charset="0"/>
                <a:cs typeface="Times New Roman" pitchFamily="18" charset="0"/>
              </a:rPr>
              <a:t>Frequency bandwidth: 5 MHz</a:t>
            </a:r>
          </a:p>
          <a:p>
            <a:pPr marL="685800" lvl="1" indent="-228600" eaLnBrk="0" hangingPunct="0">
              <a:spcBef>
                <a:spcPct val="0"/>
              </a:spcBef>
              <a:buFont typeface="Wingdings" pitchFamily="2" charset="2"/>
              <a:buChar char="§"/>
            </a:pPr>
            <a:r>
              <a:rPr lang="en-US" sz="1400" i="0" dirty="0" smtClean="0">
                <a:latin typeface="Arial" pitchFamily="34" charset="0"/>
                <a:cs typeface="Times New Roman" pitchFamily="18" charset="0"/>
              </a:rPr>
              <a:t>Heterodyne receiver: Wave propagation direction resolved</a:t>
            </a:r>
          </a:p>
          <a:p>
            <a:pPr marL="685800" lvl="1" indent="-228600" eaLnBrk="0" hangingPunct="0">
              <a:spcBef>
                <a:spcPct val="0"/>
              </a:spcBef>
              <a:buFont typeface="Wingdings" pitchFamily="2" charset="2"/>
              <a:buChar char="§"/>
            </a:pPr>
            <a:r>
              <a:rPr lang="en-US" sz="1400" i="0" dirty="0" smtClean="0">
                <a:latin typeface="Arial" pitchFamily="34" charset="0"/>
                <a:cs typeface="Times New Roman" pitchFamily="18" charset="0"/>
              </a:rPr>
              <a:t>Measurement: k</a:t>
            </a:r>
            <a:r>
              <a:rPr lang="en-US" sz="1400" i="0" baseline="-25000" dirty="0" smtClean="0">
                <a:latin typeface="Arial" pitchFamily="34" charset="0"/>
                <a:cs typeface="Times New Roman" pitchFamily="18" charset="0"/>
              </a:rPr>
              <a:t>r</a:t>
            </a:r>
            <a:r>
              <a:rPr lang="en-US" sz="1400" i="0" dirty="0" smtClean="0">
                <a:latin typeface="Arial" pitchFamily="34" charset="0"/>
                <a:cs typeface="Times New Roman" pitchFamily="18" charset="0"/>
              </a:rPr>
              <a:t> spectrum</a:t>
            </a:r>
          </a:p>
          <a:p>
            <a:pPr marL="685800" lvl="1" indent="-228600" eaLnBrk="0" hangingPunct="0">
              <a:spcBef>
                <a:spcPct val="0"/>
              </a:spcBef>
              <a:buFont typeface="Wingdings" pitchFamily="2" charset="2"/>
              <a:buChar char="§"/>
            </a:pPr>
            <a:r>
              <a:rPr lang="en-US" sz="1400" i="0" dirty="0" err="1" smtClean="0">
                <a:latin typeface="Arial" pitchFamily="34" charset="0"/>
                <a:cs typeface="Times New Roman" pitchFamily="18" charset="0"/>
              </a:rPr>
              <a:t>Wavenumber</a:t>
            </a:r>
            <a:r>
              <a:rPr lang="en-US" sz="1400" i="0" dirty="0" smtClean="0">
                <a:latin typeface="Arial" pitchFamily="34" charset="0"/>
                <a:cs typeface="Times New Roman" pitchFamily="18" charset="0"/>
              </a:rPr>
              <a:t> resolution: 0.7 cm</a:t>
            </a:r>
            <a:r>
              <a:rPr lang="en-US" sz="1400" i="0" baseline="30000" dirty="0" smtClean="0">
                <a:latin typeface="Arial" pitchFamily="34" charset="0"/>
                <a:cs typeface="Times New Roman" pitchFamily="18" charset="0"/>
              </a:rPr>
              <a:t>-1</a:t>
            </a:r>
            <a:r>
              <a:rPr lang="en-US" sz="1400" i="0" dirty="0" smtClean="0">
                <a:latin typeface="Arial" pitchFamily="34" charset="0"/>
                <a:cs typeface="Times New Roman" pitchFamily="18" charset="0"/>
              </a:rPr>
              <a:t> (2/a with a ≈ 3 cm)</a:t>
            </a:r>
            <a:endParaRPr lang="en-US" sz="1400" i="0" baseline="30000" dirty="0" smtClean="0">
              <a:latin typeface="Arial" pitchFamily="34" charset="0"/>
              <a:cs typeface="Times New Roman" pitchFamily="18" charset="0"/>
            </a:endParaRPr>
          </a:p>
          <a:p>
            <a:pPr marL="685800" lvl="1" indent="-228600" eaLnBrk="0" hangingPunct="0">
              <a:spcBef>
                <a:spcPct val="0"/>
              </a:spcBef>
              <a:buFont typeface="Wingdings" pitchFamily="2" charset="2"/>
              <a:buChar char="§"/>
            </a:pPr>
            <a:r>
              <a:rPr lang="en-US" altLang="zh-CN" sz="1400" i="0" dirty="0" err="1" smtClean="0">
                <a:latin typeface="Arial" pitchFamily="34" charset="0"/>
                <a:ea typeface="宋体" pitchFamily="2" charset="-122"/>
              </a:rPr>
              <a:t>Wavenumber</a:t>
            </a:r>
            <a:r>
              <a:rPr lang="en-US" altLang="zh-CN" sz="1400" i="0" dirty="0" smtClean="0">
                <a:latin typeface="Arial" pitchFamily="34" charset="0"/>
                <a:ea typeface="宋体" pitchFamily="2" charset="-122"/>
              </a:rPr>
              <a:t> </a:t>
            </a:r>
            <a:r>
              <a:rPr lang="en-US" altLang="zh-CN" sz="1400" dirty="0" smtClean="0">
                <a:latin typeface="Arial" pitchFamily="34" charset="0"/>
                <a:ea typeface="宋体" pitchFamily="2" charset="-122"/>
              </a:rPr>
              <a:t>range (k</a:t>
            </a:r>
            <a:r>
              <a:rPr lang="en-US" altLang="zh-CN" sz="1400" baseline="-30000" dirty="0" smtClean="0">
                <a:latin typeface="Arial" pitchFamily="34" charset="0"/>
                <a:ea typeface="宋体" pitchFamily="2" charset="-122"/>
              </a:rPr>
              <a:t>r</a:t>
            </a:r>
            <a:r>
              <a:rPr lang="en-US" altLang="zh-CN" sz="1400" dirty="0" smtClean="0">
                <a:latin typeface="Arial" pitchFamily="34" charset="0"/>
                <a:ea typeface="宋体" pitchFamily="2" charset="-122"/>
              </a:rPr>
              <a:t>): 5-30 cm</a:t>
            </a:r>
            <a:r>
              <a:rPr lang="en-US" altLang="zh-CN" sz="1400" baseline="30000" dirty="0" smtClean="0">
                <a:latin typeface="Arial" pitchFamily="34" charset="0"/>
                <a:ea typeface="宋体" pitchFamily="2" charset="-122"/>
              </a:rPr>
              <a:t>-1</a:t>
            </a:r>
            <a:r>
              <a:rPr lang="en-US" altLang="zh-CN" sz="1400" dirty="0" smtClean="0">
                <a:latin typeface="Arial" pitchFamily="34" charset="0"/>
                <a:ea typeface="宋体" pitchFamily="2" charset="-122"/>
              </a:rPr>
              <a:t> (~5-30      )</a:t>
            </a:r>
            <a:endParaRPr lang="en-US" sz="1400" i="0" baseline="30000" dirty="0" smtClean="0">
              <a:latin typeface="Arial" pitchFamily="34" charset="0"/>
            </a:endParaRPr>
          </a:p>
          <a:p>
            <a:pPr marL="685800" lvl="1" indent="-228600" eaLnBrk="0" hangingPunct="0">
              <a:buFont typeface="Wingdings" pitchFamily="2" charset="2"/>
              <a:buChar char="§"/>
            </a:pPr>
            <a:r>
              <a:rPr lang="en-US" altLang="zh-CN" sz="1400" i="0" dirty="0" smtClean="0">
                <a:latin typeface="Arial" pitchFamily="34" charset="0"/>
                <a:ea typeface="宋体" pitchFamily="2" charset="-122"/>
              </a:rPr>
              <a:t>Radial resolution: ±2 cm</a:t>
            </a:r>
          </a:p>
          <a:p>
            <a:pPr marL="685800" lvl="1" indent="-228600" eaLnBrk="0" hangingPunct="0">
              <a:spcBef>
                <a:spcPct val="0"/>
              </a:spcBef>
              <a:buFont typeface="Wingdings" pitchFamily="2" charset="2"/>
              <a:buChar char="§"/>
            </a:pPr>
            <a:r>
              <a:rPr lang="en-US" altLang="zh-CN" sz="1400" i="0" dirty="0" smtClean="0">
                <a:latin typeface="Arial" pitchFamily="34" charset="0"/>
                <a:ea typeface="宋体" pitchFamily="2" charset="-122"/>
              </a:rPr>
              <a:t>Tangential resolution: 5-15 cm</a:t>
            </a:r>
          </a:p>
          <a:p>
            <a:pPr marL="685800" lvl="1" indent="-228600" eaLnBrk="0" hangingPunct="0">
              <a:spcBef>
                <a:spcPct val="0"/>
              </a:spcBef>
              <a:buFont typeface="Wingdings" pitchFamily="2" charset="2"/>
              <a:buChar char="§"/>
            </a:pPr>
            <a:r>
              <a:rPr lang="en-US" altLang="zh-CN" sz="1400" i="0" dirty="0" smtClean="0">
                <a:latin typeface="Arial" pitchFamily="34" charset="0"/>
                <a:ea typeface="宋体" pitchFamily="2" charset="-122"/>
              </a:rPr>
              <a:t>Radial range: R=106 – 144 cm</a:t>
            </a:r>
          </a:p>
          <a:p>
            <a:pPr marL="685800" lvl="1" indent="-228600" eaLnBrk="0" hangingPunct="0">
              <a:spcBef>
                <a:spcPct val="0"/>
              </a:spcBef>
              <a:buFont typeface="Wingdings" pitchFamily="2" charset="2"/>
              <a:buChar char="§"/>
            </a:pPr>
            <a:r>
              <a:rPr lang="en-US" altLang="zh-CN" sz="1400" i="0" dirty="0" smtClean="0">
                <a:latin typeface="Arial" pitchFamily="34" charset="0"/>
                <a:ea typeface="宋体" pitchFamily="2" charset="-122"/>
              </a:rPr>
              <a:t>Minimal detectable density fluctuation: </a:t>
            </a:r>
          </a:p>
          <a:p>
            <a:pPr marL="228600" indent="-228600"/>
            <a:endParaRPr lang="en-US" sz="1800" b="0" i="0" baseline="-2500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 rot="5400000" flipH="1" flipV="1">
            <a:off x="2714625" y="2990851"/>
            <a:ext cx="1000125" cy="257175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rot="16200000" flipV="1">
            <a:off x="2414588" y="2967037"/>
            <a:ext cx="971550" cy="314325"/>
          </a:xfrm>
          <a:prstGeom prst="straightConnector1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 rot="10800000" flipV="1">
            <a:off x="2743200" y="2628900"/>
            <a:ext cx="590550" cy="19050"/>
          </a:xfrm>
          <a:prstGeom prst="straightConnector1">
            <a:avLst/>
          </a:prstGeom>
          <a:noFill/>
          <a:ln w="317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0" name="Arc 39"/>
          <p:cNvSpPr/>
          <p:nvPr/>
        </p:nvSpPr>
        <p:spPr bwMode="auto">
          <a:xfrm rot="18066413">
            <a:off x="1019175" y="4486275"/>
            <a:ext cx="323850" cy="304800"/>
          </a:xfrm>
          <a:prstGeom prst="arc">
            <a:avLst>
              <a:gd name="adj1" fmla="val 13763922"/>
              <a:gd name="adj2" fmla="val 0"/>
            </a:avLst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triangle" w="lg" len="med"/>
            <a:tailEnd type="none" w="lg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29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71475" y="2057399"/>
            <a:ext cx="828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000" dirty="0" smtClean="0"/>
              <a:t>Scattered light</a:t>
            </a:r>
            <a:endParaRPr lang="en-US" sz="1000" dirty="0"/>
          </a:p>
        </p:txBody>
      </p:sp>
      <p:sp>
        <p:nvSpPr>
          <p:cNvPr id="42" name="TextBox 41"/>
          <p:cNvSpPr txBox="1"/>
          <p:nvPr/>
        </p:nvSpPr>
        <p:spPr>
          <a:xfrm>
            <a:off x="990600" y="1266824"/>
            <a:ext cx="828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000" dirty="0" smtClean="0"/>
              <a:t>Spherical mirror</a:t>
            </a:r>
            <a:endParaRPr lang="en-US" sz="1000" dirty="0"/>
          </a:p>
        </p:txBody>
      </p:sp>
      <p:sp>
        <p:nvSpPr>
          <p:cNvPr id="45" name="TextBox 44"/>
          <p:cNvSpPr txBox="1"/>
          <p:nvPr/>
        </p:nvSpPr>
        <p:spPr>
          <a:xfrm>
            <a:off x="2790825" y="2257425"/>
            <a:ext cx="7143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 smtClean="0"/>
              <a:t>k</a:t>
            </a:r>
            <a:r>
              <a:rPr lang="en-US" sz="1600" baseline="-25000" dirty="0" smtClean="0"/>
              <a:t>p</a:t>
            </a:r>
            <a:endParaRPr lang="en-US" sz="1600" baseline="-25000" dirty="0"/>
          </a:p>
        </p:txBody>
      </p:sp>
      <p:cxnSp>
        <p:nvCxnSpPr>
          <p:cNvPr id="51" name="Straight Arrow Connector 50"/>
          <p:cNvCxnSpPr/>
          <p:nvPr/>
        </p:nvCxnSpPr>
        <p:spPr bwMode="auto">
          <a:xfrm>
            <a:off x="2876550" y="2305050"/>
            <a:ext cx="219075" cy="1588"/>
          </a:xfrm>
          <a:prstGeom prst="straightConnector1">
            <a:avLst/>
          </a:prstGeom>
          <a:noFill/>
          <a:ln w="1587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grpSp>
        <p:nvGrpSpPr>
          <p:cNvPr id="2" name="Group 56"/>
          <p:cNvGrpSpPr/>
          <p:nvPr/>
        </p:nvGrpSpPr>
        <p:grpSpPr>
          <a:xfrm>
            <a:off x="2533650" y="3124200"/>
            <a:ext cx="714375" cy="338554"/>
            <a:chOff x="3876675" y="4210050"/>
            <a:chExt cx="714375" cy="338554"/>
          </a:xfrm>
        </p:grpSpPr>
        <p:sp>
          <p:nvSpPr>
            <p:cNvPr id="53" name="TextBox 52"/>
            <p:cNvSpPr txBox="1"/>
            <p:nvPr/>
          </p:nvSpPr>
          <p:spPr>
            <a:xfrm>
              <a:off x="3876675" y="4210050"/>
              <a:ext cx="714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600" dirty="0" err="1" smtClean="0">
                  <a:solidFill>
                    <a:srgbClr val="FF0000"/>
                  </a:solidFill>
                </a:rPr>
                <a:t>k</a:t>
              </a:r>
              <a:r>
                <a:rPr lang="en-US" sz="1600" baseline="-25000" dirty="0" err="1">
                  <a:solidFill>
                    <a:srgbClr val="FF0000"/>
                  </a:solidFill>
                </a:rPr>
                <a:t>s</a:t>
              </a:r>
              <a:endParaRPr lang="en-US" sz="1600" baseline="-25000" dirty="0">
                <a:solidFill>
                  <a:srgbClr val="FF0000"/>
                </a:solidFill>
              </a:endParaRPr>
            </a:p>
          </p:txBody>
        </p:sp>
        <p:cxnSp>
          <p:nvCxnSpPr>
            <p:cNvPr id="54" name="Straight Arrow Connector 53"/>
            <p:cNvCxnSpPr/>
            <p:nvPr/>
          </p:nvCxnSpPr>
          <p:spPr bwMode="auto">
            <a:xfrm>
              <a:off x="3943350" y="4267200"/>
              <a:ext cx="219075" cy="1588"/>
            </a:xfrm>
            <a:prstGeom prst="straightConnector1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sm" len="sm"/>
            </a:ln>
            <a:effectLst/>
          </p:spPr>
        </p:cxnSp>
      </p:grpSp>
      <p:sp>
        <p:nvSpPr>
          <p:cNvPr id="59" name="Rectangle 58"/>
          <p:cNvSpPr/>
          <p:nvPr/>
        </p:nvSpPr>
        <p:spPr bwMode="auto">
          <a:xfrm>
            <a:off x="2781300" y="3619500"/>
            <a:ext cx="123825" cy="2066925"/>
          </a:xfrm>
          <a:prstGeom prst="rect">
            <a:avLst/>
          </a:prstGeom>
          <a:solidFill>
            <a:schemeClr val="accent1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20760000"/>
            </a:camera>
            <a:lightRig rig="threePt" dir="t"/>
          </a:scene3d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29" charset="0"/>
            </a:endParaRPr>
          </a:p>
        </p:txBody>
      </p:sp>
      <p:cxnSp>
        <p:nvCxnSpPr>
          <p:cNvPr id="61" name="Straight Arrow Connector 60"/>
          <p:cNvCxnSpPr/>
          <p:nvPr/>
        </p:nvCxnSpPr>
        <p:spPr bwMode="auto">
          <a:xfrm>
            <a:off x="2705100" y="4010025"/>
            <a:ext cx="200025" cy="57150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3" name="Straight Arrow Connector 62"/>
          <p:cNvCxnSpPr/>
          <p:nvPr/>
        </p:nvCxnSpPr>
        <p:spPr bwMode="auto">
          <a:xfrm rot="10800000">
            <a:off x="3028950" y="4105276"/>
            <a:ext cx="190500" cy="47625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4" name="TextBox 63"/>
          <p:cNvSpPr txBox="1"/>
          <p:nvPr/>
        </p:nvSpPr>
        <p:spPr>
          <a:xfrm>
            <a:off x="2495550" y="3752850"/>
            <a:ext cx="4667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2a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2628900" y="5200650"/>
            <a:ext cx="11334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Probe beam</a:t>
            </a:r>
            <a:endParaRPr lang="en-US" dirty="0"/>
          </a:p>
        </p:txBody>
      </p:sp>
      <p:grpSp>
        <p:nvGrpSpPr>
          <p:cNvPr id="3" name="Group 79"/>
          <p:cNvGrpSpPr/>
          <p:nvPr/>
        </p:nvGrpSpPr>
        <p:grpSpPr>
          <a:xfrm>
            <a:off x="5257800" y="2198975"/>
            <a:ext cx="1714500" cy="367129"/>
            <a:chOff x="4276725" y="2152650"/>
            <a:chExt cx="1714500" cy="367129"/>
          </a:xfrm>
        </p:grpSpPr>
        <p:grpSp>
          <p:nvGrpSpPr>
            <p:cNvPr id="4" name="Group 72"/>
            <p:cNvGrpSpPr/>
            <p:nvPr/>
          </p:nvGrpSpPr>
          <p:grpSpPr>
            <a:xfrm>
              <a:off x="5276850" y="2181225"/>
              <a:ext cx="714375" cy="338554"/>
              <a:chOff x="3200400" y="6343650"/>
              <a:chExt cx="714375" cy="338554"/>
            </a:xfrm>
          </p:grpSpPr>
          <p:sp>
            <p:nvSpPr>
              <p:cNvPr id="74" name="TextBox 73"/>
              <p:cNvSpPr txBox="1"/>
              <p:nvPr/>
            </p:nvSpPr>
            <p:spPr>
              <a:xfrm>
                <a:off x="3200400" y="6343650"/>
                <a:ext cx="71437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en-US" sz="1600" dirty="0" err="1" smtClean="0">
                    <a:solidFill>
                      <a:schemeClr val="tx1"/>
                    </a:solidFill>
                  </a:rPr>
                  <a:t>k</a:t>
                </a:r>
                <a:r>
                  <a:rPr lang="en-US" sz="1600" baseline="-25000" dirty="0" err="1">
                    <a:solidFill>
                      <a:schemeClr val="tx1"/>
                    </a:solidFill>
                  </a:rPr>
                  <a:t>i</a:t>
                </a:r>
                <a:endParaRPr lang="en-US" sz="1600" baseline="-250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75" name="Straight Arrow Connector 74"/>
              <p:cNvCxnSpPr/>
              <p:nvPr/>
            </p:nvCxnSpPr>
            <p:spPr bwMode="auto">
              <a:xfrm>
                <a:off x="3286125" y="6391275"/>
                <a:ext cx="219075" cy="1588"/>
              </a:xfrm>
              <a:prstGeom prst="straightConnector1">
                <a:avLst/>
              </a:prstGeom>
              <a:noFill/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</p:spPr>
          </p:cxnSp>
        </p:grpSp>
        <p:grpSp>
          <p:nvGrpSpPr>
            <p:cNvPr id="5" name="Group 78"/>
            <p:cNvGrpSpPr/>
            <p:nvPr/>
          </p:nvGrpSpPr>
          <p:grpSpPr>
            <a:xfrm>
              <a:off x="4276725" y="2152650"/>
              <a:ext cx="1266825" cy="357604"/>
              <a:chOff x="4276725" y="2152650"/>
              <a:chExt cx="1266825" cy="357604"/>
            </a:xfrm>
          </p:grpSpPr>
          <p:grpSp>
            <p:nvGrpSpPr>
              <p:cNvPr id="6" name="Group 66"/>
              <p:cNvGrpSpPr/>
              <p:nvPr/>
            </p:nvGrpSpPr>
            <p:grpSpPr>
              <a:xfrm>
                <a:off x="4276725" y="2152650"/>
                <a:ext cx="714375" cy="338554"/>
                <a:chOff x="3876675" y="4210050"/>
                <a:chExt cx="714375" cy="338554"/>
              </a:xfrm>
            </p:grpSpPr>
            <p:sp>
              <p:nvSpPr>
                <p:cNvPr id="68" name="TextBox 67"/>
                <p:cNvSpPr txBox="1"/>
                <p:nvPr/>
              </p:nvSpPr>
              <p:spPr>
                <a:xfrm>
                  <a:off x="3876675" y="4210050"/>
                  <a:ext cx="714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buNone/>
                  </a:pPr>
                  <a:r>
                    <a:rPr lang="en-US" sz="1600" dirty="0" err="1" smtClean="0">
                      <a:solidFill>
                        <a:srgbClr val="FF0000"/>
                      </a:solidFill>
                    </a:rPr>
                    <a:t>k</a:t>
                  </a:r>
                  <a:r>
                    <a:rPr lang="en-US" sz="1600" baseline="-25000" dirty="0" err="1">
                      <a:solidFill>
                        <a:srgbClr val="FF0000"/>
                      </a:solidFill>
                    </a:rPr>
                    <a:t>s</a:t>
                  </a:r>
                  <a:endParaRPr lang="en-US" sz="1600" baseline="-25000" dirty="0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69" name="Straight Arrow Connector 68"/>
                <p:cNvCxnSpPr/>
                <p:nvPr/>
              </p:nvCxnSpPr>
              <p:spPr bwMode="auto">
                <a:xfrm>
                  <a:off x="3943350" y="4267200"/>
                  <a:ext cx="219075" cy="1588"/>
                </a:xfrm>
                <a:prstGeom prst="straightConnector1">
                  <a:avLst/>
                </a:prstGeom>
                <a:noFill/>
                <a:ln w="158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arrow" w="sm" len="sm"/>
                </a:ln>
                <a:effectLst/>
              </p:spPr>
            </p:cxnSp>
          </p:grpSp>
          <p:sp>
            <p:nvSpPr>
              <p:cNvPr id="71" name="TextBox 70"/>
              <p:cNvSpPr txBox="1"/>
              <p:nvPr/>
            </p:nvSpPr>
            <p:spPr>
              <a:xfrm>
                <a:off x="4829175" y="2162175"/>
                <a:ext cx="71437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en-US" sz="1600" dirty="0" smtClean="0"/>
                  <a:t>k</a:t>
                </a:r>
                <a:r>
                  <a:rPr lang="en-US" sz="1600" baseline="-25000" dirty="0" smtClean="0"/>
                  <a:t>p</a:t>
                </a:r>
                <a:endParaRPr lang="en-US" sz="1600" baseline="-25000" dirty="0"/>
              </a:p>
            </p:txBody>
          </p:sp>
          <p:cxnSp>
            <p:nvCxnSpPr>
              <p:cNvPr id="72" name="Straight Arrow Connector 71"/>
              <p:cNvCxnSpPr/>
              <p:nvPr/>
            </p:nvCxnSpPr>
            <p:spPr bwMode="auto">
              <a:xfrm>
                <a:off x="4914900" y="2209800"/>
                <a:ext cx="219075" cy="1588"/>
              </a:xfrm>
              <a:prstGeom prst="straightConnector1">
                <a:avLst/>
              </a:prstGeom>
              <a:noFill/>
              <a:ln w="1587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</p:spPr>
          </p:cxnSp>
          <p:sp>
            <p:nvSpPr>
              <p:cNvPr id="76" name="TextBox 75"/>
              <p:cNvSpPr txBox="1"/>
              <p:nvPr/>
            </p:nvSpPr>
            <p:spPr>
              <a:xfrm>
                <a:off x="4581525" y="2171700"/>
                <a:ext cx="29527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en-US" sz="1600" dirty="0"/>
                  <a:t>=</a:t>
                </a: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5086350" y="2162175"/>
                <a:ext cx="29527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en-US" sz="1600" dirty="0" smtClean="0"/>
                  <a:t>+</a:t>
                </a:r>
                <a:endParaRPr lang="en-US" sz="1600" dirty="0"/>
              </a:p>
            </p:txBody>
          </p:sp>
        </p:grpSp>
      </p:grpSp>
      <p:sp>
        <p:nvSpPr>
          <p:cNvPr id="81" name="Arc 80"/>
          <p:cNvSpPr/>
          <p:nvPr/>
        </p:nvSpPr>
        <p:spPr bwMode="auto">
          <a:xfrm>
            <a:off x="2800350" y="3181350"/>
            <a:ext cx="381000" cy="45719"/>
          </a:xfrm>
          <a:prstGeom prst="arc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29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2905125" y="2857500"/>
            <a:ext cx="819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l-GR" dirty="0" smtClean="0"/>
              <a:t>θ</a:t>
            </a:r>
            <a:r>
              <a:rPr lang="en-US" baseline="-25000" dirty="0" smtClean="0"/>
              <a:t>s</a:t>
            </a:r>
            <a:endParaRPr lang="en-US" baseline="-25000" dirty="0"/>
          </a:p>
        </p:txBody>
      </p:sp>
      <p:grpSp>
        <p:nvGrpSpPr>
          <p:cNvPr id="7" name="Group 85"/>
          <p:cNvGrpSpPr/>
          <p:nvPr/>
        </p:nvGrpSpPr>
        <p:grpSpPr>
          <a:xfrm>
            <a:off x="3171825" y="3267075"/>
            <a:ext cx="714375" cy="338554"/>
            <a:chOff x="3200400" y="6343650"/>
            <a:chExt cx="714375" cy="338554"/>
          </a:xfrm>
        </p:grpSpPr>
        <p:sp>
          <p:nvSpPr>
            <p:cNvPr id="87" name="TextBox 86"/>
            <p:cNvSpPr txBox="1"/>
            <p:nvPr/>
          </p:nvSpPr>
          <p:spPr>
            <a:xfrm>
              <a:off x="3200400" y="6343650"/>
              <a:ext cx="714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600" dirty="0" err="1" smtClean="0">
                  <a:solidFill>
                    <a:schemeClr val="tx1"/>
                  </a:solidFill>
                </a:rPr>
                <a:t>k</a:t>
              </a:r>
              <a:r>
                <a:rPr lang="en-US" sz="1600" baseline="-25000" dirty="0" err="1">
                  <a:solidFill>
                    <a:schemeClr val="tx1"/>
                  </a:solidFill>
                </a:rPr>
                <a:t>i</a:t>
              </a:r>
              <a:endParaRPr lang="en-US" sz="1600" baseline="-25000" dirty="0">
                <a:solidFill>
                  <a:schemeClr val="tx1"/>
                </a:solidFill>
              </a:endParaRPr>
            </a:p>
          </p:txBody>
        </p:sp>
        <p:cxnSp>
          <p:nvCxnSpPr>
            <p:cNvPr id="88" name="Straight Arrow Connector 87"/>
            <p:cNvCxnSpPr/>
            <p:nvPr/>
          </p:nvCxnSpPr>
          <p:spPr bwMode="auto">
            <a:xfrm>
              <a:off x="3286125" y="6391275"/>
              <a:ext cx="219075" cy="1588"/>
            </a:xfrm>
            <a:prstGeom prst="straightConnector1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sm" len="sm"/>
            </a:ln>
            <a:effectLst/>
          </p:spPr>
        </p:cxnSp>
      </p:grpSp>
      <p:graphicFrame>
        <p:nvGraphicFramePr>
          <p:cNvPr id="1044" name="Object 18"/>
          <p:cNvGraphicFramePr>
            <a:graphicFrameLocks noChangeAspect="1"/>
          </p:cNvGraphicFramePr>
          <p:nvPr/>
        </p:nvGraphicFramePr>
        <p:xfrm>
          <a:off x="7422148" y="5834413"/>
          <a:ext cx="1539875" cy="306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56" name="Equation" r:id="rId5" imgW="1384200" imgH="279360" progId="Equation.3">
                  <p:embed/>
                </p:oleObj>
              </mc:Choice>
              <mc:Fallback>
                <p:oleObj name="Equation" r:id="rId5" imgW="138420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22148" y="5834413"/>
                        <a:ext cx="1539875" cy="306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" name="Object 90"/>
          <p:cNvGraphicFramePr>
            <a:graphicFrameLocks noChangeAspect="1"/>
          </p:cNvGraphicFramePr>
          <p:nvPr/>
        </p:nvGraphicFramePr>
        <p:xfrm>
          <a:off x="7565724" y="4990264"/>
          <a:ext cx="282575" cy="28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57" name="Equation" r:id="rId7" imgW="241200" imgH="241200" progId="Equation.3">
                  <p:embed/>
                </p:oleObj>
              </mc:Choice>
              <mc:Fallback>
                <p:oleObj name="Equation" r:id="rId7" imgW="2412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65724" y="4990264"/>
                        <a:ext cx="282575" cy="282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TextBox 45"/>
          <p:cNvSpPr txBox="1"/>
          <p:nvPr/>
        </p:nvSpPr>
        <p:spPr>
          <a:xfrm>
            <a:off x="0" y="5629275"/>
            <a:ext cx="24288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D.R. Smith, PhD thesis, 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90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smtClean="0"/>
              <a:t>Turbulence </a:t>
            </a:r>
            <a:r>
              <a:rPr lang="en-US" sz="2800" b="1" dirty="0" err="1" smtClean="0"/>
              <a:t>Wavenumber</a:t>
            </a:r>
            <a:r>
              <a:rPr lang="en-US" sz="2800" b="1" dirty="0" smtClean="0"/>
              <a:t> Spectra Show Significant Reduction in Smaller </a:t>
            </a:r>
            <a:r>
              <a:rPr lang="en-US" sz="2800" b="1" dirty="0" err="1" smtClean="0"/>
              <a:t>Wavenumbers</a:t>
            </a:r>
            <a:r>
              <a:rPr lang="en-US" sz="2800" b="1" dirty="0" smtClean="0"/>
              <a:t>, k</a:t>
            </a:r>
            <a:r>
              <a:rPr lang="en-US" sz="2800" b="1" baseline="-25000" dirty="0" smtClean="0">
                <a:cs typeface="Arial"/>
              </a:rPr>
              <a:t>┴</a:t>
            </a:r>
            <a:r>
              <a:rPr lang="el-GR" sz="2800" b="1" dirty="0" smtClean="0">
                <a:cs typeface="Arial"/>
              </a:rPr>
              <a:t>ρ</a:t>
            </a:r>
            <a:r>
              <a:rPr lang="en-US" sz="2800" b="1" baseline="-25000" dirty="0" smtClean="0">
                <a:cs typeface="Arial"/>
              </a:rPr>
              <a:t>s </a:t>
            </a:r>
            <a:r>
              <a:rPr lang="en-US" sz="2800" b="1" dirty="0" smtClean="0">
                <a:cs typeface="Arial"/>
              </a:rPr>
              <a:t>&lt;9-10 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422" y="997578"/>
            <a:ext cx="8795657" cy="1605870"/>
          </a:xfrm>
        </p:spPr>
        <p:txBody>
          <a:bodyPr/>
          <a:lstStyle/>
          <a:p>
            <a:r>
              <a:rPr lang="en-US" sz="2400" dirty="0" smtClean="0"/>
              <a:t>Up to a factor of 7 drop in </a:t>
            </a:r>
            <a:r>
              <a:rPr lang="en-US" dirty="0" err="1" smtClean="0"/>
              <a:t>wavenumber</a:t>
            </a:r>
            <a:r>
              <a:rPr lang="en-US" sz="2400" dirty="0" smtClean="0"/>
              <a:t> spectral power right after the RF </a:t>
            </a:r>
            <a:r>
              <a:rPr lang="en-US" dirty="0" smtClean="0"/>
              <a:t>cessation</a:t>
            </a:r>
            <a:endParaRPr lang="en-US" sz="2400" dirty="0" smtClean="0"/>
          </a:p>
          <a:p>
            <a:pPr lvl="1">
              <a:buNone/>
            </a:pPr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84994" name="Picture 2" descr="C:\Users\yren\Documents\MATLAB\work_nstx\figure_save\140301_kspectra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25574" y="2063965"/>
            <a:ext cx="4887571" cy="3918136"/>
          </a:xfrm>
          <a:prstGeom prst="rect">
            <a:avLst/>
          </a:prstGeom>
          <a:noFill/>
        </p:spPr>
      </p:pic>
      <p:cxnSp>
        <p:nvCxnSpPr>
          <p:cNvPr id="19" name="Straight Arrow Connector 18"/>
          <p:cNvCxnSpPr/>
          <p:nvPr/>
        </p:nvCxnSpPr>
        <p:spPr bwMode="auto">
          <a:xfrm>
            <a:off x="1766381" y="2596974"/>
            <a:ext cx="471055" cy="286327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1398089" y="2241049"/>
            <a:ext cx="22479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100" dirty="0" smtClean="0">
                <a:solidFill>
                  <a:srgbClr val="0000FF"/>
                </a:solidFill>
              </a:rPr>
              <a:t>At the RF cessation</a:t>
            </a:r>
            <a:endParaRPr lang="en-US" sz="1100" dirty="0">
              <a:solidFill>
                <a:srgbClr val="0000FF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 bwMode="auto">
          <a:xfrm flipH="1" flipV="1">
            <a:off x="2459109" y="3539083"/>
            <a:ext cx="18472" cy="720436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1910707" y="4213013"/>
            <a:ext cx="22479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100" dirty="0" smtClean="0">
                <a:solidFill>
                  <a:srgbClr val="0000FF"/>
                </a:solidFill>
              </a:rPr>
              <a:t>Right after the RF cessation</a:t>
            </a:r>
            <a:endParaRPr lang="en-US" sz="1100" dirty="0">
              <a:solidFill>
                <a:srgbClr val="0000FF"/>
              </a:solidFill>
            </a:endParaRPr>
          </a:p>
        </p:txBody>
      </p:sp>
      <p:pic>
        <p:nvPicPr>
          <p:cNvPr id="114689" name="Picture 1" descr="C:\Users\yren\Documents\document\publish\NSTX_Pub\pop_2014\140301_spec_fine_talk_channel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2092" y="1996706"/>
            <a:ext cx="2826200" cy="1949651"/>
          </a:xfrm>
          <a:prstGeom prst="rect">
            <a:avLst/>
          </a:prstGeom>
          <a:noFill/>
        </p:spPr>
      </p:pic>
      <p:cxnSp>
        <p:nvCxnSpPr>
          <p:cNvPr id="16" name="Straight Arrow Connector 15"/>
          <p:cNvCxnSpPr/>
          <p:nvPr/>
        </p:nvCxnSpPr>
        <p:spPr bwMode="auto">
          <a:xfrm flipV="1">
            <a:off x="7074568" y="3339966"/>
            <a:ext cx="577516" cy="625642"/>
          </a:xfrm>
          <a:prstGeom prst="straightConnector1">
            <a:avLst/>
          </a:prstGeom>
          <a:noFill/>
          <a:ln w="31750" cap="flat" cmpd="sng" algn="ctr">
            <a:solidFill>
              <a:srgbClr val="00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6272645" y="3970291"/>
            <a:ext cx="287135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rgbClr val="0000FF"/>
                </a:solidFill>
              </a:rPr>
              <a:t>Time of the RF cessation, t=479.6 ms </a:t>
            </a:r>
            <a:endParaRPr lang="en-US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9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1" descr="C:\Users\yren\Documents\document\publish\NSTX_Pub\pop_2014\140301_chie_2times_pap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128" y="2517444"/>
            <a:ext cx="4519644" cy="3498345"/>
          </a:xfrm>
          <a:prstGeom prst="rect">
            <a:avLst/>
          </a:prstGeom>
          <a:noFill/>
        </p:spPr>
      </p:pic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80944" cy="1446194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About a factor of 2 decrease in electron thermal diffusivity after the RF cessation</a:t>
            </a:r>
          </a:p>
          <a:p>
            <a:pPr lvl="1"/>
            <a:r>
              <a:rPr lang="en-US" dirty="0" smtClean="0"/>
              <a:t>Correlated with the decrease in turbulence </a:t>
            </a:r>
            <a:r>
              <a:rPr lang="en-US" dirty="0" err="1" smtClean="0"/>
              <a:t>wavenumber</a:t>
            </a:r>
            <a:r>
              <a:rPr lang="en-US" dirty="0" smtClean="0"/>
              <a:t> spectral power</a:t>
            </a:r>
          </a:p>
          <a:p>
            <a:pPr lvl="2"/>
            <a:endParaRPr lang="en-US" sz="2200" dirty="0" smtClean="0">
              <a:solidFill>
                <a:srgbClr val="FF0000"/>
              </a:solidFill>
            </a:endParaRPr>
          </a:p>
          <a:p>
            <a:pPr lvl="2">
              <a:buNone/>
            </a:pP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smtClean="0"/>
              <a:t>Turbulence </a:t>
            </a:r>
            <a:r>
              <a:rPr lang="en-US" sz="2800" b="1" dirty="0" err="1" smtClean="0"/>
              <a:t>Wavenumber</a:t>
            </a:r>
            <a:r>
              <a:rPr lang="en-US" sz="2800" b="1" dirty="0" smtClean="0"/>
              <a:t> Spectral Power is Correlated with Electron Thermal Diffusivity</a:t>
            </a:r>
            <a:endParaRPr lang="en-US" sz="2800" b="1" dirty="0"/>
          </a:p>
        </p:txBody>
      </p:sp>
      <p:pic>
        <p:nvPicPr>
          <p:cNvPr id="90115" name="Picture 3" descr="C:\Users\yren\Documents\MATLAB\work_nstx\figure_save\140301_kspectra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546285" y="2684247"/>
            <a:ext cx="4240511" cy="3090433"/>
          </a:xfrm>
          <a:prstGeom prst="rect">
            <a:avLst/>
          </a:prstGeom>
          <a:noFill/>
        </p:spPr>
      </p:pic>
      <p:cxnSp>
        <p:nvCxnSpPr>
          <p:cNvPr id="16" name="Straight Arrow Connector 15"/>
          <p:cNvCxnSpPr/>
          <p:nvPr/>
        </p:nvCxnSpPr>
        <p:spPr bwMode="auto">
          <a:xfrm flipH="1">
            <a:off x="2967498" y="2470776"/>
            <a:ext cx="932874" cy="526472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3823801" y="2194624"/>
            <a:ext cx="22479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rgbClr val="0000FF"/>
                </a:solidFill>
              </a:rPr>
              <a:t>High-k measurement region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 bwMode="auto">
          <a:xfrm>
            <a:off x="1713297" y="4456497"/>
            <a:ext cx="404261" cy="558265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838200" y="4208108"/>
            <a:ext cx="262890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rgbClr val="0000FF"/>
                </a:solidFill>
              </a:rPr>
              <a:t>After the RF cessation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 bwMode="auto">
          <a:xfrm flipV="1">
            <a:off x="6806471" y="4038187"/>
            <a:ext cx="323273" cy="443345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" name="TextBox 33"/>
          <p:cNvSpPr txBox="1"/>
          <p:nvPr/>
        </p:nvSpPr>
        <p:spPr>
          <a:xfrm>
            <a:off x="5417106" y="4444318"/>
            <a:ext cx="262890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rgbClr val="0000FF"/>
                </a:solidFill>
              </a:rPr>
              <a:t>After the RF cessation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4002" y="6223081"/>
            <a:ext cx="177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From TRANSP analysis with TORIC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84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/>
              <a:t>Outline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238125" y="1143000"/>
            <a:ext cx="8905875" cy="6359525"/>
          </a:xfrm>
        </p:spPr>
        <p:txBody>
          <a:bodyPr>
            <a:normAutofit/>
          </a:bodyPr>
          <a:lstStyle/>
          <a:p>
            <a:r>
              <a:rPr lang="en-US" dirty="0" smtClean="0"/>
              <a:t>GYROKINETIC </a:t>
            </a:r>
            <a:r>
              <a:rPr lang="en-US" dirty="0"/>
              <a:t>TOKAMAK SIMULATION </a:t>
            </a:r>
            <a:r>
              <a:rPr lang="en-US" dirty="0" smtClean="0"/>
              <a:t>(GTS) code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Global GTS simulations of NSTX L and H-mode plasmas</a:t>
            </a:r>
          </a:p>
          <a:p>
            <a:pPr lvl="1"/>
            <a:r>
              <a:rPr lang="en-US" dirty="0" smtClean="0"/>
              <a:t>NSTX RF-heated L-mode plasmas </a:t>
            </a:r>
          </a:p>
          <a:p>
            <a:pPr lvl="2"/>
            <a:r>
              <a:rPr lang="en-US" dirty="0" smtClean="0"/>
              <a:t> Fast response of electron-scale turbulence to RF cessation</a:t>
            </a:r>
          </a:p>
          <a:p>
            <a:pPr lvl="1"/>
            <a:r>
              <a:rPr lang="en-US" dirty="0" smtClean="0"/>
              <a:t>NSTX H-mode plasmas</a:t>
            </a:r>
          </a:p>
          <a:p>
            <a:pPr lvl="2"/>
            <a:r>
              <a:rPr lang="en-US" dirty="0" smtClean="0"/>
              <a:t>Density gradient stabilization of electron-scale turbulence</a:t>
            </a:r>
          </a:p>
          <a:p>
            <a:pPr marL="228600" lvl="1" indent="0">
              <a:buNone/>
            </a:pPr>
            <a:endParaRPr lang="en-US" dirty="0" smtClean="0"/>
          </a:p>
          <a:p>
            <a:pPr lvl="2"/>
            <a:endParaRPr lang="en-US" dirty="0" smtClean="0"/>
          </a:p>
          <a:p>
            <a:pPr lvl="3"/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0" name="Equation" r:id="rId4" imgW="114120" imgH="215640" progId="Equation.3">
                  <p:embed/>
                </p:oleObj>
              </mc:Choice>
              <mc:Fallback>
                <p:oleObj name="Equation" r:id="rId4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2661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C:\Users\yren\Documents\document\publish\NSTX_Pub\pop_2014\140301_spec_fine_talk_channel2_thomson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218698" y="2749813"/>
            <a:ext cx="3675063" cy="243175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smtClean="0"/>
              <a:t>T</a:t>
            </a:r>
            <a:r>
              <a:rPr lang="en-US" sz="2800" b="1" baseline="-25000" dirty="0" smtClean="0"/>
              <a:t>e</a:t>
            </a:r>
            <a:r>
              <a:rPr lang="en-US" sz="2800" b="1" dirty="0" smtClean="0"/>
              <a:t> and Ti Profile Changes are Small across the RF Cessation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72450"/>
            <a:ext cx="9143999" cy="1605870"/>
          </a:xfrm>
        </p:spPr>
        <p:txBody>
          <a:bodyPr/>
          <a:lstStyle/>
          <a:p>
            <a:r>
              <a:rPr lang="en-US" dirty="0" smtClean="0"/>
              <a:t>One Thomson measurement point is at t=482 ms, right after the drop of high-k turbulence  </a:t>
            </a:r>
            <a:endParaRPr lang="en-US" sz="2400" dirty="0" smtClean="0"/>
          </a:p>
          <a:p>
            <a:r>
              <a:rPr lang="en-US" sz="2400" dirty="0" smtClean="0"/>
              <a:t>T</a:t>
            </a:r>
            <a:r>
              <a:rPr lang="en-US" sz="2400" baseline="-25000" dirty="0" smtClean="0"/>
              <a:t>i</a:t>
            </a:r>
            <a:r>
              <a:rPr lang="en-US" sz="2400" dirty="0" smtClean="0"/>
              <a:t> </a:t>
            </a:r>
            <a:r>
              <a:rPr lang="en-US" dirty="0" smtClean="0"/>
              <a:t>profile is measured by CHERS</a:t>
            </a:r>
            <a:endParaRPr lang="en-US" sz="2400" baseline="-25000" dirty="0" smtClean="0"/>
          </a:p>
          <a:p>
            <a:pPr lvl="1">
              <a:buNone/>
            </a:pPr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84995" name="Picture 3" descr="C:\Users\yren\Documents\MATLAB\work_nstx\figure_save\140301_te_t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5386" y="2161521"/>
            <a:ext cx="4597274" cy="4580975"/>
          </a:xfrm>
          <a:prstGeom prst="rect">
            <a:avLst/>
          </a:prstGeom>
          <a:noFill/>
        </p:spPr>
      </p:pic>
      <p:cxnSp>
        <p:nvCxnSpPr>
          <p:cNvPr id="14" name="Straight Arrow Connector 13"/>
          <p:cNvCxnSpPr/>
          <p:nvPr/>
        </p:nvCxnSpPr>
        <p:spPr bwMode="auto">
          <a:xfrm flipH="1">
            <a:off x="3681421" y="2271562"/>
            <a:ext cx="1342966" cy="248117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4939846" y="2000655"/>
            <a:ext cx="2247900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2"/>
                </a:solidFill>
              </a:rPr>
              <a:t>High-k measurement region r/a~ 0.57-0.63</a:t>
            </a:r>
          </a:p>
          <a:p>
            <a:pPr>
              <a:buNone/>
            </a:pPr>
            <a:endParaRPr lang="en-US" sz="1400" dirty="0">
              <a:solidFill>
                <a:schemeClr val="accent2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 bwMode="auto">
          <a:xfrm flipV="1">
            <a:off x="6506678" y="4533500"/>
            <a:ext cx="991402" cy="914399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5943693" y="5454672"/>
            <a:ext cx="22479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100" dirty="0" smtClean="0">
                <a:solidFill>
                  <a:schemeClr val="accent2"/>
                </a:solidFill>
              </a:rPr>
              <a:t>Time of the RF cessation</a:t>
            </a:r>
            <a:endParaRPr lang="en-US" sz="11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00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C:\Users\yren\Documents\presenation\nstx\2013\TTF\140301_spec_fine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15051" y="1201103"/>
            <a:ext cx="7057349" cy="451389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1760"/>
            <a:ext cx="914400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0" y="-12700"/>
            <a:ext cx="9144000" cy="914400"/>
          </a:xfrm>
          <a:prstGeom prst="rect">
            <a:avLst/>
          </a:prstGeom>
          <a:gradFill rotWithShape="1">
            <a:gsLst>
              <a:gs pos="0">
                <a:srgbClr val="F8F8F8">
                  <a:alpha val="29999"/>
                </a:srgbClr>
              </a:gs>
              <a:gs pos="100000">
                <a:srgbClr val="C8C8C8">
                  <a:alpha val="85999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ct val="0"/>
              </a:spcBef>
              <a:buNone/>
            </a:pPr>
            <a:r>
              <a:rPr lang="en-US" sz="2800" b="1" i="0" kern="0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A Time Delay between the Drop in Spectral Power and RF Cessation Indicates a Causal Relationship</a:t>
            </a:r>
          </a:p>
        </p:txBody>
      </p:sp>
      <p:cxnSp>
        <p:nvCxnSpPr>
          <p:cNvPr id="12" name="Straight Arrow Connector 11"/>
          <p:cNvCxnSpPr>
            <a:stCxn id="14" idx="1"/>
          </p:cNvCxnSpPr>
          <p:nvPr/>
        </p:nvCxnSpPr>
        <p:spPr bwMode="auto">
          <a:xfrm flipH="1">
            <a:off x="2996045" y="1262390"/>
            <a:ext cx="304800" cy="261610"/>
          </a:xfrm>
          <a:prstGeom prst="straightConnector1">
            <a:avLst/>
          </a:prstGeom>
          <a:noFill/>
          <a:ln w="31750" cap="flat" cmpd="sng" algn="ctr">
            <a:solidFill>
              <a:srgbClr val="00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3300845" y="1000780"/>
            <a:ext cx="287135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b="1" dirty="0" smtClean="0">
                <a:solidFill>
                  <a:srgbClr val="0000FF"/>
                </a:solidFill>
              </a:rPr>
              <a:t>Time of the RF cessation, t=479.6 ms 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279043" y="5722108"/>
            <a:ext cx="8562110" cy="907292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Spectral power decreases within 0.5 - 1 ms and the delay time is about 1-2 ms</a:t>
            </a:r>
          </a:p>
          <a:p>
            <a:r>
              <a:rPr lang="en-US" dirty="0" smtClean="0"/>
              <a:t>Turbulence propagates in electron diamagnetic direction</a:t>
            </a:r>
          </a:p>
        </p:txBody>
      </p:sp>
    </p:spTree>
    <p:extLst>
      <p:ext uri="{BB962C8B-B14F-4D97-AF65-F5344CB8AC3E}">
        <p14:creationId xmlns:p14="http://schemas.microsoft.com/office/powerpoint/2010/main" val="229953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267200" y="1046260"/>
            <a:ext cx="4697295" cy="5583239"/>
          </a:xfrm>
        </p:spPr>
        <p:txBody>
          <a:bodyPr>
            <a:normAutofit/>
          </a:bodyPr>
          <a:lstStyle/>
          <a:p>
            <a:r>
              <a:rPr lang="en-US" dirty="0" err="1" smtClean="0"/>
              <a:t>T</a:t>
            </a:r>
            <a:r>
              <a:rPr lang="en-US" baseline="-25000" dirty="0" err="1" smtClean="0"/>
              <a:t>e</a:t>
            </a:r>
            <a:r>
              <a:rPr lang="en-US" dirty="0" smtClean="0"/>
              <a:t> and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i</a:t>
            </a:r>
            <a:r>
              <a:rPr lang="en-US" dirty="0" smtClean="0"/>
              <a:t> gradients are scanned with </a:t>
            </a:r>
            <a:r>
              <a:rPr lang="en-US" dirty="0" smtClean="0">
                <a:latin typeface="cmmi10"/>
              </a:rPr>
              <a:t>¯</a:t>
            </a:r>
            <a:r>
              <a:rPr lang="en-US" dirty="0" smtClean="0"/>
              <a:t>’</a:t>
            </a:r>
            <a:r>
              <a:rPr lang="en-US" dirty="0" smtClean="0">
                <a:latin typeface="cmmi10"/>
              </a:rPr>
              <a:t> </a:t>
            </a:r>
            <a:r>
              <a:rPr lang="en-US" dirty="0" smtClean="0"/>
              <a:t>fixed </a:t>
            </a:r>
          </a:p>
          <a:p>
            <a:r>
              <a:rPr lang="en-US" dirty="0" smtClean="0"/>
              <a:t>The ion-scale modes are driven by both electron and ion temperature gradients</a:t>
            </a:r>
          </a:p>
          <a:p>
            <a:pPr lvl="1"/>
            <a:r>
              <a:rPr lang="en-US" dirty="0" smtClean="0"/>
              <a:t> </a:t>
            </a:r>
            <a:r>
              <a:rPr lang="en-US" dirty="0" smtClean="0">
                <a:latin typeface="Arial"/>
              </a:rPr>
              <a:t>a/</a:t>
            </a:r>
            <a:r>
              <a:rPr lang="en-US" dirty="0" err="1" smtClean="0">
                <a:latin typeface="Arial"/>
              </a:rPr>
              <a:t>L</a:t>
            </a:r>
            <a:r>
              <a:rPr lang="en-US" baseline="-25000" dirty="0" err="1" smtClean="0">
                <a:latin typeface="Arial"/>
              </a:rPr>
              <a:t>Te,exp</a:t>
            </a:r>
            <a:r>
              <a:rPr lang="en-US" dirty="0" smtClean="0">
                <a:latin typeface="Arial"/>
              </a:rPr>
              <a:t>=3.6</a:t>
            </a:r>
          </a:p>
          <a:p>
            <a:pPr lvl="1"/>
            <a:r>
              <a:rPr lang="en-US" dirty="0" smtClean="0"/>
              <a:t> </a:t>
            </a:r>
            <a:r>
              <a:rPr lang="en-US" dirty="0" smtClean="0">
                <a:latin typeface="Arial"/>
              </a:rPr>
              <a:t>a/</a:t>
            </a:r>
            <a:r>
              <a:rPr lang="en-US" dirty="0" err="1" smtClean="0">
                <a:latin typeface="Arial"/>
              </a:rPr>
              <a:t>L</a:t>
            </a:r>
            <a:r>
              <a:rPr lang="en-US" baseline="-25000" dirty="0" err="1" smtClean="0">
                <a:latin typeface="Arial"/>
              </a:rPr>
              <a:t>Ti,exp</a:t>
            </a:r>
            <a:r>
              <a:rPr lang="en-US" dirty="0" smtClean="0"/>
              <a:t>= 2.83</a:t>
            </a:r>
          </a:p>
          <a:p>
            <a:r>
              <a:rPr lang="en-US" dirty="0" smtClean="0"/>
              <a:t>ETG modes critical a/</a:t>
            </a:r>
            <a:r>
              <a:rPr lang="en-US" dirty="0" err="1" smtClean="0"/>
              <a:t>L</a:t>
            </a:r>
            <a:r>
              <a:rPr lang="en-US" baseline="-25000" dirty="0" err="1" smtClean="0"/>
              <a:t>Te</a:t>
            </a:r>
            <a:r>
              <a:rPr lang="en-US" dirty="0" smtClean="0"/>
              <a:t> is determined to be 2.1 (a/</a:t>
            </a:r>
            <a:r>
              <a:rPr lang="en-US" dirty="0" err="1" smtClean="0"/>
              <a:t>L</a:t>
            </a:r>
            <a:r>
              <a:rPr lang="en-US" baseline="-25000" dirty="0" err="1" smtClean="0"/>
              <a:t>Te,exp</a:t>
            </a:r>
            <a:r>
              <a:rPr lang="en-US" dirty="0" smtClean="0"/>
              <a:t>=3.6) from T</a:t>
            </a:r>
            <a:r>
              <a:rPr lang="en-US" baseline="-25000" dirty="0" smtClean="0"/>
              <a:t>e</a:t>
            </a:r>
            <a:r>
              <a:rPr lang="en-US" dirty="0" smtClean="0"/>
              <a:t> gradient scan</a:t>
            </a:r>
            <a:endParaRPr lang="en-US" baseline="-250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ITG/TEM and ETG Modes are Robustly Unstable</a:t>
            </a:r>
          </a:p>
        </p:txBody>
      </p:sp>
      <p:pic>
        <p:nvPicPr>
          <p:cNvPr id="92162" name="Picture 2" descr="C:\Users\yren\Documents\MATLAB\work_nstx\figure_save\140301_dlnte_dlnt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51" y="1046260"/>
            <a:ext cx="3667249" cy="537550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369613" y="1116938"/>
            <a:ext cx="262890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rgbClr val="0000FF"/>
                </a:solidFill>
              </a:rPr>
              <a:t>t=465 ms, r/a=0.6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66842" y="1193138"/>
            <a:ext cx="262890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i="0" dirty="0" smtClean="0">
                <a:solidFill>
                  <a:schemeClr val="tx1"/>
                </a:solidFill>
              </a:rPr>
              <a:t>max</a:t>
            </a:r>
            <a:endParaRPr lang="en-US" sz="1400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81200" y="1219200"/>
            <a:ext cx="914400" cy="2209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5" name="Picture 3" descr="C:\Users\yren\Documents\MATLAB\work_nstx\figure_save\140301_t482_gs2_linea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4181105" cy="296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38400" y="3952073"/>
            <a:ext cx="381000" cy="222012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6572250" algn="l"/>
              </a:tabLst>
            </a:pPr>
            <a:r>
              <a:rPr lang="en-US" sz="2800" b="1" dirty="0"/>
              <a:t>Are Global Effects Able to Explain the Observation?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990600"/>
            <a:ext cx="4724400" cy="5791200"/>
          </a:xfrm>
        </p:spPr>
        <p:txBody>
          <a:bodyPr>
            <a:normAutofit lnSpcReduction="10000"/>
          </a:bodyPr>
          <a:lstStyle/>
          <a:p>
            <a:pPr marL="173038" indent="-173038"/>
            <a:r>
              <a:rPr lang="en-US" dirty="0" smtClean="0"/>
              <a:t>Global effects, e.g. profile variation, may be important</a:t>
            </a:r>
          </a:p>
          <a:p>
            <a:pPr marL="401638" lvl="1" indent="-173038"/>
            <a:r>
              <a:rPr lang="en-US" dirty="0" smtClean="0"/>
              <a:t>Global simulations with experimental profiles before and after the RF cessation</a:t>
            </a:r>
          </a:p>
          <a:p>
            <a:pPr marL="630238" lvl="2" indent="-173038"/>
            <a:endParaRPr lang="en-US" sz="1600" dirty="0" smtClean="0"/>
          </a:p>
          <a:p>
            <a:pPr marL="173038" indent="-173038"/>
            <a:r>
              <a:rPr lang="en-US" dirty="0" smtClean="0"/>
              <a:t>GTS simulations are carried out with experimental equilibria</a:t>
            </a:r>
            <a:endParaRPr lang="en-US" dirty="0"/>
          </a:p>
          <a:p>
            <a:pPr marL="401638" lvl="1" indent="-173038"/>
            <a:r>
              <a:rPr lang="en-US" dirty="0"/>
              <a:t>Linear local GS2 simulations help determine the radial domain for GTS simulations</a:t>
            </a:r>
          </a:p>
          <a:p>
            <a:pPr marL="401638" lvl="1" indent="-173038"/>
            <a:r>
              <a:rPr lang="en-US" dirty="0"/>
              <a:t>Focus on ion-scale </a:t>
            </a:r>
            <a:r>
              <a:rPr lang="en-US" dirty="0" smtClean="0"/>
              <a:t>turbulence, since </a:t>
            </a:r>
            <a:r>
              <a:rPr lang="en-US" dirty="0" err="1" smtClean="0"/>
              <a:t>ExB</a:t>
            </a:r>
            <a:r>
              <a:rPr lang="en-US" dirty="0" smtClean="0"/>
              <a:t> shear is weak</a:t>
            </a:r>
            <a:endParaRPr lang="en-US" dirty="0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935" y="3886200"/>
            <a:ext cx="3366515" cy="26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55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6572250" algn="l"/>
              </a:tabLst>
            </a:pPr>
            <a:r>
              <a:rPr lang="en-US" sz="2800" b="1" dirty="0" smtClean="0"/>
              <a:t>Are Global Effects Able to Explain the Observation?   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983349"/>
            <a:ext cx="4572000" cy="5646051"/>
          </a:xfrm>
        </p:spPr>
        <p:txBody>
          <a:bodyPr>
            <a:normAutofit/>
          </a:bodyPr>
          <a:lstStyle/>
          <a:p>
            <a:pPr marL="173038" indent="-173038"/>
            <a:r>
              <a:rPr lang="en-US" dirty="0" smtClean="0"/>
              <a:t>Global effects, e.g. profile variation, may be important</a:t>
            </a:r>
          </a:p>
          <a:p>
            <a:pPr marL="401638" lvl="1" indent="-173038"/>
            <a:r>
              <a:rPr lang="en-US" dirty="0" smtClean="0"/>
              <a:t>Turbulence can spread from one region to another</a:t>
            </a:r>
          </a:p>
          <a:p>
            <a:pPr marL="630238" lvl="2" indent="-173038"/>
            <a:endParaRPr lang="en-US" sz="1600" dirty="0" smtClean="0"/>
          </a:p>
          <a:p>
            <a:pPr marL="173038" indent="-173038"/>
            <a:r>
              <a:rPr lang="en-US" dirty="0" smtClean="0"/>
              <a:t>Reasonable linear growth phase seen in the GTS simulation</a:t>
            </a:r>
          </a:p>
          <a:p>
            <a:pPr marL="401638" lvl="1" indent="-173038"/>
            <a:r>
              <a:rPr lang="en-US" dirty="0" err="1" smtClean="0"/>
              <a:t>ExB</a:t>
            </a:r>
            <a:r>
              <a:rPr lang="en-US" dirty="0" smtClean="0"/>
              <a:t> shear is turned on from the beginning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90600"/>
            <a:ext cx="4181105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66654" y="3946689"/>
            <a:ext cx="262890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rgbClr val="FF0000"/>
                </a:solidFill>
              </a:rPr>
              <a:t>Linear phase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74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6163" y="3806868"/>
            <a:ext cx="3886200" cy="274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6572250" algn="l"/>
              </a:tabLst>
            </a:pPr>
            <a:r>
              <a:rPr lang="en-US" sz="2800" b="1" dirty="0" smtClean="0"/>
              <a:t>Similar Turbulence Intensity is Found before and after the RF Cessation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62800" y="1295400"/>
            <a:ext cx="1828800" cy="5646051"/>
          </a:xfrm>
        </p:spPr>
        <p:txBody>
          <a:bodyPr>
            <a:normAutofit/>
          </a:bodyPr>
          <a:lstStyle/>
          <a:p>
            <a:pPr marL="228600" lvl="1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228600" lvl="1" indent="0"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Before RF cessation (t=465 </a:t>
            </a:r>
            <a:r>
              <a:rPr lang="en-US" sz="2000" dirty="0" err="1" smtClean="0">
                <a:solidFill>
                  <a:srgbClr val="FF0000"/>
                </a:solidFill>
              </a:rPr>
              <a:t>ms</a:t>
            </a:r>
            <a:r>
              <a:rPr lang="en-US" sz="2000" dirty="0" smtClean="0">
                <a:solidFill>
                  <a:srgbClr val="FF0000"/>
                </a:solidFill>
              </a:rPr>
              <a:t>)</a:t>
            </a:r>
          </a:p>
          <a:p>
            <a:pPr marL="228600" lvl="1" indent="0">
              <a:buNone/>
            </a:pPr>
            <a:endParaRPr lang="en-US" sz="2000" dirty="0">
              <a:solidFill>
                <a:srgbClr val="FF0000"/>
              </a:solidFill>
            </a:endParaRPr>
          </a:p>
          <a:p>
            <a:pPr marL="228600" lvl="1" indent="0">
              <a:buNone/>
            </a:pPr>
            <a:endParaRPr lang="en-US" sz="2000" dirty="0" smtClean="0">
              <a:solidFill>
                <a:srgbClr val="FF0000"/>
              </a:solidFill>
            </a:endParaRPr>
          </a:p>
          <a:p>
            <a:pPr marL="228600" lvl="1" indent="0">
              <a:buNone/>
            </a:pPr>
            <a:endParaRPr lang="en-US" sz="2000" dirty="0">
              <a:solidFill>
                <a:srgbClr val="FF0000"/>
              </a:solidFill>
            </a:endParaRPr>
          </a:p>
          <a:p>
            <a:pPr marL="228600" lvl="1" indent="0">
              <a:buNone/>
            </a:pPr>
            <a:endParaRPr lang="en-US" sz="2000" dirty="0" smtClean="0">
              <a:solidFill>
                <a:srgbClr val="FF0000"/>
              </a:solidFill>
            </a:endParaRPr>
          </a:p>
          <a:p>
            <a:pPr marL="231775" indent="-231775">
              <a:buNone/>
            </a:pPr>
            <a:endParaRPr lang="en-US" sz="2000" dirty="0" smtClean="0">
              <a:solidFill>
                <a:srgbClr val="FF0000"/>
              </a:solidFill>
            </a:endParaRPr>
          </a:p>
          <a:p>
            <a:pPr marL="231775" indent="-231775">
              <a:buNone/>
            </a:pP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  After the RF cessation (t=482 </a:t>
            </a:r>
            <a:r>
              <a:rPr lang="en-US" sz="2000" dirty="0" err="1" smtClean="0">
                <a:solidFill>
                  <a:srgbClr val="FF0000"/>
                </a:solidFill>
              </a:rPr>
              <a:t>ms</a:t>
            </a:r>
            <a:r>
              <a:rPr lang="en-US" sz="2000" dirty="0" smtClean="0"/>
              <a:t>)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7789" y="1066802"/>
            <a:ext cx="3873533" cy="274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yren\Documents\MATLAB\work_nstx\figure_save\turbulence_intensity_140301_t465_R13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066802"/>
            <a:ext cx="3505200" cy="284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yren\Documents\MATLAB\work_nstx\figure_save\turbulence_intensity_140301_t482_R13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703759"/>
            <a:ext cx="3449690" cy="287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724400" y="987623"/>
            <a:ext cx="262890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rgbClr val="FF0000"/>
                </a:solidFill>
              </a:rPr>
              <a:t>R=134 cm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24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33383" y="3197512"/>
            <a:ext cx="4497740" cy="3300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6200" y="914400"/>
                <a:ext cx="8991600" cy="5410200"/>
              </a:xfrm>
            </p:spPr>
            <p:txBody>
              <a:bodyPr/>
              <a:lstStyle/>
              <a:p>
                <a:r>
                  <a:rPr lang="en-US" dirty="0"/>
                  <a:t>Local </a:t>
                </a:r>
                <a:r>
                  <a:rPr lang="en-US" dirty="0" smtClean="0"/>
                  <a:t>nonlinear ion-scale </a:t>
                </a:r>
                <a:r>
                  <a:rPr lang="en-US" dirty="0"/>
                  <a:t>GYRO </a:t>
                </a:r>
                <a:r>
                  <a:rPr lang="en-US" dirty="0" smtClean="0"/>
                  <a:t>simulations were carried out for R=135 cm</a:t>
                </a:r>
              </a:p>
              <a:p>
                <a:pPr lvl="1"/>
                <a:r>
                  <a:rPr lang="en-US" dirty="0" smtClean="0"/>
                  <a:t> </a:t>
                </a:r>
                <a:r>
                  <a:rPr lang="en-US" dirty="0" err="1" smtClean="0"/>
                  <a:t>T</a:t>
                </a:r>
                <a:r>
                  <a:rPr lang="en-US" baseline="-25000" dirty="0" err="1" smtClean="0"/>
                  <a:t>e</a:t>
                </a:r>
                <a:r>
                  <a:rPr lang="en-US" dirty="0" smtClean="0"/>
                  <a:t> and </a:t>
                </a:r>
                <a:r>
                  <a:rPr lang="en-US" dirty="0" err="1" smtClean="0"/>
                  <a:t>T</a:t>
                </a:r>
                <a:r>
                  <a:rPr lang="en-US" baseline="-25000" dirty="0" err="1" smtClean="0"/>
                  <a:t>i</a:t>
                </a:r>
                <a:r>
                  <a:rPr lang="en-US" baseline="-25000" dirty="0"/>
                  <a:t> </a:t>
                </a:r>
                <a:r>
                  <a:rPr lang="en-US" dirty="0" smtClean="0"/>
                  <a:t>gradients varied by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±</m:t>
                    </m:r>
                  </m:oMath>
                </a14:m>
                <a:r>
                  <a:rPr lang="en-US" dirty="0" smtClean="0"/>
                  <a:t>25% to assess profile stiffness</a:t>
                </a:r>
              </a:p>
              <a:p>
                <a:pPr lvl="2"/>
                <a:r>
                  <a:rPr lang="en-US" dirty="0" smtClean="0"/>
                  <a:t> Weak stiffness is seen</a:t>
                </a:r>
              </a:p>
              <a:p>
                <a:pPr marL="0" indent="0">
                  <a:buNone/>
                </a:pPr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200" y="914400"/>
                <a:ext cx="8991600" cy="5410200"/>
              </a:xfrm>
              <a:blipFill rotWithShape="1">
                <a:blip r:embed="rId3"/>
                <a:stretch>
                  <a:fillRect l="-1220" t="-1126" r="-2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Energy Fluxes from Local Nonlinear Ion-scale GYRO Simulations are Significantly Higher</a:t>
            </a:r>
            <a:endParaRPr lang="en-US" sz="3200" b="1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67" y="3253889"/>
            <a:ext cx="4401616" cy="314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76200" y="1066800"/>
            <a:ext cx="9296400" cy="5646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0000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 indent="0">
              <a:buFont typeface="Arial" panose="020B0604020202020204" pitchFamily="34" charset="0"/>
              <a:buNone/>
            </a:pPr>
            <a:endParaRPr lang="en-US" sz="2000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990600" y="2698546"/>
            <a:ext cx="3315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Electron energy flux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04953" y="2698546"/>
            <a:ext cx="3315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Ion energy flux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45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14400"/>
            <a:ext cx="8991600" cy="5410200"/>
          </a:xfrm>
        </p:spPr>
        <p:txBody>
          <a:bodyPr/>
          <a:lstStyle/>
          <a:p>
            <a:r>
              <a:rPr lang="en-US" dirty="0"/>
              <a:t>Electron </a:t>
            </a:r>
            <a:r>
              <a:rPr lang="en-US" dirty="0" smtClean="0"/>
              <a:t>energy fluxes from ETG turbulence have large variation vs radial location 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b="1" dirty="0" smtClean="0"/>
              <a:t>Electron Energy Fluxes from Local Nonlinear ETG GYRO Simulations are Small before and after the RF Cessation</a:t>
            </a:r>
            <a:endParaRPr lang="en-US" sz="2800" b="1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5000" y="3253889"/>
            <a:ext cx="4401615" cy="314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76200" y="1066800"/>
            <a:ext cx="9296400" cy="5646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0000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 indent="0">
              <a:buFont typeface="Arial" panose="020B0604020202020204" pitchFamily="34" charset="0"/>
              <a:buNone/>
            </a:pPr>
            <a:endParaRPr lang="en-US" sz="2000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2863833" y="2698546"/>
            <a:ext cx="3315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Electron energy flux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66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14400"/>
            <a:ext cx="8991600" cy="5410200"/>
          </a:xfrm>
        </p:spPr>
        <p:txBody>
          <a:bodyPr/>
          <a:lstStyle/>
          <a:p>
            <a:r>
              <a:rPr lang="en-US" dirty="0"/>
              <a:t>Electron </a:t>
            </a:r>
            <a:r>
              <a:rPr lang="en-US" dirty="0" smtClean="0"/>
              <a:t>energy fluxes from ETG turbulence have large variation vs radial location </a:t>
            </a:r>
          </a:p>
          <a:p>
            <a:pPr lvl="1"/>
            <a:r>
              <a:rPr lang="en-US" dirty="0" smtClean="0"/>
              <a:t>Energy flux from 0.02 MW to 0.04 MW with a 25% increase in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e</a:t>
            </a:r>
            <a:r>
              <a:rPr lang="en-US" baseline="-25000" dirty="0" smtClean="0"/>
              <a:t> </a:t>
            </a:r>
            <a:r>
              <a:rPr lang="en-US" dirty="0" smtClean="0"/>
              <a:t>gradient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Electron Energy Fluxes from Local Nonlinear ETG GYRO Simulations are Smaller than Experiment </a:t>
            </a:r>
            <a:endParaRPr lang="en-US" sz="2800" b="1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5000" y="3253889"/>
            <a:ext cx="4401615" cy="3146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76200" y="1066800"/>
            <a:ext cx="9296400" cy="5646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0000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 indent="0">
              <a:buFont typeface="Arial" panose="020B0604020202020204" pitchFamily="34" charset="0"/>
              <a:buNone/>
            </a:pPr>
            <a:endParaRPr lang="en-US" sz="2000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2863833" y="2698546"/>
            <a:ext cx="3315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Electron energy flux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66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6572250" algn="l"/>
              </a:tabLst>
            </a:pPr>
            <a:r>
              <a:rPr lang="en-US" sz="2800" b="1" dirty="0" smtClean="0"/>
              <a:t>Simulation Quantities are Averaged Over a Quasi-steady Period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2600" y="1955400"/>
            <a:ext cx="3581400" cy="5646051"/>
          </a:xfrm>
        </p:spPr>
        <p:txBody>
          <a:bodyPr>
            <a:normAutofit/>
          </a:bodyPr>
          <a:lstStyle/>
          <a:p>
            <a:pPr marL="173038" indent="-173038"/>
            <a:r>
              <a:rPr lang="en-US" sz="2400" dirty="0" smtClean="0"/>
              <a:t>Energy flux drops after significant interaction with boundary in the simulation</a:t>
            </a:r>
            <a:endParaRPr lang="en-US" sz="2000" dirty="0" smtClean="0"/>
          </a:p>
          <a:p>
            <a:pPr marL="401638" lvl="1" indent="-173038"/>
            <a:endParaRPr lang="en-US" sz="20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2362200" y="1709642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t=332 </a:t>
            </a:r>
            <a:r>
              <a:rPr lang="en-US" sz="2400" dirty="0" err="1" smtClean="0">
                <a:solidFill>
                  <a:srgbClr val="FF0000"/>
                </a:solidFill>
              </a:rPr>
              <a:t>ms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5362" name="Picture 2" descr="C:\Users\yren\Documents\MATLAB\work_nstx\figure_save\141767_qi_time_trac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786"/>
            <a:ext cx="5612539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213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-76200" y="990600"/>
                <a:ext cx="9296400" cy="6248400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/>
                      </a:rPr>
                      <m:t>𝛿</m:t>
                    </m:r>
                    <m:r>
                      <a:rPr lang="en-US" smtClean="0">
                        <a:latin typeface="Cambria Math"/>
                      </a:rPr>
                      <m:t>𝑓</m:t>
                    </m:r>
                    <m:r>
                      <a:rPr lang="en-US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dirty="0" smtClean="0"/>
                  <a:t>PIC </a:t>
                </a:r>
                <a:r>
                  <a:rPr lang="en-US" dirty="0"/>
                  <a:t>code solving modern GK equation </a:t>
                </a:r>
                <a:r>
                  <a:rPr lang="en-US" dirty="0" smtClean="0"/>
                  <a:t>in conservative form</a:t>
                </a:r>
              </a:p>
              <a:p>
                <a:endParaRPr lang="en-US" dirty="0"/>
              </a:p>
              <a:p>
                <a:endParaRPr lang="en-US" dirty="0" smtClean="0"/>
              </a:p>
              <a:p>
                <a:r>
                  <a:rPr lang="en-US" dirty="0"/>
                  <a:t>New, improved weight scheme ensuring phase space </a:t>
                </a:r>
                <a:r>
                  <a:rPr lang="en-US" dirty="0" smtClean="0"/>
                  <a:t>incompressibility</a:t>
                </a:r>
                <a:endParaRPr lang="en-US" dirty="0"/>
              </a:p>
              <a:p>
                <a:r>
                  <a:rPr lang="en-US" dirty="0" smtClean="0"/>
                  <a:t>Full </a:t>
                </a:r>
                <a:r>
                  <a:rPr lang="en-US" dirty="0"/>
                  <a:t>geometry, global simulation (without local ballooning approximation)</a:t>
                </a:r>
              </a:p>
              <a:p>
                <a:pPr lvl="1"/>
                <a:r>
                  <a:rPr lang="en-US" dirty="0"/>
                  <a:t>R</a:t>
                </a:r>
                <a:r>
                  <a:rPr lang="en-US" dirty="0" smtClean="0"/>
                  <a:t>eal </a:t>
                </a:r>
                <a:r>
                  <a:rPr lang="en-US" dirty="0"/>
                  <a:t>space field solvers with field-line-following mesh</a:t>
                </a:r>
              </a:p>
              <a:p>
                <a:pPr lvl="1"/>
                <a:r>
                  <a:rPr lang="en-US" dirty="0">
                    <a:solidFill>
                      <a:schemeClr val="accent1"/>
                    </a:solidFill>
                  </a:rPr>
                  <a:t>R</a:t>
                </a:r>
                <a:r>
                  <a:rPr lang="en-US" dirty="0" smtClean="0">
                    <a:solidFill>
                      <a:schemeClr val="accent1"/>
                    </a:solidFill>
                  </a:rPr>
                  <a:t>etains all toroidal </a:t>
                </a:r>
                <a:r>
                  <a:rPr lang="en-US" dirty="0">
                    <a:solidFill>
                      <a:schemeClr val="accent1"/>
                    </a:solidFill>
                  </a:rPr>
                  <a:t>modes </a:t>
                </a:r>
                <a:r>
                  <a:rPr lang="en-US" dirty="0" smtClean="0">
                    <a:solidFill>
                      <a:schemeClr val="accent1"/>
                    </a:solidFill>
                  </a:rPr>
                  <a:t>allowed by resolution and </a:t>
                </a:r>
                <a:r>
                  <a:rPr lang="en-US" dirty="0">
                    <a:solidFill>
                      <a:schemeClr val="accent1"/>
                    </a:solidFill>
                  </a:rPr>
                  <a:t>full channels of nonlinear energy couplings</a:t>
                </a:r>
              </a:p>
              <a:p>
                <a:pPr lvl="1"/>
                <a:r>
                  <a:rPr lang="en-US" dirty="0">
                    <a:solidFill>
                      <a:schemeClr val="accent1"/>
                    </a:solidFill>
                  </a:rPr>
                  <a:t>E</a:t>
                </a:r>
                <a:r>
                  <a:rPr lang="en-US" dirty="0" smtClean="0">
                    <a:solidFill>
                      <a:schemeClr val="accent1"/>
                    </a:solidFill>
                  </a:rPr>
                  <a:t>nable </a:t>
                </a:r>
                <a:r>
                  <a:rPr lang="en-US" dirty="0">
                    <a:solidFill>
                      <a:schemeClr val="accent1"/>
                    </a:solidFill>
                  </a:rPr>
                  <a:t>to treat modes with low-n, with finite </a:t>
                </a:r>
                <a:r>
                  <a:rPr lang="en-US" dirty="0" smtClean="0">
                    <a:solidFill>
                      <a:schemeClr val="accent1"/>
                    </a:solidFill>
                  </a:rPr>
                  <a:t>k</a:t>
                </a:r>
                <a:r>
                  <a:rPr lang="en-US" baseline="-25000" dirty="0" smtClean="0">
                    <a:solidFill>
                      <a:schemeClr val="accent1"/>
                    </a:solidFill>
                  </a:rPr>
                  <a:t>||</a:t>
                </a:r>
                <a:r>
                  <a:rPr lang="en-US" dirty="0" smtClean="0">
                    <a:solidFill>
                      <a:schemeClr val="accent1"/>
                    </a:solidFill>
                  </a:rPr>
                  <a:t>, </a:t>
                </a:r>
                <a:r>
                  <a:rPr lang="en-US" dirty="0"/>
                  <a:t>(e.g., shear flow mode)</a:t>
                </a:r>
              </a:p>
              <a:p>
                <a:r>
                  <a:rPr lang="en-US" dirty="0" smtClean="0"/>
                  <a:t>Fully </a:t>
                </a:r>
                <a:r>
                  <a:rPr lang="en-US" dirty="0"/>
                  <a:t>kinetic electrons (both trapped and </a:t>
                </a:r>
                <a:r>
                  <a:rPr lang="en-US" dirty="0" err="1"/>
                  <a:t>untrapped</a:t>
                </a:r>
                <a:r>
                  <a:rPr lang="en-US" dirty="0"/>
                  <a:t> electron dynamics)</a:t>
                </a:r>
              </a:p>
              <a:p>
                <a:r>
                  <a:rPr lang="en-US" dirty="0" smtClean="0"/>
                  <a:t>Linearized </a:t>
                </a:r>
                <a:r>
                  <a:rPr lang="en-US" dirty="0"/>
                  <a:t>Fokker-Plank operator with particle, momentum and </a:t>
                </a:r>
                <a:r>
                  <a:rPr lang="en-US" dirty="0" smtClean="0"/>
                  <a:t>energy </a:t>
                </a:r>
                <a:r>
                  <a:rPr lang="it-IT" dirty="0" smtClean="0"/>
                  <a:t>conservation </a:t>
                </a:r>
                <a:r>
                  <a:rPr lang="it-IT" dirty="0"/>
                  <a:t>for i-i and e-e collisions; Lorentz operator for e-i </a:t>
                </a:r>
                <a:r>
                  <a:rPr lang="it-IT" dirty="0" smtClean="0"/>
                  <a:t>collisions</a:t>
                </a:r>
              </a:p>
              <a:p>
                <a:r>
                  <a:rPr lang="en-US" dirty="0" smtClean="0"/>
                  <a:t>Include </a:t>
                </a:r>
                <a:r>
                  <a:rPr lang="en-US" dirty="0"/>
                  <a:t>neoclassical physics self-consistently in turbulence simulations</a:t>
                </a:r>
              </a:p>
              <a:p>
                <a:pPr lvl="1"/>
                <a:r>
                  <a:rPr lang="en-US" dirty="0"/>
                  <a:t>S</a:t>
                </a:r>
                <a:r>
                  <a:rPr lang="en-US" dirty="0" smtClean="0"/>
                  <a:t>ignificant </a:t>
                </a:r>
                <a:r>
                  <a:rPr lang="en-US" dirty="0"/>
                  <a:t>impact on some important transport &amp; confinement </a:t>
                </a:r>
                <a:r>
                  <a:rPr lang="en-US" dirty="0" smtClean="0"/>
                  <a:t>issues (bootstrap </a:t>
                </a:r>
                <a:r>
                  <a:rPr lang="en-US" dirty="0"/>
                  <a:t>current, poloidal flow, GAMs and particle transport, etc.)</a:t>
                </a:r>
              </a:p>
              <a:p>
                <a:r>
                  <a:rPr lang="en-US" dirty="0" smtClean="0"/>
                  <a:t>Applied </a:t>
                </a:r>
                <a:r>
                  <a:rPr lang="en-US" dirty="0"/>
                  <a:t>to wide experiments for various physics </a:t>
                </a:r>
                <a:r>
                  <a:rPr lang="en-US" dirty="0" smtClean="0"/>
                  <a:t>studies: </a:t>
                </a:r>
              </a:p>
              <a:p>
                <a:pPr marL="0" indent="0">
                  <a:buNone/>
                </a:pPr>
                <a:r>
                  <a:rPr lang="en-US" dirty="0" smtClean="0"/>
                  <a:t>   NSTX/U</a:t>
                </a:r>
                <a:r>
                  <a:rPr lang="en-US" dirty="0"/>
                  <a:t>, DIII-D, C-MOD, KSTAR and ASDEX-U</a:t>
                </a:r>
                <a:endParaRPr lang="en-US" dirty="0" smtClean="0"/>
              </a:p>
            </p:txBody>
          </p:sp>
        </mc:Choice>
        <mc:Fallback xmlns="">
          <p:sp>
            <p:nvSpPr>
              <p:cNvPr id="4099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76200" y="990600"/>
                <a:ext cx="9296400" cy="6248400"/>
              </a:xfrm>
              <a:blipFill rotWithShape="1">
                <a:blip r:embed="rId3"/>
                <a:stretch>
                  <a:fillRect l="-721" t="-1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b="1" dirty="0" smtClean="0"/>
              <a:t>GTS - a Global </a:t>
            </a:r>
            <a:r>
              <a:rPr lang="en-US" sz="2600" b="1" dirty="0" err="1"/>
              <a:t>G</a:t>
            </a:r>
            <a:r>
              <a:rPr lang="en-US" sz="2600" b="1" dirty="0" err="1" smtClean="0"/>
              <a:t>yrokinetic</a:t>
            </a:r>
            <a:r>
              <a:rPr lang="en-US" sz="2600" b="1" dirty="0" smtClean="0"/>
              <a:t> Code with Robust </a:t>
            </a:r>
            <a:r>
              <a:rPr lang="en-US" sz="2600" b="1" dirty="0"/>
              <a:t>C</a:t>
            </a:r>
            <a:r>
              <a:rPr lang="en-US" sz="2600" b="1" dirty="0" smtClean="0"/>
              <a:t>apability to Simulate </a:t>
            </a:r>
            <a:r>
              <a:rPr lang="en-US" sz="2600" b="1" dirty="0"/>
              <a:t>T</a:t>
            </a:r>
            <a:r>
              <a:rPr lang="en-US" sz="2600" b="1" dirty="0" smtClean="0"/>
              <a:t>urbulence &amp; Transport for Tokamak </a:t>
            </a:r>
            <a:r>
              <a:rPr lang="en-US" sz="2600" b="1" dirty="0"/>
              <a:t>E</a:t>
            </a:r>
            <a:r>
              <a:rPr lang="en-US" sz="2600" b="1" dirty="0" smtClean="0"/>
              <a:t>xperiments</a:t>
            </a: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328531"/>
            <a:ext cx="4191000" cy="728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568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25128" y="2414704"/>
            <a:ext cx="9124950" cy="5408612"/>
          </a:xfrm>
        </p:spPr>
        <p:txBody>
          <a:bodyPr/>
          <a:lstStyle/>
          <a:p>
            <a:pPr algn="ctr">
              <a:buNone/>
            </a:pPr>
            <a:r>
              <a:rPr lang="en-US" sz="4000" dirty="0"/>
              <a:t>NSTX RF-heated L-mode </a:t>
            </a:r>
            <a:r>
              <a:rPr lang="en-US" sz="4000" dirty="0" smtClean="0"/>
              <a:t>plasmas with fast response of electron-scale turbulence to RF cessation</a:t>
            </a:r>
            <a:endParaRPr lang="en-US" sz="4000" dirty="0"/>
          </a:p>
          <a:p>
            <a:pPr lvl="2"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71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C:\Users\yren\Documents\document\publish\NSTX_Pub\pop_2014\140301_overview_pap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6060" y="990600"/>
            <a:ext cx="3779426" cy="560422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1760"/>
            <a:ext cx="914400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0" y="990600"/>
            <a:ext cx="2926080" cy="3972988"/>
          </a:xfrm>
        </p:spPr>
        <p:txBody>
          <a:bodyPr>
            <a:normAutofit fontScale="92500"/>
          </a:bodyPr>
          <a:lstStyle/>
          <a:p>
            <a:r>
              <a:rPr lang="en-US" sz="2400" dirty="0" smtClean="0"/>
              <a:t>Drop in turbulence frequency spectral power at the time of RF cessation</a:t>
            </a:r>
          </a:p>
          <a:p>
            <a:pPr lvl="1"/>
            <a:r>
              <a:rPr lang="en-US" sz="2000" dirty="0" smtClean="0"/>
              <a:t>The drop happens in 0.5 to 1 </a:t>
            </a:r>
            <a:r>
              <a:rPr lang="en-US" sz="2000" dirty="0" err="1" smtClean="0"/>
              <a:t>ms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400" dirty="0"/>
              <a:t>Electron heat flux decreases by about a factor of 2 after the RF cessation</a:t>
            </a:r>
          </a:p>
          <a:p>
            <a:endParaRPr lang="en-US" sz="2000" dirty="0" smtClean="0"/>
          </a:p>
          <a:p>
            <a:endParaRPr lang="en-US" sz="2400" dirty="0" smtClean="0"/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0" y="-12700"/>
            <a:ext cx="9144000" cy="1003300"/>
          </a:xfrm>
          <a:prstGeom prst="rect">
            <a:avLst/>
          </a:prstGeom>
          <a:gradFill rotWithShape="1">
            <a:gsLst>
              <a:gs pos="0">
                <a:srgbClr val="F8F8F8">
                  <a:alpha val="29999"/>
                </a:srgbClr>
              </a:gs>
              <a:gs pos="100000">
                <a:srgbClr val="C8C8C8">
                  <a:alpha val="85999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ct val="0"/>
              </a:spcBef>
              <a:buNone/>
            </a:pPr>
            <a:r>
              <a:rPr lang="en-US" sz="2400" b="1" i="0" kern="0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Measured Turbulence Frequency Spectral Power Shows a Significant Drop Following the RF Cessation</a:t>
            </a:r>
          </a:p>
        </p:txBody>
      </p:sp>
      <p:cxnSp>
        <p:nvCxnSpPr>
          <p:cNvPr id="25" name="Straight Arrow Connector 24"/>
          <p:cNvCxnSpPr/>
          <p:nvPr/>
        </p:nvCxnSpPr>
        <p:spPr bwMode="auto">
          <a:xfrm flipH="1" flipV="1">
            <a:off x="4796905" y="5701073"/>
            <a:ext cx="933237" cy="13927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5730142" y="5547184"/>
            <a:ext cx="30099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b="1" dirty="0" smtClean="0">
                <a:solidFill>
                  <a:srgbClr val="0000FF"/>
                </a:solidFill>
              </a:rPr>
              <a:t>A sudden drop in spectral power  </a:t>
            </a:r>
            <a:endParaRPr lang="en-US" sz="1400" b="1" dirty="0">
              <a:solidFill>
                <a:srgbClr val="0000FF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 flipV="1">
            <a:off x="4800600" y="4343401"/>
            <a:ext cx="929542" cy="1371599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-38100" y="1268993"/>
            <a:ext cx="22479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b="1" dirty="0" smtClean="0">
                <a:solidFill>
                  <a:srgbClr val="0000FF"/>
                </a:solidFill>
              </a:rPr>
              <a:t>Shot=140301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76199" y="1542871"/>
            <a:ext cx="228600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 smtClean="0">
                <a:solidFill>
                  <a:srgbClr val="FF0000"/>
                </a:solidFill>
              </a:rPr>
              <a:t>RF-heated L-mode plasma with</a:t>
            </a:r>
          </a:p>
          <a:p>
            <a:pPr>
              <a:buNone/>
            </a:pPr>
            <a:r>
              <a:rPr lang="en-US" sz="1800" dirty="0" smtClean="0">
                <a:solidFill>
                  <a:srgbClr val="FF0000"/>
                </a:solidFill>
              </a:rPr>
              <a:t>B</a:t>
            </a:r>
            <a:r>
              <a:rPr lang="en-US" sz="1800" baseline="-25000" dirty="0" smtClean="0">
                <a:solidFill>
                  <a:srgbClr val="FF0000"/>
                </a:solidFill>
              </a:rPr>
              <a:t>T</a:t>
            </a:r>
            <a:r>
              <a:rPr lang="en-US" sz="1800" dirty="0" smtClean="0">
                <a:solidFill>
                  <a:srgbClr val="FF0000"/>
                </a:solidFill>
              </a:rPr>
              <a:t> =5.5 </a:t>
            </a:r>
            <a:r>
              <a:rPr lang="en-US" sz="1800" dirty="0" err="1" smtClean="0">
                <a:solidFill>
                  <a:srgbClr val="FF0000"/>
                </a:solidFill>
              </a:rPr>
              <a:t>kG</a:t>
            </a:r>
            <a:r>
              <a:rPr lang="en-US" dirty="0" smtClean="0">
                <a:solidFill>
                  <a:srgbClr val="FF0000"/>
                </a:solidFill>
              </a:rPr>
              <a:t> and </a:t>
            </a:r>
            <a:r>
              <a:rPr lang="en-US" sz="1800" dirty="0" err="1" smtClean="0">
                <a:solidFill>
                  <a:srgbClr val="FF0000"/>
                </a:solidFill>
              </a:rPr>
              <a:t>I</a:t>
            </a:r>
            <a:r>
              <a:rPr lang="en-US" sz="1800" baseline="-25000" dirty="0" err="1" smtClean="0">
                <a:solidFill>
                  <a:srgbClr val="FF0000"/>
                </a:solidFill>
              </a:rPr>
              <a:t>p</a:t>
            </a:r>
            <a:r>
              <a:rPr lang="en-US" sz="1800" dirty="0" smtClean="0">
                <a:solidFill>
                  <a:srgbClr val="FF0000"/>
                </a:solidFill>
              </a:rPr>
              <a:t>=300 kA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6" y="6172200"/>
            <a:ext cx="259001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b="1" dirty="0" smtClean="0">
                <a:solidFill>
                  <a:srgbClr val="FF0000"/>
                </a:solidFill>
              </a:rPr>
              <a:t>Ren et al., accepted by </a:t>
            </a:r>
            <a:r>
              <a:rPr lang="en-US" sz="1400" b="1" dirty="0" err="1" smtClean="0">
                <a:solidFill>
                  <a:srgbClr val="FF0000"/>
                </a:solidFill>
              </a:rPr>
              <a:t>PoP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81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smtClean="0"/>
              <a:t>What Causes the Sudden Drop of Electron-scale Turbulence?  </a:t>
            </a:r>
          </a:p>
        </p:txBody>
      </p:sp>
      <p:cxnSp>
        <p:nvCxnSpPr>
          <p:cNvPr id="12" name="Straight Arrow Connector 11"/>
          <p:cNvCxnSpPr/>
          <p:nvPr/>
        </p:nvCxnSpPr>
        <p:spPr bwMode="auto">
          <a:xfrm flipV="1">
            <a:off x="3825037" y="4419601"/>
            <a:ext cx="989418" cy="1371599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2819400" y="5784915"/>
            <a:ext cx="262890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rgbClr val="FF0000"/>
                </a:solidFill>
              </a:rPr>
              <a:t>Time of the RF cessation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7" name="Content Placeholder 10"/>
          <p:cNvSpPr>
            <a:spLocks noGrp="1"/>
          </p:cNvSpPr>
          <p:nvPr>
            <p:ph idx="1"/>
          </p:nvPr>
        </p:nvSpPr>
        <p:spPr>
          <a:xfrm>
            <a:off x="6279288" y="1219201"/>
            <a:ext cx="2864712" cy="5321300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endParaRPr lang="en-US" sz="2400" dirty="0" smtClean="0"/>
          </a:p>
          <a:p>
            <a:pPr marL="231775" indent="-231775"/>
            <a:r>
              <a:rPr lang="en-US" sz="2000" dirty="0" smtClean="0"/>
              <a:t>Equilibrium quantities not expected to change significantly on the time scale on which the turbulence changes (0.5-1 </a:t>
            </a:r>
            <a:r>
              <a:rPr lang="en-US" sz="2000" dirty="0" err="1" smtClean="0"/>
              <a:t>ms</a:t>
            </a:r>
            <a:r>
              <a:rPr lang="en-US" sz="2000" dirty="0" smtClean="0"/>
              <a:t>)</a:t>
            </a:r>
          </a:p>
          <a:p>
            <a:pPr marL="460375" lvl="1" indent="-231775"/>
            <a:r>
              <a:rPr lang="en-US" sz="1600" dirty="0" smtClean="0"/>
              <a:t>Energy confinement time~ 10 </a:t>
            </a:r>
            <a:r>
              <a:rPr lang="en-US" sz="1600" dirty="0" err="1" smtClean="0"/>
              <a:t>ms</a:t>
            </a:r>
            <a:endParaRPr lang="en-US" sz="1600" dirty="0" smtClean="0"/>
          </a:p>
          <a:p>
            <a:pPr marL="460375" lvl="1" indent="-231775"/>
            <a:endParaRPr lang="en-US" sz="1600" dirty="0" smtClean="0"/>
          </a:p>
          <a:p>
            <a:pPr marL="231775" indent="-231775"/>
            <a:r>
              <a:rPr lang="en-US" sz="2000" dirty="0"/>
              <a:t>&lt;15% variation in equilibrium quantities in the high-k measurement region</a:t>
            </a:r>
            <a:endParaRPr lang="en-US" sz="1600" dirty="0" smtClean="0"/>
          </a:p>
        </p:txBody>
      </p:sp>
      <p:pic>
        <p:nvPicPr>
          <p:cNvPr id="9219" name="Picture 3" descr="C:\Users\yren\Documents\document\publish\NSTX_Pub\pop_2014\submit_6\figure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371600"/>
            <a:ext cx="6093405" cy="3891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57200" y="987623"/>
            <a:ext cx="262890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rgbClr val="FF0000"/>
                </a:solidFill>
              </a:rPr>
              <a:t>High-k measurement region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>
            <a:off x="2034537" y="1219201"/>
            <a:ext cx="556263" cy="304799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18472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smtClean="0"/>
              <a:t>Changes in Linear Growth Rate Cannot Explain the Observed Significant Drop in High-k Turbulence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6712" y="954398"/>
            <a:ext cx="9190712" cy="1937144"/>
          </a:xfrm>
        </p:spPr>
        <p:txBody>
          <a:bodyPr>
            <a:normAutofit/>
          </a:bodyPr>
          <a:lstStyle/>
          <a:p>
            <a:pPr marL="173038" indent="-173038"/>
            <a:r>
              <a:rPr lang="en-US" sz="2400" dirty="0" smtClean="0"/>
              <a:t>Ion scale modes are ITG/TEM hybrid</a:t>
            </a:r>
          </a:p>
          <a:p>
            <a:pPr lvl="1"/>
            <a:r>
              <a:rPr lang="en-US" dirty="0" smtClean="0"/>
              <a:t>Growth rate similar before and after the RF cessation</a:t>
            </a:r>
          </a:p>
          <a:p>
            <a:pPr marL="0" indent="0">
              <a:buNone/>
            </a:pPr>
            <a:endParaRPr lang="en-US" sz="2400" dirty="0" smtClean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0" y="6324600"/>
            <a:ext cx="8778387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Stability Analysis was performed with the GS2 code (</a:t>
            </a:r>
            <a:r>
              <a:rPr kumimoji="0" lang="en-US" sz="1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Kotschenreuther</a:t>
            </a: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et al., 1995)</a:t>
            </a:r>
          </a:p>
        </p:txBody>
      </p:sp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813" y="2891542"/>
            <a:ext cx="7642187" cy="3318036"/>
          </a:xfrm>
          <a:prstGeom prst="rect">
            <a:avLst/>
          </a:prstGeom>
          <a:noFill/>
        </p:spPr>
      </p:pic>
      <p:cxnSp>
        <p:nvCxnSpPr>
          <p:cNvPr id="15" name="Straight Connector 14"/>
          <p:cNvCxnSpPr/>
          <p:nvPr/>
        </p:nvCxnSpPr>
        <p:spPr bwMode="auto">
          <a:xfrm>
            <a:off x="990600" y="5638800"/>
            <a:ext cx="3048000" cy="0"/>
          </a:xfrm>
          <a:prstGeom prst="line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H="1">
            <a:off x="2279704" y="5334000"/>
            <a:ext cx="234896" cy="296730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2362200" y="5102423"/>
            <a:ext cx="262890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 err="1" smtClean="0">
                <a:solidFill>
                  <a:srgbClr val="FF0000"/>
                </a:solidFill>
              </a:rPr>
              <a:t>ExB</a:t>
            </a:r>
            <a:r>
              <a:rPr lang="en-US" sz="1400" dirty="0" smtClean="0">
                <a:solidFill>
                  <a:srgbClr val="FF0000"/>
                </a:solidFill>
              </a:rPr>
              <a:t> shearing rate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00378" y="3888287"/>
            <a:ext cx="262890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rgbClr val="0000FF"/>
                </a:solidFill>
              </a:rPr>
              <a:t>Ion direction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257800" y="4507523"/>
            <a:ext cx="262890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rgbClr val="0000FF"/>
                </a:solidFill>
              </a:rPr>
              <a:t>Electron direction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V="1">
            <a:off x="1742173" y="3715351"/>
            <a:ext cx="173255" cy="308008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1060411" y="3977101"/>
            <a:ext cx="2628902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050" dirty="0" smtClean="0">
                <a:solidFill>
                  <a:srgbClr val="FF0000"/>
                </a:solidFill>
              </a:rPr>
              <a:t>After the RF cessation</a:t>
            </a:r>
            <a:endParaRPr lang="en-US" sz="105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15428" y="2741533"/>
            <a:ext cx="262890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rgbClr val="FF0000"/>
                </a:solidFill>
              </a:rPr>
              <a:t>R=135 cm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50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smtClean="0"/>
              <a:t>Changes in Linear Growth Rate Cannot Explain the Observed Significant Drop in High-k Turbulence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6712" y="954398"/>
            <a:ext cx="9190712" cy="2093602"/>
          </a:xfrm>
        </p:spPr>
        <p:txBody>
          <a:bodyPr>
            <a:normAutofit lnSpcReduction="10000"/>
          </a:bodyPr>
          <a:lstStyle/>
          <a:p>
            <a:pPr marL="173038" indent="-173038"/>
            <a:r>
              <a:rPr lang="en-US" sz="2400" dirty="0" smtClean="0"/>
              <a:t>Ion scale modes are ITG/TEM hybrid</a:t>
            </a:r>
          </a:p>
          <a:p>
            <a:pPr lvl="1"/>
            <a:r>
              <a:rPr lang="en-US" dirty="0"/>
              <a:t>Growth rate similar before and after the RF cessation</a:t>
            </a:r>
          </a:p>
          <a:p>
            <a:pPr marL="173038" indent="-173038"/>
            <a:r>
              <a:rPr lang="en-US" sz="2400" dirty="0" smtClean="0"/>
              <a:t>ETG mode maximum growth rates </a:t>
            </a:r>
            <a:r>
              <a:rPr lang="en-US" dirty="0" smtClean="0"/>
              <a:t>show small </a:t>
            </a:r>
            <a:r>
              <a:rPr lang="en-US" sz="2400" dirty="0" smtClean="0"/>
              <a:t>increase from t=465 to 482 ms</a:t>
            </a:r>
          </a:p>
          <a:p>
            <a:pPr lvl="1"/>
            <a:r>
              <a:rPr lang="en-US" dirty="0" smtClean="0"/>
              <a:t>Inconsistent with the drop in the measure high-k spectral power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0" y="6324600"/>
            <a:ext cx="8778387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Stability Analysis was performed with the GS2 code (</a:t>
            </a:r>
            <a:r>
              <a:rPr kumimoji="0" lang="en-US" sz="1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Kotschenreuther</a:t>
            </a: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et al., 1995)</a:t>
            </a:r>
          </a:p>
        </p:txBody>
      </p:sp>
      <p:pic>
        <p:nvPicPr>
          <p:cNvPr id="91139" name="Picture 3" descr="C:\Users\yren\Documents\MATLAB\work_nstx\figure_save\140301_gamma_w_3times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58813" y="2891542"/>
            <a:ext cx="7642187" cy="3318037"/>
          </a:xfrm>
          <a:prstGeom prst="rect">
            <a:avLst/>
          </a:prstGeom>
          <a:noFill/>
        </p:spPr>
      </p:pic>
      <p:cxnSp>
        <p:nvCxnSpPr>
          <p:cNvPr id="15" name="Straight Connector 14"/>
          <p:cNvCxnSpPr/>
          <p:nvPr/>
        </p:nvCxnSpPr>
        <p:spPr bwMode="auto">
          <a:xfrm>
            <a:off x="990600" y="5638800"/>
            <a:ext cx="3048000" cy="0"/>
          </a:xfrm>
          <a:prstGeom prst="line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H="1">
            <a:off x="2279704" y="5334000"/>
            <a:ext cx="234896" cy="296730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2362200" y="5102423"/>
            <a:ext cx="262890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 err="1" smtClean="0">
                <a:solidFill>
                  <a:srgbClr val="FF0000"/>
                </a:solidFill>
              </a:rPr>
              <a:t>ExB</a:t>
            </a:r>
            <a:r>
              <a:rPr lang="en-US" sz="1400" dirty="0" smtClean="0">
                <a:solidFill>
                  <a:srgbClr val="FF0000"/>
                </a:solidFill>
              </a:rPr>
              <a:t> shearing rate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00378" y="3888287"/>
            <a:ext cx="262890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rgbClr val="0000FF"/>
                </a:solidFill>
              </a:rPr>
              <a:t>Ion direction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257800" y="4507523"/>
            <a:ext cx="262890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rgbClr val="0000FF"/>
                </a:solidFill>
              </a:rPr>
              <a:t>Electron direction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V="1">
            <a:off x="1742173" y="3715351"/>
            <a:ext cx="173255" cy="308008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1060411" y="3977101"/>
            <a:ext cx="2628902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050" dirty="0" smtClean="0">
                <a:solidFill>
                  <a:srgbClr val="FF0000"/>
                </a:solidFill>
              </a:rPr>
              <a:t>After the RF cessation</a:t>
            </a:r>
            <a:endParaRPr lang="en-US" sz="105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60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STX Upgra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9427</TotalTime>
  <Words>2126</Words>
  <Application>Microsoft Office PowerPoint</Application>
  <PresentationFormat>On-screen Show (4:3)</PresentationFormat>
  <Paragraphs>303</Paragraphs>
  <Slides>39</Slides>
  <Notes>5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1" baseType="lpstr">
      <vt:lpstr>NSTX Upgrade</vt:lpstr>
      <vt:lpstr>Equation</vt:lpstr>
      <vt:lpstr>Studies of NSTX L and H-mode Plasmas with Global Gyrokinetic Simulation</vt:lpstr>
      <vt:lpstr>Why are Global Effects Important?</vt:lpstr>
      <vt:lpstr>Outline</vt:lpstr>
      <vt:lpstr>GTS - a Global Gyrokinetic Code with Robust Capability to Simulate Turbulence &amp; Transport for Tokamak Experiments</vt:lpstr>
      <vt:lpstr>PowerPoint Presentation</vt:lpstr>
      <vt:lpstr> </vt:lpstr>
      <vt:lpstr>What Causes the Sudden Drop of Electron-scale Turbulence?  </vt:lpstr>
      <vt:lpstr>Changes in Linear Growth Rate Cannot Explain the Observed Significant Drop in High-k Turbulence</vt:lpstr>
      <vt:lpstr>Changes in Linear Growth Rate Cannot Explain the Observed Significant Drop in High-k Turbulence</vt:lpstr>
      <vt:lpstr>Are Global Effects Able to Explain the Observation? </vt:lpstr>
      <vt:lpstr>Robust Ion-scale Turbulence is Seen</vt:lpstr>
      <vt:lpstr>Electron Energy Flux from GTS is Significantly Less than Experimental Value with RF Heating</vt:lpstr>
      <vt:lpstr>Similar Energy Fluxes from GTS are Seen before and after the RF cessation</vt:lpstr>
      <vt:lpstr>Gradient-driven Gyrokinetic Models have Difficulty Explaining Experimental Observations </vt:lpstr>
      <vt:lpstr>PowerPoint Presentation</vt:lpstr>
      <vt:lpstr> </vt:lpstr>
      <vt:lpstr> </vt:lpstr>
      <vt:lpstr> </vt:lpstr>
      <vt:lpstr>Robust Ion-scale Turbulence is Seen at t=332 ms</vt:lpstr>
      <vt:lpstr>Ion Energy Flux from GTS is in Agreement with Experiment at t=332 ms</vt:lpstr>
      <vt:lpstr>Electron Thermal Transport is Significantly Under-predicted by GTS at t=332 ms</vt:lpstr>
      <vt:lpstr>Ion-scale Turbulence is Robustly Suppressed in GTS Simulation for t=565 ms</vt:lpstr>
      <vt:lpstr>Ion Energy Flux from GTS is Still in Agreement with Experiment at t=565 ms</vt:lpstr>
      <vt:lpstr>Summary</vt:lpstr>
      <vt:lpstr>PowerPoint Presentation</vt:lpstr>
      <vt:lpstr>Fast Response of Electron-scale Turbulence to RF Cessation was Observed in a Set of NSTX L-mode Plasmas</vt:lpstr>
      <vt:lpstr>High-k Microwave Scattering System is Used to Measure High-k Turbulence </vt:lpstr>
      <vt:lpstr>Turbulence Wavenumber Spectra Show Significant Reduction in Smaller Wavenumbers, k┴ρs &lt;9-10 </vt:lpstr>
      <vt:lpstr>Turbulence Wavenumber Spectral Power is Correlated with Electron Thermal Diffusivity</vt:lpstr>
      <vt:lpstr>Te and Ti Profile Changes are Small across the RF Cessation</vt:lpstr>
      <vt:lpstr> </vt:lpstr>
      <vt:lpstr>ITG/TEM and ETG Modes are Robustly Unstable</vt:lpstr>
      <vt:lpstr>Are Global Effects Able to Explain the Observation? </vt:lpstr>
      <vt:lpstr>Are Global Effects Able to Explain the Observation?   </vt:lpstr>
      <vt:lpstr>Similar Turbulence Intensity is Found before and after the RF Cessation</vt:lpstr>
      <vt:lpstr>Energy Fluxes from Local Nonlinear Ion-scale GYRO Simulations are Significantly Higher</vt:lpstr>
      <vt:lpstr>Electron Energy Fluxes from Local Nonlinear ETG GYRO Simulations are Small before and after the RF Cessation</vt:lpstr>
      <vt:lpstr>Electron Energy Fluxes from Local Nonlinear ETG GYRO Simulations are Smaller than Experiment </vt:lpstr>
      <vt:lpstr>Simulation Quantities are Averaged Over a Quasi-steady Period</vt:lpstr>
    </vt:vector>
  </TitlesOfParts>
  <Company>PPPL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E. Menard</dc:creator>
  <cp:lastModifiedBy>Yang Ren</cp:lastModifiedBy>
  <cp:revision>360</cp:revision>
  <dcterms:created xsi:type="dcterms:W3CDTF">2015-07-16T16:59:24Z</dcterms:created>
  <dcterms:modified xsi:type="dcterms:W3CDTF">2015-11-04T02:21:00Z</dcterms:modified>
</cp:coreProperties>
</file>