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32" r:id="rId2"/>
    <p:sldId id="944" r:id="rId3"/>
    <p:sldId id="948" r:id="rId4"/>
    <p:sldId id="969" r:id="rId5"/>
    <p:sldId id="949" r:id="rId6"/>
    <p:sldId id="935" r:id="rId7"/>
    <p:sldId id="967" r:id="rId8"/>
    <p:sldId id="957" r:id="rId9"/>
    <p:sldId id="912" r:id="rId10"/>
    <p:sldId id="974" r:id="rId11"/>
    <p:sldId id="951" r:id="rId12"/>
    <p:sldId id="954" r:id="rId13"/>
    <p:sldId id="922" r:id="rId14"/>
    <p:sldId id="966" r:id="rId15"/>
    <p:sldId id="955" r:id="rId16"/>
    <p:sldId id="971" r:id="rId17"/>
    <p:sldId id="961" r:id="rId18"/>
    <p:sldId id="972" r:id="rId19"/>
    <p:sldId id="953" r:id="rId20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1pPr>
    <a:lvl2pPr marL="457200" algn="l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2pPr>
    <a:lvl3pPr marL="914400" algn="l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3pPr>
    <a:lvl4pPr marL="1371600" algn="l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4pPr>
    <a:lvl5pPr marL="1828800" algn="l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Lucida Sans Unicode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Intro and Background" id="{CFA44D4A-5072-4BFA-8835-67A8E3A9E350}">
          <p14:sldIdLst>
            <p14:sldId id="832"/>
            <p14:sldId id="944"/>
            <p14:sldId id="948"/>
            <p14:sldId id="969"/>
          </p14:sldIdLst>
        </p14:section>
        <p14:section name="Physics models" id="{FC8B885F-3A58-48FB-8CF4-FA25C3B13BFF}">
          <p14:sldIdLst>
            <p14:sldId id="949"/>
            <p14:sldId id="935"/>
            <p14:sldId id="967"/>
            <p14:sldId id="957"/>
            <p14:sldId id="912"/>
            <p14:sldId id="974"/>
            <p14:sldId id="951"/>
            <p14:sldId id="954"/>
            <p14:sldId id="922"/>
            <p14:sldId id="966"/>
            <p14:sldId id="955"/>
          </p14:sldIdLst>
        </p14:section>
        <p14:section name="Backups" id="{DD5EB93B-8E92-4656-B70D-4FE3359D4F60}">
          <p14:sldIdLst>
            <p14:sldId id="971"/>
            <p14:sldId id="961"/>
            <p14:sldId id="972"/>
            <p14:sldId id="9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735"/>
    <a:srgbClr val="0000FF"/>
    <a:srgbClr val="DEA900"/>
    <a:srgbClr val="8E8400"/>
    <a:srgbClr val="FF99CC"/>
    <a:srgbClr val="FF33CC"/>
    <a:srgbClr val="79E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23" autoAdjust="0"/>
    <p:restoredTop sz="90685" autoAdjust="0"/>
  </p:normalViewPr>
  <p:slideViewPr>
    <p:cSldViewPr snapToGrid="0">
      <p:cViewPr>
        <p:scale>
          <a:sx n="50" d="100"/>
          <a:sy n="50" d="100"/>
        </p:scale>
        <p:origin x="2056" y="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12"/>
    </p:cViewPr>
    <p:sldLst>
      <p:sld r:id="rId1" collapse="1"/>
    </p:sldLst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17336"/>
    </p:cViewPr>
  </p:sorterViewPr>
  <p:notesViewPr>
    <p:cSldViewPr snapToGrid="0">
      <p:cViewPr varScale="1">
        <p:scale>
          <a:sx n="113" d="100"/>
          <a:sy n="113" d="100"/>
        </p:scale>
        <p:origin x="-1662" y="-102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image" Target="../media/image16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0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7"/>
            <a:ext cx="3170238" cy="479423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9" y="7"/>
            <a:ext cx="3170238" cy="479423"/>
          </a:xfrm>
          <a:prstGeom prst="rect">
            <a:avLst/>
          </a:prstGeom>
        </p:spPr>
        <p:txBody>
          <a:bodyPr vert="horz" lIns="91390" tIns="45696" rIns="91390" bIns="45696" rtlCol="0"/>
          <a:lstStyle>
            <a:lvl1pPr algn="r">
              <a:defRPr sz="1100"/>
            </a:lvl1pPr>
          </a:lstStyle>
          <a:p>
            <a:fld id="{E230E4C5-CCDA-4E3F-A37F-ED396A4CBE1A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20192"/>
            <a:ext cx="3170238" cy="479423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9" y="9120192"/>
            <a:ext cx="3170238" cy="479423"/>
          </a:xfrm>
          <a:prstGeom prst="rect">
            <a:avLst/>
          </a:prstGeom>
        </p:spPr>
        <p:txBody>
          <a:bodyPr vert="horz" lIns="91390" tIns="45696" rIns="91390" bIns="45696" rtlCol="0" anchor="b"/>
          <a:lstStyle>
            <a:lvl1pPr algn="r">
              <a:defRPr sz="1100"/>
            </a:lvl1pPr>
          </a:lstStyle>
          <a:p>
            <a:fld id="{16735F92-63FC-4DC5-9D4F-4C1ABC82AA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2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6" y="7"/>
            <a:ext cx="3168649" cy="479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189" tIns="48978" rIns="94189" bIns="48978" numCol="1" anchor="t" anchorCtr="0" compatLnSpc="1">
            <a:prstTxWarp prst="textNoShape">
              <a:avLst/>
            </a:prstTxWarp>
          </a:bodyPr>
          <a:lstStyle>
            <a:lvl1pPr defTabSz="479168">
              <a:tabLst>
                <a:tab pos="0" algn="l"/>
                <a:tab pos="956751" algn="l"/>
                <a:tab pos="1913500" algn="l"/>
                <a:tab pos="2870251" algn="l"/>
                <a:tab pos="3828587" algn="l"/>
                <a:tab pos="4785339" algn="l"/>
                <a:tab pos="5742088" algn="l"/>
                <a:tab pos="6698838" algn="l"/>
                <a:tab pos="7655589" algn="l"/>
                <a:tab pos="8612340" algn="l"/>
                <a:tab pos="9569089" algn="l"/>
                <a:tab pos="1052584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144968" y="7"/>
            <a:ext cx="3168649" cy="479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189" tIns="48978" rIns="94189" bIns="48978" numCol="1" anchor="t" anchorCtr="0" compatLnSpc="1">
            <a:prstTxWarp prst="textNoShape">
              <a:avLst/>
            </a:prstTxWarp>
          </a:bodyPr>
          <a:lstStyle>
            <a:lvl1pPr algn="r" defTabSz="479168">
              <a:tabLst>
                <a:tab pos="0" algn="l"/>
                <a:tab pos="956751" algn="l"/>
                <a:tab pos="1913500" algn="l"/>
                <a:tab pos="2870251" algn="l"/>
                <a:tab pos="3828587" algn="l"/>
                <a:tab pos="4785339" algn="l"/>
                <a:tab pos="5742088" algn="l"/>
                <a:tab pos="6698838" algn="l"/>
                <a:tab pos="7655589" algn="l"/>
                <a:tab pos="8612340" algn="l"/>
                <a:tab pos="9569089" algn="l"/>
                <a:tab pos="1052584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0475" y="719138"/>
            <a:ext cx="4794250" cy="359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74731" y="4560892"/>
            <a:ext cx="5364163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6" y="9120192"/>
            <a:ext cx="3168649" cy="479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189" tIns="48978" rIns="94189" bIns="48978" numCol="1" anchor="b" anchorCtr="0" compatLnSpc="1">
            <a:prstTxWarp prst="textNoShape">
              <a:avLst/>
            </a:prstTxWarp>
          </a:bodyPr>
          <a:lstStyle>
            <a:lvl1pPr defTabSz="479168">
              <a:tabLst>
                <a:tab pos="0" algn="l"/>
                <a:tab pos="956751" algn="l"/>
                <a:tab pos="1913500" algn="l"/>
                <a:tab pos="2870251" algn="l"/>
                <a:tab pos="3828587" algn="l"/>
                <a:tab pos="4785339" algn="l"/>
                <a:tab pos="5742088" algn="l"/>
                <a:tab pos="6698838" algn="l"/>
                <a:tab pos="7655589" algn="l"/>
                <a:tab pos="8612340" algn="l"/>
                <a:tab pos="9569089" algn="l"/>
                <a:tab pos="1052584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144968" y="9120192"/>
            <a:ext cx="3168649" cy="4794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4189" tIns="48978" rIns="94189" bIns="48978" numCol="1" anchor="b" anchorCtr="0" compatLnSpc="1">
            <a:prstTxWarp prst="textNoShape">
              <a:avLst/>
            </a:prstTxWarp>
          </a:bodyPr>
          <a:lstStyle>
            <a:lvl1pPr algn="r" defTabSz="479168">
              <a:tabLst>
                <a:tab pos="0" algn="l"/>
                <a:tab pos="956751" algn="l"/>
                <a:tab pos="1913500" algn="l"/>
                <a:tab pos="2870251" algn="l"/>
                <a:tab pos="3828587" algn="l"/>
                <a:tab pos="4785339" algn="l"/>
                <a:tab pos="5742088" algn="l"/>
                <a:tab pos="6698838" algn="l"/>
                <a:tab pos="7655589" algn="l"/>
                <a:tab pos="8612340" algn="l"/>
                <a:tab pos="9569089" algn="l"/>
                <a:tab pos="1052584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6C3D2D9D-5FF2-46BC-B587-0B5AF4D1E4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01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1146" indent="-285056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022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6313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240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0849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6458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067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7676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A0CBDC-5CC1-A844-8D9F-DB8742F8AD5B}" type="slidenum">
              <a:rPr lang="en-US" sz="1300">
                <a:solidFill>
                  <a:srgbClr val="000000"/>
                </a:solidFill>
              </a:rPr>
              <a:pPr/>
              <a:t>10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7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19138"/>
            <a:ext cx="47942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2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19138"/>
            <a:ext cx="47942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1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16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1146" indent="-285056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022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6313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240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0849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6458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067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7676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A0CBDC-5CC1-A844-8D9F-DB8742F8AD5B}" type="slidenum">
              <a:rPr lang="en-US" sz="1300">
                <a:solidFill>
                  <a:srgbClr val="000000"/>
                </a:solidFill>
              </a:rPr>
              <a:pPr/>
              <a:t>19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0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76238" y="912813"/>
            <a:ext cx="6096001" cy="4573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2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9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19138"/>
            <a:ext cx="47942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0475" y="719138"/>
            <a:ext cx="4794250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at </a:t>
            </a:r>
            <a:r>
              <a:rPr lang="en-US" baseline="0" dirty="0" smtClean="0"/>
              <a:t>~350kHz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C3D2D9D-5FF2-46BC-B587-0B5AF4D1E4C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1146" indent="-285056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022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6313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2404" indent="-228045" defTabSz="478261" eaLnBrk="0" hangingPunct="0"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0849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64583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067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76762" indent="-228045" defTabSz="47826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54938" algn="l"/>
                <a:tab pos="1909876" algn="l"/>
                <a:tab pos="2864814" algn="l"/>
                <a:tab pos="3821335" algn="l"/>
                <a:tab pos="4776272" algn="l"/>
                <a:tab pos="5731210" algn="l"/>
                <a:tab pos="6686147" algn="l"/>
                <a:tab pos="7641086" algn="l"/>
                <a:tab pos="8596023" algn="l"/>
                <a:tab pos="9550962" algn="l"/>
                <a:tab pos="10505899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A0CBDC-5CC1-A844-8D9F-DB8742F8AD5B}" type="slidenum">
              <a:rPr lang="en-US" sz="1300">
                <a:solidFill>
                  <a:srgbClr val="000000"/>
                </a:solidFill>
              </a:rPr>
              <a:pPr/>
              <a:t>9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Default Text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1" y="6561667"/>
            <a:ext cx="2723745" cy="296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066800"/>
            <a:ext cx="8229600" cy="51054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 Split Tex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V Title &amp; Graphics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1" y="6561667"/>
            <a:ext cx="2723745" cy="296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27000" y="990600"/>
            <a:ext cx="4267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21200" y="990600"/>
            <a:ext cx="4495800" cy="5257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 Split Tex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 H Title &amp; Graphics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1" y="6561667"/>
            <a:ext cx="2723745" cy="296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39700" y="4114800"/>
            <a:ext cx="88646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39700" y="990600"/>
            <a:ext cx="8864600" cy="304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86100" y="4227968"/>
            <a:ext cx="2971800" cy="247763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Venue</a:t>
            </a:r>
          </a:p>
          <a:p>
            <a:r>
              <a:rPr lang="en-US" dirty="0" smtClean="0"/>
              <a:t>City, State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AutoShape 2"/>
          <p:cNvSpPr>
            <a:spLocks noChangeArrowheads="1"/>
          </p:cNvSpPr>
          <p:nvPr userDrawn="1"/>
        </p:nvSpPr>
        <p:spPr bwMode="auto">
          <a:xfrm>
            <a:off x="460375" y="116681"/>
            <a:ext cx="8223250" cy="2014538"/>
          </a:xfrm>
          <a:prstGeom prst="roundRect">
            <a:avLst>
              <a:gd name="adj" fmla="val 4574"/>
            </a:avLst>
          </a:prstGeom>
          <a:solidFill>
            <a:srgbClr val="B41800"/>
          </a:solidFill>
          <a:ln w="9525">
            <a:solidFill>
              <a:srgbClr val="B41800"/>
            </a:solidFill>
            <a:round/>
            <a:headEnd/>
            <a:tailEnd/>
          </a:ln>
          <a:effectLst/>
        </p:spPr>
        <p:txBody>
          <a:bodyPr lIns="90000" tIns="76752" rIns="90000" bIns="45000" anchor="ctr" anchorCtr="1"/>
          <a:lstStyle/>
          <a:p>
            <a:pPr algn="ctr">
              <a:lnSpc>
                <a:spcPct val="9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grpSp>
        <p:nvGrpSpPr>
          <p:cNvPr id="9" name="Group 3"/>
          <p:cNvGrpSpPr>
            <a:grpSpLocks/>
          </p:cNvGrpSpPr>
          <p:nvPr userDrawn="1"/>
        </p:nvGrpSpPr>
        <p:grpSpPr bwMode="auto">
          <a:xfrm>
            <a:off x="6590924" y="4114293"/>
            <a:ext cx="2476876" cy="2667507"/>
            <a:chOff x="3835" y="2257"/>
            <a:chExt cx="1871" cy="2015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835" y="2257"/>
              <a:ext cx="1872" cy="2016"/>
            </a:xfrm>
            <a:prstGeom prst="roundRect">
              <a:avLst>
                <a:gd name="adj" fmla="val 3097"/>
              </a:avLst>
            </a:prstGeom>
            <a:solidFill>
              <a:srgbClr val="B41800"/>
            </a:solidFill>
            <a:ln w="9525">
              <a:solidFill>
                <a:srgbClr val="B418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4" y="2336"/>
              <a:ext cx="1373" cy="13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924" y="3797"/>
              <a:ext cx="1694" cy="4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64404" rIns="90000" bIns="45000"/>
            <a:lstStyle/>
            <a:p>
              <a:pPr algn="ctr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cap="small" baseline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PEGASUS</a:t>
              </a:r>
            </a:p>
            <a:p>
              <a:pPr algn="ctr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Toroidal Experiment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 userDrawn="1"/>
        </p:nvGrpSpPr>
        <p:grpSpPr bwMode="auto">
          <a:xfrm>
            <a:off x="25862" y="4227968"/>
            <a:ext cx="2369570" cy="2557007"/>
            <a:chOff x="68" y="2255"/>
            <a:chExt cx="1871" cy="2019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68" y="2255"/>
              <a:ext cx="1872" cy="2016"/>
            </a:xfrm>
            <a:prstGeom prst="roundRect">
              <a:avLst>
                <a:gd name="adj" fmla="val 3097"/>
              </a:avLst>
            </a:prstGeom>
            <a:solidFill>
              <a:srgbClr val="B41800"/>
            </a:solidFill>
            <a:ln w="9525">
              <a:solidFill>
                <a:srgbClr val="B418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" y="2299"/>
              <a:ext cx="909" cy="14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23" y="3801"/>
              <a:ext cx="1762" cy="4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64404" rIns="90000" bIns="45000"/>
            <a:lstStyle/>
            <a:p>
              <a:pPr algn="ctr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University of</a:t>
              </a:r>
            </a:p>
            <a:p>
              <a:pPr algn="ctr">
                <a:lnSpc>
                  <a:spcPct val="93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8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Wisconsin-Madison</a:t>
              </a:r>
              <a:endPara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495300" y="247650"/>
            <a:ext cx="8153400" cy="1752600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531894"/>
            <a:ext cx="8686800" cy="1295400"/>
          </a:xfrm>
        </p:spPr>
        <p:txBody>
          <a:bodyPr anchor="ctr"/>
          <a:lstStyle>
            <a:lvl1pPr algn="ctr">
              <a:buNone/>
              <a:defRPr sz="2800" b="0"/>
            </a:lvl1pPr>
          </a:lstStyle>
          <a:p>
            <a:pPr lvl="0"/>
            <a:r>
              <a:rPr lang="en-US" dirty="0" smtClean="0"/>
              <a:t>Author List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-1" y="6561667"/>
            <a:ext cx="2723745" cy="296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66700" y="59436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aseline="0" dirty="0" smtClean="0">
                <a:latin typeface="Times New Roman" pitchFamily="18" charset="0"/>
              </a:rPr>
              <a:t>Work supported by U.S. DOE Grant DE-FG02-96ER54375</a:t>
            </a:r>
            <a:endParaRPr lang="en-US" sz="1600" baseline="0" dirty="0">
              <a:latin typeface="Times New Roman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66700" y="1066800"/>
            <a:ext cx="8610600" cy="4724400"/>
          </a:xfrm>
        </p:spPr>
        <p:txBody>
          <a:bodyPr/>
          <a:lstStyle>
            <a:lvl1pPr algn="just">
              <a:buFont typeface="Arial" pitchFamily="34" charset="0"/>
              <a:buNone/>
              <a:defRPr sz="2000">
                <a:latin typeface="Times New Roman" pitchFamily="18" charset="0"/>
                <a:cs typeface="Times New Roman" pitchFamily="18" charset="0"/>
              </a:defRPr>
            </a:lvl1pPr>
            <a:lvl2pPr marL="742950" marR="0" indent="-285750" algn="just" defTabSz="457200" rtl="0" eaLnBrk="1" fontAlgn="base" latinLnBrk="0" hangingPunct="1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lvl2pPr>
            <a:lvl3pPr algn="just">
              <a:buNone/>
              <a:defRPr/>
            </a:lvl3pPr>
            <a:lvl4pPr algn="just">
              <a:buNone/>
              <a:defRPr/>
            </a:lvl4pPr>
            <a:lvl5pPr algn="just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Only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1" y="6561667"/>
            <a:ext cx="2723745" cy="2963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1" cy="914401"/>
            <a:chOff x="0" y="0"/>
            <a:chExt cx="5760" cy="576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5760" cy="576"/>
            </a:xfrm>
            <a:prstGeom prst="roundRect">
              <a:avLst>
                <a:gd name="adj" fmla="val 171"/>
              </a:avLst>
            </a:prstGeom>
            <a:solidFill>
              <a:srgbClr val="C58D2A"/>
            </a:solidFill>
            <a:ln w="9525">
              <a:solidFill>
                <a:srgbClr val="C58D2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AutoShape 4"/>
            <p:cNvSpPr>
              <a:spLocks noChangeArrowheads="1"/>
            </p:cNvSpPr>
            <p:nvPr/>
          </p:nvSpPr>
          <p:spPr bwMode="auto">
            <a:xfrm>
              <a:off x="0" y="0"/>
              <a:ext cx="5760" cy="518"/>
            </a:xfrm>
            <a:prstGeom prst="roundRect">
              <a:avLst>
                <a:gd name="adj" fmla="val 190"/>
              </a:avLst>
            </a:prstGeom>
            <a:solidFill>
              <a:srgbClr val="B41800"/>
            </a:solidFill>
            <a:ln w="9525">
              <a:solidFill>
                <a:srgbClr val="B418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8305800" cy="83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dirty="0" smtClean="0"/>
              <a:t>Pegasus Master Slide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66800"/>
            <a:ext cx="8153400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grpSp>
        <p:nvGrpSpPr>
          <p:cNvPr id="1032" name="Group 8"/>
          <p:cNvGrpSpPr>
            <a:grpSpLocks/>
          </p:cNvGrpSpPr>
          <p:nvPr userDrawn="1"/>
        </p:nvGrpSpPr>
        <p:grpSpPr bwMode="auto">
          <a:xfrm>
            <a:off x="7824922" y="6309802"/>
            <a:ext cx="1310160" cy="536040"/>
            <a:chOff x="4719" y="3916"/>
            <a:chExt cx="919" cy="376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 l="26566" r="24879" b="38715"/>
            <a:stretch>
              <a:fillRect/>
            </a:stretch>
          </p:blipFill>
          <p:spPr bwMode="auto">
            <a:xfrm>
              <a:off x="5340" y="3916"/>
              <a:ext cx="298" cy="3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19" y="3985"/>
              <a:ext cx="613" cy="2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463" y="76200"/>
            <a:ext cx="6858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248400" y="762000"/>
            <a:ext cx="4571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649" r:id="rId4"/>
    <p:sldLayoutId id="2147483677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-228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aseline="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2pPr>
      <a:lvl3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3pPr>
      <a:lvl4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Lucida Sans Unicode" pitchFamily="34" charset="0"/>
        </a:defRPr>
      </a:lvl9pPr>
    </p:titleStyle>
    <p:bodyStyle>
      <a:lvl1pPr marL="342900" indent="-3429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Times New Roman" pitchFamily="18" charset="0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16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.wdp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emf"/><Relationship Id="rId20" Type="http://schemas.openxmlformats.org/officeDocument/2006/relationships/oleObject" Target="../embeddings/oleObject15.bin"/><Relationship Id="rId21" Type="http://schemas.openxmlformats.org/officeDocument/2006/relationships/image" Target="../media/image27.emf"/><Relationship Id="rId22" Type="http://schemas.openxmlformats.org/officeDocument/2006/relationships/oleObject" Target="../embeddings/oleObject16.bin"/><Relationship Id="rId23" Type="http://schemas.openxmlformats.org/officeDocument/2006/relationships/image" Target="../media/image28.emf"/><Relationship Id="rId24" Type="http://schemas.openxmlformats.org/officeDocument/2006/relationships/oleObject" Target="../embeddings/oleObject17.bin"/><Relationship Id="rId25" Type="http://schemas.openxmlformats.org/officeDocument/2006/relationships/image" Target="../media/image29.emf"/><Relationship Id="rId26" Type="http://schemas.openxmlformats.org/officeDocument/2006/relationships/oleObject" Target="../embeddings/oleObject18.bin"/><Relationship Id="rId27" Type="http://schemas.openxmlformats.org/officeDocument/2006/relationships/image" Target="../media/image16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22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23.emf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24.emf"/><Relationship Id="rId16" Type="http://schemas.openxmlformats.org/officeDocument/2006/relationships/oleObject" Target="../embeddings/oleObject13.bin"/><Relationship Id="rId17" Type="http://schemas.openxmlformats.org/officeDocument/2006/relationships/image" Target="../media/image25.emf"/><Relationship Id="rId18" Type="http://schemas.openxmlformats.org/officeDocument/2006/relationships/oleObject" Target="../embeddings/oleObject14.bin"/><Relationship Id="rId19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7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rgbClr val="00B8FF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41069" y="4227968"/>
            <a:ext cx="3907857" cy="2477632"/>
          </a:xfrm>
        </p:spPr>
        <p:txBody>
          <a:bodyPr/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International Spherical Torus Workshop</a:t>
            </a:r>
          </a:p>
          <a:p>
            <a:endParaRPr lang="en-US" dirty="0" smtClean="0"/>
          </a:p>
          <a:p>
            <a:r>
              <a:rPr lang="en-US" dirty="0" smtClean="0"/>
              <a:t>Princeton, NJ</a:t>
            </a:r>
          </a:p>
          <a:p>
            <a:endParaRPr lang="en-US" dirty="0" smtClean="0"/>
          </a:p>
          <a:p>
            <a:r>
              <a:rPr lang="en-US" dirty="0" smtClean="0"/>
              <a:t>Nov. </a:t>
            </a: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New Results from Non-</a:t>
            </a:r>
            <a:r>
              <a:rPr lang="en-US" dirty="0" err="1">
                <a:effectLst/>
              </a:rPr>
              <a:t>solenoidal</a:t>
            </a:r>
            <a:r>
              <a:rPr lang="en-US" dirty="0">
                <a:effectLst/>
              </a:rPr>
              <a:t> Startup via Local Helicity Injection on P</a:t>
            </a:r>
            <a:r>
              <a:rPr lang="en-US" cap="small" dirty="0">
                <a:effectLst/>
              </a:rPr>
              <a:t>egasus</a:t>
            </a:r>
            <a:r>
              <a:rPr lang="en-US" dirty="0">
                <a:effectLst/>
              </a:rPr>
              <a:t> and Projections for NSTX-U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28600" y="2338939"/>
            <a:ext cx="8742218" cy="1771047"/>
          </a:xfrm>
        </p:spPr>
        <p:txBody>
          <a:bodyPr/>
          <a:lstStyle/>
          <a:p>
            <a:r>
              <a:rPr lang="en-US" dirty="0"/>
              <a:t>Joshua Reusch</a:t>
            </a:r>
          </a:p>
          <a:p>
            <a:r>
              <a:rPr lang="en-US" sz="2400" dirty="0"/>
              <a:t>J.L. Barr, G.M. </a:t>
            </a:r>
            <a:r>
              <a:rPr lang="en-US" sz="2400" dirty="0" err="1"/>
              <a:t>Bodner</a:t>
            </a:r>
            <a:r>
              <a:rPr lang="en-US" sz="2400" dirty="0"/>
              <a:t>, M.W. </a:t>
            </a:r>
            <a:r>
              <a:rPr lang="en-US" sz="2400" dirty="0" err="1"/>
              <a:t>Bongard</a:t>
            </a:r>
            <a:r>
              <a:rPr lang="en-US" sz="2400" dirty="0"/>
              <a:t>, M.G. Burke, R.J. </a:t>
            </a:r>
            <a:r>
              <a:rPr lang="en-US" sz="2400" dirty="0" err="1"/>
              <a:t>Fonck</a:t>
            </a:r>
            <a:r>
              <a:rPr lang="en-US" sz="2400" dirty="0"/>
              <a:t>, E.T. Hinson, B.T. </a:t>
            </a:r>
            <a:r>
              <a:rPr lang="en-US" sz="2400" dirty="0" err="1"/>
              <a:t>Lewicki</a:t>
            </a:r>
            <a:r>
              <a:rPr lang="en-US" sz="2400" dirty="0"/>
              <a:t>, J.M. Perry, D.J. Schlossberg </a:t>
            </a:r>
          </a:p>
          <a:p>
            <a:r>
              <a:rPr lang="en-US" sz="2400" dirty="0" smtClean="0"/>
              <a:t>And the </a:t>
            </a:r>
            <a:r>
              <a:rPr lang="en-US" sz="2400" cap="small" dirty="0" smtClean="0"/>
              <a:t>Pegasus</a:t>
            </a:r>
            <a:r>
              <a:rPr lang="en-US" sz="2400" dirty="0" smtClean="0"/>
              <a:t> team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16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7708900" y="6201712"/>
            <a:ext cx="1435100" cy="656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quarter" idx="11"/>
          </p:nvPr>
        </p:nvSpPr>
        <p:spPr>
          <a:xfrm>
            <a:off x="270043" y="1225519"/>
            <a:ext cx="4660402" cy="50998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MHD bursts accompany </a:t>
            </a:r>
            <a:r>
              <a:rPr lang="en-US" sz="2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20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 growth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n=1 line tied kink structure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Localized in edge</a:t>
            </a:r>
          </a:p>
          <a:p>
            <a:pPr lvl="1">
              <a:lnSpc>
                <a:spcPct val="100000"/>
              </a:lnSpc>
            </a:pPr>
            <a:endParaRPr lang="en-US" sz="18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MHD analysis confirms existence of  unstable current streams in edge*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Coherent streams persist 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at high </a:t>
            </a:r>
            <a:r>
              <a:rPr lang="en-US" sz="18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18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p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consistent with </a:t>
            </a:r>
            <a:r>
              <a:rPr lang="en-US" sz="18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NIMROD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ea typeface="ＭＳ Ｐゴシック" charset="0"/>
                <a:cs typeface="Times New Roman" pitchFamily="18" charset="0"/>
              </a:rPr>
              <a:t>Reconnection event at peak of MHD </a:t>
            </a:r>
            <a:r>
              <a:rPr lang="en-US" sz="1800" dirty="0" smtClean="0">
                <a:ea typeface="ＭＳ Ｐゴシック" charset="0"/>
                <a:cs typeface="Times New Roman" pitchFamily="18" charset="0"/>
              </a:rPr>
              <a:t>burst</a:t>
            </a:r>
            <a:endParaRPr lang="en-US" sz="18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endParaRPr lang="en-US" sz="18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Suggests that majority of stochastic region localized to edge</a:t>
            </a:r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057827" cy="8366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000" dirty="0" smtClean="0"/>
              <a:t>Stream Interaction Manifests as Edge Localized MHD Burst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7022212" y="973248"/>
            <a:ext cx="1003801" cy="326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cap="small" dirty="0" smtClean="0">
                <a:latin typeface="Helvetica"/>
                <a:cs typeface="Helvetica"/>
              </a:rPr>
              <a:t>Pegasus</a:t>
            </a:r>
            <a:endParaRPr lang="en-US" sz="1600" cap="smal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99" y="1201227"/>
            <a:ext cx="2740423" cy="2140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7" y="6518560"/>
            <a:ext cx="38985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5944875" y="3393236"/>
            <a:ext cx="2826874" cy="1397751"/>
            <a:chOff x="5944875" y="3555992"/>
            <a:chExt cx="2826874" cy="139775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1"/>
            <a:stretch/>
          </p:blipFill>
          <p:spPr>
            <a:xfrm>
              <a:off x="6078818" y="3555992"/>
              <a:ext cx="2654633" cy="123994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6006289" y="3555992"/>
              <a:ext cx="373433" cy="11284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  <a:cs typeface="Lucida Sans Unicode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02920" y="4445921"/>
              <a:ext cx="255198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0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2388" y="3661664"/>
              <a:ext cx="325730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20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5585674" y="4003862"/>
              <a:ext cx="986167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Auto-Power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388713" y="4608661"/>
              <a:ext cx="2383036" cy="2699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  <a:cs typeface="Lucida Sans Unicode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41137" y="4565466"/>
              <a:ext cx="431528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0.55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93433" y="4565466"/>
              <a:ext cx="431528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0.85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53136" y="4685977"/>
              <a:ext cx="553357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R [m]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09388" y="4565466"/>
              <a:ext cx="431528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charset="0"/>
                  <a:ea typeface="Arial" charset="0"/>
                  <a:cs typeface="Arial" charset="0"/>
                </a:rPr>
                <a:t>0.70</a:t>
              </a:r>
              <a:endParaRPr lang="en-US" sz="1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8675" name="Group 28674"/>
          <p:cNvGrpSpPr/>
          <p:nvPr/>
        </p:nvGrpSpPr>
        <p:grpSpPr>
          <a:xfrm>
            <a:off x="6197206" y="4776796"/>
            <a:ext cx="2704775" cy="1995386"/>
            <a:chOff x="6219374" y="4828712"/>
            <a:chExt cx="2704775" cy="19953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7432" y="4831747"/>
              <a:ext cx="2106614" cy="1913347"/>
            </a:xfrm>
            <a:prstGeom prst="rect">
              <a:avLst/>
            </a:prstGeom>
          </p:spPr>
        </p:pic>
        <p:grpSp>
          <p:nvGrpSpPr>
            <p:cNvPr id="28674" name="Group 28673"/>
            <p:cNvGrpSpPr/>
            <p:nvPr/>
          </p:nvGrpSpPr>
          <p:grpSpPr>
            <a:xfrm>
              <a:off x="6541113" y="6474615"/>
              <a:ext cx="2383036" cy="349483"/>
              <a:chOff x="6541113" y="6474615"/>
              <a:chExt cx="2383036" cy="349483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6541113" y="6523349"/>
                <a:ext cx="2383036" cy="2699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effectLst/>
                  <a:latin typeface="Times New Roman" pitchFamily="18" charset="0"/>
                  <a:cs typeface="Lucida Sans Unicode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593537" y="6474615"/>
                <a:ext cx="360996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latin typeface="Arial" charset="0"/>
                    <a:ea typeface="Arial" charset="0"/>
                    <a:cs typeface="Arial" charset="0"/>
                  </a:rPr>
                  <a:t>0.0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174285" y="6474615"/>
                <a:ext cx="431528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latin typeface="Arial" charset="0"/>
                    <a:ea typeface="Arial" charset="0"/>
                    <a:cs typeface="Arial" charset="0"/>
                  </a:rPr>
                  <a:t>0.85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05536" y="6556332"/>
                <a:ext cx="553357" cy="26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 charset="0"/>
                    <a:ea typeface="Arial" charset="0"/>
                    <a:cs typeface="Arial" charset="0"/>
                  </a:rPr>
                  <a:t>R [m]</a:t>
                </a:r>
                <a:endParaRPr lang="en-US" sz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8673" name="Group 28672"/>
            <p:cNvGrpSpPr/>
            <p:nvPr/>
          </p:nvGrpSpPr>
          <p:grpSpPr>
            <a:xfrm>
              <a:off x="6219374" y="4828712"/>
              <a:ext cx="420711" cy="1830171"/>
              <a:chOff x="6152870" y="4828712"/>
              <a:chExt cx="420711" cy="1830171"/>
            </a:xfrm>
          </p:grpSpPr>
          <p:grpSp>
            <p:nvGrpSpPr>
              <p:cNvPr id="28672" name="Group 28671"/>
              <p:cNvGrpSpPr/>
              <p:nvPr/>
            </p:nvGrpSpPr>
            <p:grpSpPr>
              <a:xfrm rot="16200000">
                <a:off x="5469781" y="5555084"/>
                <a:ext cx="1830171" cy="377428"/>
                <a:chOff x="6693513" y="6568260"/>
                <a:chExt cx="2383036" cy="377428"/>
              </a:xfrm>
            </p:grpSpPr>
            <p:sp>
              <p:nvSpPr>
                <p:cNvPr id="38" name="Rectangle 37"/>
                <p:cNvSpPr/>
                <p:nvPr/>
              </p:nvSpPr>
              <p:spPr bwMode="auto">
                <a:xfrm>
                  <a:off x="6693513" y="6675749"/>
                  <a:ext cx="2383036" cy="26993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effectLst/>
                    <a:latin typeface="Times New Roman" pitchFamily="18" charset="0"/>
                    <a:cs typeface="Lucida Sans Unicode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 rot="5400000">
                  <a:off x="8729960" y="6593467"/>
                  <a:ext cx="360996" cy="310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latin typeface="Arial" charset="0"/>
                      <a:ea typeface="Arial" charset="0"/>
                      <a:cs typeface="Arial" charset="0"/>
                    </a:rPr>
                    <a:t>0.4</a:t>
                  </a:r>
                  <a:endParaRPr lang="en-US" sz="1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708487" y="6581271"/>
                  <a:ext cx="699645" cy="2677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Z</a:t>
                  </a:r>
                  <a:r>
                    <a:rPr lang="en-US" sz="1200" dirty="0" smtClean="0">
                      <a:latin typeface="Arial" charset="0"/>
                      <a:ea typeface="Arial" charset="0"/>
                      <a:cs typeface="Arial" charset="0"/>
                    </a:rPr>
                    <a:t> [m]</a:t>
                  </a:r>
                  <a:endParaRPr lang="en-US" sz="12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6152870" y="6289391"/>
                <a:ext cx="404278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latin typeface="Arial" charset="0"/>
                    <a:ea typeface="Arial" charset="0"/>
                    <a:cs typeface="Arial" charset="0"/>
                  </a:rPr>
                  <a:t>-0.4</a:t>
                </a:r>
                <a:endParaRPr lang="en-US" sz="1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8677" name="Oval 28676"/>
          <p:cNvSpPr/>
          <p:nvPr/>
        </p:nvSpPr>
        <p:spPr bwMode="auto">
          <a:xfrm>
            <a:off x="6777433" y="4929283"/>
            <a:ext cx="1146205" cy="411783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8678" name="TextBox 28677"/>
          <p:cNvSpPr txBox="1"/>
          <p:nvPr/>
        </p:nvSpPr>
        <p:spPr>
          <a:xfrm>
            <a:off x="6811925" y="4928194"/>
            <a:ext cx="1136850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smtClean="0">
                <a:latin typeface="Arial" charset="0"/>
                <a:ea typeface="Arial" charset="0"/>
                <a:cs typeface="Arial" charset="0"/>
              </a:rPr>
              <a:t>Inferred stream</a:t>
            </a:r>
            <a:endParaRPr lang="en-US" sz="1100" i="1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100" i="1" dirty="0" smtClean="0">
                <a:latin typeface="Arial" charset="0"/>
                <a:ea typeface="Arial" charset="0"/>
                <a:cs typeface="Arial" charset="0"/>
              </a:rPr>
              <a:t>location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6578600"/>
            <a:ext cx="321806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*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</a:rPr>
              <a:t>E.T. Hinson, </a:t>
            </a:r>
            <a:r>
              <a:rPr lang="en-US" sz="1200" i="1" dirty="0">
                <a:solidFill>
                  <a:srgbClr val="000000"/>
                </a:solidFill>
              </a:rPr>
              <a:t>Ph.D. Thesis, UW-Madison, </a:t>
            </a:r>
            <a:r>
              <a:rPr lang="en-US" sz="1200" i="1" dirty="0" smtClean="0">
                <a:solidFill>
                  <a:srgbClr val="000000"/>
                </a:solidFill>
              </a:rPr>
              <a:t>2015.</a:t>
            </a:r>
            <a:endParaRPr lang="en-US" sz="1200" dirty="0"/>
          </a:p>
        </p:txBody>
      </p:sp>
      <p:cxnSp>
        <p:nvCxnSpPr>
          <p:cNvPr id="28684" name="Straight Connector 28683"/>
          <p:cNvCxnSpPr/>
          <p:nvPr/>
        </p:nvCxnSpPr>
        <p:spPr bwMode="auto">
          <a:xfrm>
            <a:off x="7781093" y="3440142"/>
            <a:ext cx="0" cy="100584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9220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7708900" y="6201712"/>
            <a:ext cx="1435100" cy="656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836613"/>
          </a:xfrm>
        </p:spPr>
        <p:txBody>
          <a:bodyPr>
            <a:noAutofit/>
          </a:bodyPr>
          <a:lstStyle/>
          <a:p>
            <a:r>
              <a:rPr lang="en-US" sz="3000" dirty="0" smtClean="0"/>
              <a:t>Edge Localized Reconnection and Strong V</a:t>
            </a:r>
            <a:r>
              <a:rPr lang="en-US" sz="3000" baseline="-25000" dirty="0" smtClean="0"/>
              <a:t>IND</a:t>
            </a:r>
            <a:r>
              <a:rPr lang="en-US" sz="3000" dirty="0" smtClean="0"/>
              <a:t> may Support Good Core Confinement, Scaling</a:t>
            </a:r>
            <a:endParaRPr lang="en-US" sz="3000" baseline="-250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80799" y="1416107"/>
            <a:ext cx="4379513" cy="5423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US" sz="2200" dirty="0" smtClean="0"/>
              <a:t>First TS profile: peaked in core</a:t>
            </a:r>
            <a:endParaRPr lang="en-US" sz="2200" baseline="-25000" dirty="0" smtClean="0"/>
          </a:p>
          <a:p>
            <a:pPr lvl="1"/>
            <a:r>
              <a:rPr lang="en-US" sz="1800" dirty="0" smtClean="0"/>
              <a:t>Does not appear highly stochastic across profile</a:t>
            </a:r>
          </a:p>
          <a:p>
            <a:pPr lvl="1"/>
            <a:r>
              <a:rPr lang="en-US" sz="1800" dirty="0" smtClean="0"/>
              <a:t>Comparable to </a:t>
            </a:r>
            <a:r>
              <a:rPr lang="en-US" sz="1800" dirty="0" err="1"/>
              <a:t>O</a:t>
            </a:r>
            <a:r>
              <a:rPr lang="en-US" sz="1800" dirty="0" err="1" smtClean="0"/>
              <a:t>hmic</a:t>
            </a:r>
            <a:r>
              <a:rPr lang="en-US" sz="1800" dirty="0" smtClean="0"/>
              <a:t> L-mode</a:t>
            </a:r>
          </a:p>
          <a:p>
            <a:pPr lvl="1"/>
            <a:r>
              <a:rPr lang="en-US" sz="1800" dirty="0" smtClean="0"/>
              <a:t>Drive: V</a:t>
            </a:r>
            <a:r>
              <a:rPr lang="en-US" sz="1800" baseline="-25000" dirty="0" smtClean="0"/>
              <a:t>IND</a:t>
            </a:r>
            <a:r>
              <a:rPr lang="en-US" sz="1800" dirty="0" smtClean="0"/>
              <a:t> (across plasma) </a:t>
            </a:r>
          </a:p>
          <a:p>
            <a:pPr marL="457200" lvl="1" indent="0">
              <a:buNone/>
            </a:pPr>
            <a:r>
              <a:rPr lang="en-US" sz="1800" dirty="0" smtClean="0"/>
              <a:t>                V</a:t>
            </a:r>
            <a:r>
              <a:rPr lang="en-US" sz="1800" baseline="-25000" dirty="0" smtClean="0"/>
              <a:t>LHI</a:t>
            </a:r>
            <a:r>
              <a:rPr lang="en-US" sz="1800" dirty="0" smtClean="0"/>
              <a:t> (edge)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2"/>
            <a:endParaRPr lang="en-US" sz="1400" dirty="0"/>
          </a:p>
          <a:p>
            <a:pPr lvl="1"/>
            <a:endParaRPr lang="en-US" sz="1800" dirty="0" smtClean="0"/>
          </a:p>
          <a:p>
            <a:r>
              <a:rPr lang="en-US" sz="2200" dirty="0" smtClean="0"/>
              <a:t>Projections to NSTX-U, beyond depend critically on confinement</a:t>
            </a:r>
          </a:p>
          <a:p>
            <a:pPr lvl="1"/>
            <a:r>
              <a:rPr lang="en-US" sz="1800" dirty="0" smtClean="0"/>
              <a:t>Two zone (edge vs. core) confinement?</a:t>
            </a:r>
          </a:p>
          <a:p>
            <a:endParaRPr lang="en-US" sz="22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4859739" y="1030904"/>
            <a:ext cx="3995501" cy="2838036"/>
            <a:chOff x="4587025" y="1143198"/>
            <a:chExt cx="3995501" cy="28380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025" y="1357773"/>
              <a:ext cx="3995501" cy="262346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79802" y="1143198"/>
              <a:ext cx="2967479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 charset="0"/>
                  <a:ea typeface="Arial" charset="0"/>
                  <a:cs typeface="Arial" charset="0"/>
                </a:rPr>
                <a:t>Thomson Scattering Profile</a:t>
              </a:r>
              <a:endParaRPr lang="en-US" sz="1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637" y="6518560"/>
            <a:ext cx="382284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11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6722265" y="1454285"/>
            <a:ext cx="706272" cy="2115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62" y="1420718"/>
            <a:ext cx="373820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Lucida Sans Unicode" charset="0"/>
                <a:ea typeface="Lucida Sans Unicode" charset="0"/>
                <a:cs typeface="Lucida Sans Unicode" charset="0"/>
              </a:rPr>
              <a:t>R</a:t>
            </a:r>
            <a:r>
              <a:rPr lang="en-US" sz="1400" baseline="-25000" dirty="0" smtClean="0">
                <a:latin typeface="Lucida Sans Unicode" charset="0"/>
                <a:ea typeface="Lucida Sans Unicode" charset="0"/>
                <a:cs typeface="Lucida Sans Unicode" charset="0"/>
              </a:rPr>
              <a:t>0</a:t>
            </a:r>
            <a:endParaRPr lang="en-US" sz="1400" baseline="-25000" dirty="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94" y="4348451"/>
            <a:ext cx="3337969" cy="24695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6261904" y="6518560"/>
            <a:ext cx="1585731" cy="3394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8999" y="6473520"/>
            <a:ext cx="2810385" cy="275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smtClean="0">
                <a:latin typeface="Lucida Sans Unicode" charset="0"/>
                <a:ea typeface="Lucida Sans Unicode" charset="0"/>
                <a:cs typeface="Lucida Sans Unicode" charset="0"/>
              </a:rPr>
              <a:t>Normalized Helicity Injection Rate</a:t>
            </a:r>
            <a:endParaRPr lang="en-US" sz="125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65505" y="4049649"/>
            <a:ext cx="321979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Effect of Confinement Scaling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5061" y="3057379"/>
            <a:ext cx="137903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&lt;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&gt; ~ 57eV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5940572" y="4553833"/>
            <a:ext cx="890178" cy="8175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0235" y="4948925"/>
            <a:ext cx="793808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Ohmic</a:t>
            </a:r>
            <a:endParaRPr lang="en-US" sz="1400" dirty="0"/>
          </a:p>
          <a:p>
            <a:pPr algn="ctr"/>
            <a:r>
              <a:rPr lang="en-US" sz="1400" dirty="0" err="1" smtClean="0"/>
              <a:t>Scalings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65524" y="5659322"/>
            <a:ext cx="894797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Highly </a:t>
            </a:r>
          </a:p>
          <a:p>
            <a:pPr algn="ctr"/>
            <a:r>
              <a:rPr lang="en-US" sz="1400" dirty="0" smtClean="0"/>
              <a:t>stochastic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6614408" y="4875357"/>
            <a:ext cx="260816" cy="19044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24" idx="0"/>
          </p:cNvCxnSpPr>
          <p:nvPr/>
        </p:nvCxnSpPr>
        <p:spPr bwMode="auto">
          <a:xfrm flipH="1" flipV="1">
            <a:off x="7708905" y="5437956"/>
            <a:ext cx="104018" cy="22136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835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30489" y="5462881"/>
            <a:ext cx="8483021" cy="19970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</a:rPr>
              <a:t>Critical issue: unraveling effect of strong inductive drive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Other important issues include: </a:t>
            </a:r>
            <a:r>
              <a:rPr lang="en-US" sz="1800" dirty="0" smtClean="0">
                <a:solidFill>
                  <a:schemeClr val="tx1"/>
                </a:solidFill>
              </a:rPr>
              <a:t>B</a:t>
            </a:r>
            <a:r>
              <a:rPr lang="en-US" sz="1800" baseline="-25000" dirty="0" smtClean="0">
                <a:solidFill>
                  <a:schemeClr val="tx1"/>
                </a:solidFill>
              </a:rPr>
              <a:t>TF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I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scalings</a:t>
            </a:r>
            <a:r>
              <a:rPr lang="en-US" sz="1800" dirty="0" smtClean="0">
                <a:solidFill>
                  <a:schemeClr val="tx1"/>
                </a:solidFill>
              </a:rPr>
              <a:t>;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Long pulse performance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836613"/>
          </a:xfrm>
        </p:spPr>
        <p:txBody>
          <a:bodyPr>
            <a:noAutofit/>
          </a:bodyPr>
          <a:lstStyle/>
          <a:p>
            <a:r>
              <a:rPr lang="en-US" sz="3000" dirty="0" smtClean="0"/>
              <a:t>Gaps in Understanding </a:t>
            </a:r>
            <a:r>
              <a:rPr lang="en-US" sz="3000" dirty="0"/>
              <a:t>M</a:t>
            </a:r>
            <a:r>
              <a:rPr lang="en-US" sz="3000" dirty="0" smtClean="0"/>
              <a:t>ust be </a:t>
            </a:r>
            <a:r>
              <a:rPr lang="en-US" sz="3000" dirty="0"/>
              <a:t>A</a:t>
            </a:r>
            <a:r>
              <a:rPr lang="en-US" sz="3000" dirty="0" smtClean="0"/>
              <a:t>ddressed for </a:t>
            </a:r>
            <a:r>
              <a:rPr lang="en-US" sz="3000" dirty="0"/>
              <a:t>E</a:t>
            </a:r>
            <a:r>
              <a:rPr lang="en-US" sz="3000" dirty="0" smtClean="0"/>
              <a:t>xtrapolation to NSTX-U and Beyond</a:t>
            </a:r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12637" y="6518560"/>
            <a:ext cx="38985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5"/>
          <a:stretch/>
        </p:blipFill>
        <p:spPr>
          <a:xfrm>
            <a:off x="4537061" y="1215820"/>
            <a:ext cx="2828925" cy="38528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04581" y="1098035"/>
            <a:ext cx="222849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NSTX-U: V</a:t>
            </a:r>
            <a:r>
              <a:rPr lang="en-US" sz="1800" b="1" baseline="-25000" dirty="0" smtClean="0">
                <a:latin typeface="Arial" charset="0"/>
                <a:ea typeface="Arial" charset="0"/>
                <a:cs typeface="Arial" charset="0"/>
              </a:rPr>
              <a:t>LHI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≳ V</a:t>
            </a:r>
            <a:r>
              <a:rPr lang="en-US" sz="1800" b="1" baseline="-25000" dirty="0" smtClean="0">
                <a:latin typeface="Arial" charset="0"/>
                <a:ea typeface="Arial" charset="0"/>
                <a:cs typeface="Arial" charset="0"/>
              </a:rPr>
              <a:t>IND</a:t>
            </a:r>
            <a:endParaRPr lang="en-US" sz="1800" b="1" baseline="-25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5"/>
          <a:stretch/>
        </p:blipFill>
        <p:spPr>
          <a:xfrm>
            <a:off x="1489087" y="1211054"/>
            <a:ext cx="2962277" cy="38528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008326" y="2757487"/>
            <a:ext cx="1214438" cy="200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508610" y="2762247"/>
            <a:ext cx="1214438" cy="210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706300" y="3463481"/>
            <a:ext cx="182880" cy="914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8452" y="3416420"/>
            <a:ext cx="377026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LHI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92387" y="3709284"/>
            <a:ext cx="660928" cy="1714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0090" y="3641269"/>
            <a:ext cx="46358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200" baseline="-25000" dirty="0" smtClean="0">
                <a:latin typeface="Arial" charset="0"/>
                <a:ea typeface="Arial" charset="0"/>
                <a:cs typeface="Arial" charset="0"/>
              </a:rPr>
              <a:t>IND</a:t>
            </a:r>
            <a:endParaRPr lang="en-US" sz="12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191247" y="4163833"/>
            <a:ext cx="634512" cy="1714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82535" y="4095818"/>
            <a:ext cx="46358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200" baseline="-25000" dirty="0" smtClean="0">
                <a:latin typeface="Arial" charset="0"/>
                <a:ea typeface="Arial" charset="0"/>
                <a:cs typeface="Arial" charset="0"/>
              </a:rPr>
              <a:t>IND</a:t>
            </a:r>
            <a:endParaRPr lang="en-US" sz="12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220667" y="2902906"/>
            <a:ext cx="182880" cy="914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32819" y="2855845"/>
            <a:ext cx="377026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LHI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426617" y="3554921"/>
            <a:ext cx="81886" cy="10911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803200" y="3149576"/>
            <a:ext cx="81886" cy="10911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5377" y="1098035"/>
            <a:ext cx="233749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800" b="1" cap="small" dirty="0" smtClean="0">
                <a:latin typeface="Arial" charset="0"/>
                <a:ea typeface="Arial" charset="0"/>
                <a:cs typeface="Arial" charset="0"/>
              </a:rPr>
              <a:t>egasus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: V</a:t>
            </a:r>
            <a:r>
              <a:rPr lang="en-US" sz="1800" b="1" baseline="-25000" dirty="0" smtClean="0">
                <a:latin typeface="Arial" charset="0"/>
                <a:ea typeface="Arial" charset="0"/>
                <a:cs typeface="Arial" charset="0"/>
              </a:rPr>
              <a:t>LHI </a:t>
            </a:r>
            <a:r>
              <a:rPr lang="en-US" sz="1800" b="1" dirty="0" smtClean="0">
                <a:latin typeface="Arial" charset="0"/>
                <a:ea typeface="Arial" charset="0"/>
                <a:cs typeface="Arial" charset="0"/>
              </a:rPr>
              <a:t>&lt; V</a:t>
            </a:r>
            <a:r>
              <a:rPr lang="en-US" sz="1800" b="1" baseline="-25000" dirty="0" smtClean="0">
                <a:latin typeface="Arial" charset="0"/>
                <a:ea typeface="Arial" charset="0"/>
                <a:cs typeface="Arial" charset="0"/>
              </a:rPr>
              <a:t>IND</a:t>
            </a:r>
            <a:endParaRPr lang="en-US" sz="1800" b="1" baseline="-25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7678355" y="6185647"/>
            <a:ext cx="1465645" cy="6723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" name="Text Placeholder 18"/>
          <p:cNvSpPr txBox="1">
            <a:spLocks/>
          </p:cNvSpPr>
          <p:nvPr/>
        </p:nvSpPr>
        <p:spPr>
          <a:xfrm>
            <a:off x="136020" y="1380185"/>
            <a:ext cx="4043851" cy="57185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/>
              <a:t>3-4x increased helicity input</a:t>
            </a:r>
            <a:endParaRPr lang="en-US" dirty="0"/>
          </a:p>
          <a:p>
            <a:pPr marL="400050" lvl="1" indent="0">
              <a:buNone/>
            </a:pPr>
            <a:endParaRPr lang="en-US" sz="1800" dirty="0"/>
          </a:p>
          <a:p>
            <a:r>
              <a:rPr lang="en-US" sz="2000" dirty="0" smtClean="0"/>
              <a:t>Minimal inductive drive: ~ fixed geometry</a:t>
            </a:r>
          </a:p>
          <a:p>
            <a:pPr lvl="1"/>
            <a:r>
              <a:rPr lang="en-US" sz="1800" dirty="0" smtClean="0"/>
              <a:t>Separates effects: edge reconnection Vs. inductive drive</a:t>
            </a:r>
          </a:p>
          <a:p>
            <a:pPr lvl="1"/>
            <a:r>
              <a:rPr lang="en-US" sz="1800" dirty="0" smtClean="0"/>
              <a:t>Confinement measurements in transport equilibrium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Lower R    increased B</a:t>
            </a:r>
            <a:r>
              <a:rPr lang="en-US" sz="2000" baseline="-25000" dirty="0" smtClean="0"/>
              <a:t>TF</a:t>
            </a:r>
            <a:r>
              <a:rPr lang="en-US" sz="2000" dirty="0" smtClean="0"/>
              <a:t> test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dirty="0" smtClean="0"/>
              <a:t>Allows higher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 startup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Divertor Injection: Vary Injector Geometry to Separate Inductive and Helicity Drive Effects</a:t>
            </a:r>
            <a:endParaRPr lang="en-US" sz="3000" baseline="-2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31" y="1353155"/>
            <a:ext cx="4297919" cy="225469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1551709" y="4560317"/>
            <a:ext cx="180109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512415" y="975919"/>
            <a:ext cx="236475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Arial" charset="0"/>
                <a:ea typeface="Arial" charset="0"/>
                <a:cs typeface="Arial" charset="0"/>
              </a:rPr>
              <a:t>Divertor Injector CAD</a:t>
            </a: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611" y="3924837"/>
            <a:ext cx="364234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Projected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baseline="-25000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with Divertor Injection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37" y="4141769"/>
            <a:ext cx="4964128" cy="26258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37" y="6518560"/>
            <a:ext cx="38985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17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290"/>
          <a:stretch/>
        </p:blipFill>
        <p:spPr>
          <a:xfrm>
            <a:off x="871739" y="1114906"/>
            <a:ext cx="2922339" cy="3351436"/>
          </a:xfrm>
          <a:prstGeom prst="rect">
            <a:avLst/>
          </a:prstGeom>
        </p:spPr>
      </p:pic>
      <p:sp>
        <p:nvSpPr>
          <p:cNvPr id="6" name="Text Placeholder 18"/>
          <p:cNvSpPr txBox="1">
            <a:spLocks/>
          </p:cNvSpPr>
          <p:nvPr/>
        </p:nvSpPr>
        <p:spPr>
          <a:xfrm>
            <a:off x="53229" y="4942693"/>
            <a:ext cx="9221399" cy="23545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 smtClean="0"/>
              <a:t>Increased B</a:t>
            </a:r>
            <a:r>
              <a:rPr lang="en-US" sz="2000" baseline="-25000" dirty="0" smtClean="0"/>
              <a:t>TF</a:t>
            </a:r>
            <a:r>
              <a:rPr lang="en-US" sz="2000" dirty="0" smtClean="0"/>
              <a:t>, </a:t>
            </a:r>
            <a:r>
              <a:rPr lang="en-US" sz="2000" dirty="0" err="1"/>
              <a:t>t</a:t>
            </a:r>
            <a:r>
              <a:rPr lang="en-US" sz="2000" baseline="-25000" dirty="0" err="1" smtClean="0"/>
              <a:t>pulse</a:t>
            </a:r>
            <a:r>
              <a:rPr lang="en-US" sz="2000" dirty="0" smtClean="0"/>
              <a:t> </a:t>
            </a:r>
            <a:r>
              <a:rPr lang="en-US" sz="2000" dirty="0" smtClean="0"/>
              <a:t>extends </a:t>
            </a:r>
            <a:r>
              <a:rPr lang="en-US" sz="2000" dirty="0" err="1" smtClean="0"/>
              <a:t>scalings</a:t>
            </a:r>
            <a:r>
              <a:rPr lang="en-US" sz="2000" dirty="0"/>
              <a:t> </a:t>
            </a:r>
            <a:r>
              <a:rPr lang="en-US" sz="2000" dirty="0" smtClean="0"/>
              <a:t>to NSTX-U relevant levels</a:t>
            </a:r>
          </a:p>
          <a:p>
            <a:pPr lvl="1"/>
            <a:r>
              <a:rPr lang="en-US" sz="1800" dirty="0" smtClean="0"/>
              <a:t>Injector B</a:t>
            </a:r>
            <a:r>
              <a:rPr lang="en-US" sz="1800" baseline="-25000" dirty="0" smtClean="0"/>
              <a:t>TF</a:t>
            </a:r>
            <a:r>
              <a:rPr lang="en-US" sz="1800" dirty="0" smtClean="0"/>
              <a:t> ~ 0.8T: reconnection current drive; poloidal null formation; injector physics</a:t>
            </a:r>
          </a:p>
          <a:p>
            <a:pPr lvl="1"/>
            <a:r>
              <a:rPr lang="en-US" sz="1800" dirty="0" smtClean="0"/>
              <a:t>Pulse length ~100 </a:t>
            </a:r>
            <a:r>
              <a:rPr lang="en-US" sz="1800" dirty="0" err="1" smtClean="0"/>
              <a:t>ms</a:t>
            </a:r>
            <a:r>
              <a:rPr lang="en-US" sz="1800" dirty="0"/>
              <a:t>:</a:t>
            </a:r>
            <a:r>
              <a:rPr lang="en-US" sz="1800" dirty="0" smtClean="0"/>
              <a:t> variable inductive drive; injector integrity </a:t>
            </a:r>
          </a:p>
          <a:p>
            <a:pPr lvl="1"/>
            <a:r>
              <a:rPr lang="en-US" sz="1800" dirty="0" smtClean="0"/>
              <a:t>Diagnostics: CHERS via DNB; multi-point probe arrays, SXR camera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Critical Issues for LHI Predictive </a:t>
            </a:r>
            <a:r>
              <a:rPr lang="en-US" sz="3000" dirty="0"/>
              <a:t>U</a:t>
            </a:r>
            <a:r>
              <a:rPr lang="en-US" sz="3000" dirty="0" smtClean="0"/>
              <a:t>nderstanding </a:t>
            </a:r>
            <a:r>
              <a:rPr lang="en-US" sz="3000" dirty="0"/>
              <a:t>A</a:t>
            </a:r>
            <a:r>
              <a:rPr lang="en-US" sz="3000" dirty="0" smtClean="0"/>
              <a:t>ddressed by Pegasus-Upgrade</a:t>
            </a:r>
            <a:endParaRPr lang="en-US" sz="3000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37" y="1394857"/>
            <a:ext cx="1931159" cy="3135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1471" y="3683000"/>
            <a:ext cx="960519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Divertor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Injector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Location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>
            <a:stCxn id="5" idx="1"/>
          </p:cNvCxnSpPr>
          <p:nvPr/>
        </p:nvCxnSpPr>
        <p:spPr bwMode="auto">
          <a:xfrm flipH="1" flipV="1">
            <a:off x="6687404" y="3630306"/>
            <a:ext cx="1094067" cy="44972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948256" y="1779251"/>
            <a:ext cx="1040670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Outboard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Injector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Location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 bwMode="auto">
          <a:xfrm flipH="1">
            <a:off x="7096837" y="2176283"/>
            <a:ext cx="851419" cy="7693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468668" y="1051469"/>
            <a:ext cx="27879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Projected LHI Equilibrium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37" y="6518560"/>
            <a:ext cx="38985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28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Progress in Experiment and Modeling: Moving Towards MA-class Non-</a:t>
            </a:r>
            <a:r>
              <a:rPr lang="en-US" sz="3000" dirty="0" err="1" smtClean="0"/>
              <a:t>solenoidal</a:t>
            </a:r>
            <a:r>
              <a:rPr lang="en-US" sz="3000" dirty="0" smtClean="0"/>
              <a:t> Startup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3376" y="1076179"/>
            <a:ext cx="8582174" cy="4813904"/>
          </a:xfrm>
        </p:spPr>
        <p:txBody>
          <a:bodyPr/>
          <a:lstStyle/>
          <a:p>
            <a:r>
              <a:rPr lang="en-US" dirty="0" smtClean="0"/>
              <a:t>Improved injectors: </a:t>
            </a:r>
            <a:r>
              <a:rPr lang="en-US" dirty="0"/>
              <a:t>robust operation at </a:t>
            </a:r>
            <a:r>
              <a:rPr lang="en-US" dirty="0" smtClean="0"/>
              <a:t>&gt; 1kV</a:t>
            </a:r>
          </a:p>
          <a:p>
            <a:pPr lvl="1"/>
            <a:r>
              <a:rPr lang="en-US" sz="1800" dirty="0" smtClean="0"/>
              <a:t>Injector impedance model gives actuator for V</a:t>
            </a:r>
            <a:r>
              <a:rPr lang="en-US" sz="1800" baseline="-25000" dirty="0" smtClean="0"/>
              <a:t>LHI</a:t>
            </a:r>
            <a:r>
              <a:rPr lang="en-US" sz="1800" dirty="0" smtClean="0"/>
              <a:t>, PS design point</a:t>
            </a:r>
          </a:p>
          <a:p>
            <a:endParaRPr lang="en-US" sz="2200" dirty="0"/>
          </a:p>
          <a:p>
            <a:r>
              <a:rPr lang="en-US" sz="2200" dirty="0" smtClean="0"/>
              <a:t>0-D power balance model provides prediction of </a:t>
            </a:r>
            <a:r>
              <a:rPr lang="en-US" sz="2200" dirty="0" err="1" smtClean="0"/>
              <a:t>I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(t)</a:t>
            </a:r>
            <a:endParaRPr lang="en-US" sz="2200" baseline="-25000" dirty="0" smtClean="0"/>
          </a:p>
          <a:p>
            <a:pPr lvl="1"/>
            <a:r>
              <a:rPr lang="en-US" dirty="0" smtClean="0"/>
              <a:t>Input power primarily from V</a:t>
            </a:r>
            <a:r>
              <a:rPr lang="en-US" baseline="-25000" dirty="0" smtClean="0"/>
              <a:t>IND</a:t>
            </a:r>
            <a:r>
              <a:rPr lang="en-US" dirty="0" smtClean="0"/>
              <a:t> in present tests</a:t>
            </a:r>
          </a:p>
          <a:p>
            <a:pPr lvl="1"/>
            <a:r>
              <a:rPr lang="en-US" dirty="0" smtClean="0"/>
              <a:t>Confinement scaling is critical unknown</a:t>
            </a:r>
          </a:p>
          <a:p>
            <a:endParaRPr lang="en-US" dirty="0"/>
          </a:p>
          <a:p>
            <a:r>
              <a:rPr lang="en-US" sz="2200" dirty="0" smtClean="0"/>
              <a:t>Surprisingly good core confinement indicated by TS</a:t>
            </a:r>
          </a:p>
          <a:p>
            <a:pPr lvl="1"/>
            <a:r>
              <a:rPr lang="en-US" dirty="0" smtClean="0"/>
              <a:t>Peaked core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 ~ 120 eV comparable to </a:t>
            </a:r>
            <a:r>
              <a:rPr lang="en-US" dirty="0" err="1" smtClean="0"/>
              <a:t>Ohmic</a:t>
            </a:r>
            <a:r>
              <a:rPr lang="en-US" dirty="0" smtClean="0"/>
              <a:t> L-mode</a:t>
            </a:r>
          </a:p>
          <a:p>
            <a:pPr lvl="1"/>
            <a:r>
              <a:rPr lang="en-US" dirty="0" smtClean="0"/>
              <a:t>Coupled with NIMROD picture, may indicate 2-zone confinement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/>
              <a:t>Divertor injectors </a:t>
            </a:r>
            <a:r>
              <a:rPr lang="en-US" sz="2200" dirty="0" smtClean="0"/>
              <a:t>and Pegasus-U </a:t>
            </a:r>
            <a:r>
              <a:rPr lang="en-US" sz="2200" dirty="0"/>
              <a:t>to address critical scaling issues for </a:t>
            </a:r>
            <a:r>
              <a:rPr lang="en-US" sz="2200" dirty="0" smtClean="0"/>
              <a:t>NSTX-U and </a:t>
            </a:r>
            <a:r>
              <a:rPr lang="en-US" sz="2200" dirty="0"/>
              <a:t>beyond</a:t>
            </a: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637" y="6518560"/>
            <a:ext cx="38985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25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77200" cy="836613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effectLst/>
              </a:rPr>
              <a:t>LHI on Pegasus utilizes small active arc current sources located in the SOL</a:t>
            </a:r>
            <a:endParaRPr lang="en-US" sz="3000" dirty="0">
              <a:solidFill>
                <a:srgbClr val="FFFFFF"/>
              </a:solidFill>
              <a:effectLst/>
            </a:endParaRP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65100" y="1041400"/>
            <a:ext cx="8750300" cy="209785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Injectors are washer gun style plasma arc sources</a:t>
            </a:r>
          </a:p>
          <a:p>
            <a:endParaRPr lang="en-US" sz="2800" dirty="0" smtClean="0"/>
          </a:p>
          <a:p>
            <a:r>
              <a:rPr lang="en-US" sz="2800" dirty="0" smtClean="0"/>
              <a:t>2-stage circuit: arc and injection circuits “daisy chained”</a:t>
            </a:r>
          </a:p>
          <a:p>
            <a:endParaRPr lang="en-US" sz="2800" dirty="0"/>
          </a:p>
          <a:p>
            <a:r>
              <a:rPr lang="en-US" sz="2800" dirty="0" smtClean="0"/>
              <a:t>Uses current stiff source, voltage set by plasma physics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170" name="Picture 169" descr="prettyGunPic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2" b="89773" l="4667" r="90000">
                        <a14:foregroundMark x1="12833" y1="22240" x2="12833" y2="22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67" y="3139250"/>
            <a:ext cx="3874306" cy="3977622"/>
          </a:xfrm>
          <a:prstGeom prst="rect">
            <a:avLst/>
          </a:prstGeom>
        </p:spPr>
      </p:pic>
      <p:grpSp>
        <p:nvGrpSpPr>
          <p:cNvPr id="181" name="Group 180"/>
          <p:cNvGrpSpPr/>
          <p:nvPr/>
        </p:nvGrpSpPr>
        <p:grpSpPr>
          <a:xfrm>
            <a:off x="127000" y="3288782"/>
            <a:ext cx="5914456" cy="3275630"/>
            <a:chOff x="3491289" y="3394073"/>
            <a:chExt cx="5914456" cy="3275630"/>
          </a:xfrm>
        </p:grpSpPr>
        <p:sp>
          <p:nvSpPr>
            <p:cNvPr id="20" name="Rectangle 19"/>
            <p:cNvSpPr/>
            <p:nvPr/>
          </p:nvSpPr>
          <p:spPr>
            <a:xfrm>
              <a:off x="7162283" y="5526550"/>
              <a:ext cx="2192682" cy="1143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988675" y="4252085"/>
              <a:ext cx="4705225" cy="1350483"/>
              <a:chOff x="3975975" y="4467985"/>
              <a:chExt cx="4705225" cy="1350483"/>
            </a:xfrm>
          </p:grpSpPr>
          <p:pic>
            <p:nvPicPr>
              <p:cNvPr id="101" name="Picture 100" descr="GunOnlyCartoon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55"/>
              <a:stretch/>
            </p:blipFill>
            <p:spPr>
              <a:xfrm flipH="1">
                <a:off x="3975975" y="4467985"/>
                <a:ext cx="4051137" cy="135048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2" name="Rectangle 101"/>
              <p:cNvSpPr>
                <a:spLocks/>
              </p:cNvSpPr>
              <p:nvPr/>
            </p:nvSpPr>
            <p:spPr>
              <a:xfrm flipH="1">
                <a:off x="4401728" y="5031054"/>
                <a:ext cx="4200509" cy="386832"/>
              </a:xfrm>
              <a:prstGeom prst="rect">
                <a:avLst/>
              </a:prstGeom>
              <a:gradFill flip="none" rotWithShape="1">
                <a:gsLst>
                  <a:gs pos="0">
                    <a:srgbClr val="D297FF">
                      <a:alpha val="50000"/>
                    </a:srgbClr>
                  </a:gs>
                  <a:gs pos="100000">
                    <a:srgbClr val="B845FF">
                      <a:alpha val="95000"/>
                    </a:srgbClr>
                  </a:gs>
                  <a:gs pos="68000">
                    <a:srgbClr val="B845FF">
                      <a:alpha val="90000"/>
                    </a:srgbClr>
                  </a:gs>
                  <a:gs pos="51000">
                    <a:srgbClr val="D297FF">
                      <a:alpha val="5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508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effectLst/>
                    <a:latin typeface="Times"/>
                    <a:ea typeface="Times New Roman"/>
                    <a:cs typeface="Times New Roman"/>
                  </a:rPr>
                  <a:t> </a:t>
                </a:r>
                <a:endParaRPr lang="en-US" sz="11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 flipH="1">
                <a:off x="8497019" y="4520202"/>
                <a:ext cx="184181" cy="12709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mbria"/>
                    <a:ea typeface="Times New Roman"/>
                    <a:cs typeface="Times New Roman"/>
                  </a:rPr>
                  <a:t> </a:t>
                </a:r>
                <a:endParaRPr lang="en-US" sz="10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260768" y="3394073"/>
              <a:ext cx="4407732" cy="1545013"/>
              <a:chOff x="4260768" y="3609973"/>
              <a:chExt cx="4407732" cy="1545013"/>
            </a:xfrm>
          </p:grpSpPr>
          <p:cxnSp>
            <p:nvCxnSpPr>
              <p:cNvPr id="112" name="Straight Connector 111"/>
              <p:cNvCxnSpPr/>
              <p:nvPr/>
            </p:nvCxnSpPr>
            <p:spPr bwMode="auto">
              <a:xfrm flipH="1" flipV="1">
                <a:off x="8604606" y="3912367"/>
                <a:ext cx="0" cy="607836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5737150" y="3912367"/>
                <a:ext cx="2877787" cy="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4302565" y="3912367"/>
                <a:ext cx="1525240" cy="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>
                <a:stCxn id="117" idx="0"/>
              </p:cNvCxnSpPr>
              <p:nvPr/>
            </p:nvCxnSpPr>
            <p:spPr bwMode="auto">
              <a:xfrm flipH="1" flipV="1">
                <a:off x="4324165" y="3888476"/>
                <a:ext cx="0" cy="1139776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16" name="Group 115"/>
              <p:cNvGrpSpPr/>
              <p:nvPr/>
            </p:nvGrpSpPr>
            <p:grpSpPr>
              <a:xfrm flipH="1">
                <a:off x="5797841" y="3848241"/>
                <a:ext cx="126794" cy="1088204"/>
                <a:chOff x="2306228" y="537669"/>
                <a:chExt cx="104900" cy="900753"/>
              </a:xfrm>
            </p:grpSpPr>
            <p:cxnSp>
              <p:nvCxnSpPr>
                <p:cNvPr id="145" name="Straight Connector 144"/>
                <p:cNvCxnSpPr/>
                <p:nvPr/>
              </p:nvCxnSpPr>
              <p:spPr bwMode="auto">
                <a:xfrm flipV="1">
                  <a:off x="2356665" y="590750"/>
                  <a:ext cx="1" cy="842128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6" name="Oval 145"/>
                <p:cNvSpPr/>
                <p:nvPr/>
              </p:nvSpPr>
              <p:spPr bwMode="auto">
                <a:xfrm>
                  <a:off x="2306228" y="537669"/>
                  <a:ext cx="104900" cy="104903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lang="en-US" sz="1000">
                    <a:effectLst/>
                    <a:latin typeface="Times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 bwMode="auto">
                <a:xfrm>
                  <a:off x="2306228" y="1333519"/>
                  <a:ext cx="104900" cy="104903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mbria"/>
                      <a:ea typeface="Times New Roman"/>
                      <a:cs typeface="Times New Roman"/>
                    </a:rPr>
                    <a:t> </a:t>
                  </a:r>
                  <a:endParaRPr lang="en-US" sz="1000">
                    <a:effectLst/>
                    <a:latin typeface="Times"/>
                    <a:ea typeface="ＭＳ 明朝"/>
                    <a:cs typeface="Times New Roman"/>
                  </a:endParaRPr>
                </a:p>
              </p:txBody>
            </p:sp>
          </p:grpSp>
          <p:sp>
            <p:nvSpPr>
              <p:cNvPr id="117" name="Oval 116"/>
              <p:cNvSpPr/>
              <p:nvPr/>
            </p:nvSpPr>
            <p:spPr bwMode="auto">
              <a:xfrm flipH="1">
                <a:off x="4260768" y="5028252"/>
                <a:ext cx="126794" cy="12673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200">
                    <a:solidFill>
                      <a:srgbClr val="000000"/>
                    </a:solidFill>
                    <a:effectLst/>
                    <a:latin typeface="Cambria"/>
                    <a:ea typeface="Times New Roman"/>
                    <a:cs typeface="Times New Roman"/>
                  </a:rPr>
                  <a:t> </a:t>
                </a:r>
                <a:endParaRPr lang="en-US" sz="10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 flipH="1">
                <a:off x="8541706" y="4464507"/>
                <a:ext cx="126794" cy="12673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kern="1200">
                    <a:solidFill>
                      <a:srgbClr val="000000"/>
                    </a:solidFill>
                    <a:effectLst/>
                    <a:latin typeface="Cambria"/>
                    <a:ea typeface="Times New Roman"/>
                    <a:cs typeface="Times New Roman"/>
                  </a:rPr>
                  <a:t> </a:t>
                </a:r>
                <a:endParaRPr lang="en-US" sz="100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4962449" y="3609973"/>
                <a:ext cx="2460432" cy="600805"/>
                <a:chOff x="4962449" y="3609973"/>
                <a:chExt cx="2460432" cy="600805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 flipH="1">
                  <a:off x="7140834" y="3609973"/>
                  <a:ext cx="282047" cy="600805"/>
                  <a:chOff x="6396110" y="948421"/>
                  <a:chExt cx="267573" cy="49694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6574492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42" name="Straight Connector 141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43" name="Straight Connector 142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44" name="Rectangle 143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6396110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39" name="Straight Connector 138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40" name="Straight Connector 139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41" name="Rectangle 140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 rot="10800000">
                    <a:off x="6485300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36" name="Straight Connector 135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37" name="Straight Connector 136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38" name="Rectangle 137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0" name="Group 119"/>
                <p:cNvGrpSpPr/>
                <p:nvPr/>
              </p:nvGrpSpPr>
              <p:grpSpPr>
                <a:xfrm flipH="1">
                  <a:off x="4962449" y="3609973"/>
                  <a:ext cx="282047" cy="600805"/>
                  <a:chOff x="6396110" y="948421"/>
                  <a:chExt cx="267573" cy="496945"/>
                </a:xfrm>
              </p:grpSpPr>
              <p:grpSp>
                <p:nvGrpSpPr>
                  <p:cNvPr id="121" name="Group 120"/>
                  <p:cNvGrpSpPr/>
                  <p:nvPr/>
                </p:nvGrpSpPr>
                <p:grpSpPr>
                  <a:xfrm>
                    <a:off x="6574492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30" name="Straight Connector 129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31" name="Straight Connector 130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32" name="Rectangle 131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6396110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27" name="Straight Connector 126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28" name="Straight Connector 127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29" name="Rectangle 128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3" name="Group 122"/>
                  <p:cNvGrpSpPr/>
                  <p:nvPr/>
                </p:nvGrpSpPr>
                <p:grpSpPr>
                  <a:xfrm rot="10800000">
                    <a:off x="6485300" y="948421"/>
                    <a:ext cx="89191" cy="496945"/>
                    <a:chOff x="6396642" y="942975"/>
                    <a:chExt cx="89191" cy="496945"/>
                  </a:xfrm>
                </p:grpSpPr>
                <p:cxnSp>
                  <p:nvCxnSpPr>
                    <p:cNvPr id="124" name="Straight Connector 123"/>
                    <p:cNvCxnSpPr/>
                    <p:nvPr/>
                  </p:nvCxnSpPr>
                  <p:spPr bwMode="auto">
                    <a:xfrm flipV="1">
                      <a:off x="6485832" y="1061453"/>
                      <a:ext cx="1" cy="259989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 bwMode="auto">
                    <a:xfrm rot="10800000" flipV="1">
                      <a:off x="6396642" y="966490"/>
                      <a:ext cx="50" cy="453713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26" name="Rectangle 125"/>
                    <p:cNvSpPr/>
                    <p:nvPr/>
                  </p:nvSpPr>
                  <p:spPr>
                    <a:xfrm rot="10800000">
                      <a:off x="6405852" y="942975"/>
                      <a:ext cx="73631" cy="496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03" name="Text Box 63661"/>
            <p:cNvSpPr txBox="1"/>
            <p:nvPr/>
          </p:nvSpPr>
          <p:spPr>
            <a:xfrm>
              <a:off x="4586485" y="4827424"/>
              <a:ext cx="1164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kern="1200" dirty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Arc Plasma</a:t>
              </a:r>
              <a:endParaRPr lang="en-US" sz="16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07" name="Text Box 63652"/>
            <p:cNvSpPr txBox="1"/>
            <p:nvPr/>
          </p:nvSpPr>
          <p:spPr>
            <a:xfrm>
              <a:off x="5961320" y="4818313"/>
              <a:ext cx="26317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Beam Drift </a:t>
              </a:r>
              <a:r>
                <a:rPr lang="en-US" sz="1600" dirty="0" smtClean="0">
                  <a:solidFill>
                    <a:srgbClr val="000000"/>
                  </a:solidFill>
                  <a:latin typeface="Cambria"/>
                  <a:ea typeface="ＭＳ 明朝"/>
                  <a:cs typeface="Times New Roman"/>
                </a:rPr>
                <a:t>Space, </a:t>
              </a:r>
              <a:r>
                <a:rPr lang="en-US" sz="1600" i="1" kern="12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B</a:t>
              </a:r>
              <a:r>
                <a:rPr lang="en-US" sz="1600" kern="12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≈ </a:t>
              </a:r>
              <a:r>
                <a:rPr lang="en-US" sz="1600" kern="12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0.1 T</a:t>
              </a:r>
              <a:endParaRPr lang="en-US" sz="16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 flipV="1">
              <a:off x="4222666" y="5483529"/>
              <a:ext cx="26119" cy="311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3491289" y="4835235"/>
              <a:ext cx="5914456" cy="1586652"/>
              <a:chOff x="5267660" y="2320111"/>
              <a:chExt cx="4892041" cy="1312373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5267660" y="2320111"/>
                <a:ext cx="4892041" cy="1312373"/>
                <a:chOff x="5267660" y="2320111"/>
                <a:chExt cx="4892041" cy="1312373"/>
              </a:xfrm>
            </p:grpSpPr>
            <p:sp>
              <p:nvSpPr>
                <p:cNvPr id="156" name="Text Box 63655"/>
                <p:cNvSpPr txBox="1"/>
                <p:nvPr/>
              </p:nvSpPr>
              <p:spPr>
                <a:xfrm>
                  <a:off x="8656397" y="3148796"/>
                  <a:ext cx="1503304" cy="483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kern="1200" dirty="0">
                      <a:effectLst/>
                      <a:latin typeface="Cambria"/>
                      <a:ea typeface="ＭＳ 明朝"/>
                      <a:cs typeface="Times New Roman"/>
                    </a:rPr>
                    <a:t>Vacuum </a:t>
                  </a:r>
                  <a:r>
                    <a:rPr lang="en-US" sz="1600" kern="1200" dirty="0" smtClean="0">
                      <a:effectLst/>
                      <a:latin typeface="Cambria"/>
                      <a:ea typeface="ＭＳ 明朝"/>
                      <a:cs typeface="Times New Roman"/>
                    </a:rPr>
                    <a:t>Vessel </a:t>
                  </a:r>
                  <a:r>
                    <a:rPr lang="en-US" sz="1600" dirty="0" smtClean="0">
                      <a:latin typeface="Cambria"/>
                      <a:ea typeface="ＭＳ 明朝"/>
                      <a:cs typeface="Times New Roman"/>
                    </a:rPr>
                    <a:t>/</a:t>
                  </a:r>
                </a:p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kern="1200" dirty="0" smtClean="0">
                      <a:effectLst/>
                      <a:latin typeface="Cambria"/>
                      <a:ea typeface="ＭＳ 明朝"/>
                      <a:cs typeface="Times New Roman"/>
                    </a:rPr>
                    <a:t>Injection </a:t>
                  </a:r>
                  <a:r>
                    <a:rPr lang="en-US" sz="1600" kern="1200" dirty="0">
                      <a:effectLst/>
                      <a:latin typeface="Cambria"/>
                      <a:ea typeface="ＭＳ 明朝"/>
                      <a:cs typeface="Times New Roman"/>
                    </a:rPr>
                    <a:t>Anode</a:t>
                  </a:r>
                  <a:endParaRPr lang="en-US" sz="1600" dirty="0">
                    <a:effectLst/>
                    <a:latin typeface="Times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57" name="Text Box 63658"/>
                <p:cNvSpPr txBox="1"/>
                <p:nvPr/>
              </p:nvSpPr>
              <p:spPr>
                <a:xfrm>
                  <a:off x="6973218" y="3148797"/>
                  <a:ext cx="1477579" cy="483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Cambria"/>
                      <a:ea typeface="ＭＳ 明朝"/>
                      <a:cs typeface="Times New Roman"/>
                    </a:rPr>
                    <a:t>Arc Anode </a:t>
                  </a:r>
                  <a:r>
                    <a:rPr lang="en-US" sz="1600" dirty="0">
                      <a:solidFill>
                        <a:srgbClr val="000000"/>
                      </a:solidFill>
                      <a:latin typeface="Cambria"/>
                      <a:ea typeface="ＭＳ 明朝"/>
                      <a:cs typeface="Times New Roman"/>
                    </a:rPr>
                    <a:t>/</a:t>
                  </a:r>
                  <a:endParaRPr lang="en-US" sz="1600" dirty="0">
                    <a:solidFill>
                      <a:srgbClr val="000000"/>
                    </a:solidFill>
                    <a:latin typeface="Times"/>
                    <a:ea typeface="ＭＳ 明朝"/>
                    <a:cs typeface="Times New Roman"/>
                  </a:endParaRPr>
                </a:p>
                <a:p>
                  <a:r>
                    <a:rPr lang="en-US" sz="1600" dirty="0">
                      <a:solidFill>
                        <a:srgbClr val="000000"/>
                      </a:solidFill>
                      <a:latin typeface="Cambria"/>
                      <a:ea typeface="ＭＳ 明朝"/>
                      <a:cs typeface="Times New Roman"/>
                    </a:rPr>
                    <a:t>Injection </a:t>
                  </a:r>
                  <a:r>
                    <a:rPr lang="en-US" sz="1600" dirty="0" smtClean="0">
                      <a:solidFill>
                        <a:srgbClr val="000000"/>
                      </a:solidFill>
                      <a:latin typeface="Cambria"/>
                      <a:ea typeface="ＭＳ 明朝"/>
                      <a:cs typeface="Times New Roman"/>
                    </a:rPr>
                    <a:t>Cathode</a:t>
                  </a:r>
                  <a:endParaRPr lang="en-US" sz="1600" dirty="0">
                    <a:solidFill>
                      <a:srgbClr val="000000"/>
                    </a:solidFill>
                    <a:latin typeface="Times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58" name="Text Box 63664"/>
                <p:cNvSpPr txBox="1"/>
                <p:nvPr/>
              </p:nvSpPr>
              <p:spPr>
                <a:xfrm>
                  <a:off x="5483611" y="3176167"/>
                  <a:ext cx="1284006" cy="2800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kern="1200" dirty="0" smtClean="0">
                      <a:solidFill>
                        <a:srgbClr val="000000"/>
                      </a:solidFill>
                      <a:effectLst/>
                      <a:latin typeface="Cambria"/>
                      <a:ea typeface="ＭＳ 明朝"/>
                      <a:cs typeface="Times New Roman"/>
                    </a:rPr>
                    <a:t>Arc Cathode</a:t>
                  </a:r>
                  <a:endParaRPr lang="en-US" sz="1600" dirty="0">
                    <a:solidFill>
                      <a:srgbClr val="000000"/>
                    </a:solidFill>
                    <a:effectLst/>
                    <a:latin typeface="Times"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159" name="Text Box 63664"/>
                <p:cNvSpPr txBox="1"/>
                <p:nvPr/>
              </p:nvSpPr>
              <p:spPr>
                <a:xfrm>
                  <a:off x="5267660" y="2320111"/>
                  <a:ext cx="411404" cy="2800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kern="1200" dirty="0" smtClean="0">
                      <a:solidFill>
                        <a:srgbClr val="000000"/>
                      </a:solidFill>
                      <a:effectLst/>
                      <a:latin typeface="Cambria"/>
                      <a:ea typeface="ＭＳ 明朝"/>
                      <a:cs typeface="Times New Roman"/>
                    </a:rPr>
                    <a:t>D</a:t>
                  </a:r>
                  <a:r>
                    <a:rPr lang="en-US" sz="1600" kern="1200" baseline="-25000" dirty="0" smtClean="0">
                      <a:solidFill>
                        <a:srgbClr val="000000"/>
                      </a:solidFill>
                      <a:effectLst/>
                      <a:latin typeface="Cambria"/>
                      <a:ea typeface="ＭＳ 明朝"/>
                      <a:cs typeface="Times New Roman"/>
                    </a:rPr>
                    <a:t>2</a:t>
                  </a:r>
                  <a:endParaRPr lang="en-US" sz="1600" dirty="0">
                    <a:solidFill>
                      <a:srgbClr val="000000"/>
                    </a:solidFill>
                    <a:effectLst/>
                    <a:latin typeface="Times"/>
                    <a:ea typeface="ＭＳ 明朝"/>
                    <a:cs typeface="Times New Roman"/>
                  </a:endParaRPr>
                </a:p>
              </p:txBody>
            </p:sp>
          </p:grpSp>
          <p:cxnSp>
            <p:nvCxnSpPr>
              <p:cNvPr id="153" name="Straight Arrow Connector 152"/>
              <p:cNvCxnSpPr/>
              <p:nvPr/>
            </p:nvCxnSpPr>
            <p:spPr>
              <a:xfrm>
                <a:off x="5536133" y="2460126"/>
                <a:ext cx="3102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4749800" y="4003919"/>
              <a:ext cx="3296900" cy="461665"/>
              <a:chOff x="4749800" y="4219819"/>
              <a:chExt cx="3296900" cy="46166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749800" y="4219819"/>
                <a:ext cx="707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ARC</a:t>
                </a:r>
                <a:endParaRPr lang="en-US" sz="2400" b="1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6517014" y="4219819"/>
                <a:ext cx="15296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INJECTION</a:t>
                </a:r>
                <a:endParaRPr lang="en-US" sz="2400" b="1" dirty="0"/>
              </a:p>
            </p:txBody>
          </p:sp>
        </p:grpSp>
        <p:cxnSp>
          <p:nvCxnSpPr>
            <p:cNvPr id="175" name="Straight Arrow Connector 174"/>
            <p:cNvCxnSpPr/>
            <p:nvPr/>
          </p:nvCxnSpPr>
          <p:spPr>
            <a:xfrm flipV="1">
              <a:off x="5909801" y="5575295"/>
              <a:ext cx="26119" cy="311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8426982" y="5571242"/>
              <a:ext cx="26119" cy="311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01" y="1403027"/>
            <a:ext cx="2689101" cy="4298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389" y="4"/>
            <a:ext cx="8200836" cy="836613"/>
          </a:xfrm>
        </p:spPr>
        <p:txBody>
          <a:bodyPr>
            <a:normAutofit/>
          </a:bodyPr>
          <a:lstStyle/>
          <a:p>
            <a:r>
              <a:rPr lang="en-US" sz="2849" dirty="0"/>
              <a:t>Model Applied to NSTX-U Geometry for</a:t>
            </a:r>
            <a:br>
              <a:rPr lang="en-US" sz="2849" dirty="0"/>
            </a:br>
            <a:r>
              <a:rPr lang="en-US" sz="2849" dirty="0"/>
              <a:t>Initial I</a:t>
            </a:r>
            <a:r>
              <a:rPr lang="en-US" sz="2849" baseline="-25000" dirty="0"/>
              <a:t>p</a:t>
            </a:r>
            <a:r>
              <a:rPr lang="en-US" sz="2849" dirty="0"/>
              <a:t>~1 MA Start-up Scenario Prediction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13" y="1369797"/>
            <a:ext cx="3700100" cy="2761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96" y="1369450"/>
            <a:ext cx="3838921" cy="2756090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105741" y="5915258"/>
            <a:ext cx="7890023" cy="616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00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39" dirty="0"/>
              <a:t>*C. Neumeyer </a:t>
            </a:r>
            <a:r>
              <a:rPr lang="en-US" sz="1139" i="1" dirty="0"/>
              <a:t>et all</a:t>
            </a:r>
            <a:r>
              <a:rPr lang="en-US" sz="1139" dirty="0"/>
              <a:t> (2009) </a:t>
            </a:r>
            <a:r>
              <a:rPr lang="en-US" sz="1139" i="1" dirty="0"/>
              <a:t>23</a:t>
            </a:r>
            <a:r>
              <a:rPr lang="en-US" sz="1139" i="1" baseline="30000" dirty="0"/>
              <a:t>rd</a:t>
            </a:r>
            <a:r>
              <a:rPr lang="en-US" sz="1139" i="1" dirty="0"/>
              <a:t> IEEE/NPSS Symposium on Fusion Engineering</a:t>
            </a:r>
            <a:r>
              <a:rPr lang="en-US" sz="1139" dirty="0"/>
              <a:t> </a:t>
            </a:r>
          </a:p>
          <a:p>
            <a:pPr marL="0" indent="0">
              <a:buNone/>
            </a:pPr>
            <a:r>
              <a:rPr lang="en-US" sz="1139" dirty="0"/>
              <a:t>**C. Neumeyer (2001) “NSTX Internal Hardware Dimensions”</a:t>
            </a:r>
            <a:br>
              <a:rPr lang="en-US" sz="1139" dirty="0"/>
            </a:br>
            <a:r>
              <a:rPr lang="en-US" sz="1139" dirty="0"/>
              <a:t>          http://nstx.pppl.gov/</a:t>
            </a:r>
            <a:r>
              <a:rPr lang="en-US" sz="1139" dirty="0" err="1"/>
              <a:t>nstx</a:t>
            </a:r>
            <a:r>
              <a:rPr lang="en-US" sz="1139" dirty="0"/>
              <a:t>/Engineering/NSTX_Eng_Site/Technical/Machine/NSTX_Engr_Machine_Dims_cm.html</a:t>
            </a:r>
          </a:p>
          <a:p>
            <a:pPr marL="0" indent="0">
              <a:buNone/>
            </a:pPr>
            <a:endParaRPr lang="en-US" sz="1139" i="1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 bwMode="auto">
          <a:xfrm>
            <a:off x="2513659" y="4305394"/>
            <a:ext cx="6547416" cy="14627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00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US" sz="2184" dirty="0"/>
              <a:t>Significant LHI drive required to achieve I</a:t>
            </a:r>
            <a:r>
              <a:rPr lang="en-US" sz="2184" baseline="-25000" dirty="0"/>
              <a:t>p</a:t>
            </a:r>
            <a:r>
              <a:rPr lang="en-US" sz="2184" dirty="0"/>
              <a:t> ~ 1 MA</a:t>
            </a:r>
            <a:endParaRPr lang="en-US" sz="2184" baseline="-25000" dirty="0"/>
          </a:p>
          <a:p>
            <a:pPr lvl="1"/>
            <a:r>
              <a:rPr lang="en-US" sz="1899" dirty="0"/>
              <a:t>Predicted </a:t>
            </a:r>
            <a:r>
              <a:rPr lang="en-US" sz="1899" dirty="0" err="1"/>
              <a:t>A</a:t>
            </a:r>
            <a:r>
              <a:rPr lang="en-US" sz="1899" baseline="-25000" dirty="0" err="1"/>
              <a:t>inj</a:t>
            </a:r>
            <a:r>
              <a:rPr lang="en-US" sz="1899" dirty="0"/>
              <a:t> </a:t>
            </a:r>
            <a:r>
              <a:rPr lang="en-US" sz="1899" dirty="0" err="1"/>
              <a:t>V</a:t>
            </a:r>
            <a:r>
              <a:rPr lang="en-US" sz="1899" baseline="-25000" dirty="0" err="1"/>
              <a:t>inj</a:t>
            </a:r>
            <a:r>
              <a:rPr lang="en-US" sz="1899" dirty="0"/>
              <a:t> requirement estimates: ~ 40 cm</a:t>
            </a:r>
            <a:r>
              <a:rPr lang="en-US" sz="1899" baseline="30000" dirty="0"/>
              <a:t>2</a:t>
            </a:r>
            <a:r>
              <a:rPr lang="en-US" sz="1899" dirty="0"/>
              <a:t>-kV</a:t>
            </a:r>
          </a:p>
          <a:p>
            <a:endParaRPr lang="en-US" sz="2279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03511" y="6529338"/>
            <a:ext cx="7072281" cy="30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i="1" dirty="0" smtClean="0">
                <a:solidFill>
                  <a:schemeClr val="tx1"/>
                </a:solidFill>
                <a:latin typeface="Arial" charset="0"/>
              </a:rPr>
              <a:t>J.L. Barr, EPR, Madison, WI, Aug. 7th, 2014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000" dirty="0" smtClean="0"/>
              <a:t>Indirect evidence of localized current filaments throughout the LHI drive phase also observed. </a:t>
            </a:r>
            <a:endParaRPr lang="en-US" sz="300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quarter" idx="11"/>
          </p:nvPr>
        </p:nvSpPr>
        <p:spPr>
          <a:xfrm>
            <a:off x="97367" y="1144355"/>
            <a:ext cx="4473558" cy="18139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NIMROD predicts streams remain coherent in the edge at high </a:t>
            </a:r>
            <a:r>
              <a:rPr lang="en-US" sz="21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21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p</a:t>
            </a:r>
            <a:endParaRPr lang="en-US" sz="2100" baseline="-250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en-US" sz="21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1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Bulk plasma current sustained by continued reconnection events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45" y="944218"/>
            <a:ext cx="4421714" cy="3316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9" y="3151287"/>
            <a:ext cx="4102101" cy="3725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79" y="4261719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100" dirty="0">
              <a:ea typeface="ＭＳ Ｐゴシック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100" dirty="0">
                <a:latin typeface="+mn-lt"/>
                <a:ea typeface="ＭＳ Ｐゴシック" charset="0"/>
                <a:cs typeface="Times New Roman" pitchFamily="18" charset="0"/>
              </a:rPr>
              <a:t>Correlation analysis of edge </a:t>
            </a:r>
            <a:r>
              <a:rPr lang="en-US" sz="2100" dirty="0" err="1">
                <a:latin typeface="+mn-lt"/>
                <a:ea typeface="ＭＳ Ｐゴシック" charset="0"/>
                <a:cs typeface="Times New Roman" pitchFamily="18" charset="0"/>
              </a:rPr>
              <a:t>Mirnov</a:t>
            </a:r>
            <a:r>
              <a:rPr lang="en-US" sz="2100" dirty="0">
                <a:latin typeface="+mn-lt"/>
                <a:ea typeface="ＭＳ Ｐゴシック" charset="0"/>
                <a:cs typeface="Times New Roman" pitchFamily="18" charset="0"/>
              </a:rPr>
              <a:t> array </a:t>
            </a:r>
            <a:r>
              <a:rPr lang="en-US" sz="2100" dirty="0" smtClean="0">
                <a:latin typeface="+mn-lt"/>
                <a:ea typeface="ＭＳ Ｐゴシック" charset="0"/>
                <a:cs typeface="Times New Roman" pitchFamily="18" charset="0"/>
              </a:rPr>
              <a:t>show source is </a:t>
            </a:r>
            <a:r>
              <a:rPr lang="en-US" sz="2100" dirty="0">
                <a:latin typeface="+mn-lt"/>
                <a:ea typeface="ＭＳ Ｐゴシック" charset="0"/>
                <a:cs typeface="Times New Roman" pitchFamily="18" charset="0"/>
              </a:rPr>
              <a:t>localized in space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endParaRPr lang="en-US" sz="2100" dirty="0"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57083" y="3460377"/>
            <a:ext cx="1326776" cy="7642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708" y="3565867"/>
            <a:ext cx="167654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Inferred current</a:t>
            </a:r>
          </a:p>
          <a:p>
            <a:r>
              <a:rPr lang="en-US" sz="1800" i="1" dirty="0"/>
              <a:t>s</a:t>
            </a:r>
            <a:r>
              <a:rPr lang="en-US" sz="1800" i="1" dirty="0" smtClean="0"/>
              <a:t>tream location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9749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571" y="1820333"/>
            <a:ext cx="3437082" cy="3242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836613"/>
          </a:xfrm>
        </p:spPr>
        <p:txBody>
          <a:bodyPr>
            <a:noAutofit/>
          </a:bodyPr>
          <a:lstStyle/>
          <a:p>
            <a:r>
              <a:rPr lang="en-US" sz="3000" dirty="0" smtClean="0"/>
              <a:t>Local Helicity Injection (LHI) is a </a:t>
            </a:r>
            <a:r>
              <a:rPr lang="en-US" sz="3000" dirty="0" smtClean="0"/>
              <a:t>Scalable</a:t>
            </a:r>
            <a:br>
              <a:rPr lang="en-US" sz="3000" dirty="0" smtClean="0"/>
            </a:br>
            <a:r>
              <a:rPr lang="en-US" sz="3000" dirty="0" smtClean="0"/>
              <a:t>Non-</a:t>
            </a:r>
            <a:r>
              <a:rPr lang="en-US" sz="3000" dirty="0" err="1" smtClean="0"/>
              <a:t>solenoidal</a:t>
            </a:r>
            <a:r>
              <a:rPr lang="en-US" sz="3000" dirty="0" smtClean="0"/>
              <a:t> </a:t>
            </a:r>
            <a:r>
              <a:rPr lang="en-US" sz="3000" dirty="0"/>
              <a:t>S</a:t>
            </a:r>
            <a:r>
              <a:rPr lang="en-US" sz="3000" dirty="0" smtClean="0"/>
              <a:t>tartup Technique</a:t>
            </a:r>
            <a:endParaRPr lang="en-US" sz="3000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72534" y="5522320"/>
            <a:ext cx="8398933" cy="91234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Unstable current streams form tokamak-like state via Taylor relaxation</a:t>
            </a:r>
          </a:p>
          <a:p>
            <a:endParaRPr lang="en-US" sz="100" dirty="0" smtClean="0"/>
          </a:p>
          <a:p>
            <a:r>
              <a:rPr lang="en-US" sz="2000" dirty="0" smtClean="0"/>
              <a:t>Compact, modular, and appears </a:t>
            </a:r>
            <a:r>
              <a:rPr lang="en-US" sz="2000" dirty="0"/>
              <a:t>scalable to MA-class startup</a:t>
            </a:r>
          </a:p>
          <a:p>
            <a:endParaRPr lang="en-US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-1957917" y="4783667"/>
            <a:ext cx="184666" cy="44627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125" y="1441589"/>
            <a:ext cx="450636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Current injected from local plasma source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3798" y="1441589"/>
            <a:ext cx="2597173" cy="357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I</a:t>
            </a:r>
            <a:r>
              <a:rPr lang="en-US" sz="1800" baseline="-25000" dirty="0" smtClean="0">
                <a:latin typeface="Arial"/>
                <a:cs typeface="Arial"/>
              </a:rPr>
              <a:t>p</a:t>
            </a:r>
            <a:r>
              <a:rPr lang="en-US" sz="1800" dirty="0" smtClean="0">
                <a:latin typeface="Arial"/>
                <a:cs typeface="Arial"/>
              </a:rPr>
              <a:t> ≤ 0.18 MA (</a:t>
            </a:r>
            <a:r>
              <a:rPr lang="en-US" sz="1800" dirty="0" err="1" smtClean="0">
                <a:latin typeface="Arial"/>
                <a:cs typeface="Arial"/>
              </a:rPr>
              <a:t>I</a:t>
            </a:r>
            <a:r>
              <a:rPr lang="en-US" sz="1800" baseline="-25000" dirty="0" err="1" smtClean="0">
                <a:latin typeface="Arial"/>
                <a:cs typeface="Arial"/>
              </a:rPr>
              <a:t>inj</a:t>
            </a:r>
            <a:r>
              <a:rPr lang="en-US" sz="1800" dirty="0" smtClean="0">
                <a:latin typeface="Arial"/>
                <a:cs typeface="Arial"/>
              </a:rPr>
              <a:t> = 5 kA)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562" y="1747321"/>
            <a:ext cx="4317848" cy="3074524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36075" y="4590542"/>
            <a:ext cx="1623782" cy="59156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700" b="1" dirty="0">
                <a:latin typeface="Arial"/>
                <a:cs typeface="Arial"/>
              </a:rPr>
              <a:t>Local Helicity </a:t>
            </a:r>
            <a:r>
              <a:rPr lang="en-US" sz="1700" b="1" dirty="0" smtClean="0">
                <a:latin typeface="Arial"/>
                <a:cs typeface="Arial"/>
              </a:rPr>
              <a:t>Injectors</a:t>
            </a:r>
            <a:endParaRPr lang="en-US" sz="1700" b="1" dirty="0">
              <a:latin typeface="Arial"/>
              <a:cs typeface="Arial"/>
            </a:endParaRPr>
          </a:p>
        </p:txBody>
      </p:sp>
      <p:cxnSp>
        <p:nvCxnSpPr>
          <p:cNvPr id="116" name="Straight Arrow Connector 115"/>
          <p:cNvCxnSpPr>
            <a:stCxn id="119" idx="0"/>
          </p:cNvCxnSpPr>
          <p:nvPr/>
        </p:nvCxnSpPr>
        <p:spPr bwMode="auto">
          <a:xfrm flipV="1">
            <a:off x="947966" y="3742267"/>
            <a:ext cx="1693634" cy="84827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2" name="Picture 21" descr="Screen Shot 2014-07-05 at 11.00.03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13628" r="-19" b="3383"/>
          <a:stretch/>
        </p:blipFill>
        <p:spPr>
          <a:xfrm>
            <a:off x="436159" y="2884714"/>
            <a:ext cx="984589" cy="12882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9" name="Straight Arrow Connector 28"/>
          <p:cNvCxnSpPr>
            <a:stCxn id="119" idx="0"/>
            <a:endCxn id="22" idx="2"/>
          </p:cNvCxnSpPr>
          <p:nvPr/>
        </p:nvCxnSpPr>
        <p:spPr bwMode="auto">
          <a:xfrm flipH="1" flipV="1">
            <a:off x="928454" y="4172989"/>
            <a:ext cx="19512" cy="41755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62678" y="2044492"/>
            <a:ext cx="1669143" cy="50346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Injected Current Stream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496786" y="2431143"/>
            <a:ext cx="1356481" cy="36285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1900767" y="5037667"/>
            <a:ext cx="2506133" cy="254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2883703" y="4886324"/>
            <a:ext cx="575799" cy="2957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3703" y="4841468"/>
            <a:ext cx="5757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 m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525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708900" y="6201712"/>
            <a:ext cx="1435100" cy="656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2954" r="36422"/>
          <a:stretch/>
        </p:blipFill>
        <p:spPr>
          <a:xfrm rot="5400000">
            <a:off x="6040419" y="1594054"/>
            <a:ext cx="3270029" cy="2240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Multi-year Technology Development has Produced Robust, </a:t>
            </a:r>
            <a:r>
              <a:rPr lang="en-US" sz="3000" dirty="0"/>
              <a:t>H</a:t>
            </a:r>
            <a:r>
              <a:rPr lang="en-US" sz="3000" dirty="0" smtClean="0"/>
              <a:t>igh </a:t>
            </a:r>
            <a:r>
              <a:rPr lang="en-US" sz="3000" dirty="0"/>
              <a:t>P</a:t>
            </a:r>
            <a:r>
              <a:rPr lang="en-US" sz="3000" dirty="0" smtClean="0"/>
              <a:t>erformance Injectors</a:t>
            </a:r>
            <a:endParaRPr lang="en-US" sz="3000" baseline="-25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2944" y="1270229"/>
            <a:ext cx="4141928" cy="5485647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njector requirements are formidable:</a:t>
            </a:r>
          </a:p>
          <a:p>
            <a:pPr lvl="1"/>
            <a:r>
              <a:rPr lang="en-US" dirty="0" err="1" smtClean="0"/>
              <a:t>I</a:t>
            </a:r>
            <a:r>
              <a:rPr lang="en-US" baseline="-25000" dirty="0" err="1" smtClean="0"/>
              <a:t>inj</a:t>
            </a:r>
            <a:r>
              <a:rPr lang="en-US" dirty="0"/>
              <a:t> </a:t>
            </a:r>
            <a:r>
              <a:rPr lang="en-US" dirty="0" smtClean="0"/>
              <a:t>&gt; 2kA,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inj</a:t>
            </a:r>
            <a:r>
              <a:rPr lang="en-US" dirty="0" smtClean="0"/>
              <a:t> &gt; 1kV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inj</a:t>
            </a:r>
            <a:r>
              <a:rPr lang="en-US" dirty="0" smtClean="0"/>
              <a:t> (~ 1kA/cm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1-2 cm from LCFS</a:t>
            </a:r>
          </a:p>
          <a:p>
            <a:pPr lvl="1"/>
            <a:r>
              <a:rPr lang="en-US" dirty="0"/>
              <a:t>No deleterious PMI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 smtClean="0"/>
              <a:t>Robust high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inj</a:t>
            </a:r>
            <a:r>
              <a:rPr lang="en-US" dirty="0" smtClean="0"/>
              <a:t> achieved</a:t>
            </a:r>
          </a:p>
          <a:p>
            <a:pPr lvl="1"/>
            <a:r>
              <a:rPr lang="en-US" dirty="0" smtClean="0"/>
              <a:t>Cathode shaping  and shielding mitigate cathode spots</a:t>
            </a:r>
          </a:p>
          <a:p>
            <a:pPr lvl="1"/>
            <a:r>
              <a:rPr lang="en-US" dirty="0" smtClean="0"/>
              <a:t>Shield rings and local limiter (not shown) prevent arc-back</a:t>
            </a:r>
          </a:p>
          <a:p>
            <a:pPr lvl="1"/>
            <a:r>
              <a:rPr lang="en-US" dirty="0"/>
              <a:t>~3x </a:t>
            </a:r>
            <a:r>
              <a:rPr lang="en-US" dirty="0" smtClean="0"/>
              <a:t>increase in helicity input</a:t>
            </a:r>
          </a:p>
          <a:p>
            <a:pPr lvl="1"/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730668" y="1160162"/>
            <a:ext cx="1762021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Cathode Shield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668" y="1732123"/>
            <a:ext cx="198002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Arc Anode / </a:t>
            </a: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Injection Cathode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0668" y="3439242"/>
            <a:ext cx="1467068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Arc Cathode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0668" y="2767265"/>
            <a:ext cx="147989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Shield Rings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0668" y="4111217"/>
            <a:ext cx="119776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Arial" charset="0"/>
                <a:ea typeface="Arial" charset="0"/>
                <a:cs typeface="Arial" charset="0"/>
              </a:rPr>
              <a:t>Gas Feed</a:t>
            </a: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 bwMode="auto">
          <a:xfrm flipV="1">
            <a:off x="5928432" y="4111218"/>
            <a:ext cx="1666204" cy="17774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0" name="Straight Arrow Connector 19"/>
          <p:cNvCxnSpPr>
            <a:stCxn id="10" idx="3"/>
          </p:cNvCxnSpPr>
          <p:nvPr/>
        </p:nvCxnSpPr>
        <p:spPr bwMode="auto">
          <a:xfrm flipV="1">
            <a:off x="6197736" y="3300414"/>
            <a:ext cx="1210459" cy="31656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188778" y="2767265"/>
            <a:ext cx="549259" cy="189043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332389" y="1678062"/>
            <a:ext cx="962352" cy="277755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6" name="Straight Arrow Connector 25"/>
          <p:cNvCxnSpPr>
            <a:stCxn id="3" idx="3"/>
          </p:cNvCxnSpPr>
          <p:nvPr/>
        </p:nvCxnSpPr>
        <p:spPr bwMode="auto">
          <a:xfrm>
            <a:off x="6492689" y="1337903"/>
            <a:ext cx="472594" cy="12524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12637" y="6534602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69" y="4767360"/>
            <a:ext cx="3573113" cy="207003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893775" y="4607820"/>
            <a:ext cx="159845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Injector Voltage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 txBox="1">
            <a:spLocks/>
          </p:cNvSpPr>
          <p:nvPr/>
        </p:nvSpPr>
        <p:spPr bwMode="auto">
          <a:xfrm>
            <a:off x="217903" y="990600"/>
            <a:ext cx="8621297" cy="56921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 sz="240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ＭＳ Ｐゴシック" pitchFamily="-84" charset="-128"/>
                <a:cs typeface="ＭＳ Ｐゴシック" charset="-128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+mn-lt"/>
                <a:ea typeface="Lucida Sans Unicode" charset="0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–"/>
              <a:defRPr sz="2000">
                <a:solidFill>
                  <a:srgbClr val="000000"/>
                </a:solidFill>
                <a:latin typeface="+mn-lt"/>
                <a:ea typeface="Lucida Sans Unicode" charset="0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 smtClean="0"/>
              <a:t>Injector impedance model developed and tested*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Q</a:t>
            </a:r>
            <a:r>
              <a:rPr lang="en-US" sz="1800" dirty="0" smtClean="0"/>
              <a:t>uasi-neutrality </a:t>
            </a:r>
            <a:r>
              <a:rPr lang="en-US" sz="1800" dirty="0" smtClean="0"/>
              <a:t>(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inj</a:t>
            </a:r>
            <a:r>
              <a:rPr lang="en-US" sz="1800" dirty="0" smtClean="0"/>
              <a:t> ~ n</a:t>
            </a:r>
            <a:r>
              <a:rPr lang="en-US" sz="1800" baseline="-25000" dirty="0" smtClean="0"/>
              <a:t>edge</a:t>
            </a:r>
            <a:r>
              <a:rPr lang="en-US" sz="1800" dirty="0" smtClean="0"/>
              <a:t>V</a:t>
            </a:r>
            <a:r>
              <a:rPr lang="en-US" sz="1800" baseline="-25000" dirty="0" smtClean="0"/>
              <a:t>inj</a:t>
            </a:r>
            <a:r>
              <a:rPr lang="en-US" sz="1800" baseline="30000" dirty="0" smtClean="0"/>
              <a:t>0.5</a:t>
            </a:r>
            <a:r>
              <a:rPr lang="en-US" sz="1800" dirty="0" smtClean="0"/>
              <a:t>), expanding double </a:t>
            </a:r>
            <a:r>
              <a:rPr lang="en-US" sz="1800" dirty="0"/>
              <a:t>layer (</a:t>
            </a:r>
            <a:r>
              <a:rPr lang="en-US" sz="1800" dirty="0" smtClean="0"/>
              <a:t>I</a:t>
            </a:r>
            <a:r>
              <a:rPr lang="en-US" sz="1800" baseline="-25000" dirty="0" smtClean="0"/>
              <a:t>inj</a:t>
            </a:r>
            <a:r>
              <a:rPr lang="en-US" sz="1800" dirty="0" smtClean="0"/>
              <a:t>~n</a:t>
            </a:r>
            <a:r>
              <a:rPr lang="en-US" sz="1800" baseline="-25000" dirty="0" smtClean="0"/>
              <a:t>arc</a:t>
            </a:r>
            <a:r>
              <a:rPr lang="en-US" sz="1800" dirty="0"/>
              <a:t>V</a:t>
            </a:r>
            <a:r>
              <a:rPr lang="en-US" sz="1800" baseline="-25000" dirty="0"/>
              <a:t>inj</a:t>
            </a:r>
            <a:r>
              <a:rPr lang="en-US" sz="1800" baseline="30000" dirty="0"/>
              <a:t>0.5</a:t>
            </a:r>
            <a:r>
              <a:rPr lang="en-US" sz="1800" dirty="0" smtClean="0"/>
              <a:t>)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sz="2200" dirty="0" smtClean="0"/>
              <a:t>Strong influence on injector design and operation (V</a:t>
            </a:r>
            <a:r>
              <a:rPr lang="en-US" sz="2200" baseline="-25000" dirty="0" smtClean="0"/>
              <a:t>LHI</a:t>
            </a:r>
            <a:r>
              <a:rPr lang="en-US" sz="2200" dirty="0" smtClean="0"/>
              <a:t> ~ </a:t>
            </a:r>
            <a:r>
              <a:rPr lang="en-US" sz="2200" dirty="0" err="1" smtClean="0"/>
              <a:t>V</a:t>
            </a:r>
            <a:r>
              <a:rPr lang="en-US" sz="2200" baseline="-25000" dirty="0" err="1" smtClean="0"/>
              <a:t>inj</a:t>
            </a:r>
            <a:r>
              <a:rPr lang="en-US" sz="2200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Sets power supply requirements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Model gives control actuator for V</a:t>
            </a:r>
            <a:r>
              <a:rPr lang="en-US" sz="1800" baseline="-25000" dirty="0" smtClean="0"/>
              <a:t>LHI</a:t>
            </a:r>
            <a:r>
              <a:rPr lang="en-US" sz="1800" dirty="0" smtClean="0"/>
              <a:t>(t)        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(t)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587" y="-31488"/>
            <a:ext cx="8020264" cy="836613"/>
          </a:xfrm>
        </p:spPr>
        <p:txBody>
          <a:bodyPr>
            <a:noAutofit/>
          </a:bodyPr>
          <a:lstStyle/>
          <a:p>
            <a:r>
              <a:rPr lang="en-US" sz="3000" dirty="0" smtClean="0"/>
              <a:t>Injector Impedance Model Supports Extrapolation to Larger Scale</a:t>
            </a:r>
            <a:endParaRPr lang="en-US" sz="3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-248446" y="1980765"/>
            <a:ext cx="4922046" cy="2920696"/>
            <a:chOff x="4221954" y="3815131"/>
            <a:chExt cx="4922046" cy="2920696"/>
          </a:xfrm>
        </p:grpSpPr>
        <p:grpSp>
          <p:nvGrpSpPr>
            <p:cNvPr id="8" name="Group 7"/>
            <p:cNvGrpSpPr/>
            <p:nvPr/>
          </p:nvGrpSpPr>
          <p:grpSpPr>
            <a:xfrm>
              <a:off x="4221954" y="3815131"/>
              <a:ext cx="4922046" cy="2920696"/>
              <a:chOff x="990600" y="2833743"/>
              <a:chExt cx="6781800" cy="40242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600" y="2833743"/>
                <a:ext cx="6781800" cy="4024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1257300" y="2971800"/>
                <a:ext cx="1219200" cy="23622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Lucida Sans Unicode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1485900" y="3048000"/>
                <a:ext cx="1143000" cy="2895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Lucida Sans Unicode" pitchFamily="34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562100" y="2895600"/>
                <a:ext cx="1295400" cy="30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Lucida Sans Unicode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463750" y="2895600"/>
                <a:ext cx="4699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10</a:t>
                </a:r>
                <a:endParaRPr lang="en-US" sz="2000" dirty="0"/>
              </a:p>
            </p:txBody>
          </p:sp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790700" y="3581400"/>
              <a:ext cx="690563" cy="9493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430" name="Equation" r:id="rId5" imgW="368300" imgH="482600" progId="Equation.3">
                      <p:embed/>
                    </p:oleObj>
                  </mc:Choice>
                  <mc:Fallback>
                    <p:oleObj name="Equation" r:id="rId5" imgW="368300" imgH="4826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790700" y="3581400"/>
                            <a:ext cx="690563" cy="9493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TextBox 10"/>
            <p:cNvSpPr txBox="1"/>
            <p:nvPr/>
          </p:nvSpPr>
          <p:spPr>
            <a:xfrm>
              <a:off x="4673493" y="5066570"/>
              <a:ext cx="850883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(</a:t>
              </a:r>
              <a:r>
                <a:rPr lang="en-US" sz="1800" dirty="0" err="1" smtClean="0"/>
                <a:t>a.u</a:t>
              </a:r>
              <a:r>
                <a:rPr lang="en-US" sz="1800" dirty="0" smtClean="0"/>
                <a:t>.)</a:t>
              </a:r>
              <a:endParaRPr lang="en-US" sz="18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97598" y="2316048"/>
            <a:ext cx="4163253" cy="1301398"/>
            <a:chOff x="129525" y="3974148"/>
            <a:chExt cx="4163253" cy="1301398"/>
          </a:xfrm>
        </p:grpSpPr>
        <p:grpSp>
          <p:nvGrpSpPr>
            <p:cNvPr id="21" name="Group 20"/>
            <p:cNvGrpSpPr/>
            <p:nvPr/>
          </p:nvGrpSpPr>
          <p:grpSpPr>
            <a:xfrm>
              <a:off x="268703" y="4412057"/>
              <a:ext cx="4024075" cy="863489"/>
              <a:chOff x="2337866" y="5423295"/>
              <a:chExt cx="4623844" cy="992188"/>
            </a:xfrm>
          </p:grpSpPr>
          <p:graphicFrame>
            <p:nvGraphicFramePr>
              <p:cNvPr id="22" name="Object 2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580467" y="5423295"/>
              <a:ext cx="4140200" cy="9921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431" name="Equation" r:id="rId7" imgW="2070100" imgH="495300" progId="Equation.3">
                      <p:embed/>
                    </p:oleObj>
                  </mc:Choice>
                  <mc:Fallback>
                    <p:oleObj name="Equation" r:id="rId7" imgW="2070100" imgH="495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580467" y="5423295"/>
                            <a:ext cx="4140200" cy="9921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Rectangle 22"/>
              <p:cNvSpPr/>
              <p:nvPr/>
            </p:nvSpPr>
            <p:spPr bwMode="auto">
              <a:xfrm>
                <a:off x="2337866" y="5448300"/>
                <a:ext cx="4623844" cy="941895"/>
              </a:xfrm>
              <a:prstGeom prst="rect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157"/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29525" y="3974148"/>
              <a:ext cx="2990904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venir Book"/>
                  <a:cs typeface="Avenir Book"/>
                </a:rPr>
                <a:t>Impedance Model:</a:t>
              </a:r>
              <a:endParaRPr lang="en-US" dirty="0">
                <a:latin typeface="Avenir Book"/>
                <a:cs typeface="Avenir Book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709256" y="6203391"/>
            <a:ext cx="27432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57200" y="6578600"/>
            <a:ext cx="321806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*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</a:rPr>
              <a:t>E.T. Hinson, </a:t>
            </a:r>
            <a:r>
              <a:rPr lang="en-US" sz="1200" i="1" dirty="0">
                <a:solidFill>
                  <a:srgbClr val="000000"/>
                </a:solidFill>
              </a:rPr>
              <a:t>Ph.D. Thesis, UW-Madison, </a:t>
            </a:r>
            <a:r>
              <a:rPr lang="en-US" sz="1200" i="1" dirty="0" smtClean="0">
                <a:solidFill>
                  <a:srgbClr val="000000"/>
                </a:solidFill>
              </a:rPr>
              <a:t>2015.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197650" cy="836613"/>
          </a:xfrm>
        </p:spPr>
        <p:txBody>
          <a:bodyPr>
            <a:noAutofit/>
          </a:bodyPr>
          <a:lstStyle/>
          <a:p>
            <a:r>
              <a:rPr lang="en-US" sz="3000" dirty="0"/>
              <a:t>P</a:t>
            </a:r>
            <a:r>
              <a:rPr lang="en-US" sz="3000" dirty="0" smtClean="0"/>
              <a:t>hysics </a:t>
            </a:r>
            <a:r>
              <a:rPr lang="en-US" sz="3000" dirty="0"/>
              <a:t>of LHI E</a:t>
            </a:r>
            <a:r>
              <a:rPr lang="en-US" sz="3000" dirty="0" smtClean="0"/>
              <a:t>ncapsulated </a:t>
            </a:r>
            <a:r>
              <a:rPr lang="en-US" sz="3000" dirty="0"/>
              <a:t>in </a:t>
            </a:r>
            <a:r>
              <a:rPr lang="en-US" sz="3000" dirty="0" smtClean="0"/>
              <a:t>a</a:t>
            </a:r>
            <a:br>
              <a:rPr lang="en-US" sz="3000" dirty="0" smtClean="0"/>
            </a:br>
            <a:r>
              <a:rPr lang="en-US" sz="3000" dirty="0" smtClean="0"/>
              <a:t>Hierarchy </a:t>
            </a:r>
            <a:r>
              <a:rPr lang="en-US" sz="3000" dirty="0"/>
              <a:t>of </a:t>
            </a:r>
            <a:r>
              <a:rPr lang="en-US" sz="3000" dirty="0" smtClean="0"/>
              <a:t>Models</a:t>
            </a:r>
            <a:endParaRPr lang="en-US" sz="3000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77478" y="1798075"/>
            <a:ext cx="8002922" cy="4027816"/>
          </a:xfrm>
        </p:spPr>
        <p:txBody>
          <a:bodyPr>
            <a:normAutofit/>
          </a:bodyPr>
          <a:lstStyle/>
          <a:p>
            <a:pPr marL="514345" indent="-457200">
              <a:buFont typeface="+mj-lt"/>
              <a:buAutoNum type="arabicPeriod"/>
            </a:pPr>
            <a:r>
              <a:rPr lang="en-US" sz="2350" dirty="0" smtClean="0"/>
              <a:t>Maximum I</a:t>
            </a:r>
            <a:r>
              <a:rPr lang="en-US" sz="2350" baseline="-25000" dirty="0" smtClean="0"/>
              <a:t>p</a:t>
            </a:r>
            <a:r>
              <a:rPr lang="en-US" sz="2350" dirty="0" smtClean="0"/>
              <a:t> limits*</a:t>
            </a:r>
          </a:p>
          <a:p>
            <a:pPr marL="514345" indent="-457200">
              <a:buFont typeface="+mj-lt"/>
              <a:buAutoNum type="arabicPeriod"/>
            </a:pPr>
            <a:endParaRPr lang="en-US" sz="5050" dirty="0"/>
          </a:p>
          <a:p>
            <a:pPr marL="514345" indent="-457200">
              <a:buFont typeface="+mj-lt"/>
              <a:buAutoNum type="arabicPeriod"/>
            </a:pPr>
            <a:r>
              <a:rPr lang="en-US" sz="2350" dirty="0" smtClean="0"/>
              <a:t>0-D power-balance </a:t>
            </a:r>
            <a:r>
              <a:rPr lang="en-US" sz="2350" dirty="0" err="1" smtClean="0"/>
              <a:t>I</a:t>
            </a:r>
            <a:r>
              <a:rPr lang="en-US" sz="2350" baseline="-25000" dirty="0" err="1" smtClean="0"/>
              <a:t>p</a:t>
            </a:r>
            <a:r>
              <a:rPr lang="en-US" sz="2350" dirty="0" smtClean="0"/>
              <a:t>(t)</a:t>
            </a:r>
          </a:p>
          <a:p>
            <a:pPr marL="514345" indent="-457200">
              <a:buFont typeface="+mj-lt"/>
              <a:buAutoNum type="arabicPeriod"/>
            </a:pPr>
            <a:endParaRPr lang="en-US" sz="2350" dirty="0" smtClean="0"/>
          </a:p>
          <a:p>
            <a:pPr marL="514345" indent="-457200">
              <a:buFont typeface="+mj-lt"/>
              <a:buAutoNum type="arabicPeriod"/>
            </a:pPr>
            <a:endParaRPr lang="en-US" sz="2350" dirty="0" smtClean="0"/>
          </a:p>
          <a:p>
            <a:pPr marL="514345" indent="-457200">
              <a:buFont typeface="+mj-lt"/>
              <a:buAutoNum type="arabicPeriod"/>
            </a:pPr>
            <a:r>
              <a:rPr lang="en-US" sz="2350" dirty="0" smtClean="0"/>
              <a:t>3D </a:t>
            </a:r>
            <a:r>
              <a:rPr lang="en-US" sz="2350" dirty="0"/>
              <a:t>Resistive MHD </a:t>
            </a:r>
            <a:r>
              <a:rPr lang="en-US" sz="2350" dirty="0" smtClean="0"/>
              <a:t>(NIMROD)**</a:t>
            </a:r>
            <a:endParaRPr lang="en-US" sz="235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15599" y="1090248"/>
            <a:ext cx="2381648" cy="1246947"/>
            <a:chOff x="3776133" y="1166051"/>
            <a:chExt cx="2381648" cy="1246947"/>
          </a:xfrm>
        </p:grpSpPr>
        <p:grpSp>
          <p:nvGrpSpPr>
            <p:cNvPr id="4" name="Group 3"/>
            <p:cNvGrpSpPr/>
            <p:nvPr/>
          </p:nvGrpSpPr>
          <p:grpSpPr>
            <a:xfrm>
              <a:off x="3776133" y="1540805"/>
              <a:ext cx="2381648" cy="872193"/>
              <a:chOff x="4020156" y="1031204"/>
              <a:chExt cx="2434887" cy="979410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26184" y="1058682"/>
              <a:ext cx="2217000" cy="9341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608" name="Equation" r:id="rId4" imgW="1130300" imgH="457200" progId="Equation.3">
                      <p:embed/>
                    </p:oleObj>
                  </mc:Choice>
                  <mc:Fallback>
                    <p:oleObj name="Equation" r:id="rId4" imgW="1130300" imgH="4572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4126184" y="1058682"/>
                            <a:ext cx="2217000" cy="9341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Rectangle 28"/>
              <p:cNvSpPr/>
              <p:nvPr/>
            </p:nvSpPr>
            <p:spPr bwMode="auto">
              <a:xfrm>
                <a:off x="4020156" y="1031204"/>
                <a:ext cx="2434887" cy="979410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157"/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989335" y="1166051"/>
              <a:ext cx="1955245" cy="35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Taylor Relaxation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30416" y="6108204"/>
            <a:ext cx="5766831" cy="72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/>
              <a:t>*D.J. </a:t>
            </a:r>
            <a:r>
              <a:rPr lang="en-US" sz="1200" i="1" dirty="0" err="1"/>
              <a:t>Battaglia</a:t>
            </a:r>
            <a:r>
              <a:rPr lang="en-US" sz="1200" i="1" dirty="0"/>
              <a:t>, et al. </a:t>
            </a:r>
            <a:r>
              <a:rPr lang="en-US" sz="1200" i="1" dirty="0" err="1"/>
              <a:t>Nucl</a:t>
            </a:r>
            <a:r>
              <a:rPr lang="en-US" sz="1200" i="1" dirty="0"/>
              <a:t>. Fusion </a:t>
            </a:r>
            <a:r>
              <a:rPr lang="en-US" sz="1200" b="1" i="1" dirty="0"/>
              <a:t>51</a:t>
            </a:r>
            <a:r>
              <a:rPr lang="en-US" sz="1200" i="1" dirty="0"/>
              <a:t> (2011) 073029.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i="1" dirty="0">
                <a:solidFill>
                  <a:srgbClr val="000000"/>
                </a:solidFill>
              </a:rPr>
              <a:t>*N.W. </a:t>
            </a:r>
            <a:r>
              <a:rPr lang="en-US" sz="1200" i="1" dirty="0" err="1" smtClean="0">
                <a:solidFill>
                  <a:srgbClr val="000000"/>
                </a:solidFill>
              </a:rPr>
              <a:t>Eidietis</a:t>
            </a:r>
            <a:r>
              <a:rPr lang="en-US" sz="1200" i="1" dirty="0" smtClean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Ph.D. Thesis, UW-Madison, 2007</a:t>
            </a:r>
            <a:r>
              <a:rPr lang="en-US" sz="1200" i="1" dirty="0" smtClean="0">
                <a:solidFill>
                  <a:srgbClr val="000000"/>
                </a:solidFill>
              </a:rPr>
              <a:t>.</a:t>
            </a:r>
            <a:br>
              <a:rPr lang="en-US" sz="1200" i="1" dirty="0" smtClean="0">
                <a:solidFill>
                  <a:srgbClr val="000000"/>
                </a:solidFill>
              </a:rPr>
            </a:br>
            <a:r>
              <a:rPr lang="en-US" sz="1200" i="1" dirty="0" smtClean="0">
                <a:solidFill>
                  <a:srgbClr val="000000"/>
                </a:solidFill>
              </a:rPr>
              <a:t>**J. O’Bryan, </a:t>
            </a:r>
            <a:r>
              <a:rPr lang="en-US" sz="1200" i="1" dirty="0">
                <a:solidFill>
                  <a:srgbClr val="000000"/>
                </a:solidFill>
              </a:rPr>
              <a:t>Ph.D. Thesis, UW-Madison, </a:t>
            </a:r>
            <a:r>
              <a:rPr lang="en-US" sz="1200" i="1" dirty="0" smtClean="0">
                <a:solidFill>
                  <a:srgbClr val="000000"/>
                </a:solidFill>
              </a:rPr>
              <a:t>2014.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200" i="1" dirty="0">
                <a:latin typeface="Times New Roman"/>
                <a:cs typeface="Times New Roman"/>
              </a:rPr>
              <a:t>**J. O’Bryan, C.R. </a:t>
            </a:r>
            <a:r>
              <a:rPr lang="en-US" sz="1200" i="1" dirty="0" err="1">
                <a:latin typeface="Times New Roman"/>
                <a:cs typeface="Times New Roman"/>
              </a:rPr>
              <a:t>Sovinec</a:t>
            </a:r>
            <a:r>
              <a:rPr lang="en-US" sz="1200" i="1" dirty="0">
                <a:latin typeface="Times New Roman"/>
                <a:cs typeface="Times New Roman"/>
              </a:rPr>
              <a:t>, Plasma Phys. Control. Fusion </a:t>
            </a:r>
            <a:r>
              <a:rPr lang="en-US" sz="1200" b="1" i="1" dirty="0">
                <a:latin typeface="Times New Roman"/>
                <a:cs typeface="Times New Roman"/>
              </a:rPr>
              <a:t>56 </a:t>
            </a:r>
            <a:r>
              <a:rPr lang="en-US" sz="1200" i="1" dirty="0">
                <a:latin typeface="Times New Roman"/>
                <a:cs typeface="Times New Roman"/>
              </a:rPr>
              <a:t>064005 (2014)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25471" y="1090236"/>
            <a:ext cx="2815306" cy="1246970"/>
            <a:chOff x="6415609" y="1166051"/>
            <a:chExt cx="2352777" cy="1246970"/>
          </a:xfrm>
        </p:grpSpPr>
        <p:sp>
          <p:nvSpPr>
            <p:cNvPr id="8" name="TextBox 7"/>
            <p:cNvSpPr txBox="1"/>
            <p:nvPr/>
          </p:nvSpPr>
          <p:spPr>
            <a:xfrm>
              <a:off x="6415609" y="1166051"/>
              <a:ext cx="2352777" cy="35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Helicity Conservation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503296" y="1536732"/>
              <a:ext cx="2177402" cy="876289"/>
            </a:xfrm>
            <a:prstGeom prst="rect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157"/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7830617" y="6321962"/>
            <a:ext cx="1310160" cy="536040"/>
            <a:chOff x="4719" y="3916"/>
            <a:chExt cx="919" cy="376"/>
          </a:xfrm>
          <a:solidFill>
            <a:srgbClr val="FFFFFF"/>
          </a:solidFill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26566" r="24879" b="38715"/>
            <a:stretch>
              <a:fillRect/>
            </a:stretch>
          </p:blipFill>
          <p:spPr bwMode="auto">
            <a:xfrm>
              <a:off x="5340" y="3916"/>
              <a:ext cx="298" cy="376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9" y="3985"/>
              <a:ext cx="613" cy="233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12" name="TextBox 11"/>
          <p:cNvSpPr txBox="1"/>
          <p:nvPr/>
        </p:nvSpPr>
        <p:spPr>
          <a:xfrm>
            <a:off x="4254500" y="2908300"/>
            <a:ext cx="65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87131"/>
              </p:ext>
            </p:extLst>
          </p:nvPr>
        </p:nvGraphicFramePr>
        <p:xfrm>
          <a:off x="6683650" y="1469314"/>
          <a:ext cx="2098946" cy="82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9" name="Equation" r:id="rId8" imgW="1130300" imgH="406400" progId="Equation.3">
                  <p:embed/>
                </p:oleObj>
              </mc:Choice>
              <mc:Fallback>
                <p:oleObj name="Equation" r:id="rId8" imgW="1130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83650" y="1469314"/>
                        <a:ext cx="2098946" cy="82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301002"/>
              </p:ext>
            </p:extLst>
          </p:nvPr>
        </p:nvGraphicFramePr>
        <p:xfrm>
          <a:off x="4495495" y="2963164"/>
          <a:ext cx="2977102" cy="504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0" name="Equation" r:id="rId10" imgW="1435100" imgH="241300" progId="Equation.3">
                  <p:embed/>
                </p:oleObj>
              </mc:Choice>
              <mc:Fallback>
                <p:oleObj name="Equation" r:id="rId10" imgW="1435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95495" y="2963164"/>
                        <a:ext cx="2977102" cy="504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571909"/>
              </p:ext>
            </p:extLst>
          </p:nvPr>
        </p:nvGraphicFramePr>
        <p:xfrm>
          <a:off x="7623052" y="2969399"/>
          <a:ext cx="1048106" cy="49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1" name="Equation" r:id="rId12" imgW="482600" imgH="228600" progId="Equation.3">
                  <p:embed/>
                </p:oleObj>
              </mc:Choice>
              <mc:Fallback>
                <p:oleObj name="Equation" r:id="rId12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3052" y="2969399"/>
                        <a:ext cx="1048106" cy="499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 bwMode="auto">
          <a:xfrm>
            <a:off x="4432672" y="2931885"/>
            <a:ext cx="4224867" cy="592666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157"/>
            <a:endParaRPr lang="en-US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53426" y="2970795"/>
            <a:ext cx="26962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8701" y="4343391"/>
            <a:ext cx="1916519" cy="185938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35702" y="4054954"/>
            <a:ext cx="3002516" cy="2970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Arial" charset="0"/>
                <a:ea typeface="Arial" charset="0"/>
                <a:cs typeface="Arial" charset="0"/>
              </a:rPr>
              <a:t>Reconnecting LHI Current </a:t>
            </a:r>
            <a:r>
              <a:rPr lang="en-US" sz="1400" smtClean="0">
                <a:latin typeface="Arial" charset="0"/>
                <a:ea typeface="Arial" charset="0"/>
                <a:cs typeface="Arial" charset="0"/>
              </a:rPr>
              <a:t>Stream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497513" y="3130003"/>
            <a:ext cx="168706" cy="175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92031" y="3019471"/>
            <a:ext cx="348172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Lucida Sans Unicode" charset="0"/>
                <a:ea typeface="Lucida Sans Unicode" charset="0"/>
                <a:cs typeface="Lucida Sans Unicode" charset="0"/>
              </a:rPr>
              <a:t>-</a:t>
            </a:r>
            <a:endParaRPr lang="en-US" sz="220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7651747" y="1711795"/>
            <a:ext cx="859368" cy="1402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939447" y="5676739"/>
            <a:ext cx="4204553" cy="11812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969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31235" y="1000008"/>
            <a:ext cx="8007348" cy="14235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L</a:t>
            </a:r>
            <a:r>
              <a:rPr lang="en-US" sz="2000" dirty="0" smtClean="0"/>
              <a:t>umped parameter model:</a:t>
            </a:r>
            <a:r>
              <a:rPr lang="en-US" sz="1800" dirty="0" smtClean="0"/>
              <a:t>                                   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Inputs: R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(t), </a:t>
            </a:r>
            <a:r>
              <a:rPr lang="en-US" sz="1800" i="1" dirty="0" smtClean="0"/>
              <a:t>I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(0), η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, </a:t>
            </a:r>
            <a:r>
              <a:rPr lang="en-US" sz="1800" dirty="0" err="1" smtClean="0"/>
              <a:t>κ</a:t>
            </a:r>
            <a:r>
              <a:rPr lang="en-US" sz="1800" dirty="0" smtClean="0"/>
              <a:t>(t), a(t), </a:t>
            </a:r>
            <a:r>
              <a:rPr lang="en-US" sz="1800" i="1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ℓ</a:t>
            </a:r>
            <a:r>
              <a:rPr lang="en-US" sz="1800" i="1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1800" i="1" baseline="-25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 </a:t>
            </a:r>
            <a:r>
              <a:rPr lang="en-US" sz="1800" dirty="0" smtClean="0"/>
              <a:t>(t)</a:t>
            </a:r>
            <a:endParaRPr lang="en-US" sz="1800" baseline="-25000" dirty="0" smtClean="0"/>
          </a:p>
          <a:p>
            <a:pPr lvl="1">
              <a:lnSpc>
                <a:spcPct val="120000"/>
              </a:lnSpc>
            </a:pPr>
            <a:r>
              <a:rPr lang="en-US" sz="1800" dirty="0" smtClean="0"/>
              <a:t>Analytic low-A descriptions of </a:t>
            </a:r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L</a:t>
            </a:r>
            <a:r>
              <a:rPr lang="en-US" sz="18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p</a:t>
            </a:r>
            <a:r>
              <a:rPr lang="en-US" sz="1800" dirty="0" smtClean="0"/>
              <a:t>*, </a:t>
            </a:r>
            <a:r>
              <a:rPr lang="en-US" sz="1800" i="1" dirty="0" err="1" smtClean="0"/>
              <a:t>B</a:t>
            </a:r>
            <a:r>
              <a:rPr lang="en-US" sz="1800" i="1" baseline="-25000" dirty="0" err="1" smtClean="0"/>
              <a:t>z</a:t>
            </a:r>
            <a:r>
              <a:rPr lang="en-US" sz="1800" dirty="0" smtClean="0"/>
              <a:t>**, </a:t>
            </a:r>
            <a:r>
              <a:rPr lang="en-US" sz="1800" i="1" dirty="0" smtClean="0"/>
              <a:t>V</a:t>
            </a:r>
            <a:r>
              <a:rPr lang="en-US" sz="1800" i="1" baseline="-25000" dirty="0" smtClean="0"/>
              <a:t>eff</a:t>
            </a:r>
            <a:r>
              <a:rPr lang="en-US" sz="1800" dirty="0" smtClean="0"/>
              <a:t>(</a:t>
            </a:r>
            <a:r>
              <a:rPr lang="en-US" sz="1800" dirty="0"/>
              <a:t>t</a:t>
            </a:r>
            <a:r>
              <a:rPr lang="en-US" sz="1800" dirty="0" smtClean="0"/>
              <a:t>)</a:t>
            </a:r>
            <a:endParaRPr lang="en-US" sz="2000" dirty="0" smtClean="0"/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7315200" y="4737100"/>
            <a:ext cx="572655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1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1pPr>
            <a:lvl2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2pPr>
            <a:lvl3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3pPr>
            <a:lvl4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4pPr>
            <a:lvl5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i="1" dirty="0" smtClean="0">
                <a:solidFill>
                  <a:schemeClr val="tx1"/>
                </a:solidFill>
                <a:latin typeface="Arial" charset="0"/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44811"/>
              </p:ext>
            </p:extLst>
          </p:nvPr>
        </p:nvGraphicFramePr>
        <p:xfrm>
          <a:off x="4091517" y="2554817"/>
          <a:ext cx="4564063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4" imgW="2476500" imgH="431800" progId="Equation.3">
                  <p:embed/>
                </p:oleObj>
              </mc:Choice>
              <mc:Fallback>
                <p:oleObj name="Equation" r:id="rId4" imgW="2476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1517" y="2554817"/>
                        <a:ext cx="4564063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24983"/>
              </p:ext>
            </p:extLst>
          </p:nvPr>
        </p:nvGraphicFramePr>
        <p:xfrm>
          <a:off x="870356" y="2535685"/>
          <a:ext cx="2137220" cy="80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Equation" r:id="rId6" imgW="1079500" imgH="406400" progId="Equation.3">
                  <p:embed/>
                </p:oleObj>
              </mc:Choice>
              <mc:Fallback>
                <p:oleObj name="Equation" r:id="rId6" imgW="1079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0356" y="2535685"/>
                        <a:ext cx="2137220" cy="80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283798"/>
              </p:ext>
            </p:extLst>
          </p:nvPr>
        </p:nvGraphicFramePr>
        <p:xfrm>
          <a:off x="197427" y="5048249"/>
          <a:ext cx="3961823" cy="709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" name="Equation" r:id="rId8" imgW="2565400" imgH="457200" progId="Equation.3">
                  <p:embed/>
                </p:oleObj>
              </mc:Choice>
              <mc:Fallback>
                <p:oleObj name="Equation" r:id="rId8" imgW="2565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7427" y="5048249"/>
                        <a:ext cx="3961823" cy="709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0002"/>
              </p:ext>
            </p:extLst>
          </p:nvPr>
        </p:nvGraphicFramePr>
        <p:xfrm>
          <a:off x="276755" y="3741209"/>
          <a:ext cx="3417887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Equation" r:id="rId10" imgW="1854200" imgH="533400" progId="Equation.3">
                  <p:embed/>
                </p:oleObj>
              </mc:Choice>
              <mc:Fallback>
                <p:oleObj name="Equation" r:id="rId10" imgW="18542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6755" y="3741209"/>
                        <a:ext cx="3417887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83448"/>
              </p:ext>
            </p:extLst>
          </p:nvPr>
        </p:nvGraphicFramePr>
        <p:xfrm>
          <a:off x="676275" y="5741988"/>
          <a:ext cx="25288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Equation" r:id="rId12" imgW="1371600" imgH="419100" progId="Equation.3">
                  <p:embed/>
                </p:oleObj>
              </mc:Choice>
              <mc:Fallback>
                <p:oleObj name="Equation" r:id="rId12" imgW="1371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6275" y="5741988"/>
                        <a:ext cx="2528888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328990"/>
              </p:ext>
            </p:extLst>
          </p:nvPr>
        </p:nvGraphicFramePr>
        <p:xfrm>
          <a:off x="4316298" y="5251154"/>
          <a:ext cx="4614863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14" imgW="3416300" imgH="431800" progId="Equation.3">
                  <p:embed/>
                </p:oleObj>
              </mc:Choice>
              <mc:Fallback>
                <p:oleObj name="Equation" r:id="rId14" imgW="3416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298" y="5251154"/>
                        <a:ext cx="4614863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749035"/>
              </p:ext>
            </p:extLst>
          </p:nvPr>
        </p:nvGraphicFramePr>
        <p:xfrm>
          <a:off x="5169315" y="5931133"/>
          <a:ext cx="295116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Equation" r:id="rId16" imgW="2184400" imgH="292100" progId="Equation.3">
                  <p:embed/>
                </p:oleObj>
              </mc:Choice>
              <mc:Fallback>
                <p:oleObj name="Equation" r:id="rId16" imgW="2184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315" y="5931133"/>
                        <a:ext cx="2951163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 flipV="1">
            <a:off x="6343117" y="1507595"/>
            <a:ext cx="0" cy="59266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047436" y="1507595"/>
            <a:ext cx="0" cy="59266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7776633" y="1507595"/>
            <a:ext cx="0" cy="32918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7735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aphicFrame>
        <p:nvGraphicFramePr>
          <p:cNvPr id="2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165117"/>
              </p:ext>
            </p:extLst>
          </p:nvPr>
        </p:nvGraphicFramePr>
        <p:xfrm>
          <a:off x="6543419" y="4122148"/>
          <a:ext cx="2438575" cy="274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18" imgW="2044700" imgH="228600" progId="Equation.3">
                  <p:embed/>
                </p:oleObj>
              </mc:Choice>
              <mc:Fallback>
                <p:oleObj name="Equation" r:id="rId18" imgW="2044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3419" y="4122148"/>
                        <a:ext cx="2438575" cy="274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308930"/>
              </p:ext>
            </p:extLst>
          </p:nvPr>
        </p:nvGraphicFramePr>
        <p:xfrm>
          <a:off x="6599459" y="4434809"/>
          <a:ext cx="2302631" cy="35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Equation" r:id="rId20" imgW="1930400" imgH="292100" progId="Equation.3">
                  <p:embed/>
                </p:oleObj>
              </mc:Choice>
              <mc:Fallback>
                <p:oleObj name="Equation" r:id="rId20" imgW="1930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459" y="4434809"/>
                        <a:ext cx="2302631" cy="350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119080"/>
              </p:ext>
            </p:extLst>
          </p:nvPr>
        </p:nvGraphicFramePr>
        <p:xfrm>
          <a:off x="4000501" y="4129704"/>
          <a:ext cx="2393727" cy="626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Equation" r:id="rId22" imgW="2006600" imgH="520700" progId="Equation.3">
                  <p:embed/>
                </p:oleObj>
              </mc:Choice>
              <mc:Fallback>
                <p:oleObj name="Equation" r:id="rId22" imgW="20066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1" y="4129704"/>
                        <a:ext cx="2393727" cy="6264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 bwMode="auto">
          <a:xfrm>
            <a:off x="158750" y="2370667"/>
            <a:ext cx="3661833" cy="1143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 w="38100" cmpd="sng">
                <a:solidFill>
                  <a:srgbClr val="0000FF"/>
                </a:solidFill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936999" y="2374901"/>
            <a:ext cx="5080001" cy="2493432"/>
          </a:xfrm>
          <a:prstGeom prst="rect">
            <a:avLst/>
          </a:prstGeom>
          <a:noFill/>
          <a:ln w="38100" cap="flat" cmpd="sng" algn="ctr">
            <a:solidFill>
              <a:srgbClr val="0077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 w="38100" cmpd="sng">
                <a:solidFill>
                  <a:srgbClr val="0000FF"/>
                </a:solidFill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52400" y="3608917"/>
            <a:ext cx="3668183" cy="12382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 w="38100" cmpd="sng">
                <a:solidFill>
                  <a:srgbClr val="0000FF"/>
                </a:solidFill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48167" y="4957233"/>
            <a:ext cx="8879416" cy="16256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 w="38100" cmpd="sng">
                <a:solidFill>
                  <a:srgbClr val="0000FF"/>
                </a:solidFill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 bwMode="auto">
          <a:xfrm>
            <a:off x="332533" y="6587059"/>
            <a:ext cx="4053418" cy="1862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*S.P. </a:t>
            </a:r>
            <a:r>
              <a:rPr lang="en-US" sz="1200" dirty="0" err="1" smtClean="0"/>
              <a:t>Hirshman</a:t>
            </a:r>
            <a:r>
              <a:rPr lang="en-US" sz="1200" dirty="0"/>
              <a:t> </a:t>
            </a:r>
            <a:r>
              <a:rPr lang="en-US" sz="1200" dirty="0" smtClean="0"/>
              <a:t>and G.H. Nielson 1986 </a:t>
            </a:r>
            <a:r>
              <a:rPr lang="en-US" sz="1200" i="1" dirty="0" smtClean="0"/>
              <a:t>Phys. Fluids</a:t>
            </a:r>
            <a:r>
              <a:rPr lang="en-US" sz="1200" dirty="0" smtClean="0"/>
              <a:t> </a:t>
            </a:r>
            <a:r>
              <a:rPr lang="en-US" sz="1200" b="1" dirty="0" smtClean="0"/>
              <a:t>29</a:t>
            </a:r>
            <a:r>
              <a:rPr lang="en-US" sz="1200" dirty="0" smtClean="0"/>
              <a:t> 790</a:t>
            </a:r>
            <a:endParaRPr lang="en-US" sz="1200" i="1" dirty="0"/>
          </a:p>
        </p:txBody>
      </p:sp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099335"/>
              </p:ext>
            </p:extLst>
          </p:nvPr>
        </p:nvGraphicFramePr>
        <p:xfrm>
          <a:off x="4969003" y="3354917"/>
          <a:ext cx="2966359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Equation" r:id="rId24" imgW="2057400" imgH="482600" progId="Equation.3">
                  <p:embed/>
                </p:oleObj>
              </mc:Choice>
              <mc:Fallback>
                <p:oleObj name="Equation" r:id="rId24" imgW="20574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9003" y="3354917"/>
                        <a:ext cx="2966359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Placeholder 3"/>
          <p:cNvSpPr txBox="1">
            <a:spLocks/>
          </p:cNvSpPr>
          <p:nvPr/>
        </p:nvSpPr>
        <p:spPr bwMode="auto">
          <a:xfrm>
            <a:off x="5029603" y="6572907"/>
            <a:ext cx="3595814" cy="2850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**O. </a:t>
            </a:r>
            <a:r>
              <a:rPr lang="en-US" sz="1200" dirty="0" err="1" smtClean="0"/>
              <a:t>Mitarai</a:t>
            </a:r>
            <a:r>
              <a:rPr lang="en-US" sz="1200" dirty="0" smtClean="0"/>
              <a:t> and Y. </a:t>
            </a:r>
            <a:r>
              <a:rPr lang="en-US" sz="1200" dirty="0" err="1" smtClean="0"/>
              <a:t>Takase</a:t>
            </a:r>
            <a:r>
              <a:rPr lang="en-US" sz="1200" dirty="0" smtClean="0"/>
              <a:t> 2003 </a:t>
            </a:r>
            <a:r>
              <a:rPr lang="en-US" sz="1200" i="1" dirty="0" smtClean="0"/>
              <a:t>Fusion Sci. Technol.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2417" y="5080000"/>
            <a:ext cx="1846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9262" y="1843466"/>
            <a:ext cx="1846980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baseline="-25000" dirty="0" smtClean="0">
                <a:latin typeface="Arial" charset="0"/>
                <a:ea typeface="Arial" charset="0"/>
                <a:cs typeface="Arial" charset="0"/>
              </a:rPr>
              <a:t>IND </a:t>
            </a:r>
            <a:r>
              <a:rPr lang="en-US" sz="1800" smtClean="0">
                <a:latin typeface="Arial" charset="0"/>
                <a:ea typeface="Arial" charset="0"/>
                <a:cs typeface="Arial" charset="0"/>
              </a:rPr>
              <a:t>= V</a:t>
            </a:r>
            <a:r>
              <a:rPr lang="en-US" sz="1800" baseline="-25000" smtClean="0">
                <a:latin typeface="Arial" charset="0"/>
                <a:ea typeface="Arial" charset="0"/>
                <a:cs typeface="Arial" charset="0"/>
              </a:rPr>
              <a:t>PF </a:t>
            </a:r>
            <a:r>
              <a:rPr lang="en-US" sz="1800" smtClean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1800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1800" baseline="-25000" dirty="0" err="1" smtClean="0">
                <a:latin typeface="Arial" charset="0"/>
                <a:ea typeface="Arial" charset="0"/>
                <a:cs typeface="Arial" charset="0"/>
              </a:rPr>
              <a:t>geo</a:t>
            </a:r>
            <a:endParaRPr lang="en-US" sz="1800" baseline="-25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041401" y="2984336"/>
            <a:ext cx="244254" cy="1983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3071" y="2954813"/>
            <a:ext cx="415498" cy="260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smtClean="0">
                <a:latin typeface="Lucida Sans Unicode" charset="0"/>
                <a:ea typeface="Lucida Sans Unicode" charset="0"/>
                <a:cs typeface="Lucida Sans Unicode" charset="0"/>
              </a:rPr>
              <a:t>LHI</a:t>
            </a:r>
            <a:endParaRPr lang="en-US" sz="1100" i="1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54025" y="4253504"/>
            <a:ext cx="145486" cy="1983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9570" y="4229293"/>
            <a:ext cx="330540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 New Roman" charset="0"/>
                <a:ea typeface="Times New Roman" charset="0"/>
                <a:cs typeface="Times New Roman" charset="0"/>
              </a:rPr>
              <a:t>IR</a:t>
            </a:r>
            <a:endParaRPr lang="en-US" sz="12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858270"/>
              </p:ext>
            </p:extLst>
          </p:nvPr>
        </p:nvGraphicFramePr>
        <p:xfrm>
          <a:off x="5657009" y="1020261"/>
          <a:ext cx="2977102" cy="504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Equation" r:id="rId26" imgW="1435100" imgH="241300" progId="Equation.3">
                  <p:embed/>
                </p:oleObj>
              </mc:Choice>
              <mc:Fallback>
                <p:oleObj name="Equation" r:id="rId26" imgW="1435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657009" y="1020261"/>
                        <a:ext cx="2977102" cy="504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9"/>
          <p:cNvSpPr/>
          <p:nvPr/>
        </p:nvSpPr>
        <p:spPr bwMode="auto">
          <a:xfrm>
            <a:off x="6659027" y="1187100"/>
            <a:ext cx="168706" cy="175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53545" y="1076568"/>
            <a:ext cx="348172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Lucida Sans Unicode" charset="0"/>
                <a:ea typeface="Lucida Sans Unicode" charset="0"/>
                <a:cs typeface="Lucida Sans Unicode" charset="0"/>
              </a:rPr>
              <a:t>-</a:t>
            </a:r>
            <a:endParaRPr lang="en-US" sz="2200" dirty="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836613"/>
          </a:xfrm>
        </p:spPr>
        <p:txBody>
          <a:bodyPr>
            <a:noAutofit/>
          </a:bodyPr>
          <a:lstStyle/>
          <a:p>
            <a:r>
              <a:rPr lang="en-US" sz="3000" dirty="0" smtClean="0"/>
              <a:t>0-D </a:t>
            </a:r>
            <a:r>
              <a:rPr lang="en-US" sz="3000" dirty="0"/>
              <a:t>P</a:t>
            </a:r>
            <a:r>
              <a:rPr lang="en-US" sz="3000" dirty="0" smtClean="0"/>
              <a:t>ower </a:t>
            </a:r>
            <a:r>
              <a:rPr lang="en-US" sz="3000" dirty="0"/>
              <a:t>B</a:t>
            </a:r>
            <a:r>
              <a:rPr lang="en-US" sz="3000" dirty="0" smtClean="0"/>
              <a:t>alance </a:t>
            </a:r>
            <a:r>
              <a:rPr lang="en-US" sz="3000" dirty="0"/>
              <a:t>M</a:t>
            </a:r>
            <a:r>
              <a:rPr lang="en-US" sz="3000" dirty="0" smtClean="0"/>
              <a:t>odel </a:t>
            </a:r>
            <a:r>
              <a:rPr lang="en-US" sz="3000" dirty="0"/>
              <a:t>T</a:t>
            </a:r>
            <a:r>
              <a:rPr lang="en-US" sz="3000" dirty="0" smtClean="0"/>
              <a:t>racks the Dynamic LHI </a:t>
            </a:r>
            <a:r>
              <a:rPr lang="en-US" sz="3000" dirty="0" err="1" smtClean="0"/>
              <a:t>I</a:t>
            </a:r>
            <a:r>
              <a:rPr lang="en-US" sz="3000" baseline="-25000" dirty="0" err="1" smtClean="0"/>
              <a:t>p</a:t>
            </a:r>
            <a:r>
              <a:rPr lang="en-US" sz="3000" dirty="0" smtClean="0"/>
              <a:t>(t</a:t>
            </a:r>
            <a:r>
              <a:rPr lang="en-US" sz="3000" dirty="0"/>
              <a:t>) </a:t>
            </a:r>
            <a:r>
              <a:rPr lang="en-US" sz="3000" dirty="0" smtClean="0"/>
              <a:t>Evolution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576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/>
          <p:cNvSpPr txBox="1">
            <a:spLocks/>
          </p:cNvSpPr>
          <p:nvPr/>
        </p:nvSpPr>
        <p:spPr bwMode="auto">
          <a:xfrm>
            <a:off x="236643" y="1137574"/>
            <a:ext cx="4006965" cy="56204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6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1440"/>
              </a:lnSpc>
              <a:spcAft>
                <a:spcPts val="1200"/>
              </a:spcAft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Model elements: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Inputs: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η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(t)&gt;,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), shape(t),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baseline="-25000" dirty="0" err="1" smtClean="0">
                <a:latin typeface="Arial" charset="0"/>
                <a:ea typeface="Arial" charset="0"/>
                <a:cs typeface="Arial" charset="0"/>
              </a:rPr>
              <a:t>inj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), </a:t>
            </a:r>
            <a:r>
              <a:rPr lang="en-US" dirty="0" smtClean="0">
                <a:latin typeface="Brush Script MT Italic"/>
                <a:cs typeface="Brush Script MT Italic"/>
              </a:rPr>
              <a:t>l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(t)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η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&gt; calculated from Spitzer assuming characteristic &lt;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baseline="-25000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44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ts val="144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All of this hinges on understanding of V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IR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term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0-D </a:t>
            </a:r>
            <a:r>
              <a:rPr lang="en-US" sz="3000" dirty="0"/>
              <a:t>P</a:t>
            </a:r>
            <a:r>
              <a:rPr lang="en-US" sz="3000" dirty="0" smtClean="0"/>
              <a:t>ower </a:t>
            </a:r>
            <a:r>
              <a:rPr lang="en-US" sz="3000" dirty="0"/>
              <a:t>B</a:t>
            </a:r>
            <a:r>
              <a:rPr lang="en-US" sz="3000" dirty="0" smtClean="0"/>
              <a:t>alance </a:t>
            </a:r>
            <a:r>
              <a:rPr lang="en-US" sz="3000" dirty="0"/>
              <a:t>M</a:t>
            </a:r>
            <a:r>
              <a:rPr lang="en-US" sz="3000" dirty="0" smtClean="0"/>
              <a:t>odel </a:t>
            </a:r>
            <a:r>
              <a:rPr lang="en-US" sz="3000" dirty="0"/>
              <a:t>T</a:t>
            </a:r>
            <a:r>
              <a:rPr lang="en-US" sz="3000" dirty="0" smtClean="0"/>
              <a:t>racks the Dynamic LHI </a:t>
            </a:r>
            <a:r>
              <a:rPr lang="en-US" sz="3000" dirty="0" err="1" smtClean="0"/>
              <a:t>I</a:t>
            </a:r>
            <a:r>
              <a:rPr lang="en-US" sz="3000" baseline="-25000" dirty="0" err="1" smtClean="0"/>
              <a:t>p</a:t>
            </a:r>
            <a:r>
              <a:rPr lang="en-US" sz="3000" dirty="0" smtClean="0"/>
              <a:t>(t</a:t>
            </a:r>
            <a:r>
              <a:rPr lang="en-US" sz="3000" dirty="0"/>
              <a:t>) </a:t>
            </a:r>
            <a:r>
              <a:rPr lang="en-US" sz="3000" dirty="0" smtClean="0"/>
              <a:t>Evolution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4432228" y="1147674"/>
            <a:ext cx="65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850543"/>
              </p:ext>
            </p:extLst>
          </p:nvPr>
        </p:nvGraphicFramePr>
        <p:xfrm>
          <a:off x="4673223" y="1202538"/>
          <a:ext cx="2977102" cy="504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70" name="Equation" r:id="rId4" imgW="1435100" imgH="241300" progId="Equation.3">
                  <p:embed/>
                </p:oleObj>
              </mc:Choice>
              <mc:Fallback>
                <p:oleObj name="Equation" r:id="rId4" imgW="1435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3223" y="1202538"/>
                        <a:ext cx="2977102" cy="504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803074"/>
              </p:ext>
            </p:extLst>
          </p:nvPr>
        </p:nvGraphicFramePr>
        <p:xfrm>
          <a:off x="7800780" y="1208773"/>
          <a:ext cx="1048106" cy="499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71" name="Equation" r:id="rId6" imgW="482600" imgH="228600" progId="Equation.3">
                  <p:embed/>
                </p:oleObj>
              </mc:Choice>
              <mc:Fallback>
                <p:oleObj name="Equation" r:id="rId6" imgW="482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00780" y="1208773"/>
                        <a:ext cx="1048106" cy="499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4610400" y="1171259"/>
            <a:ext cx="4224867" cy="592666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157"/>
            <a:endParaRPr lang="en-US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1154" y="1210169"/>
            <a:ext cx="26962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;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913488" y="1937063"/>
            <a:ext cx="4360651" cy="2856979"/>
            <a:chOff x="4688900" y="2193735"/>
            <a:chExt cx="4360651" cy="28569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8900" y="2193735"/>
              <a:ext cx="4360651" cy="28569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08860" y="3509814"/>
              <a:ext cx="1383840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&lt;</a:t>
              </a:r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e</a:t>
              </a:r>
              <a:r>
                <a:rPr lang="en-US" sz="1800" dirty="0" smtClean="0"/>
                <a:t>&gt; = 60eV</a:t>
              </a:r>
              <a:endParaRPr lang="en-US" sz="1800" dirty="0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715000" y="4529137"/>
              <a:ext cx="3286125" cy="471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  <a:cs typeface="Lucida Sans Unicode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5949387" y="4606723"/>
            <a:ext cx="557213" cy="14063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53185" b="1"/>
          <a:stretch/>
        </p:blipFill>
        <p:spPr>
          <a:xfrm>
            <a:off x="5563549" y="4480882"/>
            <a:ext cx="3658306" cy="18756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642" y="3217523"/>
            <a:ext cx="2853169" cy="232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en-US" sz="2200" dirty="0"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Model provides relative contribution from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LHI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V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IND</a:t>
            </a:r>
            <a:endParaRPr lang="en-US" sz="2000" baseline="-25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lnSpc>
                <a:spcPct val="100000"/>
              </a:lnSpc>
              <a:buFont typeface="LucidaGrande" charset="0"/>
              <a:buChar char="-"/>
            </a:pPr>
            <a:r>
              <a:rPr lang="en-US" sz="1800" dirty="0" smtClean="0">
                <a:latin typeface="+mn-lt"/>
              </a:rPr>
              <a:t>Significant V-s from Shape(t)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 smtClean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412753" y="5076499"/>
            <a:ext cx="178901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System Voltages [V]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45837" y="3082462"/>
            <a:ext cx="2252689" cy="3168343"/>
            <a:chOff x="2404076" y="2214146"/>
            <a:chExt cx="2252689" cy="316834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076" y="2371683"/>
              <a:ext cx="2252689" cy="301080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203627" y="2214146"/>
              <a:ext cx="971741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charset="0"/>
                  <a:ea typeface="Arial" charset="0"/>
                  <a:cs typeface="Arial" charset="0"/>
                </a:rPr>
                <a:t>Shape(t)</a:t>
              </a:r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8258177" y="5002459"/>
            <a:ext cx="371475" cy="583826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675313" y="1364703"/>
            <a:ext cx="168706" cy="1756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69831" y="1254171"/>
            <a:ext cx="348172" cy="41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latin typeface="Lucida Sans Unicode" charset="0"/>
                <a:ea typeface="Lucida Sans Unicode" charset="0"/>
                <a:cs typeface="Lucida Sans Unicode" charset="0"/>
              </a:rPr>
              <a:t>-</a:t>
            </a:r>
            <a:endParaRPr lang="en-US" sz="220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124967" y="4743953"/>
            <a:ext cx="81887" cy="9645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7708900" y="6201712"/>
            <a:ext cx="1435100" cy="656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grpSp>
        <p:nvGrpSpPr>
          <p:cNvPr id="29707" name="Group 29706"/>
          <p:cNvGrpSpPr/>
          <p:nvPr/>
        </p:nvGrpSpPr>
        <p:grpSpPr>
          <a:xfrm>
            <a:off x="-747547" y="1091208"/>
            <a:ext cx="4562191" cy="4903053"/>
            <a:chOff x="4981013" y="-493760"/>
            <a:chExt cx="4562191" cy="4903053"/>
          </a:xfrm>
        </p:grpSpPr>
        <p:sp>
          <p:nvSpPr>
            <p:cNvPr id="38" name="Rectangle 37"/>
            <p:cNvSpPr/>
            <p:nvPr/>
          </p:nvSpPr>
          <p:spPr bwMode="auto">
            <a:xfrm>
              <a:off x="7385050" y="3924299"/>
              <a:ext cx="328083" cy="3598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  <a:cs typeface="Lucida Sans Unicode" pitchFamily="34" charset="0"/>
              </a:endParaRPr>
            </a:p>
          </p:txBody>
        </p:sp>
        <p:grpSp>
          <p:nvGrpSpPr>
            <p:cNvPr id="29706" name="Group 29705"/>
            <p:cNvGrpSpPr/>
            <p:nvPr/>
          </p:nvGrpSpPr>
          <p:grpSpPr>
            <a:xfrm>
              <a:off x="4981013" y="-493760"/>
              <a:ext cx="4562191" cy="4903053"/>
              <a:chOff x="4981014" y="-366760"/>
              <a:chExt cx="4562191" cy="4903053"/>
            </a:xfrm>
          </p:grpSpPr>
          <p:grpSp>
            <p:nvGrpSpPr>
              <p:cNvPr id="29703" name="Group 29702"/>
              <p:cNvGrpSpPr/>
              <p:nvPr/>
            </p:nvGrpSpPr>
            <p:grpSpPr>
              <a:xfrm>
                <a:off x="4981014" y="1634067"/>
                <a:ext cx="3961850" cy="2902226"/>
                <a:chOff x="5556250" y="1528233"/>
                <a:chExt cx="3505055" cy="2751665"/>
              </a:xfrm>
            </p:grpSpPr>
            <p:grpSp>
              <p:nvGrpSpPr>
                <p:cNvPr id="29702" name="Group 29701"/>
                <p:cNvGrpSpPr/>
                <p:nvPr/>
              </p:nvGrpSpPr>
              <p:grpSpPr>
                <a:xfrm>
                  <a:off x="6984131" y="1621040"/>
                  <a:ext cx="2077174" cy="2658858"/>
                  <a:chOff x="7047630" y="1568124"/>
                  <a:chExt cx="2077174" cy="2658858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49183" t="51706" b="47"/>
                  <a:stretch/>
                </p:blipFill>
                <p:spPr>
                  <a:xfrm>
                    <a:off x="7047630" y="1875259"/>
                    <a:ext cx="2077174" cy="1948185"/>
                  </a:xfrm>
                  <a:prstGeom prst="rect">
                    <a:avLst/>
                  </a:prstGeom>
                </p:spPr>
              </p:pic>
              <p:sp>
                <p:nvSpPr>
                  <p:cNvPr id="37" name="Rectangle 36"/>
                  <p:cNvSpPr/>
                  <p:nvPr/>
                </p:nvSpPr>
                <p:spPr bwMode="auto">
                  <a:xfrm>
                    <a:off x="7296150" y="3867149"/>
                    <a:ext cx="328083" cy="359833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57200" rtl="0" eaLnBrk="0" fontAlgn="base" latinLnBrk="0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</a:pPr>
                    <a:endParaRPr kumimoji="0" lang="en-US" sz="2400" b="0" i="0" u="none" strike="noStrike" cap="none" normalizeH="0" baseline="0" smtClean="0">
                      <a:ln>
                        <a:noFill/>
                      </a:ln>
                      <a:effectLst/>
                      <a:latin typeface="Times New Roman" pitchFamily="18" charset="0"/>
                      <a:cs typeface="Lucida Sans Unicode" pitchFamily="34" charset="0"/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124484" y="1568124"/>
                    <a:ext cx="1967298" cy="33704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Injected current ring</a:t>
                    </a:r>
                    <a:endParaRPr lang="en-US" sz="1800" dirty="0">
                      <a:solidFill>
                        <a:srgbClr val="0000FF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cxnSp>
                <p:nvCxnSpPr>
                  <p:cNvPr id="19" name="Straight Arrow Connector 18"/>
                  <p:cNvCxnSpPr>
                    <a:stCxn id="16" idx="0"/>
                  </p:cNvCxnSpPr>
                  <p:nvPr/>
                </p:nvCxnSpPr>
                <p:spPr bwMode="auto">
                  <a:xfrm flipH="1">
                    <a:off x="7822351" y="1875259"/>
                    <a:ext cx="263868" cy="66708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</p:grpSp>
            <p:sp>
              <p:nvSpPr>
                <p:cNvPr id="34" name="Rectangle 33"/>
                <p:cNvSpPr/>
                <p:nvPr/>
              </p:nvSpPr>
              <p:spPr bwMode="auto">
                <a:xfrm>
                  <a:off x="5556250" y="3873499"/>
                  <a:ext cx="328083" cy="35983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effectLst/>
                    <a:latin typeface="Times New Roman" pitchFamily="18" charset="0"/>
                    <a:cs typeface="Lucida Sans Unicode" pitchFamily="34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5560483" y="1528233"/>
                  <a:ext cx="328083" cy="35983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effectLst/>
                    <a:latin typeface="Times New Roman" pitchFamily="18" charset="0"/>
                    <a:cs typeface="Lucida Sans Unicode" pitchFamily="34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6045798" y="-366760"/>
                <a:ext cx="3497407" cy="355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smtClean="0">
                    <a:latin typeface="Arial" charset="0"/>
                    <a:ea typeface="Arial" charset="0"/>
                    <a:cs typeface="Arial" charset="0"/>
                  </a:rPr>
                  <a:t>Current </a:t>
                </a:r>
                <a:r>
                  <a:rPr lang="en-US" sz="1800" dirty="0" smtClean="0">
                    <a:latin typeface="Arial" charset="0"/>
                    <a:ea typeface="Arial" charset="0"/>
                    <a:cs typeface="Arial" charset="0"/>
                  </a:rPr>
                  <a:t>rings in NIMROD*</a:t>
                </a:r>
                <a:endParaRPr lang="en-US" sz="18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NIMROD D</a:t>
            </a:r>
            <a:r>
              <a:rPr lang="en-US" sz="3000" dirty="0" smtClean="0"/>
              <a:t>escribes Edge </a:t>
            </a:r>
            <a:r>
              <a:rPr lang="en-US" sz="3000" dirty="0"/>
              <a:t>R</a:t>
            </a:r>
            <a:r>
              <a:rPr lang="en-US" sz="3000" dirty="0" smtClean="0"/>
              <a:t>econnection Current Drive Mechanism</a:t>
            </a:r>
            <a:endParaRPr lang="en-US" sz="3000" dirty="0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01494" y="6434454"/>
            <a:ext cx="47776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200" i="1" dirty="0" smtClean="0">
                <a:latin typeface="Times New Roman" charset="0"/>
                <a:ea typeface="Times New Roman" charset="0"/>
                <a:cs typeface="Times New Roman" charset="0"/>
              </a:rPr>
              <a:t>* J</a:t>
            </a:r>
            <a:r>
              <a:rPr lang="en-US" sz="1200" i="1" dirty="0" smtClean="0">
                <a:latin typeface="Times New Roman" charset="0"/>
                <a:ea typeface="Times New Roman" charset="0"/>
                <a:cs typeface="Times New Roman" charset="0"/>
              </a:rPr>
              <a:t>. O’Bryan, et al., Physics of Plasmas, </a:t>
            </a:r>
            <a:r>
              <a:rPr lang="en-US" sz="1200" b="1" i="1" dirty="0" smtClean="0">
                <a:latin typeface="Times New Roman" charset="0"/>
                <a:ea typeface="Times New Roman" charset="0"/>
                <a:cs typeface="Times New Roman" charset="0"/>
              </a:rPr>
              <a:t>19</a:t>
            </a:r>
            <a:r>
              <a:rPr lang="en-US" sz="1200" i="1" dirty="0" smtClean="0">
                <a:latin typeface="Times New Roman" charset="0"/>
                <a:ea typeface="Times New Roman" charset="0"/>
                <a:cs typeface="Times New Roman" charset="0"/>
              </a:rPr>
              <a:t>, 080701 (2012</a:t>
            </a:r>
            <a:r>
              <a:rPr lang="en-US" sz="1200" i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i="1" dirty="0" smtClean="0">
                <a:latin typeface="Times New Roman"/>
                <a:cs typeface="Times New Roman"/>
              </a:rPr>
              <a:t>   J</a:t>
            </a:r>
            <a:r>
              <a:rPr lang="en-US" sz="1200" i="1" dirty="0">
                <a:latin typeface="Times New Roman"/>
                <a:cs typeface="Times New Roman"/>
              </a:rPr>
              <a:t>. O’Bryan, C.R. </a:t>
            </a:r>
            <a:r>
              <a:rPr lang="en-US" sz="1200" i="1" dirty="0" err="1">
                <a:latin typeface="Times New Roman"/>
                <a:cs typeface="Times New Roman"/>
              </a:rPr>
              <a:t>Sovinec</a:t>
            </a:r>
            <a:r>
              <a:rPr lang="en-US" sz="1200" i="1" dirty="0">
                <a:latin typeface="Times New Roman"/>
                <a:cs typeface="Times New Roman"/>
              </a:rPr>
              <a:t>, Plasma Phys. Control. Fusion </a:t>
            </a:r>
            <a:r>
              <a:rPr lang="en-US" sz="1200" b="1" i="1" dirty="0">
                <a:latin typeface="Times New Roman"/>
                <a:cs typeface="Times New Roman"/>
              </a:rPr>
              <a:t>56 </a:t>
            </a:r>
            <a:r>
              <a:rPr lang="en-US" sz="1200" i="1" dirty="0">
                <a:latin typeface="Times New Roman"/>
                <a:cs typeface="Times New Roman"/>
              </a:rPr>
              <a:t>064005 (2014)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en-US" sz="1200" i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07865" y="1069168"/>
            <a:ext cx="5068565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Observed current rings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 </a:t>
            </a:r>
            <a:r>
              <a:rPr lang="en-US" sz="1800" cap="small" dirty="0" smtClean="0">
                <a:latin typeface="Arial" charset="0"/>
                <a:ea typeface="Arial" charset="0"/>
                <a:cs typeface="Arial" charset="0"/>
              </a:rPr>
              <a:t>Pegasus</a:t>
            </a:r>
            <a:endParaRPr lang="en-US" sz="1800" cap="small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(pre-tokamak plasma)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74176" y="6097765"/>
            <a:ext cx="969502" cy="20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895" y="5711235"/>
            <a:ext cx="860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At high </a:t>
            </a:r>
            <a:r>
              <a:rPr lang="en-US" sz="2000" dirty="0" err="1" smtClean="0">
                <a:latin typeface="+mn-lt"/>
              </a:rPr>
              <a:t>I</a:t>
            </a:r>
            <a:r>
              <a:rPr lang="en-US" sz="2000" baseline="-25000" dirty="0" err="1" smtClean="0">
                <a:latin typeface="+mn-lt"/>
              </a:rPr>
              <a:t>p</a:t>
            </a:r>
            <a:r>
              <a:rPr lang="en-US" sz="2000" dirty="0" smtClean="0">
                <a:latin typeface="+mn-lt"/>
              </a:rPr>
              <a:t>: streams persist in NIMROD; no visible streams in </a:t>
            </a:r>
            <a:r>
              <a:rPr lang="en-US" sz="2000" dirty="0" smtClean="0">
                <a:latin typeface="+mn-lt"/>
              </a:rPr>
              <a:t>Pegasus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Reconnection localized to edge, field most stochastic at edge</a:t>
            </a:r>
            <a:endParaRPr lang="en-US" sz="2000" dirty="0" smtClean="0">
              <a:latin typeface="+mn-lt"/>
            </a:endParaRPr>
          </a:p>
        </p:txBody>
      </p:sp>
      <p:pic>
        <p:nvPicPr>
          <p:cNvPr id="3" name="cur down reconnection with inf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5134" y="1691897"/>
            <a:ext cx="4541853" cy="3941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11" y="1428051"/>
            <a:ext cx="2982691" cy="173296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17" idx="0"/>
          </p:cNvCxnSpPr>
          <p:nvPr/>
        </p:nvCxnSpPr>
        <p:spPr bwMode="auto">
          <a:xfrm flipV="1">
            <a:off x="2065135" y="2052735"/>
            <a:ext cx="640743" cy="113718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000" dirty="0" smtClean="0"/>
              <a:t>Anomalous Ion Heating Confirms </a:t>
            </a:r>
            <a:r>
              <a:rPr lang="en-US" sz="3000" dirty="0" smtClean="0"/>
              <a:t>Existence </a:t>
            </a:r>
            <a:r>
              <a:rPr lang="en-US" sz="3000" dirty="0" smtClean="0"/>
              <a:t>of Strong Reconnection Activity </a:t>
            </a:r>
            <a:endParaRPr lang="en-US" sz="3000" dirty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quarter" idx="11"/>
          </p:nvPr>
        </p:nvSpPr>
        <p:spPr>
          <a:xfrm>
            <a:off x="222249" y="1548874"/>
            <a:ext cx="4235451" cy="134196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T</a:t>
            </a:r>
            <a:r>
              <a:rPr lang="en-US" sz="50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5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 scales with expectations from reconnection experiments* </a:t>
            </a:r>
          </a:p>
          <a:p>
            <a:pPr lvl="1">
              <a:lnSpc>
                <a:spcPct val="120000"/>
              </a:lnSpc>
            </a:pPr>
            <a:r>
              <a:rPr lang="en-US" sz="45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T</a:t>
            </a:r>
            <a:r>
              <a:rPr lang="en-US" sz="450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45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 ~ B</a:t>
            </a:r>
            <a:r>
              <a:rPr lang="en-US" sz="4500" baseline="30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2</a:t>
            </a:r>
            <a:r>
              <a:rPr lang="en-US" sz="45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/&lt;n</a:t>
            </a:r>
            <a:r>
              <a:rPr lang="en-US" sz="4500" baseline="-25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e</a:t>
            </a:r>
            <a:r>
              <a:rPr lang="en-US" sz="45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&gt; ~ I</a:t>
            </a:r>
            <a:r>
              <a:rPr lang="en-US" sz="4500" baseline="-25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inj</a:t>
            </a:r>
            <a:r>
              <a:rPr lang="en-US" sz="45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V</a:t>
            </a:r>
            <a:r>
              <a:rPr lang="en-US" sz="4500" baseline="-25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inj</a:t>
            </a:r>
            <a:r>
              <a:rPr lang="en-US" sz="4500" baseline="3000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0.5</a:t>
            </a:r>
            <a:endParaRPr lang="en-US" sz="45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870452" y="4905789"/>
            <a:ext cx="4235451" cy="1456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16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57200" rtl="0" fontAlgn="base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2000" kern="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Anomalous heating (</a:t>
            </a:r>
            <a:r>
              <a:rPr lang="en-US" sz="2000" kern="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T</a:t>
            </a:r>
            <a:r>
              <a:rPr lang="en-US" sz="2000" kern="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i</a:t>
            </a:r>
            <a:r>
              <a:rPr lang="en-US" sz="2000" kern="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 &gt; </a:t>
            </a:r>
            <a:r>
              <a:rPr lang="en-US" sz="2000" kern="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T</a:t>
            </a:r>
            <a:r>
              <a:rPr lang="en-US" sz="2000" kern="0" baseline="-25000" dirty="0" err="1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e</a:t>
            </a:r>
            <a:r>
              <a:rPr lang="en-US" sz="2000" kern="0" dirty="0" smtClean="0">
                <a:solidFill>
                  <a:schemeClr val="tx1"/>
                </a:solidFill>
                <a:ea typeface="ＭＳ Ｐゴシック" charset="0"/>
                <a:cs typeface="Times New Roman" pitchFamily="18" charset="0"/>
              </a:rPr>
              <a:t>) persists through LHI phase</a:t>
            </a:r>
            <a:endParaRPr lang="en-US" sz="2000" kern="0" baseline="-25000" dirty="0" smtClean="0">
              <a:solidFill>
                <a:schemeClr val="tx1"/>
              </a:solidFill>
              <a:ea typeface="ＭＳ Ｐゴシック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2249" y="3717182"/>
            <a:ext cx="4200491" cy="2650310"/>
            <a:chOff x="305610" y="3662521"/>
            <a:chExt cx="4450538" cy="28080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10" y="3662521"/>
              <a:ext cx="4450538" cy="280807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55470" y="3910222"/>
              <a:ext cx="1026243" cy="560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LHI </a:t>
              </a:r>
              <a:r>
                <a:rPr lang="en-US" sz="1600" smtClean="0"/>
                <a:t>– OH</a:t>
              </a:r>
            </a:p>
            <a:p>
              <a:pPr algn="ctr"/>
              <a:r>
                <a:rPr lang="en-US" sz="1600" dirty="0" smtClean="0"/>
                <a:t>Handoff</a:t>
              </a:r>
              <a:endParaRPr lang="en-US" sz="1600" dirty="0"/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>
              <a:off x="2881713" y="4190299"/>
              <a:ext cx="432987" cy="10230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4457700" y="1027173"/>
            <a:ext cx="4599987" cy="3343902"/>
            <a:chOff x="4273888" y="854923"/>
            <a:chExt cx="4990758" cy="36279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888" y="854923"/>
              <a:ext cx="4990758" cy="36279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6464467" y="1494999"/>
              <a:ext cx="317333" cy="2068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effectLst/>
                <a:latin typeface="Times New Roman" pitchFamily="18" charset="0"/>
                <a:cs typeface="Lucida Sans Unicode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12067" y="1471755"/>
              <a:ext cx="469900" cy="29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⊥</a:t>
              </a:r>
              <a:endParaRPr lang="en-US" sz="1400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637" y="6518560"/>
            <a:ext cx="287258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253" y="6408737"/>
            <a:ext cx="4594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* J</a:t>
            </a:r>
            <a:r>
              <a:rPr lang="en-US" sz="1000" i="1" dirty="0"/>
              <a:t>. </a:t>
            </a:r>
            <a:r>
              <a:rPr lang="en-US" sz="1000" i="1" dirty="0" err="1" smtClean="0"/>
              <a:t>Yoo</a:t>
            </a:r>
            <a:r>
              <a:rPr lang="en-US" sz="1000" i="1" dirty="0" smtClean="0"/>
              <a:t>, et al., Phys</a:t>
            </a:r>
            <a:r>
              <a:rPr lang="en-US" sz="1000" i="1" dirty="0"/>
              <a:t>. Rev. </a:t>
            </a:r>
            <a:r>
              <a:rPr lang="en-US" sz="1000" i="1" dirty="0" err="1"/>
              <a:t>Lett</a:t>
            </a:r>
            <a:r>
              <a:rPr lang="en-US" sz="1000" i="1" dirty="0"/>
              <a:t>., vol. 110, no. 21, p. 215007, May </a:t>
            </a:r>
            <a:r>
              <a:rPr lang="en-US" sz="1000" i="1" dirty="0" smtClean="0"/>
              <a:t>2013</a:t>
            </a:r>
          </a:p>
          <a:p>
            <a:r>
              <a:rPr lang="en-US" sz="1000" i="1" dirty="0" smtClean="0"/>
              <a:t>   Y</a:t>
            </a:r>
            <a:r>
              <a:rPr lang="en-US" sz="1000" i="1" dirty="0"/>
              <a:t>. </a:t>
            </a:r>
            <a:r>
              <a:rPr lang="en-US" sz="1000" i="1" dirty="0" smtClean="0"/>
              <a:t>Ono, et al., Plasma </a:t>
            </a:r>
            <a:r>
              <a:rPr lang="en-US" sz="1000" i="1" dirty="0"/>
              <a:t>Phys. Control. Fusion, vol. 54, no. 12, p. 124039, Dec. 2012.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425195" y="4113418"/>
            <a:ext cx="293108" cy="2497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028445" y="4122943"/>
            <a:ext cx="293108" cy="2497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1560" y="4088425"/>
            <a:ext cx="37221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Lucida Sans Unicode" charset="0"/>
                <a:ea typeface="Lucida Sans Unicode" charset="0"/>
                <a:cs typeface="Lucida Sans Unicode" charset="0"/>
              </a:rPr>
              <a:t>inj</a:t>
            </a:r>
            <a:endParaRPr lang="en-US" sz="1200" dirty="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66736" y="4088425"/>
            <a:ext cx="37221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Lucida Sans Unicode" charset="0"/>
                <a:ea typeface="Lucida Sans Unicode" charset="0"/>
                <a:cs typeface="Lucida Sans Unicode" charset="0"/>
              </a:rPr>
              <a:t>inj</a:t>
            </a:r>
            <a:endParaRPr lang="en-US" sz="1200" dirty="0"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gasu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1332</Words>
  <Application>Microsoft Macintosh PowerPoint</Application>
  <PresentationFormat>Letter Paper (8.5x11 in)</PresentationFormat>
  <Paragraphs>284</Paragraphs>
  <Slides>19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Avenir Book</vt:lpstr>
      <vt:lpstr>Brush Script MT Italic</vt:lpstr>
      <vt:lpstr>Cambria</vt:lpstr>
      <vt:lpstr>Helvetica</vt:lpstr>
      <vt:lpstr>Lucida Sans Unicode</vt:lpstr>
      <vt:lpstr>LucidaGrande</vt:lpstr>
      <vt:lpstr>ＭＳ Ｐゴシック</vt:lpstr>
      <vt:lpstr>ＭＳ 明朝</vt:lpstr>
      <vt:lpstr>Times</vt:lpstr>
      <vt:lpstr>Times New Roman</vt:lpstr>
      <vt:lpstr>Arial</vt:lpstr>
      <vt:lpstr>Pegasus</vt:lpstr>
      <vt:lpstr>Equation</vt:lpstr>
      <vt:lpstr>New Results from Non-solenoidal Startup via Local Helicity Injection on Pegasus and Projections for NSTX-U</vt:lpstr>
      <vt:lpstr>Local Helicity Injection (LHI) is a Scalable Non-solenoidal Startup Technique</vt:lpstr>
      <vt:lpstr>Multi-year Technology Development has Produced Robust, High Performance Injectors</vt:lpstr>
      <vt:lpstr>Injector Impedance Model Supports Extrapolation to Larger Scale</vt:lpstr>
      <vt:lpstr>Physics of LHI Encapsulated in a Hierarchy of Models</vt:lpstr>
      <vt:lpstr>0-D Power Balance Model Tracks the Dynamic LHI Ip(t) Evolution</vt:lpstr>
      <vt:lpstr>0-D Power Balance Model Tracks the Dynamic LHI Ip(t) Evolution</vt:lpstr>
      <vt:lpstr>NIMROD Describes Edge Reconnection Current Drive Mechanism</vt:lpstr>
      <vt:lpstr>Anomalous Ion Heating Confirms Existence of Strong Reconnection Activity </vt:lpstr>
      <vt:lpstr>Stream Interaction Manifests as Edge Localized MHD Burst</vt:lpstr>
      <vt:lpstr>Edge Localized Reconnection and Strong VIND may Support Good Core Confinement, Scaling</vt:lpstr>
      <vt:lpstr>Gaps in Understanding Must be Addressed for Extrapolation to NSTX-U and Beyond</vt:lpstr>
      <vt:lpstr>Divertor Injection: Vary Injector Geometry to Separate Inductive and Helicity Drive Effects</vt:lpstr>
      <vt:lpstr>Critical Issues for LHI Predictive Understanding Addressed by Pegasus-Upgrade</vt:lpstr>
      <vt:lpstr>Progress in Experiment and Modeling: Moving Towards MA-class Non-solenoidal Startup</vt:lpstr>
      <vt:lpstr>Backup</vt:lpstr>
      <vt:lpstr>LHI on Pegasus utilizes small active arc current sources located in the SOL</vt:lpstr>
      <vt:lpstr>Model Applied to NSTX-U Geometry for Initial Ip~1 MA Start-up Scenario Prediction</vt:lpstr>
      <vt:lpstr>Indirect evidence of localized current filaments throughout the LHI drive phase also observed.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Non-Solenoidal Startup vis Local Helicity Injection and Edge Stability Studies in the Pegasus Toroidal Experiment</dc:title>
  <dc:creator/>
  <cp:lastModifiedBy/>
  <cp:revision>1</cp:revision>
  <cp:lastPrinted>2015-11-02T17:51:50Z</cp:lastPrinted>
  <dcterms:created xsi:type="dcterms:W3CDTF">2009-03-14T18:37:01Z</dcterms:created>
  <dcterms:modified xsi:type="dcterms:W3CDTF">2015-11-05T21:35:35Z</dcterms:modified>
</cp:coreProperties>
</file>