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94" r:id="rId4"/>
    <p:sldId id="275" r:id="rId5"/>
    <p:sldId id="306" r:id="rId6"/>
    <p:sldId id="293" r:id="rId7"/>
    <p:sldId id="281" r:id="rId8"/>
    <p:sldId id="300" r:id="rId9"/>
    <p:sldId id="298" r:id="rId10"/>
    <p:sldId id="295" r:id="rId11"/>
    <p:sldId id="282" r:id="rId12"/>
    <p:sldId id="301" r:id="rId13"/>
    <p:sldId id="278" r:id="rId14"/>
    <p:sldId id="302" r:id="rId15"/>
    <p:sldId id="277" r:id="rId16"/>
    <p:sldId id="305"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12AE"/>
    <a:srgbClr val="573DF3"/>
    <a:srgbClr val="211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0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9.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7227E-D97C-4483-B2DA-8E40595CEDC5}" type="datetimeFigureOut">
              <a:rPr lang="zh-CN" altLang="en-US" smtClean="0"/>
              <a:t>2015/11/3</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F3846-40C7-4249-AFC5-EE53139941EE}" type="slidenum">
              <a:rPr lang="zh-CN" altLang="en-US" smtClean="0"/>
              <a:t>‹#›</a:t>
            </a:fld>
            <a:endParaRPr lang="zh-CN" altLang="en-US"/>
          </a:p>
        </p:txBody>
      </p:sp>
    </p:spTree>
    <p:extLst>
      <p:ext uri="{BB962C8B-B14F-4D97-AF65-F5344CB8AC3E}">
        <p14:creationId xmlns:p14="http://schemas.microsoft.com/office/powerpoint/2010/main" val="3364450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p:sp>
      <p:sp>
        <p:nvSpPr>
          <p:cNvPr id="25603" name="备注占位符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zh-CN" altLang="en-US" smtClean="0">
                <a:latin typeface="Arial" panose="020B0604020202020204" pitchFamily="34" charset="0"/>
              </a:rPr>
              <a:t>随着等离子体碰撞的增加，存在两条分界线，把复平面分为四部分，对应的两支解落在分界线的两侧。</a:t>
            </a:r>
            <a:endParaRPr lang="en-US" altLang="zh-CN" smtClean="0">
              <a:latin typeface="Arial" panose="020B0604020202020204" pitchFamily="34" charset="0"/>
            </a:endParaRPr>
          </a:p>
          <a:p>
            <a:r>
              <a:rPr lang="zh-CN" altLang="en-US" smtClean="0">
                <a:latin typeface="Arial" panose="020B0604020202020204" pitchFamily="34" charset="0"/>
              </a:rPr>
              <a:t>分叉现象在碰撞率与捕获粒子的能量有依赖关系的情况下仍然可以出现。</a:t>
            </a:r>
            <a:endParaRPr lang="en-US" altLang="zh-CN" smtClean="0">
              <a:latin typeface="Arial" panose="020B0604020202020204" pitchFamily="34" charset="0"/>
            </a:endParaRPr>
          </a:p>
        </p:txBody>
      </p:sp>
      <p:sp>
        <p:nvSpPr>
          <p:cNvPr id="25604" name="灯片编号占位符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Calibri" panose="020F0502020204030204" pitchFamily="34" charset="0"/>
                <a:ea typeface="宋体" panose="02010600030101010101" pitchFamily="2" charset="-122"/>
              </a:defRPr>
            </a:lvl1pPr>
            <a:lvl2pPr marL="742950" indent="-285750" defTabSz="947738" eaLnBrk="0" hangingPunct="0">
              <a:defRPr sz="2400">
                <a:solidFill>
                  <a:schemeClr val="tx1"/>
                </a:solidFill>
                <a:latin typeface="Calibri" panose="020F0502020204030204" pitchFamily="34" charset="0"/>
                <a:ea typeface="宋体" panose="02010600030101010101" pitchFamily="2" charset="-122"/>
              </a:defRPr>
            </a:lvl2pPr>
            <a:lvl3pPr marL="1143000" indent="-228600" defTabSz="947738" eaLnBrk="0" hangingPunct="0">
              <a:defRPr sz="2400">
                <a:solidFill>
                  <a:schemeClr val="tx1"/>
                </a:solidFill>
                <a:latin typeface="Calibri" panose="020F0502020204030204" pitchFamily="34" charset="0"/>
                <a:ea typeface="宋体" panose="02010600030101010101" pitchFamily="2" charset="-122"/>
              </a:defRPr>
            </a:lvl3pPr>
            <a:lvl4pPr marL="1600200" indent="-228600" defTabSz="947738" eaLnBrk="0" hangingPunct="0">
              <a:defRPr sz="2400">
                <a:solidFill>
                  <a:schemeClr val="tx1"/>
                </a:solidFill>
                <a:latin typeface="Calibri" panose="020F0502020204030204" pitchFamily="34" charset="0"/>
                <a:ea typeface="宋体" panose="02010600030101010101" pitchFamily="2" charset="-122"/>
              </a:defRPr>
            </a:lvl4pPr>
            <a:lvl5pPr marL="2057400" indent="-228600" defTabSz="947738" eaLnBrk="0" hangingPunct="0">
              <a:defRPr sz="2400">
                <a:solidFill>
                  <a:schemeClr val="tx1"/>
                </a:solidFill>
                <a:latin typeface="Calibri" panose="020F0502020204030204" pitchFamily="34" charset="0"/>
                <a:ea typeface="宋体" panose="02010600030101010101" pitchFamily="2" charset="-122"/>
              </a:defRPr>
            </a:lvl5pPr>
            <a:lvl6pPr marL="2514600" indent="-228600" defTabSz="947738"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6pPr>
            <a:lvl7pPr marL="2971800" indent="-228600" defTabSz="947738"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7pPr>
            <a:lvl8pPr marL="3429000" indent="-228600" defTabSz="947738"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8pPr>
            <a:lvl9pPr marL="3886200" indent="-228600" defTabSz="947738"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9pPr>
          </a:lstStyle>
          <a:p>
            <a:pPr eaLnBrk="1" hangingPunct="1"/>
            <a:fld id="{E6FF5D1F-ECEA-4B58-A5FC-B6F32ABBEB98}" type="slidenum">
              <a:rPr lang="zh-CN" altLang="en-US" sz="1200">
                <a:latin typeface="Arial" panose="020B0604020202020204" pitchFamily="34" charset="0"/>
              </a:rPr>
              <a:pPr eaLnBrk="1" hangingPunct="1"/>
              <a:t>12</a:t>
            </a:fld>
            <a:endParaRPr lang="en-US" altLang="zh-CN" sz="1200">
              <a:latin typeface="Arial" panose="020B0604020202020204" pitchFamily="34" charset="0"/>
            </a:endParaRPr>
          </a:p>
        </p:txBody>
      </p:sp>
    </p:spTree>
    <p:extLst>
      <p:ext uri="{BB962C8B-B14F-4D97-AF65-F5344CB8AC3E}">
        <p14:creationId xmlns:p14="http://schemas.microsoft.com/office/powerpoint/2010/main" val="319794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xfrm>
            <a:off x="1028700" y="650875"/>
            <a:ext cx="4343400" cy="3257550"/>
          </a:xfrm>
          <a:ln/>
        </p:spPr>
      </p:sp>
      <p:sp>
        <p:nvSpPr>
          <p:cNvPr id="8195" name="备注占位符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210" tIns="43105" rIns="86210" bIns="43105"/>
          <a:lstStyle/>
          <a:p>
            <a:pPr defTabSz="457200" eaLnBrk="1" hangingPunct="1"/>
            <a:r>
              <a:rPr lang="en-US" altLang="zh-CN" smtClean="0">
                <a:latin typeface="Arial" panose="020B0604020202020204" pitchFamily="34" charset="0"/>
              </a:rPr>
              <a:t>Incompressible model, thermal displacement on perp direction, and the motion of EP. </a:t>
            </a:r>
            <a:endParaRPr lang="zh-CN" altLang="en-US" smtClean="0">
              <a:latin typeface="Arial" panose="020B0604020202020204" pitchFamily="34" charset="0"/>
            </a:endParaRPr>
          </a:p>
        </p:txBody>
      </p:sp>
      <p:sp>
        <p:nvSpPr>
          <p:cNvPr id="8196" name="灯片编号占位符 3"/>
          <p:cNvSpPr txBox="1">
            <a:spLocks noGrp="1"/>
          </p:cNvSpPr>
          <p:nvPr/>
        </p:nvSpPr>
        <p:spPr bwMode="auto">
          <a:xfrm>
            <a:off x="3625850" y="8250238"/>
            <a:ext cx="2773363"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210" tIns="43105" rIns="86210" bIns="43105" anchor="b"/>
          <a:lstStyle>
            <a:lvl1pPr algn="r" defTabSz="862013">
              <a:defRPr>
                <a:solidFill>
                  <a:schemeClr val="tx1"/>
                </a:solidFill>
                <a:latin typeface="Arial" panose="020B0604020202020204" pitchFamily="34" charset="0"/>
              </a:defRPr>
            </a:lvl1pPr>
            <a:lvl2pPr marL="700088" indent="-268288" algn="r" defTabSz="862013">
              <a:defRPr>
                <a:solidFill>
                  <a:schemeClr val="tx1"/>
                </a:solidFill>
                <a:latin typeface="Arial" panose="020B0604020202020204" pitchFamily="34" charset="0"/>
              </a:defRPr>
            </a:lvl2pPr>
            <a:lvl3pPr marL="1077913" indent="-215900" algn="r" defTabSz="862013">
              <a:defRPr>
                <a:solidFill>
                  <a:schemeClr val="tx1"/>
                </a:solidFill>
                <a:latin typeface="Arial" panose="020B0604020202020204" pitchFamily="34" charset="0"/>
              </a:defRPr>
            </a:lvl3pPr>
            <a:lvl4pPr marL="1508125" indent="-214313" algn="r" defTabSz="862013">
              <a:defRPr>
                <a:solidFill>
                  <a:schemeClr val="tx1"/>
                </a:solidFill>
                <a:latin typeface="Arial" panose="020B0604020202020204" pitchFamily="34" charset="0"/>
              </a:defRPr>
            </a:lvl4pPr>
            <a:lvl5pPr marL="1939925" indent="-215900" algn="r" defTabSz="862013">
              <a:defRPr>
                <a:solidFill>
                  <a:schemeClr val="tx1"/>
                </a:solidFill>
                <a:latin typeface="Arial" panose="020B0604020202020204" pitchFamily="34" charset="0"/>
              </a:defRPr>
            </a:lvl5pPr>
            <a:lvl6pPr marL="2397125" indent="-215900" algn="r" defTabSz="862013" eaLnBrk="0" fontAlgn="base" hangingPunct="0">
              <a:spcBef>
                <a:spcPct val="0"/>
              </a:spcBef>
              <a:spcAft>
                <a:spcPct val="0"/>
              </a:spcAft>
              <a:defRPr>
                <a:solidFill>
                  <a:schemeClr val="tx1"/>
                </a:solidFill>
                <a:latin typeface="Arial" panose="020B0604020202020204" pitchFamily="34" charset="0"/>
              </a:defRPr>
            </a:lvl6pPr>
            <a:lvl7pPr marL="2854325" indent="-215900" algn="r" defTabSz="862013" eaLnBrk="0" fontAlgn="base" hangingPunct="0">
              <a:spcBef>
                <a:spcPct val="0"/>
              </a:spcBef>
              <a:spcAft>
                <a:spcPct val="0"/>
              </a:spcAft>
              <a:defRPr>
                <a:solidFill>
                  <a:schemeClr val="tx1"/>
                </a:solidFill>
                <a:latin typeface="Arial" panose="020B0604020202020204" pitchFamily="34" charset="0"/>
              </a:defRPr>
            </a:lvl7pPr>
            <a:lvl8pPr marL="3311525" indent="-215900" algn="r" defTabSz="862013" eaLnBrk="0" fontAlgn="base" hangingPunct="0">
              <a:spcBef>
                <a:spcPct val="0"/>
              </a:spcBef>
              <a:spcAft>
                <a:spcPct val="0"/>
              </a:spcAft>
              <a:defRPr>
                <a:solidFill>
                  <a:schemeClr val="tx1"/>
                </a:solidFill>
                <a:latin typeface="Arial" panose="020B0604020202020204" pitchFamily="34" charset="0"/>
              </a:defRPr>
            </a:lvl8pPr>
            <a:lvl9pPr marL="3768725" indent="-215900" algn="r" defTabSz="862013" eaLnBrk="0" fontAlgn="base" hangingPunct="0">
              <a:spcBef>
                <a:spcPct val="0"/>
              </a:spcBef>
              <a:spcAft>
                <a:spcPct val="0"/>
              </a:spcAft>
              <a:defRPr>
                <a:solidFill>
                  <a:schemeClr val="tx1"/>
                </a:solidFill>
                <a:latin typeface="Arial" panose="020B0604020202020204" pitchFamily="34" charset="0"/>
              </a:defRPr>
            </a:lvl9pPr>
          </a:lstStyle>
          <a:p>
            <a:fld id="{421AFE3F-273F-4F41-A2C5-67A3FA888C1B}" type="slidenum">
              <a:rPr lang="en-GB" altLang="zh-CN" sz="1100">
                <a:ea typeface="Geneva" pitchFamily="-65" charset="-128"/>
              </a:rPr>
              <a:pPr/>
              <a:t>13</a:t>
            </a:fld>
            <a:endParaRPr lang="en-GB" altLang="zh-CN" sz="1100">
              <a:ea typeface="Geneva" pitchFamily="-65" charset="-128"/>
            </a:endParaRPr>
          </a:p>
        </p:txBody>
      </p:sp>
    </p:spTree>
    <p:extLst>
      <p:ext uri="{BB962C8B-B14F-4D97-AF65-F5344CB8AC3E}">
        <p14:creationId xmlns:p14="http://schemas.microsoft.com/office/powerpoint/2010/main" val="2438517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F280104A-2F4E-4557-A6BA-40516FF684C4}" type="datetime1">
              <a:rPr lang="zh-CN" altLang="en-US" smtClean="0"/>
              <a:t>2015/11/3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352395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E27FADE-FB28-4B56-8E04-8BAFC20C223A}" type="datetime1">
              <a:rPr lang="zh-CN" altLang="en-US" smtClean="0"/>
              <a:t>2015/11/3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408466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B8F0897-315E-4915-9764-D97E4D661216}" type="datetime1">
              <a:rPr lang="zh-CN" altLang="en-US" smtClean="0"/>
              <a:t>2015/11/3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184029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638F0E6B-C32C-46A6-B474-9D5E55AACF78}" type="datetime1">
              <a:rPr lang="zh-CN" altLang="en-US" smtClean="0"/>
              <a:t>2015/11/3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1936131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E99F01EE-F931-43C5-9E13-F4A7C8853D85}" type="datetime1">
              <a:rPr lang="zh-CN" altLang="en-US" smtClean="0"/>
              <a:t>2015/11/3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333501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B29F015-BB68-4D94-9398-B0EB0A08DD34}" type="datetime1">
              <a:rPr lang="zh-CN" altLang="en-US" smtClean="0"/>
              <a:t>2015/11/3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3959160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58BBDBC-0F6C-449C-883C-EA06E98C5647}" type="datetime1">
              <a:rPr lang="zh-CN" altLang="en-US" smtClean="0"/>
              <a:t>2015/11/3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313643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E34A20C3-45EA-4F7A-A92A-28D98F529D27}" type="datetime1">
              <a:rPr lang="zh-CN" altLang="en-US" smtClean="0"/>
              <a:t>2015/11/3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246789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E0DBE-46C8-482B-A6E2-7A5253CA7F7D}" type="datetime1">
              <a:rPr lang="zh-CN" altLang="en-US" smtClean="0"/>
              <a:t>2015/11/3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123845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ED15BF9-5808-4090-9308-BF8A8E13C8E3}" type="datetime1">
              <a:rPr lang="zh-CN" altLang="en-US" smtClean="0"/>
              <a:t>2015/11/3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3981714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FC5147D1-1ED1-43A0-9242-92A52BF6D0E5}" type="datetime1">
              <a:rPr lang="zh-CN" altLang="en-US" smtClean="0"/>
              <a:t>2015/11/3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365064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CED58-2377-444B-8222-F0205FF0AC59}" type="datetime1">
              <a:rPr lang="zh-CN" altLang="en-US" smtClean="0"/>
              <a:t>2015/11/3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1ECC0-4C08-449D-99EB-AABD207D558A}" type="slidenum">
              <a:rPr lang="zh-CN" altLang="en-US" smtClean="0"/>
              <a:t>‹#›</a:t>
            </a:fld>
            <a:endParaRPr lang="zh-CN" altLang="en-US"/>
          </a:p>
        </p:txBody>
      </p:sp>
    </p:spTree>
    <p:extLst>
      <p:ext uri="{BB962C8B-B14F-4D97-AF65-F5344CB8AC3E}">
        <p14:creationId xmlns:p14="http://schemas.microsoft.com/office/powerpoint/2010/main" val="2991159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image" Target="../media/image26.wmf"/><Relationship Id="rId4" Type="http://schemas.openxmlformats.org/officeDocument/2006/relationships/image" Target="../media/image25.wmf"/></Relationships>
</file>

<file path=ppt/slides/_rels/slide11.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8.wmf"/></Relationships>
</file>

<file path=ppt/slides/_rels/slide12.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1.xml"/><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9.wmf"/><Relationship Id="rId5" Type="http://schemas.openxmlformats.org/officeDocument/2006/relationships/oleObject" Target="../embeddings/oleObject19.bin"/><Relationship Id="rId4" Type="http://schemas.openxmlformats.org/officeDocument/2006/relationships/image" Target="../media/image31.wmf"/></Relationships>
</file>

<file path=ppt/slides/_rels/slide1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14.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slideLayout" Target="../slideLayouts/slideLayout2.xml"/><Relationship Id="rId4" Type="http://schemas.openxmlformats.org/officeDocument/2006/relationships/image" Target="../media/image36.wmf"/></Relationships>
</file>

<file path=ppt/slides/_rels/slide15.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image" Target="../media/image1.png"/><Relationship Id="rId7" Type="http://schemas.openxmlformats.org/officeDocument/2006/relationships/image" Target="../media/image3.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pn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7.wmf"/><Relationship Id="rId10" Type="http://schemas.openxmlformats.org/officeDocument/2006/relationships/image" Target="../media/image10.png"/><Relationship Id="rId4" Type="http://schemas.openxmlformats.org/officeDocument/2006/relationships/oleObject" Target="../embeddings/oleObject6.bin"/><Relationship Id="rId9"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5.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oleObject" Target="../embeddings/oleObject14.bin"/><Relationship Id="rId3" Type="http://schemas.openxmlformats.org/officeDocument/2006/relationships/image" Target="../media/image20.png"/><Relationship Id="rId7" Type="http://schemas.openxmlformats.org/officeDocument/2006/relationships/image" Target="../media/image17.wmf"/><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11" Type="http://schemas.openxmlformats.org/officeDocument/2006/relationships/oleObject" Target="../embeddings/oleObject13.bin"/><Relationship Id="rId5" Type="http://schemas.openxmlformats.org/officeDocument/2006/relationships/image" Target="../media/image16.wmf"/><Relationship Id="rId10" Type="http://schemas.openxmlformats.org/officeDocument/2006/relationships/image" Target="../media/image21.png"/><Relationship Id="rId4" Type="http://schemas.openxmlformats.org/officeDocument/2006/relationships/oleObject" Target="../embeddings/oleObject10.bin"/><Relationship Id="rId9" Type="http://schemas.openxmlformats.org/officeDocument/2006/relationships/image" Target="../media/image18.wmf"/></Relationships>
</file>

<file path=ppt/slides/_rels/slide9.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23.wmf"/><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15.bin"/><Relationship Id="rId10" Type="http://schemas.openxmlformats.org/officeDocument/2006/relationships/image" Target="../media/image18.wmf"/><Relationship Id="rId4" Type="http://schemas.openxmlformats.org/officeDocument/2006/relationships/image" Target="../media/image1.png"/><Relationship Id="rId9"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
            <a:ext cx="9144000" cy="2038356"/>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ctrTitle"/>
          </p:nvPr>
        </p:nvSpPr>
        <p:spPr>
          <a:xfrm>
            <a:off x="158367" y="108407"/>
            <a:ext cx="9143998" cy="1587270"/>
          </a:xfrm>
        </p:spPr>
        <p:txBody>
          <a:bodyPr>
            <a:normAutofit/>
          </a:bodyPr>
          <a:lstStyle/>
          <a:p>
            <a:pPr algn="l"/>
            <a:r>
              <a:rPr lang="en-US" altLang="zh-CN" sz="4000" b="1" dirty="0">
                <a:solidFill>
                  <a:schemeClr val="bg1"/>
                </a:solidFill>
              </a:rPr>
              <a:t>Effect of </a:t>
            </a:r>
            <a:r>
              <a:rPr lang="en-US" altLang="zh-CN" sz="4000" b="1" dirty="0" smtClean="0">
                <a:solidFill>
                  <a:schemeClr val="bg1"/>
                </a:solidFill>
              </a:rPr>
              <a:t>thermal </a:t>
            </a:r>
            <a:r>
              <a:rPr lang="en-US" altLang="zh-CN" sz="4000" b="1" dirty="0">
                <a:solidFill>
                  <a:schemeClr val="bg1"/>
                </a:solidFill>
              </a:rPr>
              <a:t>particles </a:t>
            </a:r>
            <a:r>
              <a:rPr lang="en-US" altLang="zh-CN" sz="4000" b="1" dirty="0" err="1">
                <a:solidFill>
                  <a:schemeClr val="bg1"/>
                </a:solidFill>
              </a:rPr>
              <a:t>collisionality</a:t>
            </a:r>
            <a:r>
              <a:rPr lang="en-US" altLang="zh-CN" sz="4000" b="1" dirty="0">
                <a:solidFill>
                  <a:schemeClr val="bg1"/>
                </a:solidFill>
              </a:rPr>
              <a:t> on resistive wall mode in </a:t>
            </a:r>
            <a:r>
              <a:rPr lang="en-US" altLang="zh-CN" sz="4000" b="1" dirty="0" err="1">
                <a:solidFill>
                  <a:schemeClr val="bg1"/>
                </a:solidFill>
              </a:rPr>
              <a:t>tokamak</a:t>
            </a:r>
            <a:endParaRPr lang="zh-CN" altLang="en-US" sz="4000" dirty="0">
              <a:solidFill>
                <a:schemeClr val="bg1"/>
              </a:solidFill>
            </a:endParaRPr>
          </a:p>
        </p:txBody>
      </p:sp>
      <p:sp>
        <p:nvSpPr>
          <p:cNvPr id="3" name="副标题 2"/>
          <p:cNvSpPr>
            <a:spLocks noGrp="1"/>
          </p:cNvSpPr>
          <p:nvPr>
            <p:ph type="subTitle" idx="1"/>
          </p:nvPr>
        </p:nvSpPr>
        <p:spPr>
          <a:xfrm>
            <a:off x="327752" y="2529028"/>
            <a:ext cx="7582359" cy="2996587"/>
          </a:xfrm>
        </p:spPr>
        <p:txBody>
          <a:bodyPr>
            <a:normAutofit/>
          </a:bodyPr>
          <a:lstStyle/>
          <a:p>
            <a:pPr algn="l"/>
            <a:r>
              <a:rPr lang="en-US" altLang="zh-CN" dirty="0"/>
              <a:t>G.Z. </a:t>
            </a:r>
            <a:r>
              <a:rPr lang="en-US" altLang="zh-CN" dirty="0" smtClean="0"/>
              <a:t>Hao</a:t>
            </a:r>
            <a:r>
              <a:rPr lang="en-US" altLang="zh-CN" baseline="30000" dirty="0" smtClean="0"/>
              <a:t>1</a:t>
            </a:r>
            <a:r>
              <a:rPr lang="en-US" altLang="zh-CN" dirty="0" smtClean="0"/>
              <a:t>, </a:t>
            </a:r>
            <a:r>
              <a:rPr lang="en-US" altLang="zh-CN" dirty="0"/>
              <a:t>Y.Q.Liu</a:t>
            </a:r>
            <a:r>
              <a:rPr lang="en-US" altLang="zh-CN" baseline="30000" dirty="0"/>
              <a:t>2,4</a:t>
            </a:r>
            <a:r>
              <a:rPr lang="en-US" altLang="zh-CN" dirty="0"/>
              <a:t> S.X.Yang</a:t>
            </a:r>
            <a:r>
              <a:rPr lang="en-US" altLang="zh-CN" baseline="30000" dirty="0"/>
              <a:t>3</a:t>
            </a:r>
            <a:r>
              <a:rPr lang="en-US" altLang="zh-CN" dirty="0"/>
              <a:t>, S.Wang</a:t>
            </a:r>
            <a:r>
              <a:rPr lang="en-US" altLang="zh-CN" baseline="30000" dirty="0"/>
              <a:t>4</a:t>
            </a:r>
            <a:r>
              <a:rPr lang="en-US" altLang="zh-CN" dirty="0"/>
              <a:t>, D.Y.Liu</a:t>
            </a:r>
            <a:r>
              <a:rPr lang="en-US" altLang="zh-CN" baseline="30000" dirty="0"/>
              <a:t>1</a:t>
            </a:r>
            <a:r>
              <a:rPr lang="en-US" altLang="zh-CN" dirty="0"/>
              <a:t>, Z.X.Wang</a:t>
            </a:r>
            <a:r>
              <a:rPr lang="en-US" altLang="zh-CN" baseline="30000" dirty="0"/>
              <a:t>3</a:t>
            </a:r>
            <a:r>
              <a:rPr lang="en-US" altLang="zh-CN" dirty="0"/>
              <a:t>, A.K. Wang</a:t>
            </a:r>
            <a:r>
              <a:rPr lang="en-US" altLang="zh-CN" baseline="30000" dirty="0"/>
              <a:t>4</a:t>
            </a:r>
            <a:r>
              <a:rPr lang="en-US" altLang="zh-CN" dirty="0"/>
              <a:t>  </a:t>
            </a:r>
            <a:endParaRPr lang="en-US" altLang="zh-CN" dirty="0" smtClean="0"/>
          </a:p>
          <a:p>
            <a:pPr algn="l"/>
            <a:endParaRPr lang="en-US" altLang="zh-CN" dirty="0"/>
          </a:p>
          <a:p>
            <a:pPr algn="l"/>
            <a:r>
              <a:rPr lang="en-US" altLang="zh-CN" sz="2000" i="1" baseline="30000" dirty="0"/>
              <a:t>1</a:t>
            </a:r>
            <a:r>
              <a:rPr lang="en-US" altLang="zh-CN" sz="2000" i="1" dirty="0"/>
              <a:t> </a:t>
            </a:r>
            <a:r>
              <a:rPr lang="en-US" altLang="zh-CN" sz="2000" i="1" dirty="0" smtClean="0"/>
              <a:t>UC Irvine, CA,USA</a:t>
            </a:r>
            <a:endParaRPr lang="en-US" altLang="zh-CN" sz="2000" i="1" dirty="0"/>
          </a:p>
          <a:p>
            <a:pPr algn="l"/>
            <a:r>
              <a:rPr lang="en-US" altLang="zh-CN" sz="2000" i="1" baseline="30000" dirty="0"/>
              <a:t>2</a:t>
            </a:r>
            <a:r>
              <a:rPr lang="en-US" altLang="zh-CN" sz="2000" i="1" dirty="0"/>
              <a:t> </a:t>
            </a:r>
            <a:r>
              <a:rPr lang="en-US" altLang="zh-CN" sz="2000" i="1" dirty="0" err="1" smtClean="0"/>
              <a:t>CCFE,Abingdon</a:t>
            </a:r>
            <a:r>
              <a:rPr lang="en-US" altLang="zh-CN" sz="2000" i="1" dirty="0" smtClean="0"/>
              <a:t>, UK</a:t>
            </a:r>
            <a:endParaRPr lang="en-US" altLang="zh-CN" sz="2000" i="1" dirty="0"/>
          </a:p>
          <a:p>
            <a:pPr algn="l"/>
            <a:r>
              <a:rPr lang="en-US" altLang="zh-CN" sz="2000" i="1" baseline="30000" dirty="0"/>
              <a:t>3</a:t>
            </a:r>
            <a:r>
              <a:rPr lang="en-US" altLang="zh-CN" sz="2000" i="1" dirty="0"/>
              <a:t> </a:t>
            </a:r>
            <a:r>
              <a:rPr lang="en-US" altLang="zh-CN" sz="2000" i="1" dirty="0" smtClean="0"/>
              <a:t>DUT, </a:t>
            </a:r>
            <a:r>
              <a:rPr lang="en-US" altLang="zh-CN" sz="2000" i="1" dirty="0" err="1" smtClean="0"/>
              <a:t>Dalian,China</a:t>
            </a:r>
            <a:endParaRPr lang="en-US" altLang="zh-CN" sz="2000" i="1" dirty="0"/>
          </a:p>
          <a:p>
            <a:pPr algn="l"/>
            <a:r>
              <a:rPr lang="en-US" altLang="zh-CN" sz="2000" i="1" baseline="30000" dirty="0"/>
              <a:t>4</a:t>
            </a:r>
            <a:r>
              <a:rPr lang="en-US" altLang="zh-CN" sz="2000" i="1" dirty="0"/>
              <a:t> </a:t>
            </a:r>
            <a:r>
              <a:rPr lang="en-US" altLang="zh-CN" sz="2000" i="1" dirty="0" smtClean="0"/>
              <a:t>SWIP, </a:t>
            </a:r>
            <a:r>
              <a:rPr lang="en-US" altLang="zh-CN" sz="2000" i="1" dirty="0"/>
              <a:t>Chengdu</a:t>
            </a:r>
            <a:r>
              <a:rPr lang="en-US" altLang="zh-CN" sz="2000" i="1" dirty="0" smtClean="0"/>
              <a:t>, China</a:t>
            </a:r>
            <a:endParaRPr lang="zh-CN" altLang="en-US" sz="2000" i="1" dirty="0"/>
          </a:p>
        </p:txBody>
      </p:sp>
      <p:pic>
        <p:nvPicPr>
          <p:cNvPr id="4" name="Picture 16" descr="ucirv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752" y="6028824"/>
            <a:ext cx="2077952" cy="6926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灯片编号占位符 5"/>
          <p:cNvSpPr>
            <a:spLocks noGrp="1"/>
          </p:cNvSpPr>
          <p:nvPr>
            <p:ph type="sldNum" sz="quarter" idx="12"/>
          </p:nvPr>
        </p:nvSpPr>
        <p:spPr/>
        <p:txBody>
          <a:bodyPr/>
          <a:lstStyle/>
          <a:p>
            <a:fld id="{AF91ECC0-4C08-449D-99EB-AABD207D558A}" type="slidenum">
              <a:rPr lang="zh-CN" altLang="en-US" smtClean="0"/>
              <a:t>1</a:t>
            </a:fld>
            <a:endParaRPr lang="zh-CN" altLang="en-US"/>
          </a:p>
        </p:txBody>
      </p:sp>
    </p:spTree>
    <p:extLst>
      <p:ext uri="{BB962C8B-B14F-4D97-AF65-F5344CB8AC3E}">
        <p14:creationId xmlns:p14="http://schemas.microsoft.com/office/powerpoint/2010/main" val="3809537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98992" y="44666"/>
            <a:ext cx="8945008" cy="824696"/>
          </a:xfrm>
        </p:spPr>
        <p:txBody>
          <a:bodyPr>
            <a:normAutofit fontScale="90000"/>
          </a:bodyPr>
          <a:lstStyle/>
          <a:p>
            <a:r>
              <a:rPr lang="en-US" altLang="zh-CN" sz="3600" dirty="0" err="1">
                <a:solidFill>
                  <a:schemeClr val="bg1"/>
                </a:solidFill>
              </a:rPr>
              <a:t>Collisionality</a:t>
            </a:r>
            <a:r>
              <a:rPr lang="en-US" altLang="zh-CN" sz="3600" dirty="0">
                <a:solidFill>
                  <a:schemeClr val="bg1"/>
                </a:solidFill>
              </a:rPr>
              <a:t> can be either stabilizing or destabilizing</a:t>
            </a:r>
            <a:endParaRPr lang="zh-CN" altLang="en-US" sz="3600" dirty="0">
              <a:solidFill>
                <a:schemeClr val="bg1"/>
              </a:solidFill>
            </a:endParaRPr>
          </a:p>
        </p:txBody>
      </p:sp>
      <p:pic>
        <p:nvPicPr>
          <p:cNvPr id="4" name="Picture 16" descr="ucirv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92" y="6387228"/>
            <a:ext cx="1828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3393" y="1356642"/>
            <a:ext cx="5583873" cy="3224552"/>
          </a:xfrm>
          <a:prstGeom prst="rect">
            <a:avLst/>
          </a:prstGeom>
        </p:spPr>
      </p:pic>
      <p:pic>
        <p:nvPicPr>
          <p:cNvPr id="10" name="图片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60312" y="1347450"/>
            <a:ext cx="4187861" cy="3138916"/>
          </a:xfrm>
          <a:prstGeom prst="rect">
            <a:avLst/>
          </a:prstGeom>
        </p:spPr>
      </p:pic>
      <p:graphicFrame>
        <p:nvGraphicFramePr>
          <p:cNvPr id="11" name="对象 10"/>
          <p:cNvGraphicFramePr>
            <a:graphicFrameLocks noChangeAspect="1"/>
          </p:cNvGraphicFramePr>
          <p:nvPr>
            <p:extLst>
              <p:ext uri="{D42A27DB-BD31-4B8C-83A1-F6EECF244321}">
                <p14:modId xmlns:p14="http://schemas.microsoft.com/office/powerpoint/2010/main" val="3631150509"/>
              </p:ext>
            </p:extLst>
          </p:nvPr>
        </p:nvGraphicFramePr>
        <p:xfrm>
          <a:off x="2135188" y="1101725"/>
          <a:ext cx="1681162" cy="385763"/>
        </p:xfrm>
        <a:graphic>
          <a:graphicData uri="http://schemas.openxmlformats.org/presentationml/2006/ole">
            <mc:AlternateContent xmlns:mc="http://schemas.openxmlformats.org/markup-compatibility/2006">
              <mc:Choice xmlns:v="urn:schemas-microsoft-com:vml" Requires="v">
                <p:oleObj spid="_x0000_s4150" name="Equation" r:id="rId6" imgW="1054080" imgH="241200" progId="Equation.DSMT4">
                  <p:embed/>
                </p:oleObj>
              </mc:Choice>
              <mc:Fallback>
                <p:oleObj name="Equation" r:id="rId6" imgW="1054080" imgH="241200" progId="Equation.DSMT4">
                  <p:embed/>
                  <p:pic>
                    <p:nvPicPr>
                      <p:cNvPr id="0" name=""/>
                      <p:cNvPicPr/>
                      <p:nvPr/>
                    </p:nvPicPr>
                    <p:blipFill>
                      <a:blip r:embed="rId7"/>
                      <a:stretch>
                        <a:fillRect/>
                      </a:stretch>
                    </p:blipFill>
                    <p:spPr>
                      <a:xfrm>
                        <a:off x="2135188" y="1101725"/>
                        <a:ext cx="1681162" cy="385763"/>
                      </a:xfrm>
                      <a:prstGeom prst="rect">
                        <a:avLst/>
                      </a:prstGeom>
                    </p:spPr>
                  </p:pic>
                </p:oleObj>
              </mc:Fallback>
            </mc:AlternateContent>
          </a:graphicData>
        </a:graphic>
      </p:graphicFrame>
      <p:sp>
        <p:nvSpPr>
          <p:cNvPr id="12" name="文本框 11"/>
          <p:cNvSpPr txBox="1"/>
          <p:nvPr/>
        </p:nvSpPr>
        <p:spPr>
          <a:xfrm>
            <a:off x="528129" y="1101533"/>
            <a:ext cx="1854354" cy="369332"/>
          </a:xfrm>
          <a:prstGeom prst="rect">
            <a:avLst/>
          </a:prstGeom>
          <a:noFill/>
        </p:spPr>
        <p:txBody>
          <a:bodyPr wrap="none" rtlCol="0">
            <a:spAutoFit/>
          </a:bodyPr>
          <a:lstStyle/>
          <a:p>
            <a:r>
              <a:rPr lang="en-US" altLang="zh-CN" dirty="0" smtClean="0"/>
              <a:t>Choose rotation : </a:t>
            </a:r>
            <a:endParaRPr lang="zh-CN" altLang="en-US" dirty="0"/>
          </a:p>
        </p:txBody>
      </p:sp>
      <p:sp>
        <p:nvSpPr>
          <p:cNvPr id="13" name="文本框 12"/>
          <p:cNvSpPr txBox="1"/>
          <p:nvPr/>
        </p:nvSpPr>
        <p:spPr>
          <a:xfrm>
            <a:off x="2143361" y="4361674"/>
            <a:ext cx="4834080" cy="646331"/>
          </a:xfrm>
          <a:prstGeom prst="rect">
            <a:avLst/>
          </a:prstGeom>
          <a:noFill/>
        </p:spPr>
        <p:txBody>
          <a:bodyPr wrap="none" rtlCol="0">
            <a:spAutoFit/>
          </a:bodyPr>
          <a:lstStyle/>
          <a:p>
            <a:r>
              <a:rPr lang="en-US" altLang="zh-CN" dirty="0" smtClean="0"/>
              <a:t>black curve: energy-dependent collisional model </a:t>
            </a:r>
          </a:p>
          <a:p>
            <a:r>
              <a:rPr lang="en-US" altLang="zh-CN" dirty="0" smtClean="0"/>
              <a:t>Blue curve: energy-independent collisional mode </a:t>
            </a:r>
            <a:endParaRPr lang="zh-CN" altLang="en-US" dirty="0"/>
          </a:p>
        </p:txBody>
      </p:sp>
      <p:sp>
        <p:nvSpPr>
          <p:cNvPr id="14" name="文本框 13"/>
          <p:cNvSpPr txBox="1"/>
          <p:nvPr/>
        </p:nvSpPr>
        <p:spPr>
          <a:xfrm>
            <a:off x="475874" y="1950483"/>
            <a:ext cx="1015086" cy="369332"/>
          </a:xfrm>
          <a:prstGeom prst="rect">
            <a:avLst/>
          </a:prstGeom>
          <a:noFill/>
        </p:spPr>
        <p:txBody>
          <a:bodyPr wrap="none" rtlCol="0">
            <a:spAutoFit/>
          </a:bodyPr>
          <a:lstStyle/>
          <a:p>
            <a:r>
              <a:rPr lang="en-US" altLang="zh-CN" dirty="0" smtClean="0"/>
              <a:t>Branch B</a:t>
            </a:r>
            <a:endParaRPr lang="zh-CN" altLang="en-US" dirty="0"/>
          </a:p>
        </p:txBody>
      </p:sp>
      <p:sp>
        <p:nvSpPr>
          <p:cNvPr id="15" name="文本框 14"/>
          <p:cNvSpPr txBox="1"/>
          <p:nvPr/>
        </p:nvSpPr>
        <p:spPr>
          <a:xfrm>
            <a:off x="513669" y="3173620"/>
            <a:ext cx="1023101" cy="369332"/>
          </a:xfrm>
          <a:prstGeom prst="rect">
            <a:avLst/>
          </a:prstGeom>
          <a:noFill/>
        </p:spPr>
        <p:txBody>
          <a:bodyPr wrap="none" rtlCol="0">
            <a:spAutoFit/>
          </a:bodyPr>
          <a:lstStyle/>
          <a:p>
            <a:r>
              <a:rPr lang="en-US" altLang="zh-CN" dirty="0" smtClean="0"/>
              <a:t>Branch A</a:t>
            </a:r>
            <a:endParaRPr lang="zh-CN" altLang="en-US" dirty="0"/>
          </a:p>
        </p:txBody>
      </p:sp>
      <p:cxnSp>
        <p:nvCxnSpPr>
          <p:cNvPr id="17" name="直接箭头连接符 16"/>
          <p:cNvCxnSpPr/>
          <p:nvPr/>
        </p:nvCxnSpPr>
        <p:spPr>
          <a:xfrm flipV="1">
            <a:off x="1475106" y="2776395"/>
            <a:ext cx="375045" cy="494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1278472" y="2152422"/>
            <a:ext cx="579120" cy="325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1208182" y="5060812"/>
            <a:ext cx="8436699" cy="1631216"/>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smtClean="0"/>
              <a:t>For branch A: </a:t>
            </a:r>
            <a:r>
              <a:rPr lang="en-US" altLang="zh-CN" sz="2000" dirty="0" err="1" smtClean="0"/>
              <a:t>collisionality</a:t>
            </a:r>
            <a:r>
              <a:rPr lang="en-US" altLang="zh-CN" sz="2000" dirty="0"/>
              <a:t> </a:t>
            </a:r>
            <a:r>
              <a:rPr lang="en-US" altLang="zh-CN" sz="2000" dirty="0" smtClean="0"/>
              <a:t>has stabilization effect on the mode </a:t>
            </a:r>
          </a:p>
          <a:p>
            <a:pPr marL="342900" indent="-342900">
              <a:buFont typeface="Arial" panose="020B0604020202020204" pitchFamily="34" charset="0"/>
              <a:buChar char="•"/>
            </a:pPr>
            <a:r>
              <a:rPr lang="en-US" altLang="zh-CN" sz="2000" dirty="0" smtClean="0"/>
              <a:t>For branch B: </a:t>
            </a:r>
            <a:r>
              <a:rPr lang="en-US" altLang="zh-CN" sz="2000" dirty="0" err="1" smtClean="0"/>
              <a:t>collisonality</a:t>
            </a:r>
            <a:r>
              <a:rPr lang="en-US" altLang="zh-CN" sz="2000" dirty="0" smtClean="0"/>
              <a:t> has destabilization influence on the mode</a:t>
            </a:r>
          </a:p>
          <a:p>
            <a:pPr marL="342900" indent="-342900">
              <a:buFont typeface="Arial" panose="020B0604020202020204" pitchFamily="34" charset="0"/>
              <a:buChar char="•"/>
            </a:pPr>
            <a:r>
              <a:rPr lang="en-US" altLang="zh-CN" sz="2000" dirty="0" smtClean="0"/>
              <a:t>The above effects are insensitive to the choice of the </a:t>
            </a:r>
            <a:r>
              <a:rPr lang="en-US" altLang="zh-CN" sz="2000" dirty="0" err="1" smtClean="0"/>
              <a:t>collisionality</a:t>
            </a:r>
            <a:r>
              <a:rPr lang="en-US" altLang="zh-CN" sz="2000" dirty="0" smtClean="0"/>
              <a:t> model </a:t>
            </a:r>
          </a:p>
          <a:p>
            <a:pPr marL="342900" indent="-342900">
              <a:buFont typeface="Arial" panose="020B0604020202020204" pitchFamily="34" charset="0"/>
              <a:buChar char="•"/>
            </a:pPr>
            <a:r>
              <a:rPr lang="en-US" altLang="zh-CN" sz="2000" dirty="0" err="1"/>
              <a:t>Collisionality</a:t>
            </a:r>
            <a:r>
              <a:rPr lang="en-US" altLang="zh-CN" sz="2000" dirty="0"/>
              <a:t> can be either stabilizing or destabilizing, depending on the value of mode frequency and plasma rotation.</a:t>
            </a:r>
            <a:endParaRPr lang="en-US" altLang="zh-CN" sz="2000" dirty="0" smtClean="0">
              <a:solidFill>
                <a:srgbClr val="3B12AE"/>
              </a:solidFill>
            </a:endParaRPr>
          </a:p>
        </p:txBody>
      </p:sp>
      <p:sp>
        <p:nvSpPr>
          <p:cNvPr id="24" name="灯片编号占位符 23"/>
          <p:cNvSpPr>
            <a:spLocks noGrp="1"/>
          </p:cNvSpPr>
          <p:nvPr>
            <p:ph type="sldNum" sz="quarter" idx="12"/>
          </p:nvPr>
        </p:nvSpPr>
        <p:spPr/>
        <p:txBody>
          <a:bodyPr/>
          <a:lstStyle/>
          <a:p>
            <a:fld id="{AF91ECC0-4C08-449D-99EB-AABD207D558A}" type="slidenum">
              <a:rPr lang="zh-CN" altLang="en-US" smtClean="0"/>
              <a:t>10</a:t>
            </a:fld>
            <a:endParaRPr lang="zh-CN" altLang="en-US" dirty="0"/>
          </a:p>
        </p:txBody>
      </p:sp>
    </p:spTree>
    <p:extLst>
      <p:ext uri="{BB962C8B-B14F-4D97-AF65-F5344CB8AC3E}">
        <p14:creationId xmlns:p14="http://schemas.microsoft.com/office/powerpoint/2010/main" val="1331764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87703" y="-5680"/>
            <a:ext cx="8785664" cy="824696"/>
          </a:xfrm>
        </p:spPr>
        <p:txBody>
          <a:bodyPr>
            <a:normAutofit fontScale="90000"/>
          </a:bodyPr>
          <a:lstStyle/>
          <a:p>
            <a:r>
              <a:rPr lang="en-US" altLang="zh-CN" sz="3600" dirty="0" err="1">
                <a:solidFill>
                  <a:schemeClr val="bg1"/>
                </a:solidFill>
              </a:rPr>
              <a:t>Collisionality</a:t>
            </a:r>
            <a:r>
              <a:rPr lang="en-US" altLang="zh-CN" sz="3600" dirty="0">
                <a:solidFill>
                  <a:schemeClr val="bg1"/>
                </a:solidFill>
              </a:rPr>
              <a:t> can be either stabilizing or destabilizing</a:t>
            </a:r>
            <a:endParaRPr lang="zh-CN" altLang="en-US" sz="3600" dirty="0">
              <a:solidFill>
                <a:schemeClr val="bg1"/>
              </a:solidFill>
            </a:endParaRPr>
          </a:p>
        </p:txBody>
      </p:sp>
      <p:pic>
        <p:nvPicPr>
          <p:cNvPr id="4" name="Picture 16" descr="ucirv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602" y="6248400"/>
            <a:ext cx="1828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文本框 7"/>
          <p:cNvSpPr txBox="1"/>
          <p:nvPr/>
        </p:nvSpPr>
        <p:spPr>
          <a:xfrm>
            <a:off x="1421177" y="1150422"/>
            <a:ext cx="1318887" cy="369332"/>
          </a:xfrm>
          <a:prstGeom prst="rect">
            <a:avLst/>
          </a:prstGeom>
          <a:noFill/>
        </p:spPr>
        <p:txBody>
          <a:bodyPr wrap="none" rtlCol="0">
            <a:spAutoFit/>
          </a:bodyPr>
          <a:lstStyle/>
          <a:p>
            <a:r>
              <a:rPr lang="en-US" altLang="zh-CN" dirty="0" smtClean="0"/>
              <a:t>Growth rate</a:t>
            </a:r>
            <a:endParaRPr lang="zh-CN" altLang="en-US" dirty="0"/>
          </a:p>
        </p:txBody>
      </p:sp>
      <p:sp>
        <p:nvSpPr>
          <p:cNvPr id="9" name="文本框 8"/>
          <p:cNvSpPr txBox="1"/>
          <p:nvPr/>
        </p:nvSpPr>
        <p:spPr>
          <a:xfrm>
            <a:off x="6081311" y="1175232"/>
            <a:ext cx="1583447" cy="369332"/>
          </a:xfrm>
          <a:prstGeom prst="rect">
            <a:avLst/>
          </a:prstGeom>
          <a:noFill/>
        </p:spPr>
        <p:txBody>
          <a:bodyPr wrap="none" rtlCol="0">
            <a:spAutoFit/>
          </a:bodyPr>
          <a:lstStyle/>
          <a:p>
            <a:r>
              <a:rPr lang="en-US" altLang="zh-CN" dirty="0" smtClean="0"/>
              <a:t>Real frequency</a:t>
            </a:r>
            <a:endParaRPr lang="zh-CN" altLang="en-US" dirty="0"/>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5822" y="1544564"/>
            <a:ext cx="4017545" cy="3275603"/>
          </a:xfrm>
          <a:prstGeom prst="rect">
            <a:avLst/>
          </a:prstGeom>
        </p:spPr>
      </p:pic>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703" y="1729458"/>
            <a:ext cx="4573359" cy="3067846"/>
          </a:xfrm>
          <a:prstGeom prst="rect">
            <a:avLst/>
          </a:prstGeom>
        </p:spPr>
      </p:pic>
      <p:sp>
        <p:nvSpPr>
          <p:cNvPr id="11" name="下箭头 10"/>
          <p:cNvSpPr/>
          <p:nvPr/>
        </p:nvSpPr>
        <p:spPr>
          <a:xfrm>
            <a:off x="2942646" y="3430147"/>
            <a:ext cx="169333" cy="5418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080616" y="3701081"/>
            <a:ext cx="1749778" cy="646331"/>
          </a:xfrm>
          <a:prstGeom prst="rect">
            <a:avLst/>
          </a:prstGeom>
          <a:noFill/>
        </p:spPr>
        <p:txBody>
          <a:bodyPr wrap="square" rtlCol="0">
            <a:spAutoFit/>
          </a:bodyPr>
          <a:lstStyle/>
          <a:p>
            <a:r>
              <a:rPr lang="en-US" altLang="zh-CN" dirty="0" smtClean="0"/>
              <a:t>Increase </a:t>
            </a:r>
            <a:r>
              <a:rPr lang="en-US" altLang="zh-CN" dirty="0" err="1" smtClean="0"/>
              <a:t>collisionality</a:t>
            </a:r>
            <a:endParaRPr lang="zh-CN" altLang="en-US" dirty="0"/>
          </a:p>
        </p:txBody>
      </p:sp>
      <p:sp>
        <p:nvSpPr>
          <p:cNvPr id="13" name="下箭头 12"/>
          <p:cNvSpPr/>
          <p:nvPr/>
        </p:nvSpPr>
        <p:spPr>
          <a:xfrm rot="10800000">
            <a:off x="2942647" y="2389658"/>
            <a:ext cx="183124" cy="6703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72700" y="5014601"/>
            <a:ext cx="7915388" cy="1754326"/>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With increasing collision frequency, the two branches shown in slide 7 merge and form two new branches.</a:t>
            </a:r>
          </a:p>
          <a:p>
            <a:pPr marL="285750" indent="-285750">
              <a:buFont typeface="Arial" panose="020B0604020202020204" pitchFamily="34" charset="0"/>
              <a:buChar char="•"/>
            </a:pPr>
            <a:r>
              <a:rPr lang="en-US" altLang="zh-CN" dirty="0" smtClean="0"/>
              <a:t>Collison frequency  contributes destabilization effect on upper branch(blue curve); however, has stabilization effect on the lower branch </a:t>
            </a:r>
          </a:p>
          <a:p>
            <a:pPr marL="285750" indent="-285750">
              <a:buFont typeface="Arial" panose="020B0604020202020204" pitchFamily="34" charset="0"/>
              <a:buChar char="•"/>
            </a:pPr>
            <a:endParaRPr lang="en-US" altLang="zh-CN" dirty="0" smtClean="0"/>
          </a:p>
          <a:p>
            <a:endParaRPr lang="zh-CN" altLang="en-US" dirty="0"/>
          </a:p>
        </p:txBody>
      </p:sp>
      <p:sp>
        <p:nvSpPr>
          <p:cNvPr id="15" name="灯片编号占位符 14"/>
          <p:cNvSpPr>
            <a:spLocks noGrp="1"/>
          </p:cNvSpPr>
          <p:nvPr>
            <p:ph type="sldNum" sz="quarter" idx="12"/>
          </p:nvPr>
        </p:nvSpPr>
        <p:spPr/>
        <p:txBody>
          <a:bodyPr/>
          <a:lstStyle/>
          <a:p>
            <a:fld id="{AF91ECC0-4C08-449D-99EB-AABD207D558A}" type="slidenum">
              <a:rPr lang="zh-CN" altLang="en-US" smtClean="0"/>
              <a:t>11</a:t>
            </a:fld>
            <a:endParaRPr lang="zh-CN" altLang="en-US"/>
          </a:p>
        </p:txBody>
      </p:sp>
    </p:spTree>
    <p:extLst>
      <p:ext uri="{BB962C8B-B14F-4D97-AF65-F5344CB8AC3E}">
        <p14:creationId xmlns:p14="http://schemas.microsoft.com/office/powerpoint/2010/main" val="651497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2409" y="1411843"/>
            <a:ext cx="7028535" cy="3332079"/>
          </a:xfrm>
          <a:prstGeom prst="rect">
            <a:avLst/>
          </a:prstGeom>
        </p:spPr>
      </p:pic>
      <p:sp>
        <p:nvSpPr>
          <p:cNvPr id="3078" name="AutoShape 9" descr="G2_N[%&lt;)4F{8}SR6[1RV5"/>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宋体" panose="02010600030101010101" pitchFamily="2" charset="-122"/>
              </a:defRPr>
            </a:lvl1pPr>
            <a:lvl2pPr marL="742950" indent="-285750" eaLnBrk="0" hangingPunct="0">
              <a:defRPr sz="2400">
                <a:solidFill>
                  <a:schemeClr val="tx1"/>
                </a:solidFill>
                <a:latin typeface="Calibri" panose="020F0502020204030204" pitchFamily="34" charset="0"/>
                <a:ea typeface="宋体" panose="02010600030101010101" pitchFamily="2" charset="-122"/>
              </a:defRPr>
            </a:lvl2pPr>
            <a:lvl3pPr marL="1143000" indent="-228600" eaLnBrk="0" hangingPunct="0">
              <a:defRPr sz="2400">
                <a:solidFill>
                  <a:schemeClr val="tx1"/>
                </a:solidFill>
                <a:latin typeface="Calibri" panose="020F0502020204030204" pitchFamily="34" charset="0"/>
                <a:ea typeface="宋体" panose="02010600030101010101" pitchFamily="2" charset="-122"/>
              </a:defRPr>
            </a:lvl3pPr>
            <a:lvl4pPr marL="1600200" indent="-228600" eaLnBrk="0" hangingPunct="0">
              <a:defRPr sz="2400">
                <a:solidFill>
                  <a:schemeClr val="tx1"/>
                </a:solidFill>
                <a:latin typeface="Calibri" panose="020F0502020204030204" pitchFamily="34" charset="0"/>
                <a:ea typeface="宋体" panose="02010600030101010101" pitchFamily="2" charset="-122"/>
              </a:defRPr>
            </a:lvl4pPr>
            <a:lvl5pPr marL="2057400" indent="-228600" eaLnBrk="0" hangingPunct="0">
              <a:defRPr sz="24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3079" name="矩形 8"/>
          <p:cNvSpPr>
            <a:spLocks noChangeArrowheads="1"/>
          </p:cNvSpPr>
          <p:nvPr/>
        </p:nvSpPr>
        <p:spPr bwMode="auto">
          <a:xfrm>
            <a:off x="56356" y="973970"/>
            <a:ext cx="872648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宋体" panose="02010600030101010101" pitchFamily="2" charset="-122"/>
              </a:defRPr>
            </a:lvl1pPr>
            <a:lvl2pPr marL="742950" indent="-285750" eaLnBrk="0" hangingPunct="0">
              <a:defRPr sz="2400">
                <a:solidFill>
                  <a:schemeClr val="tx1"/>
                </a:solidFill>
                <a:latin typeface="Calibri" panose="020F0502020204030204" pitchFamily="34" charset="0"/>
                <a:ea typeface="宋体" panose="02010600030101010101" pitchFamily="2" charset="-122"/>
              </a:defRPr>
            </a:lvl2pPr>
            <a:lvl3pPr marL="1143000" indent="-228600" eaLnBrk="0" hangingPunct="0">
              <a:defRPr sz="2400">
                <a:solidFill>
                  <a:schemeClr val="tx1"/>
                </a:solidFill>
                <a:latin typeface="Calibri" panose="020F0502020204030204" pitchFamily="34" charset="0"/>
                <a:ea typeface="宋体" panose="02010600030101010101" pitchFamily="2" charset="-122"/>
              </a:defRPr>
            </a:lvl3pPr>
            <a:lvl4pPr marL="1600200" indent="-228600" eaLnBrk="0" hangingPunct="0">
              <a:defRPr sz="2400">
                <a:solidFill>
                  <a:schemeClr val="tx1"/>
                </a:solidFill>
                <a:latin typeface="Calibri" panose="020F0502020204030204" pitchFamily="34" charset="0"/>
                <a:ea typeface="宋体" panose="02010600030101010101" pitchFamily="2" charset="-122"/>
              </a:defRPr>
            </a:lvl4pPr>
            <a:lvl5pPr marL="2057400" indent="-228600" eaLnBrk="0" hangingPunct="0">
              <a:defRPr sz="24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宋体" panose="02010600030101010101" pitchFamily="2" charset="-122"/>
              </a:defRPr>
            </a:lvl9pPr>
          </a:lstStyle>
          <a:p>
            <a:pPr eaLnBrk="1" hangingPunct="1"/>
            <a:r>
              <a:rPr lang="en-US" altLang="zh-CN" dirty="0" smtClean="0">
                <a:latin typeface="Times New Roman" panose="02020603050405020304" pitchFamily="18" charset="0"/>
                <a:cs typeface="Times New Roman" panose="02020603050405020304" pitchFamily="18" charset="0"/>
              </a:rPr>
              <a:t>Plot the branches in (growth rate, real-</a:t>
            </a:r>
            <a:r>
              <a:rPr lang="en-US" altLang="zh-CN" dirty="0" err="1" smtClean="0">
                <a:latin typeface="Times New Roman" panose="02020603050405020304" pitchFamily="18" charset="0"/>
                <a:cs typeface="Times New Roman" panose="02020603050405020304" pitchFamily="18" charset="0"/>
              </a:rPr>
              <a:t>freq</a:t>
            </a:r>
            <a:r>
              <a:rPr lang="en-US" altLang="zh-CN" dirty="0" smtClean="0">
                <a:latin typeface="Times New Roman" panose="02020603050405020304" pitchFamily="18" charset="0"/>
                <a:cs typeface="Times New Roman" panose="02020603050405020304" pitchFamily="18" charset="0"/>
              </a:rPr>
              <a:t>) domain. </a:t>
            </a:r>
            <a:endParaRPr lang="zh-CN" altLang="en-US" dirty="0">
              <a:latin typeface="Times New Roman" panose="02020603050405020304" pitchFamily="18" charset="0"/>
              <a:cs typeface="Times New Roman" panose="02020603050405020304" pitchFamily="18" charset="0"/>
            </a:endParaRPr>
          </a:p>
        </p:txBody>
      </p:sp>
      <p:graphicFrame>
        <p:nvGraphicFramePr>
          <p:cNvPr id="3074" name="Object 7"/>
          <p:cNvGraphicFramePr>
            <a:graphicFrameLocks noChangeAspect="1"/>
          </p:cNvGraphicFramePr>
          <p:nvPr/>
        </p:nvGraphicFramePr>
        <p:xfrm>
          <a:off x="2162175" y="2114550"/>
          <a:ext cx="685800" cy="317500"/>
        </p:xfrm>
        <a:graphic>
          <a:graphicData uri="http://schemas.openxmlformats.org/presentationml/2006/ole">
            <mc:AlternateContent xmlns:mc="http://schemas.openxmlformats.org/markup-compatibility/2006">
              <mc:Choice xmlns:v="urn:schemas-microsoft-com:vml" Requires="v">
                <p:oleObj spid="_x0000_s7257" name="Equation" r:id="rId5" imgW="685800" imgH="317160" progId="Equation.DSMT4">
                  <p:embed/>
                </p:oleObj>
              </mc:Choice>
              <mc:Fallback>
                <p:oleObj name="Equation" r:id="rId5" imgW="685800" imgH="3171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2175" y="2114550"/>
                        <a:ext cx="685800" cy="317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8"/>
          <p:cNvGraphicFramePr>
            <a:graphicFrameLocks noChangeAspect="1"/>
          </p:cNvGraphicFramePr>
          <p:nvPr>
            <p:extLst>
              <p:ext uri="{D42A27DB-BD31-4B8C-83A1-F6EECF244321}">
                <p14:modId xmlns:p14="http://schemas.microsoft.com/office/powerpoint/2010/main" val="1084463493"/>
              </p:ext>
            </p:extLst>
          </p:nvPr>
        </p:nvGraphicFramePr>
        <p:xfrm>
          <a:off x="5315744" y="1769614"/>
          <a:ext cx="1282700" cy="355600"/>
        </p:xfrm>
        <a:graphic>
          <a:graphicData uri="http://schemas.openxmlformats.org/presentationml/2006/ole">
            <mc:AlternateContent xmlns:mc="http://schemas.openxmlformats.org/markup-compatibility/2006">
              <mc:Choice xmlns:v="urn:schemas-microsoft-com:vml" Requires="v">
                <p:oleObj spid="_x0000_s7258" name="Equation" r:id="rId7" imgW="1282680" imgH="355320" progId="Equation.DSMT4">
                  <p:embed/>
                </p:oleObj>
              </mc:Choice>
              <mc:Fallback>
                <p:oleObj name="Equation" r:id="rId7" imgW="1282680" imgH="3553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15744" y="1769614"/>
                        <a:ext cx="1282700" cy="355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矩形 9"/>
          <p:cNvSpPr/>
          <p:nvPr/>
        </p:nvSpPr>
        <p:spPr>
          <a:xfrm>
            <a:off x="0" y="-3030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灯片编号占位符 1"/>
          <p:cNvSpPr>
            <a:spLocks noGrp="1"/>
          </p:cNvSpPr>
          <p:nvPr>
            <p:ph type="sldNum" sz="quarter" idx="12"/>
          </p:nvPr>
        </p:nvSpPr>
        <p:spPr/>
        <p:txBody>
          <a:bodyPr/>
          <a:lstStyle/>
          <a:p>
            <a:fld id="{AF91ECC0-4C08-449D-99EB-AABD207D558A}" type="slidenum">
              <a:rPr lang="zh-CN" altLang="en-US" smtClean="0"/>
              <a:t>12</a:t>
            </a:fld>
            <a:endParaRPr lang="zh-CN" altLang="en-US"/>
          </a:p>
        </p:txBody>
      </p:sp>
      <p:sp>
        <p:nvSpPr>
          <p:cNvPr id="3" name="文本框 2"/>
          <p:cNvSpPr txBox="1"/>
          <p:nvPr/>
        </p:nvSpPr>
        <p:spPr>
          <a:xfrm>
            <a:off x="296437" y="4834137"/>
            <a:ext cx="8855925" cy="2308324"/>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The merge and re-form of branches are insensitive to the collisional model</a:t>
            </a:r>
          </a:p>
          <a:p>
            <a:pPr marL="285750" indent="-285750">
              <a:buFont typeface="Arial" panose="020B0604020202020204" pitchFamily="34" charset="0"/>
              <a:buChar char="•"/>
            </a:pPr>
            <a:r>
              <a:rPr lang="en-US" altLang="zh-CN" dirty="0" smtClean="0"/>
              <a:t>The behavior of RWM , with varying plasma rotation, is rather different depending on the collisional regime</a:t>
            </a:r>
          </a:p>
          <a:p>
            <a:pPr marL="285750" indent="-285750">
              <a:buFont typeface="Arial" panose="020B0604020202020204" pitchFamily="34" charset="0"/>
              <a:buChar char="•"/>
            </a:pPr>
            <a:r>
              <a:rPr lang="en-US" altLang="zh-CN" dirty="0" smtClean="0"/>
              <a:t>In the low collisional regime, the plasma flow significantly stabilizes one branch, while destabilizes another one .</a:t>
            </a:r>
          </a:p>
          <a:p>
            <a:pPr marL="285750" indent="-285750">
              <a:buFont typeface="Arial" panose="020B0604020202020204" pitchFamily="34" charset="0"/>
              <a:buChar char="•"/>
            </a:pPr>
            <a:r>
              <a:rPr lang="en-US" altLang="zh-CN" dirty="0" smtClean="0"/>
              <a:t>At high </a:t>
            </a:r>
            <a:r>
              <a:rPr lang="en-US" altLang="zh-CN" dirty="0" err="1" smtClean="0"/>
              <a:t>collisionality</a:t>
            </a:r>
            <a:r>
              <a:rPr lang="en-US" altLang="zh-CN" dirty="0" smtClean="0"/>
              <a:t>, the plasma rotation does not generally change the stability of either of the branches. </a:t>
            </a:r>
          </a:p>
          <a:p>
            <a:pPr marL="285750" indent="-285750">
              <a:buFont typeface="Arial" panose="020B0604020202020204" pitchFamily="34" charset="0"/>
              <a:buChar char="•"/>
            </a:pPr>
            <a:endParaRPr lang="zh-CN" altLang="en-US" dirty="0"/>
          </a:p>
        </p:txBody>
      </p:sp>
      <p:sp>
        <p:nvSpPr>
          <p:cNvPr id="4" name="文本框 3"/>
          <p:cNvSpPr txBox="1"/>
          <p:nvPr/>
        </p:nvSpPr>
        <p:spPr>
          <a:xfrm>
            <a:off x="1590675" y="4582284"/>
            <a:ext cx="4366419" cy="369332"/>
          </a:xfrm>
          <a:prstGeom prst="rect">
            <a:avLst/>
          </a:prstGeom>
          <a:noFill/>
        </p:spPr>
        <p:txBody>
          <a:bodyPr wrap="square" rtlCol="0">
            <a:spAutoFit/>
          </a:bodyPr>
          <a:lstStyle/>
          <a:p>
            <a:r>
              <a:rPr lang="en-US" altLang="zh-CN" dirty="0" smtClean="0"/>
              <a:t>Red arrow: increase of plasma rotation </a:t>
            </a:r>
            <a:endParaRPr lang="zh-CN" altLang="en-US" dirty="0"/>
          </a:p>
        </p:txBody>
      </p:sp>
      <p:sp>
        <p:nvSpPr>
          <p:cNvPr id="5" name="文本框 4"/>
          <p:cNvSpPr txBox="1"/>
          <p:nvPr/>
        </p:nvSpPr>
        <p:spPr>
          <a:xfrm>
            <a:off x="6665360" y="4464805"/>
            <a:ext cx="2803619" cy="369332"/>
          </a:xfrm>
          <a:prstGeom prst="rect">
            <a:avLst/>
          </a:prstGeom>
          <a:noFill/>
        </p:spPr>
        <p:txBody>
          <a:bodyPr wrap="square" rtlCol="0">
            <a:spAutoFit/>
          </a:bodyPr>
          <a:lstStyle/>
          <a:p>
            <a:r>
              <a:rPr lang="en-US" altLang="zh-CN" dirty="0" err="1" smtClean="0">
                <a:solidFill>
                  <a:srgbClr val="3B12AE"/>
                </a:solidFill>
              </a:rPr>
              <a:t>S.X.Yang,et.al.POP</a:t>
            </a:r>
            <a:r>
              <a:rPr lang="en-US" altLang="zh-CN" dirty="0" smtClean="0">
                <a:solidFill>
                  <a:srgbClr val="3B12AE"/>
                </a:solidFill>
              </a:rPr>
              <a:t>, 2015</a:t>
            </a:r>
            <a:endParaRPr lang="zh-CN" altLang="en-US" dirty="0">
              <a:solidFill>
                <a:srgbClr val="3B12AE"/>
              </a:solidFill>
            </a:endParaRPr>
          </a:p>
        </p:txBody>
      </p:sp>
      <p:sp>
        <p:nvSpPr>
          <p:cNvPr id="15" name="标题 1"/>
          <p:cNvSpPr txBox="1">
            <a:spLocks/>
          </p:cNvSpPr>
          <p:nvPr/>
        </p:nvSpPr>
        <p:spPr>
          <a:xfrm>
            <a:off x="187703" y="-5680"/>
            <a:ext cx="8785664" cy="824696"/>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smtClean="0">
                <a:solidFill>
                  <a:schemeClr val="bg1"/>
                </a:solidFill>
              </a:rPr>
              <a:t>Collisionality can be either stabilizing or destabilizing</a:t>
            </a:r>
            <a:endParaRPr lang="zh-CN" altLang="en-US" sz="3600" dirty="0">
              <a:solidFill>
                <a:schemeClr val="bg1"/>
              </a:solidFill>
            </a:endParaRPr>
          </a:p>
        </p:txBody>
      </p:sp>
    </p:spTree>
    <p:extLst>
      <p:ext uri="{BB962C8B-B14F-4D97-AF65-F5344CB8AC3E}">
        <p14:creationId xmlns:p14="http://schemas.microsoft.com/office/powerpoint/2010/main" val="335337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170" name="Rectangle 26"/>
          <p:cNvSpPr>
            <a:spLocks noChangeArrowheads="1"/>
          </p:cNvSpPr>
          <p:nvPr/>
        </p:nvSpPr>
        <p:spPr bwMode="auto">
          <a:xfrm>
            <a:off x="125547" y="25213"/>
            <a:ext cx="8930318" cy="95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spcBef>
                <a:spcPct val="20000"/>
              </a:spcBef>
              <a:buFont typeface="Wingdings" panose="05000000000000000000" pitchFamily="2" charset="2"/>
              <a:buNone/>
            </a:pPr>
            <a:r>
              <a:rPr lang="en-US" altLang="zh-CN" sz="4000" dirty="0" smtClean="0">
                <a:solidFill>
                  <a:schemeClr val="bg1"/>
                </a:solidFill>
              </a:rPr>
              <a:t>Numerical results from MARS-K code</a:t>
            </a:r>
            <a:endParaRPr lang="en-US" altLang="zh-CN" sz="4000" dirty="0">
              <a:solidFill>
                <a:schemeClr val="bg1"/>
              </a:solidFill>
            </a:endParaRPr>
          </a:p>
        </p:txBody>
      </p:sp>
      <p:pic>
        <p:nvPicPr>
          <p:cNvPr id="7171" name="Picture 4"/>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2280398" y="1609164"/>
            <a:ext cx="6481762" cy="2808287"/>
          </a:xfrm>
          <a:solidFill>
            <a:schemeClr val="folHlink"/>
          </a:solidFill>
        </p:spPr>
      </p:pic>
      <p:pic>
        <p:nvPicPr>
          <p:cNvPr id="7172" name="Picture 13"/>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a:stretch>
            <a:fillRect/>
          </a:stretch>
        </p:blipFill>
        <p:spPr>
          <a:xfrm>
            <a:off x="2465210" y="4547064"/>
            <a:ext cx="4633913" cy="982663"/>
          </a:xfrm>
          <a:noFill/>
        </p:spPr>
      </p:pic>
      <p:sp>
        <p:nvSpPr>
          <p:cNvPr id="2" name="文本框 1"/>
          <p:cNvSpPr txBox="1"/>
          <p:nvPr/>
        </p:nvSpPr>
        <p:spPr>
          <a:xfrm>
            <a:off x="451692" y="2467778"/>
            <a:ext cx="1342034" cy="369332"/>
          </a:xfrm>
          <a:prstGeom prst="rect">
            <a:avLst/>
          </a:prstGeom>
          <a:noFill/>
        </p:spPr>
        <p:txBody>
          <a:bodyPr wrap="none" rtlCol="0">
            <a:spAutoFit/>
          </a:bodyPr>
          <a:lstStyle/>
          <a:p>
            <a:r>
              <a:rPr lang="en-US" altLang="zh-CN" dirty="0" smtClean="0"/>
              <a:t>Single MHD:</a:t>
            </a:r>
            <a:endParaRPr lang="zh-CN" altLang="en-US" dirty="0"/>
          </a:p>
        </p:txBody>
      </p:sp>
      <p:sp>
        <p:nvSpPr>
          <p:cNvPr id="3" name="文本框 2"/>
          <p:cNvSpPr txBox="1"/>
          <p:nvPr/>
        </p:nvSpPr>
        <p:spPr>
          <a:xfrm>
            <a:off x="310810" y="4753783"/>
            <a:ext cx="2154400" cy="646331"/>
          </a:xfrm>
          <a:prstGeom prst="rect">
            <a:avLst/>
          </a:prstGeom>
          <a:noFill/>
        </p:spPr>
        <p:txBody>
          <a:bodyPr wrap="square" rtlCol="0">
            <a:spAutoFit/>
          </a:bodyPr>
          <a:lstStyle/>
          <a:p>
            <a:r>
              <a:rPr lang="en-US" altLang="zh-CN" dirty="0" smtClean="0"/>
              <a:t>Kinetic contribution from particles: </a:t>
            </a:r>
            <a:endParaRPr lang="zh-CN" altLang="en-US" dirty="0"/>
          </a:p>
        </p:txBody>
      </p:sp>
      <p:sp>
        <p:nvSpPr>
          <p:cNvPr id="4" name="灯片编号占位符 3"/>
          <p:cNvSpPr>
            <a:spLocks noGrp="1"/>
          </p:cNvSpPr>
          <p:nvPr>
            <p:ph type="sldNum" sz="quarter" idx="12"/>
          </p:nvPr>
        </p:nvSpPr>
        <p:spPr/>
        <p:txBody>
          <a:bodyPr/>
          <a:lstStyle/>
          <a:p>
            <a:fld id="{AF91ECC0-4C08-449D-99EB-AABD207D558A}" type="slidenum">
              <a:rPr lang="zh-CN" altLang="en-US" smtClean="0"/>
              <a:t>13</a:t>
            </a:fld>
            <a:endParaRPr lang="zh-CN" altLang="en-US" dirty="0"/>
          </a:p>
        </p:txBody>
      </p:sp>
      <p:sp>
        <p:nvSpPr>
          <p:cNvPr id="6" name="文本框 5"/>
          <p:cNvSpPr txBox="1"/>
          <p:nvPr/>
        </p:nvSpPr>
        <p:spPr>
          <a:xfrm>
            <a:off x="0" y="1034567"/>
            <a:ext cx="3049553" cy="523220"/>
          </a:xfrm>
          <a:prstGeom prst="rect">
            <a:avLst/>
          </a:prstGeom>
          <a:noFill/>
        </p:spPr>
        <p:txBody>
          <a:bodyPr wrap="none" rtlCol="0">
            <a:spAutoFit/>
          </a:bodyPr>
          <a:lstStyle/>
          <a:p>
            <a:r>
              <a:rPr lang="en-US" altLang="zh-CN" sz="2800" dirty="0" smtClean="0"/>
              <a:t>Basic formulations: </a:t>
            </a:r>
            <a:endParaRPr lang="zh-CN" altLang="en-US" sz="2800" dirty="0"/>
          </a:p>
        </p:txBody>
      </p:sp>
      <p:sp>
        <p:nvSpPr>
          <p:cNvPr id="10" name="标题 1"/>
          <p:cNvSpPr txBox="1">
            <a:spLocks/>
          </p:cNvSpPr>
          <p:nvPr/>
        </p:nvSpPr>
        <p:spPr>
          <a:xfrm>
            <a:off x="451692" y="6033106"/>
            <a:ext cx="7886700" cy="824696"/>
          </a:xfrm>
          <a:prstGeom prst="rect">
            <a:avLst/>
          </a:prstGeom>
        </p:spPr>
        <p:txBody>
          <a:bodyP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dirty="0" smtClean="0">
                <a:solidFill>
                  <a:srgbClr val="3B12AE"/>
                </a:solidFill>
              </a:rPr>
              <a:t>MARS-K: full toroidal geometry, self-consistent computation of the kinetic effect of the particles  on MHD instability </a:t>
            </a:r>
            <a:r>
              <a:rPr lang="en-US" altLang="zh-CN" dirty="0" smtClean="0">
                <a:solidFill>
                  <a:schemeClr val="bg1"/>
                </a:solidFill>
              </a:rPr>
              <a:t>effect </a:t>
            </a:r>
            <a:endParaRPr lang="zh-CN" altLang="en-US" dirty="0">
              <a:solidFill>
                <a:schemeClr val="bg1"/>
              </a:solidFill>
            </a:endParaRPr>
          </a:p>
        </p:txBody>
      </p:sp>
    </p:spTree>
    <p:extLst>
      <p:ext uri="{BB962C8B-B14F-4D97-AF65-F5344CB8AC3E}">
        <p14:creationId xmlns:p14="http://schemas.microsoft.com/office/powerpoint/2010/main" val="999786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98546" y="116022"/>
            <a:ext cx="9144000" cy="824696"/>
          </a:xfrm>
        </p:spPr>
        <p:txBody>
          <a:bodyPr>
            <a:normAutofit/>
          </a:bodyPr>
          <a:lstStyle/>
          <a:p>
            <a:r>
              <a:rPr lang="en-US" altLang="zh-CN" sz="3400" dirty="0" smtClean="0">
                <a:solidFill>
                  <a:schemeClr val="bg1"/>
                </a:solidFill>
              </a:rPr>
              <a:t>Numerical results consistent with analytical results</a:t>
            </a:r>
            <a:endParaRPr lang="zh-CN" altLang="en-US" sz="3400" dirty="0">
              <a:solidFill>
                <a:schemeClr val="bg1"/>
              </a:solidFill>
            </a:endParaRPr>
          </a:p>
        </p:txBody>
      </p:sp>
      <p:sp>
        <p:nvSpPr>
          <p:cNvPr id="8" name="灯片编号占位符 7"/>
          <p:cNvSpPr>
            <a:spLocks noGrp="1"/>
          </p:cNvSpPr>
          <p:nvPr>
            <p:ph type="sldNum" sz="quarter" idx="12"/>
          </p:nvPr>
        </p:nvSpPr>
        <p:spPr/>
        <p:txBody>
          <a:bodyPr/>
          <a:lstStyle/>
          <a:p>
            <a:fld id="{AF91ECC0-4C08-449D-99EB-AABD207D558A}" type="slidenum">
              <a:rPr lang="zh-CN" altLang="en-US" smtClean="0"/>
              <a:t>14</a:t>
            </a:fld>
            <a:endParaRPr lang="zh-CN" altLang="en-US"/>
          </a:p>
        </p:txBody>
      </p:sp>
      <p:grpSp>
        <p:nvGrpSpPr>
          <p:cNvPr id="9" name="Group 2"/>
          <p:cNvGrpSpPr>
            <a:grpSpLocks/>
          </p:cNvGrpSpPr>
          <p:nvPr/>
        </p:nvGrpSpPr>
        <p:grpSpPr bwMode="auto">
          <a:xfrm>
            <a:off x="661563" y="986483"/>
            <a:ext cx="7358717" cy="4396672"/>
            <a:chOff x="0" y="482"/>
            <a:chExt cx="5510" cy="3838"/>
          </a:xfrm>
        </p:grpSpPr>
        <p:pic>
          <p:nvPicPr>
            <p:cNvPr id="10" name="Picture 3" descr="shap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82"/>
              <a:ext cx="3379" cy="1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2313"/>
              <a:ext cx="5261" cy="20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 name="Picture 5" descr="q"/>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25" y="527"/>
              <a:ext cx="2314" cy="18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 name="文本框 2"/>
          <p:cNvSpPr txBox="1"/>
          <p:nvPr/>
        </p:nvSpPr>
        <p:spPr>
          <a:xfrm>
            <a:off x="1355375" y="5151815"/>
            <a:ext cx="6898078" cy="369332"/>
          </a:xfrm>
          <a:prstGeom prst="rect">
            <a:avLst/>
          </a:prstGeom>
          <a:noFill/>
        </p:spPr>
        <p:txBody>
          <a:bodyPr wrap="square" rtlCol="0">
            <a:spAutoFit/>
          </a:bodyPr>
          <a:lstStyle/>
          <a:p>
            <a:r>
              <a:rPr lang="en-US" altLang="zh-CN" dirty="0" smtClean="0"/>
              <a:t>Red curves: ion collision frequency = 3E-4;   Blue curves: no </a:t>
            </a:r>
            <a:r>
              <a:rPr lang="en-US" altLang="zh-CN" dirty="0" err="1" smtClean="0"/>
              <a:t>collisionality</a:t>
            </a:r>
            <a:endParaRPr lang="zh-CN" altLang="en-US" dirty="0"/>
          </a:p>
        </p:txBody>
      </p:sp>
      <p:sp>
        <p:nvSpPr>
          <p:cNvPr id="13" name="文本框 12"/>
          <p:cNvSpPr txBox="1"/>
          <p:nvPr/>
        </p:nvSpPr>
        <p:spPr>
          <a:xfrm>
            <a:off x="836258" y="5648762"/>
            <a:ext cx="7341871"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w/o </a:t>
            </a:r>
            <a:r>
              <a:rPr lang="en-US" altLang="zh-CN" dirty="0" err="1" smtClean="0"/>
              <a:t>collisionality</a:t>
            </a:r>
            <a:r>
              <a:rPr lang="en-US" altLang="zh-CN" dirty="0" smtClean="0"/>
              <a:t>, there exist two branches when plasma flow exceeds a critical value</a:t>
            </a:r>
          </a:p>
          <a:p>
            <a:pPr marL="285750" indent="-285750">
              <a:buFont typeface="Arial" panose="020B0604020202020204" pitchFamily="34" charset="0"/>
              <a:buChar char="•"/>
            </a:pPr>
            <a:r>
              <a:rPr lang="en-US" altLang="zh-CN" dirty="0" err="1" smtClean="0"/>
              <a:t>Collisionality</a:t>
            </a:r>
            <a:r>
              <a:rPr lang="en-US" altLang="zh-CN" dirty="0" smtClean="0"/>
              <a:t> stabilizes the lower branch, but destabilizes  the upper one</a:t>
            </a:r>
            <a:endParaRPr lang="zh-CN" altLang="en-US" dirty="0"/>
          </a:p>
        </p:txBody>
      </p:sp>
      <p:sp>
        <p:nvSpPr>
          <p:cNvPr id="14" name="文本框 13"/>
          <p:cNvSpPr txBox="1"/>
          <p:nvPr/>
        </p:nvSpPr>
        <p:spPr>
          <a:xfrm>
            <a:off x="5240177" y="1328832"/>
            <a:ext cx="2028569" cy="369332"/>
          </a:xfrm>
          <a:prstGeom prst="rect">
            <a:avLst/>
          </a:prstGeom>
          <a:noFill/>
        </p:spPr>
        <p:txBody>
          <a:bodyPr wrap="none" rtlCol="0">
            <a:spAutoFit/>
          </a:bodyPr>
          <a:lstStyle/>
          <a:p>
            <a:r>
              <a:rPr lang="en-US" altLang="zh-CN" dirty="0" smtClean="0"/>
              <a:t>Safety factor profile</a:t>
            </a:r>
            <a:endParaRPr lang="zh-CN" altLang="en-US" dirty="0"/>
          </a:p>
        </p:txBody>
      </p:sp>
      <p:cxnSp>
        <p:nvCxnSpPr>
          <p:cNvPr id="16" name="直接箭头连接符 15"/>
          <p:cNvCxnSpPr/>
          <p:nvPr/>
        </p:nvCxnSpPr>
        <p:spPr>
          <a:xfrm flipH="1">
            <a:off x="3364530" y="1152250"/>
            <a:ext cx="264405" cy="285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3530777" y="986483"/>
            <a:ext cx="563616" cy="369332"/>
          </a:xfrm>
          <a:prstGeom prst="rect">
            <a:avLst/>
          </a:prstGeom>
          <a:noFill/>
        </p:spPr>
        <p:txBody>
          <a:bodyPr wrap="none" rtlCol="0">
            <a:spAutoFit/>
          </a:bodyPr>
          <a:lstStyle/>
          <a:p>
            <a:r>
              <a:rPr lang="en-US" altLang="zh-CN" dirty="0" smtClean="0"/>
              <a:t>wall</a:t>
            </a:r>
            <a:endParaRPr lang="zh-CN" altLang="en-US" dirty="0"/>
          </a:p>
        </p:txBody>
      </p:sp>
      <p:cxnSp>
        <p:nvCxnSpPr>
          <p:cNvPr id="19" name="直接箭头连接符 18"/>
          <p:cNvCxnSpPr/>
          <p:nvPr/>
        </p:nvCxnSpPr>
        <p:spPr>
          <a:xfrm flipH="1" flipV="1">
            <a:off x="3417135" y="2417608"/>
            <a:ext cx="423600" cy="346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3218402" y="2614958"/>
            <a:ext cx="1586012" cy="369332"/>
          </a:xfrm>
          <a:prstGeom prst="rect">
            <a:avLst/>
          </a:prstGeom>
          <a:noFill/>
        </p:spPr>
        <p:txBody>
          <a:bodyPr wrap="none" rtlCol="0">
            <a:spAutoFit/>
          </a:bodyPr>
          <a:lstStyle/>
          <a:p>
            <a:r>
              <a:rPr lang="en-US" altLang="zh-CN" dirty="0" smtClean="0"/>
              <a:t>Plasma surface</a:t>
            </a:r>
            <a:endParaRPr lang="zh-CN" altLang="en-US" dirty="0"/>
          </a:p>
        </p:txBody>
      </p:sp>
      <p:sp>
        <p:nvSpPr>
          <p:cNvPr id="18" name="文本框 17"/>
          <p:cNvSpPr txBox="1"/>
          <p:nvPr/>
        </p:nvSpPr>
        <p:spPr>
          <a:xfrm>
            <a:off x="2627757" y="3483641"/>
            <a:ext cx="1473545" cy="369332"/>
          </a:xfrm>
          <a:prstGeom prst="rect">
            <a:avLst/>
          </a:prstGeom>
          <a:noFill/>
        </p:spPr>
        <p:txBody>
          <a:bodyPr wrap="none" rtlCol="0">
            <a:spAutoFit/>
          </a:bodyPr>
          <a:lstStyle/>
          <a:p>
            <a:r>
              <a:rPr lang="en-US" altLang="zh-CN" dirty="0" smtClean="0"/>
              <a:t>Upper branch</a:t>
            </a:r>
            <a:endParaRPr lang="zh-CN" altLang="en-US" dirty="0"/>
          </a:p>
        </p:txBody>
      </p:sp>
      <p:sp>
        <p:nvSpPr>
          <p:cNvPr id="21" name="文本框 20"/>
          <p:cNvSpPr txBox="1"/>
          <p:nvPr/>
        </p:nvSpPr>
        <p:spPr>
          <a:xfrm>
            <a:off x="2896843" y="4243433"/>
            <a:ext cx="1464183" cy="369332"/>
          </a:xfrm>
          <a:prstGeom prst="rect">
            <a:avLst/>
          </a:prstGeom>
          <a:noFill/>
        </p:spPr>
        <p:txBody>
          <a:bodyPr wrap="none" rtlCol="0">
            <a:spAutoFit/>
          </a:bodyPr>
          <a:lstStyle/>
          <a:p>
            <a:r>
              <a:rPr lang="en-US" altLang="zh-CN" dirty="0" smtClean="0"/>
              <a:t>Lower branch</a:t>
            </a:r>
            <a:endParaRPr lang="zh-CN" altLang="en-US" dirty="0"/>
          </a:p>
        </p:txBody>
      </p:sp>
    </p:spTree>
    <p:extLst>
      <p:ext uri="{BB962C8B-B14F-4D97-AF65-F5344CB8AC3E}">
        <p14:creationId xmlns:p14="http://schemas.microsoft.com/office/powerpoint/2010/main" val="3263040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98992" y="44666"/>
            <a:ext cx="8945008" cy="824696"/>
          </a:xfrm>
        </p:spPr>
        <p:txBody>
          <a:bodyPr>
            <a:normAutofit/>
          </a:bodyPr>
          <a:lstStyle/>
          <a:p>
            <a:r>
              <a:rPr lang="en-US" altLang="zh-CN" sz="3600" dirty="0" err="1" smtClean="0">
                <a:solidFill>
                  <a:schemeClr val="bg1"/>
                </a:solidFill>
              </a:rPr>
              <a:t>Collisionality</a:t>
            </a:r>
            <a:r>
              <a:rPr lang="en-US" altLang="zh-CN" sz="3600" dirty="0" smtClean="0">
                <a:solidFill>
                  <a:schemeClr val="bg1"/>
                </a:solidFill>
              </a:rPr>
              <a:t> </a:t>
            </a:r>
            <a:r>
              <a:rPr lang="en-US" altLang="zh-CN" sz="3600" dirty="0" err="1" smtClean="0">
                <a:solidFill>
                  <a:schemeClr val="bg1"/>
                </a:solidFill>
              </a:rPr>
              <a:t>globaly</a:t>
            </a:r>
            <a:r>
              <a:rPr lang="en-US" altLang="zh-CN" sz="3600" dirty="0" smtClean="0">
                <a:solidFill>
                  <a:schemeClr val="bg1"/>
                </a:solidFill>
              </a:rPr>
              <a:t> affect the mode structure  </a:t>
            </a:r>
            <a:endParaRPr lang="zh-CN" altLang="en-US" sz="3600" dirty="0">
              <a:solidFill>
                <a:schemeClr val="bg1"/>
              </a:solidFill>
            </a:endParaRPr>
          </a:p>
        </p:txBody>
      </p:sp>
      <p:pic>
        <p:nvPicPr>
          <p:cNvPr id="4" name="Picture 16" descr="ucirv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13" y="6057900"/>
            <a:ext cx="1828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6787" y="972563"/>
            <a:ext cx="4947213" cy="40076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992" y="1012075"/>
            <a:ext cx="4606973" cy="3947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灯片编号占位符 7"/>
          <p:cNvSpPr>
            <a:spLocks noGrp="1"/>
          </p:cNvSpPr>
          <p:nvPr>
            <p:ph type="sldNum" sz="quarter" idx="12"/>
          </p:nvPr>
        </p:nvSpPr>
        <p:spPr/>
        <p:txBody>
          <a:bodyPr/>
          <a:lstStyle/>
          <a:p>
            <a:fld id="{AF91ECC0-4C08-449D-99EB-AABD207D558A}" type="slidenum">
              <a:rPr lang="zh-CN" altLang="en-US" smtClean="0"/>
              <a:t>15</a:t>
            </a:fld>
            <a:endParaRPr lang="zh-CN" altLang="en-US"/>
          </a:p>
        </p:txBody>
      </p:sp>
      <p:sp>
        <p:nvSpPr>
          <p:cNvPr id="9" name="文本框 8"/>
          <p:cNvSpPr txBox="1"/>
          <p:nvPr/>
        </p:nvSpPr>
        <p:spPr>
          <a:xfrm>
            <a:off x="1001368" y="1596628"/>
            <a:ext cx="1473545" cy="369332"/>
          </a:xfrm>
          <a:prstGeom prst="rect">
            <a:avLst/>
          </a:prstGeom>
          <a:noFill/>
        </p:spPr>
        <p:txBody>
          <a:bodyPr wrap="none" rtlCol="0">
            <a:spAutoFit/>
          </a:bodyPr>
          <a:lstStyle/>
          <a:p>
            <a:r>
              <a:rPr lang="en-US" altLang="zh-CN" dirty="0" smtClean="0"/>
              <a:t>Upper branch</a:t>
            </a:r>
            <a:endParaRPr lang="zh-CN" altLang="en-US" dirty="0"/>
          </a:p>
        </p:txBody>
      </p:sp>
      <p:sp>
        <p:nvSpPr>
          <p:cNvPr id="10" name="文本框 9"/>
          <p:cNvSpPr txBox="1"/>
          <p:nvPr/>
        </p:nvSpPr>
        <p:spPr>
          <a:xfrm>
            <a:off x="5234744" y="1596628"/>
            <a:ext cx="1464183" cy="369332"/>
          </a:xfrm>
          <a:prstGeom prst="rect">
            <a:avLst/>
          </a:prstGeom>
          <a:noFill/>
        </p:spPr>
        <p:txBody>
          <a:bodyPr wrap="none" rtlCol="0">
            <a:spAutoFit/>
          </a:bodyPr>
          <a:lstStyle/>
          <a:p>
            <a:r>
              <a:rPr lang="en-US" altLang="zh-CN" dirty="0" smtClean="0"/>
              <a:t>Lower branch</a:t>
            </a:r>
            <a:endParaRPr lang="zh-CN" altLang="en-US" dirty="0"/>
          </a:p>
        </p:txBody>
      </p:sp>
      <p:sp>
        <p:nvSpPr>
          <p:cNvPr id="12" name="文本框 11"/>
          <p:cNvSpPr txBox="1"/>
          <p:nvPr/>
        </p:nvSpPr>
        <p:spPr>
          <a:xfrm>
            <a:off x="646113" y="5185690"/>
            <a:ext cx="8323540" cy="646331"/>
          </a:xfrm>
          <a:prstGeom prst="rect">
            <a:avLst/>
          </a:prstGeom>
          <a:noFill/>
        </p:spPr>
        <p:txBody>
          <a:bodyPr wrap="square" rtlCol="0">
            <a:spAutoFit/>
          </a:bodyPr>
          <a:lstStyle/>
          <a:p>
            <a:r>
              <a:rPr lang="en-US" altLang="zh-CN" dirty="0" smtClean="0"/>
              <a:t>For upper/lower branch, </a:t>
            </a:r>
            <a:r>
              <a:rPr lang="en-US" altLang="zh-CN" dirty="0" err="1" smtClean="0"/>
              <a:t>collisionality</a:t>
            </a:r>
            <a:r>
              <a:rPr lang="en-US" altLang="zh-CN" dirty="0" smtClean="0"/>
              <a:t> slightly pushes the mode perturbation to the core/edge plasma region</a:t>
            </a:r>
            <a:endParaRPr lang="zh-CN" altLang="en-US" dirty="0"/>
          </a:p>
        </p:txBody>
      </p:sp>
    </p:spTree>
    <p:extLst>
      <p:ext uri="{BB962C8B-B14F-4D97-AF65-F5344CB8AC3E}">
        <p14:creationId xmlns:p14="http://schemas.microsoft.com/office/powerpoint/2010/main" val="2387138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98992" y="44666"/>
            <a:ext cx="8945008" cy="824696"/>
          </a:xfrm>
        </p:spPr>
        <p:txBody>
          <a:bodyPr>
            <a:normAutofit/>
          </a:bodyPr>
          <a:lstStyle/>
          <a:p>
            <a:r>
              <a:rPr lang="en-US" altLang="zh-CN" dirty="0" smtClean="0">
                <a:solidFill>
                  <a:schemeClr val="bg1"/>
                </a:solidFill>
              </a:rPr>
              <a:t>Summary </a:t>
            </a:r>
            <a:endParaRPr lang="zh-CN" altLang="en-US" dirty="0">
              <a:solidFill>
                <a:schemeClr val="bg1"/>
              </a:solidFill>
            </a:endParaRPr>
          </a:p>
        </p:txBody>
      </p:sp>
      <p:pic>
        <p:nvPicPr>
          <p:cNvPr id="4" name="Picture 16" descr="ucirv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13" y="6057900"/>
            <a:ext cx="1828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灯片编号占位符 7"/>
          <p:cNvSpPr>
            <a:spLocks noGrp="1"/>
          </p:cNvSpPr>
          <p:nvPr>
            <p:ph type="sldNum" sz="quarter" idx="12"/>
          </p:nvPr>
        </p:nvSpPr>
        <p:spPr/>
        <p:txBody>
          <a:bodyPr/>
          <a:lstStyle/>
          <a:p>
            <a:fld id="{AF91ECC0-4C08-449D-99EB-AABD207D558A}" type="slidenum">
              <a:rPr lang="zh-CN" altLang="en-US" smtClean="0"/>
              <a:t>16</a:t>
            </a:fld>
            <a:endParaRPr lang="zh-CN" altLang="en-US"/>
          </a:p>
        </p:txBody>
      </p:sp>
      <p:sp>
        <p:nvSpPr>
          <p:cNvPr id="11" name="矩形 10"/>
          <p:cNvSpPr/>
          <p:nvPr/>
        </p:nvSpPr>
        <p:spPr>
          <a:xfrm>
            <a:off x="446763" y="950023"/>
            <a:ext cx="8010207" cy="6247864"/>
          </a:xfrm>
          <a:prstGeom prst="rect">
            <a:avLst/>
          </a:prstGeom>
        </p:spPr>
        <p:txBody>
          <a:bodyPr wrap="square">
            <a:spAutoFit/>
          </a:bodyPr>
          <a:lstStyle/>
          <a:p>
            <a:endParaRPr lang="en-US" altLang="zh-CN" dirty="0" smtClean="0">
              <a:solidFill>
                <a:srgbClr val="211060"/>
              </a:solidFill>
            </a:endParaRPr>
          </a:p>
          <a:p>
            <a:pPr marL="285750" indent="-285750">
              <a:buFont typeface="Wingdings" panose="05000000000000000000" pitchFamily="2" charset="2"/>
              <a:buChar char="l"/>
            </a:pPr>
            <a:r>
              <a:rPr lang="en-US" altLang="zh-CN" dirty="0">
                <a:solidFill>
                  <a:srgbClr val="211060"/>
                </a:solidFill>
              </a:rPr>
              <a:t>The resonance  between the mode and precession drift frequency of </a:t>
            </a:r>
            <a:r>
              <a:rPr lang="zh-CN" altLang="en-US" dirty="0">
                <a:solidFill>
                  <a:srgbClr val="211060"/>
                </a:solidFill>
              </a:rPr>
              <a:t> </a:t>
            </a:r>
            <a:r>
              <a:rPr lang="en-US" altLang="zh-CN" dirty="0">
                <a:solidFill>
                  <a:srgbClr val="211060"/>
                </a:solidFill>
              </a:rPr>
              <a:t>trapped thermal ions is stabilizing; however, the resonance destabilizes a new branch when the rotation exceeds a critical value</a:t>
            </a:r>
          </a:p>
          <a:p>
            <a:pPr marL="285750" indent="-285750">
              <a:buFont typeface="Wingdings" panose="05000000000000000000" pitchFamily="2" charset="2"/>
              <a:buChar char="l"/>
            </a:pPr>
            <a:endParaRPr lang="en-US" altLang="zh-CN" dirty="0" smtClean="0">
              <a:solidFill>
                <a:srgbClr val="211060"/>
              </a:solidFill>
            </a:endParaRPr>
          </a:p>
          <a:p>
            <a:pPr marL="342900" indent="-342900">
              <a:buFont typeface="Arial" panose="020B0604020202020204" pitchFamily="34" charset="0"/>
              <a:buChar char="•"/>
            </a:pPr>
            <a:r>
              <a:rPr lang="en-US" altLang="zh-CN" dirty="0" err="1">
                <a:solidFill>
                  <a:srgbClr val="211060"/>
                </a:solidFill>
              </a:rPr>
              <a:t>Collisionality</a:t>
            </a:r>
            <a:r>
              <a:rPr lang="en-US" altLang="zh-CN" dirty="0">
                <a:solidFill>
                  <a:srgbClr val="211060"/>
                </a:solidFill>
              </a:rPr>
              <a:t> can be either stabilizing or destabilizing, depending on the value of mode frequency and plasma rotation.</a:t>
            </a:r>
          </a:p>
          <a:p>
            <a:pPr marL="285750" indent="-285750">
              <a:buFont typeface="Wingdings" panose="05000000000000000000" pitchFamily="2" charset="2"/>
              <a:buChar char="l"/>
            </a:pPr>
            <a:endParaRPr lang="en-US" altLang="zh-CN" dirty="0" smtClean="0">
              <a:solidFill>
                <a:srgbClr val="211060"/>
              </a:solidFill>
            </a:endParaRPr>
          </a:p>
          <a:p>
            <a:pPr marL="285750" indent="-285750">
              <a:buFont typeface="Wingdings" panose="05000000000000000000" pitchFamily="2" charset="2"/>
              <a:buChar char="l"/>
            </a:pPr>
            <a:r>
              <a:rPr lang="en-US" altLang="zh-CN" dirty="0">
                <a:solidFill>
                  <a:srgbClr val="211060"/>
                </a:solidFill>
              </a:rPr>
              <a:t>In the low </a:t>
            </a:r>
            <a:r>
              <a:rPr lang="en-US" altLang="zh-CN" dirty="0" err="1" smtClean="0">
                <a:solidFill>
                  <a:srgbClr val="211060"/>
                </a:solidFill>
              </a:rPr>
              <a:t>collisionality</a:t>
            </a:r>
            <a:r>
              <a:rPr lang="en-US" altLang="zh-CN" dirty="0" smtClean="0">
                <a:solidFill>
                  <a:srgbClr val="211060"/>
                </a:solidFill>
              </a:rPr>
              <a:t> </a:t>
            </a:r>
            <a:r>
              <a:rPr lang="en-US" altLang="zh-CN" dirty="0">
                <a:solidFill>
                  <a:srgbClr val="211060"/>
                </a:solidFill>
              </a:rPr>
              <a:t>regime, plasma flow stabilizes one branch but destabilizes another</a:t>
            </a:r>
          </a:p>
          <a:p>
            <a:pPr marL="285750" indent="-285750">
              <a:buFont typeface="Wingdings" panose="05000000000000000000" pitchFamily="2" charset="2"/>
              <a:buChar char="l"/>
            </a:pPr>
            <a:endParaRPr lang="en-US" altLang="zh-CN" dirty="0" smtClean="0">
              <a:solidFill>
                <a:srgbClr val="211060"/>
              </a:solidFill>
            </a:endParaRPr>
          </a:p>
          <a:p>
            <a:pPr marL="285750" indent="-285750">
              <a:buFont typeface="Wingdings" panose="05000000000000000000" pitchFamily="2" charset="2"/>
              <a:buChar char="l"/>
            </a:pPr>
            <a:r>
              <a:rPr lang="en-US" altLang="zh-CN" dirty="0" smtClean="0">
                <a:solidFill>
                  <a:srgbClr val="211060"/>
                </a:solidFill>
              </a:rPr>
              <a:t>The numerical results of full toroidal, self-consistent computation using MARS-K confirms the main conclusion of analytical model</a:t>
            </a:r>
          </a:p>
          <a:p>
            <a:endParaRPr lang="en-US" altLang="zh-CN" dirty="0" smtClean="0">
              <a:solidFill>
                <a:srgbClr val="211060"/>
              </a:solidFill>
            </a:endParaRPr>
          </a:p>
          <a:p>
            <a:pPr marL="285750" indent="-285750">
              <a:buFont typeface="Wingdings" panose="05000000000000000000" pitchFamily="2" charset="2"/>
              <a:buChar char="l"/>
            </a:pPr>
            <a:r>
              <a:rPr lang="en-US" altLang="zh-CN" dirty="0" smtClean="0">
                <a:solidFill>
                  <a:srgbClr val="211060"/>
                </a:solidFill>
              </a:rPr>
              <a:t>The main conclusion is still kept, when electron kinetic effect is included.</a:t>
            </a:r>
          </a:p>
          <a:p>
            <a:r>
              <a:rPr lang="en-US" altLang="zh-CN" dirty="0" smtClean="0">
                <a:solidFill>
                  <a:srgbClr val="211060"/>
                </a:solidFill>
              </a:rPr>
              <a:t> </a:t>
            </a:r>
            <a:endParaRPr lang="en-US" altLang="zh-CN" dirty="0">
              <a:solidFill>
                <a:srgbClr val="211060"/>
              </a:solidFill>
            </a:endParaRPr>
          </a:p>
          <a:p>
            <a:pPr marL="285750" indent="-285750">
              <a:buFont typeface="Wingdings" panose="05000000000000000000" pitchFamily="2" charset="2"/>
              <a:buChar char="l"/>
            </a:pPr>
            <a:r>
              <a:rPr lang="en-US" altLang="zh-CN" dirty="0">
                <a:solidFill>
                  <a:srgbClr val="211060"/>
                </a:solidFill>
              </a:rPr>
              <a:t>The results expand the zoology of RWM behavior in low </a:t>
            </a:r>
            <a:r>
              <a:rPr lang="en-US" altLang="zh-CN" dirty="0" err="1">
                <a:solidFill>
                  <a:srgbClr val="211060"/>
                </a:solidFill>
              </a:rPr>
              <a:t>collisionality</a:t>
            </a:r>
            <a:r>
              <a:rPr lang="en-US" altLang="zh-CN" dirty="0">
                <a:solidFill>
                  <a:srgbClr val="211060"/>
                </a:solidFill>
              </a:rPr>
              <a:t> </a:t>
            </a:r>
            <a:r>
              <a:rPr lang="en-US" altLang="zh-CN" dirty="0" err="1">
                <a:solidFill>
                  <a:srgbClr val="211060"/>
                </a:solidFill>
              </a:rPr>
              <a:t>tokamaks</a:t>
            </a:r>
            <a:r>
              <a:rPr lang="en-US" altLang="zh-CN" dirty="0">
                <a:solidFill>
                  <a:srgbClr val="211060"/>
                </a:solidFill>
              </a:rPr>
              <a:t> such as NSTX-U</a:t>
            </a:r>
          </a:p>
          <a:p>
            <a:pPr marL="285750" indent="-285750">
              <a:buFont typeface="Wingdings" panose="05000000000000000000" pitchFamily="2" charset="2"/>
              <a:buChar char="l"/>
            </a:pPr>
            <a:endParaRPr lang="en-US" altLang="zh-CN" dirty="0">
              <a:solidFill>
                <a:srgbClr val="3B12AE"/>
              </a:solidFill>
            </a:endParaRPr>
          </a:p>
          <a:p>
            <a:pPr marL="285750" indent="-285750">
              <a:buFont typeface="Wingdings" panose="05000000000000000000" pitchFamily="2" charset="2"/>
              <a:buChar char="l"/>
            </a:pPr>
            <a:endParaRPr lang="en-US" altLang="zh-CN" dirty="0" smtClean="0"/>
          </a:p>
          <a:p>
            <a:pPr marL="285750" indent="-285750">
              <a:buFont typeface="Wingdings" panose="05000000000000000000" pitchFamily="2" charset="2"/>
              <a:buChar char="l"/>
            </a:pPr>
            <a:endParaRPr lang="en-US" altLang="zh-CN" dirty="0" smtClean="0"/>
          </a:p>
          <a:p>
            <a:pPr marL="285750" indent="-285750">
              <a:buFont typeface="Arial" panose="020B0604020202020204" pitchFamily="34" charset="0"/>
              <a:buChar char="•"/>
            </a:pPr>
            <a:endParaRPr lang="en-US" altLang="zh-CN" dirty="0"/>
          </a:p>
        </p:txBody>
      </p:sp>
    </p:spTree>
    <p:extLst>
      <p:ext uri="{BB962C8B-B14F-4D97-AF65-F5344CB8AC3E}">
        <p14:creationId xmlns:p14="http://schemas.microsoft.com/office/powerpoint/2010/main" val="2446869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98992" y="44666"/>
            <a:ext cx="7886700" cy="824696"/>
          </a:xfrm>
        </p:spPr>
        <p:txBody>
          <a:bodyPr/>
          <a:lstStyle/>
          <a:p>
            <a:r>
              <a:rPr lang="en-US" altLang="zh-CN" dirty="0" smtClean="0">
                <a:solidFill>
                  <a:schemeClr val="bg1"/>
                </a:solidFill>
              </a:rPr>
              <a:t>Outline</a:t>
            </a:r>
            <a:endParaRPr lang="zh-CN" altLang="en-US" dirty="0">
              <a:solidFill>
                <a:schemeClr val="bg1"/>
              </a:solidFill>
            </a:endParaRPr>
          </a:p>
        </p:txBody>
      </p:sp>
      <p:sp>
        <p:nvSpPr>
          <p:cNvPr id="3" name="内容占位符 2"/>
          <p:cNvSpPr>
            <a:spLocks noGrp="1"/>
          </p:cNvSpPr>
          <p:nvPr>
            <p:ph idx="1"/>
          </p:nvPr>
        </p:nvSpPr>
        <p:spPr>
          <a:xfrm>
            <a:off x="419329" y="1323640"/>
            <a:ext cx="7886700" cy="4351338"/>
          </a:xfrm>
        </p:spPr>
        <p:txBody>
          <a:bodyPr>
            <a:normAutofit/>
          </a:bodyPr>
          <a:lstStyle/>
          <a:p>
            <a:r>
              <a:rPr lang="en-US" altLang="zh-CN" dirty="0" smtClean="0"/>
              <a:t>Motivation </a:t>
            </a:r>
          </a:p>
          <a:p>
            <a:r>
              <a:rPr lang="en-US" altLang="zh-CN" dirty="0" smtClean="0"/>
              <a:t>Theory model</a:t>
            </a:r>
          </a:p>
          <a:p>
            <a:pPr lvl="1">
              <a:buFont typeface="Calibri" panose="020F0502020204030204" pitchFamily="34" charset="0"/>
              <a:buChar char="–"/>
            </a:pPr>
            <a:r>
              <a:rPr lang="en-US" altLang="zh-CN" dirty="0"/>
              <a:t>Obtain the dispersion relation from an energy </a:t>
            </a:r>
            <a:r>
              <a:rPr lang="en-US" altLang="zh-CN" dirty="0" smtClean="0"/>
              <a:t>principle</a:t>
            </a:r>
          </a:p>
          <a:p>
            <a:pPr lvl="1">
              <a:buFont typeface="Calibri" panose="020F0502020204030204" pitchFamily="34" charset="0"/>
              <a:buChar char="–"/>
            </a:pPr>
            <a:r>
              <a:rPr lang="en-US" altLang="zh-CN" dirty="0" err="1" smtClean="0"/>
              <a:t>Collisionality</a:t>
            </a:r>
            <a:r>
              <a:rPr lang="en-US" altLang="zh-CN" dirty="0" smtClean="0"/>
              <a:t> model used in theory model</a:t>
            </a:r>
          </a:p>
          <a:p>
            <a:r>
              <a:rPr lang="en-US" altLang="zh-CN" dirty="0" smtClean="0"/>
              <a:t>Analytical results</a:t>
            </a:r>
          </a:p>
          <a:p>
            <a:pPr lvl="1">
              <a:buFont typeface="Calibri" panose="020F0502020204030204" pitchFamily="34" charset="0"/>
              <a:buChar char="–"/>
            </a:pPr>
            <a:r>
              <a:rPr lang="en-US" altLang="zh-CN" dirty="0"/>
              <a:t>Mode-particle resonance destabilizes a new </a:t>
            </a:r>
            <a:r>
              <a:rPr lang="en-US" altLang="zh-CN" dirty="0" smtClean="0"/>
              <a:t>branch</a:t>
            </a:r>
          </a:p>
          <a:p>
            <a:pPr lvl="1">
              <a:buFont typeface="Calibri" panose="020F0502020204030204" pitchFamily="34" charset="0"/>
              <a:buChar char="–"/>
            </a:pPr>
            <a:r>
              <a:rPr lang="en-US" altLang="zh-CN" dirty="0" smtClean="0"/>
              <a:t>Effect of </a:t>
            </a:r>
            <a:r>
              <a:rPr lang="en-US" altLang="zh-CN" dirty="0" err="1" smtClean="0"/>
              <a:t>collisionality</a:t>
            </a:r>
            <a:r>
              <a:rPr lang="en-US" altLang="zh-CN" dirty="0" smtClean="0"/>
              <a:t> on the RWM</a:t>
            </a:r>
          </a:p>
          <a:p>
            <a:r>
              <a:rPr lang="en-US" altLang="zh-CN" dirty="0" smtClean="0"/>
              <a:t>Numerical results from MARS-K</a:t>
            </a:r>
          </a:p>
          <a:p>
            <a:r>
              <a:rPr lang="en-US" altLang="zh-CN" dirty="0" smtClean="0"/>
              <a:t>Summary</a:t>
            </a:r>
            <a:endParaRPr lang="zh-CN" altLang="en-US" dirty="0"/>
          </a:p>
        </p:txBody>
      </p:sp>
      <p:pic>
        <p:nvPicPr>
          <p:cNvPr id="4" name="Picture 16" descr="ucirv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13" y="5871990"/>
            <a:ext cx="2386530" cy="7955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灯片编号占位符 5"/>
          <p:cNvSpPr>
            <a:spLocks noGrp="1"/>
          </p:cNvSpPr>
          <p:nvPr>
            <p:ph type="sldNum" sz="quarter" idx="12"/>
          </p:nvPr>
        </p:nvSpPr>
        <p:spPr/>
        <p:txBody>
          <a:bodyPr/>
          <a:lstStyle/>
          <a:p>
            <a:fld id="{AF91ECC0-4C08-449D-99EB-AABD207D558A}" type="slidenum">
              <a:rPr lang="zh-CN" altLang="en-US" smtClean="0"/>
              <a:t>2</a:t>
            </a:fld>
            <a:endParaRPr lang="zh-CN" altLang="en-US"/>
          </a:p>
        </p:txBody>
      </p:sp>
    </p:spTree>
    <p:extLst>
      <p:ext uri="{BB962C8B-B14F-4D97-AF65-F5344CB8AC3E}">
        <p14:creationId xmlns:p14="http://schemas.microsoft.com/office/powerpoint/2010/main" val="3993722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98992" y="44666"/>
            <a:ext cx="7886700" cy="824696"/>
          </a:xfrm>
        </p:spPr>
        <p:txBody>
          <a:bodyPr/>
          <a:lstStyle/>
          <a:p>
            <a:r>
              <a:rPr lang="en-US" altLang="zh-CN" dirty="0" smtClean="0">
                <a:solidFill>
                  <a:schemeClr val="bg1"/>
                </a:solidFill>
              </a:rPr>
              <a:t>Motivation</a:t>
            </a:r>
            <a:endParaRPr lang="zh-CN" altLang="en-US" dirty="0">
              <a:solidFill>
                <a:schemeClr val="bg1"/>
              </a:solidFill>
            </a:endParaRPr>
          </a:p>
        </p:txBody>
      </p:sp>
      <p:sp>
        <p:nvSpPr>
          <p:cNvPr id="3" name="内容占位符 2"/>
          <p:cNvSpPr>
            <a:spLocks noGrp="1"/>
          </p:cNvSpPr>
          <p:nvPr>
            <p:ph idx="1"/>
          </p:nvPr>
        </p:nvSpPr>
        <p:spPr>
          <a:xfrm>
            <a:off x="287126" y="1323640"/>
            <a:ext cx="8856873" cy="4351338"/>
          </a:xfrm>
        </p:spPr>
        <p:txBody>
          <a:bodyPr>
            <a:normAutofit/>
          </a:bodyPr>
          <a:lstStyle/>
          <a:p>
            <a:r>
              <a:rPr lang="en-US" altLang="zh-CN" sz="2600" dirty="0" smtClean="0"/>
              <a:t>RWM is a kind of external kink instability, which needs to be suppressed in advanced </a:t>
            </a:r>
            <a:r>
              <a:rPr lang="en-US" altLang="zh-CN" sz="2600" dirty="0" err="1" smtClean="0"/>
              <a:t>tokamak</a:t>
            </a:r>
            <a:r>
              <a:rPr lang="en-US" altLang="zh-CN" sz="2600" dirty="0" smtClean="0"/>
              <a:t>, such as ITER.</a:t>
            </a:r>
          </a:p>
          <a:p>
            <a:endParaRPr lang="en-US" altLang="zh-CN" sz="2600" dirty="0" smtClean="0"/>
          </a:p>
          <a:p>
            <a:r>
              <a:rPr lang="en-US" altLang="zh-CN" sz="2600" dirty="0" smtClean="0"/>
              <a:t>The devices, such as ITER, NSTX-U, will have low </a:t>
            </a:r>
            <a:r>
              <a:rPr lang="en-US" altLang="zh-CN" sz="2600" dirty="0" err="1" smtClean="0"/>
              <a:t>collisionality</a:t>
            </a:r>
            <a:r>
              <a:rPr lang="en-US" altLang="zh-CN" sz="2600" dirty="0" smtClean="0"/>
              <a:t> operation, with different rotation levels. </a:t>
            </a:r>
          </a:p>
          <a:p>
            <a:endParaRPr lang="en-US" altLang="zh-CN" sz="2600" dirty="0" smtClean="0"/>
          </a:p>
          <a:p>
            <a:r>
              <a:rPr lang="en-US" altLang="zh-CN" sz="2600" dirty="0" smtClean="0"/>
              <a:t>The role of  thermal particle </a:t>
            </a:r>
            <a:r>
              <a:rPr lang="en-US" altLang="zh-CN" sz="2600" dirty="0" err="1" smtClean="0"/>
              <a:t>collisionality</a:t>
            </a:r>
            <a:r>
              <a:rPr lang="en-US" altLang="zh-CN" sz="2600" dirty="0" smtClean="0"/>
              <a:t> on RWM requires further investigation, based on the self-consistent computation. </a:t>
            </a:r>
          </a:p>
          <a:p>
            <a:pPr marL="0" indent="0">
              <a:buNone/>
            </a:pPr>
            <a:endParaRPr lang="en-US" altLang="zh-CN" sz="2000" dirty="0" smtClean="0"/>
          </a:p>
        </p:txBody>
      </p:sp>
      <p:pic>
        <p:nvPicPr>
          <p:cNvPr id="4" name="Picture 16" descr="ucirv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13" y="6057900"/>
            <a:ext cx="1828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灯片编号占位符 5"/>
          <p:cNvSpPr>
            <a:spLocks noGrp="1"/>
          </p:cNvSpPr>
          <p:nvPr>
            <p:ph type="sldNum" sz="quarter" idx="12"/>
          </p:nvPr>
        </p:nvSpPr>
        <p:spPr/>
        <p:txBody>
          <a:bodyPr/>
          <a:lstStyle/>
          <a:p>
            <a:fld id="{AF91ECC0-4C08-449D-99EB-AABD207D558A}" type="slidenum">
              <a:rPr lang="zh-CN" altLang="en-US" smtClean="0"/>
              <a:t>3</a:t>
            </a:fld>
            <a:endParaRPr lang="zh-CN" altLang="en-US"/>
          </a:p>
        </p:txBody>
      </p:sp>
    </p:spTree>
    <p:extLst>
      <p:ext uri="{BB962C8B-B14F-4D97-AF65-F5344CB8AC3E}">
        <p14:creationId xmlns:p14="http://schemas.microsoft.com/office/powerpoint/2010/main" val="679752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98992" y="44666"/>
            <a:ext cx="8945008" cy="824696"/>
          </a:xfrm>
        </p:spPr>
        <p:txBody>
          <a:bodyPr>
            <a:noAutofit/>
          </a:bodyPr>
          <a:lstStyle/>
          <a:p>
            <a:r>
              <a:rPr lang="en-US" altLang="zh-CN" sz="2800" dirty="0" smtClean="0">
                <a:solidFill>
                  <a:schemeClr val="bg1"/>
                </a:solidFill>
              </a:rPr>
              <a:t>Obtain the dispersion relation from an energy principle</a:t>
            </a:r>
            <a:endParaRPr lang="zh-CN" altLang="en-US" sz="2800" dirty="0">
              <a:solidFill>
                <a:schemeClr val="bg1"/>
              </a:solidFill>
            </a:endParaRPr>
          </a:p>
        </p:txBody>
      </p:sp>
      <p:pic>
        <p:nvPicPr>
          <p:cNvPr id="4" name="Picture 16" descr="ucirv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552" y="6248400"/>
            <a:ext cx="1828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6" name="Object 3"/>
          <p:cNvGraphicFramePr>
            <a:graphicFrameLocks noChangeAspect="1"/>
          </p:cNvGraphicFramePr>
          <p:nvPr>
            <p:extLst>
              <p:ext uri="{D42A27DB-BD31-4B8C-83A1-F6EECF244321}">
                <p14:modId xmlns:p14="http://schemas.microsoft.com/office/powerpoint/2010/main" val="2876592996"/>
              </p:ext>
            </p:extLst>
          </p:nvPr>
        </p:nvGraphicFramePr>
        <p:xfrm>
          <a:off x="3194050" y="1077913"/>
          <a:ext cx="3176588" cy="811212"/>
        </p:xfrm>
        <a:graphic>
          <a:graphicData uri="http://schemas.openxmlformats.org/presentationml/2006/ole">
            <mc:AlternateContent xmlns:mc="http://schemas.openxmlformats.org/markup-compatibility/2006">
              <mc:Choice xmlns:v="urn:schemas-microsoft-com:vml" Requires="v">
                <p:oleObj spid="_x0000_s1387" name="Equation" r:id="rId4" imgW="1790640" imgH="457200" progId="Equation.DSMT4">
                  <p:embed/>
                </p:oleObj>
              </mc:Choice>
              <mc:Fallback>
                <p:oleObj name="Equation" r:id="rId4" imgW="1790640" imgH="457200" progId="Equation.DSMT4">
                  <p:embed/>
                  <p:pic>
                    <p:nvPicPr>
                      <p:cNvPr id="0" name=""/>
                      <p:cNvPicPr>
                        <a:picLocks noChangeAspect="1" noChangeArrowheads="1"/>
                      </p:cNvPicPr>
                      <p:nvPr/>
                    </p:nvPicPr>
                    <p:blipFill>
                      <a:blip r:embed="rId5"/>
                      <a:srcRect/>
                      <a:stretch>
                        <a:fillRect/>
                      </a:stretch>
                    </p:blipFill>
                    <p:spPr bwMode="auto">
                      <a:xfrm>
                        <a:off x="3194050" y="1077913"/>
                        <a:ext cx="3176588" cy="811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3852778364"/>
              </p:ext>
            </p:extLst>
          </p:nvPr>
        </p:nvGraphicFramePr>
        <p:xfrm>
          <a:off x="3171032" y="2041255"/>
          <a:ext cx="3095625" cy="698500"/>
        </p:xfrm>
        <a:graphic>
          <a:graphicData uri="http://schemas.openxmlformats.org/presentationml/2006/ole">
            <mc:AlternateContent xmlns:mc="http://schemas.openxmlformats.org/markup-compatibility/2006">
              <mc:Choice xmlns:v="urn:schemas-microsoft-com:vml" Requires="v">
                <p:oleObj spid="_x0000_s1388" name="Equation" r:id="rId6" imgW="2197100" imgH="495300" progId="Equation.DSMT4">
                  <p:embed/>
                </p:oleObj>
              </mc:Choice>
              <mc:Fallback>
                <p:oleObj name="Equation" r:id="rId6" imgW="2197100" imgH="4953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71032" y="2041255"/>
                        <a:ext cx="3095625"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89505779"/>
              </p:ext>
            </p:extLst>
          </p:nvPr>
        </p:nvGraphicFramePr>
        <p:xfrm>
          <a:off x="3103364" y="2758390"/>
          <a:ext cx="3887788" cy="719138"/>
        </p:xfrm>
        <a:graphic>
          <a:graphicData uri="http://schemas.openxmlformats.org/presentationml/2006/ole">
            <mc:AlternateContent xmlns:mc="http://schemas.openxmlformats.org/markup-compatibility/2006">
              <mc:Choice xmlns:v="urn:schemas-microsoft-com:vml" Requires="v">
                <p:oleObj spid="_x0000_s1389" name="Equation" r:id="rId8" imgW="2692400" imgH="495300" progId="Equation.DSMT4">
                  <p:embed/>
                </p:oleObj>
              </mc:Choice>
              <mc:Fallback>
                <p:oleObj name="Equation" r:id="rId8" imgW="2692400" imgH="4953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03364" y="2758390"/>
                        <a:ext cx="3887788"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Content Placeholder 8"/>
          <p:cNvGraphicFramePr>
            <a:graphicFrameLocks noGrp="1" noChangeAspect="1"/>
          </p:cNvGraphicFramePr>
          <p:nvPr>
            <p:ph sz="half" idx="1"/>
            <p:extLst>
              <p:ext uri="{D42A27DB-BD31-4B8C-83A1-F6EECF244321}">
                <p14:modId xmlns:p14="http://schemas.microsoft.com/office/powerpoint/2010/main" val="3123469348"/>
              </p:ext>
            </p:extLst>
          </p:nvPr>
        </p:nvGraphicFramePr>
        <p:xfrm>
          <a:off x="3103364" y="3676750"/>
          <a:ext cx="4132262" cy="1400175"/>
        </p:xfrm>
        <a:graphic>
          <a:graphicData uri="http://schemas.openxmlformats.org/presentationml/2006/ole">
            <mc:AlternateContent xmlns:mc="http://schemas.openxmlformats.org/markup-compatibility/2006">
              <mc:Choice xmlns:v="urn:schemas-microsoft-com:vml" Requires="v">
                <p:oleObj spid="_x0000_s1390" name="Equation" r:id="rId10" imgW="3073320" imgH="1041120" progId="Equation.DSMT4">
                  <p:embed/>
                </p:oleObj>
              </mc:Choice>
              <mc:Fallback>
                <p:oleObj name="Equation" r:id="rId10" imgW="3073320" imgH="1041120" progId="Equation.DSMT4">
                  <p:embed/>
                  <p:pic>
                    <p:nvPicPr>
                      <p:cNvPr id="0" name=""/>
                      <p:cNvPicPr>
                        <a:picLocks noChangeAspect="1" noChangeArrowheads="1"/>
                      </p:cNvPicPr>
                      <p:nvPr/>
                    </p:nvPicPr>
                    <p:blipFill>
                      <a:blip r:embed="rId11"/>
                      <a:srcRect/>
                      <a:stretch>
                        <a:fillRect/>
                      </a:stretch>
                    </p:blipFill>
                    <p:spPr bwMode="auto">
                      <a:xfrm>
                        <a:off x="3103364" y="3676750"/>
                        <a:ext cx="4132262" cy="14001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10"/>
          <p:cNvGraphicFramePr>
            <a:graphicFrameLocks noChangeAspect="1"/>
          </p:cNvGraphicFramePr>
          <p:nvPr>
            <p:extLst>
              <p:ext uri="{D42A27DB-BD31-4B8C-83A1-F6EECF244321}">
                <p14:modId xmlns:p14="http://schemas.microsoft.com/office/powerpoint/2010/main" val="606840456"/>
              </p:ext>
            </p:extLst>
          </p:nvPr>
        </p:nvGraphicFramePr>
        <p:xfrm>
          <a:off x="3103364" y="5248366"/>
          <a:ext cx="4889738" cy="774900"/>
        </p:xfrm>
        <a:graphic>
          <a:graphicData uri="http://schemas.openxmlformats.org/presentationml/2006/ole">
            <mc:AlternateContent xmlns:mc="http://schemas.openxmlformats.org/markup-compatibility/2006">
              <mc:Choice xmlns:v="urn:schemas-microsoft-com:vml" Requires="v">
                <p:oleObj spid="_x0000_s1391" name="Equation" r:id="rId12" imgW="2959100" imgH="469900" progId="Equation.DSMT4">
                  <p:embed/>
                </p:oleObj>
              </mc:Choice>
              <mc:Fallback>
                <p:oleObj name="Equation" r:id="rId12" imgW="2959100" imgH="4699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03364" y="5248366"/>
                        <a:ext cx="4889738" cy="774900"/>
                      </a:xfrm>
                      <a:prstGeom prst="rect">
                        <a:avLst/>
                      </a:prstGeom>
                      <a:noFill/>
                      <a:ln>
                        <a:noFill/>
                      </a:ln>
                      <a:effectLst/>
                    </p:spPr>
                  </p:pic>
                </p:oleObj>
              </mc:Fallback>
            </mc:AlternateContent>
          </a:graphicData>
        </a:graphic>
      </p:graphicFrame>
      <p:sp>
        <p:nvSpPr>
          <p:cNvPr id="11" name="文本框 10"/>
          <p:cNvSpPr txBox="1"/>
          <p:nvPr/>
        </p:nvSpPr>
        <p:spPr>
          <a:xfrm>
            <a:off x="198992" y="1280262"/>
            <a:ext cx="2012602" cy="369332"/>
          </a:xfrm>
          <a:prstGeom prst="rect">
            <a:avLst/>
          </a:prstGeom>
          <a:noFill/>
        </p:spPr>
        <p:txBody>
          <a:bodyPr wrap="none" rtlCol="0">
            <a:spAutoFit/>
          </a:bodyPr>
          <a:lstStyle/>
          <a:p>
            <a:r>
              <a:rPr lang="en-US" altLang="zh-CN" dirty="0" smtClean="0"/>
              <a:t>Dispersion relation:</a:t>
            </a:r>
            <a:endParaRPr lang="zh-CN" altLang="en-US" dirty="0"/>
          </a:p>
        </p:txBody>
      </p:sp>
      <p:sp>
        <p:nvSpPr>
          <p:cNvPr id="12" name="文本框 11"/>
          <p:cNvSpPr txBox="1"/>
          <p:nvPr/>
        </p:nvSpPr>
        <p:spPr>
          <a:xfrm>
            <a:off x="184552" y="2112059"/>
            <a:ext cx="2727478" cy="646331"/>
          </a:xfrm>
          <a:prstGeom prst="rect">
            <a:avLst/>
          </a:prstGeom>
          <a:noFill/>
        </p:spPr>
        <p:txBody>
          <a:bodyPr wrap="none" rtlCol="0">
            <a:spAutoFit/>
          </a:bodyPr>
          <a:lstStyle/>
          <a:p>
            <a:r>
              <a:rPr lang="en-US" altLang="zh-CN" dirty="0" smtClean="0"/>
              <a:t>Perturbed potential energy</a:t>
            </a:r>
          </a:p>
          <a:p>
            <a:r>
              <a:rPr lang="en-US" altLang="zh-CN" dirty="0" smtClean="0"/>
              <a:t>without </a:t>
            </a:r>
            <a:r>
              <a:rPr lang="en-US" altLang="zh-CN" dirty="0"/>
              <a:t>wall </a:t>
            </a:r>
            <a:r>
              <a:rPr lang="en-US" altLang="zh-CN" dirty="0" smtClean="0"/>
              <a:t>:</a:t>
            </a:r>
            <a:endParaRPr lang="zh-CN" altLang="en-US" dirty="0"/>
          </a:p>
        </p:txBody>
      </p:sp>
      <p:sp>
        <p:nvSpPr>
          <p:cNvPr id="13" name="文本框 12"/>
          <p:cNvSpPr txBox="1"/>
          <p:nvPr/>
        </p:nvSpPr>
        <p:spPr>
          <a:xfrm>
            <a:off x="184552" y="3730373"/>
            <a:ext cx="2577259" cy="646331"/>
          </a:xfrm>
          <a:prstGeom prst="rect">
            <a:avLst/>
          </a:prstGeom>
          <a:noFill/>
        </p:spPr>
        <p:txBody>
          <a:bodyPr wrap="square" rtlCol="0">
            <a:spAutoFit/>
          </a:bodyPr>
          <a:lstStyle/>
          <a:p>
            <a:r>
              <a:rPr lang="en-US" altLang="zh-CN" dirty="0" smtClean="0"/>
              <a:t>Kinetic contribution from thermal particles:</a:t>
            </a:r>
          </a:p>
        </p:txBody>
      </p:sp>
      <p:sp>
        <p:nvSpPr>
          <p:cNvPr id="17" name="文本框 16"/>
          <p:cNvSpPr txBox="1"/>
          <p:nvPr/>
        </p:nvSpPr>
        <p:spPr>
          <a:xfrm>
            <a:off x="184552" y="2845829"/>
            <a:ext cx="2883422" cy="646331"/>
          </a:xfrm>
          <a:prstGeom prst="rect">
            <a:avLst/>
          </a:prstGeom>
          <a:noFill/>
        </p:spPr>
        <p:txBody>
          <a:bodyPr wrap="none" rtlCol="0">
            <a:spAutoFit/>
          </a:bodyPr>
          <a:lstStyle/>
          <a:p>
            <a:r>
              <a:rPr lang="en-US" altLang="zh-CN" dirty="0" smtClean="0"/>
              <a:t>Perturbed potential energy</a:t>
            </a:r>
          </a:p>
          <a:p>
            <a:r>
              <a:rPr lang="en-US" altLang="zh-CN" dirty="0" smtClean="0"/>
              <a:t>with ideal wall localized at b:</a:t>
            </a:r>
            <a:endParaRPr lang="zh-CN" altLang="en-US" dirty="0"/>
          </a:p>
        </p:txBody>
      </p:sp>
      <p:sp>
        <p:nvSpPr>
          <p:cNvPr id="18" name="文本框 17"/>
          <p:cNvSpPr txBox="1"/>
          <p:nvPr/>
        </p:nvSpPr>
        <p:spPr>
          <a:xfrm>
            <a:off x="6592454" y="1187822"/>
            <a:ext cx="2418755" cy="646331"/>
          </a:xfrm>
          <a:prstGeom prst="rect">
            <a:avLst/>
          </a:prstGeom>
          <a:noFill/>
        </p:spPr>
        <p:txBody>
          <a:bodyPr wrap="square" rtlCol="0">
            <a:spAutoFit/>
          </a:bodyPr>
          <a:lstStyle/>
          <a:p>
            <a:r>
              <a:rPr lang="en-US" altLang="zh-CN" dirty="0" err="1" smtClean="0"/>
              <a:t>Y.Q.Liu,et.al</a:t>
            </a:r>
            <a:r>
              <a:rPr lang="en-US" altLang="zh-CN" dirty="0" smtClean="0"/>
              <a:t>. PoP,2008, </a:t>
            </a:r>
            <a:r>
              <a:rPr lang="en-US" altLang="zh-CN" dirty="0" err="1" smtClean="0"/>
              <a:t>S.X.Yang,et.al</a:t>
            </a:r>
            <a:r>
              <a:rPr lang="en-US" altLang="zh-CN" dirty="0" smtClean="0"/>
              <a:t>. PoP,2015 </a:t>
            </a:r>
            <a:endParaRPr lang="zh-CN" altLang="en-US" dirty="0"/>
          </a:p>
        </p:txBody>
      </p:sp>
      <p:cxnSp>
        <p:nvCxnSpPr>
          <p:cNvPr id="20" name="直接箭头连接符 19"/>
          <p:cNvCxnSpPr/>
          <p:nvPr/>
        </p:nvCxnSpPr>
        <p:spPr>
          <a:xfrm flipH="1" flipV="1">
            <a:off x="6852492" y="5927075"/>
            <a:ext cx="440674" cy="357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flipV="1">
            <a:off x="5464366" y="5921874"/>
            <a:ext cx="225829" cy="321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flipH="1" flipV="1">
            <a:off x="7293166" y="5820482"/>
            <a:ext cx="834653" cy="225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flipV="1">
            <a:off x="6164569" y="5888080"/>
            <a:ext cx="154236" cy="316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4758440" y="6182872"/>
            <a:ext cx="1103379" cy="369332"/>
          </a:xfrm>
          <a:prstGeom prst="rect">
            <a:avLst/>
          </a:prstGeom>
          <a:noFill/>
        </p:spPr>
        <p:txBody>
          <a:bodyPr wrap="none" rtlCol="0">
            <a:spAutoFit/>
          </a:bodyPr>
          <a:lstStyle/>
          <a:p>
            <a:r>
              <a:rPr lang="en-US" altLang="zh-CN" dirty="0" smtClean="0"/>
              <a:t>Drift freq.</a:t>
            </a:r>
            <a:endParaRPr lang="zh-CN" altLang="en-US" dirty="0"/>
          </a:p>
        </p:txBody>
      </p:sp>
      <p:sp>
        <p:nvSpPr>
          <p:cNvPr id="30" name="文本框 29"/>
          <p:cNvSpPr txBox="1"/>
          <p:nvPr/>
        </p:nvSpPr>
        <p:spPr>
          <a:xfrm>
            <a:off x="5788600" y="6204133"/>
            <a:ext cx="1035796" cy="369332"/>
          </a:xfrm>
          <a:prstGeom prst="rect">
            <a:avLst/>
          </a:prstGeom>
          <a:noFill/>
        </p:spPr>
        <p:txBody>
          <a:bodyPr wrap="none" rtlCol="0">
            <a:spAutoFit/>
          </a:bodyPr>
          <a:lstStyle/>
          <a:p>
            <a:r>
              <a:rPr lang="en-US" altLang="zh-CN" dirty="0" smtClean="0"/>
              <a:t>Rotation </a:t>
            </a:r>
            <a:endParaRPr lang="zh-CN" altLang="en-US" dirty="0"/>
          </a:p>
        </p:txBody>
      </p:sp>
      <p:sp>
        <p:nvSpPr>
          <p:cNvPr id="31" name="文本框 30"/>
          <p:cNvSpPr txBox="1"/>
          <p:nvPr/>
        </p:nvSpPr>
        <p:spPr>
          <a:xfrm>
            <a:off x="6824396" y="6307667"/>
            <a:ext cx="1344920" cy="369332"/>
          </a:xfrm>
          <a:prstGeom prst="rect">
            <a:avLst/>
          </a:prstGeom>
          <a:noFill/>
        </p:spPr>
        <p:txBody>
          <a:bodyPr wrap="none" rtlCol="0">
            <a:spAutoFit/>
          </a:bodyPr>
          <a:lstStyle/>
          <a:p>
            <a:r>
              <a:rPr lang="en-US" altLang="zh-CN" dirty="0" err="1" smtClean="0"/>
              <a:t>collisionality</a:t>
            </a:r>
            <a:endParaRPr lang="zh-CN" altLang="en-US" dirty="0"/>
          </a:p>
        </p:txBody>
      </p:sp>
      <p:sp>
        <p:nvSpPr>
          <p:cNvPr id="32" name="文本框 31"/>
          <p:cNvSpPr txBox="1"/>
          <p:nvPr/>
        </p:nvSpPr>
        <p:spPr>
          <a:xfrm>
            <a:off x="7371490" y="5964786"/>
            <a:ext cx="1804148" cy="369332"/>
          </a:xfrm>
          <a:prstGeom prst="rect">
            <a:avLst/>
          </a:prstGeom>
          <a:noFill/>
        </p:spPr>
        <p:txBody>
          <a:bodyPr wrap="none" rtlCol="0">
            <a:spAutoFit/>
          </a:bodyPr>
          <a:lstStyle/>
          <a:p>
            <a:r>
              <a:rPr lang="en-US" altLang="zh-CN" dirty="0" smtClean="0"/>
              <a:t>Mode eigenvalue</a:t>
            </a:r>
            <a:endParaRPr lang="zh-CN" altLang="en-US" dirty="0"/>
          </a:p>
        </p:txBody>
      </p:sp>
      <p:sp>
        <p:nvSpPr>
          <p:cNvPr id="3" name="椭圆 2"/>
          <p:cNvSpPr/>
          <p:nvPr/>
        </p:nvSpPr>
        <p:spPr>
          <a:xfrm>
            <a:off x="4957590" y="5106493"/>
            <a:ext cx="3128102" cy="11783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2555913" y="6334118"/>
            <a:ext cx="2012539" cy="369332"/>
          </a:xfrm>
          <a:prstGeom prst="rect">
            <a:avLst/>
          </a:prstGeom>
          <a:noFill/>
        </p:spPr>
        <p:txBody>
          <a:bodyPr wrap="none" rtlCol="0">
            <a:spAutoFit/>
          </a:bodyPr>
          <a:lstStyle/>
          <a:p>
            <a:r>
              <a:rPr lang="en-US" altLang="zh-CN" dirty="0" smtClean="0">
                <a:solidFill>
                  <a:srgbClr val="3B12AE"/>
                </a:solidFill>
              </a:rPr>
              <a:t>Resonance factor Q</a:t>
            </a:r>
            <a:endParaRPr lang="zh-CN" altLang="en-US" dirty="0">
              <a:solidFill>
                <a:srgbClr val="3B12AE"/>
              </a:solidFill>
            </a:endParaRPr>
          </a:p>
        </p:txBody>
      </p:sp>
      <p:cxnSp>
        <p:nvCxnSpPr>
          <p:cNvPr id="19" name="直接箭头连接符 18"/>
          <p:cNvCxnSpPr>
            <a:stCxn id="14" idx="3"/>
          </p:cNvCxnSpPr>
          <p:nvPr/>
        </p:nvCxnSpPr>
        <p:spPr>
          <a:xfrm flipV="1">
            <a:off x="4568452" y="5964786"/>
            <a:ext cx="521341" cy="553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灯片编号占位符 20"/>
          <p:cNvSpPr>
            <a:spLocks noGrp="1"/>
          </p:cNvSpPr>
          <p:nvPr>
            <p:ph type="sldNum" sz="quarter" idx="12"/>
          </p:nvPr>
        </p:nvSpPr>
        <p:spPr/>
        <p:txBody>
          <a:bodyPr/>
          <a:lstStyle/>
          <a:p>
            <a:fld id="{AF91ECC0-4C08-449D-99EB-AABD207D558A}" type="slidenum">
              <a:rPr lang="zh-CN" altLang="en-US" smtClean="0"/>
              <a:t>4</a:t>
            </a:fld>
            <a:endParaRPr lang="zh-CN" altLang="en-US"/>
          </a:p>
        </p:txBody>
      </p:sp>
    </p:spTree>
    <p:extLst>
      <p:ext uri="{BB962C8B-B14F-4D97-AF65-F5344CB8AC3E}">
        <p14:creationId xmlns:p14="http://schemas.microsoft.com/office/powerpoint/2010/main" val="159265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4" name="Picture 16" descr="ucirv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113" y="6057900"/>
            <a:ext cx="1828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灯片编号占位符 7"/>
          <p:cNvSpPr>
            <a:spLocks noGrp="1"/>
          </p:cNvSpPr>
          <p:nvPr>
            <p:ph type="sldNum" sz="quarter" idx="12"/>
          </p:nvPr>
        </p:nvSpPr>
        <p:spPr/>
        <p:txBody>
          <a:bodyPr/>
          <a:lstStyle/>
          <a:p>
            <a:fld id="{AF91ECC0-4C08-449D-99EB-AABD207D558A}" type="slidenum">
              <a:rPr lang="zh-CN" altLang="en-US" smtClean="0"/>
              <a:t>5</a:t>
            </a:fld>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1832376037"/>
              </p:ext>
            </p:extLst>
          </p:nvPr>
        </p:nvGraphicFramePr>
        <p:xfrm>
          <a:off x="2643964" y="3122123"/>
          <a:ext cx="4296678" cy="793011"/>
        </p:xfrm>
        <a:graphic>
          <a:graphicData uri="http://schemas.openxmlformats.org/presentationml/2006/ole">
            <mc:AlternateContent xmlns:mc="http://schemas.openxmlformats.org/markup-compatibility/2006">
              <mc:Choice xmlns:v="urn:schemas-microsoft-com:vml" Requires="v">
                <p:oleObj spid="_x0000_s15469" name="Equation" r:id="rId4" imgW="2832100" imgH="533400" progId="Equation.DSMT4">
                  <p:embed/>
                </p:oleObj>
              </mc:Choice>
              <mc:Fallback>
                <p:oleObj name="Equation" r:id="rId4" imgW="2832100" imgH="533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3964" y="3122123"/>
                        <a:ext cx="4296678" cy="793011"/>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37647141"/>
              </p:ext>
            </p:extLst>
          </p:nvPr>
        </p:nvGraphicFramePr>
        <p:xfrm>
          <a:off x="2692346" y="2048875"/>
          <a:ext cx="4067150" cy="749971"/>
        </p:xfrm>
        <a:graphic>
          <a:graphicData uri="http://schemas.openxmlformats.org/presentationml/2006/ole">
            <mc:AlternateContent xmlns:mc="http://schemas.openxmlformats.org/markup-compatibility/2006">
              <mc:Choice xmlns:v="urn:schemas-microsoft-com:vml" Requires="v">
                <p:oleObj spid="_x0000_s15470" name="Equation" r:id="rId6" imgW="2705100" imgH="508000" progId="Equation.DSMT4">
                  <p:embed/>
                </p:oleObj>
              </mc:Choice>
              <mc:Fallback>
                <p:oleObj name="Equation" r:id="rId6" imgW="2705100" imgH="5080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2346" y="2048875"/>
                        <a:ext cx="4067150" cy="749971"/>
                      </a:xfrm>
                      <a:prstGeom prst="rect">
                        <a:avLst/>
                      </a:prstGeom>
                      <a:noFill/>
                    </p:spPr>
                  </p:pic>
                </p:oleObj>
              </mc:Fallback>
            </mc:AlternateContent>
          </a:graphicData>
        </a:graphic>
      </p:graphicFrame>
      <p:sp>
        <p:nvSpPr>
          <p:cNvPr id="3" name="文本框 2"/>
          <p:cNvSpPr txBox="1"/>
          <p:nvPr/>
        </p:nvSpPr>
        <p:spPr>
          <a:xfrm>
            <a:off x="198992" y="1174374"/>
            <a:ext cx="6031908" cy="523220"/>
          </a:xfrm>
          <a:prstGeom prst="rect">
            <a:avLst/>
          </a:prstGeom>
          <a:noFill/>
        </p:spPr>
        <p:txBody>
          <a:bodyPr wrap="none" rtlCol="0">
            <a:spAutoFit/>
          </a:bodyPr>
          <a:lstStyle/>
          <a:p>
            <a:r>
              <a:rPr lang="en-US" altLang="zh-CN" sz="2800" dirty="0" smtClean="0"/>
              <a:t>Dispersion relation can be rewritten as :</a:t>
            </a:r>
            <a:r>
              <a:rPr lang="en-US" altLang="zh-CN" dirty="0" smtClean="0"/>
              <a:t> </a:t>
            </a:r>
            <a:endParaRPr lang="zh-CN" altLang="en-US" dirty="0"/>
          </a:p>
        </p:txBody>
      </p:sp>
      <p:graphicFrame>
        <p:nvGraphicFramePr>
          <p:cNvPr id="7" name="对象 6"/>
          <p:cNvGraphicFramePr>
            <a:graphicFrameLocks noChangeAspect="1"/>
          </p:cNvGraphicFramePr>
          <p:nvPr>
            <p:extLst>
              <p:ext uri="{D42A27DB-BD31-4B8C-83A1-F6EECF244321}">
                <p14:modId xmlns:p14="http://schemas.microsoft.com/office/powerpoint/2010/main" val="3800726146"/>
              </p:ext>
            </p:extLst>
          </p:nvPr>
        </p:nvGraphicFramePr>
        <p:xfrm>
          <a:off x="690742" y="4253141"/>
          <a:ext cx="1053366" cy="408769"/>
        </p:xfrm>
        <a:graphic>
          <a:graphicData uri="http://schemas.openxmlformats.org/presentationml/2006/ole">
            <mc:AlternateContent xmlns:mc="http://schemas.openxmlformats.org/markup-compatibility/2006">
              <mc:Choice xmlns:v="urn:schemas-microsoft-com:vml" Requires="v">
                <p:oleObj spid="_x0000_s15471" name="Equation" r:id="rId8" imgW="634680" imgH="253800" progId="Equation.DSMT4">
                  <p:embed/>
                </p:oleObj>
              </mc:Choice>
              <mc:Fallback>
                <p:oleObj name="Equation" r:id="rId8" imgW="634680" imgH="253800" progId="Equation.DSMT4">
                  <p:embed/>
                  <p:pic>
                    <p:nvPicPr>
                      <p:cNvPr id="0" name="Object 1"/>
                      <p:cNvPicPr>
                        <a:picLocks noChangeAspect="1" noChangeArrowheads="1"/>
                      </p:cNvPicPr>
                      <p:nvPr/>
                    </p:nvPicPr>
                    <p:blipFill>
                      <a:blip r:embed="rId9"/>
                      <a:srcRect/>
                      <a:stretch>
                        <a:fillRect/>
                      </a:stretch>
                    </p:blipFill>
                    <p:spPr bwMode="auto">
                      <a:xfrm>
                        <a:off x="690742" y="4253141"/>
                        <a:ext cx="1053366" cy="408769"/>
                      </a:xfrm>
                      <a:prstGeom prst="rect">
                        <a:avLst/>
                      </a:prstGeom>
                      <a:noFill/>
                    </p:spPr>
                  </p:pic>
                </p:oleObj>
              </mc:Fallback>
            </mc:AlternateContent>
          </a:graphicData>
        </a:graphic>
      </p:graphicFrame>
      <p:sp>
        <p:nvSpPr>
          <p:cNvPr id="9" name="文本框 8"/>
          <p:cNvSpPr txBox="1"/>
          <p:nvPr/>
        </p:nvSpPr>
        <p:spPr>
          <a:xfrm>
            <a:off x="1858872" y="4226343"/>
            <a:ext cx="5504007" cy="461665"/>
          </a:xfrm>
          <a:prstGeom prst="rect">
            <a:avLst/>
          </a:prstGeom>
          <a:noFill/>
        </p:spPr>
        <p:txBody>
          <a:bodyPr wrap="none" rtlCol="0">
            <a:spAutoFit/>
          </a:bodyPr>
          <a:lstStyle/>
          <a:p>
            <a:r>
              <a:rPr lang="en-US" altLang="zh-CN" sz="2400" dirty="0" smtClean="0"/>
              <a:t>Always have stabilization on the instability </a:t>
            </a:r>
            <a:endParaRPr lang="zh-CN" altLang="en-US" sz="2400" dirty="0"/>
          </a:p>
        </p:txBody>
      </p:sp>
      <p:sp>
        <p:nvSpPr>
          <p:cNvPr id="14" name="标题 1"/>
          <p:cNvSpPr>
            <a:spLocks noGrp="1"/>
          </p:cNvSpPr>
          <p:nvPr>
            <p:ph type="title"/>
          </p:nvPr>
        </p:nvSpPr>
        <p:spPr>
          <a:xfrm>
            <a:off x="198992" y="44666"/>
            <a:ext cx="8945008" cy="824696"/>
          </a:xfrm>
        </p:spPr>
        <p:txBody>
          <a:bodyPr>
            <a:noAutofit/>
          </a:bodyPr>
          <a:lstStyle/>
          <a:p>
            <a:r>
              <a:rPr lang="en-US" altLang="zh-CN" sz="2800" dirty="0" smtClean="0">
                <a:solidFill>
                  <a:schemeClr val="bg1"/>
                </a:solidFill>
              </a:rPr>
              <a:t>Obtain the dispersion relation from an energy principle</a:t>
            </a:r>
            <a:endParaRPr lang="zh-CN" altLang="en-US" sz="2800" dirty="0">
              <a:solidFill>
                <a:schemeClr val="bg1"/>
              </a:solidFill>
            </a:endParaRPr>
          </a:p>
        </p:txBody>
      </p:sp>
      <p:pic>
        <p:nvPicPr>
          <p:cNvPr id="6" name="图片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46113" y="4980250"/>
            <a:ext cx="7722186" cy="1051551"/>
          </a:xfrm>
          <a:prstGeom prst="rect">
            <a:avLst/>
          </a:prstGeom>
        </p:spPr>
      </p:pic>
    </p:spTree>
    <p:extLst>
      <p:ext uri="{BB962C8B-B14F-4D97-AF65-F5344CB8AC3E}">
        <p14:creationId xmlns:p14="http://schemas.microsoft.com/office/powerpoint/2010/main" val="77967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98992" y="44666"/>
            <a:ext cx="9152826" cy="824696"/>
          </a:xfrm>
        </p:spPr>
        <p:txBody>
          <a:bodyPr>
            <a:normAutofit/>
          </a:bodyPr>
          <a:lstStyle/>
          <a:p>
            <a:r>
              <a:rPr lang="en-US" altLang="zh-CN" sz="3600" dirty="0" err="1" smtClean="0">
                <a:solidFill>
                  <a:schemeClr val="bg1"/>
                </a:solidFill>
              </a:rPr>
              <a:t>Collisionality</a:t>
            </a:r>
            <a:r>
              <a:rPr lang="en-US" altLang="zh-CN" sz="3600" dirty="0" smtClean="0">
                <a:solidFill>
                  <a:schemeClr val="bg1"/>
                </a:solidFill>
              </a:rPr>
              <a:t> model used in theory model </a:t>
            </a:r>
            <a:endParaRPr lang="zh-CN" altLang="en-US" sz="3600" dirty="0">
              <a:solidFill>
                <a:schemeClr val="bg1"/>
              </a:solidFill>
            </a:endParaRPr>
          </a:p>
        </p:txBody>
      </p:sp>
      <p:sp>
        <p:nvSpPr>
          <p:cNvPr id="3" name="内容占位符 2"/>
          <p:cNvSpPr>
            <a:spLocks noGrp="1"/>
          </p:cNvSpPr>
          <p:nvPr>
            <p:ph idx="1"/>
          </p:nvPr>
        </p:nvSpPr>
        <p:spPr>
          <a:xfrm>
            <a:off x="646113" y="2073274"/>
            <a:ext cx="6278926" cy="3046853"/>
          </a:xfrm>
        </p:spPr>
        <p:txBody>
          <a:bodyPr/>
          <a:lstStyle/>
          <a:p>
            <a:r>
              <a:rPr lang="en-US" altLang="zh-CN" dirty="0" smtClean="0"/>
              <a:t>Energy-independent model </a:t>
            </a:r>
            <a:endParaRPr lang="en-US" altLang="zh-CN" dirty="0"/>
          </a:p>
          <a:p>
            <a:endParaRPr lang="en-US" altLang="zh-CN" dirty="0" smtClean="0"/>
          </a:p>
          <a:p>
            <a:pPr marL="0" indent="0">
              <a:buNone/>
            </a:pPr>
            <a:endParaRPr lang="en-US" altLang="zh-CN" dirty="0" smtClean="0"/>
          </a:p>
          <a:p>
            <a:r>
              <a:rPr lang="en-US" altLang="zh-CN" dirty="0" smtClean="0"/>
              <a:t>Energy-dependent model </a:t>
            </a:r>
            <a:endParaRPr lang="en-US" altLang="zh-CN" dirty="0"/>
          </a:p>
        </p:txBody>
      </p:sp>
      <p:pic>
        <p:nvPicPr>
          <p:cNvPr id="4" name="Picture 16" descr="ucirv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78" y="6248400"/>
            <a:ext cx="1828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图片 6"/>
          <p:cNvPicPr>
            <a:picLocks noChangeAspect="1"/>
          </p:cNvPicPr>
          <p:nvPr/>
        </p:nvPicPr>
        <p:blipFill>
          <a:blip r:embed="rId3"/>
          <a:stretch>
            <a:fillRect/>
          </a:stretch>
        </p:blipFill>
        <p:spPr>
          <a:xfrm>
            <a:off x="2261838" y="2575307"/>
            <a:ext cx="4514303" cy="726693"/>
          </a:xfrm>
          <a:prstGeom prst="rect">
            <a:avLst/>
          </a:prstGeom>
        </p:spPr>
      </p:pic>
      <p:pic>
        <p:nvPicPr>
          <p:cNvPr id="8" name="图片 7"/>
          <p:cNvPicPr>
            <a:picLocks noChangeAspect="1"/>
          </p:cNvPicPr>
          <p:nvPr/>
        </p:nvPicPr>
        <p:blipFill>
          <a:blip r:embed="rId4"/>
          <a:stretch>
            <a:fillRect/>
          </a:stretch>
        </p:blipFill>
        <p:spPr>
          <a:xfrm>
            <a:off x="2160596" y="4446100"/>
            <a:ext cx="2763405" cy="512951"/>
          </a:xfrm>
          <a:prstGeom prst="rect">
            <a:avLst/>
          </a:prstGeom>
        </p:spPr>
      </p:pic>
      <p:sp>
        <p:nvSpPr>
          <p:cNvPr id="9" name="文本框 8"/>
          <p:cNvSpPr txBox="1"/>
          <p:nvPr/>
        </p:nvSpPr>
        <p:spPr>
          <a:xfrm>
            <a:off x="358422" y="1161683"/>
            <a:ext cx="5036443" cy="523220"/>
          </a:xfrm>
          <a:prstGeom prst="rect">
            <a:avLst/>
          </a:prstGeom>
          <a:noFill/>
        </p:spPr>
        <p:txBody>
          <a:bodyPr wrap="none" rtlCol="0">
            <a:spAutoFit/>
          </a:bodyPr>
          <a:lstStyle/>
          <a:p>
            <a:r>
              <a:rPr lang="en-US" altLang="zh-CN" sz="2800" dirty="0" smtClean="0"/>
              <a:t>Two simple </a:t>
            </a:r>
            <a:r>
              <a:rPr lang="en-US" altLang="zh-CN" sz="2800" dirty="0" err="1" smtClean="0"/>
              <a:t>collisionality</a:t>
            </a:r>
            <a:r>
              <a:rPr lang="en-US" altLang="zh-CN" sz="2800" dirty="0" smtClean="0"/>
              <a:t> models: </a:t>
            </a:r>
            <a:endParaRPr lang="zh-CN" altLang="en-US" sz="2800" dirty="0"/>
          </a:p>
        </p:txBody>
      </p:sp>
      <p:sp>
        <p:nvSpPr>
          <p:cNvPr id="22" name="灯片编号占位符 21"/>
          <p:cNvSpPr>
            <a:spLocks noGrp="1"/>
          </p:cNvSpPr>
          <p:nvPr>
            <p:ph type="sldNum" sz="quarter" idx="12"/>
          </p:nvPr>
        </p:nvSpPr>
        <p:spPr/>
        <p:txBody>
          <a:bodyPr/>
          <a:lstStyle/>
          <a:p>
            <a:fld id="{AF91ECC0-4C08-449D-99EB-AABD207D558A}" type="slidenum">
              <a:rPr lang="zh-CN" altLang="en-US" smtClean="0"/>
              <a:t>6</a:t>
            </a:fld>
            <a:endParaRPr lang="zh-CN" altLang="en-US"/>
          </a:p>
        </p:txBody>
      </p:sp>
    </p:spTree>
    <p:extLst>
      <p:ext uri="{BB962C8B-B14F-4D97-AF65-F5344CB8AC3E}">
        <p14:creationId xmlns:p14="http://schemas.microsoft.com/office/powerpoint/2010/main" val="372481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98991" y="44666"/>
            <a:ext cx="8642627" cy="824696"/>
          </a:xfrm>
        </p:spPr>
        <p:txBody>
          <a:bodyPr>
            <a:normAutofit fontScale="90000"/>
          </a:bodyPr>
          <a:lstStyle/>
          <a:p>
            <a:pPr lvl="1"/>
            <a:r>
              <a:rPr lang="en-US" altLang="zh-CN" sz="3200" dirty="0" smtClean="0">
                <a:solidFill>
                  <a:schemeClr val="bg1"/>
                </a:solidFill>
              </a:rPr>
              <a:t>Mode-particle resonance destabilizes a new branch</a:t>
            </a:r>
          </a:p>
        </p:txBody>
      </p:sp>
      <p:pic>
        <p:nvPicPr>
          <p:cNvPr id="8" name="内容占位符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08313" y="1278426"/>
            <a:ext cx="4163687" cy="2928553"/>
          </a:xfrm>
        </p:spPr>
      </p:pic>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9137" y="1251296"/>
            <a:ext cx="4196387" cy="2907956"/>
          </a:xfrm>
          <a:prstGeom prst="rect">
            <a:avLst/>
          </a:prstGeom>
        </p:spPr>
      </p:pic>
      <p:sp>
        <p:nvSpPr>
          <p:cNvPr id="10" name="文本框 9"/>
          <p:cNvSpPr txBox="1"/>
          <p:nvPr/>
        </p:nvSpPr>
        <p:spPr>
          <a:xfrm>
            <a:off x="1556631" y="1009497"/>
            <a:ext cx="1371786" cy="369332"/>
          </a:xfrm>
          <a:prstGeom prst="rect">
            <a:avLst/>
          </a:prstGeom>
          <a:noFill/>
        </p:spPr>
        <p:txBody>
          <a:bodyPr wrap="none" rtlCol="0">
            <a:spAutoFit/>
          </a:bodyPr>
          <a:lstStyle/>
          <a:p>
            <a:r>
              <a:rPr lang="en-US" altLang="zh-CN" dirty="0" smtClean="0"/>
              <a:t>Growth rate </a:t>
            </a:r>
            <a:endParaRPr lang="zh-CN" altLang="en-US" dirty="0"/>
          </a:p>
        </p:txBody>
      </p:sp>
      <p:sp>
        <p:nvSpPr>
          <p:cNvPr id="11" name="文本框 10"/>
          <p:cNvSpPr txBox="1"/>
          <p:nvPr/>
        </p:nvSpPr>
        <p:spPr>
          <a:xfrm>
            <a:off x="5564839" y="1047375"/>
            <a:ext cx="1636345" cy="369332"/>
          </a:xfrm>
          <a:prstGeom prst="rect">
            <a:avLst/>
          </a:prstGeom>
          <a:noFill/>
        </p:spPr>
        <p:txBody>
          <a:bodyPr wrap="none" rtlCol="0">
            <a:spAutoFit/>
          </a:bodyPr>
          <a:lstStyle/>
          <a:p>
            <a:r>
              <a:rPr lang="en-US" altLang="zh-CN" dirty="0" smtClean="0"/>
              <a:t>Real frequency </a:t>
            </a:r>
            <a:endParaRPr lang="zh-CN" altLang="en-US" dirty="0"/>
          </a:p>
        </p:txBody>
      </p:sp>
      <p:sp>
        <p:nvSpPr>
          <p:cNvPr id="3" name="文本框 2"/>
          <p:cNvSpPr txBox="1"/>
          <p:nvPr/>
        </p:nvSpPr>
        <p:spPr>
          <a:xfrm>
            <a:off x="540889" y="4458147"/>
            <a:ext cx="8398353" cy="2308324"/>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W/O kinetic effect, normalized growth rate of RWM ~3.5, labeled by blue solid circle</a:t>
            </a:r>
          </a:p>
          <a:p>
            <a:pPr marL="285750" indent="-285750">
              <a:buFont typeface="Arial" panose="020B0604020202020204" pitchFamily="34" charset="0"/>
              <a:buChar char="•"/>
            </a:pPr>
            <a:r>
              <a:rPr lang="en-US" altLang="zh-CN" dirty="0"/>
              <a:t>Growth rate is sensitivity to the plasma rotation in the gray region, </a:t>
            </a:r>
            <a:r>
              <a:rPr lang="en-US" altLang="zh-CN" dirty="0" smtClean="0"/>
              <a:t>since the </a:t>
            </a:r>
            <a:r>
              <a:rPr lang="en-US" altLang="zh-CN" dirty="0"/>
              <a:t>resonance between the mode and precession drift motion of trapped </a:t>
            </a:r>
            <a:r>
              <a:rPr lang="en-US" altLang="zh-CN" dirty="0" smtClean="0"/>
              <a:t>thermal ions</a:t>
            </a:r>
            <a:endParaRPr lang="en-US" altLang="zh-CN" dirty="0"/>
          </a:p>
          <a:p>
            <a:pPr marL="285750" indent="-285750">
              <a:buFont typeface="Arial" panose="020B0604020202020204" pitchFamily="34" charset="0"/>
              <a:buChar char="•"/>
            </a:pPr>
            <a:r>
              <a:rPr lang="en-US" altLang="zh-CN" dirty="0" smtClean="0"/>
              <a:t>The mode-particle resonance can stabilize branch A, however, also trigger branch B as rotation exceeds a critical value.</a:t>
            </a:r>
          </a:p>
          <a:p>
            <a:pPr marL="285750" indent="-285750">
              <a:buFont typeface="Arial" panose="020B0604020202020204" pitchFamily="34" charset="0"/>
              <a:buChar char="•"/>
            </a:pPr>
            <a:r>
              <a:rPr lang="en-US" altLang="zh-CN" dirty="0" smtClean="0"/>
              <a:t>Here, no </a:t>
            </a:r>
            <a:r>
              <a:rPr lang="en-US" altLang="zh-CN" dirty="0" err="1" smtClean="0"/>
              <a:t>collisionality</a:t>
            </a:r>
            <a:r>
              <a:rPr lang="en-US" altLang="zh-CN" dirty="0" smtClean="0"/>
              <a:t> is included. We assume flat plasma rotation.</a:t>
            </a:r>
          </a:p>
          <a:p>
            <a:pPr marL="285750" indent="-285750">
              <a:buFont typeface="Arial" panose="020B0604020202020204" pitchFamily="34" charset="0"/>
              <a:buChar char="•"/>
            </a:pPr>
            <a:r>
              <a:rPr lang="en-US" altLang="zh-CN" dirty="0" smtClean="0"/>
              <a:t>Branch A with higher real frequency which is close to plasma rotation frequency</a:t>
            </a:r>
          </a:p>
          <a:p>
            <a:pPr marL="285750" indent="-285750">
              <a:buFont typeface="Arial" panose="020B0604020202020204" pitchFamily="34" charset="0"/>
              <a:buChar char="•"/>
            </a:pPr>
            <a:r>
              <a:rPr lang="en-US" altLang="zh-CN" dirty="0" smtClean="0"/>
              <a:t>Branch B with lower real frequency which decreases as increasing plasma rotation</a:t>
            </a:r>
          </a:p>
        </p:txBody>
      </p:sp>
      <p:sp>
        <p:nvSpPr>
          <p:cNvPr id="6" name="矩形 5"/>
          <p:cNvSpPr/>
          <p:nvPr/>
        </p:nvSpPr>
        <p:spPr>
          <a:xfrm>
            <a:off x="2528383" y="1531860"/>
            <a:ext cx="800068" cy="2241736"/>
          </a:xfrm>
          <a:prstGeom prst="rect">
            <a:avLst/>
          </a:prstGeom>
          <a:solidFill>
            <a:schemeClr val="bg2">
              <a:lumMod val="50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223079" y="4142192"/>
            <a:ext cx="4171396" cy="307777"/>
          </a:xfrm>
          <a:prstGeom prst="rect">
            <a:avLst/>
          </a:prstGeom>
          <a:noFill/>
        </p:spPr>
        <p:txBody>
          <a:bodyPr wrap="square" rtlCol="0">
            <a:spAutoFit/>
          </a:bodyPr>
          <a:lstStyle/>
          <a:p>
            <a:r>
              <a:rPr lang="en-US" altLang="zh-CN" sz="1400" i="1" dirty="0" smtClean="0"/>
              <a:t>Eddy current decay time of resistive wall</a:t>
            </a:r>
            <a:endParaRPr lang="zh-CN" altLang="en-US" sz="1400" i="1" dirty="0"/>
          </a:p>
        </p:txBody>
      </p:sp>
      <p:graphicFrame>
        <p:nvGraphicFramePr>
          <p:cNvPr id="13" name="对象 12"/>
          <p:cNvGraphicFramePr>
            <a:graphicFrameLocks noChangeAspect="1"/>
          </p:cNvGraphicFramePr>
          <p:nvPr>
            <p:extLst>
              <p:ext uri="{D42A27DB-BD31-4B8C-83A1-F6EECF244321}">
                <p14:modId xmlns:p14="http://schemas.microsoft.com/office/powerpoint/2010/main" val="3933608476"/>
              </p:ext>
            </p:extLst>
          </p:nvPr>
        </p:nvGraphicFramePr>
        <p:xfrm>
          <a:off x="942161" y="4067555"/>
          <a:ext cx="279457" cy="359302"/>
        </p:xfrm>
        <a:graphic>
          <a:graphicData uri="http://schemas.openxmlformats.org/presentationml/2006/ole">
            <mc:AlternateContent xmlns:mc="http://schemas.openxmlformats.org/markup-compatibility/2006">
              <mc:Choice xmlns:v="urn:schemas-microsoft-com:vml" Requires="v">
                <p:oleObj spid="_x0000_s2162" name="Equation" r:id="rId5" imgW="177480" imgH="228600" progId="Equation.DSMT4">
                  <p:embed/>
                </p:oleObj>
              </mc:Choice>
              <mc:Fallback>
                <p:oleObj name="Equation" r:id="rId5" imgW="177480" imgH="228600" progId="Equation.DSMT4">
                  <p:embed/>
                  <p:pic>
                    <p:nvPicPr>
                      <p:cNvPr id="0" name=""/>
                      <p:cNvPicPr/>
                      <p:nvPr/>
                    </p:nvPicPr>
                    <p:blipFill>
                      <a:blip r:embed="rId6"/>
                      <a:stretch>
                        <a:fillRect/>
                      </a:stretch>
                    </p:blipFill>
                    <p:spPr>
                      <a:xfrm>
                        <a:off x="942161" y="4067555"/>
                        <a:ext cx="279457" cy="359302"/>
                      </a:xfrm>
                      <a:prstGeom prst="rect">
                        <a:avLst/>
                      </a:prstGeom>
                    </p:spPr>
                  </p:pic>
                </p:oleObj>
              </mc:Fallback>
            </mc:AlternateContent>
          </a:graphicData>
        </a:graphic>
      </p:graphicFrame>
      <p:sp>
        <p:nvSpPr>
          <p:cNvPr id="14" name="椭圆 13"/>
          <p:cNvSpPr/>
          <p:nvPr/>
        </p:nvSpPr>
        <p:spPr>
          <a:xfrm>
            <a:off x="891823" y="1761067"/>
            <a:ext cx="112889" cy="12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118968" y="1985461"/>
            <a:ext cx="1023101" cy="369332"/>
          </a:xfrm>
          <a:prstGeom prst="rect">
            <a:avLst/>
          </a:prstGeom>
          <a:noFill/>
        </p:spPr>
        <p:txBody>
          <a:bodyPr wrap="none" rtlCol="0">
            <a:spAutoFit/>
          </a:bodyPr>
          <a:lstStyle/>
          <a:p>
            <a:r>
              <a:rPr lang="en-US" altLang="zh-CN" dirty="0" smtClean="0"/>
              <a:t>Branch A</a:t>
            </a:r>
            <a:endParaRPr lang="zh-CN" altLang="en-US" dirty="0"/>
          </a:p>
        </p:txBody>
      </p:sp>
      <p:cxnSp>
        <p:nvCxnSpPr>
          <p:cNvPr id="17" name="直接箭头连接符 16"/>
          <p:cNvCxnSpPr/>
          <p:nvPr/>
        </p:nvCxnSpPr>
        <p:spPr>
          <a:xfrm flipH="1" flipV="1">
            <a:off x="1583924" y="1823156"/>
            <a:ext cx="298251" cy="275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3281325" y="1700579"/>
            <a:ext cx="1015086" cy="369332"/>
          </a:xfrm>
          <a:prstGeom prst="rect">
            <a:avLst/>
          </a:prstGeom>
          <a:noFill/>
        </p:spPr>
        <p:txBody>
          <a:bodyPr wrap="none" rtlCol="0">
            <a:spAutoFit/>
          </a:bodyPr>
          <a:lstStyle/>
          <a:p>
            <a:r>
              <a:rPr lang="en-US" altLang="zh-CN" dirty="0" smtClean="0"/>
              <a:t>Branch B</a:t>
            </a:r>
            <a:endParaRPr lang="zh-CN" altLang="en-US" dirty="0"/>
          </a:p>
        </p:txBody>
      </p:sp>
      <p:cxnSp>
        <p:nvCxnSpPr>
          <p:cNvPr id="20" name="直接箭头连接符 19"/>
          <p:cNvCxnSpPr/>
          <p:nvPr/>
        </p:nvCxnSpPr>
        <p:spPr>
          <a:xfrm flipH="1">
            <a:off x="3974659" y="2098771"/>
            <a:ext cx="27586" cy="2560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5823079" y="2652728"/>
            <a:ext cx="1023101" cy="369332"/>
          </a:xfrm>
          <a:prstGeom prst="rect">
            <a:avLst/>
          </a:prstGeom>
          <a:noFill/>
        </p:spPr>
        <p:txBody>
          <a:bodyPr wrap="none" rtlCol="0">
            <a:spAutoFit/>
          </a:bodyPr>
          <a:lstStyle/>
          <a:p>
            <a:r>
              <a:rPr lang="en-US" altLang="zh-CN" dirty="0" smtClean="0"/>
              <a:t>Branch A</a:t>
            </a:r>
            <a:endParaRPr lang="zh-CN" altLang="en-US" dirty="0"/>
          </a:p>
        </p:txBody>
      </p:sp>
      <p:sp>
        <p:nvSpPr>
          <p:cNvPr id="22" name="文本框 21"/>
          <p:cNvSpPr txBox="1"/>
          <p:nvPr/>
        </p:nvSpPr>
        <p:spPr>
          <a:xfrm>
            <a:off x="6692070" y="3221323"/>
            <a:ext cx="1015086" cy="369332"/>
          </a:xfrm>
          <a:prstGeom prst="rect">
            <a:avLst/>
          </a:prstGeom>
          <a:noFill/>
        </p:spPr>
        <p:txBody>
          <a:bodyPr wrap="none" rtlCol="0">
            <a:spAutoFit/>
          </a:bodyPr>
          <a:lstStyle/>
          <a:p>
            <a:r>
              <a:rPr lang="en-US" altLang="zh-CN" dirty="0" smtClean="0"/>
              <a:t>Branch B</a:t>
            </a:r>
            <a:endParaRPr lang="zh-CN" altLang="en-US" dirty="0"/>
          </a:p>
        </p:txBody>
      </p:sp>
      <p:cxnSp>
        <p:nvCxnSpPr>
          <p:cNvPr id="24" name="直接箭头连接符 23"/>
          <p:cNvCxnSpPr/>
          <p:nvPr/>
        </p:nvCxnSpPr>
        <p:spPr>
          <a:xfrm flipH="1">
            <a:off x="7010400" y="3405989"/>
            <a:ext cx="142404" cy="184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6334629" y="2874815"/>
            <a:ext cx="169897" cy="346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灯片编号占位符 26"/>
          <p:cNvSpPr>
            <a:spLocks noGrp="1"/>
          </p:cNvSpPr>
          <p:nvPr>
            <p:ph type="sldNum" sz="quarter" idx="12"/>
          </p:nvPr>
        </p:nvSpPr>
        <p:spPr/>
        <p:txBody>
          <a:bodyPr/>
          <a:lstStyle/>
          <a:p>
            <a:fld id="{AF91ECC0-4C08-449D-99EB-AABD207D558A}" type="slidenum">
              <a:rPr lang="zh-CN" altLang="en-US" smtClean="0"/>
              <a:t>7</a:t>
            </a:fld>
            <a:endParaRPr lang="zh-CN" altLang="en-US"/>
          </a:p>
        </p:txBody>
      </p:sp>
      <p:sp>
        <p:nvSpPr>
          <p:cNvPr id="16" name="文本框 15"/>
          <p:cNvSpPr txBox="1"/>
          <p:nvPr/>
        </p:nvSpPr>
        <p:spPr>
          <a:xfrm>
            <a:off x="6692070" y="3907873"/>
            <a:ext cx="2180982" cy="369332"/>
          </a:xfrm>
          <a:prstGeom prst="rect">
            <a:avLst/>
          </a:prstGeom>
          <a:noFill/>
        </p:spPr>
        <p:txBody>
          <a:bodyPr wrap="none" rtlCol="0">
            <a:spAutoFit/>
          </a:bodyPr>
          <a:lstStyle/>
          <a:p>
            <a:r>
              <a:rPr lang="en-US" altLang="zh-CN" dirty="0" smtClean="0"/>
              <a:t>(normalized rotation)</a:t>
            </a:r>
            <a:endParaRPr lang="zh-CN" altLang="en-US" dirty="0"/>
          </a:p>
        </p:txBody>
      </p:sp>
    </p:spTree>
    <p:extLst>
      <p:ext uri="{BB962C8B-B14F-4D97-AF65-F5344CB8AC3E}">
        <p14:creationId xmlns:p14="http://schemas.microsoft.com/office/powerpoint/2010/main" val="2252270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stretch>
            <a:fillRect/>
          </a:stretch>
        </p:blipFill>
        <p:spPr>
          <a:xfrm>
            <a:off x="397507" y="1203273"/>
            <a:ext cx="4064769" cy="3220674"/>
          </a:xfrm>
          <a:prstGeom prst="rect">
            <a:avLst/>
          </a:prstGeom>
        </p:spPr>
      </p:pic>
      <p:sp>
        <p:nvSpPr>
          <p:cNvPr id="5" name="矩形 4"/>
          <p:cNvSpPr/>
          <p:nvPr/>
        </p:nvSpPr>
        <p:spPr>
          <a:xfrm>
            <a:off x="0" y="19927"/>
            <a:ext cx="9144000" cy="1090743"/>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27542" y="72535"/>
            <a:ext cx="9116458" cy="824696"/>
          </a:xfrm>
        </p:spPr>
        <p:txBody>
          <a:bodyPr>
            <a:normAutofit fontScale="90000"/>
          </a:bodyPr>
          <a:lstStyle/>
          <a:p>
            <a:r>
              <a:rPr lang="en-US" altLang="zh-CN" dirty="0" smtClean="0">
                <a:solidFill>
                  <a:schemeClr val="bg1"/>
                </a:solidFill>
              </a:rPr>
              <a:t>Eigenvalue </a:t>
            </a:r>
            <a:r>
              <a:rPr lang="en-US" altLang="zh-CN" dirty="0" smtClean="0">
                <a:solidFill>
                  <a:schemeClr val="bg1"/>
                </a:solidFill>
              </a:rPr>
              <a:t>of </a:t>
            </a:r>
            <a:r>
              <a:rPr lang="en-US" altLang="zh-CN" dirty="0" smtClean="0">
                <a:solidFill>
                  <a:schemeClr val="bg1"/>
                </a:solidFill>
              </a:rPr>
              <a:t>two </a:t>
            </a:r>
            <a:r>
              <a:rPr lang="en-US" altLang="zh-CN" dirty="0" smtClean="0">
                <a:solidFill>
                  <a:schemeClr val="bg1"/>
                </a:solidFill>
              </a:rPr>
              <a:t>branches depends on the mode-particle resonance </a:t>
            </a:r>
            <a:endParaRPr lang="zh-CN" altLang="en-US" dirty="0">
              <a:solidFill>
                <a:schemeClr val="bg1"/>
              </a:solidFill>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511690413"/>
              </p:ext>
            </p:extLst>
          </p:nvPr>
        </p:nvGraphicFramePr>
        <p:xfrm>
          <a:off x="1931801" y="4452835"/>
          <a:ext cx="2530475" cy="384175"/>
        </p:xfrm>
        <a:graphic>
          <a:graphicData uri="http://schemas.openxmlformats.org/presentationml/2006/ole">
            <mc:AlternateContent xmlns:mc="http://schemas.openxmlformats.org/markup-compatibility/2006">
              <mc:Choice xmlns:v="urn:schemas-microsoft-com:vml" Requires="v">
                <p:oleObj spid="_x0000_s5604" name="Equation" r:id="rId4" imgW="1587240" imgH="241200" progId="Equation.DSMT4">
                  <p:embed/>
                </p:oleObj>
              </mc:Choice>
              <mc:Fallback>
                <p:oleObj name="Equation" r:id="rId4" imgW="1587240" imgH="241200" progId="Equation.DSMT4">
                  <p:embed/>
                  <p:pic>
                    <p:nvPicPr>
                      <p:cNvPr id="0" name=""/>
                      <p:cNvPicPr/>
                      <p:nvPr/>
                    </p:nvPicPr>
                    <p:blipFill>
                      <a:blip r:embed="rId5"/>
                      <a:stretch>
                        <a:fillRect/>
                      </a:stretch>
                    </p:blipFill>
                    <p:spPr>
                      <a:xfrm>
                        <a:off x="1931801" y="4452835"/>
                        <a:ext cx="2530475" cy="384175"/>
                      </a:xfrm>
                      <a:prstGeom prst="rect">
                        <a:avLst/>
                      </a:prstGeom>
                    </p:spPr>
                  </p:pic>
                </p:oleObj>
              </mc:Fallback>
            </mc:AlternateContent>
          </a:graphicData>
        </a:graphic>
      </p:graphicFrame>
      <p:sp>
        <p:nvSpPr>
          <p:cNvPr id="9" name="文本框 8"/>
          <p:cNvSpPr txBox="1"/>
          <p:nvPr/>
        </p:nvSpPr>
        <p:spPr>
          <a:xfrm>
            <a:off x="198992" y="4477502"/>
            <a:ext cx="1854354" cy="369332"/>
          </a:xfrm>
          <a:prstGeom prst="rect">
            <a:avLst/>
          </a:prstGeom>
          <a:noFill/>
        </p:spPr>
        <p:txBody>
          <a:bodyPr wrap="none" rtlCol="0">
            <a:spAutoFit/>
          </a:bodyPr>
          <a:lstStyle/>
          <a:p>
            <a:r>
              <a:rPr lang="en-US" altLang="zh-CN" dirty="0" smtClean="0"/>
              <a:t>Choose rotation : </a:t>
            </a:r>
            <a:endParaRPr lang="zh-CN" altLang="en-US" dirty="0"/>
          </a:p>
        </p:txBody>
      </p:sp>
      <p:sp>
        <p:nvSpPr>
          <p:cNvPr id="10" name="文本框 9"/>
          <p:cNvSpPr txBox="1"/>
          <p:nvPr/>
        </p:nvSpPr>
        <p:spPr>
          <a:xfrm>
            <a:off x="0" y="4885565"/>
            <a:ext cx="9019821" cy="2862322"/>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        profile of branch A is very different with that of branch B,  which is related to the  mode-particle resonance. </a:t>
            </a:r>
          </a:p>
          <a:p>
            <a:pPr marL="285750" indent="-285750">
              <a:buFont typeface="Arial" panose="020B0604020202020204" pitchFamily="34" charset="0"/>
              <a:buChar char="•"/>
            </a:pPr>
            <a:r>
              <a:rPr lang="en-US" altLang="zh-CN" dirty="0"/>
              <a:t>B</a:t>
            </a:r>
            <a:r>
              <a:rPr lang="en-US" altLang="zh-CN" dirty="0" smtClean="0"/>
              <a:t>ranch A has larger             and smaller                , which in turn determines the lower growth rate and larger real frequency of Branch A, though the RWM dispersion relation. As a analogy, Branch B has larger growth rate and smaller real frequency.</a:t>
            </a:r>
          </a:p>
          <a:p>
            <a:pPr marL="285750" indent="-285750">
              <a:buFont typeface="Arial" panose="020B0604020202020204" pitchFamily="34" charset="0"/>
              <a:buChar char="•"/>
            </a:pPr>
            <a:r>
              <a:rPr lang="en-US" altLang="zh-CN" dirty="0" smtClean="0"/>
              <a:t>For Branch A, profile of precession drift frequency of particles in pitch angle space has a dominant effect on profile of </a:t>
            </a:r>
          </a:p>
          <a:p>
            <a:endParaRPr lang="en-US" altLang="zh-CN" dirty="0" smtClean="0"/>
          </a:p>
          <a:p>
            <a:pPr marL="285750" indent="-285750">
              <a:buFont typeface="Arial" panose="020B0604020202020204" pitchFamily="34" charset="0"/>
              <a:buChar char="•"/>
            </a:pPr>
            <a:endParaRPr lang="en-US" altLang="zh-CN" dirty="0"/>
          </a:p>
          <a:p>
            <a:pPr marL="285750" indent="-285750">
              <a:buFont typeface="Arial" panose="020B0604020202020204" pitchFamily="34" charset="0"/>
              <a:buChar char="•"/>
            </a:pPr>
            <a:endParaRPr lang="en-US" altLang="zh-CN" dirty="0" smtClean="0"/>
          </a:p>
        </p:txBody>
      </p:sp>
      <p:graphicFrame>
        <p:nvGraphicFramePr>
          <p:cNvPr id="11" name="对象 10"/>
          <p:cNvGraphicFramePr>
            <a:graphicFrameLocks noChangeAspect="1"/>
          </p:cNvGraphicFramePr>
          <p:nvPr>
            <p:extLst>
              <p:ext uri="{D42A27DB-BD31-4B8C-83A1-F6EECF244321}">
                <p14:modId xmlns:p14="http://schemas.microsoft.com/office/powerpoint/2010/main" val="3111906003"/>
              </p:ext>
            </p:extLst>
          </p:nvPr>
        </p:nvGraphicFramePr>
        <p:xfrm>
          <a:off x="397507" y="4995405"/>
          <a:ext cx="292100" cy="228600"/>
        </p:xfrm>
        <a:graphic>
          <a:graphicData uri="http://schemas.openxmlformats.org/presentationml/2006/ole">
            <mc:AlternateContent xmlns:mc="http://schemas.openxmlformats.org/markup-compatibility/2006">
              <mc:Choice xmlns:v="urn:schemas-microsoft-com:vml" Requires="v">
                <p:oleObj spid="_x0000_s5605" name="Equation" r:id="rId6" imgW="291960" imgH="228600" progId="Equation.DSMT4">
                  <p:embed/>
                </p:oleObj>
              </mc:Choice>
              <mc:Fallback>
                <p:oleObj name="Equation" r:id="rId6" imgW="291960" imgH="228600" progId="Equation.DSMT4">
                  <p:embed/>
                  <p:pic>
                    <p:nvPicPr>
                      <p:cNvPr id="0" name=""/>
                      <p:cNvPicPr/>
                      <p:nvPr/>
                    </p:nvPicPr>
                    <p:blipFill>
                      <a:blip r:embed="rId7"/>
                      <a:stretch>
                        <a:fillRect/>
                      </a:stretch>
                    </p:blipFill>
                    <p:spPr>
                      <a:xfrm>
                        <a:off x="397507" y="4995405"/>
                        <a:ext cx="292100" cy="228600"/>
                      </a:xfrm>
                      <a:prstGeom prst="rect">
                        <a:avLst/>
                      </a:prstGeom>
                    </p:spPr>
                  </p:pic>
                </p:oleObj>
              </mc:Fallback>
            </mc:AlternateContent>
          </a:graphicData>
        </a:graphic>
      </p:graphicFrame>
      <p:sp>
        <p:nvSpPr>
          <p:cNvPr id="12" name="文本框 11"/>
          <p:cNvSpPr txBox="1"/>
          <p:nvPr/>
        </p:nvSpPr>
        <p:spPr>
          <a:xfrm>
            <a:off x="1692001" y="2154309"/>
            <a:ext cx="1015086" cy="369332"/>
          </a:xfrm>
          <a:prstGeom prst="rect">
            <a:avLst/>
          </a:prstGeom>
          <a:noFill/>
        </p:spPr>
        <p:txBody>
          <a:bodyPr wrap="none" rtlCol="0">
            <a:spAutoFit/>
          </a:bodyPr>
          <a:lstStyle/>
          <a:p>
            <a:r>
              <a:rPr lang="en-US" altLang="zh-CN" dirty="0" smtClean="0"/>
              <a:t>Branch B</a:t>
            </a:r>
            <a:endParaRPr lang="zh-CN" altLang="en-US" dirty="0"/>
          </a:p>
        </p:txBody>
      </p:sp>
      <p:cxnSp>
        <p:nvCxnSpPr>
          <p:cNvPr id="14" name="直接箭头连接符 13"/>
          <p:cNvCxnSpPr/>
          <p:nvPr/>
        </p:nvCxnSpPr>
        <p:spPr>
          <a:xfrm>
            <a:off x="2370667" y="2502206"/>
            <a:ext cx="279462" cy="478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2019781" y="3611413"/>
            <a:ext cx="1023101" cy="369332"/>
          </a:xfrm>
          <a:prstGeom prst="rect">
            <a:avLst/>
          </a:prstGeom>
          <a:noFill/>
        </p:spPr>
        <p:txBody>
          <a:bodyPr wrap="none" rtlCol="0">
            <a:spAutoFit/>
          </a:bodyPr>
          <a:lstStyle/>
          <a:p>
            <a:r>
              <a:rPr lang="en-US" altLang="zh-CN" dirty="0" smtClean="0"/>
              <a:t>Branch A</a:t>
            </a:r>
            <a:endParaRPr lang="zh-CN" altLang="en-US" dirty="0"/>
          </a:p>
        </p:txBody>
      </p:sp>
      <p:cxnSp>
        <p:nvCxnSpPr>
          <p:cNvPr id="17" name="直接箭头连接符 16"/>
          <p:cNvCxnSpPr/>
          <p:nvPr/>
        </p:nvCxnSpPr>
        <p:spPr>
          <a:xfrm flipV="1">
            <a:off x="2786053" y="3378046"/>
            <a:ext cx="240285" cy="274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对象 18"/>
          <p:cNvGraphicFramePr>
            <a:graphicFrameLocks noChangeAspect="1"/>
          </p:cNvGraphicFramePr>
          <p:nvPr>
            <p:extLst>
              <p:ext uri="{D42A27DB-BD31-4B8C-83A1-F6EECF244321}">
                <p14:modId xmlns:p14="http://schemas.microsoft.com/office/powerpoint/2010/main" val="247003491"/>
              </p:ext>
            </p:extLst>
          </p:nvPr>
        </p:nvGraphicFramePr>
        <p:xfrm>
          <a:off x="4056507" y="5531801"/>
          <a:ext cx="584200" cy="228600"/>
        </p:xfrm>
        <a:graphic>
          <a:graphicData uri="http://schemas.openxmlformats.org/presentationml/2006/ole">
            <mc:AlternateContent xmlns:mc="http://schemas.openxmlformats.org/markup-compatibility/2006">
              <mc:Choice xmlns:v="urn:schemas-microsoft-com:vml" Requires="v">
                <p:oleObj spid="_x0000_s5606" name="Equation" r:id="rId8" imgW="583920" imgH="228600" progId="Equation.DSMT4">
                  <p:embed/>
                </p:oleObj>
              </mc:Choice>
              <mc:Fallback>
                <p:oleObj name="Equation" r:id="rId8" imgW="583920" imgH="228600" progId="Equation.DSMT4">
                  <p:embed/>
                  <p:pic>
                    <p:nvPicPr>
                      <p:cNvPr id="0" name=""/>
                      <p:cNvPicPr/>
                      <p:nvPr/>
                    </p:nvPicPr>
                    <p:blipFill>
                      <a:blip r:embed="rId9"/>
                      <a:stretch>
                        <a:fillRect/>
                      </a:stretch>
                    </p:blipFill>
                    <p:spPr>
                      <a:xfrm>
                        <a:off x="4056507" y="5531801"/>
                        <a:ext cx="584200" cy="228600"/>
                      </a:xfrm>
                      <a:prstGeom prst="rect">
                        <a:avLst/>
                      </a:prstGeom>
                    </p:spPr>
                  </p:pic>
                </p:oleObj>
              </mc:Fallback>
            </mc:AlternateContent>
          </a:graphicData>
        </a:graphic>
      </p:graphicFrame>
      <p:sp>
        <p:nvSpPr>
          <p:cNvPr id="27" name="灯片编号占位符 26"/>
          <p:cNvSpPr>
            <a:spLocks noGrp="1"/>
          </p:cNvSpPr>
          <p:nvPr>
            <p:ph type="sldNum" sz="quarter" idx="12"/>
          </p:nvPr>
        </p:nvSpPr>
        <p:spPr/>
        <p:txBody>
          <a:bodyPr/>
          <a:lstStyle/>
          <a:p>
            <a:fld id="{AF91ECC0-4C08-449D-99EB-AABD207D558A}" type="slidenum">
              <a:rPr lang="zh-CN" altLang="en-US" smtClean="0"/>
              <a:t>8</a:t>
            </a:fld>
            <a:endParaRPr lang="zh-CN" altLang="en-US" dirty="0"/>
          </a:p>
        </p:txBody>
      </p:sp>
      <p:pic>
        <p:nvPicPr>
          <p:cNvPr id="6" name="Picture 5"/>
          <p:cNvPicPr>
            <a:picLocks noChangeAspect="1"/>
          </p:cNvPicPr>
          <p:nvPr/>
        </p:nvPicPr>
        <p:blipFill>
          <a:blip r:embed="rId10"/>
          <a:stretch>
            <a:fillRect/>
          </a:stretch>
        </p:blipFill>
        <p:spPr>
          <a:xfrm>
            <a:off x="4623289" y="1209085"/>
            <a:ext cx="4062529" cy="3243805"/>
          </a:xfrm>
          <a:prstGeom prst="rect">
            <a:avLst/>
          </a:prstGeom>
        </p:spPr>
      </p:pic>
      <p:graphicFrame>
        <p:nvGraphicFramePr>
          <p:cNvPr id="24" name="对象 23"/>
          <p:cNvGraphicFramePr>
            <a:graphicFrameLocks noChangeAspect="1"/>
          </p:cNvGraphicFramePr>
          <p:nvPr>
            <p:extLst>
              <p:ext uri="{D42A27DB-BD31-4B8C-83A1-F6EECF244321}">
                <p14:modId xmlns:p14="http://schemas.microsoft.com/office/powerpoint/2010/main" val="2891187910"/>
              </p:ext>
            </p:extLst>
          </p:nvPr>
        </p:nvGraphicFramePr>
        <p:xfrm>
          <a:off x="2199544" y="5531801"/>
          <a:ext cx="584200" cy="228600"/>
        </p:xfrm>
        <a:graphic>
          <a:graphicData uri="http://schemas.openxmlformats.org/presentationml/2006/ole">
            <mc:AlternateContent xmlns:mc="http://schemas.openxmlformats.org/markup-compatibility/2006">
              <mc:Choice xmlns:v="urn:schemas-microsoft-com:vml" Requires="v">
                <p:oleObj spid="_x0000_s5607" name="Equation" r:id="rId11" imgW="583920" imgH="228600" progId="Equation.DSMT4">
                  <p:embed/>
                </p:oleObj>
              </mc:Choice>
              <mc:Fallback>
                <p:oleObj name="Equation" r:id="rId11" imgW="583920" imgH="228600" progId="Equation.DSMT4">
                  <p:embed/>
                  <p:pic>
                    <p:nvPicPr>
                      <p:cNvPr id="0" name=""/>
                      <p:cNvPicPr/>
                      <p:nvPr/>
                    </p:nvPicPr>
                    <p:blipFill>
                      <a:blip r:embed="rId12"/>
                      <a:stretch>
                        <a:fillRect/>
                      </a:stretch>
                    </p:blipFill>
                    <p:spPr>
                      <a:xfrm>
                        <a:off x="2199544" y="5531801"/>
                        <a:ext cx="584200" cy="228600"/>
                      </a:xfrm>
                      <a:prstGeom prst="rect">
                        <a:avLst/>
                      </a:prstGeom>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1558277853"/>
              </p:ext>
            </p:extLst>
          </p:nvPr>
        </p:nvGraphicFramePr>
        <p:xfrm>
          <a:off x="3123057" y="6607176"/>
          <a:ext cx="292100" cy="228600"/>
        </p:xfrm>
        <a:graphic>
          <a:graphicData uri="http://schemas.openxmlformats.org/presentationml/2006/ole">
            <mc:AlternateContent xmlns:mc="http://schemas.openxmlformats.org/markup-compatibility/2006">
              <mc:Choice xmlns:v="urn:schemas-microsoft-com:vml" Requires="v">
                <p:oleObj spid="_x0000_s5608" name="Equation" r:id="rId13" imgW="291960" imgH="228600" progId="Equation.DSMT4">
                  <p:embed/>
                </p:oleObj>
              </mc:Choice>
              <mc:Fallback>
                <p:oleObj name="Equation" r:id="rId13" imgW="291960" imgH="228600" progId="Equation.DSMT4">
                  <p:embed/>
                  <p:pic>
                    <p:nvPicPr>
                      <p:cNvPr id="0" name=""/>
                      <p:cNvPicPr/>
                      <p:nvPr/>
                    </p:nvPicPr>
                    <p:blipFill>
                      <a:blip r:embed="rId7"/>
                      <a:stretch>
                        <a:fillRect/>
                      </a:stretch>
                    </p:blipFill>
                    <p:spPr>
                      <a:xfrm>
                        <a:off x="3123057" y="6607176"/>
                        <a:ext cx="292100" cy="228600"/>
                      </a:xfrm>
                      <a:prstGeom prst="rect">
                        <a:avLst/>
                      </a:prstGeom>
                    </p:spPr>
                  </p:pic>
                </p:oleObj>
              </mc:Fallback>
            </mc:AlternateContent>
          </a:graphicData>
        </a:graphic>
      </p:graphicFrame>
    </p:spTree>
    <p:extLst>
      <p:ext uri="{BB962C8B-B14F-4D97-AF65-F5344CB8AC3E}">
        <p14:creationId xmlns:p14="http://schemas.microsoft.com/office/powerpoint/2010/main" val="1970831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691"/>
            <a:ext cx="9144000" cy="967409"/>
          </a:xfrm>
          <a:prstGeom prst="rect">
            <a:avLst/>
          </a:prstGeom>
          <a:solidFill>
            <a:srgbClr val="211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title"/>
          </p:nvPr>
        </p:nvSpPr>
        <p:spPr>
          <a:xfrm>
            <a:off x="198991" y="44666"/>
            <a:ext cx="9997953" cy="824696"/>
          </a:xfrm>
        </p:spPr>
        <p:txBody>
          <a:bodyPr>
            <a:normAutofit/>
          </a:bodyPr>
          <a:lstStyle/>
          <a:p>
            <a:r>
              <a:rPr lang="en-US" altLang="zh-CN" sz="3200" dirty="0">
                <a:solidFill>
                  <a:schemeClr val="bg1"/>
                </a:solidFill>
              </a:rPr>
              <a:t>precession drift </a:t>
            </a:r>
            <a:r>
              <a:rPr lang="en-US" altLang="zh-CN" sz="3200" dirty="0" smtClean="0">
                <a:solidFill>
                  <a:schemeClr val="bg1"/>
                </a:solidFill>
              </a:rPr>
              <a:t>frequency profile in pitch angle space </a:t>
            </a:r>
            <a:endParaRPr lang="zh-CN" altLang="en-US" sz="3200" dirty="0">
              <a:solidFill>
                <a:schemeClr val="bg1"/>
              </a:solidFill>
            </a:endParaRPr>
          </a:p>
        </p:txBody>
      </p:sp>
      <p:pic>
        <p:nvPicPr>
          <p:cNvPr id="6" name="内容占位符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69828" y="901349"/>
            <a:ext cx="7204343" cy="3964833"/>
          </a:xfrm>
        </p:spPr>
      </p:pic>
      <p:pic>
        <p:nvPicPr>
          <p:cNvPr id="4" name="Picture 16" descr="ucirv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656" y="6299061"/>
            <a:ext cx="1828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文本框 6"/>
          <p:cNvSpPr txBox="1"/>
          <p:nvPr/>
        </p:nvSpPr>
        <p:spPr>
          <a:xfrm>
            <a:off x="1881318" y="5779891"/>
            <a:ext cx="6801029" cy="369332"/>
          </a:xfrm>
          <a:prstGeom prst="rect">
            <a:avLst/>
          </a:prstGeom>
          <a:noFill/>
        </p:spPr>
        <p:txBody>
          <a:bodyPr wrap="none" rtlCol="0">
            <a:spAutoFit/>
          </a:bodyPr>
          <a:lstStyle/>
          <a:p>
            <a:r>
              <a:rPr lang="en-US" altLang="zh-CN" dirty="0" smtClean="0"/>
              <a:t>: pitch angle. </a:t>
            </a:r>
            <a:r>
              <a:rPr lang="en-US" altLang="zh-CN" dirty="0"/>
              <a:t>T</a:t>
            </a:r>
            <a:r>
              <a:rPr lang="en-US" altLang="zh-CN" dirty="0" smtClean="0"/>
              <a:t>he ratio of the magnetic momentum to particle energy.</a:t>
            </a:r>
            <a:endParaRPr lang="zh-CN" altLang="en-US" dirty="0"/>
          </a:p>
        </p:txBody>
      </p:sp>
      <p:graphicFrame>
        <p:nvGraphicFramePr>
          <p:cNvPr id="8" name="对象 7"/>
          <p:cNvGraphicFramePr>
            <a:graphicFrameLocks noChangeAspect="1"/>
          </p:cNvGraphicFramePr>
          <p:nvPr>
            <p:extLst>
              <p:ext uri="{D42A27DB-BD31-4B8C-83A1-F6EECF244321}">
                <p14:modId xmlns:p14="http://schemas.microsoft.com/office/powerpoint/2010/main" val="1849900795"/>
              </p:ext>
            </p:extLst>
          </p:nvPr>
        </p:nvGraphicFramePr>
        <p:xfrm>
          <a:off x="1078056" y="5795905"/>
          <a:ext cx="571500" cy="431800"/>
        </p:xfrm>
        <a:graphic>
          <a:graphicData uri="http://schemas.openxmlformats.org/presentationml/2006/ole">
            <mc:AlternateContent xmlns:mc="http://schemas.openxmlformats.org/markup-compatibility/2006">
              <mc:Choice xmlns:v="urn:schemas-microsoft-com:vml" Requires="v">
                <p:oleObj spid="_x0000_s6201" name="Equation" r:id="rId5" imgW="571320" imgH="431640" progId="Equation.DSMT4">
                  <p:embed/>
                </p:oleObj>
              </mc:Choice>
              <mc:Fallback>
                <p:oleObj name="Equation" r:id="rId5" imgW="571320" imgH="431640" progId="Equation.DSMT4">
                  <p:embed/>
                  <p:pic>
                    <p:nvPicPr>
                      <p:cNvPr id="0" name=""/>
                      <p:cNvPicPr/>
                      <p:nvPr/>
                    </p:nvPicPr>
                    <p:blipFill>
                      <a:blip r:embed="rId6"/>
                      <a:stretch>
                        <a:fillRect/>
                      </a:stretch>
                    </p:blipFill>
                    <p:spPr>
                      <a:xfrm>
                        <a:off x="1078056" y="5795905"/>
                        <a:ext cx="571500" cy="431800"/>
                      </a:xfrm>
                      <a:prstGeom prst="rect">
                        <a:avLst/>
                      </a:prstGeom>
                    </p:spPr>
                  </p:pic>
                </p:oleObj>
              </mc:Fallback>
            </mc:AlternateContent>
          </a:graphicData>
        </a:graphic>
      </p:graphicFrame>
      <p:sp>
        <p:nvSpPr>
          <p:cNvPr id="9" name="文本框 8"/>
          <p:cNvSpPr txBox="1"/>
          <p:nvPr/>
        </p:nvSpPr>
        <p:spPr>
          <a:xfrm>
            <a:off x="759686" y="4729163"/>
            <a:ext cx="8584339" cy="1477328"/>
          </a:xfrm>
          <a:prstGeom prst="rect">
            <a:avLst/>
          </a:prstGeom>
          <a:noFill/>
        </p:spPr>
        <p:txBody>
          <a:bodyPr wrap="square" rtlCol="0">
            <a:spAutoFit/>
          </a:bodyPr>
          <a:lstStyle/>
          <a:p>
            <a:r>
              <a:rPr lang="en-US" altLang="zh-CN" dirty="0" smtClean="0"/>
              <a:t>At given minor radius, precession drift frequency changes its sign at a certain value of pitch angle. For the branch with higher frequency(Branch A ), this profile of drift frequency  strongly enhances                , and reduces             , which in turn contributes damping on the mode.</a:t>
            </a:r>
          </a:p>
          <a:p>
            <a:endParaRPr lang="zh-CN" altLang="en-US" dirty="0"/>
          </a:p>
        </p:txBody>
      </p:sp>
      <p:sp>
        <p:nvSpPr>
          <p:cNvPr id="10" name="灯片编号占位符 9"/>
          <p:cNvSpPr>
            <a:spLocks noGrp="1"/>
          </p:cNvSpPr>
          <p:nvPr>
            <p:ph type="sldNum" sz="quarter" idx="12"/>
          </p:nvPr>
        </p:nvSpPr>
        <p:spPr/>
        <p:txBody>
          <a:bodyPr/>
          <a:lstStyle/>
          <a:p>
            <a:fld id="{AF91ECC0-4C08-449D-99EB-AABD207D558A}" type="slidenum">
              <a:rPr lang="zh-CN" altLang="en-US" smtClean="0"/>
              <a:t>9</a:t>
            </a:fld>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2442993125"/>
              </p:ext>
            </p:extLst>
          </p:nvPr>
        </p:nvGraphicFramePr>
        <p:xfrm>
          <a:off x="3652969" y="5354281"/>
          <a:ext cx="584200" cy="228600"/>
        </p:xfrm>
        <a:graphic>
          <a:graphicData uri="http://schemas.openxmlformats.org/presentationml/2006/ole">
            <mc:AlternateContent xmlns:mc="http://schemas.openxmlformats.org/markup-compatibility/2006">
              <mc:Choice xmlns:v="urn:schemas-microsoft-com:vml" Requires="v">
                <p:oleObj spid="_x0000_s6202" name="Equation" r:id="rId7" imgW="583920" imgH="228600" progId="Equation.DSMT4">
                  <p:embed/>
                </p:oleObj>
              </mc:Choice>
              <mc:Fallback>
                <p:oleObj name="Equation" r:id="rId7" imgW="583920" imgH="228600" progId="Equation.DSMT4">
                  <p:embed/>
                  <p:pic>
                    <p:nvPicPr>
                      <p:cNvPr id="0" name=""/>
                      <p:cNvPicPr/>
                      <p:nvPr/>
                    </p:nvPicPr>
                    <p:blipFill>
                      <a:blip r:embed="rId8"/>
                      <a:stretch>
                        <a:fillRect/>
                      </a:stretch>
                    </p:blipFill>
                    <p:spPr>
                      <a:xfrm>
                        <a:off x="3652969" y="5354281"/>
                        <a:ext cx="584200" cy="228600"/>
                      </a:xfrm>
                      <a:prstGeom prst="rect">
                        <a:avLst/>
                      </a:prstGeom>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189433809"/>
              </p:ext>
            </p:extLst>
          </p:nvPr>
        </p:nvGraphicFramePr>
        <p:xfrm>
          <a:off x="5696018" y="5358396"/>
          <a:ext cx="584200" cy="228600"/>
        </p:xfrm>
        <a:graphic>
          <a:graphicData uri="http://schemas.openxmlformats.org/presentationml/2006/ole">
            <mc:AlternateContent xmlns:mc="http://schemas.openxmlformats.org/markup-compatibility/2006">
              <mc:Choice xmlns:v="urn:schemas-microsoft-com:vml" Requires="v">
                <p:oleObj spid="_x0000_s6203" name="Equation" r:id="rId9" imgW="583920" imgH="228600" progId="Equation.DSMT4">
                  <p:embed/>
                </p:oleObj>
              </mc:Choice>
              <mc:Fallback>
                <p:oleObj name="Equation" r:id="rId9" imgW="583920" imgH="228600" progId="Equation.DSMT4">
                  <p:embed/>
                  <p:pic>
                    <p:nvPicPr>
                      <p:cNvPr id="0" name=""/>
                      <p:cNvPicPr/>
                      <p:nvPr/>
                    </p:nvPicPr>
                    <p:blipFill>
                      <a:blip r:embed="rId10"/>
                      <a:stretch>
                        <a:fillRect/>
                      </a:stretch>
                    </p:blipFill>
                    <p:spPr>
                      <a:xfrm>
                        <a:off x="5696018" y="5358396"/>
                        <a:ext cx="584200" cy="228600"/>
                      </a:xfrm>
                      <a:prstGeom prst="rect">
                        <a:avLst/>
                      </a:prstGeom>
                    </p:spPr>
                  </p:pic>
                </p:oleObj>
              </mc:Fallback>
            </mc:AlternateContent>
          </a:graphicData>
        </a:graphic>
      </p:graphicFrame>
    </p:spTree>
    <p:extLst>
      <p:ext uri="{BB962C8B-B14F-4D97-AF65-F5344CB8AC3E}">
        <p14:creationId xmlns:p14="http://schemas.microsoft.com/office/powerpoint/2010/main" val="825529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1297</TotalTime>
  <Words>1070</Words>
  <Application>Microsoft Office PowerPoint</Application>
  <PresentationFormat>全屏显示(4:3)</PresentationFormat>
  <Paragraphs>149</Paragraphs>
  <Slides>16</Slides>
  <Notes>2</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5" baseType="lpstr">
      <vt:lpstr>Geneva</vt:lpstr>
      <vt:lpstr>宋体</vt:lpstr>
      <vt:lpstr>Arial</vt:lpstr>
      <vt:lpstr>Calibri</vt:lpstr>
      <vt:lpstr>Calibri Light</vt:lpstr>
      <vt:lpstr>Times New Roman</vt:lpstr>
      <vt:lpstr>Wingdings</vt:lpstr>
      <vt:lpstr>Office 主题</vt:lpstr>
      <vt:lpstr>Equation</vt:lpstr>
      <vt:lpstr>Effect of thermal particles collisionality on resistive wall mode in tokamak</vt:lpstr>
      <vt:lpstr>Outline</vt:lpstr>
      <vt:lpstr>Motivation</vt:lpstr>
      <vt:lpstr>Obtain the dispersion relation from an energy principle</vt:lpstr>
      <vt:lpstr>Obtain the dispersion relation from an energy principle</vt:lpstr>
      <vt:lpstr>Collisionality model used in theory model </vt:lpstr>
      <vt:lpstr>Mode-particle resonance destabilizes a new branch</vt:lpstr>
      <vt:lpstr>Eigenvalue of two branches depends on the mode-particle resonance </vt:lpstr>
      <vt:lpstr>precession drift frequency profile in pitch angle space </vt:lpstr>
      <vt:lpstr>Collisionality can be either stabilizing or destabilizing</vt:lpstr>
      <vt:lpstr>Collisionality can be either stabilizing or destabilizing</vt:lpstr>
      <vt:lpstr>PowerPoint 演示文稿</vt:lpstr>
      <vt:lpstr>PowerPoint 演示文稿</vt:lpstr>
      <vt:lpstr>Numerical results consistent with analytical results</vt:lpstr>
      <vt:lpstr>Collisionality globaly affect the mode structure  </vt:lpstr>
      <vt:lpstr>Summary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haogz</dc:creator>
  <cp:lastModifiedBy>haogz</cp:lastModifiedBy>
  <cp:revision>101</cp:revision>
  <dcterms:created xsi:type="dcterms:W3CDTF">2015-10-17T23:12:20Z</dcterms:created>
  <dcterms:modified xsi:type="dcterms:W3CDTF">2015-11-03T14:40:56Z</dcterms:modified>
</cp:coreProperties>
</file>