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43891200" cy="21945600"/>
  <p:notesSz cx="6858000" cy="9144000"/>
  <p:defaultTextStyle>
    <a:defPPr>
      <a:defRPr lang="en-US"/>
    </a:defPPr>
    <a:lvl1pPr marL="0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1pPr>
    <a:lvl2pPr marL="1881012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2pPr>
    <a:lvl3pPr marL="3762024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3pPr>
    <a:lvl4pPr marL="5643037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4pPr>
    <a:lvl5pPr marL="7524049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5pPr>
    <a:lvl6pPr marL="9405061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6pPr>
    <a:lvl7pPr marL="11286073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7pPr>
    <a:lvl8pPr marL="13167086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8pPr>
    <a:lvl9pPr marL="15048098" algn="l" defTabSz="1881012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0100" autoAdjust="0"/>
    <p:restoredTop sz="98505" autoAdjust="0"/>
  </p:normalViewPr>
  <p:slideViewPr>
    <p:cSldViewPr snapToGrid="0" snapToObjects="1">
      <p:cViewPr>
        <p:scale>
          <a:sx n="85" d="100"/>
          <a:sy n="85" d="100"/>
        </p:scale>
        <p:origin x="184" y="4288"/>
      </p:cViewPr>
      <p:guideLst>
        <p:guide orient="horz" pos="6912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6817362"/>
            <a:ext cx="37307520" cy="470408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2435840"/>
            <a:ext cx="30723840" cy="56083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81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762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64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52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405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286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16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048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20340322"/>
            <a:ext cx="10241280" cy="1168400"/>
          </a:xfrm>
          <a:prstGeom prst="rect">
            <a:avLst/>
          </a:prstGeom>
        </p:spPr>
        <p:txBody>
          <a:bodyPr/>
          <a:lstStyle/>
          <a:p>
            <a:fld id="{9DDCEE60-4548-4F43-BE8E-5E9784E8CEE1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0" y="20340322"/>
            <a:ext cx="13898880" cy="1168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20340322"/>
            <a:ext cx="10241280" cy="1168400"/>
          </a:xfrm>
          <a:prstGeom prst="rect">
            <a:avLst/>
          </a:prstGeom>
        </p:spPr>
        <p:txBody>
          <a:bodyPr/>
          <a:lstStyle/>
          <a:p>
            <a:fld id="{59D574AE-2DC3-FD48-94AF-A2350772C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33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878842"/>
            <a:ext cx="39502080" cy="3657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5120641"/>
            <a:ext cx="39502080" cy="144830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20340322"/>
            <a:ext cx="10241280" cy="1168400"/>
          </a:xfrm>
          <a:prstGeom prst="rect">
            <a:avLst/>
          </a:prstGeom>
        </p:spPr>
        <p:txBody>
          <a:bodyPr/>
          <a:lstStyle/>
          <a:p>
            <a:fld id="{9DDCEE60-4548-4F43-BE8E-5E9784E8CEE1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0" y="20340322"/>
            <a:ext cx="13898880" cy="1168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20340322"/>
            <a:ext cx="10241280" cy="1168400"/>
          </a:xfrm>
          <a:prstGeom prst="rect">
            <a:avLst/>
          </a:prstGeom>
        </p:spPr>
        <p:txBody>
          <a:bodyPr/>
          <a:lstStyle/>
          <a:p>
            <a:fld id="{59D574AE-2DC3-FD48-94AF-A2350772C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56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2814321"/>
            <a:ext cx="47404018" cy="5991860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2814321"/>
            <a:ext cx="141480542" cy="5991860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20340322"/>
            <a:ext cx="10241280" cy="1168400"/>
          </a:xfrm>
          <a:prstGeom prst="rect">
            <a:avLst/>
          </a:prstGeom>
        </p:spPr>
        <p:txBody>
          <a:bodyPr/>
          <a:lstStyle/>
          <a:p>
            <a:fld id="{9DDCEE60-4548-4F43-BE8E-5E9784E8CEE1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0" y="20340322"/>
            <a:ext cx="13898880" cy="1168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20340322"/>
            <a:ext cx="10241280" cy="1168400"/>
          </a:xfrm>
          <a:prstGeom prst="rect">
            <a:avLst/>
          </a:prstGeom>
        </p:spPr>
        <p:txBody>
          <a:bodyPr/>
          <a:lstStyle/>
          <a:p>
            <a:fld id="{59D574AE-2DC3-FD48-94AF-A2350772C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1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82" y="283573"/>
            <a:ext cx="27056318" cy="1462551"/>
          </a:xfrm>
          <a:prstGeom prst="rect">
            <a:avLst/>
          </a:prstGeom>
        </p:spPr>
        <p:txBody>
          <a:bodyPr/>
          <a:lstStyle>
            <a:lvl1pPr algn="l">
              <a:defRPr sz="7200"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615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14102082"/>
            <a:ext cx="37307520" cy="4358640"/>
          </a:xfrm>
          <a:prstGeom prst="rect">
            <a:avLst/>
          </a:prstGeom>
        </p:spPr>
        <p:txBody>
          <a:bodyPr anchor="t"/>
          <a:lstStyle>
            <a:lvl1pPr algn="l">
              <a:defRPr sz="16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9301483"/>
            <a:ext cx="37307520" cy="480059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1pPr>
            <a:lvl2pPr marL="1881012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2pPr>
            <a:lvl3pPr marL="3762024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3pPr>
            <a:lvl4pPr marL="5643037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4pPr>
            <a:lvl5pPr marL="7524049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5pPr>
            <a:lvl6pPr marL="9405061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6pPr>
            <a:lvl7pPr marL="11286073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7pPr>
            <a:lvl8pPr marL="13167086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8pPr>
            <a:lvl9pPr marL="15048098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194560" y="20340322"/>
            <a:ext cx="10241280" cy="1168400"/>
          </a:xfrm>
          <a:prstGeom prst="rect">
            <a:avLst/>
          </a:prstGeom>
        </p:spPr>
        <p:txBody>
          <a:bodyPr/>
          <a:lstStyle/>
          <a:p>
            <a:fld id="{9DDCEE60-4548-4F43-BE8E-5E9784E8CEE1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996160" y="20340322"/>
            <a:ext cx="13898880" cy="1168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455360" y="20340322"/>
            <a:ext cx="10241280" cy="1168400"/>
          </a:xfrm>
          <a:prstGeom prst="rect">
            <a:avLst/>
          </a:prstGeom>
        </p:spPr>
        <p:txBody>
          <a:bodyPr/>
          <a:lstStyle/>
          <a:p>
            <a:fld id="{59D574AE-2DC3-FD48-94AF-A2350772C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7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878842"/>
            <a:ext cx="39502080" cy="3657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16388081"/>
            <a:ext cx="94442280" cy="46344842"/>
          </a:xfrm>
          <a:prstGeom prst="rect">
            <a:avLst/>
          </a:prstGeom>
        </p:spPr>
        <p:txBody>
          <a:bodyPr/>
          <a:lstStyle>
            <a:lvl1pPr>
              <a:defRPr sz="11500"/>
            </a:lvl1pPr>
            <a:lvl2pPr>
              <a:defRPr sz="9900"/>
            </a:lvl2pPr>
            <a:lvl3pPr>
              <a:defRPr sz="82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16388081"/>
            <a:ext cx="94442280" cy="46344842"/>
          </a:xfrm>
          <a:prstGeom prst="rect">
            <a:avLst/>
          </a:prstGeom>
        </p:spPr>
        <p:txBody>
          <a:bodyPr/>
          <a:lstStyle>
            <a:lvl1pPr>
              <a:defRPr sz="11500"/>
            </a:lvl1pPr>
            <a:lvl2pPr>
              <a:defRPr sz="9900"/>
            </a:lvl2pPr>
            <a:lvl3pPr>
              <a:defRPr sz="82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20340322"/>
            <a:ext cx="10241280" cy="1168400"/>
          </a:xfrm>
          <a:prstGeom prst="rect">
            <a:avLst/>
          </a:prstGeom>
        </p:spPr>
        <p:txBody>
          <a:bodyPr/>
          <a:lstStyle/>
          <a:p>
            <a:fld id="{9DDCEE60-4548-4F43-BE8E-5E9784E8CEE1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996160" y="20340322"/>
            <a:ext cx="13898880" cy="1168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455360" y="20340322"/>
            <a:ext cx="10241280" cy="1168400"/>
          </a:xfrm>
          <a:prstGeom prst="rect">
            <a:avLst/>
          </a:prstGeom>
        </p:spPr>
        <p:txBody>
          <a:bodyPr/>
          <a:lstStyle/>
          <a:p>
            <a:fld id="{59D574AE-2DC3-FD48-94AF-A2350772C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5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878842"/>
            <a:ext cx="39502080" cy="3657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4912362"/>
            <a:ext cx="19392902" cy="2047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900" b="1"/>
            </a:lvl1pPr>
            <a:lvl2pPr marL="1881012" indent="0">
              <a:buNone/>
              <a:defRPr sz="8200" b="1"/>
            </a:lvl2pPr>
            <a:lvl3pPr marL="3762024" indent="0">
              <a:buNone/>
              <a:defRPr sz="7400" b="1"/>
            </a:lvl3pPr>
            <a:lvl4pPr marL="5643037" indent="0">
              <a:buNone/>
              <a:defRPr sz="6600" b="1"/>
            </a:lvl4pPr>
            <a:lvl5pPr marL="7524049" indent="0">
              <a:buNone/>
              <a:defRPr sz="6600" b="1"/>
            </a:lvl5pPr>
            <a:lvl6pPr marL="9405061" indent="0">
              <a:buNone/>
              <a:defRPr sz="6600" b="1"/>
            </a:lvl6pPr>
            <a:lvl7pPr marL="11286073" indent="0">
              <a:buNone/>
              <a:defRPr sz="6600" b="1"/>
            </a:lvl7pPr>
            <a:lvl8pPr marL="13167086" indent="0">
              <a:buNone/>
              <a:defRPr sz="6600" b="1"/>
            </a:lvl8pPr>
            <a:lvl9pPr marL="15048098" indent="0">
              <a:buNone/>
              <a:defRPr sz="6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6959600"/>
            <a:ext cx="19392902" cy="12644122"/>
          </a:xfrm>
          <a:prstGeom prst="rect">
            <a:avLst/>
          </a:prstGeom>
        </p:spPr>
        <p:txBody>
          <a:bodyPr/>
          <a:lstStyle>
            <a:lvl1pPr>
              <a:defRPr sz="9900"/>
            </a:lvl1pPr>
            <a:lvl2pPr>
              <a:defRPr sz="8200"/>
            </a:lvl2pPr>
            <a:lvl3pPr>
              <a:defRPr sz="740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4912362"/>
            <a:ext cx="19400520" cy="20472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900" b="1"/>
            </a:lvl1pPr>
            <a:lvl2pPr marL="1881012" indent="0">
              <a:buNone/>
              <a:defRPr sz="8200" b="1"/>
            </a:lvl2pPr>
            <a:lvl3pPr marL="3762024" indent="0">
              <a:buNone/>
              <a:defRPr sz="7400" b="1"/>
            </a:lvl3pPr>
            <a:lvl4pPr marL="5643037" indent="0">
              <a:buNone/>
              <a:defRPr sz="6600" b="1"/>
            </a:lvl4pPr>
            <a:lvl5pPr marL="7524049" indent="0">
              <a:buNone/>
              <a:defRPr sz="6600" b="1"/>
            </a:lvl5pPr>
            <a:lvl6pPr marL="9405061" indent="0">
              <a:buNone/>
              <a:defRPr sz="6600" b="1"/>
            </a:lvl6pPr>
            <a:lvl7pPr marL="11286073" indent="0">
              <a:buNone/>
              <a:defRPr sz="6600" b="1"/>
            </a:lvl7pPr>
            <a:lvl8pPr marL="13167086" indent="0">
              <a:buNone/>
              <a:defRPr sz="6600" b="1"/>
            </a:lvl8pPr>
            <a:lvl9pPr marL="15048098" indent="0">
              <a:buNone/>
              <a:defRPr sz="6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6959600"/>
            <a:ext cx="19400520" cy="12644122"/>
          </a:xfrm>
          <a:prstGeom prst="rect">
            <a:avLst/>
          </a:prstGeom>
        </p:spPr>
        <p:txBody>
          <a:bodyPr/>
          <a:lstStyle>
            <a:lvl1pPr>
              <a:defRPr sz="9900"/>
            </a:lvl1pPr>
            <a:lvl2pPr>
              <a:defRPr sz="8200"/>
            </a:lvl2pPr>
            <a:lvl3pPr>
              <a:defRPr sz="740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194560" y="20340322"/>
            <a:ext cx="10241280" cy="1168400"/>
          </a:xfrm>
          <a:prstGeom prst="rect">
            <a:avLst/>
          </a:prstGeom>
        </p:spPr>
        <p:txBody>
          <a:bodyPr/>
          <a:lstStyle/>
          <a:p>
            <a:fld id="{9DDCEE60-4548-4F43-BE8E-5E9784E8CEE1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4996160" y="20340322"/>
            <a:ext cx="13898880" cy="1168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1455360" y="20340322"/>
            <a:ext cx="10241280" cy="1168400"/>
          </a:xfrm>
          <a:prstGeom prst="rect">
            <a:avLst/>
          </a:prstGeom>
        </p:spPr>
        <p:txBody>
          <a:bodyPr/>
          <a:lstStyle/>
          <a:p>
            <a:fld id="{59D574AE-2DC3-FD48-94AF-A2350772C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1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878842"/>
            <a:ext cx="39502080" cy="3657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194560" y="20340322"/>
            <a:ext cx="10241280" cy="1168400"/>
          </a:xfrm>
          <a:prstGeom prst="rect">
            <a:avLst/>
          </a:prstGeom>
        </p:spPr>
        <p:txBody>
          <a:bodyPr/>
          <a:lstStyle/>
          <a:p>
            <a:fld id="{9DDCEE60-4548-4F43-BE8E-5E9784E8CEE1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996160" y="20340322"/>
            <a:ext cx="13898880" cy="1168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1455360" y="20340322"/>
            <a:ext cx="10241280" cy="1168400"/>
          </a:xfrm>
          <a:prstGeom prst="rect">
            <a:avLst/>
          </a:prstGeom>
        </p:spPr>
        <p:txBody>
          <a:bodyPr/>
          <a:lstStyle/>
          <a:p>
            <a:fld id="{59D574AE-2DC3-FD48-94AF-A2350772C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5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194560" y="20340322"/>
            <a:ext cx="10241280" cy="1168400"/>
          </a:xfrm>
          <a:prstGeom prst="rect">
            <a:avLst/>
          </a:prstGeom>
        </p:spPr>
        <p:txBody>
          <a:bodyPr/>
          <a:lstStyle/>
          <a:p>
            <a:fld id="{9DDCEE60-4548-4F43-BE8E-5E9784E8CEE1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996160" y="20340322"/>
            <a:ext cx="13898880" cy="1168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1455360" y="20340322"/>
            <a:ext cx="10241280" cy="1168400"/>
          </a:xfrm>
          <a:prstGeom prst="rect">
            <a:avLst/>
          </a:prstGeom>
        </p:spPr>
        <p:txBody>
          <a:bodyPr/>
          <a:lstStyle/>
          <a:p>
            <a:fld id="{59D574AE-2DC3-FD48-94AF-A2350772C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86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873760"/>
            <a:ext cx="14439902" cy="3718560"/>
          </a:xfrm>
          <a:prstGeom prst="rect">
            <a:avLst/>
          </a:prstGeom>
        </p:spPr>
        <p:txBody>
          <a:bodyPr anchor="b"/>
          <a:lstStyle>
            <a:lvl1pPr algn="l">
              <a:defRPr sz="8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873761"/>
            <a:ext cx="24536400" cy="18729962"/>
          </a:xfrm>
          <a:prstGeom prst="rect">
            <a:avLst/>
          </a:prstGeom>
        </p:spPr>
        <p:txBody>
          <a:bodyPr/>
          <a:lstStyle>
            <a:lvl1pPr>
              <a:defRPr sz="13200"/>
            </a:lvl1pPr>
            <a:lvl2pPr>
              <a:defRPr sz="11500"/>
            </a:lvl2pPr>
            <a:lvl3pPr>
              <a:defRPr sz="99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4592321"/>
            <a:ext cx="14439902" cy="150114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00"/>
            </a:lvl1pPr>
            <a:lvl2pPr marL="1881012" indent="0">
              <a:buNone/>
              <a:defRPr sz="4900"/>
            </a:lvl2pPr>
            <a:lvl3pPr marL="3762024" indent="0">
              <a:buNone/>
              <a:defRPr sz="4100"/>
            </a:lvl3pPr>
            <a:lvl4pPr marL="5643037" indent="0">
              <a:buNone/>
              <a:defRPr sz="3700"/>
            </a:lvl4pPr>
            <a:lvl5pPr marL="7524049" indent="0">
              <a:buNone/>
              <a:defRPr sz="3700"/>
            </a:lvl5pPr>
            <a:lvl6pPr marL="9405061" indent="0">
              <a:buNone/>
              <a:defRPr sz="3700"/>
            </a:lvl6pPr>
            <a:lvl7pPr marL="11286073" indent="0">
              <a:buNone/>
              <a:defRPr sz="3700"/>
            </a:lvl7pPr>
            <a:lvl8pPr marL="13167086" indent="0">
              <a:buNone/>
              <a:defRPr sz="3700"/>
            </a:lvl8pPr>
            <a:lvl9pPr marL="15048098" indent="0">
              <a:buNone/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20340322"/>
            <a:ext cx="10241280" cy="1168400"/>
          </a:xfrm>
          <a:prstGeom prst="rect">
            <a:avLst/>
          </a:prstGeom>
        </p:spPr>
        <p:txBody>
          <a:bodyPr/>
          <a:lstStyle/>
          <a:p>
            <a:fld id="{9DDCEE60-4548-4F43-BE8E-5E9784E8CEE1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996160" y="20340322"/>
            <a:ext cx="13898880" cy="1168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455360" y="20340322"/>
            <a:ext cx="10241280" cy="1168400"/>
          </a:xfrm>
          <a:prstGeom prst="rect">
            <a:avLst/>
          </a:prstGeom>
        </p:spPr>
        <p:txBody>
          <a:bodyPr/>
          <a:lstStyle/>
          <a:p>
            <a:fld id="{59D574AE-2DC3-FD48-94AF-A2350772C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35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15361920"/>
            <a:ext cx="26334720" cy="1813562"/>
          </a:xfrm>
          <a:prstGeom prst="rect">
            <a:avLst/>
          </a:prstGeom>
        </p:spPr>
        <p:txBody>
          <a:bodyPr anchor="b"/>
          <a:lstStyle>
            <a:lvl1pPr algn="l">
              <a:defRPr sz="8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1960880"/>
            <a:ext cx="26334720" cy="13167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200"/>
            </a:lvl1pPr>
            <a:lvl2pPr marL="1881012" indent="0">
              <a:buNone/>
              <a:defRPr sz="11500"/>
            </a:lvl2pPr>
            <a:lvl3pPr marL="3762024" indent="0">
              <a:buNone/>
              <a:defRPr sz="9900"/>
            </a:lvl3pPr>
            <a:lvl4pPr marL="5643037" indent="0">
              <a:buNone/>
              <a:defRPr sz="8200"/>
            </a:lvl4pPr>
            <a:lvl5pPr marL="7524049" indent="0">
              <a:buNone/>
              <a:defRPr sz="8200"/>
            </a:lvl5pPr>
            <a:lvl6pPr marL="9405061" indent="0">
              <a:buNone/>
              <a:defRPr sz="8200"/>
            </a:lvl6pPr>
            <a:lvl7pPr marL="11286073" indent="0">
              <a:buNone/>
              <a:defRPr sz="8200"/>
            </a:lvl7pPr>
            <a:lvl8pPr marL="13167086" indent="0">
              <a:buNone/>
              <a:defRPr sz="8200"/>
            </a:lvl8pPr>
            <a:lvl9pPr marL="15048098" indent="0">
              <a:buNone/>
              <a:defRPr sz="8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17175482"/>
            <a:ext cx="26334720" cy="2575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00"/>
            </a:lvl1pPr>
            <a:lvl2pPr marL="1881012" indent="0">
              <a:buNone/>
              <a:defRPr sz="4900"/>
            </a:lvl2pPr>
            <a:lvl3pPr marL="3762024" indent="0">
              <a:buNone/>
              <a:defRPr sz="4100"/>
            </a:lvl3pPr>
            <a:lvl4pPr marL="5643037" indent="0">
              <a:buNone/>
              <a:defRPr sz="3700"/>
            </a:lvl4pPr>
            <a:lvl5pPr marL="7524049" indent="0">
              <a:buNone/>
              <a:defRPr sz="3700"/>
            </a:lvl5pPr>
            <a:lvl6pPr marL="9405061" indent="0">
              <a:buNone/>
              <a:defRPr sz="3700"/>
            </a:lvl6pPr>
            <a:lvl7pPr marL="11286073" indent="0">
              <a:buNone/>
              <a:defRPr sz="3700"/>
            </a:lvl7pPr>
            <a:lvl8pPr marL="13167086" indent="0">
              <a:buNone/>
              <a:defRPr sz="3700"/>
            </a:lvl8pPr>
            <a:lvl9pPr marL="15048098" indent="0">
              <a:buNone/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0" y="20340322"/>
            <a:ext cx="10241280" cy="1168400"/>
          </a:xfrm>
          <a:prstGeom prst="rect">
            <a:avLst/>
          </a:prstGeom>
        </p:spPr>
        <p:txBody>
          <a:bodyPr/>
          <a:lstStyle/>
          <a:p>
            <a:fld id="{9DDCEE60-4548-4F43-BE8E-5E9784E8CEE1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996160" y="20340322"/>
            <a:ext cx="13898880" cy="1168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1455360" y="20340322"/>
            <a:ext cx="10241280" cy="1168400"/>
          </a:xfrm>
          <a:prstGeom prst="rect">
            <a:avLst/>
          </a:prstGeom>
        </p:spPr>
        <p:txBody>
          <a:bodyPr/>
          <a:lstStyle/>
          <a:p>
            <a:fld id="{59D574AE-2DC3-FD48-94AF-A2350772C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30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58756" y="158740"/>
            <a:ext cx="43578648" cy="21667808"/>
          </a:xfrm>
          <a:prstGeom prst="rect">
            <a:avLst/>
          </a:prstGeom>
          <a:noFill/>
          <a:ln w="9525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0122756" y="142324"/>
            <a:ext cx="3642074" cy="9825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Rectangle 12"/>
          <p:cNvSpPr/>
          <p:nvPr userDrawn="1"/>
        </p:nvSpPr>
        <p:spPr>
          <a:xfrm>
            <a:off x="32487046" y="21447890"/>
            <a:ext cx="1075767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18th International Spherical Torus Workshop, Princeton, November 2015</a:t>
            </a: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7806" y="20567899"/>
            <a:ext cx="3649209" cy="124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5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1881012" rtl="0" eaLnBrk="1" latinLnBrk="0" hangingPunct="1">
        <a:spcBef>
          <a:spcPct val="0"/>
        </a:spcBef>
        <a:buNone/>
        <a:defRPr sz="18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10759" indent="-1410759" algn="l" defTabSz="1881012" rtl="0" eaLnBrk="1" latinLnBrk="0" hangingPunct="1">
        <a:spcBef>
          <a:spcPct val="20000"/>
        </a:spcBef>
        <a:buFont typeface="Arial"/>
        <a:buChar char="•"/>
        <a:defRPr sz="13200" kern="1200">
          <a:solidFill>
            <a:schemeClr val="tx1"/>
          </a:solidFill>
          <a:latin typeface="+mn-lt"/>
          <a:ea typeface="+mn-ea"/>
          <a:cs typeface="+mn-cs"/>
        </a:defRPr>
      </a:lvl1pPr>
      <a:lvl2pPr marL="3056645" indent="-1175633" algn="l" defTabSz="1881012" rtl="0" eaLnBrk="1" latinLnBrk="0" hangingPunct="1">
        <a:spcBef>
          <a:spcPct val="20000"/>
        </a:spcBef>
        <a:buFont typeface="Arial"/>
        <a:buChar char="–"/>
        <a:defRPr sz="11500" kern="1200">
          <a:solidFill>
            <a:schemeClr val="tx1"/>
          </a:solidFill>
          <a:latin typeface="+mn-lt"/>
          <a:ea typeface="+mn-ea"/>
          <a:cs typeface="+mn-cs"/>
        </a:defRPr>
      </a:lvl2pPr>
      <a:lvl3pPr marL="4702531" indent="-940506" algn="l" defTabSz="1881012" rtl="0" eaLnBrk="1" latinLnBrk="0" hangingPunct="1">
        <a:spcBef>
          <a:spcPct val="20000"/>
        </a:spcBef>
        <a:buFont typeface="Arial"/>
        <a:buChar char="•"/>
        <a:defRPr sz="99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543" indent="-940506" algn="l" defTabSz="1881012" rtl="0" eaLnBrk="1" latinLnBrk="0" hangingPunct="1">
        <a:spcBef>
          <a:spcPct val="20000"/>
        </a:spcBef>
        <a:buFont typeface="Arial"/>
        <a:buChar char="–"/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464555" indent="-940506" algn="l" defTabSz="1881012" rtl="0" eaLnBrk="1" latinLnBrk="0" hangingPunct="1">
        <a:spcBef>
          <a:spcPct val="20000"/>
        </a:spcBef>
        <a:buFont typeface="Arial"/>
        <a:buChar char="»"/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345567" indent="-940506" algn="l" defTabSz="1881012" rtl="0" eaLnBrk="1" latinLnBrk="0" hangingPunct="1">
        <a:spcBef>
          <a:spcPct val="20000"/>
        </a:spcBef>
        <a:buFont typeface="Arial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226580" indent="-940506" algn="l" defTabSz="1881012" rtl="0" eaLnBrk="1" latinLnBrk="0" hangingPunct="1">
        <a:spcBef>
          <a:spcPct val="20000"/>
        </a:spcBef>
        <a:buFont typeface="Arial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107592" indent="-940506" algn="l" defTabSz="1881012" rtl="0" eaLnBrk="1" latinLnBrk="0" hangingPunct="1">
        <a:spcBef>
          <a:spcPct val="20000"/>
        </a:spcBef>
        <a:buFont typeface="Arial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5988604" indent="-940506" algn="l" defTabSz="1881012" rtl="0" eaLnBrk="1" latinLnBrk="0" hangingPunct="1">
        <a:spcBef>
          <a:spcPct val="20000"/>
        </a:spcBef>
        <a:buFont typeface="Arial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1pPr>
      <a:lvl2pPr marL="1881012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2pPr>
      <a:lvl3pPr marL="3762024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3pPr>
      <a:lvl4pPr marL="5643037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4pPr>
      <a:lvl5pPr marL="7524049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5pPr>
      <a:lvl6pPr marL="9405061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6pPr>
      <a:lvl7pPr marL="11286073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7pPr>
      <a:lvl8pPr marL="13167086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8pPr>
      <a:lvl9pPr marL="15048098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image" Target="../media/image23.png"/><Relationship Id="rId23" Type="http://schemas.openxmlformats.org/officeDocument/2006/relationships/image" Target="../media/image24.png"/><Relationship Id="rId24" Type="http://schemas.openxmlformats.org/officeDocument/2006/relationships/image" Target="../media/image25.png"/><Relationship Id="rId25" Type="http://schemas.openxmlformats.org/officeDocument/2006/relationships/image" Target="../media/image26.png"/><Relationship Id="rId26" Type="http://schemas.openxmlformats.org/officeDocument/2006/relationships/image" Target="../media/image27.png"/><Relationship Id="rId27" Type="http://schemas.openxmlformats.org/officeDocument/2006/relationships/image" Target="../media/image28.png"/><Relationship Id="rId28" Type="http://schemas.openxmlformats.org/officeDocument/2006/relationships/image" Target="../media/image29.png"/><Relationship Id="rId29" Type="http://schemas.openxmlformats.org/officeDocument/2006/relationships/image" Target="../media/image3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0870" y="12722597"/>
            <a:ext cx="3657600" cy="2196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0870" y="10467843"/>
            <a:ext cx="3657600" cy="2196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0870" y="15182045"/>
            <a:ext cx="3657600" cy="219642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0870" y="19580290"/>
            <a:ext cx="3657600" cy="2196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0870" y="17430517"/>
            <a:ext cx="3657600" cy="2196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0870" y="8325061"/>
            <a:ext cx="3657600" cy="2196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2474" y="18943757"/>
            <a:ext cx="3657600" cy="2196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2474" y="16794545"/>
            <a:ext cx="3657600" cy="2196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1325" y="13038557"/>
            <a:ext cx="4173103" cy="31167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1325" y="9441589"/>
            <a:ext cx="4173103" cy="3115918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819341" y="8027459"/>
            <a:ext cx="6318060" cy="12526503"/>
          </a:xfrm>
          <a:prstGeom prst="rect">
            <a:avLst/>
          </a:prstGeom>
          <a:ln w="6350" cmpd="sng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  <a:effectLst/>
                <a:latin typeface="Helvetica"/>
                <a:ea typeface="Droid Sans Fallback"/>
                <a:cs typeface="Helvetica"/>
              </a:rPr>
              <a:t>Magnetic Configurations</a:t>
            </a:r>
          </a:p>
          <a:p>
            <a:pPr marL="571500" indent="-571500" algn="just">
              <a:buFont typeface="Wingdings" charset="2"/>
              <a:buChar char="q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Three comparative configurations:</a:t>
            </a:r>
          </a:p>
          <a:p>
            <a:pPr marL="1078992" lvl="1" indent="-5715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Standard </a:t>
            </a:r>
            <a:r>
              <a:rPr lang="en-US" sz="2400" dirty="0" err="1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Divertor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 (+QF)</a:t>
            </a:r>
          </a:p>
          <a:p>
            <a:pPr marL="1078992" lvl="1" indent="-571500" algn="just">
              <a:buFont typeface="Wingdings" charset="2"/>
              <a:buChar char="Ø"/>
            </a:pPr>
            <a:endParaRPr lang="en-US" sz="24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endParaRPr lang="en-US" sz="24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endParaRPr lang="en-US" sz="20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endParaRPr lang="en-US" sz="20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endParaRPr lang="en-US" sz="20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endParaRPr lang="en-US" sz="20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endParaRPr lang="en-US" sz="20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507492" lvl="1" algn="just"/>
            <a:endParaRPr lang="en-US" sz="20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507492" lvl="1" algn="just"/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Near Exact Snowflake (_08wf)</a:t>
            </a:r>
          </a:p>
          <a:p>
            <a:pPr marL="1078992" lvl="1" indent="-571500" algn="just">
              <a:buFont typeface="Wingdings" charset="2"/>
              <a:buChar char="Ø"/>
            </a:pP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endParaRPr lang="en-US" sz="24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507492" lvl="1" algn="just"/>
            <a:endParaRPr lang="en-US" sz="28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endParaRPr lang="en-US" sz="28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endParaRPr lang="en-US" sz="28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endParaRPr lang="en-US" sz="28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507492" lvl="1" algn="just"/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507492" lvl="1" algn="just"/>
            <a:endParaRPr lang="en-US" sz="24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Snowflake Minus (+</a:t>
            </a:r>
            <a:r>
              <a:rPr lang="en-US" sz="2400" dirty="0" err="1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Qe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)</a:t>
            </a:r>
          </a:p>
          <a:p>
            <a:pPr marL="1078992" lvl="1" indent="-571500" algn="just">
              <a:buFont typeface="Wingdings" charset="2"/>
              <a:buChar char="Ø"/>
            </a:pP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endParaRPr lang="en-US" sz="24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endParaRPr lang="en-US" sz="24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endParaRPr lang="en-US" sz="24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endParaRPr lang="en-US" sz="24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078992" lvl="1" indent="-571500" algn="just">
              <a:buFont typeface="Wingdings" charset="2"/>
              <a:buChar char="Ø"/>
            </a:pPr>
            <a:endParaRPr lang="en-US" sz="24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592" y="211329"/>
            <a:ext cx="3906910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Comparing the Magnetic </a:t>
            </a:r>
            <a:r>
              <a:rPr lang="en-US" dirty="0" err="1" smtClean="0">
                <a:latin typeface="Helvetica"/>
                <a:cs typeface="Helvetica"/>
              </a:rPr>
              <a:t>Divertor</a:t>
            </a:r>
            <a:r>
              <a:rPr lang="en-US" dirty="0" smtClean="0">
                <a:latin typeface="Helvetica"/>
                <a:cs typeface="Helvetica"/>
              </a:rPr>
              <a:t> Topology and Transport with Resonant Magnetic Perturbation Fields in High and Low Aspect Ratio </a:t>
            </a:r>
            <a:r>
              <a:rPr lang="en-US" dirty="0" err="1" smtClean="0">
                <a:latin typeface="Helvetica"/>
                <a:cs typeface="Helvetica"/>
              </a:rPr>
              <a:t>Tokamaks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895" y="2766467"/>
            <a:ext cx="26472640" cy="31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" marR="0" algn="just">
              <a:lnSpc>
                <a:spcPts val="147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A"/>
                </a:solidFill>
                <a:effectLst/>
                <a:latin typeface="Helvetica"/>
                <a:ea typeface="Times New Roman"/>
                <a:cs typeface="Helvetica"/>
              </a:rPr>
              <a:t>I. Waters</a:t>
            </a:r>
            <a:r>
              <a:rPr lang="en-US" sz="2400" baseline="30000" dirty="0" smtClean="0">
                <a:solidFill>
                  <a:srgbClr val="00000A"/>
                </a:solidFill>
                <a:effectLst/>
                <a:latin typeface="Helvetica"/>
                <a:ea typeface="Times New Roman"/>
                <a:cs typeface="Helvetica"/>
              </a:rPr>
              <a:t>1</a:t>
            </a:r>
            <a:r>
              <a:rPr lang="en-US" sz="2400" dirty="0" smtClean="0">
                <a:solidFill>
                  <a:srgbClr val="00000A"/>
                </a:solidFill>
                <a:effectLst/>
                <a:latin typeface="Helvetica"/>
                <a:ea typeface="Times New Roman"/>
                <a:cs typeface="Helvetica"/>
              </a:rPr>
              <a:t>, H. Frerichs</a:t>
            </a:r>
            <a:r>
              <a:rPr lang="en-US" sz="2400" baseline="30000" dirty="0" smtClean="0">
                <a:solidFill>
                  <a:srgbClr val="00000A"/>
                </a:solidFill>
                <a:effectLst/>
                <a:latin typeface="Helvetica"/>
                <a:ea typeface="Times New Roman"/>
                <a:cs typeface="Helvetica"/>
              </a:rPr>
              <a:t>1</a:t>
            </a:r>
            <a:r>
              <a:rPr lang="en-US" sz="2400" dirty="0" smtClean="0">
                <a:solidFill>
                  <a:srgbClr val="00000A"/>
                </a:solidFill>
                <a:effectLst/>
                <a:latin typeface="Helvetica"/>
                <a:ea typeface="Times New Roman"/>
                <a:cs typeface="Helvetica"/>
              </a:rPr>
              <a:t>, O. Schmitz</a:t>
            </a:r>
            <a:r>
              <a:rPr lang="en-US" sz="2400" baseline="30000" dirty="0" smtClean="0">
                <a:solidFill>
                  <a:srgbClr val="00000A"/>
                </a:solidFill>
                <a:effectLst/>
                <a:latin typeface="Helvetica"/>
                <a:ea typeface="Times New Roman"/>
                <a:cs typeface="Helvetica"/>
              </a:rPr>
              <a:t>1</a:t>
            </a:r>
            <a:r>
              <a:rPr lang="en-US" sz="2400" dirty="0" smtClean="0">
                <a:solidFill>
                  <a:srgbClr val="00000A"/>
                </a:solidFill>
                <a:effectLst/>
                <a:latin typeface="Helvetica"/>
                <a:ea typeface="Times New Roman"/>
                <a:cs typeface="Helvetica"/>
              </a:rPr>
              <a:t>, J.-W. Ahn</a:t>
            </a:r>
            <a:r>
              <a:rPr lang="en-US" sz="2400" baseline="30000" dirty="0" smtClean="0">
                <a:solidFill>
                  <a:srgbClr val="00000A"/>
                </a:solidFill>
                <a:effectLst/>
                <a:latin typeface="Helvetica"/>
                <a:ea typeface="Times New Roman"/>
                <a:cs typeface="Helvetica"/>
              </a:rPr>
              <a:t>2</a:t>
            </a:r>
            <a:r>
              <a:rPr lang="en-US" sz="2400" dirty="0" smtClean="0">
                <a:solidFill>
                  <a:srgbClr val="00000A"/>
                </a:solidFill>
                <a:effectLst/>
                <a:latin typeface="Helvetica"/>
                <a:ea typeface="Times New Roman"/>
                <a:cs typeface="Helvetica"/>
              </a:rPr>
              <a:t>, G. Canal</a:t>
            </a:r>
            <a:r>
              <a:rPr lang="en-US" sz="2400" baseline="30000" dirty="0" smtClean="0">
                <a:solidFill>
                  <a:srgbClr val="00000A"/>
                </a:solidFill>
                <a:effectLst/>
                <a:latin typeface="Helvetica"/>
                <a:ea typeface="Times New Roman"/>
                <a:cs typeface="Helvetica"/>
              </a:rPr>
              <a:t>3</a:t>
            </a:r>
            <a:r>
              <a:rPr lang="en-US" sz="2400" dirty="0" smtClean="0">
                <a:solidFill>
                  <a:srgbClr val="00000A"/>
                </a:solidFill>
                <a:effectLst/>
                <a:latin typeface="Helvetica"/>
                <a:ea typeface="Times New Roman"/>
                <a:cs typeface="Helvetica"/>
              </a:rPr>
              <a:t>, T.E. Evans</a:t>
            </a:r>
            <a:r>
              <a:rPr lang="en-US" sz="2400" baseline="30000" dirty="0" smtClean="0">
                <a:solidFill>
                  <a:srgbClr val="00000A"/>
                </a:solidFill>
                <a:effectLst/>
                <a:latin typeface="Helvetica"/>
                <a:ea typeface="Times New Roman"/>
                <a:cs typeface="Helvetica"/>
              </a:rPr>
              <a:t>3</a:t>
            </a:r>
            <a:r>
              <a:rPr lang="en-US" sz="2400" dirty="0" smtClean="0">
                <a:solidFill>
                  <a:srgbClr val="00000A"/>
                </a:solidFill>
                <a:effectLst/>
                <a:latin typeface="Helvetica"/>
                <a:ea typeface="Times New Roman"/>
                <a:cs typeface="Helvetica"/>
              </a:rPr>
              <a:t>, V. Soukhanovskii</a:t>
            </a:r>
            <a:r>
              <a:rPr lang="en-US" sz="2400" baseline="30000" dirty="0" smtClean="0">
                <a:solidFill>
                  <a:srgbClr val="00000A"/>
                </a:solidFill>
                <a:effectLst/>
                <a:latin typeface="Helvetica"/>
                <a:ea typeface="Times New Roman"/>
                <a:cs typeface="Helvetica"/>
              </a:rPr>
              <a:t>4</a:t>
            </a:r>
            <a:endParaRPr lang="en-US" sz="2400" dirty="0">
              <a:solidFill>
                <a:srgbClr val="00000A"/>
              </a:solidFill>
              <a:effectLst/>
              <a:latin typeface="Helvetica"/>
              <a:ea typeface="Times New Roman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83182" y="2696661"/>
            <a:ext cx="229045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baseline="30000" dirty="0">
                <a:latin typeface="Helvetica"/>
                <a:cs typeface="Helvetica"/>
              </a:rPr>
              <a:t>1</a:t>
            </a:r>
            <a:r>
              <a:rPr lang="en-US" sz="1800" i="1" dirty="0">
                <a:latin typeface="Helvetica"/>
                <a:cs typeface="Helvetica"/>
              </a:rPr>
              <a:t>University of Wisconsin-Madison, Madison, WI, </a:t>
            </a:r>
            <a:r>
              <a:rPr lang="en-US" sz="1800" i="1" dirty="0" smtClean="0">
                <a:latin typeface="Helvetica"/>
                <a:cs typeface="Helvetica"/>
              </a:rPr>
              <a:t>USA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i="1" baseline="30000" dirty="0" smtClean="0">
                <a:latin typeface="Helvetica"/>
                <a:cs typeface="Helvetica"/>
              </a:rPr>
              <a:t>2</a:t>
            </a:r>
            <a:r>
              <a:rPr lang="en-US" sz="1800" i="1" dirty="0" smtClean="0">
                <a:latin typeface="Helvetica"/>
                <a:cs typeface="Helvetica"/>
              </a:rPr>
              <a:t>Princeton </a:t>
            </a:r>
            <a:r>
              <a:rPr lang="en-US" sz="1800" i="1" dirty="0">
                <a:latin typeface="Helvetica"/>
                <a:cs typeface="Helvetica"/>
              </a:rPr>
              <a:t>Plasma Physics Laboratory, Princeton, NJ, </a:t>
            </a:r>
            <a:r>
              <a:rPr lang="en-US" sz="1800" i="1" dirty="0" smtClean="0">
                <a:latin typeface="Helvetica"/>
                <a:cs typeface="Helvetica"/>
              </a:rPr>
              <a:t>USA</a:t>
            </a:r>
            <a:r>
              <a:rPr lang="en-US" sz="1800" dirty="0" smtClean="0">
                <a:latin typeface="Helvetica"/>
                <a:cs typeface="Helvetica"/>
              </a:rPr>
              <a:t> </a:t>
            </a:r>
            <a:r>
              <a:rPr lang="en-US" sz="1800" i="1" baseline="30000" dirty="0" smtClean="0">
                <a:latin typeface="Helvetica"/>
                <a:cs typeface="Helvetica"/>
              </a:rPr>
              <a:t>3</a:t>
            </a:r>
            <a:r>
              <a:rPr lang="en-US" sz="1800" i="1" dirty="0" smtClean="0">
                <a:latin typeface="Helvetica"/>
                <a:cs typeface="Helvetica"/>
              </a:rPr>
              <a:t>General </a:t>
            </a:r>
            <a:r>
              <a:rPr lang="en-US" sz="1800" i="1" dirty="0">
                <a:latin typeface="Helvetica"/>
                <a:cs typeface="Helvetica"/>
              </a:rPr>
              <a:t>Atomics, San Diego, CA, USA </a:t>
            </a:r>
            <a:r>
              <a:rPr lang="en-US" sz="1800" i="1" baseline="30000" dirty="0" smtClean="0">
                <a:latin typeface="Helvetica"/>
                <a:cs typeface="Helvetica"/>
              </a:rPr>
              <a:t>4</a:t>
            </a:r>
            <a:r>
              <a:rPr lang="en-US" sz="1800" i="1" dirty="0" smtClean="0">
                <a:latin typeface="Helvetica"/>
                <a:cs typeface="Helvetica"/>
              </a:rPr>
              <a:t>Lawrence </a:t>
            </a:r>
            <a:r>
              <a:rPr lang="en-US" sz="1800" i="1" dirty="0">
                <a:latin typeface="Helvetica"/>
                <a:cs typeface="Helvetica"/>
              </a:rPr>
              <a:t>Livermore National Laboratory, Livermore, CA, USA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9651" y="3400381"/>
            <a:ext cx="10331172" cy="4401205"/>
          </a:xfrm>
          <a:prstGeom prst="rect">
            <a:avLst/>
          </a:prstGeom>
          <a:ln w="6350" cmpd="sng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  <a:effectLst/>
                <a:latin typeface="Helvetica"/>
                <a:ea typeface="Droid Sans Fallback"/>
                <a:cs typeface="Helvetica"/>
              </a:rPr>
              <a:t>Introduction</a:t>
            </a:r>
          </a:p>
          <a:p>
            <a:pPr marL="571500" indent="-571500" algn="just">
              <a:buFont typeface="Wingdings" charset="2"/>
              <a:buChar char="q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There is ongoing research into </a:t>
            </a:r>
            <a:r>
              <a:rPr lang="en-US" sz="2400" b="1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Advanced </a:t>
            </a:r>
            <a:r>
              <a:rPr lang="en-US" sz="2400" b="1" dirty="0" err="1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Divertor</a:t>
            </a:r>
            <a:r>
              <a:rPr lang="en-US" sz="2400" b="1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configurations at both high and low aspect ratio </a:t>
            </a:r>
            <a:r>
              <a:rPr lang="en-US" sz="2400" dirty="0" err="1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tokamaks</a:t>
            </a:r>
            <a:endParaRPr lang="en-US" sz="24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571500" indent="-571500" algn="just">
              <a:buFont typeface="Wingdings" charset="2"/>
              <a:buChar char="q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Simultaneous studies are ongoing into the effects of </a:t>
            </a:r>
            <a:r>
              <a:rPr lang="en-US" sz="2400" b="1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Resonant </a:t>
            </a:r>
            <a:r>
              <a:rPr lang="en-US" sz="2400" b="1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M</a:t>
            </a:r>
            <a:r>
              <a:rPr lang="en-US" sz="2400" b="1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agnetic Perturbations</a:t>
            </a: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(RMPs) on </a:t>
            </a:r>
            <a:r>
              <a:rPr lang="en-US" sz="2400" dirty="0" err="1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divertor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 heat loads, particle exhaust, and impurity screening</a:t>
            </a:r>
          </a:p>
          <a:p>
            <a:pPr marL="571500" indent="-571500" algn="just">
              <a:buFont typeface="Wingdings" charset="2"/>
              <a:buChar char="q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Given the use of RMPs for edge localized mode and density control, need to understand how RMPs will behave with Advanced </a:t>
            </a:r>
            <a:r>
              <a:rPr lang="en-US" sz="2400" dirty="0" err="1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Divertors</a:t>
            </a:r>
            <a:endParaRPr lang="en-US" sz="24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571500" indent="-571500" algn="just">
              <a:buFont typeface="Wingdings" charset="2"/>
              <a:buChar char="q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A comparison between these effects in low and high aspect ratio </a:t>
            </a:r>
            <a:r>
              <a:rPr lang="en-US" sz="2400" dirty="0" err="1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tokamaks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 will help facilitate applications of modeling and experiments in one class of </a:t>
            </a:r>
            <a:r>
              <a:rPr lang="en-US" sz="2400" dirty="0" err="1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tokamaks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 to designs of the other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53146" y="3302612"/>
            <a:ext cx="4008600" cy="421143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61325" y="16619725"/>
            <a:ext cx="4173103" cy="3123347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5515844" y="14394969"/>
            <a:ext cx="8460102" cy="55092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numCol="1" rtlCol="0">
            <a:spAutoFit/>
          </a:bodyPr>
          <a:lstStyle/>
          <a:p>
            <a:pPr lvl="0"/>
            <a:r>
              <a:rPr lang="en-US" sz="4000" b="1" dirty="0" smtClean="0">
                <a:solidFill>
                  <a:prstClr val="black"/>
                </a:solidFill>
                <a:latin typeface="Helvetica"/>
                <a:cs typeface="Helvetica"/>
              </a:rPr>
              <a:t>Comparison With DIII-D (R/a=2.7)</a:t>
            </a:r>
          </a:p>
          <a:p>
            <a:pPr marL="571500" indent="-571500" algn="just">
              <a:buFont typeface="Wingdings" charset="2"/>
              <a:buChar char="q"/>
            </a:pPr>
            <a:r>
              <a:rPr lang="en-US" sz="2400" dirty="0" smtClean="0">
                <a:latin typeface="Helvetica"/>
                <a:cs typeface="Helvetica"/>
              </a:rPr>
              <a:t>With DIII-D we have a comparison case of a more traditional </a:t>
            </a:r>
            <a:r>
              <a:rPr lang="en-US" sz="2400" dirty="0" err="1" smtClean="0">
                <a:latin typeface="Helvetica"/>
                <a:cs typeface="Helvetica"/>
              </a:rPr>
              <a:t>tokamak</a:t>
            </a:r>
            <a:r>
              <a:rPr lang="en-US" sz="2400" dirty="0" smtClean="0">
                <a:latin typeface="Helvetica"/>
                <a:cs typeface="Helvetica"/>
              </a:rPr>
              <a:t> aspect ratio, with similar shaping and RMP fields to NSTX-U [n=3, RMP Coil Current =4kA]</a:t>
            </a:r>
          </a:p>
          <a:p>
            <a:pPr marL="571500" indent="-571500" algn="just">
              <a:buFont typeface="Wingdings" charset="2"/>
              <a:buChar char="q"/>
            </a:pPr>
            <a:r>
              <a:rPr lang="en-US" sz="2400" dirty="0" smtClean="0">
                <a:latin typeface="Helvetica"/>
                <a:cs typeface="Helvetica"/>
              </a:rPr>
              <a:t>Both </a:t>
            </a:r>
            <a:r>
              <a:rPr lang="en-US" sz="2400" dirty="0">
                <a:latin typeface="Helvetica"/>
                <a:cs typeface="Helvetica"/>
              </a:rPr>
              <a:t>c</a:t>
            </a:r>
            <a:r>
              <a:rPr lang="en-US" sz="2400" dirty="0" smtClean="0">
                <a:latin typeface="Helvetica"/>
                <a:cs typeface="Helvetica"/>
              </a:rPr>
              <a:t>ases exhibit:</a:t>
            </a:r>
          </a:p>
          <a:p>
            <a:pPr marL="1170432" lvl="1" indent="-571500" algn="just">
              <a:buFont typeface="Wingdings" charset="2"/>
              <a:buChar char="Ø"/>
            </a:pPr>
            <a:r>
              <a:rPr lang="en-US" sz="2400" dirty="0" smtClean="0">
                <a:latin typeface="Helvetica"/>
                <a:cs typeface="Helvetica"/>
              </a:rPr>
              <a:t>Helical lobes</a:t>
            </a:r>
          </a:p>
          <a:p>
            <a:pPr marL="1170432" lvl="1" indent="-571500" algn="just">
              <a:buFont typeface="Wingdings" charset="2"/>
              <a:buChar char="Ø"/>
            </a:pPr>
            <a:r>
              <a:rPr lang="en-US" sz="2400" dirty="0" smtClean="0">
                <a:latin typeface="Helvetica"/>
                <a:cs typeface="Helvetica"/>
              </a:rPr>
              <a:t>Mesh of helical lobes from overlapping of the perturbed invariant manifolds </a:t>
            </a:r>
          </a:p>
          <a:p>
            <a:pPr marL="1170432" lvl="1" indent="-571500" algn="just">
              <a:buFont typeface="Wingdings" charset="2"/>
              <a:buChar char="Ø"/>
            </a:pPr>
            <a:r>
              <a:rPr lang="en-US" sz="2400" dirty="0" smtClean="0">
                <a:latin typeface="Helvetica"/>
                <a:cs typeface="Helvetica"/>
              </a:rPr>
              <a:t>Bending of strike lines in magnetic footprint</a:t>
            </a:r>
          </a:p>
          <a:p>
            <a:pPr marL="571500" indent="-571500" algn="just">
              <a:buFont typeface="Wingdings" charset="2"/>
              <a:buChar char="q"/>
            </a:pPr>
            <a:r>
              <a:rPr lang="en-US" sz="2400" dirty="0" smtClean="0">
                <a:latin typeface="Helvetica"/>
                <a:cs typeface="Helvetica"/>
              </a:rPr>
              <a:t>NSTX-U differs in:</a:t>
            </a:r>
          </a:p>
          <a:p>
            <a:pPr marL="1170432" lvl="1" indent="-571500" algn="just">
              <a:buFont typeface="Wingdings" charset="2"/>
              <a:buChar char="Ø"/>
            </a:pPr>
            <a:r>
              <a:rPr lang="en-US" sz="2400" dirty="0" smtClean="0">
                <a:latin typeface="Helvetica"/>
                <a:cs typeface="Helvetica"/>
              </a:rPr>
              <a:t>More helical lobes and more closely spaced together</a:t>
            </a:r>
          </a:p>
          <a:p>
            <a:pPr marL="1170432" lvl="1" indent="-571500" algn="just">
              <a:buFont typeface="Wingdings" charset="2"/>
              <a:buChar char="Ø"/>
            </a:pPr>
            <a:r>
              <a:rPr lang="en-US" sz="2400" dirty="0" smtClean="0">
                <a:latin typeface="Helvetica"/>
                <a:cs typeface="Helvetica"/>
              </a:rPr>
              <a:t>Greater degree of bending along strike lines</a:t>
            </a:r>
          </a:p>
          <a:p>
            <a:pPr marL="1170432" lvl="1" indent="-571500" algn="just">
              <a:buFont typeface="Wingdings" charset="2"/>
              <a:buChar char="Ø"/>
            </a:pPr>
            <a:r>
              <a:rPr lang="en-US" sz="2400" dirty="0" smtClean="0">
                <a:latin typeface="Helvetica"/>
                <a:cs typeface="Helvetica"/>
              </a:rPr>
              <a:t>Finer mesh of lobe structures near the x-point(s)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72322" y="10225991"/>
            <a:ext cx="4297725" cy="2582734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5350057" y="3402578"/>
            <a:ext cx="14320838" cy="4401205"/>
          </a:xfrm>
          <a:prstGeom prst="rect">
            <a:avLst/>
          </a:prstGeom>
          <a:ln w="6350" cmpd="sng">
            <a:solidFill>
              <a:schemeClr val="bg1">
                <a:lumMod val="65000"/>
              </a:schemeClr>
            </a:solidFill>
          </a:ln>
        </p:spPr>
        <p:txBody>
          <a:bodyPr wrap="square" numCol="2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Advanced </a:t>
            </a:r>
            <a:r>
              <a:rPr lang="en-US" sz="4000" b="1" dirty="0" err="1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Divertors</a:t>
            </a:r>
            <a:endParaRPr lang="en-US" sz="4000" b="1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571500" indent="-571500" algn="just">
              <a:buFont typeface="Wingdings" charset="2"/>
              <a:buChar char="q"/>
            </a:pPr>
            <a:r>
              <a:rPr lang="en-US" sz="2400" dirty="0" err="1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Divertor</a:t>
            </a: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 Configuration has been critical for the progress in </a:t>
            </a:r>
            <a:r>
              <a:rPr lang="en-US" sz="2400" dirty="0" err="1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tokamaks</a:t>
            </a: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 towards better:</a:t>
            </a:r>
          </a:p>
          <a:p>
            <a:pPr marL="1078992" lvl="1" indent="-5715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Power Exhaust</a:t>
            </a:r>
          </a:p>
          <a:p>
            <a:pPr marL="1078992" lvl="1" indent="-5715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D</a:t>
            </a: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/T/He Pumping</a:t>
            </a:r>
          </a:p>
          <a:p>
            <a:pPr marL="1078992" lvl="1" indent="-571500" algn="just">
              <a:buFont typeface="Wingdings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Impurity Screening</a:t>
            </a:r>
          </a:p>
          <a:p>
            <a:pPr marL="571500" indent="-571500" algn="just">
              <a:buFont typeface="Wingdings" charset="2"/>
              <a:buChar char="q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Significant </a:t>
            </a: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challenges with scaling towards ITER and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DEMO</a:t>
            </a:r>
          </a:p>
          <a:p>
            <a:pPr marL="1078992" lvl="1" indent="-571500" algn="just">
              <a:buFont typeface="Wingdings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Deposited Power/Area</a:t>
            </a:r>
          </a:p>
          <a:p>
            <a:pPr marL="1078992" lvl="1" indent="-571500" algn="just">
              <a:buFont typeface="Wingdings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Heat Flux</a:t>
            </a:r>
          </a:p>
          <a:p>
            <a:pPr marL="1078992" lvl="1" indent="-571500" algn="just">
              <a:buFont typeface="Wingdings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ELM Control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19530" y="3980314"/>
            <a:ext cx="72690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0352" indent="530352" algn="just">
              <a:buFont typeface="Wingdings" charset="2"/>
              <a:buChar char="q"/>
            </a:pP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ADVANCED DIVERTORS use alternate magnetic topologies to mitigate these issues</a:t>
            </a:r>
          </a:p>
          <a:p>
            <a:pPr marL="1719072" lvl="1" indent="-576072" algn="just">
              <a:buFont typeface="Wingdings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Multiple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standard </a:t>
            </a:r>
            <a:r>
              <a:rPr lang="en-US" sz="2400" dirty="0" err="1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divertors</a:t>
            </a: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719072" lvl="1" indent="-576072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Multiple X-Points</a:t>
            </a: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719072" lvl="1" indent="-576072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Higher order null X-Points</a:t>
            </a: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30072495" y="3400381"/>
            <a:ext cx="13477983" cy="6494084"/>
          </a:xfrm>
          <a:prstGeom prst="rect">
            <a:avLst/>
          </a:prstGeom>
          <a:ln w="6350" cmpd="sng">
            <a:solidFill>
              <a:schemeClr val="bg1">
                <a:lumMod val="65000"/>
              </a:schemeClr>
            </a:solidFill>
          </a:ln>
        </p:spPr>
        <p:txBody>
          <a:bodyPr wrap="square" numCol="2" spcCol="9144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Resonant Magnetic Perturbations</a:t>
            </a:r>
          </a:p>
          <a:p>
            <a:pPr marL="571500" indent="-571500" algn="just">
              <a:buFont typeface="Wingdings" charset="2"/>
              <a:buChar char="q"/>
            </a:pP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Resonant Magnetic Perturbations (RMPs) are used to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create island chains along flux surfaces which can break up into chaotic regions when islands overlap</a:t>
            </a: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:</a:t>
            </a:r>
          </a:p>
          <a:p>
            <a:pPr marL="1170432" lvl="1" indent="-571500" algn="just">
              <a:buFont typeface="Wingdings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These can control damaging ELMs and prevent high transient heat loads against the first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wall</a:t>
            </a:r>
          </a:p>
          <a:p>
            <a:pPr marL="1170432" lvl="1" indent="-5715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RMPs may also impact </a:t>
            </a: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particle exhaust and transport in the edge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plasma</a:t>
            </a: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571500" indent="-571500" algn="just">
              <a:buFont typeface="Wingdings" charset="2"/>
              <a:buChar char="q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Here </a:t>
            </a: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we study the effects of the NSTX-U n=3 RMP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fields</a:t>
            </a:r>
          </a:p>
          <a:p>
            <a:pPr marL="1170432" lvl="1" indent="-5715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Different currents in the RMP coils create varying sizes of chaotic regions</a:t>
            </a:r>
          </a:p>
          <a:p>
            <a:pPr marL="1170432" lvl="1" indent="-571500" algn="just">
              <a:buFont typeface="Wingdings" charset="2"/>
              <a:buChar char="Ø"/>
            </a:pP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170432" lvl="1" indent="-571500" algn="just">
              <a:buFont typeface="Wingdings" charset="2"/>
              <a:buChar char="Ø"/>
            </a:pPr>
            <a:endParaRPr lang="en-US" sz="24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170432" lvl="1" indent="-571500" algn="just">
              <a:buFont typeface="Wingdings" charset="2"/>
              <a:buChar char="Ø"/>
            </a:pP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170432" lvl="1" indent="-571500" algn="just">
              <a:buFont typeface="Wingdings" charset="2"/>
              <a:buChar char="Ø"/>
            </a:pPr>
            <a:endParaRPr lang="en-US" sz="24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170432" lvl="1" indent="-571500" algn="just">
              <a:buFont typeface="Wingdings" charset="2"/>
              <a:buChar char="Ø"/>
            </a:pP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170432" lvl="1" indent="-571500" algn="just">
              <a:buFont typeface="Wingdings" charset="2"/>
              <a:buChar char="Ø"/>
            </a:pPr>
            <a:endParaRPr lang="en-US" sz="24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170432" lvl="1" indent="-571500" algn="just">
              <a:buFont typeface="Wingdings" charset="2"/>
              <a:buChar char="Ø"/>
            </a:pP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170432" lvl="1" indent="-571500" algn="just">
              <a:buFont typeface="Wingdings" charset="2"/>
              <a:buChar char="Ø"/>
            </a:pPr>
            <a:endParaRPr lang="en-US" sz="24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170432" lvl="1" indent="-571500" algn="just">
              <a:buFont typeface="Wingdings" charset="2"/>
              <a:buChar char="Ø"/>
            </a:pP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170432" lvl="1" indent="-571500" algn="just">
              <a:buFont typeface="Wingdings" charset="2"/>
              <a:buChar char="Ø"/>
            </a:pPr>
            <a:endParaRPr lang="en-US" sz="24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170432" lvl="1" indent="-571500" algn="just">
              <a:buFont typeface="Wingdings" charset="2"/>
              <a:buChar char="Ø"/>
            </a:pP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170432" lvl="1" indent="-571500" algn="just">
              <a:buFont typeface="Wingdings" charset="2"/>
              <a:buChar char="Ø"/>
            </a:pPr>
            <a:endParaRPr lang="en-US" sz="24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170432" lvl="1" indent="-571500" algn="just">
              <a:buFont typeface="Wingdings" charset="2"/>
              <a:buChar char="Ø"/>
            </a:pP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170432" lvl="1" indent="-571500" algn="just">
              <a:buFont typeface="Wingdings" charset="2"/>
              <a:buChar char="Ø"/>
            </a:pPr>
            <a:endParaRPr lang="en-US" sz="24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170432" lvl="1" indent="-571500" algn="just">
              <a:buFont typeface="Wingdings" charset="2"/>
              <a:buChar char="Ø"/>
            </a:pP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1170432" lvl="1" indent="-571500" algn="just">
              <a:buFont typeface="Wingdings" charset="2"/>
              <a:buChar char="Ø"/>
            </a:pPr>
            <a:endParaRPr lang="en-US" sz="2400" dirty="0" smtClean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920961" y="8262679"/>
            <a:ext cx="6494867" cy="116955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latin typeface="Helvetica"/>
                <a:cs typeface="Helvetica"/>
              </a:rPr>
              <a:t>Poincare plots show the effect of the application of the n=3 RMP perturbation on the +QF Standard </a:t>
            </a:r>
            <a:r>
              <a:rPr lang="en-US" sz="1400" dirty="0" err="1" smtClean="0">
                <a:latin typeface="Helvetica"/>
                <a:cs typeface="Helvetica"/>
              </a:rPr>
              <a:t>Divertor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>
                <a:latin typeface="Helvetica"/>
                <a:cs typeface="Helvetica"/>
              </a:rPr>
              <a:t>c</a:t>
            </a:r>
            <a:r>
              <a:rPr lang="en-US" sz="1400" dirty="0" smtClean="0">
                <a:latin typeface="Helvetica"/>
                <a:cs typeface="Helvetica"/>
              </a:rPr>
              <a:t>onfiguration. A) (Left) shows the effect of a 1kA RMP coil current whereas b) (Right) shows the larger effects of a stronger 3 kA RMP coil current. In both cases the formation of island chains, chaotic regions, and closed flux surfaces of the confined region can be seen.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745104" y="8130872"/>
            <a:ext cx="8117325" cy="6043770"/>
          </a:xfrm>
          <a:prstGeom prst="rect">
            <a:avLst/>
          </a:prstGeom>
          <a:ln w="6350" cmpd="sng">
            <a:solidFill>
              <a:schemeClr val="bg1">
                <a:lumMod val="65000"/>
              </a:schemeClr>
            </a:solidFill>
          </a:ln>
        </p:spPr>
        <p:txBody>
          <a:bodyPr wrap="square" numCol="1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Connection Lengths</a:t>
            </a:r>
          </a:p>
          <a:p>
            <a:pPr marL="571500" indent="-571500" algn="just">
              <a:buFont typeface="Wingdings" charset="2"/>
              <a:buChar char="q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Longer connection lengths (L</a:t>
            </a:r>
            <a:r>
              <a:rPr lang="en-US" sz="2400" baseline="-250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C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): </a:t>
            </a: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941832" lvl="1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Impact </a:t>
            </a: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High Recycling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regimes</a:t>
            </a:r>
          </a:p>
          <a:p>
            <a:pPr marL="941832" lvl="1" indent="-3429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Impact </a:t>
            </a:r>
            <a:r>
              <a:rPr lang="en-US" sz="2400" dirty="0" err="1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divertor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 target densities</a:t>
            </a: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  <a:p>
            <a:pPr marL="571500" indent="-571500" algn="just">
              <a:buFont typeface="Wingdings" charset="2"/>
              <a:buChar char="q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Higher </a:t>
            </a: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densities near </a:t>
            </a:r>
            <a:r>
              <a:rPr lang="en-US" sz="2400" dirty="0" err="1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divertor</a:t>
            </a: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targets can facilitate pump </a:t>
            </a: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out of exhaust,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and impurities</a:t>
            </a:r>
          </a:p>
          <a:p>
            <a:pPr marL="571500" indent="-571500" algn="just">
              <a:buFont typeface="Wingdings" charset="2"/>
              <a:buChar char="q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RMP’s lead to helical lobes at the inner and outer strike points with varying degrees of bending as the RMP current is increased in all three cases</a:t>
            </a:r>
          </a:p>
          <a:p>
            <a:pPr marL="1170432" lvl="1" indent="-571500" algn="just">
              <a:buFont typeface="Wingdings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Formation of fine mesh of helical 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structures</a:t>
            </a:r>
          </a:p>
          <a:p>
            <a:pPr marL="571500" indent="-571500" algn="just">
              <a:buFont typeface="Wingdings" charset="2"/>
              <a:buChar char="q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RMPs applied to near exact snowflake shows perturbation in primary </a:t>
            </a:r>
            <a:r>
              <a:rPr lang="en-US" sz="2400" dirty="0" err="1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divertor</a:t>
            </a: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 legs</a:t>
            </a:r>
          </a:p>
          <a:p>
            <a:pPr marL="1170432" lvl="1" indent="-571500" algn="just"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‘Boomerang’ shaped bending of inner strike point</a:t>
            </a:r>
          </a:p>
          <a:p>
            <a:pPr marL="571500" indent="-571500" algn="just">
              <a:buFont typeface="Wingdings" charset="2"/>
              <a:buChar char="q"/>
            </a:pPr>
            <a:r>
              <a:rPr lang="en-US" sz="2400" dirty="0" smtClean="0">
                <a:solidFill>
                  <a:srgbClr val="000000"/>
                </a:solidFill>
                <a:latin typeface="Helvetica"/>
                <a:ea typeface="Droid Sans Fallback"/>
                <a:cs typeface="Helvetica"/>
              </a:rPr>
              <a:t>Snowflake minus configuration shows flux expansion along the outer strike point</a:t>
            </a:r>
            <a:endParaRPr lang="en-US" sz="2400" dirty="0">
              <a:solidFill>
                <a:srgbClr val="000000"/>
              </a:solidFill>
              <a:latin typeface="Helvetica"/>
              <a:ea typeface="Droid Sans Fallback"/>
              <a:cs typeface="Helvetica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31795" y="16810304"/>
            <a:ext cx="3644951" cy="21888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1794" y="14598122"/>
            <a:ext cx="3748503" cy="225101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1794" y="18951352"/>
            <a:ext cx="3644952" cy="21888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263536" y="15182045"/>
            <a:ext cx="3642778" cy="218752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067693" y="8325061"/>
            <a:ext cx="3644955" cy="218882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072044" y="10526217"/>
            <a:ext cx="3657524" cy="219637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087306" y="12722597"/>
            <a:ext cx="3642262" cy="218721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278798" y="17369565"/>
            <a:ext cx="3644955" cy="218882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278798" y="19558394"/>
            <a:ext cx="3644952" cy="218882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6072044" y="7931710"/>
            <a:ext cx="6428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Helvetica"/>
                <a:cs typeface="Helvetica"/>
              </a:rPr>
              <a:t>Standard </a:t>
            </a:r>
            <a:r>
              <a:rPr lang="en-US" sz="2400" b="1" dirty="0" err="1" smtClean="0">
                <a:latin typeface="Helvetica"/>
                <a:cs typeface="Helvetica"/>
              </a:rPr>
              <a:t>Divertor</a:t>
            </a:r>
            <a:endParaRPr lang="en-US" sz="2400" b="1" dirty="0">
              <a:latin typeface="Helvetica"/>
              <a:cs typeface="Helvetic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278798" y="14743047"/>
            <a:ext cx="6428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Helvetica"/>
                <a:cs typeface="Helvetica"/>
              </a:rPr>
              <a:t>Snowflake Minus</a:t>
            </a:r>
            <a:endParaRPr lang="en-US" sz="2400" b="1" dirty="0">
              <a:latin typeface="Helvetica"/>
              <a:cs typeface="Helvetic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783171" y="14169701"/>
            <a:ext cx="6428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Helvetica"/>
                <a:cs typeface="Helvetica"/>
              </a:rPr>
              <a:t>Near Exact Snowflake</a:t>
            </a:r>
            <a:endParaRPr lang="en-US" sz="2400" b="1" dirty="0">
              <a:latin typeface="Helvetica"/>
              <a:cs typeface="Helvetica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467600" y="7948558"/>
            <a:ext cx="17714855" cy="1379866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515844" y="7958603"/>
            <a:ext cx="3183022" cy="6247863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8298034" y="13036915"/>
            <a:ext cx="5174299" cy="1169551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latin typeface="Helvetica"/>
                <a:cs typeface="Helvetica"/>
              </a:rPr>
              <a:t>Connection length plots of DIII-D with n=3, 4kA coil current RMPs applied. (Left) 2D </a:t>
            </a:r>
            <a:r>
              <a:rPr lang="en-US" sz="1400" dirty="0" err="1" smtClean="0">
                <a:latin typeface="Helvetica"/>
                <a:cs typeface="Helvetica"/>
              </a:rPr>
              <a:t>Poloidal</a:t>
            </a:r>
            <a:r>
              <a:rPr lang="en-US" sz="1400" dirty="0" smtClean="0">
                <a:latin typeface="Helvetica"/>
                <a:cs typeface="Helvetica"/>
              </a:rPr>
              <a:t> cut of the full device volume with </a:t>
            </a:r>
            <a:r>
              <a:rPr lang="en-US" sz="1400" dirty="0">
                <a:latin typeface="Helvetica"/>
                <a:cs typeface="Helvetica"/>
              </a:rPr>
              <a:t>P</a:t>
            </a:r>
            <a:r>
              <a:rPr lang="en-US" sz="1400" dirty="0" smtClean="0">
                <a:latin typeface="Helvetica"/>
                <a:cs typeface="Helvetica"/>
              </a:rPr>
              <a:t>oincare plot. (Above) Magnetic footprint of the inner strike point of this standard </a:t>
            </a:r>
            <a:r>
              <a:rPr lang="en-US" sz="1400" dirty="0" err="1" smtClean="0">
                <a:latin typeface="Helvetica"/>
                <a:cs typeface="Helvetica"/>
              </a:rPr>
              <a:t>divertor</a:t>
            </a:r>
            <a:r>
              <a:rPr lang="en-US" sz="1400" dirty="0" smtClean="0">
                <a:latin typeface="Helvetica"/>
                <a:cs typeface="Helvetica"/>
              </a:rPr>
              <a:t> configuration. Credit H. </a:t>
            </a:r>
            <a:r>
              <a:rPr lang="en-US" sz="1400" dirty="0" err="1" smtClean="0">
                <a:latin typeface="Helvetica"/>
                <a:cs typeface="Helvetica"/>
              </a:rPr>
              <a:t>Frerichs</a:t>
            </a:r>
            <a:r>
              <a:rPr lang="en-US" sz="1400" dirty="0" smtClean="0">
                <a:latin typeface="Helvetica"/>
                <a:cs typeface="Helvetica"/>
              </a:rPr>
              <a:t> et. al. 2010, Nuclear Fusion Vol. 50, Num. 3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3532862" y="7241977"/>
            <a:ext cx="5917345" cy="5232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latin typeface="Helvetica"/>
                <a:cs typeface="Helvetica"/>
              </a:rPr>
              <a:t>Credit: </a:t>
            </a:r>
            <a:r>
              <a:rPr lang="en-US" sz="1400" dirty="0" err="1">
                <a:latin typeface="Helvetica"/>
                <a:cs typeface="Helvetica"/>
              </a:rPr>
              <a:t>Soukhanovskii</a:t>
            </a:r>
            <a:r>
              <a:rPr lang="en-US" sz="1400" dirty="0">
                <a:latin typeface="Helvetica"/>
                <a:cs typeface="Helvetica"/>
              </a:rPr>
              <a:t>, V. LLNL-PRES-663440 Edge Coordinating Committee Fall 2014 Technical Meeting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515844" y="20284360"/>
            <a:ext cx="17776084" cy="954107"/>
          </a:xfrm>
          <a:prstGeom prst="rect">
            <a:avLst/>
          </a:prstGeom>
          <a:solidFill>
            <a:srgbClr val="CC0000"/>
          </a:solidFill>
          <a:ln w="12700" cmpd="sng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Results of </a:t>
            </a:r>
            <a:r>
              <a:rPr lang="en-US" sz="2800" b="1" dirty="0" err="1" smtClean="0">
                <a:solidFill>
                  <a:schemeClr val="bg1"/>
                </a:solidFill>
              </a:rPr>
              <a:t>L</a:t>
            </a:r>
            <a:r>
              <a:rPr lang="en-US" sz="2800" b="1" baseline="-25000" dirty="0" err="1" smtClean="0">
                <a:solidFill>
                  <a:schemeClr val="bg1"/>
                </a:solidFill>
              </a:rPr>
              <a:t>c</a:t>
            </a:r>
            <a:r>
              <a:rPr lang="en-US" sz="2800" b="1" dirty="0" smtClean="0">
                <a:solidFill>
                  <a:schemeClr val="bg1"/>
                </a:solidFill>
              </a:rPr>
              <a:t> plots motivates further study of helical lobe topology and detailed modeling of fueling, exhaust, and neutral particle transport dynamics in Advanced </a:t>
            </a:r>
            <a:r>
              <a:rPr lang="en-US" sz="2800" b="1" dirty="0" err="1" smtClean="0">
                <a:solidFill>
                  <a:schemeClr val="bg1"/>
                </a:solidFill>
              </a:rPr>
              <a:t>Divertors</a:t>
            </a:r>
            <a:r>
              <a:rPr lang="en-US" sz="2800" b="1" dirty="0" smtClean="0">
                <a:solidFill>
                  <a:schemeClr val="bg1"/>
                </a:solidFill>
              </a:rPr>
              <a:t> with RMPs.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253147" y="7488270"/>
            <a:ext cx="4008600" cy="31331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latin typeface="Helvetica"/>
                <a:cs typeface="Helvetica"/>
              </a:rPr>
              <a:t>NSTX-U: Image Credit PPPL</a:t>
            </a:r>
            <a:endParaRPr lang="en-US" sz="1400" dirty="0">
              <a:solidFill>
                <a:srgbClr val="00000A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63" name="Picture 62"/>
          <p:cNvPicPr/>
          <p:nvPr/>
        </p:nvPicPr>
        <p:blipFill>
          <a:blip r:embed="rId25"/>
          <a:stretch>
            <a:fillRect/>
          </a:stretch>
        </p:blipFill>
        <p:spPr>
          <a:xfrm>
            <a:off x="34658168" y="14155965"/>
            <a:ext cx="5412280" cy="3539543"/>
          </a:xfrm>
          <a:prstGeom prst="rect">
            <a:avLst/>
          </a:prstGeom>
          <a:ln>
            <a:noFill/>
          </a:ln>
        </p:spPr>
      </p:pic>
      <p:sp>
        <p:nvSpPr>
          <p:cNvPr id="64" name="TextShape 1"/>
          <p:cNvSpPr txBox="1"/>
          <p:nvPr/>
        </p:nvSpPr>
        <p:spPr>
          <a:xfrm>
            <a:off x="34099845" y="10494038"/>
            <a:ext cx="9450633" cy="8183068"/>
          </a:xfrm>
          <a:prstGeom prst="rect">
            <a:avLst/>
          </a:prstGeom>
          <a:ln w="6350" cmpd="sng">
            <a:solidFill>
              <a:schemeClr val="bg1">
                <a:lumMod val="65000"/>
              </a:schemeClr>
            </a:solidFill>
          </a:ln>
        </p:spPr>
        <p:txBody>
          <a:bodyPr lIns="90000" tIns="45000" rIns="90000" bIns="45000"/>
          <a:lstStyle/>
          <a:p>
            <a:r>
              <a:rPr lang="en-US" sz="4000" b="1" dirty="0">
                <a:latin typeface="Helvetica"/>
                <a:cs typeface="Helvetica"/>
              </a:rPr>
              <a:t>EMC3-EIRENE</a:t>
            </a:r>
            <a:endParaRPr sz="4000" dirty="0">
              <a:latin typeface="Helvetica"/>
              <a:cs typeface="Helvetica"/>
            </a:endParaRPr>
          </a:p>
          <a:p>
            <a:pPr marL="342900" indent="-342900" algn="just">
              <a:buSzPct val="100000"/>
              <a:buFont typeface="Wingdings" charset="2"/>
              <a:buChar char="q"/>
            </a:pPr>
            <a:r>
              <a:rPr lang="en-US" sz="2400" dirty="0">
                <a:latin typeface="Helvetica"/>
                <a:cs typeface="Helvetica"/>
              </a:rPr>
              <a:t>Coupled 3D plasma fluid and kinetic neutral transport </a:t>
            </a:r>
            <a:r>
              <a:rPr lang="en-US" sz="2400" dirty="0" smtClean="0">
                <a:latin typeface="Helvetica"/>
                <a:cs typeface="Helvetica"/>
              </a:rPr>
              <a:t>code</a:t>
            </a:r>
            <a:endParaRPr sz="2400" dirty="0">
              <a:latin typeface="Helvetica"/>
              <a:cs typeface="Helvetica"/>
            </a:endParaRPr>
          </a:p>
          <a:p>
            <a:pPr marL="342900" indent="-342900" algn="just">
              <a:buSzPct val="100000"/>
              <a:buFont typeface="Wingdings" charset="2"/>
              <a:buChar char="q"/>
            </a:pPr>
            <a:r>
              <a:rPr lang="en-US" sz="2400" dirty="0">
                <a:latin typeface="Helvetica"/>
                <a:cs typeface="Helvetica"/>
              </a:rPr>
              <a:t>The user defines a number of boundary conditions and transport assumptions:</a:t>
            </a:r>
            <a:endParaRPr sz="2400" dirty="0">
              <a:latin typeface="Helvetica"/>
              <a:cs typeface="Helvetica"/>
            </a:endParaRPr>
          </a:p>
          <a:p>
            <a:pPr marL="722376" lvl="2" indent="-342900" algn="just">
              <a:buSzPct val="100000"/>
              <a:buFont typeface="Wingdings" charset="2"/>
              <a:buChar char="Ø"/>
            </a:pPr>
            <a:r>
              <a:rPr lang="en-US" sz="2400" dirty="0" smtClean="0">
                <a:latin typeface="Helvetica"/>
                <a:cs typeface="Helvetica"/>
              </a:rPr>
              <a:t>Edge Input </a:t>
            </a:r>
            <a:r>
              <a:rPr lang="en-US" sz="2400" dirty="0">
                <a:latin typeface="Helvetica"/>
                <a:cs typeface="Helvetica"/>
              </a:rPr>
              <a:t>Power</a:t>
            </a:r>
            <a:endParaRPr sz="2400" dirty="0">
              <a:latin typeface="Helvetica"/>
              <a:cs typeface="Helvetica"/>
            </a:endParaRPr>
          </a:p>
          <a:p>
            <a:pPr marL="722376" lvl="2" indent="-342900" algn="just">
              <a:buSzPct val="100000"/>
              <a:buFont typeface="Wingdings" charset="2"/>
              <a:buChar char="Ø"/>
            </a:pPr>
            <a:r>
              <a:rPr lang="en-US" sz="2400" dirty="0">
                <a:latin typeface="Helvetica"/>
                <a:cs typeface="Helvetica"/>
              </a:rPr>
              <a:t>Core Plasma </a:t>
            </a:r>
            <a:r>
              <a:rPr lang="en-US" sz="2400" dirty="0" smtClean="0">
                <a:latin typeface="Helvetica"/>
                <a:cs typeface="Helvetica"/>
              </a:rPr>
              <a:t>Density or Fueling Rates</a:t>
            </a:r>
            <a:endParaRPr sz="2400" dirty="0">
              <a:latin typeface="Helvetica"/>
              <a:cs typeface="Helvetica"/>
            </a:endParaRPr>
          </a:p>
          <a:p>
            <a:pPr marL="722376" lvl="2" indent="-342900" algn="just">
              <a:buSzPct val="100000"/>
              <a:buFont typeface="Wingdings" charset="2"/>
              <a:buChar char="Ø"/>
            </a:pPr>
            <a:r>
              <a:rPr lang="en-US" sz="2400" dirty="0">
                <a:latin typeface="Helvetica"/>
                <a:cs typeface="Helvetica"/>
              </a:rPr>
              <a:t>Perpendicular </a:t>
            </a:r>
            <a:r>
              <a:rPr lang="en-US" sz="2400" dirty="0" smtClean="0">
                <a:latin typeface="Helvetica"/>
                <a:cs typeface="Helvetica"/>
              </a:rPr>
              <a:t>Heat and Particle </a:t>
            </a:r>
            <a:r>
              <a:rPr lang="en-US" sz="2400" dirty="0">
                <a:latin typeface="Helvetica"/>
                <a:cs typeface="Helvetica"/>
              </a:rPr>
              <a:t>Transport Coefficients</a:t>
            </a:r>
            <a:endParaRPr sz="2400" dirty="0">
              <a:latin typeface="Helvetica"/>
              <a:cs typeface="Helvetica"/>
            </a:endParaRPr>
          </a:p>
          <a:p>
            <a:pPr marL="342900" indent="-342900" algn="just">
              <a:buSzPct val="100000"/>
              <a:buFont typeface="Wingdings" charset="2"/>
              <a:buChar char="q"/>
            </a:pPr>
            <a:r>
              <a:rPr lang="en-US" sz="2400" dirty="0">
                <a:latin typeface="Helvetica"/>
                <a:cs typeface="Helvetica"/>
              </a:rPr>
              <a:t>An iterative procedure is used to obtain a self-consistent solution of the non-linear and coupled plasma-neutral gas </a:t>
            </a:r>
            <a:r>
              <a:rPr lang="en-US" sz="2400" dirty="0" smtClean="0">
                <a:latin typeface="Helvetica"/>
                <a:cs typeface="Helvetica"/>
              </a:rPr>
              <a:t>problem</a:t>
            </a:r>
            <a:endParaRPr sz="2400" dirty="0">
              <a:latin typeface="Helvetica"/>
              <a:cs typeface="Helvetica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4099844" y="18875821"/>
            <a:ext cx="9450633" cy="101566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Helvetica"/>
                <a:cs typeface="Helvetica"/>
              </a:rPr>
              <a:t>Acknowledgments: This work is funded by the Department of Energy under grant DE-SC0012315, DE-FC02-04ER54698 and by startup funds of the Department of Engineering Physics at the University of Wisconsin-Madison.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73759" y="19742463"/>
            <a:ext cx="5427041" cy="73866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latin typeface="Helvetica"/>
                <a:cs typeface="Helvetica"/>
              </a:rPr>
              <a:t>Above: Equilibrium plots of the three modeled </a:t>
            </a:r>
            <a:r>
              <a:rPr lang="en-US" sz="1400" dirty="0" err="1" smtClean="0">
                <a:latin typeface="Helvetica"/>
                <a:cs typeface="Helvetica"/>
              </a:rPr>
              <a:t>divertor</a:t>
            </a:r>
            <a:r>
              <a:rPr lang="en-US" sz="1400" dirty="0" smtClean="0">
                <a:latin typeface="Helvetica"/>
                <a:cs typeface="Helvetica"/>
              </a:rPr>
              <a:t> configurations showing surfaces of constant </a:t>
            </a:r>
            <a:r>
              <a:rPr lang="en-US" sz="1400" dirty="0" err="1" smtClean="0">
                <a:latin typeface="Helvetica"/>
                <a:cs typeface="Helvetica"/>
              </a:rPr>
              <a:t>poloidal</a:t>
            </a:r>
            <a:r>
              <a:rPr lang="en-US" sz="1400" dirty="0" smtClean="0">
                <a:latin typeface="Helvetica"/>
                <a:cs typeface="Helvetica"/>
              </a:rPr>
              <a:t> magnetic flux normalized to the </a:t>
            </a:r>
            <a:r>
              <a:rPr lang="en-US" sz="1400" dirty="0" err="1" smtClean="0">
                <a:latin typeface="Helvetica"/>
                <a:cs typeface="Helvetica"/>
              </a:rPr>
              <a:t>separatrix</a:t>
            </a:r>
            <a:r>
              <a:rPr lang="en-US" sz="1400" dirty="0" smtClean="0">
                <a:latin typeface="Helvetica"/>
                <a:cs typeface="Helvetica"/>
              </a:rPr>
              <a:t>.</a:t>
            </a:r>
            <a:endParaRPr lang="en-US" sz="1400" dirty="0">
              <a:latin typeface="Helvetica"/>
              <a:cs typeface="Helvetic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6765718" y="3611250"/>
            <a:ext cx="3337135" cy="45196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140205" y="3611250"/>
            <a:ext cx="3337135" cy="4512183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34181081" y="17826247"/>
            <a:ext cx="6327410" cy="73866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latin typeface="Helvetica"/>
                <a:cs typeface="Helvetica"/>
              </a:rPr>
              <a:t>EMC3-EIRENE can be used to investigate a number of plasma, neutral, and impurity parameters throughout the edge volume including ion and electron temperatures throughout the volume (Electron temperature plot shown right).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2608" y="16042242"/>
            <a:ext cx="2133565" cy="584776"/>
          </a:xfrm>
          <a:prstGeom prst="rect">
            <a:avLst/>
          </a:prstGeom>
          <a:solidFill>
            <a:srgbClr val="CC00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chemeClr val="bg1"/>
                </a:solidFill>
              </a:rPr>
              <a:t>Advanced </a:t>
            </a:r>
            <a:r>
              <a:rPr lang="en-US" sz="1600" dirty="0" err="1" smtClean="0">
                <a:solidFill>
                  <a:schemeClr val="bg1"/>
                </a:solidFill>
              </a:rPr>
              <a:t>Divertors</a:t>
            </a:r>
            <a:r>
              <a:rPr lang="en-US" sz="1600" dirty="0" smtClean="0">
                <a:solidFill>
                  <a:schemeClr val="bg1"/>
                </a:solidFill>
              </a:rPr>
              <a:t> with multiple X-Points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502060" y="14909808"/>
            <a:ext cx="1670547" cy="113243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3078735" y="16619725"/>
            <a:ext cx="2093874" cy="205738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4793442" y="20823130"/>
            <a:ext cx="2137973" cy="584776"/>
          </a:xfrm>
          <a:prstGeom prst="rect">
            <a:avLst/>
          </a:prstGeom>
          <a:solidFill>
            <a:srgbClr val="CC00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chemeClr val="bg1"/>
                </a:solidFill>
              </a:rPr>
              <a:t>Boomerang shapes along inner strike point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9795965" y="19192189"/>
            <a:ext cx="1864474" cy="523220"/>
          </a:xfrm>
          <a:prstGeom prst="rect">
            <a:avLst/>
          </a:prstGeom>
          <a:solidFill>
            <a:srgbClr val="CC00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chemeClr val="bg1"/>
                </a:solidFill>
              </a:rPr>
              <a:t>Flux expansion along outer strike point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H="1" flipV="1">
            <a:off x="13192541" y="20481127"/>
            <a:ext cx="1600901" cy="34200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 flipV="1">
            <a:off x="19167490" y="19096935"/>
            <a:ext cx="651994" cy="111981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19778971" y="16907296"/>
            <a:ext cx="2311210" cy="523220"/>
          </a:xfrm>
          <a:prstGeom prst="rect">
            <a:avLst/>
          </a:prstGeom>
          <a:solidFill>
            <a:srgbClr val="CC00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chemeClr val="bg1"/>
                </a:solidFill>
              </a:rPr>
              <a:t>Multiple helical lobes form along outer strike point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21766267" y="17430517"/>
            <a:ext cx="323914" cy="78723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19648630" y="9938147"/>
            <a:ext cx="2011809" cy="518748"/>
          </a:xfrm>
          <a:prstGeom prst="rect">
            <a:avLst/>
          </a:prstGeom>
          <a:solidFill>
            <a:srgbClr val="CC00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chemeClr val="bg1"/>
                </a:solidFill>
              </a:rPr>
              <a:t>Helical lobes form as RMPs are applied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 flipH="1">
            <a:off x="18010594" y="10456895"/>
            <a:ext cx="1638036" cy="118456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21660439" y="10456895"/>
            <a:ext cx="559091" cy="43412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19735216" y="12137012"/>
            <a:ext cx="2031051" cy="738664"/>
          </a:xfrm>
          <a:prstGeom prst="rect">
            <a:avLst/>
          </a:prstGeom>
          <a:solidFill>
            <a:srgbClr val="CC00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solidFill>
                  <a:schemeClr val="bg1"/>
                </a:solidFill>
              </a:rPr>
              <a:t>Magnitude of lobes increases with increasing RMP strength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99" name="Straight Arrow Connector 98"/>
          <p:cNvCxnSpPr>
            <a:stCxn id="96" idx="1"/>
          </p:cNvCxnSpPr>
          <p:nvPr/>
        </p:nvCxnSpPr>
        <p:spPr>
          <a:xfrm flipH="1" flipV="1">
            <a:off x="18396954" y="12137012"/>
            <a:ext cx="1338262" cy="36933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96" idx="1"/>
          </p:cNvCxnSpPr>
          <p:nvPr/>
        </p:nvCxnSpPr>
        <p:spPr>
          <a:xfrm flipH="1">
            <a:off x="18712926" y="12506344"/>
            <a:ext cx="1022290" cy="132871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Down Arrow 105"/>
          <p:cNvSpPr/>
          <p:nvPr/>
        </p:nvSpPr>
        <p:spPr>
          <a:xfrm>
            <a:off x="15463762" y="15432154"/>
            <a:ext cx="1577851" cy="4852206"/>
          </a:xfrm>
          <a:prstGeom prst="downArrow">
            <a:avLst/>
          </a:prstGeom>
          <a:solidFill>
            <a:srgbClr val="CC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dirty="0" smtClean="0">
                <a:latin typeface="Helvetica"/>
                <a:cs typeface="Helvetica"/>
              </a:rPr>
              <a:t>Increasing RMP Strength</a:t>
            </a:r>
            <a:endParaRPr lang="en-US" sz="2800" dirty="0">
              <a:latin typeface="Helvetica"/>
              <a:cs typeface="Helvetica"/>
            </a:endParaRPr>
          </a:p>
        </p:txBody>
      </p:sp>
      <p:cxnSp>
        <p:nvCxnSpPr>
          <p:cNvPr id="108" name="Straight Arrow Connector 107"/>
          <p:cNvCxnSpPr/>
          <p:nvPr/>
        </p:nvCxnSpPr>
        <p:spPr>
          <a:xfrm flipV="1">
            <a:off x="21766267" y="12032035"/>
            <a:ext cx="593038" cy="10497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21766267" y="12875676"/>
            <a:ext cx="453263" cy="27307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flipH="1">
            <a:off x="19319890" y="19708618"/>
            <a:ext cx="499594" cy="152984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10300515" y="18441336"/>
            <a:ext cx="1978358" cy="646331"/>
          </a:xfrm>
          <a:prstGeom prst="rect">
            <a:avLst/>
          </a:prstGeom>
          <a:solidFill>
            <a:srgbClr val="CC00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>
                <a:solidFill>
                  <a:schemeClr val="bg1"/>
                </a:solidFill>
              </a:rPr>
              <a:t>Perturbations don’t affect secondary </a:t>
            </a:r>
            <a:r>
              <a:rPr lang="en-US" sz="1200" dirty="0" err="1" smtClean="0">
                <a:solidFill>
                  <a:schemeClr val="bg1"/>
                </a:solidFill>
              </a:rPr>
              <a:t>divertor</a:t>
            </a:r>
            <a:r>
              <a:rPr lang="en-US" sz="1200" dirty="0" smtClean="0">
                <a:solidFill>
                  <a:schemeClr val="bg1"/>
                </a:solidFill>
              </a:rPr>
              <a:t> legs in Snowflake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745104" y="21063164"/>
            <a:ext cx="6912489" cy="5232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400" dirty="0" smtClean="0">
                <a:latin typeface="Helvetica"/>
                <a:cs typeface="Helvetica"/>
              </a:rPr>
              <a:t>Plots show connection lengths (L</a:t>
            </a:r>
            <a:r>
              <a:rPr lang="en-US" sz="1400" baseline="-25000" dirty="0">
                <a:latin typeface="Helvetica"/>
                <a:cs typeface="Helvetica"/>
              </a:rPr>
              <a:t>C</a:t>
            </a:r>
            <a:r>
              <a:rPr lang="en-US" sz="1400" dirty="0" smtClean="0">
                <a:latin typeface="Helvetica"/>
                <a:cs typeface="Helvetica"/>
              </a:rPr>
              <a:t>) of the three analyzed </a:t>
            </a:r>
            <a:r>
              <a:rPr lang="en-US" sz="1400" dirty="0" err="1" smtClean="0">
                <a:latin typeface="Helvetica"/>
                <a:cs typeface="Helvetica"/>
              </a:rPr>
              <a:t>equilibria</a:t>
            </a:r>
            <a:r>
              <a:rPr lang="en-US" sz="1400" dirty="0" smtClean="0">
                <a:latin typeface="Helvetica"/>
                <a:cs typeface="Helvetica"/>
              </a:rPr>
              <a:t>. </a:t>
            </a:r>
            <a:r>
              <a:rPr lang="en-US" sz="1400" dirty="0" err="1" smtClean="0">
                <a:latin typeface="Helvetica"/>
                <a:cs typeface="Helvetica"/>
              </a:rPr>
              <a:t>Poloidal</a:t>
            </a:r>
            <a:r>
              <a:rPr lang="en-US" sz="1400" dirty="0" smtClean="0">
                <a:latin typeface="Helvetica"/>
                <a:cs typeface="Helvetica"/>
              </a:rPr>
              <a:t> cut is shown in the left columns with projection on inner </a:t>
            </a:r>
            <a:r>
              <a:rPr lang="en-US" sz="1400" dirty="0" err="1">
                <a:latin typeface="Helvetica"/>
                <a:cs typeface="Helvetica"/>
              </a:rPr>
              <a:t>d</a:t>
            </a:r>
            <a:r>
              <a:rPr lang="en-US" sz="1400" dirty="0" err="1" smtClean="0">
                <a:latin typeface="Helvetica"/>
                <a:cs typeface="Helvetica"/>
              </a:rPr>
              <a:t>ivertor</a:t>
            </a:r>
            <a:r>
              <a:rPr lang="en-US" sz="1400" dirty="0" smtClean="0">
                <a:latin typeface="Helvetica"/>
                <a:cs typeface="Helvetica"/>
              </a:rPr>
              <a:t> targets in the right column.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798447" y="12113299"/>
            <a:ext cx="2137973" cy="584776"/>
          </a:xfrm>
          <a:prstGeom prst="rect">
            <a:avLst/>
          </a:prstGeom>
          <a:solidFill>
            <a:srgbClr val="CC0000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chemeClr val="bg1"/>
                </a:solidFill>
              </a:rPr>
              <a:t>Standard </a:t>
            </a:r>
            <a:r>
              <a:rPr lang="en-US" sz="1600" dirty="0" err="1" smtClean="0">
                <a:solidFill>
                  <a:schemeClr val="bg1"/>
                </a:solidFill>
              </a:rPr>
              <a:t>Divertor</a:t>
            </a:r>
            <a:r>
              <a:rPr lang="en-US" sz="1600" dirty="0" smtClean="0">
                <a:solidFill>
                  <a:schemeClr val="bg1"/>
                </a:solidFill>
              </a:rPr>
              <a:t> with single X-Point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H="1" flipV="1">
            <a:off x="3302001" y="11383075"/>
            <a:ext cx="1496446" cy="73022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0603145" y="14155965"/>
            <a:ext cx="2845485" cy="426822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6200000">
            <a:off x="4059230" y="10595518"/>
            <a:ext cx="18456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Normalized </a:t>
            </a:r>
            <a:r>
              <a:rPr lang="en-US" sz="1000" dirty="0" err="1" smtClean="0"/>
              <a:t>Poloidal</a:t>
            </a:r>
            <a:r>
              <a:rPr lang="en-US" sz="1000" dirty="0" smtClean="0"/>
              <a:t> Flux</a:t>
            </a:r>
            <a:endParaRPr lang="en-US" sz="1000" dirty="0"/>
          </a:p>
        </p:txBody>
      </p:sp>
      <p:sp>
        <p:nvSpPr>
          <p:cNvPr id="86" name="TextBox 85"/>
          <p:cNvSpPr txBox="1"/>
          <p:nvPr/>
        </p:nvSpPr>
        <p:spPr>
          <a:xfrm rot="16200000">
            <a:off x="4059230" y="14158767"/>
            <a:ext cx="18456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Normalized </a:t>
            </a:r>
            <a:r>
              <a:rPr lang="en-US" sz="1000" dirty="0" err="1" smtClean="0"/>
              <a:t>Poloidal</a:t>
            </a:r>
            <a:r>
              <a:rPr lang="en-US" sz="1000" dirty="0" smtClean="0"/>
              <a:t> Flux</a:t>
            </a:r>
            <a:endParaRPr lang="en-US" sz="1000" dirty="0"/>
          </a:p>
        </p:txBody>
      </p:sp>
      <p:sp>
        <p:nvSpPr>
          <p:cNvPr id="87" name="TextBox 86"/>
          <p:cNvSpPr txBox="1"/>
          <p:nvPr/>
        </p:nvSpPr>
        <p:spPr>
          <a:xfrm rot="16200000">
            <a:off x="4062471" y="17772260"/>
            <a:ext cx="18456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Normalized </a:t>
            </a:r>
            <a:r>
              <a:rPr lang="en-US" sz="1000" dirty="0" err="1" smtClean="0"/>
              <a:t>Poloidal</a:t>
            </a:r>
            <a:r>
              <a:rPr lang="en-US" sz="1000" dirty="0" smtClean="0"/>
              <a:t> Flux</a:t>
            </a:r>
            <a:endParaRPr lang="en-US" sz="1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1582474" y="14598122"/>
            <a:ext cx="3657600" cy="219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76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1034</Words>
  <Application>Microsoft Macintosh PowerPoint</Application>
  <PresentationFormat>Custom</PresentationFormat>
  <Paragraphs>123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Waters</dc:creator>
  <cp:lastModifiedBy>Ian Waters</cp:lastModifiedBy>
  <cp:revision>85</cp:revision>
  <dcterms:created xsi:type="dcterms:W3CDTF">2015-10-23T14:04:52Z</dcterms:created>
  <dcterms:modified xsi:type="dcterms:W3CDTF">2015-10-30T19:31:56Z</dcterms:modified>
</cp:coreProperties>
</file>