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520" r:id="rId3"/>
    <p:sldId id="666" r:id="rId4"/>
    <p:sldId id="667" r:id="rId5"/>
    <p:sldId id="698" r:id="rId6"/>
    <p:sldId id="700" r:id="rId7"/>
    <p:sldId id="694" r:id="rId8"/>
    <p:sldId id="695" r:id="rId9"/>
    <p:sldId id="704" r:id="rId10"/>
    <p:sldId id="696" r:id="rId11"/>
    <p:sldId id="703" r:id="rId12"/>
    <p:sldId id="662" r:id="rId13"/>
    <p:sldId id="670" r:id="rId14"/>
    <p:sldId id="697" r:id="rId15"/>
    <p:sldId id="702" r:id="rId16"/>
    <p:sldId id="673" r:id="rId17"/>
    <p:sldId id="677" r:id="rId18"/>
    <p:sldId id="680" r:id="rId19"/>
  </p:sldIdLst>
  <p:sldSz cx="9144000" cy="6858000" type="screen4x3"/>
  <p:notesSz cx="6797675" cy="9872663"/>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 S. Hwang " initials="Y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5" autoAdjust="0"/>
    <p:restoredTop sz="91956" autoAdjust="0"/>
  </p:normalViewPr>
  <p:slideViewPr>
    <p:cSldViewPr>
      <p:cViewPr>
        <p:scale>
          <a:sx n="60" d="100"/>
          <a:sy n="60" d="100"/>
        </p:scale>
        <p:origin x="-1464" y="-29"/>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1308" y="9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34.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347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3" y="0"/>
            <a:ext cx="2945659" cy="493472"/>
          </a:xfrm>
          <a:prstGeom prst="rect">
            <a:avLst/>
          </a:prstGeom>
        </p:spPr>
        <p:txBody>
          <a:bodyPr vert="horz" lIns="91440" tIns="45720" rIns="91440" bIns="45720" rtlCol="0"/>
          <a:lstStyle>
            <a:lvl1pPr algn="r">
              <a:defRPr sz="1200"/>
            </a:lvl1pPr>
          </a:lstStyle>
          <a:p>
            <a:fld id="{CC0EDC1E-C37D-427B-B704-C81671104849}" type="datetimeFigureOut">
              <a:rPr lang="ko-KR" altLang="en-US" smtClean="0"/>
              <a:pPr/>
              <a:t>2017-09-18</a:t>
            </a:fld>
            <a:endParaRPr lang="ko-KR" altLang="en-US"/>
          </a:p>
        </p:txBody>
      </p:sp>
      <p:sp>
        <p:nvSpPr>
          <p:cNvPr id="4" name="바닥글 개체 틀 3"/>
          <p:cNvSpPr>
            <a:spLocks noGrp="1"/>
          </p:cNvSpPr>
          <p:nvPr>
            <p:ph type="ftr" sz="quarter" idx="2"/>
          </p:nvPr>
        </p:nvSpPr>
        <p:spPr>
          <a:xfrm>
            <a:off x="0" y="9377574"/>
            <a:ext cx="2945659" cy="493472"/>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3" y="9377574"/>
            <a:ext cx="2945659" cy="493472"/>
          </a:xfrm>
          <a:prstGeom prst="rect">
            <a:avLst/>
          </a:prstGeom>
        </p:spPr>
        <p:txBody>
          <a:bodyPr vert="horz" lIns="91440" tIns="45720" rIns="91440" bIns="45720" rtlCol="0" anchor="b"/>
          <a:lstStyle>
            <a:lvl1pPr algn="r">
              <a:defRPr sz="1200"/>
            </a:lvl1pPr>
          </a:lstStyle>
          <a:p>
            <a:fld id="{4E2AECA2-9CEC-4B22-A03A-29A47F227698}" type="slidenum">
              <a:rPr lang="ko-KR" altLang="en-US" smtClean="0"/>
              <a:pPr/>
              <a:t>‹#›</a:t>
            </a:fld>
            <a:endParaRPr lang="ko-KR" altLang="en-US"/>
          </a:p>
        </p:txBody>
      </p:sp>
    </p:spTree>
    <p:extLst>
      <p:ext uri="{BB962C8B-B14F-4D97-AF65-F5344CB8AC3E}">
        <p14:creationId xmlns="" xmlns:p14="http://schemas.microsoft.com/office/powerpoint/2010/main" val="3145765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363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50443" y="0"/>
            <a:ext cx="2945659" cy="493633"/>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38A60ABC-3306-444D-A8E4-6E82AFE1DE1E}" type="datetimeFigureOut">
              <a:rPr lang="ko-KR" altLang="en-US"/>
              <a:pPr>
                <a:defRPr/>
              </a:pPr>
              <a:t>2017-09-18</a:t>
            </a:fld>
            <a:endParaRPr lang="ko-KR" altLang="en-US"/>
          </a:p>
        </p:txBody>
      </p:sp>
      <p:sp>
        <p:nvSpPr>
          <p:cNvPr id="4" name="슬라이드 이미지 개체 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9377317"/>
            <a:ext cx="2945659" cy="493633"/>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50443" y="9377317"/>
            <a:ext cx="2945659" cy="493633"/>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31AD1ADE-F83F-46BC-BA1A-BDA5F362A2EE}" type="slidenum">
              <a:rPr lang="ko-KR" altLang="en-US"/>
              <a:pPr>
                <a:defRPr/>
              </a:pPr>
              <a:t>‹#›</a:t>
            </a:fld>
            <a:endParaRPr lang="ko-KR" altLang="en-US"/>
          </a:p>
        </p:txBody>
      </p:sp>
    </p:spTree>
    <p:extLst>
      <p:ext uri="{BB962C8B-B14F-4D97-AF65-F5344CB8AC3E}">
        <p14:creationId xmlns="" xmlns:p14="http://schemas.microsoft.com/office/powerpoint/2010/main" val="138722340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다이어그램 또는 조직도">
    <p:spTree>
      <p:nvGrpSpPr>
        <p:cNvPr id="1" name=""/>
        <p:cNvGrpSpPr/>
        <p:nvPr/>
      </p:nvGrpSpPr>
      <p:grpSpPr>
        <a:xfrm>
          <a:off x="0" y="0"/>
          <a:ext cx="0" cy="0"/>
          <a:chOff x="0" y="0"/>
          <a:chExt cx="0" cy="0"/>
        </a:xfrm>
      </p:grpSpPr>
      <p:sp>
        <p:nvSpPr>
          <p:cNvPr id="3" name="TextBox 2"/>
          <p:cNvSpPr txBox="1"/>
          <p:nvPr userDrawn="1"/>
        </p:nvSpPr>
        <p:spPr>
          <a:xfrm>
            <a:off x="77788" y="6381750"/>
            <a:ext cx="1076325" cy="338138"/>
          </a:xfrm>
          <a:prstGeom prst="rect">
            <a:avLst/>
          </a:prstGeom>
          <a:noFill/>
        </p:spPr>
        <p:txBody>
          <a:bodyPr>
            <a:spAutoFit/>
          </a:bodyPr>
          <a:lstStyle/>
          <a:p>
            <a:pPr fontAlgn="auto">
              <a:spcBef>
                <a:spcPts val="0"/>
              </a:spcBef>
              <a:spcAft>
                <a:spcPts val="0"/>
              </a:spcAft>
              <a:defRPr/>
            </a:pPr>
            <a:fld id="{2BA6DD64-64BF-4AE7-BD62-935BC8C44DD5}" type="slidenum">
              <a:rPr kumimoji="0" lang="en-US" altLang="ko-KR" sz="1600" smtClean="0">
                <a:latin typeface="Arial Black" pitchFamily="34" charset="0"/>
                <a:ea typeface="+mn-ea"/>
              </a:rPr>
              <a:pPr fontAlgn="auto">
                <a:spcBef>
                  <a:spcPts val="0"/>
                </a:spcBef>
                <a:spcAft>
                  <a:spcPts val="0"/>
                </a:spcAft>
                <a:defRPr/>
              </a:pPr>
              <a:t>‹#›</a:t>
            </a:fld>
            <a:r>
              <a:rPr kumimoji="0" lang="en-US" altLang="ko-KR" sz="1200" dirty="0" smtClean="0">
                <a:latin typeface="Arial Black" pitchFamily="34" charset="0"/>
                <a:ea typeface="+mn-ea"/>
              </a:rPr>
              <a:t>/18</a:t>
            </a:r>
            <a:endParaRPr kumimoji="0" lang="ko-KR" altLang="en-US" sz="1200" dirty="0">
              <a:latin typeface="Arial Black" pitchFamily="34" charset="0"/>
              <a:ea typeface="+mn-ea"/>
            </a:endParaRPr>
          </a:p>
        </p:txBody>
      </p:sp>
      <p:sp>
        <p:nvSpPr>
          <p:cNvPr id="4" name="TextBox 3"/>
          <p:cNvSpPr txBox="1"/>
          <p:nvPr userDrawn="1"/>
        </p:nvSpPr>
        <p:spPr>
          <a:xfrm>
            <a:off x="87313" y="6657975"/>
            <a:ext cx="1079142" cy="215444"/>
          </a:xfrm>
          <a:prstGeom prst="rect">
            <a:avLst/>
          </a:prstGeom>
          <a:noFill/>
        </p:spPr>
        <p:txBody>
          <a:bodyPr wrap="none">
            <a:spAutoFit/>
          </a:bodyPr>
          <a:lstStyle/>
          <a:p>
            <a:pPr fontAlgn="auto">
              <a:spcBef>
                <a:spcPts val="0"/>
              </a:spcBef>
              <a:spcAft>
                <a:spcPts val="0"/>
              </a:spcAft>
              <a:defRPr/>
            </a:pPr>
            <a:r>
              <a:rPr kumimoji="0" lang="en-US" altLang="ko-KR" sz="800" dirty="0" smtClean="0">
                <a:latin typeface="Arial" charset="0"/>
                <a:ea typeface="+mn-ea"/>
              </a:rPr>
              <a:t>LHY_ISTW_SEP19</a:t>
            </a:r>
            <a:endParaRPr kumimoji="0" lang="ko-KR" altLang="en-US" sz="800" dirty="0">
              <a:latin typeface="Arial" charset="0"/>
              <a:ea typeface="+mn-ea"/>
            </a:endParaRPr>
          </a:p>
        </p:txBody>
      </p:sp>
      <p:sp>
        <p:nvSpPr>
          <p:cNvPr id="5" name="직사각형 4"/>
          <p:cNvSpPr/>
          <p:nvPr userDrawn="1"/>
        </p:nvSpPr>
        <p:spPr>
          <a:xfrm>
            <a:off x="1656184" y="6453336"/>
            <a:ext cx="4932040" cy="246221"/>
          </a:xfrm>
          <a:prstGeom prst="rect">
            <a:avLst/>
          </a:prstGeom>
        </p:spPr>
        <p:txBody>
          <a:bodyPr wrap="square">
            <a:spAutoFit/>
          </a:bodyPr>
          <a:lstStyle/>
          <a:p>
            <a:pPr algn="ctr" fontAlgn="auto">
              <a:spcBef>
                <a:spcPct val="50000"/>
              </a:spcBef>
              <a:spcAft>
                <a:spcPts val="0"/>
              </a:spcAft>
              <a:defRPr/>
            </a:pPr>
            <a:r>
              <a:rPr kumimoji="0" lang="en-US" altLang="ko-KR" sz="1000" dirty="0" smtClean="0">
                <a:latin typeface="Tahoma" pitchFamily="34" charset="0"/>
                <a:ea typeface="+mn-ea"/>
              </a:rPr>
              <a:t>ISTW 2017</a:t>
            </a:r>
            <a:r>
              <a:rPr kumimoji="0" lang="en-US" altLang="ko-KR" sz="1000" baseline="0" dirty="0" smtClean="0">
                <a:latin typeface="Tahoma" pitchFamily="34" charset="0"/>
                <a:ea typeface="+mn-ea"/>
              </a:rPr>
              <a:t> </a:t>
            </a:r>
            <a:r>
              <a:rPr kumimoji="0" lang="en-US" altLang="ko-KR" sz="1000" dirty="0" smtClean="0">
                <a:latin typeface="Tahoma" pitchFamily="34" charset="0"/>
                <a:ea typeface="+mn-ea"/>
              </a:rPr>
              <a:t>on</a:t>
            </a:r>
            <a:r>
              <a:rPr kumimoji="0" lang="en-US" altLang="ko-KR" sz="1000" dirty="0" smtClean="0">
                <a:solidFill>
                  <a:srgbClr val="336600"/>
                </a:solidFill>
                <a:latin typeface="Tahoma" pitchFamily="34" charset="0"/>
                <a:ea typeface="+mn-ea"/>
              </a:rPr>
              <a:t> September</a:t>
            </a:r>
            <a:r>
              <a:rPr kumimoji="0" lang="en-US" altLang="ko-KR" sz="1000" dirty="0" smtClean="0">
                <a:latin typeface="Tahoma" pitchFamily="34" charset="0"/>
                <a:ea typeface="+mn-ea"/>
              </a:rPr>
              <a:t> 19</a:t>
            </a:r>
            <a:r>
              <a:rPr kumimoji="0" lang="en-US" altLang="ko-KR" sz="1000" baseline="30000" dirty="0" smtClean="0">
                <a:latin typeface="Tahoma" pitchFamily="34" charset="0"/>
                <a:ea typeface="+mn-ea"/>
              </a:rPr>
              <a:t>th</a:t>
            </a:r>
            <a:r>
              <a:rPr kumimoji="0" lang="en-US" altLang="ko-KR" sz="1000" dirty="0" smtClean="0">
                <a:latin typeface="Tahoma" pitchFamily="34" charset="0"/>
                <a:ea typeface="+mn-ea"/>
              </a:rPr>
              <a:t> 2017, </a:t>
            </a:r>
            <a:r>
              <a:rPr kumimoji="0" lang="en-US" altLang="ko-KR" sz="1000" dirty="0">
                <a:latin typeface="Tahoma" pitchFamily="34" charset="0"/>
                <a:ea typeface="+mn-ea"/>
              </a:rPr>
              <a:t>at </a:t>
            </a:r>
            <a:r>
              <a:rPr kumimoji="0" lang="en-US" altLang="ko-KR" sz="1000" dirty="0" smtClean="0">
                <a:latin typeface="Tahoma" pitchFamily="34" charset="0"/>
                <a:ea typeface="+mn-ea"/>
              </a:rPr>
              <a:t>S</a:t>
            </a:r>
            <a:r>
              <a:rPr kumimoji="0" lang="en-US" altLang="ko-KR" sz="1000" baseline="0" dirty="0" smtClean="0">
                <a:latin typeface="Tahoma" pitchFamily="34" charset="0"/>
                <a:ea typeface="+mn-ea"/>
              </a:rPr>
              <a:t>NU.</a:t>
            </a:r>
            <a:endParaRPr kumimoji="0" lang="en-US" altLang="ko-KR" sz="1000" dirty="0">
              <a:latin typeface="Tahoma" pitchFamily="34" charset="0"/>
              <a:ea typeface="+mn-ea"/>
            </a:endParaRPr>
          </a:p>
        </p:txBody>
      </p:sp>
      <p:sp>
        <p:nvSpPr>
          <p:cNvPr id="13" name="제목 1"/>
          <p:cNvSpPr>
            <a:spLocks noGrp="1"/>
          </p:cNvSpPr>
          <p:nvPr>
            <p:ph type="title"/>
          </p:nvPr>
        </p:nvSpPr>
        <p:spPr>
          <a:xfrm>
            <a:off x="625464" y="1"/>
            <a:ext cx="8447099" cy="712788"/>
          </a:xfrm>
          <a:prstGeom prst="rect">
            <a:avLst/>
          </a:prstGeom>
        </p:spPr>
        <p:txBody>
          <a:bodyPr anchor="b"/>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85786" y="1643050"/>
            <a:ext cx="2814630" cy="1470025"/>
          </a:xfrm>
          <a:prstGeom prst="rect">
            <a:avLst/>
          </a:prstGeom>
        </p:spPr>
        <p:txBody>
          <a:body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085848" y="3500438"/>
            <a:ext cx="2200268"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pic>
        <p:nvPicPr>
          <p:cNvPr id="5" name="그림 4" descr="사본 -shot _ 3879_00000210_color.jpg"/>
          <p:cNvPicPr>
            <a:picLocks noChangeAspect="1"/>
          </p:cNvPicPr>
          <p:nvPr userDrawn="1"/>
        </p:nvPicPr>
        <p:blipFill>
          <a:blip r:embed="rId2" cstate="print"/>
          <a:stretch>
            <a:fillRect/>
          </a:stretch>
        </p:blipFill>
        <p:spPr>
          <a:xfrm>
            <a:off x="4490467" y="1860673"/>
            <a:ext cx="4387874" cy="3512543"/>
          </a:xfrm>
          <a:prstGeom prst="rect">
            <a:avLst/>
          </a:prstGeom>
        </p:spPr>
      </p:pic>
      <p:sp>
        <p:nvSpPr>
          <p:cNvPr id="6" name="Rectangle 74"/>
          <p:cNvSpPr>
            <a:spLocks noChangeArrowheads="1"/>
          </p:cNvSpPr>
          <p:nvPr userDrawn="1"/>
        </p:nvSpPr>
        <p:spPr bwMode="auto">
          <a:xfrm>
            <a:off x="0" y="0"/>
            <a:ext cx="9144000" cy="917568"/>
          </a:xfrm>
          <a:prstGeom prst="rect">
            <a:avLst/>
          </a:prstGeom>
          <a:gradFill flip="none" rotWithShape="1">
            <a:gsLst>
              <a:gs pos="0">
                <a:srgbClr val="192C4B">
                  <a:alpha val="92000"/>
                </a:srgbClr>
              </a:gs>
              <a:gs pos="25000">
                <a:srgbClr val="2F5491"/>
              </a:gs>
              <a:gs pos="66000">
                <a:srgbClr val="213B65"/>
              </a:gs>
              <a:gs pos="91000">
                <a:srgbClr val="213B65"/>
              </a:gs>
              <a:gs pos="100000">
                <a:schemeClr val="bg1">
                  <a:lumMod val="75000"/>
                </a:schemeClr>
              </a:gs>
            </a:gsLst>
            <a:lin ang="4800000" scaled="0"/>
            <a:tileRect/>
          </a:gradFill>
          <a:ln w="9525" algn="ctr">
            <a:noFill/>
            <a:miter lim="800000"/>
            <a:headEnd/>
            <a:tailEnd/>
          </a:ln>
          <a:effectLst/>
        </p:spPr>
        <p:txBody>
          <a:bodyPr wrap="none" anchor="ctr"/>
          <a:lstStyle/>
          <a:p>
            <a:pPr>
              <a:defRPr/>
            </a:pPr>
            <a:endParaRPr lang="ko-KR" altLang="en-US" dirty="0">
              <a:ea typeface="굴림" pitchFamily="50" charset="-127"/>
            </a:endParaRPr>
          </a:p>
        </p:txBody>
      </p:sp>
      <p:sp>
        <p:nvSpPr>
          <p:cNvPr id="7" name="Rectangle 74"/>
          <p:cNvSpPr>
            <a:spLocks noChangeArrowheads="1"/>
          </p:cNvSpPr>
          <p:nvPr userDrawn="1"/>
        </p:nvSpPr>
        <p:spPr bwMode="auto">
          <a:xfrm>
            <a:off x="0" y="588546"/>
            <a:ext cx="9144000" cy="329022"/>
          </a:xfrm>
          <a:prstGeom prst="rect">
            <a:avLst/>
          </a:prstGeom>
          <a:gradFill flip="none" rotWithShape="1">
            <a:gsLst>
              <a:gs pos="85000">
                <a:schemeClr val="bg1">
                  <a:lumMod val="95000"/>
                  <a:alpha val="0"/>
                </a:schemeClr>
              </a:gs>
              <a:gs pos="100000">
                <a:schemeClr val="bg1">
                  <a:lumMod val="75000"/>
                  <a:alpha val="69000"/>
                </a:schemeClr>
              </a:gs>
            </a:gsLst>
            <a:lin ang="5400000" scaled="1"/>
            <a:tileRect/>
          </a:gradFill>
          <a:ln w="9525" algn="ctr">
            <a:noFill/>
            <a:miter lim="800000"/>
            <a:headEnd/>
            <a:tailEnd/>
          </a:ln>
          <a:effectLst/>
        </p:spPr>
        <p:txBody>
          <a:bodyPr wrap="none" anchor="ctr"/>
          <a:lstStyle/>
          <a:p>
            <a:pPr>
              <a:defRPr/>
            </a:pPr>
            <a:endParaRPr lang="ko-KR" altLang="en-US" dirty="0">
              <a:ea typeface="굴림" pitchFamily="50" charset="-127"/>
            </a:endParaRPr>
          </a:p>
        </p:txBody>
      </p:sp>
      <p:sp>
        <p:nvSpPr>
          <p:cNvPr id="8" name="Text Box 28"/>
          <p:cNvSpPr txBox="1">
            <a:spLocks noChangeArrowheads="1"/>
          </p:cNvSpPr>
          <p:nvPr userDrawn="1"/>
        </p:nvSpPr>
        <p:spPr bwMode="auto">
          <a:xfrm>
            <a:off x="1343025" y="0"/>
            <a:ext cx="6816725" cy="477838"/>
          </a:xfrm>
          <a:prstGeom prst="rect">
            <a:avLst/>
          </a:prstGeom>
          <a:noFill/>
          <a:ln w="9525" algn="ctr">
            <a:noFill/>
            <a:miter lim="800000"/>
            <a:headEnd/>
            <a:tailEnd/>
          </a:ln>
          <a:effectLst/>
        </p:spPr>
        <p:txBody>
          <a:bodyPr>
            <a:spAutoFit/>
          </a:bodyPr>
          <a:lstStyle/>
          <a:p>
            <a:pPr algn="r">
              <a:spcBef>
                <a:spcPct val="50000"/>
              </a:spcBef>
              <a:defRPr/>
            </a:pPr>
            <a:endParaRPr lang="en-US" altLang="ko-KR" sz="1000" b="0" dirty="0">
              <a:solidFill>
                <a:schemeClr val="bg1"/>
              </a:solidFill>
              <a:ea typeface="Elegant" pitchFamily="2" charset="-127"/>
            </a:endParaRPr>
          </a:p>
          <a:p>
            <a:pPr algn="r">
              <a:spcBef>
                <a:spcPct val="50000"/>
              </a:spcBef>
              <a:defRPr/>
            </a:pPr>
            <a:endParaRPr lang="en-US" altLang="ko-KR" sz="1000" dirty="0">
              <a:solidFill>
                <a:schemeClr val="bg1"/>
              </a:solidFill>
              <a:ea typeface="Elegant" pitchFamily="2" charset="-127"/>
            </a:endParaRPr>
          </a:p>
        </p:txBody>
      </p:sp>
      <p:sp>
        <p:nvSpPr>
          <p:cNvPr id="9" name="Line 44"/>
          <p:cNvSpPr>
            <a:spLocks noChangeShapeType="1"/>
          </p:cNvSpPr>
          <p:nvPr userDrawn="1"/>
        </p:nvSpPr>
        <p:spPr bwMode="auto">
          <a:xfrm>
            <a:off x="-1588" y="922338"/>
            <a:ext cx="8999538" cy="0"/>
          </a:xfrm>
          <a:prstGeom prst="line">
            <a:avLst/>
          </a:prstGeom>
          <a:noFill/>
          <a:ln w="19050">
            <a:solidFill>
              <a:schemeClr val="tx1"/>
            </a:solidFill>
            <a:round/>
            <a:headEnd/>
            <a:tailEnd/>
          </a:ln>
          <a:effectLst/>
        </p:spPr>
        <p:txBody>
          <a:bodyPr wrap="none" anchor="ctr"/>
          <a:lstStyle/>
          <a:p>
            <a:pPr>
              <a:defRPr/>
            </a:pPr>
            <a:endParaRPr lang="ko-KR" altLang="en-US" dirty="0">
              <a:ea typeface="굴림" pitchFamily="50" charset="-127"/>
            </a:endParaRPr>
          </a:p>
        </p:txBody>
      </p:sp>
      <p:sp>
        <p:nvSpPr>
          <p:cNvPr id="10" name="Rectangle 45"/>
          <p:cNvSpPr>
            <a:spLocks noChangeArrowheads="1"/>
          </p:cNvSpPr>
          <p:nvPr userDrawn="1"/>
        </p:nvSpPr>
        <p:spPr bwMode="auto">
          <a:xfrm>
            <a:off x="8778875" y="890588"/>
            <a:ext cx="360363" cy="36512"/>
          </a:xfrm>
          <a:prstGeom prst="rect">
            <a:avLst/>
          </a:prstGeom>
          <a:solidFill>
            <a:schemeClr val="tx1"/>
          </a:solidFill>
          <a:ln w="9525" algn="ctr">
            <a:solidFill>
              <a:schemeClr val="tx1"/>
            </a:solidFill>
            <a:miter lim="800000"/>
            <a:headEnd/>
            <a:tailEnd/>
          </a:ln>
          <a:effectLst/>
        </p:spPr>
        <p:txBody>
          <a:bodyPr wrap="none" anchor="ctr"/>
          <a:lstStyle/>
          <a:p>
            <a:pPr>
              <a:defRPr/>
            </a:pPr>
            <a:endParaRPr lang="ko-KR" altLang="en-US" dirty="0">
              <a:ea typeface="굴림" pitchFamily="50" charset="-127"/>
            </a:endParaRPr>
          </a:p>
        </p:txBody>
      </p:sp>
      <p:sp>
        <p:nvSpPr>
          <p:cNvPr id="12" name="Text Box 41"/>
          <p:cNvSpPr txBox="1">
            <a:spLocks noChangeArrowheads="1"/>
          </p:cNvSpPr>
          <p:nvPr userDrawn="1"/>
        </p:nvSpPr>
        <p:spPr bwMode="auto">
          <a:xfrm>
            <a:off x="73025" y="687388"/>
            <a:ext cx="541338" cy="228600"/>
          </a:xfrm>
          <a:prstGeom prst="rect">
            <a:avLst/>
          </a:prstGeom>
          <a:noFill/>
          <a:ln w="9525">
            <a:noFill/>
            <a:miter lim="800000"/>
            <a:headEnd/>
            <a:tailEnd/>
          </a:ln>
          <a:effectLst/>
        </p:spPr>
        <p:txBody>
          <a:bodyPr>
            <a:spAutoFit/>
          </a:bodyPr>
          <a:lstStyle/>
          <a:p>
            <a:pPr>
              <a:spcBef>
                <a:spcPct val="50000"/>
              </a:spcBef>
              <a:defRPr/>
            </a:pPr>
            <a:endParaRPr lang="ko-KR" altLang="ko-KR" sz="900" dirty="0">
              <a:solidFill>
                <a:schemeClr val="bg1"/>
              </a:solidFill>
              <a:latin typeface="Tahoma" pitchFamily="34" charset="0"/>
              <a:ea typeface="굴림" pitchFamily="50" charset="-127"/>
            </a:endParaRPr>
          </a:p>
        </p:txBody>
      </p:sp>
      <p:sp>
        <p:nvSpPr>
          <p:cNvPr id="13" name="Rectangle 34"/>
          <p:cNvSpPr>
            <a:spLocks noChangeArrowheads="1"/>
          </p:cNvSpPr>
          <p:nvPr userDrawn="1"/>
        </p:nvSpPr>
        <p:spPr bwMode="auto">
          <a:xfrm>
            <a:off x="61913" y="134938"/>
            <a:ext cx="563562" cy="662045"/>
          </a:xfrm>
          <a:prstGeom prst="rect">
            <a:avLst/>
          </a:prstGeom>
          <a:gradFill rotWithShape="1">
            <a:gsLst>
              <a:gs pos="0">
                <a:srgbClr val="5F5F5F"/>
              </a:gs>
              <a:gs pos="100000">
                <a:srgbClr val="5F5F5F">
                  <a:gamma/>
                  <a:shade val="46275"/>
                  <a:invGamma/>
                </a:srgbClr>
              </a:gs>
            </a:gsLst>
            <a:lin ang="2700000" scaled="1"/>
          </a:gradFill>
          <a:ln w="9525">
            <a:noFill/>
            <a:miter lim="800000"/>
            <a:headEnd/>
            <a:tailEnd/>
          </a:ln>
          <a:effectLst/>
        </p:spPr>
        <p:txBody>
          <a:bodyPr wrap="none" anchor="ctr"/>
          <a:lstStyle/>
          <a:p>
            <a:pPr>
              <a:defRPr/>
            </a:pPr>
            <a:endParaRPr lang="ko-KR" altLang="en-US" dirty="0">
              <a:ea typeface="굴림" pitchFamily="50" charset="-127"/>
            </a:endParaRPr>
          </a:p>
        </p:txBody>
      </p:sp>
      <p:sp>
        <p:nvSpPr>
          <p:cNvPr id="14" name="Text Box 41"/>
          <p:cNvSpPr txBox="1">
            <a:spLocks noChangeArrowheads="1"/>
          </p:cNvSpPr>
          <p:nvPr userDrawn="1"/>
        </p:nvSpPr>
        <p:spPr bwMode="auto">
          <a:xfrm>
            <a:off x="73047" y="687430"/>
            <a:ext cx="541294" cy="228558"/>
          </a:xfrm>
          <a:prstGeom prst="rect">
            <a:avLst/>
          </a:prstGeom>
          <a:noFill/>
          <a:ln w="9525">
            <a:noFill/>
            <a:miter lim="800000"/>
            <a:headEnd/>
            <a:tailEnd/>
          </a:ln>
          <a:effectLst/>
        </p:spPr>
        <p:txBody>
          <a:bodyPr>
            <a:spAutoFit/>
          </a:bodyPr>
          <a:lstStyle/>
          <a:p>
            <a:pPr>
              <a:spcBef>
                <a:spcPct val="50000"/>
              </a:spcBef>
              <a:defRPr/>
            </a:pPr>
            <a:endParaRPr lang="ko-KR" altLang="ko-KR" sz="900" dirty="0">
              <a:solidFill>
                <a:schemeClr val="bg1"/>
              </a:solidFill>
              <a:latin typeface="Tahoma" pitchFamily="34" charset="0"/>
              <a:ea typeface="굴림" pitchFamily="50" charset="-127"/>
            </a:endParaRPr>
          </a:p>
        </p:txBody>
      </p:sp>
      <p:pic>
        <p:nvPicPr>
          <p:cNvPr id="15" name="Picture 2" descr="E:\Data\1_연구\1_VEST\관련사진\20111017_ICON\VEST_IC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307" y="111498"/>
            <a:ext cx="714060" cy="71406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74"/>
          <p:cNvSpPr>
            <a:spLocks noChangeArrowheads="1"/>
          </p:cNvSpPr>
          <p:nvPr/>
        </p:nvSpPr>
        <p:spPr bwMode="auto">
          <a:xfrm>
            <a:off x="0" y="0"/>
            <a:ext cx="9144000" cy="728663"/>
          </a:xfrm>
          <a:prstGeom prst="rect">
            <a:avLst/>
          </a:prstGeom>
          <a:gradFill flip="none" rotWithShape="1">
            <a:gsLst>
              <a:gs pos="0">
                <a:srgbClr val="192C4B">
                  <a:alpha val="92000"/>
                </a:srgbClr>
              </a:gs>
              <a:gs pos="25000">
                <a:srgbClr val="2F5491"/>
              </a:gs>
              <a:gs pos="66000">
                <a:srgbClr val="213B65"/>
              </a:gs>
              <a:gs pos="91000">
                <a:srgbClr val="213B65"/>
              </a:gs>
              <a:gs pos="100000">
                <a:schemeClr val="bg1">
                  <a:lumMod val="75000"/>
                </a:schemeClr>
              </a:gs>
            </a:gsLst>
            <a:lin ang="4800000" scaled="0"/>
            <a:tileRect/>
          </a:gradFill>
          <a:ln w="9525" algn="ctr">
            <a:noFill/>
            <a:miter lim="800000"/>
            <a:headEnd/>
            <a:tailEnd/>
          </a:ln>
          <a:effectLst/>
        </p:spPr>
        <p:txBody>
          <a:bodyPr wrap="none" anchor="ctr"/>
          <a:lstStyle/>
          <a:p>
            <a:pPr fontAlgn="auto">
              <a:spcBef>
                <a:spcPts val="0"/>
              </a:spcBef>
              <a:spcAft>
                <a:spcPts val="0"/>
              </a:spcAft>
              <a:defRPr/>
            </a:pPr>
            <a:endParaRPr kumimoji="0" lang="ko-KR" altLang="en-US" dirty="0">
              <a:latin typeface="Arial" charset="0"/>
              <a:ea typeface="+mn-ea"/>
            </a:endParaRPr>
          </a:p>
        </p:txBody>
      </p:sp>
      <p:sp>
        <p:nvSpPr>
          <p:cNvPr id="33" name="Rectangle 74"/>
          <p:cNvSpPr>
            <a:spLocks noChangeArrowheads="1"/>
          </p:cNvSpPr>
          <p:nvPr/>
        </p:nvSpPr>
        <p:spPr bwMode="auto">
          <a:xfrm>
            <a:off x="0" y="379404"/>
            <a:ext cx="9144000" cy="329022"/>
          </a:xfrm>
          <a:prstGeom prst="rect">
            <a:avLst/>
          </a:prstGeom>
          <a:gradFill flip="none" rotWithShape="1">
            <a:gsLst>
              <a:gs pos="85000">
                <a:schemeClr val="bg1">
                  <a:lumMod val="95000"/>
                  <a:alpha val="0"/>
                </a:schemeClr>
              </a:gs>
              <a:gs pos="100000">
                <a:schemeClr val="bg1">
                  <a:lumMod val="75000"/>
                  <a:alpha val="69000"/>
                </a:schemeClr>
              </a:gs>
            </a:gsLst>
            <a:lin ang="5400000" scaled="1"/>
            <a:tileRect/>
          </a:gradFill>
          <a:ln w="9525" algn="ctr">
            <a:noFill/>
            <a:miter lim="800000"/>
            <a:headEnd/>
            <a:tailEnd/>
          </a:ln>
          <a:effectLst/>
        </p:spPr>
        <p:txBody>
          <a:bodyPr wrap="none" anchor="ctr"/>
          <a:lstStyle/>
          <a:p>
            <a:pPr fontAlgn="auto">
              <a:spcBef>
                <a:spcPts val="0"/>
              </a:spcBef>
              <a:spcAft>
                <a:spcPts val="0"/>
              </a:spcAft>
              <a:defRPr/>
            </a:pPr>
            <a:endParaRPr kumimoji="0" lang="ko-KR" altLang="en-US" dirty="0">
              <a:latin typeface="Arial" charset="0"/>
              <a:ea typeface="+mn-ea"/>
            </a:endParaRPr>
          </a:p>
        </p:txBody>
      </p:sp>
      <p:sp>
        <p:nvSpPr>
          <p:cNvPr id="45" name="Rectangle 75"/>
          <p:cNvSpPr>
            <a:spLocks noChangeArrowheads="1"/>
          </p:cNvSpPr>
          <p:nvPr/>
        </p:nvSpPr>
        <p:spPr bwMode="auto">
          <a:xfrm rot="10800000">
            <a:off x="0" y="6365080"/>
            <a:ext cx="9144000" cy="508793"/>
          </a:xfrm>
          <a:prstGeom prst="rect">
            <a:avLst/>
          </a:prstGeom>
          <a:gradFill flip="none" rotWithShape="1">
            <a:gsLst>
              <a:gs pos="5000">
                <a:srgbClr val="213B65">
                  <a:alpha val="48000"/>
                </a:srgbClr>
              </a:gs>
              <a:gs pos="100000">
                <a:schemeClr val="bg1">
                  <a:lumMod val="50000"/>
                  <a:alpha val="35000"/>
                </a:schemeClr>
              </a:gs>
            </a:gsLst>
            <a:lin ang="2700000" scaled="1"/>
            <a:tileRect/>
          </a:gradFill>
          <a:ln w="9525" algn="ctr">
            <a:noFill/>
            <a:miter lim="800000"/>
            <a:headEnd/>
            <a:tailEnd/>
          </a:ln>
          <a:effectLst/>
        </p:spPr>
        <p:txBody>
          <a:bodyPr wrap="none" anchor="ctr"/>
          <a:lstStyle/>
          <a:p>
            <a:pPr fontAlgn="auto">
              <a:spcBef>
                <a:spcPts val="0"/>
              </a:spcBef>
              <a:spcAft>
                <a:spcPts val="0"/>
              </a:spcAft>
              <a:defRPr/>
            </a:pPr>
            <a:endParaRPr kumimoji="0" lang="ko-KR" altLang="en-US" dirty="0">
              <a:latin typeface="Arial" charset="0"/>
              <a:ea typeface="+mn-ea"/>
            </a:endParaRPr>
          </a:p>
        </p:txBody>
      </p:sp>
      <p:sp>
        <p:nvSpPr>
          <p:cNvPr id="46" name="Text Box 28"/>
          <p:cNvSpPr txBox="1">
            <a:spLocks noChangeArrowheads="1"/>
          </p:cNvSpPr>
          <p:nvPr/>
        </p:nvSpPr>
        <p:spPr bwMode="auto">
          <a:xfrm>
            <a:off x="1343025" y="0"/>
            <a:ext cx="6816725" cy="477838"/>
          </a:xfrm>
          <a:prstGeom prst="rect">
            <a:avLst/>
          </a:prstGeom>
          <a:noFill/>
          <a:ln w="9525" algn="ctr">
            <a:noFill/>
            <a:miter lim="800000"/>
            <a:headEnd/>
            <a:tailEnd/>
          </a:ln>
          <a:effectLst/>
        </p:spPr>
        <p:txBody>
          <a:bodyPr>
            <a:spAutoFit/>
          </a:bodyPr>
          <a:lstStyle/>
          <a:p>
            <a:pPr algn="r" fontAlgn="auto">
              <a:spcBef>
                <a:spcPct val="50000"/>
              </a:spcBef>
              <a:spcAft>
                <a:spcPts val="0"/>
              </a:spcAft>
              <a:defRPr/>
            </a:pPr>
            <a:endParaRPr kumimoji="0" lang="en-US" altLang="ko-KR" sz="1000" dirty="0">
              <a:solidFill>
                <a:schemeClr val="bg1"/>
              </a:solidFill>
              <a:latin typeface="Arial" charset="0"/>
              <a:ea typeface="Elegant" pitchFamily="2" charset="-127"/>
            </a:endParaRPr>
          </a:p>
          <a:p>
            <a:pPr algn="r" fontAlgn="auto">
              <a:spcBef>
                <a:spcPct val="50000"/>
              </a:spcBef>
              <a:spcAft>
                <a:spcPts val="0"/>
              </a:spcAft>
              <a:defRPr/>
            </a:pPr>
            <a:endParaRPr kumimoji="0" lang="en-US" altLang="ko-KR" sz="1000" dirty="0">
              <a:solidFill>
                <a:schemeClr val="bg1"/>
              </a:solidFill>
              <a:latin typeface="Arial" charset="0"/>
              <a:ea typeface="Elegant" pitchFamily="2" charset="-127"/>
            </a:endParaRPr>
          </a:p>
        </p:txBody>
      </p:sp>
      <p:sp>
        <p:nvSpPr>
          <p:cNvPr id="47" name="Line 44"/>
          <p:cNvSpPr>
            <a:spLocks noChangeShapeType="1"/>
          </p:cNvSpPr>
          <p:nvPr/>
        </p:nvSpPr>
        <p:spPr bwMode="auto">
          <a:xfrm>
            <a:off x="0" y="728663"/>
            <a:ext cx="8999538" cy="0"/>
          </a:xfrm>
          <a:prstGeom prst="line">
            <a:avLst/>
          </a:prstGeom>
          <a:noFill/>
          <a:ln w="19050">
            <a:solidFill>
              <a:schemeClr val="tx1"/>
            </a:solidFill>
            <a:round/>
            <a:headEnd/>
            <a:tailEnd/>
          </a:ln>
          <a:effectLst/>
        </p:spPr>
        <p:txBody>
          <a:bodyPr wrap="none" anchor="ctr"/>
          <a:lstStyle/>
          <a:p>
            <a:pPr fontAlgn="auto">
              <a:spcBef>
                <a:spcPts val="0"/>
              </a:spcBef>
              <a:spcAft>
                <a:spcPts val="0"/>
              </a:spcAft>
              <a:defRPr/>
            </a:pPr>
            <a:endParaRPr kumimoji="0" lang="ko-KR" altLang="en-US" dirty="0">
              <a:latin typeface="Arial" charset="0"/>
              <a:ea typeface="+mn-ea"/>
            </a:endParaRPr>
          </a:p>
        </p:txBody>
      </p:sp>
      <p:sp>
        <p:nvSpPr>
          <p:cNvPr id="48" name="Rectangle 45"/>
          <p:cNvSpPr>
            <a:spLocks noChangeArrowheads="1"/>
          </p:cNvSpPr>
          <p:nvPr/>
        </p:nvSpPr>
        <p:spPr bwMode="auto">
          <a:xfrm>
            <a:off x="8782050" y="696913"/>
            <a:ext cx="360363" cy="36512"/>
          </a:xfrm>
          <a:prstGeom prst="rect">
            <a:avLst/>
          </a:prstGeom>
          <a:solidFill>
            <a:schemeClr val="tx1"/>
          </a:solidFill>
          <a:ln w="9525" algn="ctr">
            <a:solidFill>
              <a:schemeClr val="tx1"/>
            </a:solidFill>
            <a:miter lim="800000"/>
            <a:headEnd/>
            <a:tailEnd/>
          </a:ln>
          <a:effectLst/>
        </p:spPr>
        <p:txBody>
          <a:bodyPr wrap="none" anchor="ctr"/>
          <a:lstStyle/>
          <a:p>
            <a:pPr fontAlgn="auto">
              <a:spcBef>
                <a:spcPts val="0"/>
              </a:spcBef>
              <a:spcAft>
                <a:spcPts val="0"/>
              </a:spcAft>
              <a:defRPr/>
            </a:pPr>
            <a:endParaRPr kumimoji="0" lang="ko-KR" altLang="en-US" dirty="0">
              <a:latin typeface="Arial" charset="0"/>
              <a:ea typeface="+mn-ea"/>
            </a:endParaRPr>
          </a:p>
        </p:txBody>
      </p:sp>
      <p:pic>
        <p:nvPicPr>
          <p:cNvPr id="7182" name="Picture 53" descr="snu"/>
          <p:cNvPicPr>
            <a:picLocks noChangeAspect="1" noChangeArrowheads="1"/>
          </p:cNvPicPr>
          <p:nvPr/>
        </p:nvPicPr>
        <p:blipFill>
          <a:blip r:embed="rId4" cstate="print"/>
          <a:srcRect/>
          <a:stretch>
            <a:fillRect/>
          </a:stretch>
        </p:blipFill>
        <p:spPr bwMode="auto">
          <a:xfrm>
            <a:off x="8161338" y="6437313"/>
            <a:ext cx="895350" cy="400050"/>
          </a:xfrm>
          <a:prstGeom prst="rect">
            <a:avLst/>
          </a:prstGeom>
          <a:noFill/>
          <a:ln w="9525">
            <a:noFill/>
            <a:miter lim="800000"/>
            <a:headEnd/>
            <a:tailEnd/>
          </a:ln>
        </p:spPr>
      </p:pic>
      <p:pic>
        <p:nvPicPr>
          <p:cNvPr id="7183" name="Picture 54" descr="nuplex-logo"/>
          <p:cNvPicPr>
            <a:picLocks noChangeAspect="1" noChangeArrowheads="1"/>
          </p:cNvPicPr>
          <p:nvPr/>
        </p:nvPicPr>
        <p:blipFill>
          <a:blip r:embed="rId5" cstate="print"/>
          <a:srcRect/>
          <a:stretch>
            <a:fillRect/>
          </a:stretch>
        </p:blipFill>
        <p:spPr bwMode="auto">
          <a:xfrm>
            <a:off x="5724128" y="6427613"/>
            <a:ext cx="1422400" cy="385763"/>
          </a:xfrm>
          <a:prstGeom prst="rect">
            <a:avLst/>
          </a:prstGeom>
          <a:noFill/>
          <a:ln w="9525">
            <a:noFill/>
            <a:miter lim="800000"/>
            <a:headEnd/>
            <a:tailEnd/>
          </a:ln>
        </p:spPr>
      </p:pic>
      <p:sp>
        <p:nvSpPr>
          <p:cNvPr id="51" name="Line 72"/>
          <p:cNvSpPr>
            <a:spLocks noChangeShapeType="1"/>
          </p:cNvSpPr>
          <p:nvPr/>
        </p:nvSpPr>
        <p:spPr bwMode="auto">
          <a:xfrm>
            <a:off x="146050" y="6362700"/>
            <a:ext cx="8999538" cy="0"/>
          </a:xfrm>
          <a:prstGeom prst="line">
            <a:avLst/>
          </a:prstGeom>
          <a:noFill/>
          <a:ln w="19050">
            <a:solidFill>
              <a:schemeClr val="tx1"/>
            </a:solidFill>
            <a:round/>
            <a:headEnd/>
            <a:tailEnd/>
          </a:ln>
          <a:effectLst/>
        </p:spPr>
        <p:txBody>
          <a:bodyPr wrap="none" anchor="ctr"/>
          <a:lstStyle/>
          <a:p>
            <a:pPr fontAlgn="auto">
              <a:spcBef>
                <a:spcPts val="0"/>
              </a:spcBef>
              <a:spcAft>
                <a:spcPts val="0"/>
              </a:spcAft>
              <a:defRPr/>
            </a:pPr>
            <a:endParaRPr kumimoji="0" lang="ko-KR" altLang="en-US" dirty="0">
              <a:latin typeface="Arial" charset="0"/>
              <a:ea typeface="+mn-ea"/>
            </a:endParaRPr>
          </a:p>
        </p:txBody>
      </p:sp>
      <p:sp>
        <p:nvSpPr>
          <p:cNvPr id="52" name="Rectangle 73"/>
          <p:cNvSpPr>
            <a:spLocks noChangeArrowheads="1"/>
          </p:cNvSpPr>
          <p:nvPr/>
        </p:nvSpPr>
        <p:spPr bwMode="auto">
          <a:xfrm>
            <a:off x="1588" y="6357938"/>
            <a:ext cx="358775" cy="34925"/>
          </a:xfrm>
          <a:prstGeom prst="rect">
            <a:avLst/>
          </a:prstGeom>
          <a:solidFill>
            <a:schemeClr val="tx1"/>
          </a:solidFill>
          <a:ln w="9525" algn="ctr">
            <a:solidFill>
              <a:schemeClr val="tx1"/>
            </a:solidFill>
            <a:miter lim="800000"/>
            <a:headEnd/>
            <a:tailEnd/>
          </a:ln>
          <a:effectLst/>
        </p:spPr>
        <p:txBody>
          <a:bodyPr wrap="none" anchor="ctr"/>
          <a:lstStyle/>
          <a:p>
            <a:pPr fontAlgn="auto">
              <a:spcBef>
                <a:spcPts val="0"/>
              </a:spcBef>
              <a:spcAft>
                <a:spcPts val="0"/>
              </a:spcAft>
              <a:defRPr/>
            </a:pPr>
            <a:endParaRPr kumimoji="0" lang="ko-KR" altLang="en-US" dirty="0">
              <a:latin typeface="Arial" charset="0"/>
              <a:ea typeface="+mn-ea"/>
            </a:endParaRPr>
          </a:p>
        </p:txBody>
      </p:sp>
      <p:sp>
        <p:nvSpPr>
          <p:cNvPr id="64" name="제목 1"/>
          <p:cNvSpPr txBox="1">
            <a:spLocks/>
          </p:cNvSpPr>
          <p:nvPr/>
        </p:nvSpPr>
        <p:spPr>
          <a:xfrm>
            <a:off x="625475" y="0"/>
            <a:ext cx="8447088" cy="712788"/>
          </a:xfrm>
          <a:prstGeom prst="rect">
            <a:avLst/>
          </a:prstGeom>
        </p:spPr>
        <p:txBody>
          <a:bodyPr anchor="b"/>
          <a:lstStyle/>
          <a:p>
            <a:pPr eaLnBrk="0" fontAlgn="auto" hangingPunct="0">
              <a:spcBef>
                <a:spcPts val="0"/>
              </a:spcBef>
              <a:spcAft>
                <a:spcPts val="0"/>
              </a:spcAft>
              <a:defRPr/>
            </a:pPr>
            <a:endParaRPr kumimoji="0" lang="ko-KR" altLang="en-US" sz="2000" kern="0" dirty="0">
              <a:solidFill>
                <a:schemeClr val="bg1"/>
              </a:solidFill>
              <a:latin typeface="+mj-lt"/>
              <a:ea typeface="+mj-ea"/>
              <a:cs typeface="+mj-cs"/>
            </a:endParaRPr>
          </a:p>
        </p:txBody>
      </p:sp>
      <p:pic>
        <p:nvPicPr>
          <p:cNvPr id="14" name="Picture 2" descr="E:\Data\Design\fusma.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7084337" y="6364288"/>
            <a:ext cx="1088063" cy="497132"/>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Box 41"/>
          <p:cNvSpPr txBox="1">
            <a:spLocks noChangeArrowheads="1"/>
          </p:cNvSpPr>
          <p:nvPr userDrawn="1"/>
        </p:nvSpPr>
        <p:spPr bwMode="auto">
          <a:xfrm>
            <a:off x="73025" y="580953"/>
            <a:ext cx="541338" cy="228600"/>
          </a:xfrm>
          <a:prstGeom prst="rect">
            <a:avLst/>
          </a:prstGeom>
          <a:noFill/>
          <a:ln w="9525">
            <a:noFill/>
            <a:miter lim="800000"/>
            <a:headEnd/>
            <a:tailEnd/>
          </a:ln>
          <a:effectLst/>
        </p:spPr>
        <p:txBody>
          <a:bodyPr>
            <a:spAutoFit/>
          </a:bodyPr>
          <a:lstStyle/>
          <a:p>
            <a:pPr>
              <a:spcBef>
                <a:spcPct val="50000"/>
              </a:spcBef>
              <a:defRPr/>
            </a:pPr>
            <a:endParaRPr lang="ko-KR" altLang="ko-KR" sz="900" dirty="0">
              <a:solidFill>
                <a:schemeClr val="bg1"/>
              </a:solidFill>
              <a:latin typeface="Tahoma" pitchFamily="34" charset="0"/>
              <a:ea typeface="굴림" pitchFamily="50" charset="-127"/>
            </a:endParaRPr>
          </a:p>
        </p:txBody>
      </p:sp>
      <p:sp>
        <p:nvSpPr>
          <p:cNvPr id="19" name="Rectangle 34"/>
          <p:cNvSpPr>
            <a:spLocks noChangeArrowheads="1"/>
          </p:cNvSpPr>
          <p:nvPr userDrawn="1"/>
        </p:nvSpPr>
        <p:spPr bwMode="auto">
          <a:xfrm>
            <a:off x="61913" y="28503"/>
            <a:ext cx="563562" cy="662045"/>
          </a:xfrm>
          <a:prstGeom prst="rect">
            <a:avLst/>
          </a:prstGeom>
          <a:gradFill rotWithShape="1">
            <a:gsLst>
              <a:gs pos="0">
                <a:srgbClr val="5F5F5F"/>
              </a:gs>
              <a:gs pos="100000">
                <a:srgbClr val="5F5F5F">
                  <a:gamma/>
                  <a:shade val="46275"/>
                  <a:invGamma/>
                </a:srgbClr>
              </a:gs>
            </a:gsLst>
            <a:lin ang="2700000" scaled="1"/>
          </a:gradFill>
          <a:ln w="9525">
            <a:noFill/>
            <a:miter lim="800000"/>
            <a:headEnd/>
            <a:tailEnd/>
          </a:ln>
          <a:effectLst/>
        </p:spPr>
        <p:txBody>
          <a:bodyPr wrap="none" anchor="ctr"/>
          <a:lstStyle/>
          <a:p>
            <a:pPr>
              <a:defRPr/>
            </a:pPr>
            <a:endParaRPr lang="ko-KR" altLang="en-US" dirty="0">
              <a:ea typeface="굴림" pitchFamily="50" charset="-127"/>
            </a:endParaRPr>
          </a:p>
        </p:txBody>
      </p:sp>
      <p:sp>
        <p:nvSpPr>
          <p:cNvPr id="20" name="Text Box 41"/>
          <p:cNvSpPr txBox="1">
            <a:spLocks noChangeArrowheads="1"/>
          </p:cNvSpPr>
          <p:nvPr userDrawn="1"/>
        </p:nvSpPr>
        <p:spPr bwMode="auto">
          <a:xfrm>
            <a:off x="73047" y="580995"/>
            <a:ext cx="541294" cy="228558"/>
          </a:xfrm>
          <a:prstGeom prst="rect">
            <a:avLst/>
          </a:prstGeom>
          <a:noFill/>
          <a:ln w="9525">
            <a:noFill/>
            <a:miter lim="800000"/>
            <a:headEnd/>
            <a:tailEnd/>
          </a:ln>
          <a:effectLst/>
        </p:spPr>
        <p:txBody>
          <a:bodyPr>
            <a:spAutoFit/>
          </a:bodyPr>
          <a:lstStyle/>
          <a:p>
            <a:pPr>
              <a:spcBef>
                <a:spcPct val="50000"/>
              </a:spcBef>
              <a:defRPr/>
            </a:pPr>
            <a:endParaRPr lang="ko-KR" altLang="ko-KR" sz="900" dirty="0">
              <a:solidFill>
                <a:schemeClr val="bg1"/>
              </a:solidFill>
              <a:latin typeface="Tahoma" pitchFamily="34" charset="0"/>
              <a:ea typeface="굴림" pitchFamily="50" charset="-127"/>
            </a:endParaRPr>
          </a:p>
        </p:txBody>
      </p:sp>
      <p:pic>
        <p:nvPicPr>
          <p:cNvPr id="21" name="Picture 2" descr="E:\Data\1_연구\1_VEST\관련사진\20111017_ICON\VEST_ICO.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13307" y="5063"/>
            <a:ext cx="714060" cy="714060"/>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0" r:id="rId1"/>
    <p:sldLayoutId id="2147483683" r:id="rId2"/>
  </p:sldLayoutIdLst>
  <p:hf sldNum="0" hdr="0" ftr="0" dt="0"/>
  <p:txStyles>
    <p:titleStyle>
      <a:lvl1pPr algn="l" rtl="0" eaLnBrk="0" fontAlgn="base" latinLnBrk="1" hangingPunct="0">
        <a:spcBef>
          <a:spcPct val="0"/>
        </a:spcBef>
        <a:spcAft>
          <a:spcPct val="0"/>
        </a:spcAft>
        <a:defRPr kumimoji="1" sz="2000" b="1">
          <a:solidFill>
            <a:schemeClr val="bg1"/>
          </a:solidFill>
          <a:latin typeface="+mj-lt"/>
          <a:ea typeface="+mj-ea"/>
          <a:cs typeface="+mj-cs"/>
        </a:defRPr>
      </a:lvl1pPr>
      <a:lvl2pPr algn="l" rtl="0" eaLnBrk="0" fontAlgn="base" latinLnBrk="1" hangingPunct="0">
        <a:spcBef>
          <a:spcPct val="0"/>
        </a:spcBef>
        <a:spcAft>
          <a:spcPct val="0"/>
        </a:spcAft>
        <a:defRPr kumimoji="1" sz="2000" b="1">
          <a:solidFill>
            <a:schemeClr val="bg1"/>
          </a:solidFill>
          <a:latin typeface="Tahoma" pitchFamily="34" charset="0"/>
          <a:ea typeface="굴림" pitchFamily="50" charset="-127"/>
        </a:defRPr>
      </a:lvl2pPr>
      <a:lvl3pPr algn="l" rtl="0" eaLnBrk="0" fontAlgn="base" latinLnBrk="1" hangingPunct="0">
        <a:spcBef>
          <a:spcPct val="0"/>
        </a:spcBef>
        <a:spcAft>
          <a:spcPct val="0"/>
        </a:spcAft>
        <a:defRPr kumimoji="1" sz="2000" b="1">
          <a:solidFill>
            <a:schemeClr val="bg1"/>
          </a:solidFill>
          <a:latin typeface="Tahoma" pitchFamily="34" charset="0"/>
          <a:ea typeface="굴림" pitchFamily="50" charset="-127"/>
        </a:defRPr>
      </a:lvl3pPr>
      <a:lvl4pPr algn="l" rtl="0" eaLnBrk="0" fontAlgn="base" latinLnBrk="1" hangingPunct="0">
        <a:spcBef>
          <a:spcPct val="0"/>
        </a:spcBef>
        <a:spcAft>
          <a:spcPct val="0"/>
        </a:spcAft>
        <a:defRPr kumimoji="1" sz="2000" b="1">
          <a:solidFill>
            <a:schemeClr val="bg1"/>
          </a:solidFill>
          <a:latin typeface="Tahoma" pitchFamily="34" charset="0"/>
          <a:ea typeface="굴림" pitchFamily="50" charset="-127"/>
        </a:defRPr>
      </a:lvl4pPr>
      <a:lvl5pPr algn="l" rtl="0" eaLnBrk="0" fontAlgn="base" latinLnBrk="1" hangingPunct="0">
        <a:spcBef>
          <a:spcPct val="0"/>
        </a:spcBef>
        <a:spcAft>
          <a:spcPct val="0"/>
        </a:spcAft>
        <a:defRPr kumimoji="1" sz="2000" b="1">
          <a:solidFill>
            <a:schemeClr val="bg1"/>
          </a:solidFill>
          <a:latin typeface="Tahoma" pitchFamily="34" charset="0"/>
          <a:ea typeface="굴림" pitchFamily="50" charset="-127"/>
        </a:defRPr>
      </a:lvl5pPr>
      <a:lvl6pPr marL="457200" algn="l" rtl="0" fontAlgn="base" latinLnBrk="1">
        <a:spcBef>
          <a:spcPct val="0"/>
        </a:spcBef>
        <a:spcAft>
          <a:spcPct val="0"/>
        </a:spcAft>
        <a:defRPr kumimoji="1" sz="2000" b="1">
          <a:solidFill>
            <a:schemeClr val="tx2"/>
          </a:solidFill>
          <a:latin typeface="Tahoma" pitchFamily="34" charset="0"/>
          <a:ea typeface="굴림" pitchFamily="50" charset="-127"/>
        </a:defRPr>
      </a:lvl6pPr>
      <a:lvl7pPr marL="914400" algn="l" rtl="0" fontAlgn="base" latinLnBrk="1">
        <a:spcBef>
          <a:spcPct val="0"/>
        </a:spcBef>
        <a:spcAft>
          <a:spcPct val="0"/>
        </a:spcAft>
        <a:defRPr kumimoji="1" sz="2000" b="1">
          <a:solidFill>
            <a:schemeClr val="tx2"/>
          </a:solidFill>
          <a:latin typeface="Tahoma" pitchFamily="34" charset="0"/>
          <a:ea typeface="굴림" pitchFamily="50" charset="-127"/>
        </a:defRPr>
      </a:lvl7pPr>
      <a:lvl8pPr marL="1371600" algn="l" rtl="0" fontAlgn="base" latinLnBrk="1">
        <a:spcBef>
          <a:spcPct val="0"/>
        </a:spcBef>
        <a:spcAft>
          <a:spcPct val="0"/>
        </a:spcAft>
        <a:defRPr kumimoji="1" sz="2000" b="1">
          <a:solidFill>
            <a:schemeClr val="tx2"/>
          </a:solidFill>
          <a:latin typeface="Tahoma" pitchFamily="34" charset="0"/>
          <a:ea typeface="굴림" pitchFamily="50" charset="-127"/>
        </a:defRPr>
      </a:lvl8pPr>
      <a:lvl9pPr marL="1828800" algn="l" rtl="0" fontAlgn="base" latinLnBrk="1">
        <a:spcBef>
          <a:spcPct val="0"/>
        </a:spcBef>
        <a:spcAft>
          <a:spcPct val="0"/>
        </a:spcAft>
        <a:defRPr kumimoji="1" sz="2000" b="1">
          <a:solidFill>
            <a:schemeClr val="tx2"/>
          </a:solidFill>
          <a:latin typeface="Tahoma" pitchFamily="34" charset="0"/>
          <a:ea typeface="굴림" pitchFamily="50" charset="-127"/>
        </a:defRPr>
      </a:lvl9pPr>
    </p:titleStyle>
    <p:bodyStyle>
      <a:lvl1pPr marL="342900" indent="-342900" algn="l" rtl="0" eaLnBrk="0" fontAlgn="base" latinLnBrk="1" hangingPunct="0">
        <a:spcBef>
          <a:spcPct val="20000"/>
        </a:spcBef>
        <a:spcAft>
          <a:spcPct val="0"/>
        </a:spcAft>
        <a:buFont typeface="Wingdings" pitchFamily="2" charset="2"/>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30.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xml"/><Relationship Id="rId4" Type="http://schemas.openxmlformats.org/officeDocument/2006/relationships/image" Target="../media/image6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oleObject" Target="../embeddings/oleObject1.bin"/><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oleObject" Target="../embeddings/oleObject3.bin"/><Relationship Id="rId15" Type="http://schemas.openxmlformats.org/officeDocument/2006/relationships/oleObject" Target="../embeddings/oleObject4.bin"/><Relationship Id="rId10" Type="http://schemas.openxmlformats.org/officeDocument/2006/relationships/image" Target="../media/image23.png"/><Relationship Id="rId4" Type="http://schemas.openxmlformats.org/officeDocument/2006/relationships/oleObject" Target="../embeddings/oleObject2.bin"/><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slideLayout" Target="../slideLayouts/slideLayout1.xml"/><Relationship Id="rId16" Type="http://schemas.openxmlformats.org/officeDocument/2006/relationships/image" Target="../media/image43.png"/><Relationship Id="rId1" Type="http://schemas.openxmlformats.org/officeDocument/2006/relationships/vmlDrawing" Target="../drawings/vmlDrawing3.v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oleObject" Target="../embeddings/oleObject9.bin"/><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oleObject" Target="../embeddings/oleObject8.bin"/><Relationship Id="rId9" Type="http://schemas.openxmlformats.org/officeDocument/2006/relationships/oleObject" Target="../embeddings/oleObject10.bin"/><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부제목 2"/>
          <p:cNvSpPr>
            <a:spLocks noGrp="1"/>
          </p:cNvSpPr>
          <p:nvPr>
            <p:ph type="subTitle" idx="1"/>
          </p:nvPr>
        </p:nvSpPr>
        <p:spPr bwMode="auto">
          <a:xfrm>
            <a:off x="522436" y="5589614"/>
            <a:ext cx="3833539" cy="432048"/>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800" b="1" dirty="0" smtClean="0">
                <a:solidFill>
                  <a:schemeClr val="tx1"/>
                </a:solidFill>
                <a:latin typeface="Arial" pitchFamily="34" charset="0"/>
                <a:cs typeface="Arial" pitchFamily="34" charset="0"/>
              </a:rPr>
              <a:t>ISTW 2017</a:t>
            </a:r>
          </a:p>
          <a:p>
            <a:r>
              <a:rPr lang="en-US" altLang="ko-KR" sz="1800" b="1" dirty="0" smtClean="0">
                <a:solidFill>
                  <a:schemeClr val="tx1"/>
                </a:solidFill>
                <a:latin typeface="Arial" pitchFamily="34" charset="0"/>
                <a:cs typeface="Arial" pitchFamily="34" charset="0"/>
              </a:rPr>
              <a:t>September 19</a:t>
            </a:r>
            <a:r>
              <a:rPr lang="en-US" altLang="ko-KR" sz="1800" b="1" baseline="30000" dirty="0" smtClean="0">
                <a:solidFill>
                  <a:schemeClr val="tx1"/>
                </a:solidFill>
                <a:latin typeface="Arial" pitchFamily="34" charset="0"/>
                <a:cs typeface="Arial" pitchFamily="34" charset="0"/>
              </a:rPr>
              <a:t>th</a:t>
            </a:r>
            <a:r>
              <a:rPr lang="en-US" altLang="ko-KR" sz="1800" b="1" dirty="0" smtClean="0">
                <a:solidFill>
                  <a:schemeClr val="tx1"/>
                </a:solidFill>
                <a:latin typeface="Arial" pitchFamily="34" charset="0"/>
                <a:cs typeface="Arial" pitchFamily="34" charset="0"/>
              </a:rPr>
              <a:t>, 2017</a:t>
            </a:r>
            <a:endParaRPr lang="ko-KR" altLang="en-US" sz="1800" b="1" dirty="0" smtClean="0">
              <a:solidFill>
                <a:schemeClr val="tx1"/>
              </a:solidFill>
              <a:latin typeface="Arial" pitchFamily="34" charset="0"/>
              <a:cs typeface="Arial" pitchFamily="34" charset="0"/>
            </a:endParaRPr>
          </a:p>
        </p:txBody>
      </p:sp>
      <p:sp>
        <p:nvSpPr>
          <p:cNvPr id="4" name="부제목 2"/>
          <p:cNvSpPr txBox="1">
            <a:spLocks/>
          </p:cNvSpPr>
          <p:nvPr/>
        </p:nvSpPr>
        <p:spPr>
          <a:xfrm>
            <a:off x="214884" y="1196752"/>
            <a:ext cx="8821736" cy="796648"/>
          </a:xfrm>
          <a:prstGeom prst="rect">
            <a:avLst/>
          </a:prstGeom>
        </p:spPr>
        <p:txBody>
          <a:bodyPr/>
          <a:lstStyle/>
          <a:p>
            <a:pPr>
              <a:spcBef>
                <a:spcPct val="20000"/>
              </a:spcBef>
              <a:defRPr/>
            </a:pPr>
            <a:r>
              <a:rPr lang="en-US" altLang="ko-KR" sz="2400" b="1" kern="0" dirty="0" err="1" smtClean="0">
                <a:latin typeface="Arial" pitchFamily="34" charset="0"/>
                <a:ea typeface="+mn-ea"/>
                <a:cs typeface="Arial" pitchFamily="34" charset="0"/>
              </a:rPr>
              <a:t>Hyunyeong</a:t>
            </a:r>
            <a:r>
              <a:rPr lang="en-US" altLang="ko-KR" sz="2400" b="1" kern="0" dirty="0" smtClean="0">
                <a:latin typeface="Arial" pitchFamily="34" charset="0"/>
                <a:ea typeface="+mn-ea"/>
                <a:cs typeface="Arial" pitchFamily="34" charset="0"/>
              </a:rPr>
              <a:t> Lee, J. G. Jo, S.C. Kim and Y. S. Hwang</a:t>
            </a:r>
          </a:p>
        </p:txBody>
      </p:sp>
      <p:sp>
        <p:nvSpPr>
          <p:cNvPr id="14341" name="Text Box 6"/>
          <p:cNvSpPr txBox="1">
            <a:spLocks noChangeArrowheads="1"/>
          </p:cNvSpPr>
          <p:nvPr/>
        </p:nvSpPr>
        <p:spPr bwMode="auto">
          <a:xfrm>
            <a:off x="4644008" y="5558074"/>
            <a:ext cx="4392612" cy="738187"/>
          </a:xfrm>
          <a:prstGeom prst="rect">
            <a:avLst/>
          </a:prstGeom>
          <a:noFill/>
          <a:ln w="9525">
            <a:noFill/>
            <a:miter lim="800000"/>
            <a:headEnd/>
            <a:tailEnd/>
          </a:ln>
        </p:spPr>
        <p:txBody>
          <a:bodyPr>
            <a:spAutoFit/>
          </a:bodyPr>
          <a:lstStyle/>
          <a:p>
            <a:pPr>
              <a:spcBef>
                <a:spcPct val="50000"/>
              </a:spcBef>
            </a:pPr>
            <a:r>
              <a:rPr kumimoji="0" lang="en-US" altLang="ko-KR" sz="1200" dirty="0">
                <a:latin typeface="Arial" pitchFamily="34" charset="0"/>
                <a:cs typeface="Arial" pitchFamily="34" charset="0"/>
              </a:rPr>
              <a:t>NUPLEX, Dept. of Nuclear, Seoul National University, </a:t>
            </a:r>
            <a:br>
              <a:rPr kumimoji="0" lang="en-US" altLang="ko-KR" sz="1200" dirty="0">
                <a:latin typeface="Arial" pitchFamily="34" charset="0"/>
                <a:cs typeface="Arial" pitchFamily="34" charset="0"/>
              </a:rPr>
            </a:br>
            <a:r>
              <a:rPr kumimoji="0" lang="en-US" altLang="ko-KR" sz="1200" dirty="0">
                <a:latin typeface="Arial" pitchFamily="34" charset="0"/>
                <a:cs typeface="Arial" pitchFamily="34" charset="0"/>
              </a:rPr>
              <a:t>San 56-1, </a:t>
            </a:r>
            <a:r>
              <a:rPr kumimoji="0" lang="en-US" altLang="ko-KR" sz="1200" dirty="0" err="1">
                <a:latin typeface="Arial" pitchFamily="34" charset="0"/>
                <a:cs typeface="Arial" pitchFamily="34" charset="0"/>
              </a:rPr>
              <a:t>Shillim</a:t>
            </a:r>
            <a:r>
              <a:rPr kumimoji="0" lang="en-US" altLang="ko-KR" sz="1200" dirty="0">
                <a:latin typeface="Arial" pitchFamily="34" charset="0"/>
                <a:cs typeface="Arial" pitchFamily="34" charset="0"/>
              </a:rPr>
              <a:t>-dong, </a:t>
            </a:r>
            <a:r>
              <a:rPr kumimoji="0" lang="en-US" altLang="ko-KR" sz="1200" dirty="0" err="1">
                <a:latin typeface="Arial" pitchFamily="34" charset="0"/>
                <a:cs typeface="Arial" pitchFamily="34" charset="0"/>
              </a:rPr>
              <a:t>Gwanak-gu</a:t>
            </a:r>
            <a:r>
              <a:rPr kumimoji="0" lang="en-US" altLang="ko-KR" sz="1200" dirty="0">
                <a:latin typeface="Arial" pitchFamily="34" charset="0"/>
                <a:cs typeface="Arial" pitchFamily="34" charset="0"/>
              </a:rPr>
              <a:t>, Seoul 151-742, Korea      </a:t>
            </a:r>
          </a:p>
          <a:p>
            <a:pPr>
              <a:spcBef>
                <a:spcPct val="50000"/>
              </a:spcBef>
            </a:pPr>
            <a:r>
              <a:rPr kumimoji="0" lang="en-US" altLang="ko-KR" sz="1200" u="sng" dirty="0" smtClean="0">
                <a:latin typeface="Arial" pitchFamily="34" charset="0"/>
                <a:ea typeface="바탕체" pitchFamily="17" charset="-127"/>
                <a:cs typeface="Arial" pitchFamily="34" charset="0"/>
              </a:rPr>
              <a:t>brbbebbero@snu.ac.kr</a:t>
            </a:r>
            <a:endParaRPr kumimoji="0" lang="en-US" altLang="ko-KR" sz="1200" u="sng" dirty="0">
              <a:latin typeface="Arial" pitchFamily="34" charset="0"/>
              <a:ea typeface="바탕체" pitchFamily="17" charset="-127"/>
              <a:cs typeface="Arial" pitchFamily="34" charset="0"/>
            </a:endParaRPr>
          </a:p>
        </p:txBody>
      </p:sp>
      <p:sp>
        <p:nvSpPr>
          <p:cNvPr id="10" name="Text Box 7"/>
          <p:cNvSpPr txBox="1">
            <a:spLocks noChangeArrowheads="1"/>
          </p:cNvSpPr>
          <p:nvPr/>
        </p:nvSpPr>
        <p:spPr bwMode="auto">
          <a:xfrm>
            <a:off x="288032" y="77723"/>
            <a:ext cx="9108504" cy="830997"/>
          </a:xfrm>
          <a:prstGeom prst="rect">
            <a:avLst/>
          </a:prstGeom>
          <a:noFill/>
          <a:ln w="9525">
            <a:noFill/>
            <a:miter lim="800000"/>
            <a:headEnd/>
            <a:tailEnd/>
          </a:ln>
        </p:spPr>
        <p:txBody>
          <a:bodyPr wrap="square">
            <a:spAutoFit/>
          </a:bodyPr>
          <a:lstStyle/>
          <a:p>
            <a:pPr>
              <a:spcBef>
                <a:spcPct val="10000"/>
              </a:spcBef>
            </a:pPr>
            <a:r>
              <a:rPr lang="en-US" altLang="ko-KR" sz="2400" b="1" dirty="0" smtClean="0">
                <a:solidFill>
                  <a:srgbClr val="FFFF00"/>
                </a:solidFill>
                <a:effectLst>
                  <a:outerShdw blurRad="38100" dist="38100" dir="2700000" algn="tl">
                    <a:srgbClr val="000000">
                      <a:alpha val="43137"/>
                    </a:srgbClr>
                  </a:outerShdw>
                </a:effectLst>
                <a:latin typeface="Arial" pitchFamily="34" charset="0"/>
                <a:ea typeface="맑은 고딕" pitchFamily="50" charset="-127"/>
                <a:cs typeface="Arial" pitchFamily="34" charset="0"/>
              </a:rPr>
              <a:t>Study on solenoid-free start-up utilizing outer PF coils with the help of pre-ionization via direct XB MC from LFS in VEST</a:t>
            </a:r>
          </a:p>
        </p:txBody>
      </p:sp>
      <p:sp>
        <p:nvSpPr>
          <p:cNvPr id="13" name="직사각형 12"/>
          <p:cNvSpPr/>
          <p:nvPr/>
        </p:nvSpPr>
        <p:spPr>
          <a:xfrm>
            <a:off x="751390" y="4785570"/>
            <a:ext cx="3420437" cy="584775"/>
          </a:xfrm>
          <a:prstGeom prst="rect">
            <a:avLst/>
          </a:prstGeom>
        </p:spPr>
        <p:txBody>
          <a:bodyPr wrap="square">
            <a:spAutoFit/>
          </a:bodyPr>
          <a:lstStyle/>
          <a:p>
            <a:pPr>
              <a:spcBef>
                <a:spcPct val="50000"/>
              </a:spcBef>
            </a:pPr>
            <a:r>
              <a:rPr lang="en-US" altLang="ko-KR" sz="1600" b="0" dirty="0">
                <a:latin typeface="+mj-lt"/>
                <a:cs typeface="Arial" charset="0"/>
              </a:rPr>
              <a:t>Department of Nuclear </a:t>
            </a:r>
            <a:r>
              <a:rPr lang="en-US" altLang="ko-KR" sz="1600" b="0" dirty="0" smtClean="0">
                <a:latin typeface="+mj-lt"/>
                <a:cs typeface="Arial" charset="0"/>
              </a:rPr>
              <a:t>Engineering Seoul </a:t>
            </a:r>
            <a:r>
              <a:rPr lang="en-US" altLang="ko-KR" sz="1600" b="0" dirty="0">
                <a:latin typeface="+mj-lt"/>
                <a:cs typeface="Arial" charset="0"/>
              </a:rPr>
              <a:t>National University</a:t>
            </a:r>
            <a:endParaRPr lang="en-US" altLang="ko-KR" sz="1600" b="0" baseline="30000" dirty="0">
              <a:latin typeface="+mj-lt"/>
              <a:cs typeface="Arial" charset="0"/>
            </a:endParaRPr>
          </a:p>
        </p:txBody>
      </p:sp>
      <p:pic>
        <p:nvPicPr>
          <p:cNvPr id="14" name="그림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0413" y="3879694"/>
            <a:ext cx="1974668" cy="9820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9"/>
          <p:cNvSpPr>
            <a:spLocks noGrp="1"/>
          </p:cNvSpPr>
          <p:nvPr>
            <p:ph type="title"/>
          </p:nvPr>
        </p:nvSpPr>
        <p:spPr>
          <a:xfrm>
            <a:off x="683568" y="57324"/>
            <a:ext cx="8447099" cy="712788"/>
          </a:xfrm>
        </p:spPr>
        <p:txBody>
          <a:bodyPr/>
          <a:lstStyle/>
          <a:p>
            <a:r>
              <a:rPr lang="en-US" altLang="ko-KR" dirty="0" smtClean="0">
                <a:latin typeface="Arial" pitchFamily="34" charset="0"/>
                <a:cs typeface="Arial" pitchFamily="34" charset="0"/>
              </a:rPr>
              <a:t>Formation of Closed Flux Surface</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CFS Formation along B</a:t>
            </a:r>
            <a:r>
              <a:rPr lang="en-US" altLang="ko-KR" sz="2600" baseline="-25000" dirty="0" smtClean="0">
                <a:solidFill>
                  <a:srgbClr val="FFFF00"/>
                </a:solidFill>
                <a:latin typeface="Arial" pitchFamily="34" charset="0"/>
                <a:cs typeface="Arial" pitchFamily="34" charset="0"/>
              </a:rPr>
              <a:t>t</a:t>
            </a:r>
            <a:endParaRPr lang="ko-KR" altLang="en-US" sz="2600" baseline="-25000" dirty="0">
              <a:solidFill>
                <a:srgbClr val="FFFF00"/>
              </a:solidFill>
              <a:latin typeface="Arial" pitchFamily="34" charset="0"/>
              <a:cs typeface="Arial" pitchFamily="34" charset="0"/>
            </a:endParaRPr>
          </a:p>
        </p:txBody>
      </p:sp>
      <p:sp>
        <p:nvSpPr>
          <p:cNvPr id="24" name="TextBox 23"/>
          <p:cNvSpPr txBox="1"/>
          <p:nvPr/>
        </p:nvSpPr>
        <p:spPr>
          <a:xfrm>
            <a:off x="0" y="5169966"/>
            <a:ext cx="9144000" cy="923330"/>
          </a:xfrm>
          <a:prstGeom prst="rect">
            <a:avLst/>
          </a:prstGeom>
          <a:noFill/>
        </p:spPr>
        <p:txBody>
          <a:bodyPr wrap="square" rtlCol="0">
            <a:spAutoFit/>
          </a:bodyPr>
          <a:lstStyle/>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It </a:t>
            </a:r>
            <a:r>
              <a:rPr lang="en-US" altLang="ko-KR" dirty="0" smtClean="0">
                <a:solidFill>
                  <a:srgbClr val="000000"/>
                </a:solidFill>
                <a:latin typeface="Arial Unicode MS" pitchFamily="50" charset="-127"/>
                <a:ea typeface="Arial Unicode MS" pitchFamily="50" charset="-127"/>
                <a:cs typeface="Arial Unicode MS" pitchFamily="50" charset="-127"/>
              </a:rPr>
              <a:t>is possible that </a:t>
            </a:r>
            <a:r>
              <a:rPr lang="en-US" altLang="ko-KR" b="1" dirty="0" smtClean="0">
                <a:solidFill>
                  <a:srgbClr val="FF0000"/>
                </a:solidFill>
                <a:latin typeface="Arial Unicode MS" pitchFamily="50" charset="-127"/>
                <a:ea typeface="Arial Unicode MS" pitchFamily="50" charset="-127"/>
                <a:cs typeface="Arial Unicode MS" pitchFamily="50" charset="-127"/>
              </a:rPr>
              <a:t>CFS formation occurs any position and timing</a:t>
            </a:r>
            <a:r>
              <a:rPr lang="en-US" altLang="ko-KR" dirty="0" smtClean="0">
                <a:solidFill>
                  <a:srgbClr val="000000"/>
                </a:solidFill>
                <a:latin typeface="Arial Unicode MS" pitchFamily="50" charset="-127"/>
                <a:ea typeface="Arial Unicode MS" pitchFamily="50" charset="-127"/>
                <a:cs typeface="Arial Unicode MS" pitchFamily="50" charset="-127"/>
              </a:rPr>
              <a:t> if </a:t>
            </a:r>
            <a:r>
              <a:rPr lang="en-US" altLang="ko-KR" b="1" dirty="0" smtClean="0">
                <a:solidFill>
                  <a:srgbClr val="FF0000"/>
                </a:solidFill>
                <a:latin typeface="Arial Unicode MS" pitchFamily="50" charset="-127"/>
                <a:ea typeface="Arial Unicode MS" pitchFamily="50" charset="-127"/>
                <a:cs typeface="Arial Unicode MS" pitchFamily="50" charset="-127"/>
              </a:rPr>
              <a:t>appropriate electric field and resistivity</a:t>
            </a:r>
            <a:r>
              <a:rPr lang="en-US" altLang="ko-KR" dirty="0" smtClean="0">
                <a:solidFill>
                  <a:srgbClr val="000000"/>
                </a:solidFill>
                <a:latin typeface="Arial Unicode MS" pitchFamily="50" charset="-127"/>
                <a:ea typeface="Arial Unicode MS" pitchFamily="50" charset="-127"/>
                <a:cs typeface="Arial Unicode MS" pitchFamily="50" charset="-127"/>
              </a:rPr>
              <a:t> for </a:t>
            </a:r>
            <a:r>
              <a:rPr lang="en-US" altLang="ko-KR" dirty="0" err="1" smtClean="0">
                <a:solidFill>
                  <a:srgbClr val="000000"/>
                </a:solidFill>
                <a:latin typeface="Arial Unicode MS" pitchFamily="50" charset="-127"/>
                <a:ea typeface="Arial Unicode MS" pitchFamily="50" charset="-127"/>
                <a:cs typeface="Arial Unicode MS" pitchFamily="50" charset="-127"/>
              </a:rPr>
              <a:t>I</a:t>
            </a:r>
            <a:r>
              <a:rPr lang="en-US" altLang="ko-KR" baseline="-25000" dirty="0" err="1" smtClean="0">
                <a:solidFill>
                  <a:srgbClr val="000000"/>
                </a:solidFill>
                <a:latin typeface="Arial Unicode MS" pitchFamily="50" charset="-127"/>
                <a:ea typeface="Arial Unicode MS" pitchFamily="50" charset="-127"/>
                <a:cs typeface="Arial Unicode MS" pitchFamily="50" charset="-127"/>
              </a:rPr>
              <a:t>p</a:t>
            </a:r>
            <a:r>
              <a:rPr lang="en-US" altLang="ko-KR" dirty="0" smtClean="0">
                <a:solidFill>
                  <a:srgbClr val="000000"/>
                </a:solidFill>
                <a:latin typeface="Arial Unicode MS" pitchFamily="50" charset="-127"/>
                <a:ea typeface="Arial Unicode MS" pitchFamily="50" charset="-127"/>
                <a:cs typeface="Arial Unicode MS" pitchFamily="50" charset="-127"/>
              </a:rPr>
              <a:t> ramp-up exists in the specific position </a:t>
            </a:r>
            <a:r>
              <a:rPr lang="en-US" altLang="ko-KR" b="1" dirty="0" smtClean="0">
                <a:solidFill>
                  <a:srgbClr val="FF0000"/>
                </a:solidFill>
                <a:latin typeface="Arial Unicode MS" pitchFamily="50" charset="-127"/>
                <a:ea typeface="Arial Unicode MS" pitchFamily="50" charset="-127"/>
                <a:cs typeface="Arial Unicode MS" pitchFamily="50" charset="-127"/>
              </a:rPr>
              <a:t>to overcome the vertical field</a:t>
            </a:r>
            <a:r>
              <a:rPr lang="en-US" altLang="ko-KR" dirty="0" smtClean="0">
                <a:solidFill>
                  <a:srgbClr val="000000"/>
                </a:solidFill>
                <a:latin typeface="Arial Unicode MS" pitchFamily="50" charset="-127"/>
                <a:ea typeface="Arial Unicode MS" pitchFamily="50" charset="-127"/>
                <a:cs typeface="Arial Unicode MS" pitchFamily="50" charset="-127"/>
              </a:rPr>
              <a:t>.</a:t>
            </a:r>
          </a:p>
        </p:txBody>
      </p:sp>
      <p:grpSp>
        <p:nvGrpSpPr>
          <p:cNvPr id="16" name="그룹 15"/>
          <p:cNvGrpSpPr/>
          <p:nvPr/>
        </p:nvGrpSpPr>
        <p:grpSpPr>
          <a:xfrm>
            <a:off x="3023605" y="2858368"/>
            <a:ext cx="2600325" cy="2019300"/>
            <a:chOff x="3255119" y="3641948"/>
            <a:chExt cx="2600325" cy="2019300"/>
          </a:xfrm>
        </p:grpSpPr>
        <p:pic>
          <p:nvPicPr>
            <p:cNvPr id="28" name="Picture 6"/>
            <p:cNvPicPr>
              <a:picLocks noChangeAspect="1" noChangeArrowheads="1"/>
            </p:cNvPicPr>
            <p:nvPr/>
          </p:nvPicPr>
          <p:blipFill>
            <a:blip r:embed="rId3" cstate="print"/>
            <a:srcRect/>
            <a:stretch>
              <a:fillRect/>
            </a:stretch>
          </p:blipFill>
          <p:spPr bwMode="auto">
            <a:xfrm>
              <a:off x="3255119" y="3641948"/>
              <a:ext cx="2600325" cy="2019300"/>
            </a:xfrm>
            <a:prstGeom prst="rect">
              <a:avLst/>
            </a:prstGeom>
            <a:noFill/>
            <a:ln w="31750">
              <a:solidFill>
                <a:srgbClr val="FF0000"/>
              </a:solidFill>
              <a:miter lim="800000"/>
              <a:headEnd/>
              <a:tailEnd/>
            </a:ln>
            <a:effectLst/>
          </p:spPr>
        </p:pic>
        <p:sp>
          <p:nvSpPr>
            <p:cNvPr id="31" name="직사각형 30"/>
            <p:cNvSpPr/>
            <p:nvPr/>
          </p:nvSpPr>
          <p:spPr>
            <a:xfrm>
              <a:off x="3923928" y="5075892"/>
              <a:ext cx="1366080" cy="369332"/>
            </a:xfrm>
            <a:prstGeom prst="rect">
              <a:avLst/>
            </a:prstGeom>
          </p:spPr>
          <p:txBody>
            <a:bodyPr wrap="none">
              <a:spAutoFit/>
            </a:bodyPr>
            <a:lstStyle/>
            <a:p>
              <a:r>
                <a:rPr lang="en-US" altLang="ko-KR" b="1" dirty="0" smtClean="0">
                  <a:solidFill>
                    <a:srgbClr val="FF0000"/>
                  </a:solidFill>
                  <a:latin typeface="Arial Unicode MS" pitchFamily="50" charset="-127"/>
                  <a:ea typeface="Arial Unicode MS" pitchFamily="50" charset="-127"/>
                  <a:cs typeface="Arial Unicode MS" pitchFamily="50" charset="-127"/>
                </a:rPr>
                <a:t>B</a:t>
              </a:r>
              <a:r>
                <a:rPr lang="en-US" altLang="ko-KR" b="1" baseline="-25000" dirty="0" smtClean="0">
                  <a:solidFill>
                    <a:srgbClr val="FF0000"/>
                  </a:solidFill>
                  <a:latin typeface="Arial Unicode MS" pitchFamily="50" charset="-127"/>
                  <a:ea typeface="Arial Unicode MS" pitchFamily="50" charset="-127"/>
                  <a:cs typeface="Arial Unicode MS" pitchFamily="50" charset="-127"/>
                </a:rPr>
                <a:t>0</a:t>
              </a:r>
              <a:r>
                <a:rPr lang="en-US" altLang="ko-KR" b="1" dirty="0" smtClean="0">
                  <a:solidFill>
                    <a:srgbClr val="FF0000"/>
                  </a:solidFill>
                  <a:latin typeface="Arial Unicode MS" pitchFamily="50" charset="-127"/>
                  <a:ea typeface="Arial Unicode MS" pitchFamily="50" charset="-127"/>
                  <a:cs typeface="Arial Unicode MS" pitchFamily="50" charset="-127"/>
                </a:rPr>
                <a:t> ~ 0.7 </a:t>
              </a:r>
              <a:r>
                <a:rPr lang="en-US" altLang="ko-KR" b="1" dirty="0" err="1" smtClean="0">
                  <a:solidFill>
                    <a:srgbClr val="FF0000"/>
                  </a:solidFill>
                  <a:latin typeface="Arial Unicode MS" pitchFamily="50" charset="-127"/>
                  <a:ea typeface="Arial Unicode MS" pitchFamily="50" charset="-127"/>
                  <a:cs typeface="Arial Unicode MS" pitchFamily="50" charset="-127"/>
                </a:rPr>
                <a:t>kG</a:t>
              </a:r>
              <a:endParaRPr lang="ko-KR" altLang="en-US" b="1" dirty="0">
                <a:solidFill>
                  <a:srgbClr val="FF0000"/>
                </a:solidFill>
              </a:endParaRPr>
            </a:p>
          </p:txBody>
        </p:sp>
        <p:sp>
          <p:nvSpPr>
            <p:cNvPr id="33" name="타원 32"/>
            <p:cNvSpPr/>
            <p:nvPr/>
          </p:nvSpPr>
          <p:spPr>
            <a:xfrm>
              <a:off x="3923928" y="4365104"/>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7" name="그룹 16"/>
          <p:cNvGrpSpPr/>
          <p:nvPr/>
        </p:nvGrpSpPr>
        <p:grpSpPr>
          <a:xfrm>
            <a:off x="3023605" y="764704"/>
            <a:ext cx="2600325" cy="2019300"/>
            <a:chOff x="5932115" y="3641948"/>
            <a:chExt cx="2600325" cy="2019300"/>
          </a:xfrm>
        </p:grpSpPr>
        <p:pic>
          <p:nvPicPr>
            <p:cNvPr id="23" name="Picture 3"/>
            <p:cNvPicPr>
              <a:picLocks noChangeAspect="1" noChangeArrowheads="1"/>
            </p:cNvPicPr>
            <p:nvPr/>
          </p:nvPicPr>
          <p:blipFill>
            <a:blip r:embed="rId4" cstate="print"/>
            <a:srcRect/>
            <a:stretch>
              <a:fillRect/>
            </a:stretch>
          </p:blipFill>
          <p:spPr bwMode="auto">
            <a:xfrm>
              <a:off x="5932115" y="3641948"/>
              <a:ext cx="2600325" cy="2019300"/>
            </a:xfrm>
            <a:prstGeom prst="rect">
              <a:avLst/>
            </a:prstGeom>
            <a:noFill/>
            <a:ln w="31750">
              <a:solidFill>
                <a:schemeClr val="tx1"/>
              </a:solidFill>
              <a:miter lim="800000"/>
              <a:headEnd/>
              <a:tailEnd/>
            </a:ln>
            <a:effectLst/>
          </p:spPr>
        </p:pic>
        <p:sp>
          <p:nvSpPr>
            <p:cNvPr id="30" name="직사각형 29"/>
            <p:cNvSpPr/>
            <p:nvPr/>
          </p:nvSpPr>
          <p:spPr>
            <a:xfrm>
              <a:off x="6684877" y="5075892"/>
              <a:ext cx="1173719" cy="369332"/>
            </a:xfrm>
            <a:prstGeom prst="rect">
              <a:avLst/>
            </a:prstGeom>
          </p:spPr>
          <p:txBody>
            <a:bodyPr wrap="none">
              <a:spAutoFit/>
            </a:bodyPr>
            <a:lstStyle/>
            <a:p>
              <a:r>
                <a:rPr lang="en-US" altLang="ko-KR" b="1" dirty="0" smtClean="0">
                  <a:solidFill>
                    <a:srgbClr val="000000"/>
                  </a:solidFill>
                  <a:latin typeface="Arial Unicode MS" pitchFamily="50" charset="-127"/>
                  <a:ea typeface="Arial Unicode MS" pitchFamily="50" charset="-127"/>
                  <a:cs typeface="Arial Unicode MS" pitchFamily="50" charset="-127"/>
                </a:rPr>
                <a:t>B</a:t>
              </a:r>
              <a:r>
                <a:rPr lang="en-US" altLang="ko-KR" b="1" baseline="-25000" dirty="0" smtClean="0">
                  <a:solidFill>
                    <a:srgbClr val="000000"/>
                  </a:solidFill>
                  <a:latin typeface="Arial Unicode MS" pitchFamily="50" charset="-127"/>
                  <a:ea typeface="Arial Unicode MS" pitchFamily="50" charset="-127"/>
                  <a:cs typeface="Arial Unicode MS" pitchFamily="50" charset="-127"/>
                </a:rPr>
                <a:t>0</a:t>
              </a:r>
              <a:r>
                <a:rPr lang="en-US" altLang="ko-KR" b="1" dirty="0" smtClean="0">
                  <a:solidFill>
                    <a:srgbClr val="000000"/>
                  </a:solidFill>
                  <a:latin typeface="Arial Unicode MS" pitchFamily="50" charset="-127"/>
                  <a:ea typeface="Arial Unicode MS" pitchFamily="50" charset="-127"/>
                  <a:cs typeface="Arial Unicode MS" pitchFamily="50" charset="-127"/>
                </a:rPr>
                <a:t> ~ 1 </a:t>
              </a:r>
              <a:r>
                <a:rPr lang="en-US" altLang="ko-KR" b="1" dirty="0" err="1" smtClean="0">
                  <a:solidFill>
                    <a:srgbClr val="000000"/>
                  </a:solidFill>
                  <a:latin typeface="Arial Unicode MS" pitchFamily="50" charset="-127"/>
                  <a:ea typeface="Arial Unicode MS" pitchFamily="50" charset="-127"/>
                  <a:cs typeface="Arial Unicode MS" pitchFamily="50" charset="-127"/>
                </a:rPr>
                <a:t>kG</a:t>
              </a:r>
              <a:endParaRPr lang="ko-KR" altLang="en-US" b="1" dirty="0"/>
            </a:p>
          </p:txBody>
        </p:sp>
        <p:sp>
          <p:nvSpPr>
            <p:cNvPr id="34" name="타원 33"/>
            <p:cNvSpPr/>
            <p:nvPr/>
          </p:nvSpPr>
          <p:spPr>
            <a:xfrm>
              <a:off x="7452320" y="4437112"/>
              <a:ext cx="504056" cy="50405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5" name="그룹 14"/>
          <p:cNvGrpSpPr/>
          <p:nvPr/>
        </p:nvGrpSpPr>
        <p:grpSpPr>
          <a:xfrm>
            <a:off x="351272" y="2858368"/>
            <a:ext cx="2600325" cy="2019300"/>
            <a:chOff x="582786" y="3638872"/>
            <a:chExt cx="2600325" cy="2019300"/>
          </a:xfrm>
        </p:grpSpPr>
        <p:pic>
          <p:nvPicPr>
            <p:cNvPr id="29" name="Picture 18"/>
            <p:cNvPicPr>
              <a:picLocks noChangeAspect="1" noChangeArrowheads="1"/>
            </p:cNvPicPr>
            <p:nvPr/>
          </p:nvPicPr>
          <p:blipFill>
            <a:blip r:embed="rId5" cstate="print"/>
            <a:srcRect/>
            <a:stretch>
              <a:fillRect/>
            </a:stretch>
          </p:blipFill>
          <p:spPr bwMode="auto">
            <a:xfrm>
              <a:off x="582786" y="3638872"/>
              <a:ext cx="2600325" cy="2019300"/>
            </a:xfrm>
            <a:prstGeom prst="rect">
              <a:avLst/>
            </a:prstGeom>
            <a:noFill/>
            <a:ln w="31750">
              <a:solidFill>
                <a:srgbClr val="0070C0"/>
              </a:solidFill>
              <a:miter lim="800000"/>
              <a:headEnd/>
              <a:tailEnd/>
            </a:ln>
            <a:effectLst/>
          </p:spPr>
        </p:pic>
        <p:sp>
          <p:nvSpPr>
            <p:cNvPr id="32" name="직사각형 31"/>
            <p:cNvSpPr/>
            <p:nvPr/>
          </p:nvSpPr>
          <p:spPr>
            <a:xfrm>
              <a:off x="1248632" y="5075892"/>
              <a:ext cx="1430200" cy="369332"/>
            </a:xfrm>
            <a:prstGeom prst="rect">
              <a:avLst/>
            </a:prstGeom>
          </p:spPr>
          <p:txBody>
            <a:bodyPr wrap="none">
              <a:spAutoFit/>
            </a:bodyPr>
            <a:lstStyle/>
            <a:p>
              <a:r>
                <a:rPr lang="en-US" altLang="ko-KR" b="1" dirty="0" smtClean="0">
                  <a:solidFill>
                    <a:srgbClr val="0070C0"/>
                  </a:solidFill>
                  <a:latin typeface="Arial Unicode MS" pitchFamily="50" charset="-127"/>
                  <a:ea typeface="Arial Unicode MS" pitchFamily="50" charset="-127"/>
                  <a:cs typeface="Arial Unicode MS" pitchFamily="50" charset="-127"/>
                </a:rPr>
                <a:t>B</a:t>
              </a:r>
              <a:r>
                <a:rPr lang="en-US" altLang="ko-KR" b="1" baseline="-25000" dirty="0" smtClean="0">
                  <a:solidFill>
                    <a:srgbClr val="0070C0"/>
                  </a:solidFill>
                  <a:latin typeface="Arial Unicode MS" pitchFamily="50" charset="-127"/>
                  <a:ea typeface="Arial Unicode MS" pitchFamily="50" charset="-127"/>
                  <a:cs typeface="Arial Unicode MS" pitchFamily="50" charset="-127"/>
                </a:rPr>
                <a:t>0</a:t>
              </a:r>
              <a:r>
                <a:rPr lang="en-US" altLang="ko-KR" b="1" dirty="0" smtClean="0">
                  <a:solidFill>
                    <a:srgbClr val="0070C0"/>
                  </a:solidFill>
                  <a:latin typeface="Arial Unicode MS" pitchFamily="50" charset="-127"/>
                  <a:ea typeface="Arial Unicode MS" pitchFamily="50" charset="-127"/>
                  <a:cs typeface="Arial Unicode MS" pitchFamily="50" charset="-127"/>
                </a:rPr>
                <a:t> ~ 0.5 </a:t>
              </a:r>
              <a:r>
                <a:rPr lang="en-US" altLang="ko-KR" b="1" dirty="0" err="1" smtClean="0">
                  <a:solidFill>
                    <a:srgbClr val="0070C0"/>
                  </a:solidFill>
                  <a:latin typeface="Arial Unicode MS" pitchFamily="50" charset="-127"/>
                  <a:ea typeface="Arial Unicode MS" pitchFamily="50" charset="-127"/>
                  <a:cs typeface="Arial Unicode MS" pitchFamily="50" charset="-127"/>
                </a:rPr>
                <a:t>kG</a:t>
              </a:r>
              <a:r>
                <a:rPr lang="en-US" altLang="ko-KR" b="1" dirty="0" smtClean="0">
                  <a:solidFill>
                    <a:srgbClr val="0070C0"/>
                  </a:solidFill>
                  <a:latin typeface="Arial Unicode MS" pitchFamily="50" charset="-127"/>
                  <a:ea typeface="Arial Unicode MS" pitchFamily="50" charset="-127"/>
                  <a:cs typeface="Arial Unicode MS" pitchFamily="50" charset="-127"/>
                </a:rPr>
                <a:t> </a:t>
              </a:r>
              <a:endParaRPr lang="ko-KR" altLang="en-US" b="1" dirty="0">
                <a:solidFill>
                  <a:srgbClr val="0070C0"/>
                </a:solidFill>
                <a:latin typeface="Arial Unicode MS" pitchFamily="50" charset="-127"/>
                <a:ea typeface="Arial Unicode MS" pitchFamily="50" charset="-127"/>
                <a:cs typeface="Arial Unicode MS" pitchFamily="50" charset="-127"/>
              </a:endParaRPr>
            </a:p>
          </p:txBody>
        </p:sp>
        <p:sp>
          <p:nvSpPr>
            <p:cNvPr id="35" name="타원 34"/>
            <p:cNvSpPr/>
            <p:nvPr/>
          </p:nvSpPr>
          <p:spPr>
            <a:xfrm>
              <a:off x="899592" y="3886448"/>
              <a:ext cx="504056" cy="504056"/>
            </a:xfrm>
            <a:prstGeom prst="ellips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296964" name="Object 4"/>
          <p:cNvGraphicFramePr>
            <a:graphicFrameLocks noChangeAspect="1"/>
          </p:cNvGraphicFramePr>
          <p:nvPr/>
        </p:nvGraphicFramePr>
        <p:xfrm>
          <a:off x="59096" y="528637"/>
          <a:ext cx="4132263" cy="2900363"/>
        </p:xfrm>
        <a:graphic>
          <a:graphicData uri="http://schemas.openxmlformats.org/presentationml/2006/ole">
            <p:oleObj spid="_x0000_s296964" name="Graph" r:id="rId6" imgW="4132800" imgH="2900160" progId="Origin50.Graph">
              <p:embed/>
            </p:oleObj>
          </a:graphicData>
        </a:graphic>
      </p:graphicFrame>
      <p:sp>
        <p:nvSpPr>
          <p:cNvPr id="19" name="TextBox 18"/>
          <p:cNvSpPr txBox="1"/>
          <p:nvPr/>
        </p:nvSpPr>
        <p:spPr>
          <a:xfrm>
            <a:off x="5653136" y="727824"/>
            <a:ext cx="3490864" cy="4324261"/>
          </a:xfrm>
          <a:prstGeom prst="rect">
            <a:avLst/>
          </a:prstGeom>
          <a:noFill/>
        </p:spPr>
        <p:txBody>
          <a:bodyPr wrap="square" rtlCol="0">
            <a:spAutoFit/>
          </a:bodyPr>
          <a:lstStyle/>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The CFS formation occurs the different timing and location due to the different profile of resistivity and toroidal </a:t>
            </a:r>
            <a:r>
              <a:rPr lang="en-US" altLang="ko-KR" dirty="0" smtClean="0">
                <a:solidFill>
                  <a:srgbClr val="000000"/>
                </a:solidFill>
                <a:latin typeface="Arial Unicode MS" pitchFamily="50" charset="-127"/>
                <a:ea typeface="Arial Unicode MS" pitchFamily="50" charset="-127"/>
                <a:cs typeface="Arial Unicode MS" pitchFamily="50" charset="-127"/>
              </a:rPr>
              <a:t>field as shown in CFS formation model.</a:t>
            </a:r>
          </a:p>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In case of 0.5 </a:t>
            </a:r>
            <a:r>
              <a:rPr lang="en-US" altLang="ko-KR" dirty="0" err="1" smtClean="0">
                <a:solidFill>
                  <a:srgbClr val="000000"/>
                </a:solidFill>
                <a:latin typeface="Arial Unicode MS" pitchFamily="50" charset="-127"/>
                <a:ea typeface="Arial Unicode MS" pitchFamily="50" charset="-127"/>
                <a:cs typeface="Arial Unicode MS" pitchFamily="50" charset="-127"/>
              </a:rPr>
              <a:t>kG</a:t>
            </a:r>
            <a:r>
              <a:rPr lang="en-US" altLang="ko-KR" dirty="0" smtClean="0">
                <a:solidFill>
                  <a:srgbClr val="000000"/>
                </a:solidFill>
                <a:latin typeface="Arial Unicode MS" pitchFamily="50" charset="-127"/>
                <a:ea typeface="Arial Unicode MS" pitchFamily="50" charset="-127"/>
                <a:cs typeface="Arial Unicode MS" pitchFamily="50" charset="-127"/>
              </a:rPr>
              <a:t> and 0.7 </a:t>
            </a:r>
            <a:r>
              <a:rPr lang="en-US" altLang="ko-KR" dirty="0" err="1" smtClean="0">
                <a:solidFill>
                  <a:srgbClr val="000000"/>
                </a:solidFill>
                <a:latin typeface="Arial Unicode MS" pitchFamily="50" charset="-127"/>
                <a:ea typeface="Arial Unicode MS" pitchFamily="50" charset="-127"/>
                <a:cs typeface="Arial Unicode MS" pitchFamily="50" charset="-127"/>
              </a:rPr>
              <a:t>kG</a:t>
            </a:r>
            <a:r>
              <a:rPr lang="en-US" altLang="ko-KR" dirty="0" smtClean="0">
                <a:solidFill>
                  <a:srgbClr val="000000"/>
                </a:solidFill>
                <a:latin typeface="Arial Unicode MS" pitchFamily="50" charset="-127"/>
                <a:ea typeface="Arial Unicode MS" pitchFamily="50" charset="-127"/>
                <a:cs typeface="Arial Unicode MS" pitchFamily="50" charset="-127"/>
              </a:rPr>
              <a:t>, the plasma current initiates simultaneously near inboard side which has strong electric field and low resistivity.</a:t>
            </a:r>
          </a:p>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In case of 1 </a:t>
            </a:r>
            <a:r>
              <a:rPr lang="en-US" altLang="ko-KR" dirty="0" err="1" smtClean="0">
                <a:solidFill>
                  <a:srgbClr val="000000"/>
                </a:solidFill>
                <a:latin typeface="Arial Unicode MS" pitchFamily="50" charset="-127"/>
                <a:ea typeface="Arial Unicode MS" pitchFamily="50" charset="-127"/>
                <a:cs typeface="Arial Unicode MS" pitchFamily="50" charset="-127"/>
              </a:rPr>
              <a:t>kG</a:t>
            </a:r>
            <a:r>
              <a:rPr lang="en-US" altLang="ko-KR" dirty="0" smtClean="0">
                <a:solidFill>
                  <a:srgbClr val="000000"/>
                </a:solidFill>
                <a:latin typeface="Arial Unicode MS" pitchFamily="50" charset="-127"/>
                <a:ea typeface="Arial Unicode MS" pitchFamily="50" charset="-127"/>
                <a:cs typeface="Arial Unicode MS" pitchFamily="50" charset="-127"/>
              </a:rPr>
              <a:t>, the plasma current initiates near outboard region at the vertical field ~ 5 G</a:t>
            </a:r>
            <a:endParaRPr lang="en-US" altLang="ko-KR" dirty="0" smtClean="0">
              <a:solidFill>
                <a:srgbClr val="000000"/>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9"/>
          <p:cNvSpPr>
            <a:spLocks noGrp="1"/>
          </p:cNvSpPr>
          <p:nvPr>
            <p:ph type="title"/>
          </p:nvPr>
        </p:nvSpPr>
        <p:spPr>
          <a:xfrm>
            <a:off x="659968" y="85824"/>
            <a:ext cx="8447099" cy="712788"/>
          </a:xfrm>
        </p:spPr>
        <p:txBody>
          <a:bodyPr/>
          <a:lstStyle/>
          <a:p>
            <a:r>
              <a:rPr lang="en-US" altLang="ko-KR" dirty="0" smtClean="0">
                <a:latin typeface="Arial" pitchFamily="34" charset="0"/>
                <a:cs typeface="Arial" pitchFamily="34" charset="0"/>
              </a:rPr>
              <a:t>Solenoid free start-up in VEST </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Solenoid </a:t>
            </a:r>
            <a:r>
              <a:rPr lang="en-US" altLang="ko-KR" sz="2600" dirty="0" smtClean="0">
                <a:solidFill>
                  <a:srgbClr val="FFFF00"/>
                </a:solidFill>
                <a:latin typeface="Arial" pitchFamily="34" charset="0"/>
                <a:cs typeface="Arial" pitchFamily="34" charset="0"/>
              </a:rPr>
              <a:t>free </a:t>
            </a:r>
            <a:r>
              <a:rPr lang="en-US" altLang="ko-KR" sz="2600" dirty="0" smtClean="0">
                <a:solidFill>
                  <a:srgbClr val="FFFF00"/>
                </a:solidFill>
                <a:latin typeface="Arial" pitchFamily="34" charset="0"/>
                <a:cs typeface="Arial" pitchFamily="34" charset="0"/>
              </a:rPr>
              <a:t>start-up using outer PF coils</a:t>
            </a:r>
            <a:endParaRPr lang="ko-KR" altLang="en-US" sz="2400" dirty="0">
              <a:solidFill>
                <a:srgbClr val="FFFF00"/>
              </a:solidFill>
              <a:latin typeface="Arial" pitchFamily="34" charset="0"/>
              <a:cs typeface="Arial" pitchFamily="34" charset="0"/>
            </a:endParaRPr>
          </a:p>
        </p:txBody>
      </p:sp>
      <p:sp>
        <p:nvSpPr>
          <p:cNvPr id="8" name="TextBox 7"/>
          <p:cNvSpPr txBox="1"/>
          <p:nvPr/>
        </p:nvSpPr>
        <p:spPr>
          <a:xfrm>
            <a:off x="4355976" y="942975"/>
            <a:ext cx="4785420" cy="5078313"/>
          </a:xfrm>
          <a:prstGeom prst="rect">
            <a:avLst/>
          </a:prstGeom>
          <a:noFill/>
        </p:spPr>
        <p:txBody>
          <a:bodyPr wrap="square" rtlCol="0">
            <a:spAutoFit/>
          </a:bodyPr>
          <a:lstStyle/>
          <a:p>
            <a:pPr marL="457200" indent="-45720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Solenoid free </a:t>
            </a:r>
            <a:r>
              <a:rPr lang="en-US" altLang="ko-KR" dirty="0" smtClean="0">
                <a:solidFill>
                  <a:srgbClr val="000000"/>
                </a:solidFill>
                <a:latin typeface="Arial Unicode MS" pitchFamily="50" charset="-127"/>
                <a:ea typeface="Arial Unicode MS" pitchFamily="50" charset="-127"/>
                <a:cs typeface="Arial Unicode MS" pitchFamily="50" charset="-127"/>
              </a:rPr>
              <a:t>start-up using outer </a:t>
            </a:r>
            <a:r>
              <a:rPr lang="en-US" altLang="ko-KR" dirty="0" smtClean="0">
                <a:solidFill>
                  <a:srgbClr val="000000"/>
                </a:solidFill>
                <a:latin typeface="Arial Unicode MS" pitchFamily="50" charset="-127"/>
                <a:ea typeface="Arial Unicode MS" pitchFamily="50" charset="-127"/>
                <a:cs typeface="Arial Unicode MS" pitchFamily="50" charset="-127"/>
              </a:rPr>
              <a:t>PF</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914400" lvl="1" indent="-457200" algn="just">
              <a:buFont typeface="Arial" pitchFamily="34" charset="0"/>
              <a:buChar char="•"/>
            </a:pPr>
            <a:r>
              <a:rPr lang="en-US" altLang="ko-KR" dirty="0" err="1" smtClean="0">
                <a:solidFill>
                  <a:srgbClr val="000000"/>
                </a:solidFill>
                <a:latin typeface="Arial Unicode MS" pitchFamily="50" charset="-127"/>
                <a:ea typeface="Arial Unicode MS" pitchFamily="50" charset="-127"/>
                <a:cs typeface="Arial Unicode MS" pitchFamily="50" charset="-127"/>
              </a:rPr>
              <a:t>Ohmic</a:t>
            </a:r>
            <a:r>
              <a:rPr lang="en-US" altLang="ko-KR" dirty="0" smtClean="0">
                <a:solidFill>
                  <a:srgbClr val="000000"/>
                </a:solidFill>
                <a:latin typeface="Arial Unicode MS" pitchFamily="50" charset="-127"/>
                <a:ea typeface="Arial Unicode MS" pitchFamily="50" charset="-127"/>
                <a:cs typeface="Arial Unicode MS" pitchFamily="50" charset="-127"/>
              </a:rPr>
              <a:t> flux from outer PF coils for equilibrium</a:t>
            </a:r>
          </a:p>
          <a:p>
            <a:pPr marL="914400" lvl="1" indent="-45720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Flux from decrease of external inductance</a:t>
            </a:r>
          </a:p>
          <a:p>
            <a:pPr marL="457200" indent="-457200" algn="just">
              <a:buFont typeface="Wingdings" pitchFamily="2" charset="2"/>
              <a:buChar char="Ø"/>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457200" indent="-45720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Solenoid free start-up </a:t>
            </a:r>
            <a:r>
              <a:rPr lang="en-US" altLang="ko-KR" dirty="0" smtClean="0">
                <a:solidFill>
                  <a:srgbClr val="000000"/>
                </a:solidFill>
                <a:latin typeface="Arial Unicode MS" pitchFamily="50" charset="-127"/>
                <a:ea typeface="Arial Unicode MS" pitchFamily="50" charset="-127"/>
                <a:cs typeface="Arial Unicode MS" pitchFamily="50" charset="-127"/>
              </a:rPr>
              <a:t>in NSTX </a:t>
            </a:r>
            <a:r>
              <a:rPr lang="en-US" altLang="ko-KR" dirty="0" smtClean="0">
                <a:solidFill>
                  <a:srgbClr val="000000"/>
                </a:solidFill>
                <a:latin typeface="Arial Unicode MS" pitchFamily="50" charset="-127"/>
                <a:ea typeface="Arial Unicode MS" pitchFamily="50" charset="-127"/>
                <a:cs typeface="Arial Unicode MS" pitchFamily="50" charset="-127"/>
              </a:rPr>
              <a:t>[8]</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914400" lvl="1" indent="-45720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The failure of CFS formation</a:t>
            </a:r>
          </a:p>
          <a:p>
            <a:pPr marL="1371600" lvl="2" indent="-457200" algn="just">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Difficult for sustaining FNC</a:t>
            </a:r>
          </a:p>
          <a:p>
            <a:pPr marL="1371600" lvl="2" indent="-457200" algn="just">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Shortage of pre-ionization</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914400" lvl="1" indent="-45720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The importance of effective CFS formation near outboard</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914400" lvl="1" indent="-457200" algn="just">
              <a:buFont typeface="Arial" pitchFamily="34" charset="0"/>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457200" indent="-45720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Solenoid free start-up</a:t>
            </a:r>
            <a:r>
              <a:rPr lang="en-US" altLang="ko-KR" dirty="0" smtClean="0">
                <a:solidFill>
                  <a:srgbClr val="000000"/>
                </a:solidFill>
                <a:latin typeface="Arial Unicode MS" pitchFamily="50" charset="-127"/>
                <a:ea typeface="Arial Unicode MS" pitchFamily="50" charset="-127"/>
                <a:cs typeface="Arial Unicode MS" pitchFamily="50" charset="-127"/>
              </a:rPr>
              <a:t> </a:t>
            </a:r>
            <a:r>
              <a:rPr lang="en-US" altLang="ko-KR" dirty="0" smtClean="0">
                <a:solidFill>
                  <a:srgbClr val="000000"/>
                </a:solidFill>
                <a:latin typeface="Arial Unicode MS" pitchFamily="50" charset="-127"/>
                <a:ea typeface="Arial Unicode MS" pitchFamily="50" charset="-127"/>
                <a:cs typeface="Arial Unicode MS" pitchFamily="50" charset="-127"/>
              </a:rPr>
              <a:t>in PEGASUS </a:t>
            </a:r>
            <a:r>
              <a:rPr lang="en-US" altLang="ko-KR" dirty="0" smtClean="0">
                <a:solidFill>
                  <a:srgbClr val="000000"/>
                </a:solidFill>
                <a:latin typeface="Arial Unicode MS" pitchFamily="50" charset="-127"/>
                <a:ea typeface="Arial Unicode MS" pitchFamily="50" charset="-127"/>
                <a:cs typeface="Arial Unicode MS" pitchFamily="50" charset="-127"/>
              </a:rPr>
              <a:t>[9]</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914400" lvl="1" indent="-45720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CFS formation</a:t>
            </a:r>
            <a:r>
              <a:rPr lang="ko-KR" altLang="en-US" dirty="0" smtClean="0">
                <a:solidFill>
                  <a:srgbClr val="000000"/>
                </a:solidFill>
                <a:latin typeface="Arial Unicode MS" pitchFamily="50" charset="-127"/>
                <a:ea typeface="Arial Unicode MS" pitchFamily="50" charset="-127"/>
                <a:cs typeface="Arial Unicode MS" pitchFamily="50" charset="-127"/>
              </a:rPr>
              <a:t> </a:t>
            </a:r>
            <a:r>
              <a:rPr lang="en-US" altLang="ko-KR" dirty="0" smtClean="0">
                <a:solidFill>
                  <a:srgbClr val="000000"/>
                </a:solidFill>
                <a:latin typeface="Arial Unicode MS" pitchFamily="50" charset="-127"/>
                <a:ea typeface="Arial Unicode MS" pitchFamily="50" charset="-127"/>
                <a:cs typeface="Arial Unicode MS" pitchFamily="50" charset="-127"/>
              </a:rPr>
              <a:t>near outboard with </a:t>
            </a:r>
            <a:r>
              <a:rPr lang="en-US" altLang="ko-KR" dirty="0" smtClean="0">
                <a:solidFill>
                  <a:srgbClr val="000000"/>
                </a:solidFill>
                <a:latin typeface="Arial Unicode MS" pitchFamily="50" charset="-127"/>
                <a:ea typeface="Arial Unicode MS" pitchFamily="50" charset="-127"/>
                <a:cs typeface="Arial Unicode MS" pitchFamily="50" charset="-127"/>
              </a:rPr>
              <a:t>Local </a:t>
            </a:r>
            <a:r>
              <a:rPr lang="en-US" altLang="ko-KR" dirty="0" err="1" smtClean="0">
                <a:solidFill>
                  <a:srgbClr val="000000"/>
                </a:solidFill>
                <a:latin typeface="Arial Unicode MS" pitchFamily="50" charset="-127"/>
                <a:ea typeface="Arial Unicode MS" pitchFamily="50" charset="-127"/>
                <a:cs typeface="Arial Unicode MS" pitchFamily="50" charset="-127"/>
              </a:rPr>
              <a:t>Helicity</a:t>
            </a:r>
            <a:r>
              <a:rPr lang="en-US" altLang="ko-KR" dirty="0" smtClean="0">
                <a:solidFill>
                  <a:srgbClr val="000000"/>
                </a:solidFill>
                <a:latin typeface="Arial Unicode MS" pitchFamily="50" charset="-127"/>
                <a:ea typeface="Arial Unicode MS" pitchFamily="50" charset="-127"/>
                <a:cs typeface="Arial Unicode MS" pitchFamily="50" charset="-127"/>
              </a:rPr>
              <a:t> injection (LHI</a:t>
            </a:r>
            <a:r>
              <a:rPr lang="en-US" altLang="ko-KR" dirty="0" smtClean="0">
                <a:solidFill>
                  <a:srgbClr val="000000"/>
                </a:solidFill>
                <a:latin typeface="Arial Unicode MS" pitchFamily="50" charset="-127"/>
                <a:ea typeface="Arial Unicode MS" pitchFamily="50" charset="-127"/>
                <a:cs typeface="Arial Unicode MS" pitchFamily="50" charset="-127"/>
              </a:rPr>
              <a:t>)</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914400" lvl="1" indent="-45720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Plasma current evolution with aid of flux from external inductance</a:t>
            </a:r>
            <a:endParaRPr lang="en-US" altLang="ko-KR" dirty="0" smtClean="0">
              <a:solidFill>
                <a:srgbClr val="000000"/>
              </a:solidFill>
              <a:latin typeface="Arial Unicode MS" pitchFamily="50" charset="-127"/>
              <a:ea typeface="Arial Unicode MS" pitchFamily="50" charset="-127"/>
              <a:cs typeface="Arial Unicode MS" pitchFamily="50" charset="-127"/>
            </a:endParaRPr>
          </a:p>
        </p:txBody>
      </p:sp>
      <p:pic>
        <p:nvPicPr>
          <p:cNvPr id="311297" name="Picture 1"/>
          <p:cNvPicPr>
            <a:picLocks noChangeAspect="1" noChangeArrowheads="1"/>
          </p:cNvPicPr>
          <p:nvPr/>
        </p:nvPicPr>
        <p:blipFill>
          <a:blip r:embed="rId2" cstate="print"/>
          <a:srcRect l="12513"/>
          <a:stretch>
            <a:fillRect/>
          </a:stretch>
        </p:blipFill>
        <p:spPr bwMode="auto">
          <a:xfrm>
            <a:off x="35496" y="1115452"/>
            <a:ext cx="2261938" cy="4251960"/>
          </a:xfrm>
          <a:prstGeom prst="rect">
            <a:avLst/>
          </a:prstGeom>
          <a:noFill/>
          <a:ln w="9525">
            <a:noFill/>
            <a:miter lim="800000"/>
            <a:headEnd/>
            <a:tailEnd/>
          </a:ln>
        </p:spPr>
      </p:pic>
      <p:sp>
        <p:nvSpPr>
          <p:cNvPr id="6" name="직사각형 5"/>
          <p:cNvSpPr/>
          <p:nvPr/>
        </p:nvSpPr>
        <p:spPr>
          <a:xfrm>
            <a:off x="6055939" y="5888305"/>
            <a:ext cx="3124573" cy="461665"/>
          </a:xfrm>
          <a:prstGeom prst="rect">
            <a:avLst/>
          </a:prstGeom>
        </p:spPr>
        <p:txBody>
          <a:bodyPr wrap="none">
            <a:spAutoFit/>
          </a:bodyPr>
          <a:lstStyle/>
          <a:p>
            <a:pPr algn="r"/>
            <a:r>
              <a:rPr lang="en-US" altLang="ko-KR" sz="1200" dirty="0" smtClean="0">
                <a:solidFill>
                  <a:srgbClr val="000000"/>
                </a:solidFill>
                <a:latin typeface="Calibri" panose="020F0502020204030204" pitchFamily="34" charset="0"/>
              </a:rPr>
              <a:t>[8] </a:t>
            </a:r>
            <a:r>
              <a:rPr lang="en-US" altLang="ko-KR" sz="1200" dirty="0" smtClean="0">
                <a:solidFill>
                  <a:srgbClr val="000000"/>
                </a:solidFill>
                <a:latin typeface="Calibri" panose="020F0502020204030204" pitchFamily="34" charset="0"/>
              </a:rPr>
              <a:t>W. </a:t>
            </a:r>
            <a:r>
              <a:rPr lang="en-US" altLang="ko-KR" sz="1200" dirty="0" err="1" smtClean="0">
                <a:solidFill>
                  <a:srgbClr val="000000"/>
                </a:solidFill>
                <a:latin typeface="Calibri" panose="020F0502020204030204" pitchFamily="34" charset="0"/>
              </a:rPr>
              <a:t>Choe</a:t>
            </a:r>
            <a:r>
              <a:rPr lang="en-US" altLang="ko-KR" sz="1200" dirty="0" smtClean="0">
                <a:solidFill>
                  <a:srgbClr val="000000"/>
                </a:solidFill>
                <a:latin typeface="Calibri" panose="020F0502020204030204" pitchFamily="34" charset="0"/>
              </a:rPr>
              <a:t>, et. al., NF </a:t>
            </a:r>
            <a:r>
              <a:rPr lang="en-US" altLang="ko-KR" sz="1200" b="1" dirty="0" smtClean="0">
                <a:solidFill>
                  <a:srgbClr val="000000"/>
                </a:solidFill>
                <a:latin typeface="Calibri" panose="020F0502020204030204" pitchFamily="34" charset="0"/>
              </a:rPr>
              <a:t>45</a:t>
            </a:r>
            <a:r>
              <a:rPr lang="en-US" altLang="ko-KR" sz="1200" dirty="0" smtClean="0">
                <a:solidFill>
                  <a:srgbClr val="000000"/>
                </a:solidFill>
                <a:latin typeface="Calibri" panose="020F0502020204030204" pitchFamily="34" charset="0"/>
              </a:rPr>
              <a:t> 1463-1473 (2005)</a:t>
            </a:r>
          </a:p>
          <a:p>
            <a:pPr algn="r"/>
            <a:r>
              <a:rPr lang="en-US" altLang="ko-KR" sz="1200" dirty="0" smtClean="0">
                <a:solidFill>
                  <a:srgbClr val="000000"/>
                </a:solidFill>
                <a:latin typeface="Calibri" panose="020F0502020204030204" pitchFamily="34" charset="0"/>
              </a:rPr>
              <a:t>[9] </a:t>
            </a:r>
            <a:r>
              <a:rPr lang="en-US" altLang="ko-KR" sz="1200" dirty="0" smtClean="0">
                <a:solidFill>
                  <a:srgbClr val="000000"/>
                </a:solidFill>
                <a:latin typeface="Calibri" panose="020F0502020204030204" pitchFamily="34" charset="0"/>
              </a:rPr>
              <a:t>D. J. </a:t>
            </a:r>
            <a:r>
              <a:rPr lang="en-US" altLang="ko-KR" sz="1200" dirty="0" err="1" smtClean="0">
                <a:solidFill>
                  <a:srgbClr val="000000"/>
                </a:solidFill>
                <a:latin typeface="Calibri" panose="020F0502020204030204" pitchFamily="34" charset="0"/>
              </a:rPr>
              <a:t>Battaglia</a:t>
            </a:r>
            <a:r>
              <a:rPr lang="en-US" altLang="ko-KR" sz="1200" dirty="0" smtClean="0">
                <a:solidFill>
                  <a:srgbClr val="000000"/>
                </a:solidFill>
                <a:latin typeface="Calibri" panose="020F0502020204030204" pitchFamily="34" charset="0"/>
              </a:rPr>
              <a:t>, et. Al., NF </a:t>
            </a:r>
            <a:r>
              <a:rPr lang="en-US" altLang="ko-KR" sz="1200" b="1" dirty="0" smtClean="0">
                <a:solidFill>
                  <a:srgbClr val="000000"/>
                </a:solidFill>
                <a:latin typeface="Calibri" panose="020F0502020204030204" pitchFamily="34" charset="0"/>
              </a:rPr>
              <a:t>51</a:t>
            </a:r>
            <a:r>
              <a:rPr lang="en-US" altLang="ko-KR" sz="1200" dirty="0" smtClean="0">
                <a:solidFill>
                  <a:srgbClr val="000000"/>
                </a:solidFill>
                <a:latin typeface="Calibri" panose="020F0502020204030204" pitchFamily="34" charset="0"/>
              </a:rPr>
              <a:t> 073029 (2011)</a:t>
            </a:r>
          </a:p>
        </p:txBody>
      </p:sp>
      <p:sp>
        <p:nvSpPr>
          <p:cNvPr id="9" name="직사각형 8"/>
          <p:cNvSpPr/>
          <p:nvPr/>
        </p:nvSpPr>
        <p:spPr>
          <a:xfrm>
            <a:off x="1835696" y="5147900"/>
            <a:ext cx="441146" cy="369332"/>
          </a:xfrm>
          <a:prstGeom prst="rect">
            <a:avLst/>
          </a:prstGeom>
        </p:spPr>
        <p:txBody>
          <a:bodyPr wrap="none">
            <a:spAutoFit/>
          </a:bodyPr>
          <a:lstStyle/>
          <a:p>
            <a:r>
              <a:rPr lang="en-US" altLang="ko-KR" dirty="0" smtClean="0">
                <a:latin typeface="Arial Unicode MS" pitchFamily="50" charset="-127"/>
                <a:ea typeface="Arial Unicode MS" pitchFamily="50" charset="-127"/>
                <a:cs typeface="Arial Unicode MS" pitchFamily="50" charset="-127"/>
              </a:rPr>
              <a:t>[8]</a:t>
            </a:r>
            <a:endParaRPr lang="ko-KR" altLang="en-US" dirty="0"/>
          </a:p>
        </p:txBody>
      </p:sp>
      <p:sp>
        <p:nvSpPr>
          <p:cNvPr id="10" name="직사각형 9"/>
          <p:cNvSpPr/>
          <p:nvPr/>
        </p:nvSpPr>
        <p:spPr>
          <a:xfrm>
            <a:off x="3923928" y="5066600"/>
            <a:ext cx="441146" cy="369332"/>
          </a:xfrm>
          <a:prstGeom prst="rect">
            <a:avLst/>
          </a:prstGeom>
        </p:spPr>
        <p:txBody>
          <a:bodyPr wrap="none">
            <a:spAutoFit/>
          </a:bodyPr>
          <a:lstStyle/>
          <a:p>
            <a:r>
              <a:rPr lang="en-US" altLang="ko-KR" dirty="0" smtClean="0">
                <a:latin typeface="Arial Unicode MS" pitchFamily="50" charset="-127"/>
                <a:ea typeface="Arial Unicode MS" pitchFamily="50" charset="-127"/>
                <a:cs typeface="Arial Unicode MS" pitchFamily="50" charset="-127"/>
              </a:rPr>
              <a:t>[9]</a:t>
            </a:r>
            <a:endParaRPr lang="ko-KR" altLang="en-US" dirty="0"/>
          </a:p>
        </p:txBody>
      </p:sp>
      <p:pic>
        <p:nvPicPr>
          <p:cNvPr id="11" name="그림 10"/>
          <p:cNvPicPr>
            <a:picLocks noChangeAspect="1"/>
          </p:cNvPicPr>
          <p:nvPr/>
        </p:nvPicPr>
        <p:blipFill>
          <a:blip r:embed="rId3" cstate="print">
            <a:extLst>
              <a:ext uri="{28A0092B-C50C-407E-A947-70E740481C1C}">
                <a14:useLocalDpi xmlns="" xmlns:a14="http://schemas.microsoft.com/office/drawing/2010/main" val="0"/>
              </a:ext>
            </a:extLst>
          </a:blip>
          <a:srcRect l="5960"/>
          <a:stretch>
            <a:fillRect/>
          </a:stretch>
        </p:blipFill>
        <p:spPr>
          <a:xfrm>
            <a:off x="2155490" y="1187460"/>
            <a:ext cx="2272494" cy="3897838"/>
          </a:xfrm>
          <a:prstGeom prst="rect">
            <a:avLst/>
          </a:prstGeom>
        </p:spPr>
      </p:pic>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9"/>
          <p:cNvSpPr>
            <a:spLocks noGrp="1"/>
          </p:cNvSpPr>
          <p:nvPr>
            <p:ph type="title"/>
          </p:nvPr>
        </p:nvSpPr>
        <p:spPr>
          <a:xfrm>
            <a:off x="659968" y="85824"/>
            <a:ext cx="8447099" cy="712788"/>
          </a:xfrm>
        </p:spPr>
        <p:txBody>
          <a:bodyPr/>
          <a:lstStyle/>
          <a:p>
            <a:r>
              <a:rPr lang="en-US" altLang="ko-KR" dirty="0" smtClean="0">
                <a:latin typeface="Arial" pitchFamily="34" charset="0"/>
                <a:cs typeface="Arial" pitchFamily="34" charset="0"/>
              </a:rPr>
              <a:t>Solenoid free start-up in VEST</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Collisional </a:t>
            </a:r>
            <a:r>
              <a:rPr lang="en-US" altLang="ko-KR" sz="2600" dirty="0" smtClean="0">
                <a:solidFill>
                  <a:srgbClr val="FFFF00"/>
                </a:solidFill>
                <a:latin typeface="Arial" pitchFamily="34" charset="0"/>
                <a:cs typeface="Arial" pitchFamily="34" charset="0"/>
              </a:rPr>
              <a:t>EBW assisted </a:t>
            </a:r>
            <a:r>
              <a:rPr lang="en-US" altLang="ko-KR" sz="2400" dirty="0" smtClean="0">
                <a:solidFill>
                  <a:srgbClr val="FFFF00"/>
                </a:solidFill>
                <a:latin typeface="Arial" pitchFamily="34" charset="0"/>
                <a:cs typeface="Arial" pitchFamily="34" charset="0"/>
              </a:rPr>
              <a:t>Pre-ionization plasma</a:t>
            </a:r>
            <a:endParaRPr lang="ko-KR" altLang="en-US" sz="2400" dirty="0">
              <a:solidFill>
                <a:srgbClr val="FFFF00"/>
              </a:solidFill>
              <a:latin typeface="Arial" pitchFamily="34" charset="0"/>
              <a:cs typeface="Arial" pitchFamily="34" charset="0"/>
            </a:endParaRPr>
          </a:p>
        </p:txBody>
      </p:sp>
      <p:sp>
        <p:nvSpPr>
          <p:cNvPr id="7" name="직사각형 6"/>
          <p:cNvSpPr/>
          <p:nvPr/>
        </p:nvSpPr>
        <p:spPr>
          <a:xfrm>
            <a:off x="0" y="3438206"/>
            <a:ext cx="9144000" cy="2917722"/>
          </a:xfrm>
          <a:prstGeom prst="rect">
            <a:avLst/>
          </a:prstGeom>
        </p:spPr>
        <p:txBody>
          <a:bodyPr wrap="square">
            <a:spAutoFit/>
          </a:bodyPr>
          <a:lstStyle/>
          <a:p>
            <a:pPr marL="457200" indent="-457200" eaLnBrk="0" hangingPunct="0">
              <a:spcBef>
                <a:spcPct val="20000"/>
              </a:spcBef>
              <a:buFont typeface="Wingdings" pitchFamily="2" charset="2"/>
              <a:buChar char="Ø"/>
              <a:defRPr/>
            </a:pPr>
            <a:r>
              <a:rPr lang="en-US" altLang="ko-KR" kern="0" dirty="0" smtClean="0">
                <a:latin typeface="Arial Unicode MS" pitchFamily="50" charset="-127"/>
                <a:ea typeface="Arial Unicode MS" pitchFamily="50" charset="-127"/>
                <a:cs typeface="Arial Unicode MS" pitchFamily="50" charset="-127"/>
              </a:rPr>
              <a:t>Enhancement of pre-ionization under TPC with EBW collisional damping</a:t>
            </a:r>
          </a:p>
          <a:p>
            <a:pPr marL="914400" lvl="1" indent="-457200" eaLnBrk="0" hangingPunct="0">
              <a:spcBef>
                <a:spcPct val="20000"/>
              </a:spcBef>
              <a:buFont typeface="Arial" pitchFamily="34" charset="0"/>
              <a:buChar char="•"/>
              <a:defRPr/>
            </a:pPr>
            <a:r>
              <a:rPr lang="en-US" altLang="ko-KR" kern="0" dirty="0" smtClean="0">
                <a:latin typeface="Arial Unicode MS" pitchFamily="50" charset="-127"/>
                <a:ea typeface="Arial Unicode MS" pitchFamily="50" charset="-127"/>
                <a:cs typeface="Arial Unicode MS" pitchFamily="50" charset="-127"/>
              </a:rPr>
              <a:t>Tunneling the evanescent layer : the wavelength of injected X wave is relatively longer than the distance between UHR and cutoff</a:t>
            </a:r>
          </a:p>
          <a:p>
            <a:pPr marL="914400" lvl="1" indent="-457200" eaLnBrk="0" hangingPunct="0">
              <a:spcBef>
                <a:spcPct val="20000"/>
              </a:spcBef>
              <a:buFont typeface="Arial" pitchFamily="34" charset="0"/>
              <a:buChar char="•"/>
              <a:defRPr/>
            </a:pPr>
            <a:r>
              <a:rPr lang="en-US" altLang="ko-KR" kern="0" dirty="0" smtClean="0">
                <a:latin typeface="Arial Unicode MS" pitchFamily="50" charset="-127"/>
                <a:ea typeface="Arial Unicode MS" pitchFamily="50" charset="-127"/>
                <a:cs typeface="Arial Unicode MS" pitchFamily="50" charset="-127"/>
              </a:rPr>
              <a:t>The generation of steep density gradient near UHR along ECH power</a:t>
            </a:r>
          </a:p>
          <a:p>
            <a:pPr marL="914400" lvl="1" indent="-457200" eaLnBrk="0" hangingPunct="0">
              <a:spcBef>
                <a:spcPct val="20000"/>
              </a:spcBef>
              <a:buFont typeface="Arial" pitchFamily="34" charset="0"/>
              <a:buChar char="•"/>
              <a:defRPr/>
            </a:pPr>
            <a:r>
              <a:rPr lang="en-US" altLang="ko-KR" kern="0" dirty="0" smtClean="0">
                <a:latin typeface="Arial Unicode MS" pitchFamily="50" charset="-127"/>
                <a:ea typeface="Arial Unicode MS" pitchFamily="50" charset="-127"/>
                <a:cs typeface="Arial Unicode MS" pitchFamily="50" charset="-127"/>
              </a:rPr>
              <a:t>Direct XB mode conversion</a:t>
            </a:r>
          </a:p>
          <a:p>
            <a:pPr marL="914400" lvl="1" indent="-457200" eaLnBrk="0" hangingPunct="0">
              <a:spcBef>
                <a:spcPct val="20000"/>
              </a:spcBef>
              <a:buFont typeface="Arial" pitchFamily="34" charset="0"/>
              <a:buChar char="•"/>
              <a:defRPr/>
            </a:pPr>
            <a:r>
              <a:rPr lang="en-US" altLang="ko-KR" kern="0" dirty="0" smtClean="0">
                <a:latin typeface="Arial Unicode MS" pitchFamily="50" charset="-127"/>
                <a:ea typeface="Arial Unicode MS" pitchFamily="50" charset="-127"/>
                <a:cs typeface="Arial Unicode MS" pitchFamily="50" charset="-127"/>
              </a:rPr>
              <a:t>The over dense plasma with help of EBW collisional damping</a:t>
            </a:r>
          </a:p>
          <a:p>
            <a:pPr marL="914400" lvl="1" indent="-457200" eaLnBrk="0" hangingPunct="0">
              <a:spcBef>
                <a:spcPct val="20000"/>
              </a:spcBef>
              <a:buFont typeface="Arial" pitchFamily="34" charset="0"/>
              <a:buChar char="•"/>
              <a:defRPr/>
            </a:pPr>
            <a:r>
              <a:rPr lang="en-US" altLang="ko-KR" kern="0" dirty="0" smtClean="0">
                <a:latin typeface="Arial Unicode MS" pitchFamily="50" charset="-127"/>
                <a:ea typeface="Arial Unicode MS" pitchFamily="50" charset="-127"/>
                <a:cs typeface="Arial Unicode MS" pitchFamily="50" charset="-127"/>
              </a:rPr>
              <a:t>The pre-ionization plasma with low resistivity near outboard region</a:t>
            </a:r>
          </a:p>
          <a:p>
            <a:pPr marL="457200" indent="-457200" eaLnBrk="0" hangingPunct="0">
              <a:spcBef>
                <a:spcPct val="20000"/>
              </a:spcBef>
              <a:buFont typeface="Wingdings" pitchFamily="2" charset="2"/>
              <a:buChar char="Ø"/>
              <a:defRPr/>
            </a:pPr>
            <a:r>
              <a:rPr lang="en-US" altLang="ko-KR" b="1" kern="0" dirty="0" smtClean="0">
                <a:solidFill>
                  <a:srgbClr val="FF0000"/>
                </a:solidFill>
                <a:latin typeface="Arial Unicode MS" pitchFamily="50" charset="-127"/>
                <a:ea typeface="Arial Unicode MS" pitchFamily="50" charset="-127"/>
                <a:cs typeface="Arial Unicode MS" pitchFamily="50" charset="-127"/>
              </a:rPr>
              <a:t>Solenoid free startup scheme utilizing outer PF coils</a:t>
            </a:r>
            <a:r>
              <a:rPr lang="en-US" altLang="ko-KR" kern="0" dirty="0" smtClean="0">
                <a:solidFill>
                  <a:srgbClr val="000000"/>
                </a:solidFill>
                <a:latin typeface="Arial Unicode MS" pitchFamily="50" charset="-127"/>
                <a:ea typeface="Arial Unicode MS" pitchFamily="50" charset="-127"/>
                <a:cs typeface="Arial Unicode MS" pitchFamily="50" charset="-127"/>
              </a:rPr>
              <a:t> is suggested with low resistivity near outboard side to form CFS easily</a:t>
            </a:r>
          </a:p>
        </p:txBody>
      </p:sp>
      <p:grpSp>
        <p:nvGrpSpPr>
          <p:cNvPr id="11" name="그룹 10"/>
          <p:cNvGrpSpPr/>
          <p:nvPr/>
        </p:nvGrpSpPr>
        <p:grpSpPr>
          <a:xfrm>
            <a:off x="2195736" y="515938"/>
            <a:ext cx="5373688" cy="3776662"/>
            <a:chOff x="4213697" y="515938"/>
            <a:chExt cx="5373688" cy="3776662"/>
          </a:xfrm>
        </p:grpSpPr>
        <p:graphicFrame>
          <p:nvGraphicFramePr>
            <p:cNvPr id="265218" name="Object 2"/>
            <p:cNvGraphicFramePr>
              <a:graphicFrameLocks noChangeAspect="1"/>
            </p:cNvGraphicFramePr>
            <p:nvPr/>
          </p:nvGraphicFramePr>
          <p:xfrm>
            <a:off x="4213697" y="515938"/>
            <a:ext cx="5373688" cy="3776662"/>
          </p:xfrm>
          <a:graphic>
            <a:graphicData uri="http://schemas.openxmlformats.org/presentationml/2006/ole">
              <p:oleObj spid="_x0000_s265218" name="Graph" r:id="rId3" imgW="4132800" imgH="2901600" progId="Origin50.Graph">
                <p:embed/>
              </p:oleObj>
            </a:graphicData>
          </a:graphic>
        </p:graphicFrame>
        <p:sp>
          <p:nvSpPr>
            <p:cNvPr id="10" name="직사각형 9"/>
            <p:cNvSpPr/>
            <p:nvPr/>
          </p:nvSpPr>
          <p:spPr>
            <a:xfrm>
              <a:off x="8030121" y="899428"/>
              <a:ext cx="1173719" cy="369332"/>
            </a:xfrm>
            <a:prstGeom prst="rect">
              <a:avLst/>
            </a:prstGeom>
            <a:solidFill>
              <a:schemeClr val="bg1"/>
            </a:solidFill>
            <a:ln w="28575">
              <a:solidFill>
                <a:schemeClr val="tx1"/>
              </a:solidFill>
            </a:ln>
          </p:spPr>
          <p:txBody>
            <a:bodyPr wrap="none">
              <a:spAutoFit/>
            </a:bodyPr>
            <a:lstStyle/>
            <a:p>
              <a:r>
                <a:rPr kumimoji="0" lang="en-US" altLang="ko-KR" dirty="0" smtClean="0">
                  <a:latin typeface="Arial Unicode MS" pitchFamily="50" charset="-127"/>
                  <a:ea typeface="Arial Unicode MS" pitchFamily="50" charset="-127"/>
                  <a:cs typeface="Arial Unicode MS" pitchFamily="50" charset="-127"/>
                </a:rPr>
                <a:t>B</a:t>
              </a:r>
              <a:r>
                <a:rPr kumimoji="0" lang="en-US" altLang="ko-KR" baseline="-25000" dirty="0" smtClean="0">
                  <a:latin typeface="Arial Unicode MS" pitchFamily="50" charset="-127"/>
                  <a:ea typeface="Arial Unicode MS" pitchFamily="50" charset="-127"/>
                  <a:cs typeface="Arial Unicode MS" pitchFamily="50" charset="-127"/>
                </a:rPr>
                <a:t>0</a:t>
              </a:r>
              <a:r>
                <a:rPr kumimoji="0" lang="en-US" altLang="ko-KR" dirty="0" smtClean="0">
                  <a:latin typeface="Arial Unicode MS" pitchFamily="50" charset="-127"/>
                  <a:ea typeface="Arial Unicode MS" pitchFamily="50" charset="-127"/>
                  <a:cs typeface="Arial Unicode MS" pitchFamily="50" charset="-127"/>
                </a:rPr>
                <a:t> ~ 1 </a:t>
              </a:r>
              <a:r>
                <a:rPr kumimoji="0" lang="en-US" altLang="ko-KR" dirty="0" err="1" smtClean="0">
                  <a:latin typeface="Arial Unicode MS" pitchFamily="50" charset="-127"/>
                  <a:ea typeface="Arial Unicode MS" pitchFamily="50" charset="-127"/>
                  <a:cs typeface="Arial Unicode MS" pitchFamily="50" charset="-127"/>
                </a:rPr>
                <a:t>kG</a:t>
              </a:r>
              <a:endParaRPr lang="ko-KR" altLang="en-US" dirty="0"/>
            </a:p>
          </p:txBody>
        </p:sp>
      </p:gr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그룹 11"/>
          <p:cNvGrpSpPr/>
          <p:nvPr/>
        </p:nvGrpSpPr>
        <p:grpSpPr>
          <a:xfrm>
            <a:off x="5243809" y="548680"/>
            <a:ext cx="5376863" cy="3776662"/>
            <a:chOff x="251520" y="660450"/>
            <a:chExt cx="5376863" cy="3776662"/>
          </a:xfrm>
        </p:grpSpPr>
        <p:sp>
          <p:nvSpPr>
            <p:cNvPr id="3" name="TextBox 2"/>
            <p:cNvSpPr txBox="1"/>
            <p:nvPr/>
          </p:nvSpPr>
          <p:spPr>
            <a:xfrm>
              <a:off x="2753978" y="1432793"/>
              <a:ext cx="1002197" cy="307777"/>
            </a:xfrm>
            <a:prstGeom prst="rect">
              <a:avLst/>
            </a:prstGeom>
            <a:noFill/>
          </p:spPr>
          <p:txBody>
            <a:bodyPr wrap="none" rtlCol="0">
              <a:spAutoFit/>
            </a:bodyPr>
            <a:lstStyle/>
            <a:p>
              <a:r>
                <a:rPr lang="en-US" altLang="ko-KR" b="1" dirty="0" smtClean="0">
                  <a:solidFill>
                    <a:srgbClr val="000000"/>
                  </a:solidFill>
                  <a:latin typeface="Arial Unicode MS" pitchFamily="50" charset="-127"/>
                  <a:ea typeface="Arial Unicode MS" pitchFamily="50" charset="-127"/>
                  <a:cs typeface="Arial Unicode MS" pitchFamily="50" charset="-127"/>
                </a:rPr>
                <a:t>TPC 6 kW</a:t>
              </a:r>
              <a:endParaRPr lang="ko-KR" altLang="en-US" b="1" dirty="0">
                <a:solidFill>
                  <a:srgbClr val="000000"/>
                </a:solidFill>
                <a:latin typeface="Arial Unicode MS" pitchFamily="50" charset="-127"/>
                <a:ea typeface="Arial Unicode MS" pitchFamily="50" charset="-127"/>
                <a:cs typeface="Arial Unicode MS" pitchFamily="50" charset="-127"/>
              </a:endParaRPr>
            </a:p>
          </p:txBody>
        </p:sp>
        <p:sp>
          <p:nvSpPr>
            <p:cNvPr id="5" name="타원 4"/>
            <p:cNvSpPr/>
            <p:nvPr/>
          </p:nvSpPr>
          <p:spPr>
            <a:xfrm>
              <a:off x="2964087" y="2388642"/>
              <a:ext cx="504056" cy="7200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6" name="Object 5"/>
            <p:cNvGraphicFramePr>
              <a:graphicFrameLocks noChangeAspect="1"/>
            </p:cNvGraphicFramePr>
            <p:nvPr/>
          </p:nvGraphicFramePr>
          <p:xfrm>
            <a:off x="251520" y="660450"/>
            <a:ext cx="5376863" cy="3776662"/>
          </p:xfrm>
          <a:graphic>
            <a:graphicData uri="http://schemas.openxmlformats.org/presentationml/2006/ole">
              <p:oleObj spid="_x0000_s279554" name="Graph" r:id="rId3" imgW="4132800" imgH="2901600" progId="Origin50.Graph">
                <p:embed/>
              </p:oleObj>
            </a:graphicData>
          </a:graphic>
        </p:graphicFrame>
      </p:grpSp>
      <p:grpSp>
        <p:nvGrpSpPr>
          <p:cNvPr id="15" name="그룹 14"/>
          <p:cNvGrpSpPr/>
          <p:nvPr/>
        </p:nvGrpSpPr>
        <p:grpSpPr>
          <a:xfrm>
            <a:off x="5246985" y="3128144"/>
            <a:ext cx="5373687" cy="3773488"/>
            <a:chOff x="4860032" y="548680"/>
            <a:chExt cx="5373687" cy="3773488"/>
          </a:xfrm>
        </p:grpSpPr>
        <p:sp>
          <p:nvSpPr>
            <p:cNvPr id="7" name="TextBox 6"/>
            <p:cNvSpPr txBox="1"/>
            <p:nvPr/>
          </p:nvSpPr>
          <p:spPr>
            <a:xfrm>
              <a:off x="6948264" y="1321023"/>
              <a:ext cx="1305164" cy="307777"/>
            </a:xfrm>
            <a:prstGeom prst="rect">
              <a:avLst/>
            </a:prstGeom>
            <a:noFill/>
          </p:spPr>
          <p:txBody>
            <a:bodyPr wrap="none" rtlCol="0">
              <a:spAutoFit/>
            </a:bodyPr>
            <a:lstStyle/>
            <a:p>
              <a:r>
                <a:rPr lang="en-US" altLang="ko-KR" b="1" dirty="0" smtClean="0">
                  <a:solidFill>
                    <a:srgbClr val="000000"/>
                  </a:solidFill>
                  <a:latin typeface="Arial Unicode MS" pitchFamily="50" charset="-127"/>
                  <a:ea typeface="Arial Unicode MS" pitchFamily="50" charset="-127"/>
                  <a:cs typeface="Arial Unicode MS" pitchFamily="50" charset="-127"/>
                </a:rPr>
                <a:t>TPC 6+10 kW</a:t>
              </a:r>
              <a:endParaRPr lang="ko-KR" altLang="en-US" b="1" dirty="0">
                <a:solidFill>
                  <a:srgbClr val="000000"/>
                </a:solidFill>
                <a:latin typeface="Arial Unicode MS" pitchFamily="50" charset="-127"/>
                <a:ea typeface="Arial Unicode MS" pitchFamily="50" charset="-127"/>
                <a:cs typeface="Arial Unicode MS" pitchFamily="50" charset="-127"/>
              </a:endParaRPr>
            </a:p>
          </p:txBody>
        </p:sp>
        <p:sp>
          <p:nvSpPr>
            <p:cNvPr id="8" name="타원 7"/>
            <p:cNvSpPr/>
            <p:nvPr/>
          </p:nvSpPr>
          <p:spPr>
            <a:xfrm>
              <a:off x="7524328" y="2564904"/>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9" name="Object 6"/>
            <p:cNvGraphicFramePr>
              <a:graphicFrameLocks noChangeAspect="1"/>
            </p:cNvGraphicFramePr>
            <p:nvPr/>
          </p:nvGraphicFramePr>
          <p:xfrm>
            <a:off x="4860032" y="548680"/>
            <a:ext cx="5373687" cy="3773488"/>
          </p:xfrm>
          <a:graphic>
            <a:graphicData uri="http://schemas.openxmlformats.org/presentationml/2006/ole">
              <p:oleObj spid="_x0000_s279555" name="Graph" r:id="rId4" imgW="4132800" imgH="2900160" progId="Origin50.Graph">
                <p:embed/>
              </p:oleObj>
            </a:graphicData>
          </a:graphic>
        </p:graphicFrame>
      </p:grpSp>
      <p:grpSp>
        <p:nvGrpSpPr>
          <p:cNvPr id="18" name="그룹 17"/>
          <p:cNvGrpSpPr/>
          <p:nvPr/>
        </p:nvGrpSpPr>
        <p:grpSpPr>
          <a:xfrm>
            <a:off x="0" y="1269915"/>
            <a:ext cx="5292080" cy="4247317"/>
            <a:chOff x="0" y="1053891"/>
            <a:chExt cx="5292080" cy="4247317"/>
          </a:xfrm>
        </p:grpSpPr>
        <p:sp>
          <p:nvSpPr>
            <p:cNvPr id="14" name="TextBox 13"/>
            <p:cNvSpPr txBox="1"/>
            <p:nvPr/>
          </p:nvSpPr>
          <p:spPr>
            <a:xfrm>
              <a:off x="0" y="1053891"/>
              <a:ext cx="5292080" cy="4247317"/>
            </a:xfrm>
            <a:prstGeom prst="rect">
              <a:avLst/>
            </a:prstGeom>
            <a:noFill/>
          </p:spPr>
          <p:txBody>
            <a:bodyPr wrap="square" rtlCol="0">
              <a:spAutoFit/>
            </a:bodyPr>
            <a:lstStyle/>
            <a:p>
              <a:pPr marL="285750" indent="-28575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Resistivity Calculation</a:t>
              </a:r>
            </a:p>
            <a:p>
              <a:pPr marL="742950" lvl="1" indent="-285750" algn="just">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Total resistivity is the sum of electron-neutral collision and electron-ion collision (Spitzer)</a:t>
              </a:r>
            </a:p>
            <a:p>
              <a:pPr marL="742950" lvl="1" indent="-285750" algn="just">
                <a:buFontTx/>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buFontTx/>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buFontTx/>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buFontTx/>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buFontTx/>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buFontTx/>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buFontTx/>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buFontTx/>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Average electron velocity : </a:t>
              </a:r>
              <a:r>
                <a:rPr lang="en-US" altLang="ko-KR" dirty="0" err="1" smtClean="0">
                  <a:solidFill>
                    <a:srgbClr val="000000"/>
                  </a:solidFill>
                  <a:latin typeface="Arial Unicode MS" pitchFamily="50" charset="-127"/>
                  <a:ea typeface="Arial Unicode MS" pitchFamily="50" charset="-127"/>
                  <a:cs typeface="Arial Unicode MS" pitchFamily="50" charset="-127"/>
                </a:rPr>
                <a:t>v</a:t>
              </a:r>
              <a:r>
                <a:rPr lang="en-US" altLang="ko-KR" baseline="-25000" dirty="0" err="1" smtClean="0">
                  <a:solidFill>
                    <a:srgbClr val="000000"/>
                  </a:solidFill>
                  <a:latin typeface="Arial Unicode MS" pitchFamily="50" charset="-127"/>
                  <a:ea typeface="Arial Unicode MS" pitchFamily="50" charset="-127"/>
                  <a:cs typeface="Arial Unicode MS" pitchFamily="50" charset="-127"/>
                </a:rPr>
                <a:t>e</a:t>
              </a:r>
              <a:r>
                <a:rPr lang="en-US" altLang="ko-KR" dirty="0" smtClean="0">
                  <a:solidFill>
                    <a:srgbClr val="000000"/>
                  </a:solidFill>
                  <a:latin typeface="Arial Unicode MS" pitchFamily="50" charset="-127"/>
                  <a:ea typeface="Arial Unicode MS" pitchFamily="50" charset="-127"/>
                  <a:cs typeface="Arial Unicode MS" pitchFamily="50" charset="-127"/>
                </a:rPr>
                <a:t>(T</a:t>
              </a:r>
              <a:r>
                <a:rPr lang="en-US" altLang="ko-KR" baseline="-25000" dirty="0" smtClean="0">
                  <a:solidFill>
                    <a:srgbClr val="000000"/>
                  </a:solidFill>
                  <a:latin typeface="Arial Unicode MS" pitchFamily="50" charset="-127"/>
                  <a:ea typeface="Arial Unicode MS" pitchFamily="50" charset="-127"/>
                  <a:cs typeface="Arial Unicode MS" pitchFamily="50" charset="-127"/>
                </a:rPr>
                <a:t>e</a:t>
              </a:r>
              <a:r>
                <a:rPr lang="en-US" altLang="ko-KR" dirty="0" smtClean="0">
                  <a:solidFill>
                    <a:srgbClr val="000000"/>
                  </a:solidFill>
                  <a:latin typeface="Arial Unicode MS" pitchFamily="50" charset="-127"/>
                  <a:ea typeface="Arial Unicode MS" pitchFamily="50" charset="-127"/>
                  <a:cs typeface="Arial Unicode MS" pitchFamily="50" charset="-127"/>
                </a:rPr>
                <a:t>)</a:t>
              </a:r>
            </a:p>
            <a:p>
              <a:pPr marL="742950" lvl="1" indent="-285750" algn="just">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Momentum transfer cross section : </a:t>
              </a:r>
              <a:r>
                <a:rPr lang="el-GR" altLang="ko-KR" dirty="0" smtClean="0">
                  <a:solidFill>
                    <a:srgbClr val="000000"/>
                  </a:solidFill>
                  <a:latin typeface="Arial Unicode MS"/>
                  <a:ea typeface="Arial Unicode MS"/>
                  <a:cs typeface="Arial Unicode MS"/>
                </a:rPr>
                <a:t>σ</a:t>
              </a:r>
              <a:r>
                <a:rPr lang="en-US" altLang="ko-KR" baseline="-25000" dirty="0" smtClean="0">
                  <a:solidFill>
                    <a:srgbClr val="000000"/>
                  </a:solidFill>
                  <a:latin typeface="Arial Unicode MS"/>
                  <a:ea typeface="Arial Unicode MS"/>
                  <a:cs typeface="Arial Unicode MS"/>
                </a:rPr>
                <a:t>m</a:t>
              </a:r>
              <a:r>
                <a:rPr lang="en-US" altLang="ko-KR" dirty="0" smtClean="0">
                  <a:solidFill>
                    <a:srgbClr val="000000"/>
                  </a:solidFill>
                  <a:latin typeface="Arial Unicode MS" pitchFamily="50" charset="-127"/>
                  <a:ea typeface="Arial Unicode MS" pitchFamily="50" charset="-127"/>
                  <a:cs typeface="Arial Unicode MS" pitchFamily="50" charset="-127"/>
                </a:rPr>
                <a:t>(T</a:t>
              </a:r>
              <a:r>
                <a:rPr lang="en-US" altLang="ko-KR" baseline="-25000" dirty="0" smtClean="0">
                  <a:solidFill>
                    <a:srgbClr val="000000"/>
                  </a:solidFill>
                  <a:latin typeface="Arial Unicode MS" pitchFamily="50" charset="-127"/>
                  <a:ea typeface="Arial Unicode MS" pitchFamily="50" charset="-127"/>
                  <a:cs typeface="Arial Unicode MS" pitchFamily="50" charset="-127"/>
                </a:rPr>
                <a:t>e</a:t>
              </a:r>
              <a:r>
                <a:rPr lang="en-US" altLang="ko-KR" dirty="0" smtClean="0">
                  <a:solidFill>
                    <a:srgbClr val="000000"/>
                  </a:solidFill>
                  <a:latin typeface="Arial Unicode MS" pitchFamily="50" charset="-127"/>
                  <a:ea typeface="Arial Unicode MS" pitchFamily="50" charset="-127"/>
                  <a:cs typeface="Arial Unicode MS" pitchFamily="50" charset="-127"/>
                </a:rPr>
                <a:t>) [</a:t>
              </a:r>
              <a:r>
                <a:rPr lang="en-US" altLang="ko-KR" dirty="0" smtClean="0">
                  <a:solidFill>
                    <a:srgbClr val="000000"/>
                  </a:solidFill>
                  <a:latin typeface="Arial Unicode MS" pitchFamily="50" charset="-127"/>
                  <a:ea typeface="Arial Unicode MS" pitchFamily="50" charset="-127"/>
                  <a:cs typeface="Arial Unicode MS" pitchFamily="50" charset="-127"/>
                </a:rPr>
                <a:t>10]</a:t>
              </a:r>
              <a:endParaRPr lang="en-US" altLang="ko-KR" dirty="0" smtClean="0">
                <a:solidFill>
                  <a:srgbClr val="000000"/>
                </a:solidFill>
                <a:latin typeface="Arial Unicode MS" pitchFamily="50" charset="-127"/>
                <a:ea typeface="Arial Unicode MS" pitchFamily="50" charset="-127"/>
                <a:cs typeface="Arial Unicode MS" pitchFamily="50" charset="-127"/>
              </a:endParaRPr>
            </a:p>
          </p:txBody>
        </p:sp>
        <p:graphicFrame>
          <p:nvGraphicFramePr>
            <p:cNvPr id="279557" name="Object 5"/>
            <p:cNvGraphicFramePr>
              <a:graphicFrameLocks noChangeAspect="1"/>
            </p:cNvGraphicFramePr>
            <p:nvPr/>
          </p:nvGraphicFramePr>
          <p:xfrm>
            <a:off x="840482" y="2540000"/>
            <a:ext cx="4019550" cy="889000"/>
          </p:xfrm>
          <a:graphic>
            <a:graphicData uri="http://schemas.openxmlformats.org/presentationml/2006/ole">
              <p:oleObj spid="_x0000_s279557" name="수식" r:id="rId5" imgW="2005729" imgH="444307" progId="Equation.3">
                <p:embed/>
              </p:oleObj>
            </a:graphicData>
          </a:graphic>
        </p:graphicFrame>
        <p:graphicFrame>
          <p:nvGraphicFramePr>
            <p:cNvPr id="279558" name="Object 6"/>
            <p:cNvGraphicFramePr>
              <a:graphicFrameLocks noChangeAspect="1"/>
            </p:cNvGraphicFramePr>
            <p:nvPr/>
          </p:nvGraphicFramePr>
          <p:xfrm>
            <a:off x="827584" y="3284984"/>
            <a:ext cx="4252913" cy="942975"/>
          </p:xfrm>
          <a:graphic>
            <a:graphicData uri="http://schemas.openxmlformats.org/presentationml/2006/ole">
              <p:oleObj spid="_x0000_s279558" name="수식" r:id="rId6" imgW="2120760" imgH="469800" progId="Equation.3">
                <p:embed/>
              </p:oleObj>
            </a:graphicData>
          </a:graphic>
        </p:graphicFrame>
        <p:graphicFrame>
          <p:nvGraphicFramePr>
            <p:cNvPr id="279559" name="Object 7"/>
            <p:cNvGraphicFramePr>
              <a:graphicFrameLocks noChangeAspect="1"/>
            </p:cNvGraphicFramePr>
            <p:nvPr/>
          </p:nvGraphicFramePr>
          <p:xfrm>
            <a:off x="1907704" y="2060848"/>
            <a:ext cx="1900238" cy="579438"/>
          </p:xfrm>
          <a:graphic>
            <a:graphicData uri="http://schemas.openxmlformats.org/presentationml/2006/ole">
              <p:oleObj spid="_x0000_s279559" name="수식" r:id="rId7" imgW="749300" imgH="228600" progId="Equation.3">
                <p:embed/>
              </p:oleObj>
            </a:graphicData>
          </a:graphic>
        </p:graphicFrame>
      </p:grpSp>
      <p:sp>
        <p:nvSpPr>
          <p:cNvPr id="19" name="제목 9"/>
          <p:cNvSpPr>
            <a:spLocks noGrp="1"/>
          </p:cNvSpPr>
          <p:nvPr>
            <p:ph type="title"/>
          </p:nvPr>
        </p:nvSpPr>
        <p:spPr>
          <a:xfrm>
            <a:off x="659968" y="85824"/>
            <a:ext cx="8447099" cy="712788"/>
          </a:xfrm>
        </p:spPr>
        <p:txBody>
          <a:bodyPr/>
          <a:lstStyle/>
          <a:p>
            <a:r>
              <a:rPr lang="en-US" altLang="ko-KR" dirty="0" smtClean="0">
                <a:latin typeface="Arial" pitchFamily="34" charset="0"/>
                <a:cs typeface="Arial" pitchFamily="34" charset="0"/>
              </a:rPr>
              <a:t>Solenoid free start-up in VEST</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 Calculation of Pre-ionization Plasma Resistivity</a:t>
            </a:r>
            <a:endParaRPr lang="ko-KR" altLang="en-US" sz="2400" dirty="0">
              <a:solidFill>
                <a:srgbClr val="FFFF00"/>
              </a:solidFill>
              <a:latin typeface="Arial" pitchFamily="34" charset="0"/>
              <a:cs typeface="Arial" pitchFamily="34" charset="0"/>
            </a:endParaRPr>
          </a:p>
        </p:txBody>
      </p:sp>
      <p:sp>
        <p:nvSpPr>
          <p:cNvPr id="16" name="직사각형 15"/>
          <p:cNvSpPr/>
          <p:nvPr/>
        </p:nvSpPr>
        <p:spPr>
          <a:xfrm>
            <a:off x="6329282" y="6078929"/>
            <a:ext cx="2851230" cy="276999"/>
          </a:xfrm>
          <a:prstGeom prst="rect">
            <a:avLst/>
          </a:prstGeom>
        </p:spPr>
        <p:txBody>
          <a:bodyPr wrap="none">
            <a:spAutoFit/>
          </a:bodyPr>
          <a:lstStyle/>
          <a:p>
            <a:pPr algn="r"/>
            <a:r>
              <a:rPr lang="en-US" altLang="ko-KR" sz="1200" dirty="0" smtClean="0">
                <a:solidFill>
                  <a:srgbClr val="000000"/>
                </a:solidFill>
                <a:latin typeface="Calibri" panose="020F0502020204030204" pitchFamily="34" charset="0"/>
              </a:rPr>
              <a:t>[13] J. S. Yoon, et. Al., JPCRD </a:t>
            </a:r>
            <a:r>
              <a:rPr lang="en-US" altLang="ko-KR" sz="1200" b="1" dirty="0" smtClean="0">
                <a:solidFill>
                  <a:srgbClr val="000000"/>
                </a:solidFill>
                <a:latin typeface="Calibri" panose="020F0502020204030204" pitchFamily="34" charset="0"/>
              </a:rPr>
              <a:t>37</a:t>
            </a:r>
            <a:r>
              <a:rPr lang="en-US" altLang="ko-KR" sz="1200" dirty="0" smtClean="0">
                <a:solidFill>
                  <a:srgbClr val="000000"/>
                </a:solidFill>
                <a:latin typeface="Calibri" panose="020F0502020204030204" pitchFamily="34" charset="0"/>
              </a:rPr>
              <a:t> 913 (2008)</a:t>
            </a: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제목 9"/>
          <p:cNvSpPr>
            <a:spLocks noGrp="1"/>
          </p:cNvSpPr>
          <p:nvPr>
            <p:ph type="title"/>
          </p:nvPr>
        </p:nvSpPr>
        <p:spPr>
          <a:xfrm>
            <a:off x="659968" y="85824"/>
            <a:ext cx="8447099" cy="712788"/>
          </a:xfrm>
        </p:spPr>
        <p:txBody>
          <a:bodyPr/>
          <a:lstStyle/>
          <a:p>
            <a:r>
              <a:rPr lang="en-US" altLang="ko-KR" dirty="0" smtClean="0">
                <a:latin typeface="Arial" pitchFamily="34" charset="0"/>
                <a:cs typeface="Arial" pitchFamily="34" charset="0"/>
              </a:rPr>
              <a:t>Solenoid free start-up in VEST</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Resistivity calculation for successful SF startup</a:t>
            </a:r>
            <a:endParaRPr lang="ko-KR" altLang="en-US" sz="2400" dirty="0">
              <a:solidFill>
                <a:srgbClr val="FFFF00"/>
              </a:solidFill>
              <a:latin typeface="Arial" pitchFamily="34" charset="0"/>
              <a:cs typeface="Arial" pitchFamily="34" charset="0"/>
            </a:endParaRPr>
          </a:p>
        </p:txBody>
      </p:sp>
      <p:grpSp>
        <p:nvGrpSpPr>
          <p:cNvPr id="19" name="그룹 18"/>
          <p:cNvGrpSpPr/>
          <p:nvPr/>
        </p:nvGrpSpPr>
        <p:grpSpPr>
          <a:xfrm>
            <a:off x="5569296" y="4017838"/>
            <a:ext cx="3323184" cy="923330"/>
            <a:chOff x="5316760" y="4725144"/>
            <a:chExt cx="4655840" cy="923330"/>
          </a:xfrm>
        </p:grpSpPr>
        <p:sp>
          <p:nvSpPr>
            <p:cNvPr id="20" name="포인트가 5개인 별 19"/>
            <p:cNvSpPr/>
            <p:nvPr/>
          </p:nvSpPr>
          <p:spPr>
            <a:xfrm>
              <a:off x="5316760" y="5339950"/>
              <a:ext cx="288032" cy="216024"/>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포인트가 5개인 별 20"/>
            <p:cNvSpPr/>
            <p:nvPr/>
          </p:nvSpPr>
          <p:spPr>
            <a:xfrm>
              <a:off x="5316760" y="5072410"/>
              <a:ext cx="288032"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포인트가 5개인 별 21"/>
            <p:cNvSpPr/>
            <p:nvPr/>
          </p:nvSpPr>
          <p:spPr>
            <a:xfrm>
              <a:off x="5316760" y="4784378"/>
              <a:ext cx="288032" cy="216024"/>
            </a:xfrm>
            <a:prstGeom prst="star5">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p:cNvSpPr txBox="1"/>
            <p:nvPr/>
          </p:nvSpPr>
          <p:spPr>
            <a:xfrm>
              <a:off x="5604792" y="4725144"/>
              <a:ext cx="4367808" cy="923330"/>
            </a:xfrm>
            <a:prstGeom prst="rect">
              <a:avLst/>
            </a:prstGeom>
            <a:noFill/>
          </p:spPr>
          <p:txBody>
            <a:bodyPr wrap="square" rtlCol="0">
              <a:spAutoFit/>
            </a:bodyPr>
            <a:lstStyle/>
            <a:p>
              <a:pPr marL="285750" indent="-285750" algn="just"/>
              <a:r>
                <a:rPr lang="en-US" altLang="ko-KR" dirty="0" smtClean="0">
                  <a:solidFill>
                    <a:srgbClr val="000000"/>
                  </a:solidFill>
                  <a:latin typeface="Arial Unicode MS" pitchFamily="50" charset="-127"/>
                  <a:ea typeface="Arial Unicode MS" pitchFamily="50" charset="-127"/>
                  <a:cs typeface="Arial Unicode MS" pitchFamily="50" charset="-127"/>
                </a:rPr>
                <a:t>Threshold resistivity 1.0 E-5</a:t>
              </a:r>
            </a:p>
            <a:p>
              <a:pPr marL="285750" indent="-285750" algn="just"/>
              <a:r>
                <a:rPr lang="en-US" altLang="ko-KR" dirty="0" smtClean="0">
                  <a:solidFill>
                    <a:srgbClr val="000000"/>
                  </a:solidFill>
                  <a:latin typeface="Arial Unicode MS" pitchFamily="50" charset="-127"/>
                  <a:ea typeface="Arial Unicode MS" pitchFamily="50" charset="-127"/>
                  <a:cs typeface="Arial Unicode MS" pitchFamily="50" charset="-127"/>
                </a:rPr>
                <a:t>Resistivity with TPC 16 kW</a:t>
              </a:r>
            </a:p>
            <a:p>
              <a:pPr marL="285750" indent="-285750" algn="just"/>
              <a:r>
                <a:rPr lang="en-US" altLang="ko-KR" dirty="0" smtClean="0">
                  <a:solidFill>
                    <a:srgbClr val="000000"/>
                  </a:solidFill>
                  <a:latin typeface="Arial Unicode MS" pitchFamily="50" charset="-127"/>
                  <a:ea typeface="Arial Unicode MS" pitchFamily="50" charset="-127"/>
                  <a:cs typeface="Arial Unicode MS" pitchFamily="50" charset="-127"/>
                </a:rPr>
                <a:t>Resistivity with TPC 6 kW</a:t>
              </a:r>
            </a:p>
          </p:txBody>
        </p:sp>
      </p:grpSp>
      <p:grpSp>
        <p:nvGrpSpPr>
          <p:cNvPr id="36" name="그룹 35"/>
          <p:cNvGrpSpPr/>
          <p:nvPr/>
        </p:nvGrpSpPr>
        <p:grpSpPr>
          <a:xfrm>
            <a:off x="3763317" y="442640"/>
            <a:ext cx="6200775" cy="4354512"/>
            <a:chOff x="2843808" y="476672"/>
            <a:chExt cx="6200775" cy="4354512"/>
          </a:xfrm>
        </p:grpSpPr>
        <p:sp>
          <p:nvSpPr>
            <p:cNvPr id="24" name="직사각형 23"/>
            <p:cNvSpPr/>
            <p:nvPr/>
          </p:nvSpPr>
          <p:spPr>
            <a:xfrm>
              <a:off x="6804248" y="2915652"/>
              <a:ext cx="1492716" cy="369332"/>
            </a:xfrm>
            <a:prstGeom prst="rect">
              <a:avLst/>
            </a:prstGeom>
            <a:solidFill>
              <a:schemeClr val="bg1"/>
            </a:solidFill>
            <a:scene3d>
              <a:camera prst="orthographicFront">
                <a:rot lat="0" lon="0" rev="300000"/>
              </a:camera>
              <a:lightRig rig="threePt" dir="t"/>
            </a:scene3d>
          </p:spPr>
          <p:txBody>
            <a:bodyPr wrap="none">
              <a:spAutoFit/>
            </a:bodyPr>
            <a:lstStyle/>
            <a:p>
              <a:r>
                <a:rPr kumimoji="0" lang="en-US" altLang="ko-KR" b="1" dirty="0" smtClean="0">
                  <a:solidFill>
                    <a:srgbClr val="FF0000"/>
                  </a:solidFill>
                  <a:latin typeface="Arial Unicode MS" pitchFamily="50" charset="-127"/>
                  <a:ea typeface="Arial Unicode MS" pitchFamily="50" charset="-127"/>
                  <a:cs typeface="Arial Unicode MS" pitchFamily="50" charset="-127"/>
                </a:rPr>
                <a:t>n</a:t>
              </a:r>
              <a:r>
                <a:rPr kumimoji="0" lang="en-US" altLang="ko-KR" b="1" baseline="-25000" dirty="0" smtClean="0">
                  <a:solidFill>
                    <a:srgbClr val="FF0000"/>
                  </a:solidFill>
                  <a:latin typeface="Arial Unicode MS" pitchFamily="50" charset="-127"/>
                  <a:ea typeface="Arial Unicode MS" pitchFamily="50" charset="-127"/>
                  <a:cs typeface="Arial Unicode MS" pitchFamily="50" charset="-127"/>
                </a:rPr>
                <a:t>e</a:t>
              </a:r>
              <a:r>
                <a:rPr kumimoji="0" lang="en-US" altLang="ko-KR" b="1" dirty="0" smtClean="0">
                  <a:solidFill>
                    <a:srgbClr val="FF0000"/>
                  </a:solidFill>
                  <a:latin typeface="Arial Unicode MS" pitchFamily="50" charset="-127"/>
                  <a:ea typeface="Arial Unicode MS" pitchFamily="50" charset="-127"/>
                  <a:cs typeface="Arial Unicode MS" pitchFamily="50" charset="-127"/>
                </a:rPr>
                <a:t> Dominant</a:t>
              </a:r>
              <a:endParaRPr lang="ko-KR" altLang="en-US" b="1" dirty="0">
                <a:solidFill>
                  <a:srgbClr val="FF0000"/>
                </a:solidFill>
              </a:endParaRPr>
            </a:p>
          </p:txBody>
        </p:sp>
        <p:sp>
          <p:nvSpPr>
            <p:cNvPr id="25" name="직사각형 24"/>
            <p:cNvSpPr/>
            <p:nvPr/>
          </p:nvSpPr>
          <p:spPr>
            <a:xfrm>
              <a:off x="5652120" y="2022872"/>
              <a:ext cx="1505540" cy="369332"/>
            </a:xfrm>
            <a:prstGeom prst="rect">
              <a:avLst/>
            </a:prstGeom>
            <a:solidFill>
              <a:schemeClr val="bg1"/>
            </a:solidFill>
            <a:scene3d>
              <a:camera prst="orthographicFront">
                <a:rot lat="0" lon="0" rev="1200000"/>
              </a:camera>
              <a:lightRig rig="threePt" dir="t"/>
            </a:scene3d>
          </p:spPr>
          <p:txBody>
            <a:bodyPr wrap="none">
              <a:spAutoFit/>
            </a:bodyPr>
            <a:lstStyle/>
            <a:p>
              <a:r>
                <a:rPr kumimoji="0" lang="en-US" altLang="ko-KR" b="1" dirty="0" smtClean="0">
                  <a:solidFill>
                    <a:srgbClr val="FF0000"/>
                  </a:solidFill>
                  <a:latin typeface="Arial Unicode MS" pitchFamily="50" charset="-127"/>
                  <a:ea typeface="Arial Unicode MS" pitchFamily="50" charset="-127"/>
                  <a:cs typeface="Arial Unicode MS" pitchFamily="50" charset="-127"/>
                </a:rPr>
                <a:t>T</a:t>
              </a:r>
              <a:r>
                <a:rPr kumimoji="0" lang="en-US" altLang="ko-KR" b="1" baseline="-25000" dirty="0" smtClean="0">
                  <a:solidFill>
                    <a:srgbClr val="FF0000"/>
                  </a:solidFill>
                  <a:latin typeface="Arial Unicode MS" pitchFamily="50" charset="-127"/>
                  <a:ea typeface="Arial Unicode MS" pitchFamily="50" charset="-127"/>
                  <a:cs typeface="Arial Unicode MS" pitchFamily="50" charset="-127"/>
                </a:rPr>
                <a:t>e</a:t>
              </a:r>
              <a:r>
                <a:rPr kumimoji="0" lang="en-US" altLang="ko-KR" b="1" dirty="0" smtClean="0">
                  <a:solidFill>
                    <a:srgbClr val="FF0000"/>
                  </a:solidFill>
                  <a:latin typeface="Arial Unicode MS" pitchFamily="50" charset="-127"/>
                  <a:ea typeface="Arial Unicode MS" pitchFamily="50" charset="-127"/>
                  <a:cs typeface="Arial Unicode MS" pitchFamily="50" charset="-127"/>
                </a:rPr>
                <a:t> Dominant</a:t>
              </a:r>
              <a:endParaRPr lang="ko-KR" altLang="en-US" b="1" dirty="0">
                <a:solidFill>
                  <a:srgbClr val="FF0000"/>
                </a:solidFill>
              </a:endParaRPr>
            </a:p>
          </p:txBody>
        </p:sp>
        <p:graphicFrame>
          <p:nvGraphicFramePr>
            <p:cNvPr id="297993" name="Object 9"/>
            <p:cNvGraphicFramePr>
              <a:graphicFrameLocks noChangeAspect="1"/>
            </p:cNvGraphicFramePr>
            <p:nvPr/>
          </p:nvGraphicFramePr>
          <p:xfrm>
            <a:off x="2843808" y="476672"/>
            <a:ext cx="6200775" cy="4354512"/>
          </p:xfrm>
          <a:graphic>
            <a:graphicData uri="http://schemas.openxmlformats.org/presentationml/2006/ole">
              <p:oleObj spid="_x0000_s297993" name="Graph" r:id="rId3" imgW="4132800" imgH="2901600" progId="Origin50.Graph">
                <p:embed/>
              </p:oleObj>
            </a:graphicData>
          </a:graphic>
        </p:graphicFrame>
        <p:sp>
          <p:nvSpPr>
            <p:cNvPr id="29" name="포인트가 5개인 별 28"/>
            <p:cNvSpPr/>
            <p:nvPr/>
          </p:nvSpPr>
          <p:spPr>
            <a:xfrm>
              <a:off x="4345429" y="3140968"/>
              <a:ext cx="288032" cy="216024"/>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포인트가 5개인 별 29"/>
            <p:cNvSpPr/>
            <p:nvPr/>
          </p:nvSpPr>
          <p:spPr>
            <a:xfrm>
              <a:off x="4705469" y="2924944"/>
              <a:ext cx="288032"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포인트가 5개인 별 30"/>
            <p:cNvSpPr/>
            <p:nvPr/>
          </p:nvSpPr>
          <p:spPr>
            <a:xfrm>
              <a:off x="5353541" y="2348880"/>
              <a:ext cx="288032" cy="216024"/>
            </a:xfrm>
            <a:prstGeom prst="star5">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오른쪽 화살표 31"/>
            <p:cNvSpPr/>
            <p:nvPr/>
          </p:nvSpPr>
          <p:spPr>
            <a:xfrm>
              <a:off x="3913381" y="2492896"/>
              <a:ext cx="1944216" cy="360040"/>
            </a:xfrm>
            <a:prstGeom prst="rightArrow">
              <a:avLst/>
            </a:prstGeom>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4" name="TextBox 33"/>
          <p:cNvSpPr txBox="1"/>
          <p:nvPr/>
        </p:nvSpPr>
        <p:spPr>
          <a:xfrm>
            <a:off x="457448" y="5363924"/>
            <a:ext cx="8686552" cy="1000274"/>
          </a:xfrm>
          <a:prstGeom prst="rect">
            <a:avLst/>
          </a:prstGeom>
          <a:noFill/>
        </p:spPr>
        <p:txBody>
          <a:bodyPr wrap="square" rtlCol="0">
            <a:spAutoFit/>
          </a:bodyPr>
          <a:lstStyle/>
          <a:p>
            <a:pPr marL="285750" indent="-285750" algn="just">
              <a:spcBef>
                <a:spcPts val="300"/>
              </a:spcBef>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It is necessary to make pre-ionization plasma with low resistivity</a:t>
            </a:r>
          </a:p>
          <a:p>
            <a:pPr marL="742950" lvl="1" indent="-285750" algn="just">
              <a:spcBef>
                <a:spcPts val="300"/>
              </a:spcBef>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Electron temperature dominant region</a:t>
            </a:r>
          </a:p>
          <a:p>
            <a:pPr marL="742950" lvl="1" indent="-285750" algn="just">
              <a:spcBef>
                <a:spcPts val="300"/>
              </a:spcBef>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EBW collisionless heating near outboard region</a:t>
            </a:r>
          </a:p>
        </p:txBody>
      </p:sp>
      <p:graphicFrame>
        <p:nvGraphicFramePr>
          <p:cNvPr id="297994" name="Object 10"/>
          <p:cNvGraphicFramePr>
            <a:graphicFrameLocks noChangeAspect="1"/>
          </p:cNvGraphicFramePr>
          <p:nvPr/>
        </p:nvGraphicFramePr>
        <p:xfrm>
          <a:off x="-252536" y="476672"/>
          <a:ext cx="5786438" cy="4062413"/>
        </p:xfrm>
        <a:graphic>
          <a:graphicData uri="http://schemas.openxmlformats.org/presentationml/2006/ole">
            <p:oleObj spid="_x0000_s297994" name="Graph" r:id="rId4" imgW="4132800" imgH="2901600" progId="Origin50.Graph">
              <p:embed/>
            </p:oleObj>
          </a:graphicData>
        </a:graphic>
      </p:graphicFrame>
      <p:sp>
        <p:nvSpPr>
          <p:cNvPr id="37" name="TextBox 36"/>
          <p:cNvSpPr txBox="1"/>
          <p:nvPr/>
        </p:nvSpPr>
        <p:spPr>
          <a:xfrm>
            <a:off x="0" y="3620050"/>
            <a:ext cx="5364088" cy="1831271"/>
          </a:xfrm>
          <a:prstGeom prst="rect">
            <a:avLst/>
          </a:prstGeom>
          <a:noFill/>
        </p:spPr>
        <p:txBody>
          <a:bodyPr wrap="square" rtlCol="0">
            <a:spAutoFit/>
          </a:bodyPr>
          <a:lstStyle/>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CFS formation near</a:t>
            </a:r>
            <a:r>
              <a:rPr lang="ko-KR" altLang="en-US" dirty="0" smtClean="0">
                <a:solidFill>
                  <a:srgbClr val="000000"/>
                </a:solidFill>
                <a:latin typeface="Arial Unicode MS" pitchFamily="50" charset="-127"/>
                <a:ea typeface="Arial Unicode MS" pitchFamily="50" charset="-127"/>
                <a:cs typeface="Arial Unicode MS" pitchFamily="50" charset="-127"/>
              </a:rPr>
              <a:t> </a:t>
            </a:r>
            <a:r>
              <a:rPr lang="en-US" altLang="ko-KR" dirty="0" smtClean="0">
                <a:solidFill>
                  <a:srgbClr val="000000"/>
                </a:solidFill>
                <a:latin typeface="Arial Unicode MS" pitchFamily="50" charset="-127"/>
                <a:ea typeface="Arial Unicode MS" pitchFamily="50" charset="-127"/>
                <a:cs typeface="Arial Unicode MS" pitchFamily="50" charset="-127"/>
              </a:rPr>
              <a:t>outboard</a:t>
            </a:r>
          </a:p>
          <a:p>
            <a:pPr marL="742950" lvl="1" indent="-285750" algn="just">
              <a:spcBef>
                <a:spcPts val="300"/>
              </a:spcBef>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The low resistivity of TPC 6 kW</a:t>
            </a:r>
            <a:r>
              <a:rPr lang="ko-KR" altLang="en-US" dirty="0" smtClean="0">
                <a:solidFill>
                  <a:srgbClr val="000000"/>
                </a:solidFill>
                <a:latin typeface="Arial Unicode MS" pitchFamily="50" charset="-127"/>
                <a:ea typeface="Arial Unicode MS" pitchFamily="50" charset="-127"/>
                <a:cs typeface="Arial Unicode MS" pitchFamily="50" charset="-127"/>
              </a:rPr>
              <a:t> </a:t>
            </a:r>
            <a:r>
              <a:rPr lang="en-US" altLang="ko-KR" dirty="0" smtClean="0">
                <a:solidFill>
                  <a:srgbClr val="000000"/>
                </a:solidFill>
                <a:latin typeface="Arial Unicode MS" pitchFamily="50" charset="-127"/>
                <a:ea typeface="Arial Unicode MS" pitchFamily="50" charset="-127"/>
                <a:cs typeface="Arial Unicode MS" pitchFamily="50" charset="-127"/>
              </a:rPr>
              <a:t>&amp;</a:t>
            </a:r>
            <a:r>
              <a:rPr lang="ko-KR" altLang="en-US" dirty="0" smtClean="0">
                <a:solidFill>
                  <a:srgbClr val="000000"/>
                </a:solidFill>
                <a:latin typeface="Arial Unicode MS" pitchFamily="50" charset="-127"/>
                <a:ea typeface="Arial Unicode MS" pitchFamily="50" charset="-127"/>
                <a:cs typeface="Arial Unicode MS" pitchFamily="50" charset="-127"/>
              </a:rPr>
              <a:t> </a:t>
            </a:r>
            <a:r>
              <a:rPr lang="en-US" altLang="ko-KR" dirty="0" smtClean="0">
                <a:solidFill>
                  <a:srgbClr val="000000"/>
                </a:solidFill>
                <a:latin typeface="Arial Unicode MS" pitchFamily="50" charset="-127"/>
                <a:ea typeface="Arial Unicode MS" pitchFamily="50" charset="-127"/>
                <a:cs typeface="Arial Unicode MS" pitchFamily="50" charset="-127"/>
              </a:rPr>
              <a:t>16 kW does not form CFS</a:t>
            </a:r>
          </a:p>
          <a:p>
            <a:pPr marL="742950" lvl="1" indent="-285750" algn="just">
              <a:spcBef>
                <a:spcPts val="300"/>
              </a:spcBef>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The poloidal field generated from plasma current overcomes the vertical field when the resistivity is under 1.0E-5</a:t>
            </a: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p:cNvSpPr/>
          <p:nvPr/>
        </p:nvSpPr>
        <p:spPr>
          <a:xfrm>
            <a:off x="0" y="3956746"/>
            <a:ext cx="9180512" cy="2197525"/>
          </a:xfrm>
          <a:prstGeom prst="rect">
            <a:avLst/>
          </a:prstGeom>
        </p:spPr>
        <p:txBody>
          <a:bodyPr wrap="square">
            <a:spAutoFit/>
          </a:bodyPr>
          <a:lstStyle/>
          <a:p>
            <a:pPr marL="800100" lvl="1" indent="-342900" eaLnBrk="0" hangingPunct="0">
              <a:spcBef>
                <a:spcPct val="20000"/>
              </a:spcBef>
              <a:buFont typeface="Arial" pitchFamily="34" charset="0"/>
              <a:buChar char="•"/>
              <a:defRPr/>
            </a:pPr>
            <a:r>
              <a:rPr lang="en-US" altLang="ko-KR" kern="0" dirty="0" err="1" smtClean="0">
                <a:latin typeface="Arial Unicode MS" pitchFamily="50" charset="-127"/>
                <a:ea typeface="Arial Unicode MS" pitchFamily="50" charset="-127"/>
                <a:cs typeface="Arial Unicode MS" pitchFamily="50" charset="-127"/>
              </a:rPr>
              <a:t>Boronization</a:t>
            </a:r>
            <a:r>
              <a:rPr lang="en-US" altLang="ko-KR" kern="0" dirty="0" smtClean="0">
                <a:latin typeface="Arial Unicode MS" pitchFamily="50" charset="-127"/>
                <a:ea typeface="Arial Unicode MS" pitchFamily="50" charset="-127"/>
                <a:cs typeface="Arial Unicode MS" pitchFamily="50" charset="-127"/>
              </a:rPr>
              <a:t> (impurity removal) and plasma with high electron temperature</a:t>
            </a:r>
          </a:p>
          <a:p>
            <a:pPr marL="800100" lvl="1" indent="-342900" eaLnBrk="0" hangingPunct="0">
              <a:spcBef>
                <a:spcPct val="20000"/>
              </a:spcBef>
              <a:buFont typeface="Arial" pitchFamily="34" charset="0"/>
              <a:buChar char="•"/>
              <a:defRPr/>
            </a:pPr>
            <a:r>
              <a:rPr lang="en-US" altLang="ko-KR" kern="0" dirty="0" smtClean="0">
                <a:solidFill>
                  <a:srgbClr val="000000"/>
                </a:solidFill>
                <a:latin typeface="Arial Unicode MS" pitchFamily="50" charset="-127"/>
                <a:ea typeface="Arial Unicode MS" pitchFamily="50" charset="-127"/>
                <a:cs typeface="Arial Unicode MS" pitchFamily="50" charset="-127"/>
              </a:rPr>
              <a:t>No change along the electron density profile with additional MW – no collisional damping</a:t>
            </a:r>
          </a:p>
          <a:p>
            <a:pPr marL="800100" lvl="1" indent="-342900" eaLnBrk="0" hangingPunct="0">
              <a:spcBef>
                <a:spcPct val="20000"/>
              </a:spcBef>
              <a:buFont typeface="Arial" pitchFamily="34" charset="0"/>
              <a:buChar char="•"/>
              <a:defRPr/>
            </a:pPr>
            <a:r>
              <a:rPr lang="en-US" altLang="ko-KR" kern="0" dirty="0" smtClean="0">
                <a:solidFill>
                  <a:srgbClr val="000000"/>
                </a:solidFill>
                <a:latin typeface="Arial Unicode MS" pitchFamily="50" charset="-127"/>
                <a:ea typeface="Arial Unicode MS" pitchFamily="50" charset="-127"/>
                <a:cs typeface="Arial Unicode MS" pitchFamily="50" charset="-127"/>
              </a:rPr>
              <a:t>The electron temperature rises near 3</a:t>
            </a:r>
            <a:r>
              <a:rPr lang="en-US" altLang="ko-KR" kern="0" baseline="30000" dirty="0" smtClean="0">
                <a:solidFill>
                  <a:srgbClr val="000000"/>
                </a:solidFill>
                <a:latin typeface="Arial Unicode MS" pitchFamily="50" charset="-127"/>
                <a:ea typeface="Arial Unicode MS" pitchFamily="50" charset="-127"/>
                <a:cs typeface="Arial Unicode MS" pitchFamily="50" charset="-127"/>
              </a:rPr>
              <a:t>rd</a:t>
            </a:r>
            <a:r>
              <a:rPr lang="en-US" altLang="ko-KR" kern="0" dirty="0" smtClean="0">
                <a:solidFill>
                  <a:srgbClr val="000000"/>
                </a:solidFill>
                <a:latin typeface="Arial Unicode MS" pitchFamily="50" charset="-127"/>
                <a:ea typeface="Arial Unicode MS" pitchFamily="50" charset="-127"/>
                <a:cs typeface="Arial Unicode MS" pitchFamily="50" charset="-127"/>
              </a:rPr>
              <a:t> harmonics – the first position after mode conversion</a:t>
            </a:r>
          </a:p>
          <a:p>
            <a:pPr marL="800100" lvl="1" indent="-342900" eaLnBrk="0" hangingPunct="0">
              <a:spcBef>
                <a:spcPct val="20000"/>
              </a:spcBef>
              <a:buFont typeface="Arial" pitchFamily="34" charset="0"/>
              <a:buChar char="•"/>
              <a:defRPr/>
            </a:pPr>
            <a:r>
              <a:rPr lang="en-US" altLang="ko-KR" kern="0" dirty="0" smtClean="0">
                <a:solidFill>
                  <a:srgbClr val="000000"/>
                </a:solidFill>
                <a:latin typeface="Arial Unicode MS" pitchFamily="50" charset="-127"/>
                <a:ea typeface="Arial Unicode MS" pitchFamily="50" charset="-127"/>
                <a:cs typeface="Arial Unicode MS" pitchFamily="50" charset="-127"/>
              </a:rPr>
              <a:t>Feasibility of EBW Collisionless heating of pre-ionization plasma for low resistivity</a:t>
            </a:r>
          </a:p>
        </p:txBody>
      </p:sp>
      <p:graphicFrame>
        <p:nvGraphicFramePr>
          <p:cNvPr id="281605" name="Object 5"/>
          <p:cNvGraphicFramePr>
            <a:graphicFrameLocks noChangeAspect="1"/>
          </p:cNvGraphicFramePr>
          <p:nvPr/>
        </p:nvGraphicFramePr>
        <p:xfrm>
          <a:off x="243433" y="519410"/>
          <a:ext cx="6200775" cy="4349750"/>
        </p:xfrm>
        <a:graphic>
          <a:graphicData uri="http://schemas.openxmlformats.org/presentationml/2006/ole">
            <p:oleObj spid="_x0000_s319491" name="Graph" r:id="rId3" imgW="4132800" imgH="2901600" progId="Origin50.Graph">
              <p:embed/>
            </p:oleObj>
          </a:graphicData>
        </a:graphic>
      </p:graphicFrame>
      <p:graphicFrame>
        <p:nvGraphicFramePr>
          <p:cNvPr id="281606" name="Object 6"/>
          <p:cNvGraphicFramePr>
            <a:graphicFrameLocks noChangeAspect="1"/>
          </p:cNvGraphicFramePr>
          <p:nvPr/>
        </p:nvGraphicFramePr>
        <p:xfrm>
          <a:off x="4211960" y="548680"/>
          <a:ext cx="6200775" cy="4349750"/>
        </p:xfrm>
        <a:graphic>
          <a:graphicData uri="http://schemas.openxmlformats.org/presentationml/2006/ole">
            <p:oleObj spid="_x0000_s319492" name="Graph" r:id="rId4" imgW="4132800" imgH="2901600" progId="Origin50.Graph">
              <p:embed/>
            </p:oleObj>
          </a:graphicData>
        </a:graphic>
      </p:graphicFrame>
      <p:sp>
        <p:nvSpPr>
          <p:cNvPr id="7" name="제목 9"/>
          <p:cNvSpPr>
            <a:spLocks noGrp="1"/>
          </p:cNvSpPr>
          <p:nvPr>
            <p:ph type="title"/>
          </p:nvPr>
        </p:nvSpPr>
        <p:spPr>
          <a:xfrm>
            <a:off x="659968" y="85824"/>
            <a:ext cx="8447099" cy="712788"/>
          </a:xfrm>
        </p:spPr>
        <p:txBody>
          <a:bodyPr/>
          <a:lstStyle/>
          <a:p>
            <a:r>
              <a:rPr lang="en-US" altLang="ko-KR" dirty="0" smtClean="0">
                <a:latin typeface="Arial" pitchFamily="34" charset="0"/>
                <a:cs typeface="Arial" pitchFamily="34" charset="0"/>
              </a:rPr>
              <a:t>Solenoid free start-up in VEST</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Feasibility of Collisionless EBW heating</a:t>
            </a:r>
            <a:endParaRPr lang="ko-KR" altLang="en-US" sz="2400" dirty="0">
              <a:solidFill>
                <a:srgbClr val="FFFF00"/>
              </a:solidFill>
              <a:latin typeface="Arial" pitchFamily="34" charset="0"/>
              <a:cs typeface="Arial" pitchFamily="34" charset="0"/>
            </a:endParaRPr>
          </a:p>
        </p:txBody>
      </p:sp>
      <p:sp>
        <p:nvSpPr>
          <p:cNvPr id="6" name="오른쪽 화살표 5"/>
          <p:cNvSpPr/>
          <p:nvPr/>
        </p:nvSpPr>
        <p:spPr>
          <a:xfrm>
            <a:off x="7380312" y="1772816"/>
            <a:ext cx="576064" cy="648072"/>
          </a:xfrm>
          <a:prstGeom prst="rightArrow">
            <a:avLst/>
          </a:prstGeom>
          <a:solidFill>
            <a:srgbClr val="FF0000"/>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 xmlns:p14="http://schemas.microsoft.com/office/powerpoint/2010/main" val="228943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9"/>
          <p:cNvSpPr>
            <a:spLocks noGrp="1"/>
          </p:cNvSpPr>
          <p:nvPr>
            <p:ph type="title"/>
          </p:nvPr>
        </p:nvSpPr>
        <p:spPr>
          <a:xfrm>
            <a:off x="659968" y="85824"/>
            <a:ext cx="8447099" cy="712788"/>
          </a:xfrm>
        </p:spPr>
        <p:txBody>
          <a:bodyPr/>
          <a:lstStyle/>
          <a:p>
            <a:r>
              <a:rPr lang="en-US" altLang="ko-KR" sz="2600" dirty="0" smtClean="0">
                <a:latin typeface="Arial" pitchFamily="34" charset="0"/>
                <a:cs typeface="Arial" pitchFamily="34" charset="0"/>
              </a:rPr>
              <a:t>Solenoid free start-up in VEST</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0D Power balance model</a:t>
            </a:r>
            <a:endParaRPr lang="ko-KR" altLang="en-US" sz="2600" dirty="0">
              <a:solidFill>
                <a:srgbClr val="FFFF00"/>
              </a:solidFill>
              <a:latin typeface="Arial" pitchFamily="34" charset="0"/>
              <a:cs typeface="Arial" pitchFamily="34" charset="0"/>
            </a:endParaRPr>
          </a:p>
        </p:txBody>
      </p:sp>
      <p:sp>
        <p:nvSpPr>
          <p:cNvPr id="5" name="TextBox 4"/>
          <p:cNvSpPr txBox="1"/>
          <p:nvPr/>
        </p:nvSpPr>
        <p:spPr>
          <a:xfrm>
            <a:off x="-23812" y="737409"/>
            <a:ext cx="9144000" cy="1754326"/>
          </a:xfrm>
          <a:prstGeom prst="rect">
            <a:avLst/>
          </a:prstGeom>
          <a:noFill/>
        </p:spPr>
        <p:txBody>
          <a:bodyPr wrap="square" rtlCol="0">
            <a:spAutoFit/>
          </a:bodyPr>
          <a:lstStyle/>
          <a:p>
            <a:pPr marL="285750" indent="-28575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The plasma current evolution will be predicted with 0D power balance model by PEGASUS [</a:t>
            </a:r>
            <a:r>
              <a:rPr lang="en-US" altLang="ko-KR" dirty="0" smtClean="0">
                <a:solidFill>
                  <a:srgbClr val="000000"/>
                </a:solidFill>
                <a:latin typeface="Arial Unicode MS" pitchFamily="50" charset="-127"/>
                <a:ea typeface="Arial Unicode MS" pitchFamily="50" charset="-127"/>
                <a:cs typeface="Arial Unicode MS" pitchFamily="50" charset="-127"/>
              </a:rPr>
              <a:t>11]</a:t>
            </a:r>
          </a:p>
          <a:p>
            <a:pPr marL="285750" indent="-28575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0D power balance model for VEST solenoid free start-up</a:t>
            </a:r>
          </a:p>
          <a:p>
            <a:pPr marL="742950" lvl="1" indent="-28575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Source from PF coil : Experimental result</a:t>
            </a:r>
          </a:p>
          <a:p>
            <a:pPr marL="742950" lvl="1" indent="-28575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Source from external inductance : decrease of </a:t>
            </a:r>
            <a:r>
              <a:rPr lang="en-US" altLang="ko-KR" dirty="0" err="1" smtClean="0">
                <a:solidFill>
                  <a:srgbClr val="000000"/>
                </a:solidFill>
                <a:latin typeface="Arial Unicode MS" pitchFamily="50" charset="-127"/>
                <a:ea typeface="Arial Unicode MS" pitchFamily="50" charset="-127"/>
                <a:cs typeface="Arial Unicode MS" pitchFamily="50" charset="-127"/>
              </a:rPr>
              <a:t>L</a:t>
            </a:r>
            <a:r>
              <a:rPr lang="en-US" altLang="ko-KR" baseline="-25000" dirty="0" err="1" smtClean="0">
                <a:solidFill>
                  <a:srgbClr val="000000"/>
                </a:solidFill>
                <a:latin typeface="Arial Unicode MS" pitchFamily="50" charset="-127"/>
                <a:ea typeface="Arial Unicode MS" pitchFamily="50" charset="-127"/>
                <a:cs typeface="Arial Unicode MS" pitchFamily="50" charset="-127"/>
              </a:rPr>
              <a:t>ext</a:t>
            </a:r>
            <a:r>
              <a:rPr lang="en-US" altLang="ko-KR" dirty="0" smtClean="0">
                <a:solidFill>
                  <a:srgbClr val="000000"/>
                </a:solidFill>
                <a:latin typeface="Arial Unicode MS" pitchFamily="50" charset="-127"/>
                <a:ea typeface="Arial Unicode MS" pitchFamily="50" charset="-127"/>
                <a:cs typeface="Arial Unicode MS" pitchFamily="50" charset="-127"/>
              </a:rPr>
              <a:t>, shape change(</a:t>
            </a:r>
            <a:r>
              <a:rPr lang="en-US" altLang="ko-KR" dirty="0" smtClean="0">
                <a:solidFill>
                  <a:srgbClr val="000000"/>
                </a:solidFill>
                <a:latin typeface="Arial Unicode MS"/>
                <a:ea typeface="Arial Unicode MS"/>
                <a:cs typeface="Arial Unicode MS"/>
              </a:rPr>
              <a:t>ɛ, </a:t>
            </a:r>
            <a:r>
              <a:rPr lang="el-GR" altLang="ko-KR" dirty="0" smtClean="0">
                <a:solidFill>
                  <a:srgbClr val="000000"/>
                </a:solidFill>
                <a:latin typeface="Arial Unicode MS"/>
                <a:ea typeface="Arial Unicode MS"/>
                <a:cs typeface="Arial Unicode MS"/>
              </a:rPr>
              <a:t>κ</a:t>
            </a:r>
            <a:r>
              <a:rPr lang="en-US" altLang="ko-KR" dirty="0" smtClean="0">
                <a:solidFill>
                  <a:srgbClr val="000000"/>
                </a:solidFill>
                <a:latin typeface="Arial Unicode MS"/>
                <a:ea typeface="Arial Unicode MS"/>
                <a:cs typeface="Arial Unicode MS"/>
              </a:rPr>
              <a:t>)</a:t>
            </a:r>
          </a:p>
          <a:p>
            <a:pPr marL="742950" lvl="1" indent="-285750" algn="just">
              <a:buFont typeface="Arial" pitchFamily="34" charset="0"/>
              <a:buChar char="•"/>
            </a:pPr>
            <a:endParaRPr lang="en-US" altLang="ko-KR" dirty="0" smtClean="0">
              <a:solidFill>
                <a:srgbClr val="000000"/>
              </a:solidFill>
              <a:latin typeface="Arial Unicode MS" pitchFamily="50" charset="-127"/>
              <a:ea typeface="Arial Unicode MS" pitchFamily="50" charset="-127"/>
              <a:cs typeface="Arial Unicode MS" pitchFamily="50" charset="-127"/>
            </a:endParaRPr>
          </a:p>
        </p:txBody>
      </p:sp>
      <p:sp>
        <p:nvSpPr>
          <p:cNvPr id="10" name="직사각형 9"/>
          <p:cNvSpPr/>
          <p:nvPr/>
        </p:nvSpPr>
        <p:spPr>
          <a:xfrm>
            <a:off x="6263367" y="5894263"/>
            <a:ext cx="2917145" cy="461665"/>
          </a:xfrm>
          <a:prstGeom prst="rect">
            <a:avLst/>
          </a:prstGeom>
        </p:spPr>
        <p:txBody>
          <a:bodyPr wrap="none">
            <a:spAutoFit/>
          </a:bodyPr>
          <a:lstStyle/>
          <a:p>
            <a:pPr algn="r"/>
            <a:r>
              <a:rPr lang="en-US" altLang="ko-KR" sz="1200" dirty="0" smtClean="0">
                <a:solidFill>
                  <a:srgbClr val="000000"/>
                </a:solidFill>
                <a:latin typeface="Calibri" panose="020F0502020204030204" pitchFamily="34" charset="0"/>
              </a:rPr>
              <a:t>[</a:t>
            </a:r>
            <a:r>
              <a:rPr lang="en-US" altLang="ko-KR" sz="1200" dirty="0" smtClean="0">
                <a:solidFill>
                  <a:srgbClr val="000000"/>
                </a:solidFill>
                <a:latin typeface="Calibri" panose="020F0502020204030204" pitchFamily="34" charset="0"/>
              </a:rPr>
              <a:t>11] </a:t>
            </a:r>
            <a:r>
              <a:rPr lang="en-US" altLang="ko-KR" sz="1200" dirty="0" smtClean="0">
                <a:solidFill>
                  <a:srgbClr val="000000"/>
                </a:solidFill>
                <a:latin typeface="Calibri" panose="020F0502020204030204" pitchFamily="34" charset="0"/>
              </a:rPr>
              <a:t>J. L. Barr, et. Al., 57</a:t>
            </a:r>
            <a:r>
              <a:rPr lang="en-US" altLang="ko-KR" sz="1200" baseline="30000" dirty="0" smtClean="0">
                <a:solidFill>
                  <a:srgbClr val="000000"/>
                </a:solidFill>
                <a:latin typeface="Calibri" panose="020F0502020204030204" pitchFamily="34" charset="0"/>
              </a:rPr>
              <a:t>th</a:t>
            </a:r>
            <a:r>
              <a:rPr lang="en-US" altLang="ko-KR" sz="1200" dirty="0" smtClean="0">
                <a:solidFill>
                  <a:srgbClr val="000000"/>
                </a:solidFill>
                <a:latin typeface="Calibri" panose="020F0502020204030204" pitchFamily="34" charset="0"/>
              </a:rPr>
              <a:t> APS</a:t>
            </a:r>
            <a:r>
              <a:rPr lang="en-US" altLang="ko-KR" sz="1200" b="1" dirty="0" smtClean="0">
                <a:solidFill>
                  <a:srgbClr val="000000"/>
                </a:solidFill>
                <a:latin typeface="Calibri" panose="020F0502020204030204" pitchFamily="34" charset="0"/>
              </a:rPr>
              <a:t> </a:t>
            </a:r>
            <a:r>
              <a:rPr lang="en-US" altLang="ko-KR" sz="1200" dirty="0" smtClean="0">
                <a:solidFill>
                  <a:srgbClr val="000000"/>
                </a:solidFill>
                <a:latin typeface="Calibri" panose="020F0502020204030204" pitchFamily="34" charset="0"/>
              </a:rPr>
              <a:t>(2015)</a:t>
            </a:r>
          </a:p>
          <a:p>
            <a:pPr algn="r"/>
            <a:r>
              <a:rPr lang="en-US" altLang="ko-KR" sz="1200" dirty="0" smtClean="0">
                <a:solidFill>
                  <a:srgbClr val="000000"/>
                </a:solidFill>
                <a:latin typeface="Calibri" panose="020F0502020204030204" pitchFamily="34" charset="0"/>
              </a:rPr>
              <a:t>[</a:t>
            </a:r>
            <a:r>
              <a:rPr lang="en-US" altLang="ko-KR" sz="1200" dirty="0" smtClean="0">
                <a:solidFill>
                  <a:srgbClr val="000000"/>
                </a:solidFill>
                <a:latin typeface="Calibri" panose="020F0502020204030204" pitchFamily="34" charset="0"/>
              </a:rPr>
              <a:t>12] </a:t>
            </a:r>
            <a:r>
              <a:rPr lang="en-US" altLang="ko-KR" sz="1200" dirty="0" smtClean="0">
                <a:solidFill>
                  <a:srgbClr val="000000"/>
                </a:solidFill>
                <a:latin typeface="Calibri" panose="020F0502020204030204" pitchFamily="34" charset="0"/>
              </a:rPr>
              <a:t>S.P. </a:t>
            </a:r>
            <a:r>
              <a:rPr lang="en-US" altLang="ko-KR" sz="1200" dirty="0" err="1" smtClean="0">
                <a:solidFill>
                  <a:srgbClr val="000000"/>
                </a:solidFill>
                <a:latin typeface="Calibri" panose="020F0502020204030204" pitchFamily="34" charset="0"/>
              </a:rPr>
              <a:t>Hirshman</a:t>
            </a:r>
            <a:r>
              <a:rPr lang="en-US" altLang="ko-KR" sz="1200" dirty="0" smtClean="0">
                <a:solidFill>
                  <a:srgbClr val="000000"/>
                </a:solidFill>
                <a:latin typeface="Calibri" panose="020F0502020204030204" pitchFamily="34" charset="0"/>
              </a:rPr>
              <a:t>, et. Al., PF </a:t>
            </a:r>
            <a:r>
              <a:rPr lang="en-US" altLang="ko-KR" sz="1200" b="1" dirty="0" smtClean="0">
                <a:solidFill>
                  <a:srgbClr val="000000"/>
                </a:solidFill>
                <a:latin typeface="Calibri" panose="020F0502020204030204" pitchFamily="34" charset="0"/>
              </a:rPr>
              <a:t>29</a:t>
            </a:r>
            <a:r>
              <a:rPr lang="en-US" altLang="ko-KR" sz="1200" dirty="0" smtClean="0">
                <a:solidFill>
                  <a:srgbClr val="000000"/>
                </a:solidFill>
                <a:latin typeface="Calibri" panose="020F0502020204030204" pitchFamily="34" charset="0"/>
              </a:rPr>
              <a:t> 790 (1986) </a:t>
            </a:r>
          </a:p>
        </p:txBody>
      </p:sp>
      <p:pic>
        <p:nvPicPr>
          <p:cNvPr id="321538" name="Picture 2"/>
          <p:cNvPicPr>
            <a:picLocks noChangeAspect="1" noChangeArrowheads="1"/>
          </p:cNvPicPr>
          <p:nvPr/>
        </p:nvPicPr>
        <p:blipFill>
          <a:blip r:embed="rId2" cstate="print"/>
          <a:srcRect/>
          <a:stretch>
            <a:fillRect/>
          </a:stretch>
        </p:blipFill>
        <p:spPr bwMode="auto">
          <a:xfrm>
            <a:off x="179512" y="2379732"/>
            <a:ext cx="3509010" cy="617220"/>
          </a:xfrm>
          <a:prstGeom prst="rect">
            <a:avLst/>
          </a:prstGeom>
          <a:noFill/>
          <a:ln w="9525">
            <a:noFill/>
            <a:miter lim="800000"/>
            <a:headEnd/>
            <a:tailEnd/>
          </a:ln>
        </p:spPr>
      </p:pic>
      <p:pic>
        <p:nvPicPr>
          <p:cNvPr id="321544" name="Picture 8"/>
          <p:cNvPicPr>
            <a:picLocks noChangeAspect="1" noChangeArrowheads="1"/>
          </p:cNvPicPr>
          <p:nvPr/>
        </p:nvPicPr>
        <p:blipFill>
          <a:blip r:embed="rId3" cstate="print"/>
          <a:srcRect/>
          <a:stretch>
            <a:fillRect/>
          </a:stretch>
        </p:blipFill>
        <p:spPr bwMode="auto">
          <a:xfrm>
            <a:off x="6405314" y="4100686"/>
            <a:ext cx="2343150" cy="552450"/>
          </a:xfrm>
          <a:prstGeom prst="rect">
            <a:avLst/>
          </a:prstGeom>
          <a:noFill/>
          <a:ln w="63500">
            <a:solidFill>
              <a:srgbClr val="FF0000"/>
            </a:solidFill>
            <a:miter lim="800000"/>
            <a:headEnd/>
            <a:tailEnd/>
          </a:ln>
        </p:spPr>
      </p:pic>
      <p:pic>
        <p:nvPicPr>
          <p:cNvPr id="321545" name="Picture 9"/>
          <p:cNvPicPr>
            <a:picLocks noChangeAspect="1" noChangeArrowheads="1"/>
          </p:cNvPicPr>
          <p:nvPr/>
        </p:nvPicPr>
        <p:blipFill>
          <a:blip r:embed="rId4" cstate="print"/>
          <a:srcRect/>
          <a:stretch>
            <a:fillRect/>
          </a:stretch>
        </p:blipFill>
        <p:spPr bwMode="auto">
          <a:xfrm>
            <a:off x="6504756" y="4869160"/>
            <a:ext cx="2171700" cy="657225"/>
          </a:xfrm>
          <a:prstGeom prst="rect">
            <a:avLst/>
          </a:prstGeom>
          <a:noFill/>
          <a:ln w="63500">
            <a:solidFill>
              <a:srgbClr val="FF0000"/>
            </a:solidFill>
            <a:miter lim="800000"/>
            <a:headEnd/>
            <a:tailEnd/>
          </a:ln>
        </p:spPr>
      </p:pic>
      <p:grpSp>
        <p:nvGrpSpPr>
          <p:cNvPr id="37" name="그룹 36"/>
          <p:cNvGrpSpPr/>
          <p:nvPr/>
        </p:nvGrpSpPr>
        <p:grpSpPr>
          <a:xfrm>
            <a:off x="3923928" y="2348880"/>
            <a:ext cx="4962144" cy="1575594"/>
            <a:chOff x="4355976" y="2060848"/>
            <a:chExt cx="4962144" cy="1575594"/>
          </a:xfrm>
        </p:grpSpPr>
        <p:pic>
          <p:nvPicPr>
            <p:cNvPr id="321539" name="Picture 3"/>
            <p:cNvPicPr>
              <a:picLocks noChangeAspect="1" noChangeArrowheads="1"/>
            </p:cNvPicPr>
            <p:nvPr/>
          </p:nvPicPr>
          <p:blipFill>
            <a:blip r:embed="rId5" cstate="print"/>
            <a:srcRect/>
            <a:stretch>
              <a:fillRect/>
            </a:stretch>
          </p:blipFill>
          <p:spPr bwMode="auto">
            <a:xfrm>
              <a:off x="4355976" y="2132855"/>
              <a:ext cx="4962144" cy="553212"/>
            </a:xfrm>
            <a:prstGeom prst="rect">
              <a:avLst/>
            </a:prstGeom>
            <a:noFill/>
            <a:ln w="9525">
              <a:noFill/>
              <a:miter lim="800000"/>
              <a:headEnd/>
              <a:tailEnd/>
            </a:ln>
          </p:spPr>
        </p:pic>
        <p:sp>
          <p:nvSpPr>
            <p:cNvPr id="29" name="직사각형 28"/>
            <p:cNvSpPr/>
            <p:nvPr/>
          </p:nvSpPr>
          <p:spPr>
            <a:xfrm>
              <a:off x="7774260" y="2713112"/>
              <a:ext cx="1313180" cy="923330"/>
            </a:xfrm>
            <a:prstGeom prst="rect">
              <a:avLst/>
            </a:prstGeom>
          </p:spPr>
          <p:txBody>
            <a:bodyPr wrap="none">
              <a:spAutoFit/>
            </a:bodyPr>
            <a:lstStyle/>
            <a:p>
              <a:pPr algn="ctr"/>
              <a:r>
                <a:rPr lang="en-US" altLang="ko-KR" dirty="0" smtClean="0">
                  <a:solidFill>
                    <a:srgbClr val="FF0000"/>
                  </a:solidFill>
                  <a:latin typeface="Arial Unicode MS" pitchFamily="50" charset="-127"/>
                  <a:ea typeface="Arial Unicode MS" pitchFamily="50" charset="-127"/>
                  <a:cs typeface="Arial Unicode MS" pitchFamily="50" charset="-127"/>
                </a:rPr>
                <a:t>Loss</a:t>
              </a:r>
            </a:p>
            <a:p>
              <a:pPr algn="ctr"/>
              <a:r>
                <a:rPr lang="en-US" altLang="ko-KR" dirty="0" smtClean="0">
                  <a:solidFill>
                    <a:srgbClr val="FF0000"/>
                  </a:solidFill>
                  <a:latin typeface="Arial Unicode MS" pitchFamily="50" charset="-127"/>
                  <a:ea typeface="Arial Unicode MS" pitchFamily="50" charset="-127"/>
                  <a:cs typeface="Arial Unicode MS" pitchFamily="50" charset="-127"/>
                </a:rPr>
                <a:t>Resistive</a:t>
              </a:r>
            </a:p>
            <a:p>
              <a:pPr algn="ctr"/>
              <a:r>
                <a:rPr lang="en-US" altLang="ko-KR" dirty="0" smtClean="0">
                  <a:solidFill>
                    <a:srgbClr val="FF0000"/>
                  </a:solidFill>
                  <a:latin typeface="Arial Unicode MS" pitchFamily="50" charset="-127"/>
                  <a:ea typeface="Arial Unicode MS" pitchFamily="50" charset="-127"/>
                  <a:cs typeface="Arial Unicode MS" pitchFamily="50" charset="-127"/>
                </a:rPr>
                <a:t>Dissipation</a:t>
              </a:r>
              <a:endParaRPr lang="ko-KR" altLang="en-US" dirty="0">
                <a:solidFill>
                  <a:srgbClr val="FF0000"/>
                </a:solidFill>
              </a:endParaRPr>
            </a:p>
          </p:txBody>
        </p:sp>
        <p:sp>
          <p:nvSpPr>
            <p:cNvPr id="30" name="직사각형 29"/>
            <p:cNvSpPr/>
            <p:nvPr/>
          </p:nvSpPr>
          <p:spPr>
            <a:xfrm>
              <a:off x="4716016" y="2713112"/>
              <a:ext cx="954108" cy="646331"/>
            </a:xfrm>
            <a:prstGeom prst="rect">
              <a:avLst/>
            </a:prstGeom>
          </p:spPr>
          <p:txBody>
            <a:bodyPr wrap="none">
              <a:spAutoFit/>
            </a:bodyPr>
            <a:lstStyle/>
            <a:p>
              <a:pPr algn="ctr"/>
              <a:r>
                <a:rPr lang="en-US" altLang="ko-KR" dirty="0" smtClean="0">
                  <a:solidFill>
                    <a:srgbClr val="0070C0"/>
                  </a:solidFill>
                  <a:latin typeface="Arial Unicode MS" pitchFamily="50" charset="-127"/>
                  <a:ea typeface="Arial Unicode MS" pitchFamily="50" charset="-127"/>
                  <a:cs typeface="Arial Unicode MS" pitchFamily="50" charset="-127"/>
                </a:rPr>
                <a:t>Source</a:t>
              </a:r>
            </a:p>
            <a:p>
              <a:pPr algn="ctr"/>
              <a:r>
                <a:rPr lang="en-US" altLang="ko-KR" dirty="0" smtClean="0">
                  <a:solidFill>
                    <a:srgbClr val="0070C0"/>
                  </a:solidFill>
                  <a:latin typeface="Arial Unicode MS" pitchFamily="50" charset="-127"/>
                  <a:ea typeface="Arial Unicode MS" pitchFamily="50" charset="-127"/>
                  <a:cs typeface="Arial Unicode MS" pitchFamily="50" charset="-127"/>
                </a:rPr>
                <a:t>PF coil </a:t>
              </a:r>
              <a:endParaRPr lang="ko-KR" altLang="en-US" dirty="0">
                <a:solidFill>
                  <a:srgbClr val="0070C0"/>
                </a:solidFill>
              </a:endParaRPr>
            </a:p>
          </p:txBody>
        </p:sp>
        <p:sp>
          <p:nvSpPr>
            <p:cNvPr id="31" name="직사각형 30"/>
            <p:cNvSpPr/>
            <p:nvPr/>
          </p:nvSpPr>
          <p:spPr>
            <a:xfrm>
              <a:off x="5508104" y="2713112"/>
              <a:ext cx="1313180" cy="923330"/>
            </a:xfrm>
            <a:prstGeom prst="rect">
              <a:avLst/>
            </a:prstGeom>
          </p:spPr>
          <p:txBody>
            <a:bodyPr wrap="none">
              <a:spAutoFit/>
            </a:bodyPr>
            <a:lstStyle/>
            <a:p>
              <a:pPr algn="ctr"/>
              <a:r>
                <a:rPr lang="en-US" altLang="ko-KR" dirty="0" smtClean="0">
                  <a:solidFill>
                    <a:srgbClr val="00B050"/>
                  </a:solidFill>
                  <a:latin typeface="Arial Unicode MS" pitchFamily="50" charset="-127"/>
                  <a:ea typeface="Arial Unicode MS" pitchFamily="50" charset="-127"/>
                  <a:cs typeface="Arial Unicode MS" pitchFamily="50" charset="-127"/>
                </a:rPr>
                <a:t>Source</a:t>
              </a:r>
            </a:p>
            <a:p>
              <a:pPr algn="ctr"/>
              <a:r>
                <a:rPr lang="en-US" altLang="ko-KR" dirty="0" smtClean="0">
                  <a:solidFill>
                    <a:srgbClr val="00B050"/>
                  </a:solidFill>
                  <a:latin typeface="Arial Unicode MS" pitchFamily="50" charset="-127"/>
                  <a:ea typeface="Arial Unicode MS" pitchFamily="50" charset="-127"/>
                  <a:cs typeface="Arial Unicode MS" pitchFamily="50" charset="-127"/>
                </a:rPr>
                <a:t>External</a:t>
              </a:r>
            </a:p>
            <a:p>
              <a:pPr algn="ctr"/>
              <a:r>
                <a:rPr lang="en-US" altLang="ko-KR" dirty="0" smtClean="0">
                  <a:solidFill>
                    <a:srgbClr val="00B050"/>
                  </a:solidFill>
                  <a:latin typeface="Arial Unicode MS" pitchFamily="50" charset="-127"/>
                  <a:ea typeface="Arial Unicode MS" pitchFamily="50" charset="-127"/>
                  <a:cs typeface="Arial Unicode MS" pitchFamily="50" charset="-127"/>
                </a:rPr>
                <a:t>Inductance</a:t>
              </a:r>
              <a:endParaRPr lang="ko-KR" altLang="en-US" dirty="0">
                <a:solidFill>
                  <a:srgbClr val="00B050"/>
                </a:solidFill>
              </a:endParaRPr>
            </a:p>
          </p:txBody>
        </p:sp>
        <p:sp>
          <p:nvSpPr>
            <p:cNvPr id="32" name="직사각형 31"/>
            <p:cNvSpPr/>
            <p:nvPr/>
          </p:nvSpPr>
          <p:spPr>
            <a:xfrm>
              <a:off x="6660232" y="2700486"/>
              <a:ext cx="1313180" cy="923330"/>
            </a:xfrm>
            <a:prstGeom prst="rect">
              <a:avLst/>
            </a:prstGeom>
          </p:spPr>
          <p:txBody>
            <a:bodyPr wrap="none">
              <a:spAutoFit/>
            </a:bodyPr>
            <a:lstStyle/>
            <a:p>
              <a:pPr algn="ctr"/>
              <a:r>
                <a:rPr lang="en-US" altLang="ko-KR" dirty="0" smtClean="0">
                  <a:solidFill>
                    <a:srgbClr val="FF0000"/>
                  </a:solidFill>
                  <a:latin typeface="Arial Unicode MS" pitchFamily="50" charset="-127"/>
                  <a:ea typeface="Arial Unicode MS" pitchFamily="50" charset="-127"/>
                  <a:cs typeface="Arial Unicode MS" pitchFamily="50" charset="-127"/>
                </a:rPr>
                <a:t>Loss</a:t>
              </a:r>
            </a:p>
            <a:p>
              <a:pPr algn="ctr"/>
              <a:r>
                <a:rPr lang="en-US" altLang="ko-KR" dirty="0" smtClean="0">
                  <a:solidFill>
                    <a:srgbClr val="FF0000"/>
                  </a:solidFill>
                  <a:latin typeface="Arial Unicode MS" pitchFamily="50" charset="-127"/>
                  <a:ea typeface="Arial Unicode MS" pitchFamily="50" charset="-127"/>
                  <a:cs typeface="Arial Unicode MS" pitchFamily="50" charset="-127"/>
                </a:rPr>
                <a:t>Internal</a:t>
              </a:r>
            </a:p>
            <a:p>
              <a:pPr algn="ctr"/>
              <a:r>
                <a:rPr lang="en-US" altLang="ko-KR" dirty="0" smtClean="0">
                  <a:solidFill>
                    <a:srgbClr val="FF0000"/>
                  </a:solidFill>
                  <a:latin typeface="Arial Unicode MS" pitchFamily="50" charset="-127"/>
                  <a:ea typeface="Arial Unicode MS" pitchFamily="50" charset="-127"/>
                  <a:cs typeface="Arial Unicode MS" pitchFamily="50" charset="-127"/>
                </a:rPr>
                <a:t>Inductance</a:t>
              </a:r>
              <a:endParaRPr lang="ko-KR" altLang="en-US" dirty="0">
                <a:solidFill>
                  <a:srgbClr val="FF0000"/>
                </a:solidFill>
              </a:endParaRPr>
            </a:p>
          </p:txBody>
        </p:sp>
        <p:sp>
          <p:nvSpPr>
            <p:cNvPr id="33" name="직사각형 32"/>
            <p:cNvSpPr/>
            <p:nvPr/>
          </p:nvSpPr>
          <p:spPr bwMode="auto">
            <a:xfrm>
              <a:off x="4809232" y="2086248"/>
              <a:ext cx="648072" cy="648072"/>
            </a:xfrm>
            <a:prstGeom prst="rect">
              <a:avLst/>
            </a:prstGeom>
            <a:noFill/>
            <a:ln w="635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sp>
          <p:nvSpPr>
            <p:cNvPr id="34" name="직사각형 33"/>
            <p:cNvSpPr/>
            <p:nvPr/>
          </p:nvSpPr>
          <p:spPr bwMode="auto">
            <a:xfrm>
              <a:off x="5868144" y="2086248"/>
              <a:ext cx="792088" cy="648072"/>
            </a:xfrm>
            <a:prstGeom prst="rect">
              <a:avLst/>
            </a:prstGeom>
            <a:noFill/>
            <a:ln w="635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sp>
          <p:nvSpPr>
            <p:cNvPr id="35" name="직사각형 34"/>
            <p:cNvSpPr/>
            <p:nvPr/>
          </p:nvSpPr>
          <p:spPr bwMode="auto">
            <a:xfrm>
              <a:off x="7020272" y="2060848"/>
              <a:ext cx="648072" cy="648072"/>
            </a:xfrm>
            <a:prstGeom prst="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sp>
          <p:nvSpPr>
            <p:cNvPr id="36" name="직사각형 35"/>
            <p:cNvSpPr/>
            <p:nvPr/>
          </p:nvSpPr>
          <p:spPr bwMode="auto">
            <a:xfrm>
              <a:off x="8028384" y="2060848"/>
              <a:ext cx="648072" cy="648072"/>
            </a:xfrm>
            <a:prstGeom prst="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grpSp>
      <p:grpSp>
        <p:nvGrpSpPr>
          <p:cNvPr id="41" name="그룹 40"/>
          <p:cNvGrpSpPr/>
          <p:nvPr/>
        </p:nvGrpSpPr>
        <p:grpSpPr>
          <a:xfrm>
            <a:off x="28872" y="3931270"/>
            <a:ext cx="6055296" cy="2090018"/>
            <a:chOff x="28872" y="4219302"/>
            <a:chExt cx="6055296" cy="2090018"/>
          </a:xfrm>
        </p:grpSpPr>
        <p:sp>
          <p:nvSpPr>
            <p:cNvPr id="11" name="직사각형 10"/>
            <p:cNvSpPr/>
            <p:nvPr/>
          </p:nvSpPr>
          <p:spPr>
            <a:xfrm>
              <a:off x="4650685" y="5003884"/>
              <a:ext cx="569387" cy="369332"/>
            </a:xfrm>
            <a:prstGeom prst="rect">
              <a:avLst/>
            </a:prstGeom>
            <a:solidFill>
              <a:schemeClr val="bg1"/>
            </a:solidFill>
          </p:spPr>
          <p:txBody>
            <a:bodyPr wrap="none">
              <a:spAutoFit/>
            </a:bodyPr>
            <a:lstStyle/>
            <a:p>
              <a:r>
                <a:rPr kumimoji="0" lang="en-US" altLang="ko-KR" dirty="0" smtClean="0">
                  <a:latin typeface="Arial Unicode MS" pitchFamily="50" charset="-127"/>
                  <a:ea typeface="Arial Unicode MS" pitchFamily="50" charset="-127"/>
                  <a:cs typeface="Arial Unicode MS" pitchFamily="50" charset="-127"/>
                </a:rPr>
                <a:t>[12]</a:t>
              </a:r>
              <a:endParaRPr lang="ko-KR" altLang="en-US" dirty="0"/>
            </a:p>
          </p:txBody>
        </p:sp>
        <p:grpSp>
          <p:nvGrpSpPr>
            <p:cNvPr id="40" name="그룹 39"/>
            <p:cNvGrpSpPr/>
            <p:nvPr/>
          </p:nvGrpSpPr>
          <p:grpSpPr>
            <a:xfrm>
              <a:off x="28872" y="4219302"/>
              <a:ext cx="6055296" cy="2090018"/>
              <a:chOff x="-25400" y="4219302"/>
              <a:chExt cx="6055296" cy="2090018"/>
            </a:xfrm>
          </p:grpSpPr>
          <p:grpSp>
            <p:nvGrpSpPr>
              <p:cNvPr id="38" name="그룹 37"/>
              <p:cNvGrpSpPr/>
              <p:nvPr/>
            </p:nvGrpSpPr>
            <p:grpSpPr>
              <a:xfrm>
                <a:off x="10096" y="4219302"/>
                <a:ext cx="6019800" cy="2090018"/>
                <a:chOff x="10096" y="3787254"/>
                <a:chExt cx="6019800" cy="2090018"/>
              </a:xfrm>
            </p:grpSpPr>
            <p:pic>
              <p:nvPicPr>
                <p:cNvPr id="321540" name="Picture 4"/>
                <p:cNvPicPr>
                  <a:picLocks noChangeAspect="1" noChangeArrowheads="1"/>
                </p:cNvPicPr>
                <p:nvPr/>
              </p:nvPicPr>
              <p:blipFill>
                <a:blip r:embed="rId6" cstate="print"/>
                <a:srcRect/>
                <a:stretch>
                  <a:fillRect/>
                </a:stretch>
              </p:blipFill>
              <p:spPr bwMode="auto">
                <a:xfrm>
                  <a:off x="1598464" y="3787254"/>
                  <a:ext cx="2857500" cy="552450"/>
                </a:xfrm>
                <a:prstGeom prst="rect">
                  <a:avLst/>
                </a:prstGeom>
                <a:noFill/>
                <a:ln w="9525">
                  <a:noFill/>
                  <a:miter lim="800000"/>
                  <a:headEnd/>
                  <a:tailEnd/>
                </a:ln>
              </p:spPr>
            </p:pic>
            <p:pic>
              <p:nvPicPr>
                <p:cNvPr id="321541" name="Picture 5"/>
                <p:cNvPicPr>
                  <a:picLocks noChangeAspect="1" noChangeArrowheads="1"/>
                </p:cNvPicPr>
                <p:nvPr/>
              </p:nvPicPr>
              <p:blipFill>
                <a:blip r:embed="rId7" cstate="print"/>
                <a:srcRect/>
                <a:stretch>
                  <a:fillRect/>
                </a:stretch>
              </p:blipFill>
              <p:spPr bwMode="auto">
                <a:xfrm>
                  <a:off x="1682626" y="4413101"/>
                  <a:ext cx="2686050" cy="600075"/>
                </a:xfrm>
                <a:prstGeom prst="rect">
                  <a:avLst/>
                </a:prstGeom>
                <a:noFill/>
                <a:ln w="9525">
                  <a:noFill/>
                  <a:miter lim="800000"/>
                  <a:headEnd/>
                  <a:tailEnd/>
                </a:ln>
              </p:spPr>
            </p:pic>
            <p:pic>
              <p:nvPicPr>
                <p:cNvPr id="321542" name="Picture 6"/>
                <p:cNvPicPr>
                  <a:picLocks noChangeAspect="1" noChangeArrowheads="1"/>
                </p:cNvPicPr>
                <p:nvPr/>
              </p:nvPicPr>
              <p:blipFill>
                <a:blip r:embed="rId8" cstate="print"/>
                <a:srcRect/>
                <a:stretch>
                  <a:fillRect/>
                </a:stretch>
              </p:blipFill>
              <p:spPr bwMode="auto">
                <a:xfrm>
                  <a:off x="10096" y="5086896"/>
                  <a:ext cx="6019800" cy="428625"/>
                </a:xfrm>
                <a:prstGeom prst="rect">
                  <a:avLst/>
                </a:prstGeom>
                <a:noFill/>
                <a:ln w="9525">
                  <a:noFill/>
                  <a:miter lim="800000"/>
                  <a:headEnd/>
                  <a:tailEnd/>
                </a:ln>
              </p:spPr>
            </p:pic>
            <p:pic>
              <p:nvPicPr>
                <p:cNvPr id="321543" name="Picture 7"/>
                <p:cNvPicPr>
                  <a:picLocks noChangeAspect="1" noChangeArrowheads="1"/>
                </p:cNvPicPr>
                <p:nvPr/>
              </p:nvPicPr>
              <p:blipFill>
                <a:blip r:embed="rId9" cstate="print"/>
                <a:srcRect/>
                <a:stretch>
                  <a:fillRect/>
                </a:stretch>
              </p:blipFill>
              <p:spPr bwMode="auto">
                <a:xfrm>
                  <a:off x="1056308" y="5581997"/>
                  <a:ext cx="3924300" cy="295275"/>
                </a:xfrm>
                <a:prstGeom prst="rect">
                  <a:avLst/>
                </a:prstGeom>
                <a:noFill/>
                <a:ln w="9525">
                  <a:noFill/>
                  <a:miter lim="800000"/>
                  <a:headEnd/>
                  <a:tailEnd/>
                </a:ln>
              </p:spPr>
            </p:pic>
          </p:grpSp>
          <p:sp>
            <p:nvSpPr>
              <p:cNvPr id="39" name="직사각형 38"/>
              <p:cNvSpPr/>
              <p:nvPr/>
            </p:nvSpPr>
            <p:spPr bwMode="auto">
              <a:xfrm>
                <a:off x="-25400" y="4221088"/>
                <a:ext cx="5940152" cy="2088232"/>
              </a:xfrm>
              <a:prstGeom prst="rect">
                <a:avLst/>
              </a:prstGeom>
              <a:noFill/>
              <a:ln w="635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grpSp>
      </p:gr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p:cNvPicPr>
            <a:picLocks noChangeAspect="1" noChangeArrowheads="1"/>
          </p:cNvPicPr>
          <p:nvPr/>
        </p:nvPicPr>
        <p:blipFill>
          <a:blip r:embed="rId2" cstate="print"/>
          <a:srcRect/>
          <a:stretch>
            <a:fillRect/>
          </a:stretch>
        </p:blipFill>
        <p:spPr bwMode="auto">
          <a:xfrm>
            <a:off x="0" y="548680"/>
            <a:ext cx="4833937" cy="3382963"/>
          </a:xfrm>
          <a:prstGeom prst="rect">
            <a:avLst/>
          </a:prstGeom>
          <a:noFill/>
          <a:ln w="9525">
            <a:noFill/>
            <a:miter lim="800000"/>
            <a:headEnd/>
            <a:tailEnd/>
          </a:ln>
          <a:effectLst/>
        </p:spPr>
      </p:pic>
      <p:sp>
        <p:nvSpPr>
          <p:cNvPr id="7" name="제목 9"/>
          <p:cNvSpPr>
            <a:spLocks noGrp="1"/>
          </p:cNvSpPr>
          <p:nvPr>
            <p:ph type="title"/>
          </p:nvPr>
        </p:nvSpPr>
        <p:spPr>
          <a:xfrm>
            <a:off x="659968" y="85824"/>
            <a:ext cx="8447099" cy="712788"/>
          </a:xfrm>
        </p:spPr>
        <p:txBody>
          <a:bodyPr/>
          <a:lstStyle/>
          <a:p>
            <a:r>
              <a:rPr lang="en-US" altLang="ko-KR" sz="2600" dirty="0" smtClean="0">
                <a:latin typeface="Arial" pitchFamily="34" charset="0"/>
                <a:cs typeface="Arial" pitchFamily="34" charset="0"/>
              </a:rPr>
              <a:t>Solenoid free start-up in VEST</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Solenoid free startup scenario in VEST</a:t>
            </a:r>
            <a:endParaRPr lang="ko-KR" altLang="en-US" sz="2600" dirty="0">
              <a:solidFill>
                <a:srgbClr val="FFFF00"/>
              </a:solidFill>
              <a:latin typeface="Arial" pitchFamily="34" charset="0"/>
              <a:cs typeface="Arial" pitchFamily="34" charset="0"/>
            </a:endParaRPr>
          </a:p>
        </p:txBody>
      </p:sp>
      <p:pic>
        <p:nvPicPr>
          <p:cNvPr id="10" name="Picture 3"/>
          <p:cNvPicPr>
            <a:picLocks noChangeAspect="1" noChangeArrowheads="1"/>
          </p:cNvPicPr>
          <p:nvPr/>
        </p:nvPicPr>
        <p:blipFill>
          <a:blip r:embed="rId3" cstate="print"/>
          <a:srcRect/>
          <a:stretch>
            <a:fillRect/>
          </a:stretch>
        </p:blipFill>
        <p:spPr bwMode="auto">
          <a:xfrm>
            <a:off x="26095" y="3284984"/>
            <a:ext cx="4833937" cy="3382963"/>
          </a:xfrm>
          <a:prstGeom prst="rect">
            <a:avLst/>
          </a:prstGeom>
          <a:noFill/>
          <a:ln w="9525">
            <a:noFill/>
            <a:miter lim="800000"/>
            <a:headEnd/>
            <a:tailEnd/>
          </a:ln>
          <a:effectLst/>
        </p:spPr>
      </p:pic>
      <p:pic>
        <p:nvPicPr>
          <p:cNvPr id="11" name="Picture 5"/>
          <p:cNvPicPr>
            <a:picLocks noChangeAspect="1" noChangeArrowheads="1"/>
          </p:cNvPicPr>
          <p:nvPr/>
        </p:nvPicPr>
        <p:blipFill>
          <a:blip r:embed="rId4" cstate="print"/>
          <a:srcRect/>
          <a:stretch>
            <a:fillRect/>
          </a:stretch>
        </p:blipFill>
        <p:spPr bwMode="auto">
          <a:xfrm>
            <a:off x="4490591" y="3083073"/>
            <a:ext cx="4833937" cy="3382963"/>
          </a:xfrm>
          <a:prstGeom prst="rect">
            <a:avLst/>
          </a:prstGeom>
          <a:noFill/>
          <a:ln w="9525">
            <a:noFill/>
            <a:miter lim="800000"/>
            <a:headEnd/>
            <a:tailEnd/>
          </a:ln>
          <a:effectLst/>
        </p:spPr>
      </p:pic>
      <p:sp>
        <p:nvSpPr>
          <p:cNvPr id="12" name="TextBox 11"/>
          <p:cNvSpPr txBox="1"/>
          <p:nvPr/>
        </p:nvSpPr>
        <p:spPr>
          <a:xfrm>
            <a:off x="4139952" y="809491"/>
            <a:ext cx="5015160" cy="2585323"/>
          </a:xfrm>
          <a:prstGeom prst="rect">
            <a:avLst/>
          </a:prstGeom>
          <a:noFill/>
        </p:spPr>
        <p:txBody>
          <a:bodyPr wrap="square" rtlCol="0">
            <a:spAutoFit/>
          </a:bodyPr>
          <a:lstStyle/>
          <a:p>
            <a:pPr marL="285750" indent="-28575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Initial condition</a:t>
            </a:r>
          </a:p>
          <a:p>
            <a:pPr marL="742950" lvl="1" indent="-28575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Pre-ionization for CFS formation</a:t>
            </a:r>
          </a:p>
          <a:p>
            <a:pPr marL="285750" lvl="1" indent="-28575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The plasma current increases rapidly in the lower resistivity plasma</a:t>
            </a:r>
          </a:p>
          <a:p>
            <a:pPr marL="285750" lvl="1" indent="-28575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Plasma moves inward with decreasing external inductance</a:t>
            </a:r>
          </a:p>
          <a:p>
            <a:pPr marL="742950" lvl="2" indent="-285750" algn="just">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Help of external inductive flux</a:t>
            </a:r>
          </a:p>
          <a:p>
            <a:pPr marL="285750" indent="-285750" algn="just">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Decrease of resistive dissipation along the resistivity</a:t>
            </a: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9"/>
          <p:cNvSpPr>
            <a:spLocks noGrp="1"/>
          </p:cNvSpPr>
          <p:nvPr>
            <p:ph type="title"/>
          </p:nvPr>
        </p:nvSpPr>
        <p:spPr>
          <a:xfrm>
            <a:off x="659968" y="85824"/>
            <a:ext cx="8447099" cy="712788"/>
          </a:xfrm>
        </p:spPr>
        <p:txBody>
          <a:bodyPr/>
          <a:lstStyle/>
          <a:p>
            <a:r>
              <a:rPr lang="en-US" altLang="ko-KR" sz="2400" dirty="0" smtClean="0">
                <a:solidFill>
                  <a:srgbClr val="FFFF00"/>
                </a:solidFill>
                <a:latin typeface="Arial" pitchFamily="34" charset="0"/>
                <a:cs typeface="Arial" pitchFamily="34" charset="0"/>
              </a:rPr>
              <a:t>Conclusion</a:t>
            </a:r>
            <a:endParaRPr lang="ko-KR" altLang="en-US" sz="2400" dirty="0">
              <a:solidFill>
                <a:srgbClr val="FFFF00"/>
              </a:solidFill>
              <a:latin typeface="Arial" pitchFamily="34" charset="0"/>
              <a:cs typeface="Arial" pitchFamily="34" charset="0"/>
            </a:endParaRPr>
          </a:p>
        </p:txBody>
      </p:sp>
      <p:sp>
        <p:nvSpPr>
          <p:cNvPr id="5" name="직사각형 4"/>
          <p:cNvSpPr/>
          <p:nvPr/>
        </p:nvSpPr>
        <p:spPr>
          <a:xfrm>
            <a:off x="0" y="1196752"/>
            <a:ext cx="9144000" cy="4579715"/>
          </a:xfrm>
          <a:prstGeom prst="rect">
            <a:avLst/>
          </a:prstGeom>
        </p:spPr>
        <p:txBody>
          <a:bodyPr wrap="square">
            <a:spAutoFit/>
          </a:bodyPr>
          <a:lstStyle/>
          <a:p>
            <a:pPr marL="800100" lvl="1" indent="-342900" eaLnBrk="0" hangingPunct="0">
              <a:spcBef>
                <a:spcPct val="20000"/>
              </a:spcBef>
              <a:buFont typeface="Wingdings" pitchFamily="2" charset="2"/>
              <a:buChar char="Ø"/>
              <a:defRPr/>
            </a:pPr>
            <a:r>
              <a:rPr lang="en-US" altLang="ko-KR" kern="0" dirty="0" smtClean="0">
                <a:solidFill>
                  <a:srgbClr val="000000"/>
                </a:solidFill>
                <a:latin typeface="Arial Unicode MS" pitchFamily="50" charset="-127"/>
                <a:ea typeface="Arial Unicode MS" pitchFamily="50" charset="-127"/>
                <a:cs typeface="Arial Unicode MS" pitchFamily="50" charset="-127"/>
              </a:rPr>
              <a:t>The starting position </a:t>
            </a:r>
            <a:r>
              <a:rPr lang="en-US" altLang="ko-KR" kern="0" dirty="0" smtClean="0">
                <a:solidFill>
                  <a:srgbClr val="000000"/>
                </a:solidFill>
                <a:latin typeface="Arial Unicode MS" pitchFamily="50" charset="-127"/>
                <a:ea typeface="Arial Unicode MS" pitchFamily="50" charset="-127"/>
                <a:cs typeface="Arial Unicode MS" pitchFamily="50" charset="-127"/>
              </a:rPr>
              <a:t>and timing of plasma current initiation is determined by CFS formation quantitatively and it is applicable for inductive start-up of all fusion devices based on tokamak.</a:t>
            </a:r>
          </a:p>
          <a:p>
            <a:pPr marL="800100" lvl="1" indent="-342900" eaLnBrk="0" hangingPunct="0">
              <a:spcBef>
                <a:spcPct val="20000"/>
              </a:spcBef>
              <a:buFont typeface="Wingdings" pitchFamily="2" charset="2"/>
              <a:buChar char="Ø"/>
              <a:defRPr/>
            </a:pPr>
            <a:endParaRPr lang="en-US" altLang="ko-KR" kern="0" dirty="0" smtClean="0">
              <a:solidFill>
                <a:srgbClr val="000000"/>
              </a:solidFill>
              <a:latin typeface="Arial Unicode MS" pitchFamily="50" charset="-127"/>
              <a:ea typeface="Arial Unicode MS" pitchFamily="50" charset="-127"/>
              <a:cs typeface="Arial Unicode MS" pitchFamily="50" charset="-127"/>
            </a:endParaRPr>
          </a:p>
          <a:p>
            <a:pPr marL="800100" lvl="1" indent="-342900" eaLnBrk="0" hangingPunct="0">
              <a:spcBef>
                <a:spcPct val="20000"/>
              </a:spcBef>
              <a:buFont typeface="Wingdings" pitchFamily="2" charset="2"/>
              <a:buChar char="Ø"/>
              <a:defRPr/>
            </a:pPr>
            <a:r>
              <a:rPr lang="en-US" altLang="ko-KR" kern="0" dirty="0" smtClean="0">
                <a:solidFill>
                  <a:srgbClr val="000000"/>
                </a:solidFill>
                <a:latin typeface="Arial Unicode MS" pitchFamily="50" charset="-127"/>
                <a:ea typeface="Arial Unicode MS" pitchFamily="50" charset="-127"/>
                <a:cs typeface="Arial Unicode MS" pitchFamily="50" charset="-127"/>
              </a:rPr>
              <a:t>Direct XB mode conversion and tunneling the evanescent layer from low field side injection is occurred near UHR due to relatively long wavelength of 2.45 GHz microwave and the over dense plasma is generated near outboard region by mode converted EBW collisional damping.</a:t>
            </a:r>
          </a:p>
          <a:p>
            <a:pPr marL="800100" lvl="1" indent="-342900" eaLnBrk="0" hangingPunct="0">
              <a:spcBef>
                <a:spcPct val="20000"/>
              </a:spcBef>
              <a:buFont typeface="Wingdings" pitchFamily="2" charset="2"/>
              <a:buChar char="Ø"/>
              <a:defRPr/>
            </a:pPr>
            <a:endParaRPr lang="en-US" altLang="ko-KR" kern="0" dirty="0" smtClean="0">
              <a:solidFill>
                <a:srgbClr val="000000"/>
              </a:solidFill>
              <a:latin typeface="Arial Unicode MS" pitchFamily="50" charset="-127"/>
              <a:ea typeface="Arial Unicode MS" pitchFamily="50" charset="-127"/>
              <a:cs typeface="Arial Unicode MS" pitchFamily="50" charset="-127"/>
            </a:endParaRPr>
          </a:p>
          <a:p>
            <a:pPr marL="800100" lvl="1" indent="-342900" eaLnBrk="0" hangingPunct="0">
              <a:spcBef>
                <a:spcPct val="20000"/>
              </a:spcBef>
              <a:buFont typeface="Wingdings" pitchFamily="2" charset="2"/>
              <a:buChar char="Ø"/>
              <a:defRPr/>
            </a:pPr>
            <a:r>
              <a:rPr lang="en-US" altLang="ko-KR" kern="0" dirty="0" smtClean="0">
                <a:solidFill>
                  <a:srgbClr val="000000"/>
                </a:solidFill>
                <a:latin typeface="Arial Unicode MS" pitchFamily="50" charset="-127"/>
                <a:ea typeface="Arial Unicode MS" pitchFamily="50" charset="-127"/>
                <a:cs typeface="Arial Unicode MS" pitchFamily="50" charset="-127"/>
              </a:rPr>
              <a:t>CFS formation near outboard is essential for reliable solenoid free startup and EBW collisionless heating is necessary for increasing electron temperature to make threshold resistivity under 1.0e-5.</a:t>
            </a:r>
          </a:p>
          <a:p>
            <a:pPr marL="800100" lvl="1" indent="-342900" eaLnBrk="0" hangingPunct="0">
              <a:spcBef>
                <a:spcPct val="20000"/>
              </a:spcBef>
              <a:defRPr/>
            </a:pPr>
            <a:endParaRPr lang="en-US" altLang="ko-KR" kern="0" dirty="0" smtClean="0">
              <a:solidFill>
                <a:srgbClr val="000000"/>
              </a:solidFill>
              <a:latin typeface="Arial Unicode MS" pitchFamily="50" charset="-127"/>
              <a:ea typeface="Arial Unicode MS" pitchFamily="50" charset="-127"/>
              <a:cs typeface="Arial Unicode MS" pitchFamily="50" charset="-127"/>
            </a:endParaRPr>
          </a:p>
          <a:p>
            <a:pPr marL="800100" lvl="1" indent="-342900" eaLnBrk="0" hangingPunct="0">
              <a:spcBef>
                <a:spcPct val="20000"/>
              </a:spcBef>
              <a:buFont typeface="Wingdings" pitchFamily="2" charset="2"/>
              <a:buChar char="Ø"/>
              <a:defRPr/>
            </a:pPr>
            <a:r>
              <a:rPr lang="en-US" altLang="ko-KR" kern="0" dirty="0" smtClean="0">
                <a:solidFill>
                  <a:srgbClr val="000000"/>
                </a:solidFill>
                <a:latin typeface="Arial Unicode MS" pitchFamily="50" charset="-127"/>
                <a:ea typeface="Arial Unicode MS" pitchFamily="50" charset="-127"/>
                <a:cs typeface="Arial Unicode MS" pitchFamily="50" charset="-127"/>
              </a:rPr>
              <a:t>The successful solenoid free startup is confirmed by 0D power balance model with help of external inductance flux and decreasing resistive dissipation.</a:t>
            </a: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제목 9"/>
          <p:cNvSpPr>
            <a:spLocks noGrp="1"/>
          </p:cNvSpPr>
          <p:nvPr>
            <p:ph type="title"/>
          </p:nvPr>
        </p:nvSpPr>
        <p:spPr>
          <a:xfrm>
            <a:off x="659968" y="1"/>
            <a:ext cx="8447099" cy="712788"/>
          </a:xfrm>
        </p:spPr>
        <p:txBody>
          <a:bodyPr/>
          <a:lstStyle/>
          <a:p>
            <a:r>
              <a:rPr lang="en-US" altLang="ko-KR" sz="2600" dirty="0" smtClean="0">
                <a:solidFill>
                  <a:srgbClr val="FFFF00"/>
                </a:solidFill>
                <a:latin typeface="Arial" pitchFamily="34" charset="0"/>
                <a:cs typeface="Arial" pitchFamily="34" charset="0"/>
              </a:rPr>
              <a:t>Contents</a:t>
            </a:r>
            <a:endParaRPr lang="ko-KR" altLang="en-US" sz="2600" dirty="0">
              <a:solidFill>
                <a:srgbClr val="FFFF00"/>
              </a:solidFill>
              <a:latin typeface="Arial" pitchFamily="34" charset="0"/>
              <a:cs typeface="Arial" pitchFamily="34" charset="0"/>
            </a:endParaRPr>
          </a:p>
        </p:txBody>
      </p:sp>
      <p:sp>
        <p:nvSpPr>
          <p:cNvPr id="3" name="직사각형 8"/>
          <p:cNvSpPr>
            <a:spLocks noChangeArrowheads="1"/>
          </p:cNvSpPr>
          <p:nvPr/>
        </p:nvSpPr>
        <p:spPr bwMode="auto">
          <a:xfrm>
            <a:off x="0" y="692696"/>
            <a:ext cx="9144000" cy="5632311"/>
          </a:xfrm>
          <a:prstGeom prst="rect">
            <a:avLst/>
          </a:prstGeom>
          <a:noFill/>
          <a:ln w="9525">
            <a:noFill/>
            <a:miter lim="800000"/>
            <a:headEnd/>
            <a:tailEnd/>
          </a:ln>
        </p:spPr>
        <p:txBody>
          <a:bodyPr wrap="square">
            <a:spAutoFit/>
          </a:bodyPr>
          <a:lstStyle/>
          <a:p>
            <a:pPr marL="457200" indent="-457200">
              <a:lnSpc>
                <a:spcPct val="150000"/>
              </a:lnSpc>
              <a:buFont typeface="+mj-lt"/>
              <a:buAutoNum type="arabicPeriod"/>
            </a:pPr>
            <a:r>
              <a:rPr kumimoji="0" lang="en-US" altLang="ko-KR" sz="2400" dirty="0" smtClean="0">
                <a:latin typeface="Arial" panose="020B0604020202020204" pitchFamily="34" charset="0"/>
                <a:ea typeface="Arial Unicode MS" pitchFamily="50" charset="-127"/>
                <a:cs typeface="Arial" panose="020B0604020202020204" pitchFamily="34" charset="0"/>
              </a:rPr>
              <a:t>Introduction</a:t>
            </a:r>
          </a:p>
          <a:p>
            <a:pPr marL="914400" lvl="1" indent="-457200">
              <a:lnSpc>
                <a:spcPct val="150000"/>
              </a:lnSpc>
              <a:buFont typeface="Arial" pitchFamily="34" charset="0"/>
              <a:buChar char="•"/>
            </a:pPr>
            <a:r>
              <a:rPr kumimoji="0" lang="en-US" altLang="ko-KR" sz="2400" dirty="0" smtClean="0">
                <a:latin typeface="Arial" panose="020B0604020202020204" pitchFamily="34" charset="0"/>
                <a:ea typeface="Arial Unicode MS" pitchFamily="50" charset="-127"/>
                <a:cs typeface="Arial" panose="020B0604020202020204" pitchFamily="34" charset="0"/>
              </a:rPr>
              <a:t>Trapped particle configuration in VEST &amp; KSTAR</a:t>
            </a:r>
          </a:p>
          <a:p>
            <a:pPr marL="914400" lvl="1" indent="-457200">
              <a:lnSpc>
                <a:spcPct val="150000"/>
              </a:lnSpc>
              <a:buFont typeface="Arial" pitchFamily="34" charset="0"/>
              <a:buChar char="•"/>
            </a:pPr>
            <a:r>
              <a:rPr kumimoji="0" lang="en-US" altLang="ko-KR" sz="2400" dirty="0" smtClean="0">
                <a:latin typeface="Arial" panose="020B0604020202020204" pitchFamily="34" charset="0"/>
                <a:ea typeface="Arial Unicode MS" pitchFamily="50" charset="-127"/>
                <a:cs typeface="Arial" panose="020B0604020202020204" pitchFamily="34" charset="0"/>
              </a:rPr>
              <a:t>Closed flux surface formation</a:t>
            </a:r>
          </a:p>
          <a:p>
            <a:pPr marL="914400" lvl="1" indent="-457200">
              <a:lnSpc>
                <a:spcPct val="150000"/>
              </a:lnSpc>
              <a:buFont typeface="Arial" pitchFamily="34" charset="0"/>
              <a:buChar char="•"/>
            </a:pPr>
            <a:r>
              <a:rPr kumimoji="0" lang="en-US" altLang="ko-KR" sz="2400" dirty="0" smtClean="0">
                <a:latin typeface="Arial" panose="020B0604020202020204" pitchFamily="34" charset="0"/>
                <a:ea typeface="Arial Unicode MS" pitchFamily="50" charset="-127"/>
                <a:cs typeface="Arial" panose="020B0604020202020204" pitchFamily="34" charset="0"/>
              </a:rPr>
              <a:t>Solenoid free start-up using outer PF coils</a:t>
            </a:r>
          </a:p>
          <a:p>
            <a:pPr marL="457200" indent="-457200">
              <a:lnSpc>
                <a:spcPct val="150000"/>
              </a:lnSpc>
              <a:buFont typeface="+mj-lt"/>
              <a:buAutoNum type="arabicPeriod"/>
            </a:pPr>
            <a:r>
              <a:rPr kumimoji="0" lang="en-US" altLang="ko-KR" sz="2400" dirty="0" smtClean="0">
                <a:latin typeface="Arial" panose="020B0604020202020204" pitchFamily="34" charset="0"/>
                <a:ea typeface="Arial Unicode MS" pitchFamily="50" charset="-127"/>
                <a:cs typeface="Arial" panose="020B0604020202020204" pitchFamily="34" charset="0"/>
              </a:rPr>
              <a:t>Formation of Closed Flux Surface</a:t>
            </a:r>
          </a:p>
          <a:p>
            <a:pPr marL="457200" indent="-457200">
              <a:lnSpc>
                <a:spcPct val="150000"/>
              </a:lnSpc>
              <a:buFont typeface="+mj-lt"/>
              <a:buAutoNum type="arabicPeriod"/>
            </a:pPr>
            <a:r>
              <a:rPr kumimoji="0" lang="en-US" altLang="ko-KR" sz="2400" dirty="0" smtClean="0">
                <a:latin typeface="Arial" panose="020B0604020202020204" pitchFamily="34" charset="0"/>
                <a:ea typeface="Arial Unicode MS" pitchFamily="50" charset="-127"/>
                <a:cs typeface="Arial" panose="020B0604020202020204" pitchFamily="34" charset="0"/>
              </a:rPr>
              <a:t>Solenoid free start-up in VEST</a:t>
            </a:r>
          </a:p>
          <a:p>
            <a:pPr marL="914400" lvl="1" indent="-457200">
              <a:lnSpc>
                <a:spcPct val="150000"/>
              </a:lnSpc>
              <a:buFont typeface="Arial" pitchFamily="34" charset="0"/>
              <a:buChar char="•"/>
            </a:pPr>
            <a:r>
              <a:rPr kumimoji="0" lang="en-US" altLang="ko-KR" sz="2400" dirty="0" smtClean="0">
                <a:latin typeface="Arial" panose="020B0604020202020204" pitchFamily="34" charset="0"/>
                <a:ea typeface="Arial Unicode MS" pitchFamily="50" charset="-127"/>
                <a:cs typeface="Arial" panose="020B0604020202020204" pitchFamily="34" charset="0"/>
              </a:rPr>
              <a:t>Collisional EBW heating in pre-ionization plasma</a:t>
            </a:r>
          </a:p>
          <a:p>
            <a:pPr marL="914400" lvl="1" indent="-457200">
              <a:lnSpc>
                <a:spcPct val="150000"/>
              </a:lnSpc>
              <a:buFont typeface="Arial" pitchFamily="34" charset="0"/>
              <a:buChar char="•"/>
            </a:pPr>
            <a:r>
              <a:rPr kumimoji="0" lang="en-US" altLang="ko-KR" sz="2400" dirty="0" smtClean="0">
                <a:latin typeface="Arial" panose="020B0604020202020204" pitchFamily="34" charset="0"/>
                <a:ea typeface="Arial Unicode MS" pitchFamily="50" charset="-127"/>
                <a:cs typeface="Arial" panose="020B0604020202020204" pitchFamily="34" charset="0"/>
              </a:rPr>
              <a:t>Feasibility of EBW collisionless heating</a:t>
            </a:r>
          </a:p>
          <a:p>
            <a:pPr marL="914400" lvl="1" indent="-457200">
              <a:lnSpc>
                <a:spcPct val="150000"/>
              </a:lnSpc>
              <a:buFont typeface="Arial" pitchFamily="34" charset="0"/>
              <a:buChar char="•"/>
            </a:pPr>
            <a:r>
              <a:rPr kumimoji="0" lang="en-US" altLang="ko-KR" sz="2400" dirty="0" smtClean="0">
                <a:latin typeface="Arial" panose="020B0604020202020204" pitchFamily="34" charset="0"/>
                <a:ea typeface="Arial Unicode MS" pitchFamily="50" charset="-127"/>
                <a:cs typeface="Arial" panose="020B0604020202020204" pitchFamily="34" charset="0"/>
              </a:rPr>
              <a:t>0D power balance model</a:t>
            </a:r>
          </a:p>
          <a:p>
            <a:pPr marL="457200" indent="-457200">
              <a:lnSpc>
                <a:spcPct val="150000"/>
              </a:lnSpc>
            </a:pPr>
            <a:r>
              <a:rPr kumimoji="0" lang="en-US" altLang="ko-KR" sz="2400" dirty="0" smtClean="0">
                <a:latin typeface="Arial" panose="020B0604020202020204" pitchFamily="34" charset="0"/>
                <a:ea typeface="Arial Unicode MS" pitchFamily="50" charset="-127"/>
                <a:cs typeface="Arial" panose="020B0604020202020204" pitchFamily="34" charset="0"/>
              </a:rPr>
              <a:t>4. Summary &amp; conclusion</a:t>
            </a: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제목 9"/>
          <p:cNvSpPr>
            <a:spLocks noGrp="1"/>
          </p:cNvSpPr>
          <p:nvPr>
            <p:ph type="title"/>
          </p:nvPr>
        </p:nvSpPr>
        <p:spPr>
          <a:xfrm>
            <a:off x="659968" y="70024"/>
            <a:ext cx="8447099" cy="712788"/>
          </a:xfrm>
        </p:spPr>
        <p:txBody>
          <a:bodyPr/>
          <a:lstStyle/>
          <a:p>
            <a:r>
              <a:rPr lang="en-US" altLang="ko-KR" dirty="0" smtClean="0">
                <a:latin typeface="Arial" pitchFamily="34" charset="0"/>
                <a:cs typeface="Arial" pitchFamily="34" charset="0"/>
              </a:rPr>
              <a:t>Introduction</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Inductive Startup based on Townsend avalanche</a:t>
            </a:r>
            <a:endParaRPr lang="ko-KR" altLang="en-US" sz="2600" dirty="0">
              <a:solidFill>
                <a:srgbClr val="FFFF00"/>
              </a:solidFill>
              <a:latin typeface="Arial" pitchFamily="34" charset="0"/>
              <a:cs typeface="Arial" pitchFamily="34" charset="0"/>
            </a:endParaRPr>
          </a:p>
        </p:txBody>
      </p:sp>
      <p:sp>
        <p:nvSpPr>
          <p:cNvPr id="3" name="직사각형 8"/>
          <p:cNvSpPr>
            <a:spLocks noChangeArrowheads="1"/>
          </p:cNvSpPr>
          <p:nvPr/>
        </p:nvSpPr>
        <p:spPr bwMode="auto">
          <a:xfrm>
            <a:off x="-36512" y="3140968"/>
            <a:ext cx="9144000" cy="3323987"/>
          </a:xfrm>
          <a:prstGeom prst="rect">
            <a:avLst/>
          </a:prstGeom>
          <a:noFill/>
          <a:ln w="9525">
            <a:noFill/>
            <a:miter lim="800000"/>
            <a:headEnd/>
            <a:tailEnd/>
          </a:ln>
        </p:spPr>
        <p:txBody>
          <a:bodyPr wrap="square">
            <a:spAutoFit/>
          </a:bodyPr>
          <a:lstStyle/>
          <a:p>
            <a:pPr>
              <a:lnSpc>
                <a:spcPct val="150000"/>
              </a:lnSpc>
              <a:buFont typeface="Wingdings" pitchFamily="2" charset="2"/>
              <a:buChar char="Ø"/>
            </a:pPr>
            <a:r>
              <a:rPr kumimoji="0" lang="en-US" altLang="ko-KR" sz="2000" dirty="0" smtClean="0">
                <a:latin typeface="Arial Unicode MS" pitchFamily="50" charset="-127"/>
                <a:ea typeface="Arial Unicode MS" pitchFamily="50" charset="-127"/>
                <a:cs typeface="Arial Unicode MS" pitchFamily="50" charset="-127"/>
              </a:rPr>
              <a:t> Start-up in fusion devices : inductive &amp; non-inductive (RF, </a:t>
            </a:r>
            <a:r>
              <a:rPr kumimoji="0" lang="en-US" altLang="ko-KR" sz="2000" dirty="0" err="1" smtClean="0">
                <a:latin typeface="Arial Unicode MS" pitchFamily="50" charset="-127"/>
                <a:ea typeface="Arial Unicode MS" pitchFamily="50" charset="-127"/>
                <a:cs typeface="Arial Unicode MS" pitchFamily="50" charset="-127"/>
              </a:rPr>
              <a:t>Helicity</a:t>
            </a:r>
            <a:r>
              <a:rPr kumimoji="0" lang="en-US" altLang="ko-KR" sz="2000" dirty="0" smtClean="0">
                <a:latin typeface="Arial Unicode MS" pitchFamily="50" charset="-127"/>
                <a:ea typeface="Arial Unicode MS" pitchFamily="50" charset="-127"/>
                <a:cs typeface="Arial Unicode MS" pitchFamily="50" charset="-127"/>
              </a:rPr>
              <a:t>)</a:t>
            </a:r>
          </a:p>
          <a:p>
            <a:pPr>
              <a:lnSpc>
                <a:spcPct val="150000"/>
              </a:lnSpc>
              <a:buFont typeface="Wingdings" pitchFamily="2" charset="2"/>
              <a:buChar char="Ø"/>
            </a:pPr>
            <a:r>
              <a:rPr kumimoji="0" lang="en-US" altLang="ko-KR" sz="2000" dirty="0" smtClean="0">
                <a:latin typeface="Arial Unicode MS" pitchFamily="50" charset="-127"/>
                <a:ea typeface="Arial Unicode MS" pitchFamily="50" charset="-127"/>
                <a:cs typeface="Arial Unicode MS" pitchFamily="50" charset="-127"/>
              </a:rPr>
              <a:t> The existing inductive start-up scenario – based on Townsend avalanche</a:t>
            </a:r>
          </a:p>
          <a:p>
            <a:pPr lvl="1">
              <a:lnSpc>
                <a:spcPct val="150000"/>
              </a:lnSpc>
              <a:buFont typeface="Arial" pitchFamily="34" charset="0"/>
              <a:buChar char="•"/>
            </a:pPr>
            <a:r>
              <a:rPr kumimoji="0" lang="en-US" altLang="ko-KR" sz="2000" dirty="0" smtClean="0">
                <a:latin typeface="Arial Unicode MS" pitchFamily="50" charset="-127"/>
                <a:ea typeface="Arial Unicode MS" pitchFamily="50" charset="-127"/>
                <a:cs typeface="Arial Unicode MS" pitchFamily="50" charset="-127"/>
              </a:rPr>
              <a:t> Long connection length with low vertical field – Field null configuration</a:t>
            </a:r>
          </a:p>
          <a:p>
            <a:pPr>
              <a:lnSpc>
                <a:spcPct val="150000"/>
              </a:lnSpc>
            </a:pPr>
            <a:r>
              <a:rPr kumimoji="0" lang="en-US" altLang="ko-KR" sz="2000" dirty="0" smtClean="0">
                <a:latin typeface="Arial Unicode MS" pitchFamily="50" charset="-127"/>
                <a:ea typeface="Arial Unicode MS" pitchFamily="50" charset="-127"/>
                <a:cs typeface="Arial Unicode MS" pitchFamily="50" charset="-127"/>
              </a:rPr>
              <a:t>				[3] </a:t>
            </a:r>
          </a:p>
          <a:p>
            <a:pPr>
              <a:lnSpc>
                <a:spcPct val="150000"/>
              </a:lnSpc>
              <a:buFont typeface="Wingdings" pitchFamily="2" charset="2"/>
              <a:buChar char="Ø"/>
            </a:pPr>
            <a:r>
              <a:rPr kumimoji="0" lang="en-US" altLang="ko-KR" sz="2000" dirty="0" smtClean="0">
                <a:latin typeface="Arial Unicode MS" pitchFamily="50" charset="-127"/>
                <a:ea typeface="Arial Unicode MS" pitchFamily="50" charset="-127"/>
                <a:cs typeface="Arial Unicode MS" pitchFamily="50" charset="-127"/>
              </a:rPr>
              <a:t> The empirical condition for reliable start-up – Lloyd condition</a:t>
            </a:r>
          </a:p>
          <a:p>
            <a:pPr>
              <a:lnSpc>
                <a:spcPct val="150000"/>
              </a:lnSpc>
            </a:pPr>
            <a:r>
              <a:rPr kumimoji="0" lang="en-US" altLang="ko-KR" sz="2000" dirty="0" smtClean="0">
                <a:latin typeface="Arial Unicode MS" pitchFamily="50" charset="-127"/>
                <a:ea typeface="Arial Unicode MS" pitchFamily="50" charset="-127"/>
                <a:cs typeface="Arial Unicode MS" pitchFamily="50" charset="-127"/>
              </a:rPr>
              <a:t>				  [4]</a:t>
            </a:r>
          </a:p>
          <a:p>
            <a:pPr lvl="1">
              <a:lnSpc>
                <a:spcPct val="150000"/>
              </a:lnSpc>
              <a:buFont typeface="Arial" pitchFamily="34" charset="0"/>
              <a:buChar char="•"/>
            </a:pPr>
            <a:r>
              <a:rPr kumimoji="0" lang="en-US" altLang="ko-KR" sz="2000" dirty="0" smtClean="0">
                <a:latin typeface="Arial Unicode MS" pitchFamily="50" charset="-127"/>
                <a:ea typeface="Arial Unicode MS" pitchFamily="50" charset="-127"/>
                <a:cs typeface="Arial Unicode MS" pitchFamily="50" charset="-127"/>
              </a:rPr>
              <a:t> Relaxation with ECH pre-ionization</a:t>
            </a:r>
          </a:p>
        </p:txBody>
      </p:sp>
      <p:pic>
        <p:nvPicPr>
          <p:cNvPr id="274434" name="Picture 2"/>
          <p:cNvPicPr>
            <a:picLocks noChangeAspect="1" noChangeArrowheads="1"/>
          </p:cNvPicPr>
          <p:nvPr/>
        </p:nvPicPr>
        <p:blipFill>
          <a:blip r:embed="rId2" cstate="print"/>
          <a:srcRect/>
          <a:stretch>
            <a:fillRect/>
          </a:stretch>
        </p:blipFill>
        <p:spPr bwMode="auto">
          <a:xfrm>
            <a:off x="1045096" y="4581128"/>
            <a:ext cx="2590800" cy="533400"/>
          </a:xfrm>
          <a:prstGeom prst="rect">
            <a:avLst/>
          </a:prstGeom>
          <a:noFill/>
          <a:ln w="9525">
            <a:noFill/>
            <a:miter lim="800000"/>
            <a:headEnd/>
            <a:tailEnd/>
          </a:ln>
        </p:spPr>
      </p:pic>
      <p:pic>
        <p:nvPicPr>
          <p:cNvPr id="274436" name="Picture 4"/>
          <p:cNvPicPr>
            <a:picLocks noChangeAspect="1" noChangeArrowheads="1"/>
          </p:cNvPicPr>
          <p:nvPr/>
        </p:nvPicPr>
        <p:blipFill>
          <a:blip r:embed="rId3" cstate="print"/>
          <a:srcRect/>
          <a:stretch>
            <a:fillRect/>
          </a:stretch>
        </p:blipFill>
        <p:spPr bwMode="auto">
          <a:xfrm>
            <a:off x="971600" y="5517232"/>
            <a:ext cx="2838450" cy="476250"/>
          </a:xfrm>
          <a:prstGeom prst="rect">
            <a:avLst/>
          </a:prstGeom>
          <a:noFill/>
          <a:ln w="9525">
            <a:noFill/>
            <a:miter lim="800000"/>
            <a:headEnd/>
            <a:tailEnd/>
          </a:ln>
        </p:spPr>
      </p:pic>
      <p:grpSp>
        <p:nvGrpSpPr>
          <p:cNvPr id="17" name="그룹 16"/>
          <p:cNvGrpSpPr>
            <a:grpSpLocks noChangeAspect="1"/>
          </p:cNvGrpSpPr>
          <p:nvPr/>
        </p:nvGrpSpPr>
        <p:grpSpPr>
          <a:xfrm>
            <a:off x="5389365" y="764704"/>
            <a:ext cx="1846931" cy="2345436"/>
            <a:chOff x="5277956" y="764704"/>
            <a:chExt cx="2052146" cy="2606040"/>
          </a:xfrm>
        </p:grpSpPr>
        <p:pic>
          <p:nvPicPr>
            <p:cNvPr id="18" name="Picture 3"/>
            <p:cNvPicPr>
              <a:picLocks noChangeAspect="1" noChangeArrowheads="1"/>
            </p:cNvPicPr>
            <p:nvPr/>
          </p:nvPicPr>
          <p:blipFill>
            <a:blip r:embed="rId4" cstate="print"/>
            <a:srcRect/>
            <a:stretch>
              <a:fillRect/>
            </a:stretch>
          </p:blipFill>
          <p:spPr bwMode="auto">
            <a:xfrm>
              <a:off x="5277956" y="764704"/>
              <a:ext cx="1762506" cy="2606040"/>
            </a:xfrm>
            <a:prstGeom prst="rect">
              <a:avLst/>
            </a:prstGeom>
            <a:noFill/>
            <a:ln w="9525">
              <a:noFill/>
              <a:miter lim="800000"/>
              <a:headEnd/>
              <a:tailEnd/>
            </a:ln>
          </p:spPr>
        </p:pic>
        <p:sp>
          <p:nvSpPr>
            <p:cNvPr id="19" name="직사각형 18"/>
            <p:cNvSpPr/>
            <p:nvPr/>
          </p:nvSpPr>
          <p:spPr>
            <a:xfrm>
              <a:off x="6888956" y="798612"/>
              <a:ext cx="441146" cy="369332"/>
            </a:xfrm>
            <a:prstGeom prst="rect">
              <a:avLst/>
            </a:prstGeom>
            <a:solidFill>
              <a:schemeClr val="bg1"/>
            </a:solidFill>
          </p:spPr>
          <p:txBody>
            <a:bodyPr wrap="none">
              <a:spAutoFit/>
            </a:bodyPr>
            <a:lstStyle/>
            <a:p>
              <a:r>
                <a:rPr kumimoji="0" lang="en-US" altLang="ko-KR" dirty="0" smtClean="0">
                  <a:latin typeface="Arial Unicode MS" pitchFamily="50" charset="-127"/>
                  <a:ea typeface="Arial Unicode MS" pitchFamily="50" charset="-127"/>
                  <a:cs typeface="Arial Unicode MS" pitchFamily="50" charset="-127"/>
                </a:rPr>
                <a:t>[2]</a:t>
              </a:r>
              <a:endParaRPr lang="ko-KR" altLang="en-US" dirty="0"/>
            </a:p>
          </p:txBody>
        </p:sp>
      </p:grpSp>
      <p:pic>
        <p:nvPicPr>
          <p:cNvPr id="20" name="그림 19"/>
          <p:cNvPicPr>
            <a:picLocks noChangeAspect="1"/>
          </p:cNvPicPr>
          <p:nvPr/>
        </p:nvPicPr>
        <p:blipFill>
          <a:blip r:embed="rId5" cstate="print"/>
          <a:stretch>
            <a:fillRect/>
          </a:stretch>
        </p:blipFill>
        <p:spPr>
          <a:xfrm>
            <a:off x="1403648" y="776096"/>
            <a:ext cx="2994660" cy="2270760"/>
          </a:xfrm>
          <a:prstGeom prst="rect">
            <a:avLst/>
          </a:prstGeom>
        </p:spPr>
      </p:pic>
      <p:sp>
        <p:nvSpPr>
          <p:cNvPr id="10" name="직사각형 9"/>
          <p:cNvSpPr/>
          <p:nvPr/>
        </p:nvSpPr>
        <p:spPr>
          <a:xfrm>
            <a:off x="3576588" y="5525740"/>
            <a:ext cx="5544616" cy="830997"/>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200" dirty="0" smtClean="0">
                <a:solidFill>
                  <a:srgbClr val="000000"/>
                </a:solidFill>
                <a:latin typeface="Calibri" pitchFamily="34" charset="0"/>
                <a:ea typeface="Arial Unicode MS" pitchFamily="50" charset="-127"/>
                <a:cs typeface="Arial Unicode MS" pitchFamily="50" charset="-127"/>
              </a:rPr>
              <a:t>[1] Jan </a:t>
            </a:r>
            <a:r>
              <a:rPr lang="en-US" altLang="ko-KR" sz="1200" dirty="0" err="1" smtClean="0">
                <a:solidFill>
                  <a:srgbClr val="000000"/>
                </a:solidFill>
                <a:latin typeface="Calibri" pitchFamily="34" charset="0"/>
                <a:ea typeface="Arial Unicode MS" pitchFamily="50" charset="-127"/>
                <a:cs typeface="Arial Unicode MS" pitchFamily="50" charset="-127"/>
              </a:rPr>
              <a:t>Stockel</a:t>
            </a:r>
            <a:r>
              <a:rPr lang="en-US" altLang="ko-KR" sz="1200" dirty="0" smtClean="0">
                <a:solidFill>
                  <a:srgbClr val="000000"/>
                </a:solidFill>
                <a:latin typeface="Calibri" pitchFamily="34" charset="0"/>
                <a:ea typeface="Arial Unicode MS" pitchFamily="50" charset="-127"/>
                <a:cs typeface="Arial Unicode MS" pitchFamily="50" charset="-127"/>
              </a:rPr>
              <a:t>, “Plasma start-up in </a:t>
            </a:r>
            <a:r>
              <a:rPr lang="en-US" altLang="ko-KR" sz="1200" dirty="0" err="1" smtClean="0">
                <a:solidFill>
                  <a:srgbClr val="000000"/>
                </a:solidFill>
                <a:latin typeface="Calibri" pitchFamily="34" charset="0"/>
                <a:ea typeface="Arial Unicode MS" pitchFamily="50" charset="-127"/>
                <a:cs typeface="Arial Unicode MS" pitchFamily="50" charset="-127"/>
              </a:rPr>
              <a:t>tokamaks</a:t>
            </a:r>
            <a:r>
              <a:rPr lang="en-US" altLang="ko-KR" sz="1200" dirty="0" smtClean="0">
                <a:solidFill>
                  <a:srgbClr val="000000"/>
                </a:solidFill>
                <a:latin typeface="Calibri" pitchFamily="34" charset="0"/>
                <a:ea typeface="Arial Unicode MS" pitchFamily="50" charset="-127"/>
                <a:cs typeface="Arial Unicode MS" pitchFamily="50" charset="-127"/>
              </a:rPr>
              <a:t>”, WS(2010)</a:t>
            </a:r>
            <a:endParaRPr lang="ko-KR" altLang="en-US" sz="1200" dirty="0" smtClean="0">
              <a:latin typeface="Calibri" pitchFamily="34" charset="0"/>
              <a:ea typeface="Arial Unicode MS" pitchFamily="50" charset="-127"/>
              <a:cs typeface="Arial Unicode MS" pitchFamily="50" charset="-127"/>
            </a:endParaRPr>
          </a:p>
          <a:p>
            <a:pPr algn="r"/>
            <a:r>
              <a:rPr lang="en-US" altLang="ko-KR" sz="1200" dirty="0" smtClean="0">
                <a:solidFill>
                  <a:srgbClr val="000000"/>
                </a:solidFill>
                <a:latin typeface="Calibri" pitchFamily="34" charset="0"/>
                <a:ea typeface="Arial Unicode MS" pitchFamily="50" charset="-127"/>
                <a:cs typeface="Arial Unicode MS" pitchFamily="50" charset="-127"/>
              </a:rPr>
              <a:t>[2] Y.S. </a:t>
            </a:r>
            <a:r>
              <a:rPr lang="en-US" altLang="ko-KR" sz="1200" dirty="0" err="1" smtClean="0">
                <a:solidFill>
                  <a:srgbClr val="000000"/>
                </a:solidFill>
                <a:latin typeface="Calibri" pitchFamily="34" charset="0"/>
                <a:ea typeface="Arial Unicode MS" pitchFamily="50" charset="-127"/>
                <a:cs typeface="Arial Unicode MS" pitchFamily="50" charset="-127"/>
              </a:rPr>
              <a:t>Bae</a:t>
            </a:r>
            <a:r>
              <a:rPr lang="en-US" altLang="ko-KR" sz="1200" dirty="0" smtClean="0">
                <a:solidFill>
                  <a:srgbClr val="000000"/>
                </a:solidFill>
                <a:latin typeface="Calibri" pitchFamily="34" charset="0"/>
                <a:ea typeface="Arial Unicode MS" pitchFamily="50" charset="-127"/>
                <a:cs typeface="Arial Unicode MS" pitchFamily="50" charset="-127"/>
              </a:rPr>
              <a:t>, et. al., NF </a:t>
            </a:r>
            <a:r>
              <a:rPr lang="en-US" altLang="ko-KR" sz="1200" b="1" dirty="0" smtClean="0">
                <a:solidFill>
                  <a:srgbClr val="000000"/>
                </a:solidFill>
                <a:latin typeface="Calibri" pitchFamily="34" charset="0"/>
                <a:ea typeface="Arial Unicode MS" pitchFamily="50" charset="-127"/>
                <a:cs typeface="Arial Unicode MS" pitchFamily="50" charset="-127"/>
              </a:rPr>
              <a:t>49</a:t>
            </a:r>
            <a:r>
              <a:rPr lang="en-US" altLang="ko-KR" sz="1200" dirty="0" smtClean="0">
                <a:solidFill>
                  <a:srgbClr val="000000"/>
                </a:solidFill>
                <a:latin typeface="Calibri" pitchFamily="34" charset="0"/>
                <a:ea typeface="Arial Unicode MS" pitchFamily="50" charset="-127"/>
                <a:cs typeface="Arial Unicode MS" pitchFamily="50" charset="-127"/>
              </a:rPr>
              <a:t> 022001 (2009)</a:t>
            </a:r>
          </a:p>
          <a:p>
            <a:pPr algn="r"/>
            <a:r>
              <a:rPr lang="en-US" altLang="ko-KR" sz="1200" dirty="0" smtClean="0">
                <a:solidFill>
                  <a:srgbClr val="000000"/>
                </a:solidFill>
                <a:latin typeface="Calibri" pitchFamily="34" charset="0"/>
                <a:ea typeface="Arial Unicode MS" pitchFamily="50" charset="-127"/>
                <a:cs typeface="Arial Unicode MS" pitchFamily="50" charset="-127"/>
              </a:rPr>
              <a:t>[3] R. Yoshino, et. al., PPCF </a:t>
            </a:r>
            <a:r>
              <a:rPr lang="en-US" altLang="ko-KR" sz="1200" b="1" dirty="0" smtClean="0">
                <a:solidFill>
                  <a:srgbClr val="000000"/>
                </a:solidFill>
                <a:latin typeface="Calibri" pitchFamily="34" charset="0"/>
                <a:ea typeface="Arial Unicode MS" pitchFamily="50" charset="-127"/>
                <a:cs typeface="Arial Unicode MS" pitchFamily="50" charset="-127"/>
              </a:rPr>
              <a:t>39</a:t>
            </a:r>
            <a:r>
              <a:rPr lang="en-US" altLang="ko-KR" sz="1200" dirty="0" smtClean="0">
                <a:solidFill>
                  <a:srgbClr val="000000"/>
                </a:solidFill>
                <a:latin typeface="Calibri" pitchFamily="34" charset="0"/>
                <a:ea typeface="Arial Unicode MS" pitchFamily="50" charset="-127"/>
                <a:cs typeface="Arial Unicode MS" pitchFamily="50" charset="-127"/>
              </a:rPr>
              <a:t> 205 (1997)</a:t>
            </a:r>
          </a:p>
          <a:p>
            <a:pPr algn="r"/>
            <a:r>
              <a:rPr lang="en-US" altLang="ko-KR" sz="1200" dirty="0" smtClean="0">
                <a:solidFill>
                  <a:srgbClr val="000000"/>
                </a:solidFill>
                <a:latin typeface="Calibri" pitchFamily="34" charset="0"/>
                <a:ea typeface="Arial Unicode MS" pitchFamily="50" charset="-127"/>
                <a:cs typeface="Arial Unicode MS" pitchFamily="50" charset="-127"/>
              </a:rPr>
              <a:t>[4] </a:t>
            </a:r>
            <a:r>
              <a:rPr lang="en-US" altLang="ko-KR" sz="1200" dirty="0" err="1" smtClean="0">
                <a:latin typeface="Calibri" pitchFamily="34" charset="0"/>
                <a:ea typeface="Arial Unicode MS" pitchFamily="50" charset="-127"/>
                <a:cs typeface="Arial Unicode MS" pitchFamily="50" charset="-127"/>
              </a:rPr>
              <a:t>Tanga</a:t>
            </a:r>
            <a:r>
              <a:rPr lang="en-US" altLang="ko-KR" sz="1200" dirty="0" smtClean="0">
                <a:latin typeface="Calibri" pitchFamily="34" charset="0"/>
                <a:ea typeface="Arial Unicode MS" pitchFamily="50" charset="-127"/>
                <a:cs typeface="Arial Unicode MS" pitchFamily="50" charset="-127"/>
              </a:rPr>
              <a:t>, A. el. al., “Tokamak Start-up” 159 (1986)</a:t>
            </a:r>
            <a:endParaRPr lang="ko-KR" altLang="en-US" sz="1200" dirty="0">
              <a:latin typeface="Calibri" pitchFamily="34" charset="0"/>
              <a:ea typeface="Arial Unicode MS" pitchFamily="50" charset="-127"/>
              <a:cs typeface="Arial Unicode MS" pitchFamily="50" charset="-127"/>
            </a:endParaRP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p:cNvGrpSpPr/>
          <p:nvPr/>
        </p:nvGrpSpPr>
        <p:grpSpPr>
          <a:xfrm>
            <a:off x="64258" y="825288"/>
            <a:ext cx="4435734" cy="5522132"/>
            <a:chOff x="-17582" y="764704"/>
            <a:chExt cx="4435734" cy="5522132"/>
          </a:xfrm>
        </p:grpSpPr>
        <p:pic>
          <p:nvPicPr>
            <p:cNvPr id="9" name="Picture 3"/>
            <p:cNvPicPr>
              <a:picLocks noChangeAspect="1" noChangeArrowheads="1"/>
            </p:cNvPicPr>
            <p:nvPr/>
          </p:nvPicPr>
          <p:blipFill>
            <a:blip r:embed="rId2" cstate="print"/>
            <a:srcRect r="58387"/>
            <a:stretch>
              <a:fillRect/>
            </a:stretch>
          </p:blipFill>
          <p:spPr bwMode="auto">
            <a:xfrm>
              <a:off x="-17582" y="764704"/>
              <a:ext cx="2213318" cy="5501640"/>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l="56862"/>
            <a:stretch>
              <a:fillRect/>
            </a:stretch>
          </p:blipFill>
          <p:spPr bwMode="auto">
            <a:xfrm>
              <a:off x="2123728" y="785196"/>
              <a:ext cx="2294424" cy="5501640"/>
            </a:xfrm>
            <a:prstGeom prst="rect">
              <a:avLst/>
            </a:prstGeom>
            <a:noFill/>
            <a:ln w="9525">
              <a:noFill/>
              <a:miter lim="800000"/>
              <a:headEnd/>
              <a:tailEnd/>
            </a:ln>
          </p:spPr>
        </p:pic>
      </p:grpSp>
      <p:sp>
        <p:nvSpPr>
          <p:cNvPr id="3" name="직사각형 8"/>
          <p:cNvSpPr>
            <a:spLocks noChangeArrowheads="1"/>
          </p:cNvSpPr>
          <p:nvPr/>
        </p:nvSpPr>
        <p:spPr bwMode="auto">
          <a:xfrm>
            <a:off x="0" y="6355194"/>
            <a:ext cx="9144000" cy="1754326"/>
          </a:xfrm>
          <a:prstGeom prst="rect">
            <a:avLst/>
          </a:prstGeom>
          <a:noFill/>
          <a:ln w="9525">
            <a:noFill/>
            <a:miter lim="800000"/>
            <a:headEnd/>
            <a:tailEnd/>
          </a:ln>
        </p:spPr>
        <p:txBody>
          <a:bodyPr wrap="square">
            <a:spAutoFit/>
          </a:bodyPr>
          <a:lstStyle/>
          <a:p>
            <a:pPr>
              <a:lnSpc>
                <a:spcPct val="150000"/>
              </a:lnSpc>
            </a:pPr>
            <a:endParaRPr kumimoji="0" lang="en-US" altLang="ko-KR" sz="2400" dirty="0" smtClean="0">
              <a:latin typeface="Arial" panose="020B0604020202020204" pitchFamily="34" charset="0"/>
              <a:ea typeface="Arial Unicode MS" pitchFamily="50" charset="-127"/>
              <a:cs typeface="Arial" panose="020B0604020202020204" pitchFamily="34" charset="0"/>
            </a:endParaRPr>
          </a:p>
          <a:p>
            <a:pPr>
              <a:lnSpc>
                <a:spcPct val="150000"/>
              </a:lnSpc>
            </a:pPr>
            <a:r>
              <a:rPr kumimoji="0" lang="ko-KR" altLang="en-US" sz="2400" dirty="0" smtClean="0">
                <a:latin typeface="Arial" panose="020B0604020202020204" pitchFamily="34" charset="0"/>
                <a:ea typeface="Arial Unicode MS" pitchFamily="50" charset="-127"/>
                <a:cs typeface="Arial" panose="020B0604020202020204" pitchFamily="34" charset="0"/>
              </a:rPr>
              <a:t>이런 현상이 </a:t>
            </a:r>
            <a:r>
              <a:rPr kumimoji="0" lang="en-US" altLang="ko-KR" sz="2400" dirty="0" smtClean="0">
                <a:latin typeface="Arial" panose="020B0604020202020204" pitchFamily="34" charset="0"/>
                <a:ea typeface="Arial Unicode MS" pitchFamily="50" charset="-127"/>
                <a:cs typeface="Arial" panose="020B0604020202020204" pitchFamily="34" charset="0"/>
              </a:rPr>
              <a:t>ST </a:t>
            </a:r>
            <a:r>
              <a:rPr kumimoji="0" lang="ko-KR" altLang="en-US" sz="2400" dirty="0" smtClean="0">
                <a:latin typeface="Arial" panose="020B0604020202020204" pitchFamily="34" charset="0"/>
                <a:ea typeface="Arial Unicode MS" pitchFamily="50" charset="-127"/>
                <a:cs typeface="Arial" panose="020B0604020202020204" pitchFamily="34" charset="0"/>
              </a:rPr>
              <a:t>뿐만 아니라 토카막에서도 적용 가능함 </a:t>
            </a:r>
            <a:r>
              <a:rPr kumimoji="0" lang="en-US" altLang="ko-KR" sz="2400" dirty="0" smtClean="0">
                <a:latin typeface="Arial" panose="020B0604020202020204" pitchFamily="34" charset="0"/>
                <a:ea typeface="Arial Unicode MS" pitchFamily="50" charset="-127"/>
                <a:cs typeface="Arial" panose="020B0604020202020204" pitchFamily="34" charset="0"/>
              </a:rPr>
              <a:t>KSTAR </a:t>
            </a:r>
            <a:r>
              <a:rPr kumimoji="0" lang="ko-KR" altLang="en-US" sz="2400" dirty="0" err="1" smtClean="0">
                <a:latin typeface="Arial" panose="020B0604020202020204" pitchFamily="34" charset="0"/>
                <a:ea typeface="Arial Unicode MS" pitchFamily="50" charset="-127"/>
                <a:cs typeface="Arial" panose="020B0604020202020204" pitchFamily="34" charset="0"/>
              </a:rPr>
              <a:t>이정원</a:t>
            </a:r>
            <a:endParaRPr kumimoji="0" lang="en-US" altLang="ko-KR" sz="2400" dirty="0" smtClean="0">
              <a:latin typeface="Arial" panose="020B0604020202020204" pitchFamily="34" charset="0"/>
              <a:ea typeface="Arial Unicode MS" pitchFamily="50" charset="-127"/>
              <a:cs typeface="Arial" panose="020B0604020202020204" pitchFamily="34" charset="0"/>
            </a:endParaRPr>
          </a:p>
        </p:txBody>
      </p:sp>
      <p:sp>
        <p:nvSpPr>
          <p:cNvPr id="6" name="제목 9"/>
          <p:cNvSpPr>
            <a:spLocks noGrp="1"/>
          </p:cNvSpPr>
          <p:nvPr>
            <p:ph type="title"/>
          </p:nvPr>
        </p:nvSpPr>
        <p:spPr>
          <a:xfrm>
            <a:off x="659968" y="85824"/>
            <a:ext cx="8447099" cy="712788"/>
          </a:xfrm>
        </p:spPr>
        <p:txBody>
          <a:bodyPr/>
          <a:lstStyle/>
          <a:p>
            <a:r>
              <a:rPr lang="en-US" altLang="ko-KR" dirty="0" smtClean="0">
                <a:latin typeface="Arial" pitchFamily="34" charset="0"/>
                <a:cs typeface="Arial" pitchFamily="34" charset="0"/>
              </a:rPr>
              <a:t>Introduction</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Trapped Particle Configuration (TPC) in VEST</a:t>
            </a:r>
            <a:endParaRPr lang="ko-KR" altLang="en-US" sz="2600" dirty="0">
              <a:solidFill>
                <a:srgbClr val="FFFF00"/>
              </a:solidFill>
              <a:latin typeface="Arial" pitchFamily="34" charset="0"/>
              <a:cs typeface="Arial" pitchFamily="34" charset="0"/>
            </a:endParaRPr>
          </a:p>
        </p:txBody>
      </p:sp>
      <p:sp>
        <p:nvSpPr>
          <p:cNvPr id="18" name="직사각형 17"/>
          <p:cNvSpPr/>
          <p:nvPr/>
        </p:nvSpPr>
        <p:spPr>
          <a:xfrm>
            <a:off x="750" y="764704"/>
            <a:ext cx="466794" cy="369332"/>
          </a:xfrm>
          <a:prstGeom prst="rect">
            <a:avLst/>
          </a:prstGeom>
          <a:solidFill>
            <a:schemeClr val="bg1"/>
          </a:solidFill>
        </p:spPr>
        <p:txBody>
          <a:bodyPr wrap="none">
            <a:spAutoFit/>
          </a:bodyPr>
          <a:lstStyle/>
          <a:p>
            <a:r>
              <a:rPr kumimoji="0" lang="en-US" altLang="ko-KR" dirty="0" smtClean="0">
                <a:latin typeface="Arial Unicode MS" pitchFamily="50" charset="-127"/>
                <a:ea typeface="Arial Unicode MS" pitchFamily="50" charset="-127"/>
                <a:cs typeface="Arial Unicode MS" pitchFamily="50" charset="-127"/>
              </a:rPr>
              <a:t>(a)</a:t>
            </a:r>
            <a:endParaRPr lang="ko-KR" altLang="en-US" dirty="0"/>
          </a:p>
        </p:txBody>
      </p:sp>
      <p:sp>
        <p:nvSpPr>
          <p:cNvPr id="19" name="직사각형 18"/>
          <p:cNvSpPr/>
          <p:nvPr/>
        </p:nvSpPr>
        <p:spPr>
          <a:xfrm>
            <a:off x="2160990" y="755412"/>
            <a:ext cx="466794" cy="369332"/>
          </a:xfrm>
          <a:prstGeom prst="rect">
            <a:avLst/>
          </a:prstGeom>
          <a:solidFill>
            <a:schemeClr val="bg1"/>
          </a:solidFill>
        </p:spPr>
        <p:txBody>
          <a:bodyPr wrap="none">
            <a:spAutoFit/>
          </a:bodyPr>
          <a:lstStyle/>
          <a:p>
            <a:r>
              <a:rPr kumimoji="0" lang="en-US" altLang="ko-KR" dirty="0" smtClean="0">
                <a:latin typeface="Arial Unicode MS" pitchFamily="50" charset="-127"/>
                <a:ea typeface="Arial Unicode MS" pitchFamily="50" charset="-127"/>
                <a:cs typeface="Arial Unicode MS" pitchFamily="50" charset="-127"/>
              </a:rPr>
              <a:t>(b)</a:t>
            </a:r>
            <a:endParaRPr lang="ko-KR" altLang="en-US" dirty="0"/>
          </a:p>
        </p:txBody>
      </p:sp>
      <p:sp>
        <p:nvSpPr>
          <p:cNvPr id="20" name="직사각형 8"/>
          <p:cNvSpPr>
            <a:spLocks noChangeArrowheads="1"/>
          </p:cNvSpPr>
          <p:nvPr/>
        </p:nvSpPr>
        <p:spPr bwMode="auto">
          <a:xfrm>
            <a:off x="4139952" y="965158"/>
            <a:ext cx="5004048" cy="4912114"/>
          </a:xfrm>
          <a:prstGeom prst="rect">
            <a:avLst/>
          </a:prstGeom>
          <a:noFill/>
          <a:ln w="9525">
            <a:noFill/>
            <a:miter lim="800000"/>
            <a:headEnd/>
            <a:tailEnd/>
          </a:ln>
        </p:spPr>
        <p:txBody>
          <a:bodyPr wrap="square">
            <a:spAutoFit/>
          </a:bodyPr>
          <a:lstStyle/>
          <a:p>
            <a:pPr>
              <a:lnSpc>
                <a:spcPct val="150000"/>
              </a:lnSpc>
            </a:pPr>
            <a:r>
              <a:rPr kumimoji="0" lang="en-US" altLang="ko-KR" dirty="0" smtClean="0">
                <a:latin typeface="Arial Unicode MS" pitchFamily="50" charset="-127"/>
                <a:ea typeface="Arial Unicode MS" pitchFamily="50" charset="-127"/>
                <a:cs typeface="Arial Unicode MS" pitchFamily="50" charset="-127"/>
              </a:rPr>
              <a:t> (a) Field null configuration</a:t>
            </a:r>
          </a:p>
          <a:p>
            <a:pPr lvl="1">
              <a:lnSpc>
                <a:spcPct val="150000"/>
              </a:lnSpc>
              <a:buFont typeface="Arial" pitchFamily="34" charset="0"/>
              <a:buChar char="•"/>
            </a:pPr>
            <a:r>
              <a:rPr kumimoji="0" lang="en-US" altLang="ko-KR" dirty="0" smtClean="0">
                <a:latin typeface="Arial Unicode MS" pitchFamily="50" charset="-127"/>
                <a:ea typeface="Arial Unicode MS" pitchFamily="50" charset="-127"/>
                <a:cs typeface="Arial Unicode MS" pitchFamily="50" charset="-127"/>
              </a:rPr>
              <a:t> Long connection length</a:t>
            </a:r>
          </a:p>
          <a:p>
            <a:pPr lvl="1">
              <a:lnSpc>
                <a:spcPct val="150000"/>
              </a:lnSpc>
              <a:buFont typeface="Arial" pitchFamily="34" charset="0"/>
              <a:buChar char="•"/>
            </a:pPr>
            <a:r>
              <a:rPr kumimoji="0" lang="en-US" altLang="ko-KR" dirty="0" smtClean="0">
                <a:latin typeface="Arial Unicode MS" pitchFamily="50" charset="-127"/>
                <a:ea typeface="Arial Unicode MS" pitchFamily="50" charset="-127"/>
                <a:cs typeface="Arial Unicode MS" pitchFamily="50" charset="-127"/>
              </a:rPr>
              <a:t> Requirement of transition time for stable decay index</a:t>
            </a:r>
          </a:p>
          <a:p>
            <a:pPr>
              <a:lnSpc>
                <a:spcPct val="150000"/>
              </a:lnSpc>
            </a:pPr>
            <a:r>
              <a:rPr kumimoji="0" lang="en-US" altLang="ko-KR" dirty="0" smtClean="0">
                <a:latin typeface="Arial Unicode MS" pitchFamily="50" charset="-127"/>
                <a:ea typeface="Arial Unicode MS" pitchFamily="50" charset="-127"/>
                <a:cs typeface="Arial Unicode MS" pitchFamily="50" charset="-127"/>
              </a:rPr>
              <a:t> (b) TPC configuration [5]</a:t>
            </a:r>
          </a:p>
          <a:p>
            <a:pPr lvl="1">
              <a:lnSpc>
                <a:spcPct val="150000"/>
              </a:lnSpc>
              <a:buFont typeface="Arial" pitchFamily="34" charset="0"/>
              <a:buChar char="•"/>
            </a:pPr>
            <a:r>
              <a:rPr kumimoji="0" lang="en-US" altLang="ko-KR" dirty="0" smtClean="0">
                <a:latin typeface="Arial Unicode MS" pitchFamily="50" charset="-127"/>
                <a:ea typeface="Arial Unicode MS" pitchFamily="50" charset="-127"/>
                <a:cs typeface="Arial Unicode MS" pitchFamily="50" charset="-127"/>
              </a:rPr>
              <a:t> Short connection length</a:t>
            </a:r>
          </a:p>
          <a:p>
            <a:pPr lvl="1">
              <a:lnSpc>
                <a:spcPct val="150000"/>
              </a:lnSpc>
              <a:buFont typeface="Arial" pitchFamily="34" charset="0"/>
              <a:buChar char="•"/>
            </a:pPr>
            <a:r>
              <a:rPr kumimoji="0" lang="en-US" altLang="ko-KR" dirty="0" smtClean="0">
                <a:latin typeface="Arial Unicode MS" pitchFamily="50" charset="-127"/>
                <a:ea typeface="Arial Unicode MS" pitchFamily="50" charset="-127"/>
                <a:cs typeface="Arial Unicode MS" pitchFamily="50" charset="-127"/>
              </a:rPr>
              <a:t> Enhancement of particle confinement</a:t>
            </a:r>
          </a:p>
          <a:p>
            <a:pPr lvl="1">
              <a:lnSpc>
                <a:spcPct val="150000"/>
              </a:lnSpc>
              <a:buFont typeface="Arial" pitchFamily="34" charset="0"/>
              <a:buChar char="•"/>
            </a:pPr>
            <a:r>
              <a:rPr kumimoji="0" lang="en-US" altLang="ko-KR" dirty="0" smtClean="0">
                <a:latin typeface="Arial Unicode MS" pitchFamily="50" charset="-127"/>
                <a:ea typeface="Arial Unicode MS" pitchFamily="50" charset="-127"/>
                <a:cs typeface="Arial Unicode MS" pitchFamily="50" charset="-127"/>
              </a:rPr>
              <a:t> Intrinsically stable decay index</a:t>
            </a:r>
          </a:p>
          <a:p>
            <a:pPr lvl="1">
              <a:lnSpc>
                <a:spcPct val="150000"/>
              </a:lnSpc>
              <a:buFont typeface="Arial" pitchFamily="34" charset="0"/>
              <a:buChar char="•"/>
            </a:pPr>
            <a:endParaRPr kumimoji="0" lang="en-US" altLang="ko-KR" dirty="0" smtClean="0">
              <a:latin typeface="Arial Unicode MS" pitchFamily="50" charset="-127"/>
              <a:ea typeface="Arial Unicode MS" pitchFamily="50" charset="-127"/>
              <a:cs typeface="Arial Unicode MS" pitchFamily="50" charset="-127"/>
            </a:endParaRPr>
          </a:p>
          <a:p>
            <a:pPr marL="285750" indent="-285750">
              <a:lnSpc>
                <a:spcPct val="130000"/>
              </a:lnSpc>
              <a:buFont typeface="Wingdings" pitchFamily="2" charset="2"/>
              <a:buChar char="Ø"/>
            </a:pPr>
            <a:r>
              <a:rPr kumimoji="0" lang="en-US" altLang="ko-KR" dirty="0" smtClean="0">
                <a:latin typeface="Arial Unicode MS" pitchFamily="50" charset="-127"/>
                <a:ea typeface="Arial Unicode MS" pitchFamily="50" charset="-127"/>
                <a:cs typeface="Arial Unicode MS" pitchFamily="50" charset="-127"/>
              </a:rPr>
              <a:t> </a:t>
            </a:r>
            <a:r>
              <a:rPr lang="en-US" altLang="ko-KR" dirty="0" smtClean="0">
                <a:latin typeface="Arial Unicode MS" pitchFamily="50" charset="-127"/>
                <a:ea typeface="Arial Unicode MS" pitchFamily="50" charset="-127"/>
                <a:cs typeface="Arial Unicode MS" pitchFamily="50" charset="-127"/>
              </a:rPr>
              <a:t>Efficient plasma start-up with </a:t>
            </a:r>
            <a:r>
              <a:rPr lang="en-US" altLang="ko-KR" dirty="0" smtClean="0">
                <a:latin typeface="Arial Unicode MS" pitchFamily="50" charset="-127"/>
                <a:ea typeface="Arial Unicode MS" pitchFamily="50" charset="-127"/>
                <a:cs typeface="Arial Unicode MS" pitchFamily="50" charset="-127"/>
              </a:rPr>
              <a:t>TPC in VEST</a:t>
            </a:r>
          </a:p>
          <a:p>
            <a:pPr marL="742950" lvl="1" indent="-285750">
              <a:lnSpc>
                <a:spcPct val="130000"/>
              </a:lnSpc>
              <a:buFont typeface="Arial" panose="020B0604020202020204" pitchFamily="34" charset="0"/>
              <a:buChar char="•"/>
            </a:pP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Fast plasma current formation</a:t>
            </a:r>
          </a:p>
          <a:p>
            <a:pPr marL="742950" lvl="1" indent="-285750">
              <a:lnSpc>
                <a:spcPct val="130000"/>
              </a:lnSpc>
              <a:buFont typeface="Arial" panose="020B0604020202020204" pitchFamily="34" charset="0"/>
              <a:buChar char="•"/>
            </a:pP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Expanded </a:t>
            </a: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operation </a:t>
            </a: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condition</a:t>
            </a:r>
            <a:endParaRPr lang="en-US" altLang="ko-KR" dirty="0" smtClean="0">
              <a:solidFill>
                <a:schemeClr val="tx2">
                  <a:lumMod val="50000"/>
                </a:schemeClr>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0" y="6062796"/>
            <a:ext cx="9144000" cy="276999"/>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200" dirty="0" smtClean="0">
                <a:solidFill>
                  <a:srgbClr val="000000"/>
                </a:solidFill>
                <a:latin typeface="Calibri" panose="020F0502020204030204" pitchFamily="34" charset="0"/>
              </a:rPr>
              <a:t>[5] Y.H. An, et. al., NF </a:t>
            </a:r>
            <a:r>
              <a:rPr lang="en-US" altLang="ko-KR" sz="1200" b="1" dirty="0" smtClean="0">
                <a:solidFill>
                  <a:srgbClr val="000000"/>
                </a:solidFill>
                <a:latin typeface="Calibri" panose="020F0502020204030204" pitchFamily="34" charset="0"/>
              </a:rPr>
              <a:t>57</a:t>
            </a:r>
            <a:r>
              <a:rPr lang="en-US" altLang="ko-KR" sz="1200" dirty="0" smtClean="0">
                <a:solidFill>
                  <a:srgbClr val="000000"/>
                </a:solidFill>
                <a:latin typeface="Calibri" panose="020F0502020204030204" pitchFamily="34" charset="0"/>
              </a:rPr>
              <a:t> 016001 (2017)</a:t>
            </a:r>
            <a:endParaRPr lang="ko-KR" altLang="en-US" sz="1200" dirty="0">
              <a:latin typeface="Calibri" pitchFamily="34" charset="0"/>
              <a:ea typeface="Arial Unicode MS" pitchFamily="50" charset="-127"/>
              <a:cs typeface="Arial Unicode MS" pitchFamily="50" charset="-127"/>
            </a:endParaRP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rotWithShape="1">
          <a:blip r:embed="rId2" cstate="print">
            <a:extLst>
              <a:ext uri="{28A0092B-C50C-407E-A947-70E740481C1C}">
                <a14:useLocalDpi xmlns:a14="http://schemas.microsoft.com/office/drawing/2010/main" xmlns="" val="0"/>
              </a:ext>
            </a:extLst>
          </a:blip>
          <a:srcRect l="59944" t="12717" r="7476" b="9092"/>
          <a:stretch/>
        </p:blipFill>
        <p:spPr>
          <a:xfrm>
            <a:off x="5173535" y="3137415"/>
            <a:ext cx="2350793" cy="3171905"/>
          </a:xfrm>
          <a:prstGeom prst="rect">
            <a:avLst/>
          </a:prstGeom>
        </p:spPr>
      </p:pic>
      <p:sp>
        <p:nvSpPr>
          <p:cNvPr id="12" name="TextBox 11"/>
          <p:cNvSpPr txBox="1"/>
          <p:nvPr/>
        </p:nvSpPr>
        <p:spPr>
          <a:xfrm>
            <a:off x="3491880" y="764704"/>
            <a:ext cx="5652120" cy="2252924"/>
          </a:xfrm>
          <a:prstGeom prst="rect">
            <a:avLst/>
          </a:prstGeom>
          <a:noFill/>
        </p:spPr>
        <p:txBody>
          <a:bodyPr wrap="square" rtlCol="0">
            <a:spAutoFit/>
          </a:bodyPr>
          <a:lstStyle/>
          <a:p>
            <a:pPr marL="285750" indent="-285750">
              <a:lnSpc>
                <a:spcPct val="130000"/>
              </a:lnSpc>
              <a:buFont typeface="Wingdings" pitchFamily="2" charset="2"/>
              <a:buChar char="Ø"/>
            </a:pPr>
            <a:r>
              <a:rPr lang="en-US" altLang="ko-KR" dirty="0" smtClean="0">
                <a:latin typeface="Arial Unicode MS" pitchFamily="50" charset="-127"/>
                <a:ea typeface="Arial Unicode MS" pitchFamily="50" charset="-127"/>
                <a:cs typeface="Arial Unicode MS" pitchFamily="50" charset="-127"/>
              </a:rPr>
              <a:t>The start-up experiment utilizing TPC has been demonstrated in KSTAR [6].</a:t>
            </a:r>
            <a:endParaRPr lang="en-US" altLang="ko-KR" dirty="0" smtClean="0">
              <a:solidFill>
                <a:schemeClr val="tx2">
                  <a:lumMod val="50000"/>
                </a:schemeClr>
              </a:solidFill>
              <a:latin typeface="Arial Unicode MS" pitchFamily="50" charset="-127"/>
              <a:ea typeface="Arial Unicode MS" pitchFamily="50" charset="-127"/>
              <a:cs typeface="Arial Unicode MS" pitchFamily="50" charset="-127"/>
            </a:endParaRPr>
          </a:p>
          <a:p>
            <a:pPr marL="742950" lvl="1" indent="-285750">
              <a:lnSpc>
                <a:spcPct val="130000"/>
              </a:lnSpc>
              <a:buFont typeface="Arial" pitchFamily="34" charset="0"/>
              <a:buChar char="•"/>
            </a:pP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TPC </a:t>
            </a: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structure formed at R &lt; 2.0 m</a:t>
            </a:r>
          </a:p>
          <a:p>
            <a:pPr marL="742950" lvl="1" indent="-285750">
              <a:lnSpc>
                <a:spcPct val="130000"/>
              </a:lnSpc>
              <a:buFont typeface="Arial" pitchFamily="34" charset="0"/>
              <a:buChar char="•"/>
            </a:pPr>
            <a:r>
              <a:rPr lang="en-US" altLang="ko-KR" dirty="0" smtClean="0">
                <a:solidFill>
                  <a:schemeClr val="tx2">
                    <a:lumMod val="75000"/>
                  </a:schemeClr>
                </a:solidFill>
                <a:latin typeface="Arial Unicode MS" pitchFamily="50" charset="-127"/>
                <a:ea typeface="Arial Unicode MS" pitchFamily="50" charset="-127"/>
                <a:cs typeface="Arial Unicode MS" pitchFamily="50" charset="-127"/>
              </a:rPr>
              <a:t>2</a:t>
            </a:r>
            <a:r>
              <a:rPr lang="en-US" altLang="ko-KR" baseline="30000" dirty="0" smtClean="0">
                <a:solidFill>
                  <a:schemeClr val="tx2">
                    <a:lumMod val="75000"/>
                  </a:schemeClr>
                </a:solidFill>
                <a:latin typeface="Arial Unicode MS" pitchFamily="50" charset="-127"/>
                <a:ea typeface="Arial Unicode MS" pitchFamily="50" charset="-127"/>
                <a:cs typeface="Arial Unicode MS" pitchFamily="50" charset="-127"/>
              </a:rPr>
              <a:t>nd</a:t>
            </a:r>
            <a:r>
              <a:rPr lang="en-US" altLang="ko-KR" dirty="0" smtClean="0">
                <a:solidFill>
                  <a:schemeClr val="tx2">
                    <a:lumMod val="75000"/>
                  </a:schemeClr>
                </a:solidFill>
                <a:latin typeface="Arial Unicode MS" pitchFamily="50" charset="-127"/>
                <a:ea typeface="Arial Unicode MS" pitchFamily="50" charset="-127"/>
                <a:cs typeface="Arial Unicode MS" pitchFamily="50" charset="-127"/>
              </a:rPr>
              <a:t>  ECR ~ 1.65 m, on TPC structure</a:t>
            </a:r>
          </a:p>
          <a:p>
            <a:pPr marL="742950" lvl="1" indent="-285750">
              <a:lnSpc>
                <a:spcPct val="130000"/>
              </a:lnSpc>
              <a:buFont typeface="Arial" pitchFamily="34" charset="0"/>
              <a:buChar char="•"/>
            </a:pPr>
            <a:r>
              <a:rPr lang="en-US" altLang="ko-KR" dirty="0" smtClean="0">
                <a:solidFill>
                  <a:schemeClr val="tx2">
                    <a:lumMod val="75000"/>
                  </a:schemeClr>
                </a:solidFill>
                <a:latin typeface="Arial Unicode MS" pitchFamily="50" charset="-127"/>
                <a:ea typeface="Arial Unicode MS" pitchFamily="50" charset="-127"/>
                <a:cs typeface="Arial Unicode MS" pitchFamily="50" charset="-127"/>
              </a:rPr>
              <a:t>Reliable start-up with wider operation than FNC</a:t>
            </a:r>
            <a:endParaRPr lang="en-US" altLang="ko-KR" dirty="0" smtClean="0">
              <a:solidFill>
                <a:schemeClr val="tx2">
                  <a:lumMod val="50000"/>
                </a:schemeClr>
              </a:solidFill>
              <a:latin typeface="Arial Unicode MS" pitchFamily="50" charset="-127"/>
              <a:ea typeface="Arial Unicode MS" pitchFamily="50" charset="-127"/>
              <a:cs typeface="Arial Unicode MS" pitchFamily="50" charset="-127"/>
            </a:endParaRPr>
          </a:p>
        </p:txBody>
      </p:sp>
      <p:sp>
        <p:nvSpPr>
          <p:cNvPr id="17" name="제목 9"/>
          <p:cNvSpPr>
            <a:spLocks noGrp="1"/>
          </p:cNvSpPr>
          <p:nvPr>
            <p:ph type="title"/>
          </p:nvPr>
        </p:nvSpPr>
        <p:spPr>
          <a:xfrm>
            <a:off x="659968" y="57324"/>
            <a:ext cx="8447099" cy="712788"/>
          </a:xfrm>
        </p:spPr>
        <p:txBody>
          <a:bodyPr/>
          <a:lstStyle/>
          <a:p>
            <a:r>
              <a:rPr lang="en-US" altLang="ko-KR" dirty="0" smtClean="0">
                <a:latin typeface="Arial" pitchFamily="34" charset="0"/>
                <a:cs typeface="Arial" pitchFamily="34" charset="0"/>
              </a:rPr>
              <a:t>Introduction</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TPC in KSTAR</a:t>
            </a:r>
            <a:endParaRPr lang="ko-KR" altLang="en-US" sz="2600" dirty="0">
              <a:solidFill>
                <a:srgbClr val="FFFF00"/>
              </a:solidFill>
              <a:latin typeface="Arial" pitchFamily="34" charset="0"/>
              <a:cs typeface="Arial" pitchFamily="34" charset="0"/>
            </a:endParaRPr>
          </a:p>
        </p:txBody>
      </p:sp>
      <p:sp>
        <p:nvSpPr>
          <p:cNvPr id="6" name="직사각형 5"/>
          <p:cNvSpPr/>
          <p:nvPr/>
        </p:nvSpPr>
        <p:spPr>
          <a:xfrm>
            <a:off x="6439621" y="6078929"/>
            <a:ext cx="2702791" cy="276999"/>
          </a:xfrm>
          <a:prstGeom prst="rect">
            <a:avLst/>
          </a:prstGeom>
        </p:spPr>
        <p:txBody>
          <a:bodyPr wrap="none">
            <a:spAutoFit/>
          </a:bodyPr>
          <a:lstStyle/>
          <a:p>
            <a:pPr algn="r"/>
            <a:r>
              <a:rPr lang="en-US" altLang="ko-KR" sz="1200" dirty="0" smtClean="0">
                <a:solidFill>
                  <a:srgbClr val="000000"/>
                </a:solidFill>
                <a:latin typeface="Calibri" panose="020F0502020204030204" pitchFamily="34" charset="0"/>
              </a:rPr>
              <a:t>[6] J. W. Lee, et. al., FEC EX/P4-14 (2016</a:t>
            </a:r>
            <a:r>
              <a:rPr lang="en-US" altLang="ko-KR" sz="1200" dirty="0" smtClean="0">
                <a:solidFill>
                  <a:srgbClr val="000000"/>
                </a:solidFill>
                <a:latin typeface="Calibri" panose="020F0502020204030204" pitchFamily="34" charset="0"/>
              </a:rPr>
              <a:t>)</a:t>
            </a:r>
            <a:endParaRPr lang="en-US" altLang="ko-KR" sz="1200" dirty="0" smtClean="0">
              <a:solidFill>
                <a:srgbClr val="000000"/>
              </a:solidFill>
              <a:latin typeface="Calibri" panose="020F0502020204030204" pitchFamily="34" charset="0"/>
            </a:endParaRPr>
          </a:p>
        </p:txBody>
      </p:sp>
      <p:pic>
        <p:nvPicPr>
          <p:cNvPr id="7" name="그림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90" y="740749"/>
            <a:ext cx="3849730" cy="5627879"/>
          </a:xfrm>
          <a:prstGeom prst="rect">
            <a:avLst/>
          </a:prstGeom>
        </p:spPr>
      </p:pic>
      <p:sp>
        <p:nvSpPr>
          <p:cNvPr id="8" name="직사각형 7"/>
          <p:cNvSpPr/>
          <p:nvPr/>
        </p:nvSpPr>
        <p:spPr>
          <a:xfrm>
            <a:off x="5580112" y="2852936"/>
            <a:ext cx="752129" cy="276999"/>
          </a:xfrm>
          <a:prstGeom prst="rect">
            <a:avLst/>
          </a:prstGeom>
          <a:solidFill>
            <a:schemeClr val="bg1"/>
          </a:solidFill>
        </p:spPr>
        <p:txBody>
          <a:bodyPr wrap="none">
            <a:spAutoFit/>
          </a:bodyPr>
          <a:lstStyle/>
          <a:p>
            <a:r>
              <a:rPr kumimoji="0" lang="en-US" altLang="ko-KR" sz="1200" dirty="0" smtClean="0">
                <a:latin typeface="Arial Unicode MS" pitchFamily="50" charset="-127"/>
                <a:ea typeface="Arial Unicode MS" pitchFamily="50" charset="-127"/>
                <a:cs typeface="Arial Unicode MS" pitchFamily="50" charset="-127"/>
              </a:rPr>
              <a:t>2</a:t>
            </a:r>
            <a:r>
              <a:rPr kumimoji="0" lang="en-US" altLang="ko-KR" sz="1200" baseline="30000" dirty="0" smtClean="0">
                <a:latin typeface="Arial Unicode MS" pitchFamily="50" charset="-127"/>
                <a:ea typeface="Arial Unicode MS" pitchFamily="50" charset="-127"/>
                <a:cs typeface="Arial Unicode MS" pitchFamily="50" charset="-127"/>
              </a:rPr>
              <a:t>nd</a:t>
            </a:r>
            <a:r>
              <a:rPr kumimoji="0" lang="en-US" altLang="ko-KR" sz="1200" dirty="0" smtClean="0">
                <a:latin typeface="Arial Unicode MS" pitchFamily="50" charset="-127"/>
                <a:ea typeface="Arial Unicode MS" pitchFamily="50" charset="-127"/>
                <a:cs typeface="Arial Unicode MS" pitchFamily="50" charset="-127"/>
              </a:rPr>
              <a:t> ECR</a:t>
            </a:r>
            <a:endParaRPr lang="ko-KR" altLang="en-US" sz="1200" dirty="0"/>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제목 9"/>
          <p:cNvSpPr>
            <a:spLocks noGrp="1"/>
          </p:cNvSpPr>
          <p:nvPr>
            <p:ph type="title"/>
          </p:nvPr>
        </p:nvSpPr>
        <p:spPr>
          <a:xfrm>
            <a:off x="659968" y="57324"/>
            <a:ext cx="8447099" cy="712788"/>
          </a:xfrm>
        </p:spPr>
        <p:txBody>
          <a:bodyPr/>
          <a:lstStyle/>
          <a:p>
            <a:r>
              <a:rPr lang="en-US" altLang="ko-KR" dirty="0" smtClean="0">
                <a:latin typeface="Arial" pitchFamily="34" charset="0"/>
                <a:cs typeface="Arial" pitchFamily="34" charset="0"/>
              </a:rPr>
              <a:t>Introduction</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What makes CFS formation?</a:t>
            </a:r>
            <a:endParaRPr lang="ko-KR" altLang="en-US" sz="2600" dirty="0">
              <a:solidFill>
                <a:srgbClr val="FFFF00"/>
              </a:solidFill>
              <a:latin typeface="Arial" pitchFamily="34" charset="0"/>
              <a:cs typeface="Arial" pitchFamily="34" charset="0"/>
            </a:endParaRPr>
          </a:p>
        </p:txBody>
      </p:sp>
      <p:sp>
        <p:nvSpPr>
          <p:cNvPr id="7" name="TextBox 6"/>
          <p:cNvSpPr txBox="1"/>
          <p:nvPr/>
        </p:nvSpPr>
        <p:spPr>
          <a:xfrm>
            <a:off x="-324544" y="3212976"/>
            <a:ext cx="9468544" cy="2973122"/>
          </a:xfrm>
          <a:prstGeom prst="rect">
            <a:avLst/>
          </a:prstGeom>
          <a:noFill/>
        </p:spPr>
        <p:txBody>
          <a:bodyPr wrap="square" rtlCol="0">
            <a:spAutoFit/>
          </a:bodyPr>
          <a:lstStyle/>
          <a:p>
            <a:pPr marL="742950" lvl="1" indent="-285750">
              <a:lnSpc>
                <a:spcPct val="130000"/>
              </a:lnSpc>
              <a:buFont typeface="Wingdings" pitchFamily="2" charset="2"/>
              <a:buChar char="Ø"/>
            </a:pP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The current jump occurs when the field structure changes from open field to CFS </a:t>
            </a: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[7].</a:t>
            </a:r>
          </a:p>
          <a:p>
            <a:pPr marL="742950" lvl="1" indent="-285750">
              <a:lnSpc>
                <a:spcPct val="130000"/>
              </a:lnSpc>
              <a:buFont typeface="Wingdings" pitchFamily="2" charset="2"/>
              <a:buChar char="Ø"/>
            </a:pPr>
            <a:endParaRPr lang="en-US" altLang="ko-KR" dirty="0" smtClean="0">
              <a:solidFill>
                <a:schemeClr val="tx2">
                  <a:lumMod val="50000"/>
                </a:schemeClr>
              </a:solidFill>
              <a:latin typeface="Arial Unicode MS" pitchFamily="50" charset="-127"/>
              <a:ea typeface="Arial Unicode MS" pitchFamily="50" charset="-127"/>
              <a:cs typeface="Arial Unicode MS" pitchFamily="50" charset="-127"/>
            </a:endParaRPr>
          </a:p>
          <a:p>
            <a:pPr marL="742950" lvl="1" indent="-285750">
              <a:lnSpc>
                <a:spcPct val="130000"/>
              </a:lnSpc>
              <a:buFont typeface="Wingdings" pitchFamily="2" charset="2"/>
              <a:buChar char="Ø"/>
            </a:pP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What does induce the successful CFS formation and start-up not in FNC but TPC?</a:t>
            </a:r>
          </a:p>
          <a:p>
            <a:pPr marL="1200150" lvl="2" indent="-285750">
              <a:lnSpc>
                <a:spcPct val="130000"/>
              </a:lnSpc>
              <a:buFont typeface="Arial" pitchFamily="34" charset="0"/>
              <a:buChar char="•"/>
            </a:pP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The correlation between enhancement of particle, vertical field and electric field from inductive method</a:t>
            </a:r>
          </a:p>
          <a:p>
            <a:pPr marL="800100" lvl="1" indent="-342900">
              <a:lnSpc>
                <a:spcPct val="130000"/>
              </a:lnSpc>
              <a:buFont typeface="Wingdings" pitchFamily="2" charset="2"/>
              <a:buChar char="Ø"/>
            </a:pPr>
            <a:r>
              <a:rPr lang="en-US" altLang="ko-KR" dirty="0" smtClean="0">
                <a:latin typeface="Arial Unicode MS" pitchFamily="50" charset="-127"/>
                <a:ea typeface="Arial Unicode MS" pitchFamily="50" charset="-127"/>
                <a:cs typeface="Arial Unicode MS" pitchFamily="50" charset="-127"/>
              </a:rPr>
              <a:t>The quantitative </a:t>
            </a:r>
            <a:r>
              <a:rPr lang="en-US" altLang="ko-KR" dirty="0" smtClean="0">
                <a:latin typeface="Arial Unicode MS" pitchFamily="50" charset="-127"/>
                <a:ea typeface="Arial Unicode MS" pitchFamily="50" charset="-127"/>
                <a:cs typeface="Arial Unicode MS" pitchFamily="50" charset="-127"/>
              </a:rPr>
              <a:t>analysis </a:t>
            </a:r>
            <a:r>
              <a:rPr lang="en-US" altLang="ko-KR" dirty="0" smtClean="0">
                <a:latin typeface="Arial Unicode MS" pitchFamily="50" charset="-127"/>
                <a:ea typeface="Arial Unicode MS" pitchFamily="50" charset="-127"/>
                <a:cs typeface="Arial Unicode MS" pitchFamily="50" charset="-127"/>
              </a:rPr>
              <a:t>is </a:t>
            </a:r>
            <a:r>
              <a:rPr lang="en-US" altLang="ko-KR" dirty="0" smtClean="0">
                <a:latin typeface="Arial Unicode MS" pitchFamily="50" charset="-127"/>
                <a:ea typeface="Arial Unicode MS" pitchFamily="50" charset="-127"/>
                <a:cs typeface="Arial Unicode MS" pitchFamily="50" charset="-127"/>
              </a:rPr>
              <a:t>necessary to understand the mechanism of CFS </a:t>
            </a: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formation with those relations.</a:t>
            </a:r>
            <a:endParaRPr lang="en-US" altLang="ko-KR" dirty="0" smtClean="0">
              <a:solidFill>
                <a:schemeClr val="tx2">
                  <a:lumMod val="50000"/>
                </a:schemeClr>
              </a:solidFill>
              <a:latin typeface="Arial Unicode MS" pitchFamily="50" charset="-127"/>
              <a:ea typeface="Arial Unicode MS" pitchFamily="50" charset="-127"/>
              <a:cs typeface="Arial Unicode MS" pitchFamily="50" charset="-127"/>
            </a:endParaRPr>
          </a:p>
          <a:p>
            <a:pPr marL="742950" lvl="1" indent="-285750">
              <a:lnSpc>
                <a:spcPct val="130000"/>
              </a:lnSpc>
              <a:buFont typeface="Wingdings" pitchFamily="2" charset="2"/>
              <a:buChar char="Ø"/>
            </a:pPr>
            <a:r>
              <a:rPr lang="en-US" altLang="ko-KR" dirty="0" smtClean="0">
                <a:solidFill>
                  <a:schemeClr val="tx2">
                    <a:lumMod val="50000"/>
                  </a:schemeClr>
                </a:solidFill>
                <a:latin typeface="Arial Unicode MS" pitchFamily="50" charset="-127"/>
                <a:ea typeface="Arial Unicode MS" pitchFamily="50" charset="-127"/>
                <a:cs typeface="Arial Unicode MS" pitchFamily="50" charset="-127"/>
              </a:rPr>
              <a:t>All the fusion devices using inductive method for start-up has the common problem.</a:t>
            </a:r>
            <a:endParaRPr lang="en-US" altLang="ko-KR" dirty="0" smtClean="0">
              <a:solidFill>
                <a:schemeClr val="tx2">
                  <a:lumMod val="50000"/>
                </a:schemeClr>
              </a:solidFill>
              <a:latin typeface="Arial Unicode MS" pitchFamily="50" charset="-127"/>
              <a:ea typeface="Arial Unicode MS" pitchFamily="50" charset="-127"/>
              <a:cs typeface="Arial Unicode MS" pitchFamily="50" charset="-127"/>
            </a:endParaRPr>
          </a:p>
        </p:txBody>
      </p:sp>
      <p:grpSp>
        <p:nvGrpSpPr>
          <p:cNvPr id="13" name="그룹 12"/>
          <p:cNvGrpSpPr/>
          <p:nvPr/>
        </p:nvGrpSpPr>
        <p:grpSpPr>
          <a:xfrm>
            <a:off x="2411760" y="692696"/>
            <a:ext cx="3904040" cy="2560424"/>
            <a:chOff x="4061912" y="827420"/>
            <a:chExt cx="3904040" cy="2560424"/>
          </a:xfrm>
        </p:grpSpPr>
        <p:pic>
          <p:nvPicPr>
            <p:cNvPr id="315395" name="Picture 3"/>
            <p:cNvPicPr>
              <a:picLocks noChangeAspect="1" noChangeArrowheads="1"/>
            </p:cNvPicPr>
            <p:nvPr/>
          </p:nvPicPr>
          <p:blipFill>
            <a:blip r:embed="rId2" cstate="print"/>
            <a:srcRect/>
            <a:stretch>
              <a:fillRect/>
            </a:stretch>
          </p:blipFill>
          <p:spPr bwMode="auto">
            <a:xfrm>
              <a:off x="4283968" y="918964"/>
              <a:ext cx="3681984" cy="2468880"/>
            </a:xfrm>
            <a:prstGeom prst="rect">
              <a:avLst/>
            </a:prstGeom>
            <a:noFill/>
            <a:ln w="9525">
              <a:noFill/>
              <a:miter lim="800000"/>
              <a:headEnd/>
              <a:tailEnd/>
            </a:ln>
          </p:spPr>
        </p:pic>
        <p:sp>
          <p:nvSpPr>
            <p:cNvPr id="11" name="직사각형 10"/>
            <p:cNvSpPr/>
            <p:nvPr/>
          </p:nvSpPr>
          <p:spPr>
            <a:xfrm>
              <a:off x="4061912" y="827420"/>
              <a:ext cx="441146" cy="369332"/>
            </a:xfrm>
            <a:prstGeom prst="rect">
              <a:avLst/>
            </a:prstGeom>
          </p:spPr>
          <p:txBody>
            <a:bodyPr wrap="none">
              <a:spAutoFit/>
            </a:bodyPr>
            <a:lstStyle/>
            <a:p>
              <a:r>
                <a:rPr lang="en-US" altLang="ko-KR" dirty="0" smtClean="0">
                  <a:latin typeface="Arial Unicode MS" pitchFamily="50" charset="-127"/>
                  <a:ea typeface="Arial Unicode MS" pitchFamily="50" charset="-127"/>
                  <a:cs typeface="Arial Unicode MS" pitchFamily="50" charset="-127"/>
                </a:rPr>
                <a:t>[7]</a:t>
              </a:r>
              <a:endParaRPr lang="ko-KR" altLang="en-US" dirty="0"/>
            </a:p>
          </p:txBody>
        </p:sp>
      </p:grpSp>
      <p:sp>
        <p:nvSpPr>
          <p:cNvPr id="12" name="직사각형 11"/>
          <p:cNvSpPr/>
          <p:nvPr/>
        </p:nvSpPr>
        <p:spPr>
          <a:xfrm>
            <a:off x="6155325" y="6057721"/>
            <a:ext cx="3025187" cy="276999"/>
          </a:xfrm>
          <a:prstGeom prst="rect">
            <a:avLst/>
          </a:prstGeom>
        </p:spPr>
        <p:txBody>
          <a:bodyPr wrap="none">
            <a:spAutoFit/>
          </a:bodyPr>
          <a:lstStyle/>
          <a:p>
            <a:pPr algn="r"/>
            <a:r>
              <a:rPr lang="en-US" altLang="ko-KR" sz="1200" dirty="0" smtClean="0">
                <a:solidFill>
                  <a:srgbClr val="000000"/>
                </a:solidFill>
                <a:latin typeface="Calibri" panose="020F0502020204030204" pitchFamily="34" charset="0"/>
              </a:rPr>
              <a:t>[7] </a:t>
            </a:r>
            <a:r>
              <a:rPr lang="en-US" altLang="ko-KR" sz="1200" dirty="0" smtClean="0">
                <a:solidFill>
                  <a:srgbClr val="000000"/>
                </a:solidFill>
                <a:latin typeface="Calibri" panose="020F0502020204030204" pitchFamily="34" charset="0"/>
              </a:rPr>
              <a:t>T. </a:t>
            </a:r>
            <a:r>
              <a:rPr lang="en-US" altLang="ko-KR" sz="1200" dirty="0" err="1" smtClean="0">
                <a:solidFill>
                  <a:srgbClr val="000000"/>
                </a:solidFill>
                <a:latin typeface="Calibri" panose="020F0502020204030204" pitchFamily="34" charset="0"/>
              </a:rPr>
              <a:t>Yoshinaga</a:t>
            </a:r>
            <a:r>
              <a:rPr lang="en-US" altLang="ko-KR" sz="1200" dirty="0" smtClean="0">
                <a:solidFill>
                  <a:srgbClr val="000000"/>
                </a:solidFill>
                <a:latin typeface="Calibri" panose="020F0502020204030204" pitchFamily="34" charset="0"/>
              </a:rPr>
              <a:t>, et. Al., PRL </a:t>
            </a:r>
            <a:r>
              <a:rPr lang="en-US" altLang="ko-KR" sz="1200" b="1" dirty="0" smtClean="0">
                <a:solidFill>
                  <a:srgbClr val="000000"/>
                </a:solidFill>
                <a:latin typeface="Calibri" panose="020F0502020204030204" pitchFamily="34" charset="0"/>
              </a:rPr>
              <a:t>96</a:t>
            </a:r>
            <a:r>
              <a:rPr lang="en-US" altLang="ko-KR" sz="1200" dirty="0" smtClean="0">
                <a:solidFill>
                  <a:srgbClr val="000000"/>
                </a:solidFill>
                <a:latin typeface="Calibri" panose="020F0502020204030204" pitchFamily="34" charset="0"/>
              </a:rPr>
              <a:t> 125005 (2006)</a:t>
            </a:r>
          </a:p>
        </p:txBody>
      </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9"/>
          <p:cNvSpPr>
            <a:spLocks noGrp="1"/>
          </p:cNvSpPr>
          <p:nvPr>
            <p:ph type="title"/>
          </p:nvPr>
        </p:nvSpPr>
        <p:spPr>
          <a:xfrm>
            <a:off x="659968" y="57324"/>
            <a:ext cx="8447099" cy="712788"/>
          </a:xfrm>
        </p:spPr>
        <p:txBody>
          <a:bodyPr/>
          <a:lstStyle/>
          <a:p>
            <a:r>
              <a:rPr lang="en-US" altLang="ko-KR" dirty="0" smtClean="0">
                <a:latin typeface="Arial" pitchFamily="34" charset="0"/>
                <a:cs typeface="Arial" pitchFamily="34" charset="0"/>
              </a:rPr>
              <a:t>Formation of Closed Flux Surface</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CFS formation with decreasing </a:t>
            </a:r>
            <a:r>
              <a:rPr lang="en-US" altLang="ko-KR" sz="2600" dirty="0" err="1" smtClean="0">
                <a:solidFill>
                  <a:srgbClr val="FFFF00"/>
                </a:solidFill>
                <a:latin typeface="Arial" pitchFamily="34" charset="0"/>
                <a:cs typeface="Arial" pitchFamily="34" charset="0"/>
              </a:rPr>
              <a:t>B</a:t>
            </a:r>
            <a:r>
              <a:rPr lang="en-US" altLang="ko-KR" sz="2600" baseline="-25000" dirty="0" err="1" smtClean="0">
                <a:solidFill>
                  <a:srgbClr val="FFFF00"/>
                </a:solidFill>
                <a:latin typeface="Arial" pitchFamily="34" charset="0"/>
                <a:cs typeface="Arial" pitchFamily="34" charset="0"/>
              </a:rPr>
              <a:t>v</a:t>
            </a:r>
            <a:r>
              <a:rPr lang="en-US" altLang="ko-KR" sz="2600" baseline="-25000" dirty="0" smtClean="0">
                <a:solidFill>
                  <a:srgbClr val="FFFF00"/>
                </a:solidFill>
                <a:latin typeface="Arial" pitchFamily="34" charset="0"/>
                <a:cs typeface="Arial" pitchFamily="34" charset="0"/>
              </a:rPr>
              <a:t> </a:t>
            </a:r>
            <a:r>
              <a:rPr lang="en-US" altLang="ko-KR" sz="2600" dirty="0" smtClean="0">
                <a:solidFill>
                  <a:srgbClr val="FFFF00"/>
                </a:solidFill>
                <a:latin typeface="Arial" pitchFamily="34" charset="0"/>
                <a:cs typeface="Arial" pitchFamily="34" charset="0"/>
              </a:rPr>
              <a:t>along ECH Power</a:t>
            </a:r>
            <a:endParaRPr lang="ko-KR" altLang="en-US" sz="2600" dirty="0">
              <a:solidFill>
                <a:srgbClr val="FFFF00"/>
              </a:solidFill>
              <a:latin typeface="Arial" pitchFamily="34" charset="0"/>
              <a:cs typeface="Arial" pitchFamily="34" charset="0"/>
            </a:endParaRPr>
          </a:p>
        </p:txBody>
      </p:sp>
      <p:grpSp>
        <p:nvGrpSpPr>
          <p:cNvPr id="4" name="그룹 3"/>
          <p:cNvGrpSpPr/>
          <p:nvPr/>
        </p:nvGrpSpPr>
        <p:grpSpPr>
          <a:xfrm>
            <a:off x="-36512" y="4001467"/>
            <a:ext cx="4135438" cy="2905125"/>
            <a:chOff x="-36512" y="4014167"/>
            <a:chExt cx="4135438" cy="2905125"/>
          </a:xfrm>
        </p:grpSpPr>
        <p:sp>
          <p:nvSpPr>
            <p:cNvPr id="5" name="설명선 1 4"/>
            <p:cNvSpPr/>
            <p:nvPr/>
          </p:nvSpPr>
          <p:spPr bwMode="auto">
            <a:xfrm>
              <a:off x="35497" y="4077072"/>
              <a:ext cx="3024336" cy="2266156"/>
            </a:xfrm>
            <a:prstGeom prst="borderCallout1">
              <a:avLst>
                <a:gd name="adj1" fmla="val -50372"/>
                <a:gd name="adj2" fmla="val 74178"/>
                <a:gd name="adj3" fmla="val -232"/>
                <a:gd name="adj4" fmla="val 41991"/>
              </a:avLst>
            </a:prstGeom>
            <a:noFill/>
            <a:ln w="508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graphicFrame>
          <p:nvGraphicFramePr>
            <p:cNvPr id="6" name="Object 1"/>
            <p:cNvGraphicFramePr>
              <a:graphicFrameLocks noChangeAspect="1"/>
            </p:cNvGraphicFramePr>
            <p:nvPr/>
          </p:nvGraphicFramePr>
          <p:xfrm>
            <a:off x="-36512" y="4014167"/>
            <a:ext cx="4135438" cy="2905125"/>
          </p:xfrm>
          <a:graphic>
            <a:graphicData uri="http://schemas.openxmlformats.org/presentationml/2006/ole">
              <p:oleObj spid="_x0000_s295938" name="Graph" r:id="rId3" imgW="4132800" imgH="2901600" progId="Origin50.Graph">
                <p:embed/>
              </p:oleObj>
            </a:graphicData>
          </a:graphic>
        </p:graphicFrame>
        <p:sp>
          <p:nvSpPr>
            <p:cNvPr id="7" name="타원 6"/>
            <p:cNvSpPr/>
            <p:nvPr/>
          </p:nvSpPr>
          <p:spPr>
            <a:xfrm>
              <a:off x="1043608" y="5263108"/>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그룹 7"/>
          <p:cNvGrpSpPr/>
          <p:nvPr/>
        </p:nvGrpSpPr>
        <p:grpSpPr>
          <a:xfrm>
            <a:off x="3038624" y="4001467"/>
            <a:ext cx="4135438" cy="2905125"/>
            <a:chOff x="3275856" y="4005064"/>
            <a:chExt cx="4135438" cy="2905125"/>
          </a:xfrm>
        </p:grpSpPr>
        <p:sp>
          <p:nvSpPr>
            <p:cNvPr id="9" name="설명선 1 8"/>
            <p:cNvSpPr/>
            <p:nvPr/>
          </p:nvSpPr>
          <p:spPr bwMode="auto">
            <a:xfrm>
              <a:off x="3347865" y="4077072"/>
              <a:ext cx="3024336" cy="2259818"/>
            </a:xfrm>
            <a:prstGeom prst="borderCallout1">
              <a:avLst>
                <a:gd name="adj1" fmla="val -49687"/>
                <a:gd name="adj2" fmla="val -22963"/>
                <a:gd name="adj3" fmla="val -232"/>
                <a:gd name="adj4" fmla="val 41991"/>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graphicFrame>
          <p:nvGraphicFramePr>
            <p:cNvPr id="10" name="Object 2"/>
            <p:cNvGraphicFramePr>
              <a:graphicFrameLocks noChangeAspect="1"/>
            </p:cNvGraphicFramePr>
            <p:nvPr/>
          </p:nvGraphicFramePr>
          <p:xfrm>
            <a:off x="3275856" y="4005064"/>
            <a:ext cx="4135438" cy="2905125"/>
          </p:xfrm>
          <a:graphic>
            <a:graphicData uri="http://schemas.openxmlformats.org/presentationml/2006/ole">
              <p:oleObj spid="_x0000_s295939" name="Graph" r:id="rId4" imgW="4132800" imgH="2901600" progId="Origin50.Graph">
                <p:embed/>
              </p:oleObj>
            </a:graphicData>
          </a:graphic>
        </p:graphicFrame>
        <p:sp>
          <p:nvSpPr>
            <p:cNvPr id="11" name="타원 10"/>
            <p:cNvSpPr/>
            <p:nvPr/>
          </p:nvSpPr>
          <p:spPr>
            <a:xfrm>
              <a:off x="3995936" y="5157192"/>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 name="그룹 11"/>
          <p:cNvGrpSpPr/>
          <p:nvPr/>
        </p:nvGrpSpPr>
        <p:grpSpPr>
          <a:xfrm>
            <a:off x="6155034" y="4014167"/>
            <a:ext cx="4135438" cy="2905125"/>
            <a:chOff x="6155034" y="3945756"/>
            <a:chExt cx="4135438" cy="2905125"/>
          </a:xfrm>
        </p:grpSpPr>
        <p:sp>
          <p:nvSpPr>
            <p:cNvPr id="13" name="설명선 1 12"/>
            <p:cNvSpPr/>
            <p:nvPr/>
          </p:nvSpPr>
          <p:spPr bwMode="auto">
            <a:xfrm>
              <a:off x="6186016" y="4017765"/>
              <a:ext cx="2957984" cy="2232248"/>
            </a:xfrm>
            <a:prstGeom prst="borderCallout1">
              <a:avLst>
                <a:gd name="adj1" fmla="val -43305"/>
                <a:gd name="adj2" fmla="val -124388"/>
                <a:gd name="adj3" fmla="val -232"/>
                <a:gd name="adj4" fmla="val 41991"/>
              </a:avLst>
            </a:prstGeom>
            <a:no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graphicFrame>
          <p:nvGraphicFramePr>
            <p:cNvPr id="14" name="Object 3"/>
            <p:cNvGraphicFramePr>
              <a:graphicFrameLocks noChangeAspect="1"/>
            </p:cNvGraphicFramePr>
            <p:nvPr/>
          </p:nvGraphicFramePr>
          <p:xfrm>
            <a:off x="6155034" y="3945756"/>
            <a:ext cx="4135438" cy="2905125"/>
          </p:xfrm>
          <a:graphic>
            <a:graphicData uri="http://schemas.openxmlformats.org/presentationml/2006/ole">
              <p:oleObj spid="_x0000_s295940" name="Graph" r:id="rId5" imgW="4132800" imgH="2901600" progId="Origin50.Graph">
                <p:embed/>
              </p:oleObj>
            </a:graphicData>
          </a:graphic>
        </p:graphicFrame>
        <p:sp>
          <p:nvSpPr>
            <p:cNvPr id="15" name="타원 14"/>
            <p:cNvSpPr/>
            <p:nvPr/>
          </p:nvSpPr>
          <p:spPr>
            <a:xfrm>
              <a:off x="7842200" y="4665836"/>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TextBox 15"/>
          <p:cNvSpPr txBox="1"/>
          <p:nvPr/>
        </p:nvSpPr>
        <p:spPr>
          <a:xfrm>
            <a:off x="4932040" y="879128"/>
            <a:ext cx="4211960" cy="2777683"/>
          </a:xfrm>
          <a:prstGeom prst="rect">
            <a:avLst/>
          </a:prstGeom>
          <a:noFill/>
        </p:spPr>
        <p:txBody>
          <a:bodyPr wrap="square" rtlCol="0">
            <a:spAutoFit/>
          </a:bodyPr>
          <a:lstStyle/>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TPC using only </a:t>
            </a:r>
            <a:r>
              <a:rPr lang="en-US" altLang="ko-KR" dirty="0" smtClean="0">
                <a:solidFill>
                  <a:srgbClr val="000000"/>
                </a:solidFill>
                <a:latin typeface="Arial Unicode MS" pitchFamily="50" charset="-127"/>
                <a:ea typeface="Arial Unicode MS" pitchFamily="50" charset="-127"/>
                <a:cs typeface="Arial Unicode MS" pitchFamily="50" charset="-127"/>
              </a:rPr>
              <a:t>central solenoid</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742950" lvl="1" indent="-285750" algn="just">
              <a:spcBef>
                <a:spcPts val="300"/>
              </a:spcBef>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Decreasing </a:t>
            </a:r>
            <a:r>
              <a:rPr lang="en-US" altLang="ko-KR" dirty="0" err="1" smtClean="0">
                <a:solidFill>
                  <a:srgbClr val="000000"/>
                </a:solidFill>
                <a:latin typeface="Arial Unicode MS" pitchFamily="50" charset="-127"/>
                <a:ea typeface="Arial Unicode MS" pitchFamily="50" charset="-127"/>
                <a:cs typeface="Arial Unicode MS" pitchFamily="50" charset="-127"/>
              </a:rPr>
              <a:t>B</a:t>
            </a:r>
            <a:r>
              <a:rPr lang="en-US" altLang="ko-KR" baseline="-25000" dirty="0" err="1" smtClean="0">
                <a:solidFill>
                  <a:srgbClr val="000000"/>
                </a:solidFill>
                <a:latin typeface="Arial Unicode MS" pitchFamily="50" charset="-127"/>
                <a:ea typeface="Arial Unicode MS" pitchFamily="50" charset="-127"/>
                <a:cs typeface="Arial Unicode MS" pitchFamily="50" charset="-127"/>
              </a:rPr>
              <a:t>v</a:t>
            </a:r>
            <a:r>
              <a:rPr lang="en-US" altLang="ko-KR" dirty="0" smtClean="0">
                <a:solidFill>
                  <a:srgbClr val="000000"/>
                </a:solidFill>
                <a:latin typeface="Arial Unicode MS" pitchFamily="50" charset="-127"/>
                <a:ea typeface="Arial Unicode MS" pitchFamily="50" charset="-127"/>
                <a:cs typeface="Arial Unicode MS" pitchFamily="50" charset="-127"/>
              </a:rPr>
              <a:t> sustaining TPC</a:t>
            </a:r>
          </a:p>
          <a:p>
            <a:pPr marL="742950" lvl="1" indent="-285750" algn="just">
              <a:spcBef>
                <a:spcPts val="300"/>
              </a:spcBef>
              <a:buFont typeface="Arial" pitchFamily="34" charset="0"/>
              <a:buChar char="•"/>
            </a:pPr>
            <a:r>
              <a:rPr lang="en-US" altLang="ko-KR" dirty="0" err="1" smtClean="0">
                <a:solidFill>
                  <a:srgbClr val="000000"/>
                </a:solidFill>
                <a:latin typeface="Arial Unicode MS" pitchFamily="50" charset="-127"/>
                <a:ea typeface="Arial Unicode MS" pitchFamily="50" charset="-127"/>
                <a:cs typeface="Arial Unicode MS" pitchFamily="50" charset="-127"/>
              </a:rPr>
              <a:t>V</a:t>
            </a:r>
            <a:r>
              <a:rPr lang="en-US" altLang="ko-KR" baseline="-25000" dirty="0" err="1" smtClean="0">
                <a:solidFill>
                  <a:srgbClr val="000000"/>
                </a:solidFill>
                <a:latin typeface="Arial Unicode MS" pitchFamily="50" charset="-127"/>
                <a:ea typeface="Arial Unicode MS" pitchFamily="50" charset="-127"/>
                <a:cs typeface="Arial Unicode MS" pitchFamily="50" charset="-127"/>
              </a:rPr>
              <a:t>loop</a:t>
            </a:r>
            <a:r>
              <a:rPr lang="en-US" altLang="ko-KR" dirty="0" smtClean="0">
                <a:solidFill>
                  <a:srgbClr val="000000"/>
                </a:solidFill>
                <a:latin typeface="Arial Unicode MS" pitchFamily="50" charset="-127"/>
                <a:ea typeface="Arial Unicode MS" pitchFamily="50" charset="-127"/>
                <a:cs typeface="Arial Unicode MS" pitchFamily="50" charset="-127"/>
              </a:rPr>
              <a:t> is supplied continuously after 400 ms</a:t>
            </a:r>
          </a:p>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Earlier </a:t>
            </a:r>
            <a:r>
              <a:rPr lang="en-US" altLang="ko-KR" dirty="0" err="1" smtClean="0">
                <a:solidFill>
                  <a:srgbClr val="000000"/>
                </a:solidFill>
                <a:latin typeface="Arial Unicode MS" pitchFamily="50" charset="-127"/>
                <a:ea typeface="Arial Unicode MS" pitchFamily="50" charset="-127"/>
                <a:cs typeface="Arial Unicode MS" pitchFamily="50" charset="-127"/>
              </a:rPr>
              <a:t>I</a:t>
            </a:r>
            <a:r>
              <a:rPr lang="en-US" altLang="ko-KR" baseline="-25000" dirty="0" err="1" smtClean="0">
                <a:solidFill>
                  <a:srgbClr val="000000"/>
                </a:solidFill>
                <a:latin typeface="Arial Unicode MS" pitchFamily="50" charset="-127"/>
                <a:ea typeface="Arial Unicode MS" pitchFamily="50" charset="-127"/>
                <a:cs typeface="Arial Unicode MS" pitchFamily="50" charset="-127"/>
              </a:rPr>
              <a:t>p</a:t>
            </a:r>
            <a:r>
              <a:rPr lang="en-US" altLang="ko-KR" dirty="0" smtClean="0">
                <a:solidFill>
                  <a:srgbClr val="000000"/>
                </a:solidFill>
                <a:latin typeface="Arial Unicode MS" pitchFamily="50" charset="-127"/>
                <a:ea typeface="Arial Unicode MS" pitchFamily="50" charset="-127"/>
                <a:cs typeface="Arial Unicode MS" pitchFamily="50" charset="-127"/>
              </a:rPr>
              <a:t> initiation with larger </a:t>
            </a:r>
            <a:r>
              <a:rPr lang="en-US" altLang="ko-KR" dirty="0" smtClean="0">
                <a:solidFill>
                  <a:srgbClr val="000000"/>
                </a:solidFill>
                <a:latin typeface="Arial Unicode MS" pitchFamily="50" charset="-127"/>
                <a:ea typeface="Arial Unicode MS" pitchFamily="50" charset="-127"/>
                <a:cs typeface="Arial Unicode MS" pitchFamily="50" charset="-127"/>
              </a:rPr>
              <a:t>ECH</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What </a:t>
            </a:r>
            <a:r>
              <a:rPr lang="en-US" altLang="ko-KR" dirty="0" smtClean="0">
                <a:solidFill>
                  <a:srgbClr val="000000"/>
                </a:solidFill>
                <a:latin typeface="Arial Unicode MS" pitchFamily="50" charset="-127"/>
                <a:ea typeface="Arial Unicode MS" pitchFamily="50" charset="-127"/>
                <a:cs typeface="Arial Unicode MS" pitchFamily="50" charset="-127"/>
              </a:rPr>
              <a:t>determines the timing of CFS formation and plasma current initiation</a:t>
            </a:r>
            <a:r>
              <a:rPr lang="en-US" altLang="ko-KR" dirty="0" smtClean="0">
                <a:solidFill>
                  <a:srgbClr val="000000"/>
                </a:solidFill>
                <a:latin typeface="Arial Unicode MS" pitchFamily="50" charset="-127"/>
                <a:ea typeface="Arial Unicode MS" pitchFamily="50" charset="-127"/>
                <a:cs typeface="Arial Unicode MS" pitchFamily="50" charset="-127"/>
              </a:rPr>
              <a:t>?</a:t>
            </a:r>
          </a:p>
          <a:p>
            <a:pPr marL="742950" lvl="1" indent="-285750" algn="just">
              <a:spcBef>
                <a:spcPts val="300"/>
              </a:spcBef>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Decreasing </a:t>
            </a:r>
            <a:r>
              <a:rPr lang="en-US" altLang="ko-KR" dirty="0" err="1" smtClean="0">
                <a:solidFill>
                  <a:srgbClr val="000000"/>
                </a:solidFill>
                <a:latin typeface="Arial Unicode MS" pitchFamily="50" charset="-127"/>
                <a:ea typeface="Arial Unicode MS" pitchFamily="50" charset="-127"/>
                <a:cs typeface="Arial Unicode MS" pitchFamily="50" charset="-127"/>
              </a:rPr>
              <a:t>B</a:t>
            </a:r>
            <a:r>
              <a:rPr lang="en-US" altLang="ko-KR" baseline="-25000" dirty="0" err="1" smtClean="0">
                <a:solidFill>
                  <a:srgbClr val="000000"/>
                </a:solidFill>
                <a:latin typeface="Arial Unicode MS" pitchFamily="50" charset="-127"/>
                <a:ea typeface="Arial Unicode MS" pitchFamily="50" charset="-127"/>
                <a:cs typeface="Arial Unicode MS" pitchFamily="50" charset="-127"/>
              </a:rPr>
              <a:t>v</a:t>
            </a:r>
            <a:r>
              <a:rPr lang="en-US" altLang="ko-KR" dirty="0" smtClean="0">
                <a:solidFill>
                  <a:srgbClr val="000000"/>
                </a:solidFill>
                <a:latin typeface="Arial Unicode MS" pitchFamily="50" charset="-127"/>
                <a:ea typeface="Arial Unicode MS" pitchFamily="50" charset="-127"/>
                <a:cs typeface="Arial Unicode MS" pitchFamily="50" charset="-127"/>
              </a:rPr>
              <a:t> </a:t>
            </a:r>
            <a:r>
              <a:rPr lang="en-US" altLang="ko-KR" dirty="0" smtClean="0">
                <a:solidFill>
                  <a:srgbClr val="000000"/>
                </a:solidFill>
                <a:latin typeface="Arial Unicode MS" pitchFamily="50" charset="-127"/>
                <a:ea typeface="Arial Unicode MS" pitchFamily="50" charset="-127"/>
                <a:cs typeface="Arial Unicode MS" pitchFamily="50" charset="-127"/>
              </a:rPr>
              <a:t>&amp; Pre-ionization</a:t>
            </a:r>
            <a:endParaRPr lang="en-US" altLang="ko-KR" dirty="0" smtClean="0">
              <a:solidFill>
                <a:srgbClr val="000000"/>
              </a:solidFill>
              <a:latin typeface="Arial Unicode MS" pitchFamily="50" charset="-127"/>
              <a:ea typeface="Arial Unicode MS" pitchFamily="50" charset="-127"/>
              <a:cs typeface="Arial Unicode MS" pitchFamily="50" charset="-127"/>
            </a:endParaRPr>
          </a:p>
        </p:txBody>
      </p:sp>
      <p:pic>
        <p:nvPicPr>
          <p:cNvPr id="17" name="그림 16"/>
          <p:cNvPicPr>
            <a:picLocks noChangeAspect="1"/>
          </p:cNvPicPr>
          <p:nvPr/>
        </p:nvPicPr>
        <p:blipFill>
          <a:blip r:embed="rId6" cstate="print"/>
          <a:stretch>
            <a:fillRect/>
          </a:stretch>
        </p:blipFill>
        <p:spPr>
          <a:xfrm>
            <a:off x="72391" y="4123651"/>
            <a:ext cx="1075563" cy="2088261"/>
          </a:xfrm>
          <a:prstGeom prst="rect">
            <a:avLst/>
          </a:prstGeom>
        </p:spPr>
      </p:pic>
      <p:pic>
        <p:nvPicPr>
          <p:cNvPr id="18" name="그림 17"/>
          <p:cNvPicPr>
            <a:picLocks noChangeAspect="1"/>
          </p:cNvPicPr>
          <p:nvPr/>
        </p:nvPicPr>
        <p:blipFill>
          <a:blip r:embed="rId7" cstate="print"/>
          <a:stretch>
            <a:fillRect/>
          </a:stretch>
        </p:blipFill>
        <p:spPr>
          <a:xfrm>
            <a:off x="1018208" y="4115171"/>
            <a:ext cx="1070991" cy="2135124"/>
          </a:xfrm>
          <a:prstGeom prst="rect">
            <a:avLst/>
          </a:prstGeom>
        </p:spPr>
      </p:pic>
      <p:pic>
        <p:nvPicPr>
          <p:cNvPr id="19" name="그림 18"/>
          <p:cNvPicPr>
            <a:picLocks noChangeAspect="1"/>
          </p:cNvPicPr>
          <p:nvPr/>
        </p:nvPicPr>
        <p:blipFill>
          <a:blip r:embed="rId8" cstate="print"/>
          <a:stretch>
            <a:fillRect/>
          </a:stretch>
        </p:blipFill>
        <p:spPr>
          <a:xfrm>
            <a:off x="1916212" y="4146583"/>
            <a:ext cx="1100709" cy="2100834"/>
          </a:xfrm>
          <a:prstGeom prst="rect">
            <a:avLst/>
          </a:prstGeom>
        </p:spPr>
      </p:pic>
      <p:pic>
        <p:nvPicPr>
          <p:cNvPr id="20" name="그림 19"/>
          <p:cNvPicPr>
            <a:picLocks noChangeAspect="1"/>
          </p:cNvPicPr>
          <p:nvPr/>
        </p:nvPicPr>
        <p:blipFill>
          <a:blip r:embed="rId9" cstate="print"/>
          <a:stretch>
            <a:fillRect/>
          </a:stretch>
        </p:blipFill>
        <p:spPr>
          <a:xfrm>
            <a:off x="3148981" y="4209502"/>
            <a:ext cx="1092708" cy="2071116"/>
          </a:xfrm>
          <a:prstGeom prst="rect">
            <a:avLst/>
          </a:prstGeom>
        </p:spPr>
      </p:pic>
      <p:pic>
        <p:nvPicPr>
          <p:cNvPr id="21" name="그림 20"/>
          <p:cNvPicPr>
            <a:picLocks noChangeAspect="1"/>
          </p:cNvPicPr>
          <p:nvPr/>
        </p:nvPicPr>
        <p:blipFill>
          <a:blip r:embed="rId10" cstate="print"/>
          <a:stretch>
            <a:fillRect/>
          </a:stretch>
        </p:blipFill>
        <p:spPr>
          <a:xfrm>
            <a:off x="4139952" y="4196802"/>
            <a:ext cx="1075563" cy="2121408"/>
          </a:xfrm>
          <a:prstGeom prst="rect">
            <a:avLst/>
          </a:prstGeom>
        </p:spPr>
      </p:pic>
      <p:pic>
        <p:nvPicPr>
          <p:cNvPr id="22" name="그림 21"/>
          <p:cNvPicPr>
            <a:picLocks noChangeAspect="1"/>
          </p:cNvPicPr>
          <p:nvPr/>
        </p:nvPicPr>
        <p:blipFill>
          <a:blip r:embed="rId11" cstate="print"/>
          <a:stretch>
            <a:fillRect/>
          </a:stretch>
        </p:blipFill>
        <p:spPr>
          <a:xfrm>
            <a:off x="5050656" y="4184103"/>
            <a:ext cx="1062990" cy="2129409"/>
          </a:xfrm>
          <a:prstGeom prst="rect">
            <a:avLst/>
          </a:prstGeom>
        </p:spPr>
      </p:pic>
      <p:pic>
        <p:nvPicPr>
          <p:cNvPr id="23" name="그림 22"/>
          <p:cNvPicPr>
            <a:picLocks noChangeAspect="1"/>
          </p:cNvPicPr>
          <p:nvPr/>
        </p:nvPicPr>
        <p:blipFill>
          <a:blip r:embed="rId12" cstate="print"/>
          <a:stretch>
            <a:fillRect/>
          </a:stretch>
        </p:blipFill>
        <p:spPr>
          <a:xfrm>
            <a:off x="6215215" y="4149081"/>
            <a:ext cx="1054989" cy="2104263"/>
          </a:xfrm>
          <a:prstGeom prst="rect">
            <a:avLst/>
          </a:prstGeom>
        </p:spPr>
      </p:pic>
      <p:pic>
        <p:nvPicPr>
          <p:cNvPr id="24" name="그림 23"/>
          <p:cNvPicPr>
            <a:picLocks noChangeAspect="1"/>
          </p:cNvPicPr>
          <p:nvPr/>
        </p:nvPicPr>
        <p:blipFill>
          <a:blip r:embed="rId13" cstate="print"/>
          <a:stretch>
            <a:fillRect/>
          </a:stretch>
        </p:blipFill>
        <p:spPr>
          <a:xfrm>
            <a:off x="7109172" y="4136380"/>
            <a:ext cx="1122426" cy="2121408"/>
          </a:xfrm>
          <a:prstGeom prst="rect">
            <a:avLst/>
          </a:prstGeom>
        </p:spPr>
      </p:pic>
      <p:pic>
        <p:nvPicPr>
          <p:cNvPr id="25" name="그림 24"/>
          <p:cNvPicPr>
            <a:picLocks noChangeAspect="1"/>
          </p:cNvPicPr>
          <p:nvPr/>
        </p:nvPicPr>
        <p:blipFill>
          <a:blip r:embed="rId14" cstate="print"/>
          <a:stretch>
            <a:fillRect/>
          </a:stretch>
        </p:blipFill>
        <p:spPr>
          <a:xfrm>
            <a:off x="7969076" y="4154425"/>
            <a:ext cx="1131570" cy="2122551"/>
          </a:xfrm>
          <a:prstGeom prst="rect">
            <a:avLst/>
          </a:prstGeom>
        </p:spPr>
      </p:pic>
      <p:graphicFrame>
        <p:nvGraphicFramePr>
          <p:cNvPr id="295942" name="Object 6"/>
          <p:cNvGraphicFramePr>
            <a:graphicFrameLocks noChangeAspect="1"/>
          </p:cNvGraphicFramePr>
          <p:nvPr/>
        </p:nvGraphicFramePr>
        <p:xfrm>
          <a:off x="-44599" y="548680"/>
          <a:ext cx="6200775" cy="4354512"/>
        </p:xfrm>
        <a:graphic>
          <a:graphicData uri="http://schemas.openxmlformats.org/presentationml/2006/ole">
            <p:oleObj spid="_x0000_s295942" name="Graph" r:id="rId15" imgW="4132800" imgH="2901600" progId="Origin50.Graph">
              <p:embed/>
            </p:oleObj>
          </a:graphicData>
        </a:graphic>
      </p:graphicFrame>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9"/>
          <p:cNvSpPr>
            <a:spLocks noGrp="1"/>
          </p:cNvSpPr>
          <p:nvPr>
            <p:ph type="title"/>
          </p:nvPr>
        </p:nvSpPr>
        <p:spPr>
          <a:xfrm>
            <a:off x="659968" y="57324"/>
            <a:ext cx="8447099" cy="712788"/>
          </a:xfrm>
        </p:spPr>
        <p:txBody>
          <a:bodyPr/>
          <a:lstStyle/>
          <a:p>
            <a:r>
              <a:rPr lang="en-US" altLang="ko-KR" dirty="0" smtClean="0">
                <a:latin typeface="Arial" pitchFamily="34" charset="0"/>
                <a:cs typeface="Arial" pitchFamily="34" charset="0"/>
              </a:rPr>
              <a:t>Formation of Closed Flux Surface</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Model for CFS formation</a:t>
            </a:r>
            <a:endParaRPr lang="ko-KR" altLang="en-US" sz="2600" dirty="0">
              <a:solidFill>
                <a:srgbClr val="FFFF00"/>
              </a:solidFill>
              <a:latin typeface="Arial" pitchFamily="34" charset="0"/>
              <a:cs typeface="Arial" pitchFamily="34" charset="0"/>
            </a:endParaRPr>
          </a:p>
        </p:txBody>
      </p:sp>
      <p:sp>
        <p:nvSpPr>
          <p:cNvPr id="16" name="TextBox 15"/>
          <p:cNvSpPr txBox="1"/>
          <p:nvPr/>
        </p:nvSpPr>
        <p:spPr>
          <a:xfrm>
            <a:off x="-11112" y="3789040"/>
            <a:ext cx="3863032" cy="923330"/>
          </a:xfrm>
          <a:prstGeom prst="rect">
            <a:avLst/>
          </a:prstGeom>
          <a:noFill/>
        </p:spPr>
        <p:txBody>
          <a:bodyPr wrap="square" rtlCol="0">
            <a:spAutoFit/>
          </a:bodyPr>
          <a:lstStyle/>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Lower resistivity with larger ECH power makes possible faster </a:t>
            </a:r>
            <a:r>
              <a:rPr lang="en-US" altLang="ko-KR" dirty="0" err="1" smtClean="0">
                <a:solidFill>
                  <a:srgbClr val="000000"/>
                </a:solidFill>
                <a:latin typeface="Arial Unicode MS" pitchFamily="50" charset="-127"/>
                <a:ea typeface="Arial Unicode MS" pitchFamily="50" charset="-127"/>
                <a:cs typeface="Arial Unicode MS" pitchFamily="50" charset="-127"/>
              </a:rPr>
              <a:t>I</a:t>
            </a:r>
            <a:r>
              <a:rPr lang="en-US" altLang="ko-KR" baseline="-25000" dirty="0" err="1" smtClean="0">
                <a:solidFill>
                  <a:srgbClr val="000000"/>
                </a:solidFill>
                <a:latin typeface="Arial Unicode MS" pitchFamily="50" charset="-127"/>
                <a:ea typeface="Arial Unicode MS" pitchFamily="50" charset="-127"/>
                <a:cs typeface="Arial Unicode MS" pitchFamily="50" charset="-127"/>
              </a:rPr>
              <a:t>p</a:t>
            </a:r>
            <a:r>
              <a:rPr lang="en-US" altLang="ko-KR" dirty="0" smtClean="0">
                <a:solidFill>
                  <a:srgbClr val="000000"/>
                </a:solidFill>
                <a:latin typeface="Arial Unicode MS" pitchFamily="50" charset="-127"/>
                <a:ea typeface="Arial Unicode MS" pitchFamily="50" charset="-127"/>
                <a:cs typeface="Arial Unicode MS" pitchFamily="50" charset="-127"/>
              </a:rPr>
              <a:t> initiation</a:t>
            </a:r>
          </a:p>
        </p:txBody>
      </p:sp>
      <p:sp>
        <p:nvSpPr>
          <p:cNvPr id="24" name="TextBox 23"/>
          <p:cNvSpPr txBox="1"/>
          <p:nvPr/>
        </p:nvSpPr>
        <p:spPr>
          <a:xfrm>
            <a:off x="0" y="4746228"/>
            <a:ext cx="9144000" cy="1592744"/>
          </a:xfrm>
          <a:prstGeom prst="rect">
            <a:avLst/>
          </a:prstGeom>
          <a:noFill/>
        </p:spPr>
        <p:txBody>
          <a:bodyPr wrap="square" rtlCol="0">
            <a:spAutoFit/>
          </a:bodyPr>
          <a:lstStyle/>
          <a:p>
            <a:pPr marL="285750" indent="-285750" algn="just">
              <a:spcBef>
                <a:spcPts val="300"/>
              </a:spcBef>
              <a:buFont typeface="Wingdings" pitchFamily="2" charset="2"/>
              <a:buChar char="Ø"/>
            </a:pPr>
            <a:r>
              <a:rPr lang="en-US" altLang="ko-KR" dirty="0" smtClean="0">
                <a:solidFill>
                  <a:srgbClr val="000000"/>
                </a:solidFill>
                <a:latin typeface="Arial Unicode MS" pitchFamily="50" charset="-127"/>
                <a:ea typeface="Arial Unicode MS" pitchFamily="50" charset="-127"/>
                <a:cs typeface="Arial Unicode MS" pitchFamily="50" charset="-127"/>
              </a:rPr>
              <a:t>The model for CFS formation</a:t>
            </a:r>
          </a:p>
          <a:p>
            <a:pPr marL="742950" lvl="1" indent="-285750" algn="just">
              <a:spcBef>
                <a:spcPts val="300"/>
              </a:spcBef>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The poloidal field from plasma current along resistivity of pre-ionization</a:t>
            </a:r>
          </a:p>
          <a:p>
            <a:pPr marL="742950" lvl="1" indent="-285750" algn="just">
              <a:spcBef>
                <a:spcPts val="300"/>
              </a:spcBef>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CFS formation : the time when the poloidal field overcomes the decreasing vertical field</a:t>
            </a:r>
          </a:p>
          <a:p>
            <a:pPr marL="742950" lvl="1" indent="-285750" algn="just">
              <a:spcBef>
                <a:spcPts val="300"/>
              </a:spcBef>
              <a:buFontTx/>
              <a:buChar char="-"/>
            </a:pPr>
            <a:r>
              <a:rPr lang="en-US" altLang="ko-KR" dirty="0" smtClean="0">
                <a:solidFill>
                  <a:srgbClr val="000000"/>
                </a:solidFill>
                <a:latin typeface="Arial Unicode MS" pitchFamily="50" charset="-127"/>
                <a:ea typeface="Arial Unicode MS" pitchFamily="50" charset="-127"/>
                <a:cs typeface="Arial Unicode MS" pitchFamily="50" charset="-127"/>
              </a:rPr>
              <a:t>The timing of CFS formation is well reproduced in experimental results.</a:t>
            </a:r>
            <a:endParaRPr lang="en-US" altLang="ko-KR" dirty="0" smtClean="0">
              <a:solidFill>
                <a:srgbClr val="000000"/>
              </a:solidFill>
              <a:latin typeface="Arial Unicode MS" pitchFamily="50" charset="-127"/>
              <a:ea typeface="Arial Unicode MS" pitchFamily="50" charset="-127"/>
              <a:cs typeface="Arial Unicode MS" pitchFamily="50" charset="-127"/>
            </a:endParaRPr>
          </a:p>
        </p:txBody>
      </p:sp>
      <p:graphicFrame>
        <p:nvGraphicFramePr>
          <p:cNvPr id="309249" name="Object 1"/>
          <p:cNvGraphicFramePr>
            <a:graphicFrameLocks noChangeAspect="1"/>
          </p:cNvGraphicFramePr>
          <p:nvPr/>
        </p:nvGraphicFramePr>
        <p:xfrm>
          <a:off x="-84783" y="620688"/>
          <a:ext cx="5376863" cy="3776662"/>
        </p:xfrm>
        <a:graphic>
          <a:graphicData uri="http://schemas.openxmlformats.org/presentationml/2006/ole">
            <p:oleObj spid="_x0000_s309249" name="Graph" r:id="rId3" imgW="4132800" imgH="2901600" progId="Origin50.Graph">
              <p:embed/>
            </p:oleObj>
          </a:graphicData>
        </a:graphic>
      </p:graphicFrame>
      <p:grpSp>
        <p:nvGrpSpPr>
          <p:cNvPr id="32" name="그룹 31"/>
          <p:cNvGrpSpPr/>
          <p:nvPr/>
        </p:nvGrpSpPr>
        <p:grpSpPr>
          <a:xfrm>
            <a:off x="3574181" y="599058"/>
            <a:ext cx="5569819" cy="4342110"/>
            <a:chOff x="3574181" y="599058"/>
            <a:chExt cx="5569819" cy="4342110"/>
          </a:xfrm>
        </p:grpSpPr>
        <p:grpSp>
          <p:nvGrpSpPr>
            <p:cNvPr id="3" name="그룹 31"/>
            <p:cNvGrpSpPr/>
            <p:nvPr/>
          </p:nvGrpSpPr>
          <p:grpSpPr>
            <a:xfrm>
              <a:off x="3866679" y="833636"/>
              <a:ext cx="5277321" cy="4107532"/>
              <a:chOff x="3866679" y="833636"/>
              <a:chExt cx="5277321" cy="4107532"/>
            </a:xfrm>
          </p:grpSpPr>
          <p:grpSp>
            <p:nvGrpSpPr>
              <p:cNvPr id="4" name="그룹 27"/>
              <p:cNvGrpSpPr/>
              <p:nvPr/>
            </p:nvGrpSpPr>
            <p:grpSpPr>
              <a:xfrm>
                <a:off x="3866679" y="833636"/>
                <a:ext cx="5277321" cy="4107532"/>
                <a:chOff x="3866679" y="833636"/>
                <a:chExt cx="5277321" cy="4107532"/>
              </a:xfrm>
            </p:grpSpPr>
            <p:grpSp>
              <p:nvGrpSpPr>
                <p:cNvPr id="5" name="그룹 22"/>
                <p:cNvGrpSpPr/>
                <p:nvPr/>
              </p:nvGrpSpPr>
              <p:grpSpPr>
                <a:xfrm>
                  <a:off x="3866679" y="833636"/>
                  <a:ext cx="5277321" cy="4107532"/>
                  <a:chOff x="35496" y="774328"/>
                  <a:chExt cx="5277321" cy="4107532"/>
                </a:xfrm>
              </p:grpSpPr>
              <p:pic>
                <p:nvPicPr>
                  <p:cNvPr id="19" name="Picture 18"/>
                  <p:cNvPicPr>
                    <a:picLocks noChangeAspect="1" noChangeArrowheads="1"/>
                  </p:cNvPicPr>
                  <p:nvPr/>
                </p:nvPicPr>
                <p:blipFill>
                  <a:blip r:embed="rId4" cstate="print"/>
                  <a:srcRect/>
                  <a:stretch>
                    <a:fillRect/>
                  </a:stretch>
                </p:blipFill>
                <p:spPr bwMode="auto">
                  <a:xfrm>
                    <a:off x="35496" y="2862560"/>
                    <a:ext cx="2600325" cy="2019300"/>
                  </a:xfrm>
                  <a:prstGeom prst="rect">
                    <a:avLst/>
                  </a:prstGeom>
                  <a:noFill/>
                  <a:ln w="31750">
                    <a:solidFill>
                      <a:schemeClr val="tx1"/>
                    </a:solidFill>
                    <a:miter lim="800000"/>
                    <a:headEnd/>
                    <a:tailEnd/>
                  </a:ln>
                  <a:effectLst/>
                </p:spPr>
              </p:pic>
              <p:pic>
                <p:nvPicPr>
                  <p:cNvPr id="20" name="Picture 22"/>
                  <p:cNvPicPr>
                    <a:picLocks noChangeAspect="1" noChangeArrowheads="1"/>
                  </p:cNvPicPr>
                  <p:nvPr/>
                </p:nvPicPr>
                <p:blipFill>
                  <a:blip r:embed="rId5" cstate="print"/>
                  <a:srcRect/>
                  <a:stretch>
                    <a:fillRect/>
                  </a:stretch>
                </p:blipFill>
                <p:spPr bwMode="auto">
                  <a:xfrm>
                    <a:off x="2712492" y="774328"/>
                    <a:ext cx="2600325" cy="2019300"/>
                  </a:xfrm>
                  <a:prstGeom prst="rect">
                    <a:avLst/>
                  </a:prstGeom>
                  <a:noFill/>
                  <a:ln w="31750">
                    <a:solidFill>
                      <a:srgbClr val="FF0000"/>
                    </a:solidFill>
                    <a:miter lim="800000"/>
                    <a:headEnd/>
                    <a:tailEnd/>
                  </a:ln>
                  <a:effectLst/>
                </p:spPr>
              </p:pic>
              <p:pic>
                <p:nvPicPr>
                  <p:cNvPr id="21" name="Picture 25"/>
                  <p:cNvPicPr>
                    <a:picLocks noChangeAspect="1" noChangeArrowheads="1"/>
                  </p:cNvPicPr>
                  <p:nvPr/>
                </p:nvPicPr>
                <p:blipFill>
                  <a:blip r:embed="rId6" cstate="print"/>
                  <a:srcRect/>
                  <a:stretch>
                    <a:fillRect/>
                  </a:stretch>
                </p:blipFill>
                <p:spPr bwMode="auto">
                  <a:xfrm>
                    <a:off x="2712492" y="2852936"/>
                    <a:ext cx="2600325" cy="2009775"/>
                  </a:xfrm>
                  <a:prstGeom prst="rect">
                    <a:avLst/>
                  </a:prstGeom>
                  <a:noFill/>
                  <a:ln w="31750">
                    <a:solidFill>
                      <a:srgbClr val="0070C0"/>
                    </a:solidFill>
                    <a:miter lim="800000"/>
                    <a:headEnd/>
                    <a:tailEnd/>
                  </a:ln>
                  <a:effectLst/>
                </p:spPr>
              </p:pic>
            </p:grpSp>
            <p:sp>
              <p:nvSpPr>
                <p:cNvPr id="25" name="직사각형 24"/>
                <p:cNvSpPr/>
                <p:nvPr/>
              </p:nvSpPr>
              <p:spPr>
                <a:xfrm>
                  <a:off x="4546600" y="4343112"/>
                  <a:ext cx="1326004" cy="369332"/>
                </a:xfrm>
                <a:prstGeom prst="rect">
                  <a:avLst/>
                </a:prstGeom>
              </p:spPr>
              <p:txBody>
                <a:bodyPr wrap="none">
                  <a:spAutoFit/>
                </a:bodyPr>
                <a:lstStyle/>
                <a:p>
                  <a:r>
                    <a:rPr lang="en-US" altLang="ko-KR" b="1" dirty="0" smtClean="0">
                      <a:solidFill>
                        <a:srgbClr val="000000"/>
                      </a:solidFill>
                      <a:latin typeface="Arial Unicode MS" pitchFamily="50" charset="-127"/>
                      <a:ea typeface="Arial Unicode MS" pitchFamily="50" charset="-127"/>
                      <a:cs typeface="Arial Unicode MS" pitchFamily="50" charset="-127"/>
                    </a:rPr>
                    <a:t>ECH 6 kW </a:t>
                  </a:r>
                  <a:endParaRPr lang="ko-KR" altLang="en-US" b="1" dirty="0"/>
                </a:p>
              </p:txBody>
            </p:sp>
            <p:sp>
              <p:nvSpPr>
                <p:cNvPr id="26" name="직사각형 25"/>
                <p:cNvSpPr/>
                <p:nvPr/>
              </p:nvSpPr>
              <p:spPr>
                <a:xfrm>
                  <a:off x="7244536" y="2267580"/>
                  <a:ext cx="1326004" cy="369332"/>
                </a:xfrm>
                <a:prstGeom prst="rect">
                  <a:avLst/>
                </a:prstGeom>
              </p:spPr>
              <p:txBody>
                <a:bodyPr wrap="none">
                  <a:spAutoFit/>
                </a:bodyPr>
                <a:lstStyle/>
                <a:p>
                  <a:r>
                    <a:rPr lang="en-US" altLang="ko-KR" b="1" dirty="0" smtClean="0">
                      <a:solidFill>
                        <a:srgbClr val="FF0000"/>
                      </a:solidFill>
                      <a:latin typeface="Arial Unicode MS" pitchFamily="50" charset="-127"/>
                      <a:ea typeface="Arial Unicode MS" pitchFamily="50" charset="-127"/>
                      <a:cs typeface="Arial Unicode MS" pitchFamily="50" charset="-127"/>
                    </a:rPr>
                    <a:t>ECH 4 kW </a:t>
                  </a:r>
                  <a:endParaRPr lang="ko-KR" altLang="en-US" b="1" dirty="0">
                    <a:solidFill>
                      <a:srgbClr val="FF0000"/>
                    </a:solidFill>
                  </a:endParaRPr>
                </a:p>
              </p:txBody>
            </p:sp>
            <p:sp>
              <p:nvSpPr>
                <p:cNvPr id="27" name="직사각형 26"/>
                <p:cNvSpPr/>
                <p:nvPr/>
              </p:nvSpPr>
              <p:spPr>
                <a:xfrm>
                  <a:off x="7244804" y="4330412"/>
                  <a:ext cx="1326004" cy="369332"/>
                </a:xfrm>
                <a:prstGeom prst="rect">
                  <a:avLst/>
                </a:prstGeom>
              </p:spPr>
              <p:txBody>
                <a:bodyPr wrap="none">
                  <a:spAutoFit/>
                </a:bodyPr>
                <a:lstStyle/>
                <a:p>
                  <a:r>
                    <a:rPr lang="en-US" altLang="ko-KR" b="1" dirty="0" smtClean="0">
                      <a:solidFill>
                        <a:srgbClr val="0070C0"/>
                      </a:solidFill>
                      <a:latin typeface="Arial Unicode MS" pitchFamily="50" charset="-127"/>
                      <a:ea typeface="Arial Unicode MS" pitchFamily="50" charset="-127"/>
                      <a:cs typeface="Arial Unicode MS" pitchFamily="50" charset="-127"/>
                    </a:rPr>
                    <a:t>ECH 2 kW </a:t>
                  </a:r>
                  <a:endParaRPr lang="ko-KR" altLang="en-US" b="1" dirty="0">
                    <a:solidFill>
                      <a:srgbClr val="0070C0"/>
                    </a:solidFill>
                  </a:endParaRPr>
                </a:p>
              </p:txBody>
            </p:sp>
          </p:grpSp>
          <p:sp>
            <p:nvSpPr>
              <p:cNvPr id="29" name="타원 28"/>
              <p:cNvSpPr/>
              <p:nvPr/>
            </p:nvSpPr>
            <p:spPr>
              <a:xfrm>
                <a:off x="6876256" y="1196752"/>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p:cNvSpPr/>
              <p:nvPr/>
            </p:nvSpPr>
            <p:spPr>
              <a:xfrm>
                <a:off x="4139952" y="3212976"/>
                <a:ext cx="504056" cy="50405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타원 30"/>
              <p:cNvSpPr/>
              <p:nvPr/>
            </p:nvSpPr>
            <p:spPr>
              <a:xfrm>
                <a:off x="6948264" y="3356992"/>
                <a:ext cx="504056" cy="504056"/>
              </a:xfrm>
              <a:prstGeom prst="ellips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309252" name="Object 4"/>
            <p:cNvGraphicFramePr>
              <a:graphicFrameLocks noChangeAspect="1"/>
            </p:cNvGraphicFramePr>
            <p:nvPr/>
          </p:nvGraphicFramePr>
          <p:xfrm>
            <a:off x="3574181" y="599058"/>
            <a:ext cx="4132263" cy="2901950"/>
          </p:xfrm>
          <a:graphic>
            <a:graphicData uri="http://schemas.openxmlformats.org/presentationml/2006/ole">
              <p:oleObj spid="_x0000_s309252" name="Graph" r:id="rId7" imgW="4132800" imgH="2901600" progId="Origin50.Graph">
                <p:embed/>
              </p:oleObj>
            </a:graphicData>
          </a:graphic>
        </p:graphicFrame>
      </p:gr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18" name="Object 6"/>
          <p:cNvGraphicFramePr>
            <a:graphicFrameLocks noChangeAspect="1"/>
          </p:cNvGraphicFramePr>
          <p:nvPr/>
        </p:nvGraphicFramePr>
        <p:xfrm>
          <a:off x="-44599" y="442640"/>
          <a:ext cx="6200775" cy="4354512"/>
        </p:xfrm>
        <a:graphic>
          <a:graphicData uri="http://schemas.openxmlformats.org/presentationml/2006/ole">
            <p:oleObj spid="_x0000_s320518" name="Graph" r:id="rId3" imgW="4132800" imgH="2901600" progId="Origin50.Graph">
              <p:embed/>
            </p:oleObj>
          </a:graphicData>
        </a:graphic>
      </p:graphicFrame>
      <p:sp>
        <p:nvSpPr>
          <p:cNvPr id="2" name="제목 9"/>
          <p:cNvSpPr>
            <a:spLocks noGrp="1"/>
          </p:cNvSpPr>
          <p:nvPr>
            <p:ph type="title"/>
          </p:nvPr>
        </p:nvSpPr>
        <p:spPr>
          <a:xfrm>
            <a:off x="659968" y="57324"/>
            <a:ext cx="8447099" cy="712788"/>
          </a:xfrm>
        </p:spPr>
        <p:txBody>
          <a:bodyPr/>
          <a:lstStyle/>
          <a:p>
            <a:r>
              <a:rPr lang="en-US" altLang="ko-KR" dirty="0" smtClean="0">
                <a:latin typeface="Arial" pitchFamily="34" charset="0"/>
                <a:cs typeface="Arial" pitchFamily="34" charset="0"/>
              </a:rPr>
              <a:t>Formation of Closed Flux Surface</a:t>
            </a:r>
            <a:r>
              <a:rPr lang="en-US" altLang="ko-KR" sz="2600" dirty="0" smtClean="0">
                <a:solidFill>
                  <a:srgbClr val="FFFF00"/>
                </a:solidFill>
                <a:latin typeface="Arial" pitchFamily="34" charset="0"/>
                <a:cs typeface="Arial" pitchFamily="34" charset="0"/>
              </a:rPr>
              <a:t/>
            </a:r>
            <a:br>
              <a:rPr lang="en-US" altLang="ko-KR" sz="2600" dirty="0" smtClean="0">
                <a:solidFill>
                  <a:srgbClr val="FFFF00"/>
                </a:solidFill>
                <a:latin typeface="Arial" pitchFamily="34" charset="0"/>
                <a:cs typeface="Arial" pitchFamily="34" charset="0"/>
              </a:rPr>
            </a:br>
            <a:r>
              <a:rPr lang="en-US" altLang="ko-KR" sz="2600" dirty="0" smtClean="0">
                <a:solidFill>
                  <a:srgbClr val="FFFF00"/>
                </a:solidFill>
                <a:latin typeface="Arial" pitchFamily="34" charset="0"/>
                <a:cs typeface="Arial" pitchFamily="34" charset="0"/>
              </a:rPr>
              <a:t>CFS formation with decreasing </a:t>
            </a:r>
            <a:r>
              <a:rPr lang="en-US" altLang="ko-KR" sz="2600" dirty="0" err="1" smtClean="0">
                <a:solidFill>
                  <a:srgbClr val="FFFF00"/>
                </a:solidFill>
                <a:latin typeface="Arial" pitchFamily="34" charset="0"/>
                <a:cs typeface="Arial" pitchFamily="34" charset="0"/>
              </a:rPr>
              <a:t>B</a:t>
            </a:r>
            <a:r>
              <a:rPr lang="en-US" altLang="ko-KR" sz="2600" baseline="-25000" dirty="0" err="1" smtClean="0">
                <a:solidFill>
                  <a:srgbClr val="FFFF00"/>
                </a:solidFill>
                <a:latin typeface="Arial" pitchFamily="34" charset="0"/>
                <a:cs typeface="Arial" pitchFamily="34" charset="0"/>
              </a:rPr>
              <a:t>v</a:t>
            </a:r>
            <a:r>
              <a:rPr lang="en-US" altLang="ko-KR" sz="2600" baseline="-25000" dirty="0" smtClean="0">
                <a:solidFill>
                  <a:srgbClr val="FFFF00"/>
                </a:solidFill>
                <a:latin typeface="Arial" pitchFamily="34" charset="0"/>
                <a:cs typeface="Arial" pitchFamily="34" charset="0"/>
              </a:rPr>
              <a:t> </a:t>
            </a:r>
            <a:r>
              <a:rPr lang="en-US" altLang="ko-KR" sz="2600" dirty="0" smtClean="0">
                <a:solidFill>
                  <a:srgbClr val="FFFF00"/>
                </a:solidFill>
                <a:latin typeface="Arial" pitchFamily="34" charset="0"/>
                <a:cs typeface="Arial" pitchFamily="34" charset="0"/>
              </a:rPr>
              <a:t>along </a:t>
            </a:r>
            <a:r>
              <a:rPr lang="en-US" altLang="ko-KR" sz="2600" dirty="0" smtClean="0">
                <a:solidFill>
                  <a:srgbClr val="FFFF00"/>
                </a:solidFill>
                <a:latin typeface="Arial" pitchFamily="34" charset="0"/>
                <a:cs typeface="Arial" pitchFamily="34" charset="0"/>
              </a:rPr>
              <a:t>B</a:t>
            </a:r>
            <a:r>
              <a:rPr lang="en-US" altLang="ko-KR" sz="2600" baseline="-25000" dirty="0" smtClean="0">
                <a:solidFill>
                  <a:srgbClr val="FFFF00"/>
                </a:solidFill>
                <a:latin typeface="Arial" pitchFamily="34" charset="0"/>
                <a:cs typeface="Arial" pitchFamily="34" charset="0"/>
              </a:rPr>
              <a:t>t</a:t>
            </a:r>
            <a:endParaRPr lang="ko-KR" altLang="en-US" sz="2600" baseline="-25000" dirty="0">
              <a:solidFill>
                <a:srgbClr val="FFFF00"/>
              </a:solidFill>
              <a:latin typeface="Arial" pitchFamily="34" charset="0"/>
              <a:cs typeface="Arial" pitchFamily="34" charset="0"/>
            </a:endParaRPr>
          </a:p>
        </p:txBody>
      </p:sp>
      <p:sp>
        <p:nvSpPr>
          <p:cNvPr id="16" name="TextBox 15"/>
          <p:cNvSpPr txBox="1"/>
          <p:nvPr/>
        </p:nvSpPr>
        <p:spPr>
          <a:xfrm>
            <a:off x="4788024" y="2708920"/>
            <a:ext cx="4355976" cy="961802"/>
          </a:xfrm>
          <a:prstGeom prst="rect">
            <a:avLst/>
          </a:prstGeom>
          <a:noFill/>
        </p:spPr>
        <p:txBody>
          <a:bodyPr wrap="square" rtlCol="0">
            <a:spAutoFit/>
          </a:bodyPr>
          <a:lstStyle/>
          <a:p>
            <a:pPr marL="285750" indent="-285750" algn="just">
              <a:spcBef>
                <a:spcPts val="300"/>
              </a:spcBef>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The plasma current initiates differently along the toroidal field.</a:t>
            </a:r>
            <a:endParaRPr lang="en-US" altLang="ko-KR" dirty="0" smtClean="0">
              <a:solidFill>
                <a:srgbClr val="000000"/>
              </a:solidFill>
              <a:latin typeface="Arial Unicode MS" pitchFamily="50" charset="-127"/>
              <a:ea typeface="Arial Unicode MS" pitchFamily="50" charset="-127"/>
              <a:cs typeface="Arial Unicode MS" pitchFamily="50" charset="-127"/>
            </a:endParaRPr>
          </a:p>
          <a:p>
            <a:pPr marL="285750" indent="-285750" algn="just">
              <a:spcBef>
                <a:spcPts val="300"/>
              </a:spcBef>
              <a:buFont typeface="Arial" pitchFamily="34" charset="0"/>
              <a:buChar char="•"/>
            </a:pPr>
            <a:r>
              <a:rPr lang="en-US" altLang="ko-KR" dirty="0" smtClean="0">
                <a:solidFill>
                  <a:srgbClr val="000000"/>
                </a:solidFill>
                <a:latin typeface="Arial Unicode MS" pitchFamily="50" charset="-127"/>
                <a:ea typeface="Arial Unicode MS" pitchFamily="50" charset="-127"/>
                <a:cs typeface="Arial Unicode MS" pitchFamily="50" charset="-127"/>
              </a:rPr>
              <a:t>Resistivity profile changes along B</a:t>
            </a:r>
            <a:r>
              <a:rPr lang="en-US" altLang="ko-KR" baseline="-25000" dirty="0" smtClean="0">
                <a:solidFill>
                  <a:srgbClr val="000000"/>
                </a:solidFill>
                <a:latin typeface="Arial Unicode MS" pitchFamily="50" charset="-127"/>
                <a:ea typeface="Arial Unicode MS" pitchFamily="50" charset="-127"/>
                <a:cs typeface="Arial Unicode MS" pitchFamily="50" charset="-127"/>
              </a:rPr>
              <a:t>t</a:t>
            </a:r>
            <a:endParaRPr lang="en-US" altLang="ko-KR" dirty="0" smtClean="0">
              <a:solidFill>
                <a:srgbClr val="000000"/>
              </a:solidFill>
              <a:latin typeface="Arial Unicode MS" pitchFamily="50" charset="-127"/>
              <a:ea typeface="Arial Unicode MS" pitchFamily="50" charset="-127"/>
              <a:cs typeface="Arial Unicode MS" pitchFamily="50" charset="-127"/>
            </a:endParaRPr>
          </a:p>
        </p:txBody>
      </p:sp>
      <p:graphicFrame>
        <p:nvGraphicFramePr>
          <p:cNvPr id="320519" name="Object 7"/>
          <p:cNvGraphicFramePr>
            <a:graphicFrameLocks noChangeAspect="1"/>
          </p:cNvGraphicFramePr>
          <p:nvPr/>
        </p:nvGraphicFramePr>
        <p:xfrm>
          <a:off x="5477122" y="548680"/>
          <a:ext cx="4135438" cy="2905125"/>
        </p:xfrm>
        <a:graphic>
          <a:graphicData uri="http://schemas.openxmlformats.org/presentationml/2006/ole">
            <p:oleObj spid="_x0000_s320519" name="Graph" r:id="rId4" imgW="4132800" imgH="2901600" progId="Origin50.Graph">
              <p:embed/>
            </p:oleObj>
          </a:graphicData>
        </a:graphic>
      </p:graphicFrame>
      <p:grpSp>
        <p:nvGrpSpPr>
          <p:cNvPr id="40" name="그룹 39"/>
          <p:cNvGrpSpPr/>
          <p:nvPr/>
        </p:nvGrpSpPr>
        <p:grpSpPr>
          <a:xfrm>
            <a:off x="-61912" y="3988767"/>
            <a:ext cx="4135438" cy="2905125"/>
            <a:chOff x="-61912" y="3988767"/>
            <a:chExt cx="4135438" cy="2905125"/>
          </a:xfrm>
        </p:grpSpPr>
        <p:grpSp>
          <p:nvGrpSpPr>
            <p:cNvPr id="4" name="그룹 7"/>
            <p:cNvGrpSpPr/>
            <p:nvPr/>
          </p:nvGrpSpPr>
          <p:grpSpPr>
            <a:xfrm>
              <a:off x="-61912" y="3988767"/>
              <a:ext cx="4135438" cy="2905125"/>
              <a:chOff x="3275856" y="4005064"/>
              <a:chExt cx="4135438" cy="2905125"/>
            </a:xfrm>
          </p:grpSpPr>
          <p:sp>
            <p:nvSpPr>
              <p:cNvPr id="9" name="설명선 1 8"/>
              <p:cNvSpPr/>
              <p:nvPr/>
            </p:nvSpPr>
            <p:spPr bwMode="auto">
              <a:xfrm>
                <a:off x="3347865" y="4077072"/>
                <a:ext cx="3024336" cy="2259818"/>
              </a:xfrm>
              <a:prstGeom prst="borderCallout1">
                <a:avLst>
                  <a:gd name="adj1" fmla="val -46315"/>
                  <a:gd name="adj2" fmla="val 73200"/>
                  <a:gd name="adj3" fmla="val -232"/>
                  <a:gd name="adj4" fmla="val 41991"/>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graphicFrame>
            <p:nvGraphicFramePr>
              <p:cNvPr id="10" name="Object 2"/>
              <p:cNvGraphicFramePr>
                <a:graphicFrameLocks noChangeAspect="1"/>
              </p:cNvGraphicFramePr>
              <p:nvPr/>
            </p:nvGraphicFramePr>
            <p:xfrm>
              <a:off x="3275856" y="4005064"/>
              <a:ext cx="4135438" cy="2905125"/>
            </p:xfrm>
            <a:graphic>
              <a:graphicData uri="http://schemas.openxmlformats.org/presentationml/2006/ole">
                <p:oleObj spid="_x0000_s320515" name="Graph" r:id="rId5" imgW="4132800" imgH="2901600" progId="Origin50.Graph">
                  <p:embed/>
                </p:oleObj>
              </a:graphicData>
            </a:graphic>
          </p:graphicFrame>
          <p:sp>
            <p:nvSpPr>
              <p:cNvPr id="11" name="타원 10"/>
              <p:cNvSpPr/>
              <p:nvPr/>
            </p:nvSpPr>
            <p:spPr>
              <a:xfrm>
                <a:off x="3995936" y="5157192"/>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1" name="그림 30"/>
            <p:cNvPicPr>
              <a:picLocks noChangeAspect="1"/>
            </p:cNvPicPr>
            <p:nvPr/>
          </p:nvPicPr>
          <p:blipFill>
            <a:blip r:embed="rId6" cstate="print"/>
            <a:stretch>
              <a:fillRect/>
            </a:stretch>
          </p:blipFill>
          <p:spPr>
            <a:xfrm>
              <a:off x="984300" y="4165972"/>
              <a:ext cx="1100709" cy="2066544"/>
            </a:xfrm>
            <a:prstGeom prst="rect">
              <a:avLst/>
            </a:prstGeom>
          </p:spPr>
        </p:pic>
        <p:pic>
          <p:nvPicPr>
            <p:cNvPr id="32" name="그림 31"/>
            <p:cNvPicPr>
              <a:picLocks noChangeAspect="1"/>
            </p:cNvPicPr>
            <p:nvPr/>
          </p:nvPicPr>
          <p:blipFill>
            <a:blip r:embed="rId7" cstate="print"/>
            <a:stretch>
              <a:fillRect/>
            </a:stretch>
          </p:blipFill>
          <p:spPr>
            <a:xfrm>
              <a:off x="38100" y="4165972"/>
              <a:ext cx="1088136" cy="2050542"/>
            </a:xfrm>
            <a:prstGeom prst="rect">
              <a:avLst/>
            </a:prstGeom>
          </p:spPr>
        </p:pic>
        <p:pic>
          <p:nvPicPr>
            <p:cNvPr id="33" name="그림 32"/>
            <p:cNvPicPr>
              <a:picLocks noChangeAspect="1"/>
            </p:cNvPicPr>
            <p:nvPr/>
          </p:nvPicPr>
          <p:blipFill>
            <a:blip r:embed="rId8" cstate="print"/>
            <a:stretch>
              <a:fillRect/>
            </a:stretch>
          </p:blipFill>
          <p:spPr>
            <a:xfrm>
              <a:off x="1920404" y="4165972"/>
              <a:ext cx="1067562" cy="2080260"/>
            </a:xfrm>
            <a:prstGeom prst="rect">
              <a:avLst/>
            </a:prstGeom>
          </p:spPr>
        </p:pic>
      </p:grpSp>
      <p:grpSp>
        <p:nvGrpSpPr>
          <p:cNvPr id="41" name="그룹 40"/>
          <p:cNvGrpSpPr/>
          <p:nvPr/>
        </p:nvGrpSpPr>
        <p:grpSpPr>
          <a:xfrm>
            <a:off x="3059832" y="4001467"/>
            <a:ext cx="4135438" cy="2905125"/>
            <a:chOff x="3059832" y="4001467"/>
            <a:chExt cx="4135438" cy="2905125"/>
          </a:xfrm>
        </p:grpSpPr>
        <p:grpSp>
          <p:nvGrpSpPr>
            <p:cNvPr id="8" name="그룹 11"/>
            <p:cNvGrpSpPr/>
            <p:nvPr/>
          </p:nvGrpSpPr>
          <p:grpSpPr>
            <a:xfrm>
              <a:off x="3059832" y="4001467"/>
              <a:ext cx="4135438" cy="2905125"/>
              <a:chOff x="6155034" y="3945756"/>
              <a:chExt cx="4135438" cy="2905125"/>
            </a:xfrm>
          </p:grpSpPr>
          <p:sp>
            <p:nvSpPr>
              <p:cNvPr id="13" name="설명선 1 12"/>
              <p:cNvSpPr/>
              <p:nvPr/>
            </p:nvSpPr>
            <p:spPr bwMode="auto">
              <a:xfrm>
                <a:off x="6186016" y="4017765"/>
                <a:ext cx="2957984" cy="2232248"/>
              </a:xfrm>
              <a:prstGeom prst="borderCallout1">
                <a:avLst>
                  <a:gd name="adj1" fmla="val -47288"/>
                  <a:gd name="adj2" fmla="val -31219"/>
                  <a:gd name="adj3" fmla="val -232"/>
                  <a:gd name="adj4" fmla="val 41991"/>
                </a:avLst>
              </a:prstGeom>
              <a:no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graphicFrame>
            <p:nvGraphicFramePr>
              <p:cNvPr id="14" name="Object 3"/>
              <p:cNvGraphicFramePr>
                <a:graphicFrameLocks noChangeAspect="1"/>
              </p:cNvGraphicFramePr>
              <p:nvPr/>
            </p:nvGraphicFramePr>
            <p:xfrm>
              <a:off x="6155034" y="3945756"/>
              <a:ext cx="4135438" cy="2905125"/>
            </p:xfrm>
            <a:graphic>
              <a:graphicData uri="http://schemas.openxmlformats.org/presentationml/2006/ole">
                <p:oleObj spid="_x0000_s320516" name="Graph" r:id="rId9" imgW="4132800" imgH="2901600" progId="Origin50.Graph">
                  <p:embed/>
                </p:oleObj>
              </a:graphicData>
            </a:graphic>
          </p:graphicFrame>
          <p:sp>
            <p:nvSpPr>
              <p:cNvPr id="15" name="타원 14"/>
              <p:cNvSpPr/>
              <p:nvPr/>
            </p:nvSpPr>
            <p:spPr>
              <a:xfrm>
                <a:off x="7842200" y="4665836"/>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4" name="그림 33"/>
            <p:cNvPicPr>
              <a:picLocks noChangeAspect="1"/>
            </p:cNvPicPr>
            <p:nvPr/>
          </p:nvPicPr>
          <p:blipFill>
            <a:blip r:embed="rId10" cstate="print"/>
            <a:stretch>
              <a:fillRect/>
            </a:stretch>
          </p:blipFill>
          <p:spPr>
            <a:xfrm>
              <a:off x="3114948" y="4140572"/>
              <a:ext cx="1072134" cy="2130552"/>
            </a:xfrm>
            <a:prstGeom prst="rect">
              <a:avLst/>
            </a:prstGeom>
          </p:spPr>
        </p:pic>
        <p:pic>
          <p:nvPicPr>
            <p:cNvPr id="35" name="그림 34"/>
            <p:cNvPicPr>
              <a:picLocks noChangeAspect="1"/>
            </p:cNvPicPr>
            <p:nvPr/>
          </p:nvPicPr>
          <p:blipFill>
            <a:blip r:embed="rId11" cstate="print"/>
            <a:stretch>
              <a:fillRect/>
            </a:stretch>
          </p:blipFill>
          <p:spPr>
            <a:xfrm>
              <a:off x="4029844" y="4191372"/>
              <a:ext cx="1066419" cy="2075688"/>
            </a:xfrm>
            <a:prstGeom prst="rect">
              <a:avLst/>
            </a:prstGeom>
          </p:spPr>
        </p:pic>
        <p:pic>
          <p:nvPicPr>
            <p:cNvPr id="36" name="그림 35"/>
            <p:cNvPicPr>
              <a:picLocks noChangeAspect="1"/>
            </p:cNvPicPr>
            <p:nvPr/>
          </p:nvPicPr>
          <p:blipFill>
            <a:blip r:embed="rId12" cstate="print"/>
            <a:stretch>
              <a:fillRect/>
            </a:stretch>
          </p:blipFill>
          <p:spPr>
            <a:xfrm>
              <a:off x="4915896" y="4165972"/>
              <a:ext cx="1083564" cy="2100834"/>
            </a:xfrm>
            <a:prstGeom prst="rect">
              <a:avLst/>
            </a:prstGeom>
          </p:spPr>
        </p:pic>
      </p:grpSp>
      <p:grpSp>
        <p:nvGrpSpPr>
          <p:cNvPr id="42" name="그룹 41"/>
          <p:cNvGrpSpPr/>
          <p:nvPr/>
        </p:nvGrpSpPr>
        <p:grpSpPr>
          <a:xfrm>
            <a:off x="6024860" y="4014167"/>
            <a:ext cx="4135438" cy="2905125"/>
            <a:chOff x="6024860" y="4014167"/>
            <a:chExt cx="4135438" cy="2905125"/>
          </a:xfrm>
        </p:grpSpPr>
        <p:grpSp>
          <p:nvGrpSpPr>
            <p:cNvPr id="3" name="그룹 3"/>
            <p:cNvGrpSpPr/>
            <p:nvPr/>
          </p:nvGrpSpPr>
          <p:grpSpPr>
            <a:xfrm>
              <a:off x="6024860" y="4014167"/>
              <a:ext cx="4135438" cy="2905125"/>
              <a:chOff x="-36512" y="4014167"/>
              <a:chExt cx="4135438" cy="2905125"/>
            </a:xfrm>
          </p:grpSpPr>
          <p:sp>
            <p:nvSpPr>
              <p:cNvPr id="5" name="설명선 1 4"/>
              <p:cNvSpPr/>
              <p:nvPr/>
            </p:nvSpPr>
            <p:spPr bwMode="auto">
              <a:xfrm>
                <a:off x="35497" y="4077072"/>
                <a:ext cx="3024336" cy="2266156"/>
              </a:xfrm>
              <a:prstGeom prst="borderCallout1">
                <a:avLst>
                  <a:gd name="adj1" fmla="val -45889"/>
                  <a:gd name="adj2" fmla="val -122348"/>
                  <a:gd name="adj3" fmla="val -232"/>
                  <a:gd name="adj4" fmla="val 41991"/>
                </a:avLst>
              </a:prstGeom>
              <a:noFill/>
              <a:ln w="508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400" b="1" i="0" u="none" strike="noStrike" cap="none" normalizeH="0" baseline="0" smtClean="0">
                  <a:ln>
                    <a:noFill/>
                  </a:ln>
                  <a:solidFill>
                    <a:schemeClr val="tx1"/>
                  </a:solidFill>
                  <a:effectLst/>
                  <a:latin typeface="Arial" charset="0"/>
                  <a:ea typeface="굴림" pitchFamily="50" charset="-127"/>
                </a:endParaRPr>
              </a:p>
            </p:txBody>
          </p:sp>
          <p:graphicFrame>
            <p:nvGraphicFramePr>
              <p:cNvPr id="6" name="Object 1"/>
              <p:cNvGraphicFramePr>
                <a:graphicFrameLocks noChangeAspect="1"/>
              </p:cNvGraphicFramePr>
              <p:nvPr/>
            </p:nvGraphicFramePr>
            <p:xfrm>
              <a:off x="-36512" y="4014167"/>
              <a:ext cx="4135438" cy="2905125"/>
            </p:xfrm>
            <a:graphic>
              <a:graphicData uri="http://schemas.openxmlformats.org/presentationml/2006/ole">
                <p:oleObj spid="_x0000_s320514" name="Graph" r:id="rId13" imgW="4132800" imgH="2901600" progId="Origin50.Graph">
                  <p:embed/>
                </p:oleObj>
              </a:graphicData>
            </a:graphic>
          </p:graphicFrame>
          <p:sp>
            <p:nvSpPr>
              <p:cNvPr id="7" name="타원 6"/>
              <p:cNvSpPr/>
              <p:nvPr/>
            </p:nvSpPr>
            <p:spPr>
              <a:xfrm>
                <a:off x="1043608" y="5263108"/>
                <a:ext cx="50405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7" name="그림 36"/>
            <p:cNvPicPr>
              <a:picLocks noChangeAspect="1"/>
            </p:cNvPicPr>
            <p:nvPr/>
          </p:nvPicPr>
          <p:blipFill>
            <a:blip r:embed="rId14" cstate="print"/>
            <a:stretch>
              <a:fillRect/>
            </a:stretch>
          </p:blipFill>
          <p:spPr>
            <a:xfrm>
              <a:off x="6130776" y="4187180"/>
              <a:ext cx="1070991" cy="2053971"/>
            </a:xfrm>
            <a:prstGeom prst="rect">
              <a:avLst/>
            </a:prstGeom>
          </p:spPr>
        </p:pic>
        <p:pic>
          <p:nvPicPr>
            <p:cNvPr id="38" name="그림 37"/>
            <p:cNvPicPr>
              <a:picLocks noChangeAspect="1"/>
            </p:cNvPicPr>
            <p:nvPr/>
          </p:nvPicPr>
          <p:blipFill>
            <a:blip r:embed="rId15" cstate="print"/>
            <a:stretch>
              <a:fillRect/>
            </a:stretch>
          </p:blipFill>
          <p:spPr>
            <a:xfrm>
              <a:off x="7075388" y="4174480"/>
              <a:ext cx="1075563" cy="2091690"/>
            </a:xfrm>
            <a:prstGeom prst="rect">
              <a:avLst/>
            </a:prstGeom>
          </p:spPr>
        </p:pic>
        <p:pic>
          <p:nvPicPr>
            <p:cNvPr id="39" name="그림 38"/>
            <p:cNvPicPr>
              <a:picLocks noChangeAspect="1"/>
            </p:cNvPicPr>
            <p:nvPr/>
          </p:nvPicPr>
          <p:blipFill>
            <a:blip r:embed="rId16" cstate="print"/>
            <a:stretch>
              <a:fillRect/>
            </a:stretch>
          </p:blipFill>
          <p:spPr>
            <a:xfrm>
              <a:off x="7985968" y="4174480"/>
              <a:ext cx="1092708" cy="2084832"/>
            </a:xfrm>
            <a:prstGeom prst="rect">
              <a:avLst/>
            </a:prstGeom>
          </p:spPr>
        </p:pic>
      </p:grpSp>
    </p:spTree>
    <p:extLst>
      <p:ext uri="{BB962C8B-B14F-4D97-AF65-F5344CB8AC3E}">
        <p14:creationId xmlns="" xmlns:p14="http://schemas.microsoft.com/office/powerpoint/2010/main" val="2809711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over">
  <a:themeElements>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ver">
      <a:majorFont>
        <a:latin typeface="Tahoma"/>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400" b="1"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400" b="1"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54943</TotalTime>
  <Words>1399</Words>
  <Application>Microsoft Office PowerPoint</Application>
  <PresentationFormat>화면 슬라이드 쇼(4:3)</PresentationFormat>
  <Paragraphs>185</Paragraphs>
  <Slides>18</Slides>
  <Notes>0</Notes>
  <HiddenSlides>0</HiddenSlides>
  <MMClips>0</MMClips>
  <ScaleCrop>false</ScaleCrop>
  <HeadingPairs>
    <vt:vector size="6" baseType="variant">
      <vt:variant>
        <vt:lpstr>테마</vt:lpstr>
      </vt:variant>
      <vt:variant>
        <vt:i4>1</vt:i4>
      </vt:variant>
      <vt:variant>
        <vt:lpstr>포함된 OLE 서버</vt:lpstr>
      </vt:variant>
      <vt:variant>
        <vt:i4>3</vt:i4>
      </vt:variant>
      <vt:variant>
        <vt:lpstr>슬라이드 제목</vt:lpstr>
      </vt:variant>
      <vt:variant>
        <vt:i4>18</vt:i4>
      </vt:variant>
    </vt:vector>
  </HeadingPairs>
  <TitlesOfParts>
    <vt:vector size="22" baseType="lpstr">
      <vt:lpstr>2_cover</vt:lpstr>
      <vt:lpstr>Graph</vt:lpstr>
      <vt:lpstr>수식</vt:lpstr>
      <vt:lpstr>Origin Graph</vt:lpstr>
      <vt:lpstr>슬라이드 1</vt:lpstr>
      <vt:lpstr>Contents</vt:lpstr>
      <vt:lpstr>Introduction Inductive Startup based on Townsend avalanche</vt:lpstr>
      <vt:lpstr>Introduction Trapped Particle Configuration (TPC) in VEST</vt:lpstr>
      <vt:lpstr>Introduction TPC in KSTAR</vt:lpstr>
      <vt:lpstr>Introduction What makes CFS formation?</vt:lpstr>
      <vt:lpstr>Formation of Closed Flux Surface CFS formation with decreasing Bv along ECH Power</vt:lpstr>
      <vt:lpstr>Formation of Closed Flux Surface Model for CFS formation</vt:lpstr>
      <vt:lpstr>Formation of Closed Flux Surface CFS formation with decreasing Bv along Bt</vt:lpstr>
      <vt:lpstr>Formation of Closed Flux Surface CFS Formation along Bt</vt:lpstr>
      <vt:lpstr>Solenoid free start-up in VEST  Solenoid free start-up using outer PF coils</vt:lpstr>
      <vt:lpstr>Solenoid free start-up in VEST Collisional EBW assisted Pre-ionization plasma</vt:lpstr>
      <vt:lpstr>Solenoid free start-up in VEST  Calculation of Pre-ionization Plasma Resistivity</vt:lpstr>
      <vt:lpstr>Solenoid free start-up in VEST Resistivity calculation for successful SF startup</vt:lpstr>
      <vt:lpstr>Solenoid free start-up in VEST Feasibility of Collisionless EBW heating</vt:lpstr>
      <vt:lpstr>Solenoid free start-up in VEST 0D Power balance model</vt:lpstr>
      <vt:lpstr>Solenoid free start-up in VEST Solenoid free startup scenario in VEST</vt:lpstr>
      <vt:lpstr>Conclusion</vt:lpstr>
    </vt:vector>
  </TitlesOfParts>
  <Company>Nuplex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samsung</cp:lastModifiedBy>
  <cp:revision>1943</cp:revision>
  <dcterms:created xsi:type="dcterms:W3CDTF">2009-10-04T09:32:01Z</dcterms:created>
  <dcterms:modified xsi:type="dcterms:W3CDTF">2017-09-18T19:46:57Z</dcterms:modified>
</cp:coreProperties>
</file>