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1" r:id="rId2"/>
    <p:sldId id="258" r:id="rId3"/>
    <p:sldId id="259" r:id="rId4"/>
    <p:sldId id="260" r:id="rId5"/>
    <p:sldId id="262" r:id="rId6"/>
    <p:sldId id="274" r:id="rId7"/>
    <p:sldId id="263" r:id="rId8"/>
    <p:sldId id="271" r:id="rId9"/>
    <p:sldId id="268" r:id="rId10"/>
    <p:sldId id="264" r:id="rId11"/>
    <p:sldId id="269" r:id="rId12"/>
    <p:sldId id="280" r:id="rId13"/>
    <p:sldId id="276" r:id="rId14"/>
    <p:sldId id="267" r:id="rId15"/>
    <p:sldId id="275" r:id="rId16"/>
    <p:sldId id="266" r:id="rId17"/>
    <p:sldId id="272" r:id="rId18"/>
    <p:sldId id="279" r:id="rId19"/>
    <p:sldId id="281" r:id="rId20"/>
  </p:sldIdLst>
  <p:sldSz cx="12192000" cy="6858000"/>
  <p:notesSz cx="6865938" cy="99980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5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S_revised" initials="K" lastIdx="1" clrIdx="0">
    <p:extLst>
      <p:ext uri="{19B8F6BF-5375-455C-9EA6-DF929625EA0E}">
        <p15:presenceInfo xmlns:p15="http://schemas.microsoft.com/office/powerpoint/2012/main" userId="KYS_revise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2" y="72"/>
      </p:cViewPr>
      <p:guideLst>
        <p:guide orient="horz" pos="275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8" d="100"/>
          <a:sy n="78" d="100"/>
        </p:scale>
        <p:origin x="396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9375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6998D-3075-42BF-AB9A-E4416F7F33BC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96425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9375" y="9496425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3801C-3C79-4863-BBC6-C250C59374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4466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D9A2BCDC-8373-4102-B854-5E6AB4A867B5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77DF0DFA-99CD-4E71-B714-B9010384C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749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Picture 54" descr="nuplex-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6334125"/>
            <a:ext cx="14224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3" descr="snu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6326981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51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442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05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836341"/>
            <a:ext cx="12192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7789" y="6381750"/>
            <a:ext cx="10763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fld id="{1223CDA4-C46D-4B1E-9AB8-82CB45AADEB4}" type="slidenum">
              <a:rPr lang="en-US" altLang="ko-KR" sz="1600" b="0" smtClean="0">
                <a:latin typeface="Arial Black" pitchFamily="34" charset="0"/>
                <a:ea typeface="굴림" pitchFamily="50" charset="-127"/>
              </a:rPr>
              <a:pPr algn="l">
                <a:defRPr/>
              </a:pPr>
              <a:t>‹#›</a:t>
            </a:fld>
            <a:r>
              <a:rPr lang="en-US" altLang="ko-KR" sz="1200" b="0" dirty="0" smtClean="0">
                <a:latin typeface="Arial Black" pitchFamily="34" charset="0"/>
                <a:ea typeface="굴림" pitchFamily="50" charset="-127"/>
              </a:rPr>
              <a:t>/15</a:t>
            </a:r>
            <a:endParaRPr lang="ko-KR" altLang="en-US" sz="1200" b="0" dirty="0">
              <a:latin typeface="Arial Black" pitchFamily="34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405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130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746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829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729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31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467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050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A2683-3598-40ED-83BC-F0A7FB959EC1}" type="datetimeFigureOut">
              <a:rPr lang="ko-KR" altLang="en-US" smtClean="0"/>
              <a:t>2017-09-18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5DD6C-430F-4AED-A30A-1D89CC51D6BC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Picture 54" descr="nuplex-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6334125"/>
            <a:ext cx="14224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3" descr="snu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6326981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20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0.wmf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2.wmf"/><Relationship Id="rId3" Type="http://schemas.openxmlformats.org/officeDocument/2006/relationships/image" Target="../media/image55.png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5" Type="http://schemas.openxmlformats.org/officeDocument/2006/relationships/image" Target="../media/image53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50.wmf"/><Relationship Id="rId1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7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4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66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62.wmf"/><Relationship Id="rId5" Type="http://schemas.openxmlformats.org/officeDocument/2006/relationships/image" Target="../media/image68.png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67.png"/><Relationship Id="rId9" Type="http://schemas.openxmlformats.org/officeDocument/2006/relationships/image" Target="../media/image6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2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13" Type="http://schemas.openxmlformats.org/officeDocument/2006/relationships/image" Target="../media/image25.wmf"/><Relationship Id="rId3" Type="http://schemas.openxmlformats.org/officeDocument/2006/relationships/image" Target="../media/image240.png"/><Relationship Id="rId7" Type="http://schemas.openxmlformats.org/officeDocument/2006/relationships/image" Target="../media/image29.tiff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tiff"/><Relationship Id="rId11" Type="http://schemas.openxmlformats.org/officeDocument/2006/relationships/image" Target="../media/image32.png"/><Relationship Id="rId5" Type="http://schemas.openxmlformats.org/officeDocument/2006/relationships/image" Target="../media/image27.tiff"/><Relationship Id="rId10" Type="http://schemas.openxmlformats.org/officeDocument/2006/relationships/image" Target="../media/image32.tiff"/><Relationship Id="rId4" Type="http://schemas.openxmlformats.org/officeDocument/2006/relationships/image" Target="../media/image26.tiff"/><Relationship Id="rId9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0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0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000" y="1122363"/>
            <a:ext cx="11899900" cy="2387600"/>
          </a:xfrm>
        </p:spPr>
        <p:txBody>
          <a:bodyPr>
            <a:normAutofit/>
          </a:bodyPr>
          <a:lstStyle/>
          <a:p>
            <a:r>
              <a:rPr lang="en-US" altLang="ko-KR" sz="4000" b="1" dirty="0" smtClean="0"/>
              <a:t>Profile measurements of ion temperature and toroidal rotation velocity from optical emission spectroscopy in VEST </a:t>
            </a:r>
            <a:endParaRPr lang="ko-KR" altLang="en-US" sz="4000" b="1" dirty="0"/>
          </a:p>
        </p:txBody>
      </p:sp>
      <p:sp>
        <p:nvSpPr>
          <p:cNvPr id="4" name="부제목 3"/>
          <p:cNvSpPr>
            <a:spLocks noGrp="1"/>
          </p:cNvSpPr>
          <p:nvPr>
            <p:ph type="subTitle" idx="1"/>
          </p:nvPr>
        </p:nvSpPr>
        <p:spPr>
          <a:xfrm>
            <a:off x="1523999" y="3824288"/>
            <a:ext cx="9382125" cy="1655762"/>
          </a:xfrm>
        </p:spPr>
        <p:txBody>
          <a:bodyPr/>
          <a:lstStyle/>
          <a:p>
            <a:endParaRPr lang="en-US" altLang="ko-KR" dirty="0"/>
          </a:p>
          <a:p>
            <a:r>
              <a:rPr lang="en-US" altLang="ko-KR" b="1" u="sng" dirty="0" err="1" smtClean="0"/>
              <a:t>Yoosung</a:t>
            </a:r>
            <a:r>
              <a:rPr lang="en-US" altLang="ko-KR" b="1" u="sng" dirty="0" smtClean="0"/>
              <a:t> Kim</a:t>
            </a:r>
            <a:r>
              <a:rPr lang="en-US" altLang="ko-KR" dirty="0" smtClean="0"/>
              <a:t>, Yue-Jiang Shi, Jae-young Jang, </a:t>
            </a:r>
            <a:r>
              <a:rPr lang="en-US" altLang="ko-KR" dirty="0" err="1" smtClean="0"/>
              <a:t>Kyoung</a:t>
            </a:r>
            <a:r>
              <a:rPr lang="en-US" altLang="ko-KR" dirty="0" smtClean="0"/>
              <a:t>-Jae Chung, and Y.S. Hwang</a:t>
            </a: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447069" y="5572125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2017.09.19</a:t>
            </a:r>
            <a:endParaRPr lang="ko-KR" alt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2853655" y="750888"/>
            <a:ext cx="680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/>
              <a:t>19</a:t>
            </a:r>
            <a:r>
              <a:rPr lang="en-US" altLang="ko-KR" sz="2400" b="1" baseline="30000" dirty="0" smtClean="0"/>
              <a:t>th</a:t>
            </a:r>
            <a:r>
              <a:rPr lang="en-US" altLang="ko-KR" sz="2400" b="1" dirty="0" smtClean="0"/>
              <a:t> International </a:t>
            </a:r>
            <a:r>
              <a:rPr lang="en-US" altLang="ko-KR" sz="2400" b="1" dirty="0" smtClean="0"/>
              <a:t>Spherical Torus Workshop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314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882960"/>
              </p:ext>
            </p:extLst>
          </p:nvPr>
        </p:nvGraphicFramePr>
        <p:xfrm>
          <a:off x="8016997" y="378000"/>
          <a:ext cx="4538950" cy="64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8" name="Graph" r:id="rId3" imgW="2929680" imgH="4181760" progId="Origin50.Graph">
                  <p:embed/>
                </p:oleObj>
              </mc:Choice>
              <mc:Fallback>
                <p:oleObj name="Graph" r:id="rId3" imgW="2929680" imgH="41817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16997" y="378000"/>
                        <a:ext cx="4538950" cy="6480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11376512" cy="10202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Phantom Test Result</a:t>
            </a:r>
            <a:endParaRPr lang="ko-KR" alt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1966" y="934090"/>
            <a:ext cx="3198696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Case1. Hollow emission profile</a:t>
            </a:r>
            <a:endParaRPr lang="ko-KR" altLang="en-US" sz="1600" b="1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2350" y="934090"/>
            <a:ext cx="2865272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Case2. Flat emission profile</a:t>
            </a:r>
            <a:endParaRPr lang="ko-KR" altLang="en-US" sz="1600" b="1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86254" y="934090"/>
            <a:ext cx="3000437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Case3. Center-peaked profile</a:t>
            </a:r>
            <a:endParaRPr lang="ko-KR" altLang="en-US" sz="1600" b="1">
              <a:solidFill>
                <a:schemeClr val="bg1"/>
              </a:solidFill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406106"/>
              </p:ext>
            </p:extLst>
          </p:nvPr>
        </p:nvGraphicFramePr>
        <p:xfrm>
          <a:off x="3835932" y="378000"/>
          <a:ext cx="4540676" cy="64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9" name="Graph" r:id="rId5" imgW="2929680" imgH="4180320" progId="Origin50.Graph">
                  <p:embed/>
                </p:oleObj>
              </mc:Choice>
              <mc:Fallback>
                <p:oleObj name="Graph" r:id="rId5" imgW="2929680" imgH="4180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5932" y="378000"/>
                        <a:ext cx="4540676" cy="64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249652"/>
              </p:ext>
            </p:extLst>
          </p:nvPr>
        </p:nvGraphicFramePr>
        <p:xfrm>
          <a:off x="-140155" y="378000"/>
          <a:ext cx="4540676" cy="64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0" name="Graph" r:id="rId7" imgW="2929680" imgH="4180320" progId="Origin50.Graph">
                  <p:embed/>
                </p:oleObj>
              </mc:Choice>
              <mc:Fallback>
                <p:oleObj name="Graph" r:id="rId7" imgW="2929680" imgH="4180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40155" y="378000"/>
                        <a:ext cx="4540676" cy="64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직선 연결선 16"/>
          <p:cNvCxnSpPr/>
          <p:nvPr/>
        </p:nvCxnSpPr>
        <p:spPr>
          <a:xfrm>
            <a:off x="4095750" y="934090"/>
            <a:ext cx="0" cy="574293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8211722" y="934090"/>
            <a:ext cx="0" cy="574293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1476" y="0"/>
            <a:ext cx="3289762" cy="8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6881" r="8041" b="8535"/>
          <a:stretch/>
        </p:blipFill>
        <p:spPr>
          <a:xfrm>
            <a:off x="26381" y="1112168"/>
            <a:ext cx="2098910" cy="5092572"/>
          </a:xfrm>
          <a:prstGeom prst="rect">
            <a:avLst/>
          </a:prstGeom>
        </p:spPr>
      </p:pic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12378944" cy="8266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Line-integrated spectra in </a:t>
            </a:r>
            <a:r>
              <a:rPr lang="en-US" altLang="ko-KR" sz="4000" b="1" dirty="0" err="1" smtClean="0"/>
              <a:t>Ohmic</a:t>
            </a:r>
            <a:r>
              <a:rPr lang="en-US" altLang="ko-KR" sz="4000" b="1" dirty="0" smtClean="0"/>
              <a:t> discharge</a:t>
            </a:r>
            <a:endParaRPr lang="ko-KR" altLang="en-US" sz="4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84300" y="3271289"/>
            <a:ext cx="442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ch7</a:t>
            </a:r>
            <a:endParaRPr lang="ko-KR" altLang="en-US" sz="12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1390" y="3271288"/>
            <a:ext cx="442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ch1</a:t>
            </a:r>
            <a:endParaRPr lang="ko-KR" altLang="en-US" sz="1200" b="1">
              <a:solidFill>
                <a:srgbClr val="FF0000"/>
              </a:solidFill>
            </a:endParaRPr>
          </a:p>
        </p:txBody>
      </p:sp>
      <p:cxnSp>
        <p:nvCxnSpPr>
          <p:cNvPr id="24" name="직선 화살표 연결선 23"/>
          <p:cNvCxnSpPr/>
          <p:nvPr/>
        </p:nvCxnSpPr>
        <p:spPr>
          <a:xfrm flipV="1">
            <a:off x="930835" y="3409788"/>
            <a:ext cx="364340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181" y="939878"/>
            <a:ext cx="18919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#17474 305 </a:t>
            </a:r>
            <a:r>
              <a:rPr lang="en-US" altLang="ko-KR" b="1" dirty="0" err="1" smtClean="0">
                <a:solidFill>
                  <a:schemeClr val="bg1"/>
                </a:solidFill>
              </a:rPr>
              <a:t>ms</a:t>
            </a:r>
            <a:endParaRPr lang="ko-KR" altLang="en-US" b="1">
              <a:solidFill>
                <a:schemeClr val="bg1"/>
              </a:solidFill>
            </a:endParaRPr>
          </a:p>
        </p:txBody>
      </p:sp>
      <p:graphicFrame>
        <p:nvGraphicFramePr>
          <p:cNvPr id="43" name="개체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90270"/>
              </p:ext>
            </p:extLst>
          </p:nvPr>
        </p:nvGraphicFramePr>
        <p:xfrm>
          <a:off x="1826359" y="831987"/>
          <a:ext cx="3083708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8" name="Graph" r:id="rId4" imgW="4181760" imgH="2929680" progId="Origin50.Graph">
                  <p:embed/>
                </p:oleObj>
              </mc:Choice>
              <mc:Fallback>
                <p:oleObj name="Graph" r:id="rId4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6359" y="831987"/>
                        <a:ext cx="3083708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개체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978717"/>
              </p:ext>
            </p:extLst>
          </p:nvPr>
        </p:nvGraphicFramePr>
        <p:xfrm>
          <a:off x="4232456" y="831987"/>
          <a:ext cx="3083708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9" name="Graph" r:id="rId6" imgW="4181760" imgH="2929680" progId="Origin50.Graph">
                  <p:embed/>
                </p:oleObj>
              </mc:Choice>
              <mc:Fallback>
                <p:oleObj name="Graph" r:id="rId6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32456" y="831987"/>
                        <a:ext cx="3083708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개체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23159"/>
              </p:ext>
            </p:extLst>
          </p:nvPr>
        </p:nvGraphicFramePr>
        <p:xfrm>
          <a:off x="6638553" y="831987"/>
          <a:ext cx="3083708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0" name="Graph" r:id="rId8" imgW="4181760" imgH="2929680" progId="Origin50.Graph">
                  <p:embed/>
                </p:oleObj>
              </mc:Choice>
              <mc:Fallback>
                <p:oleObj name="Graph" r:id="rId8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38553" y="831987"/>
                        <a:ext cx="3083708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개체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606700"/>
              </p:ext>
            </p:extLst>
          </p:nvPr>
        </p:nvGraphicFramePr>
        <p:xfrm>
          <a:off x="9127350" y="831987"/>
          <a:ext cx="3083708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1" name="Graph" r:id="rId10" imgW="4181760" imgH="2929680" progId="Origin50.Graph">
                  <p:embed/>
                </p:oleObj>
              </mc:Choice>
              <mc:Fallback>
                <p:oleObj name="Graph" r:id="rId10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27350" y="831987"/>
                        <a:ext cx="3083708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개체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712767"/>
              </p:ext>
            </p:extLst>
          </p:nvPr>
        </p:nvGraphicFramePr>
        <p:xfrm>
          <a:off x="1826359" y="2753376"/>
          <a:ext cx="3083708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2" name="Graph" r:id="rId12" imgW="4181760" imgH="2929680" progId="Origin50.Graph">
                  <p:embed/>
                </p:oleObj>
              </mc:Choice>
              <mc:Fallback>
                <p:oleObj name="Graph" r:id="rId12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26359" y="2753376"/>
                        <a:ext cx="3083708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개체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312950"/>
              </p:ext>
            </p:extLst>
          </p:nvPr>
        </p:nvGraphicFramePr>
        <p:xfrm>
          <a:off x="4241070" y="2753376"/>
          <a:ext cx="3083708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3" name="Graph" r:id="rId14" imgW="4181760" imgH="2929680" progId="Origin50.Graph">
                  <p:embed/>
                </p:oleObj>
              </mc:Choice>
              <mc:Fallback>
                <p:oleObj name="Graph" r:id="rId14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41070" y="2753376"/>
                        <a:ext cx="3083708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개체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84713"/>
              </p:ext>
            </p:extLst>
          </p:nvPr>
        </p:nvGraphicFramePr>
        <p:xfrm>
          <a:off x="6630925" y="2753376"/>
          <a:ext cx="3083708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4" name="Graph" r:id="rId16" imgW="4181760" imgH="2929680" progId="Origin50.Graph">
                  <p:embed/>
                </p:oleObj>
              </mc:Choice>
              <mc:Fallback>
                <p:oleObj name="Graph" r:id="rId16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630925" y="2753376"/>
                        <a:ext cx="3083708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3536712" y="1453659"/>
            <a:ext cx="902811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R=0.38 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52971" y="1453659"/>
            <a:ext cx="902811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R=0.45 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68769" y="1453659"/>
            <a:ext cx="902811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R=0.50 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805966" y="1453659"/>
            <a:ext cx="902811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R=0.54 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36712" y="3345660"/>
            <a:ext cx="902811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R=0.58 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52971" y="3345660"/>
            <a:ext cx="902811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R=0.62 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367682" y="3345660"/>
            <a:ext cx="902811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R=0.65 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2278397" y="4927570"/>
            <a:ext cx="100927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600" b="1" dirty="0">
                <a:solidFill>
                  <a:srgbClr val="0000FF"/>
                </a:solidFill>
              </a:rPr>
              <a:t>Strong passive emission </a:t>
            </a:r>
            <a:r>
              <a:rPr lang="en-US" altLang="ko-KR" sz="1600" b="1" dirty="0"/>
              <a:t>is located in </a:t>
            </a:r>
            <a:r>
              <a:rPr lang="en-US" altLang="ko-KR" sz="1600" b="1" dirty="0">
                <a:solidFill>
                  <a:srgbClr val="0000FF"/>
                </a:solidFill>
              </a:rPr>
              <a:t>near 465 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nm</a:t>
            </a:r>
            <a:endParaRPr lang="en-US" altLang="ko-KR" sz="1600" b="1" dirty="0">
              <a:solidFill>
                <a:srgbClr val="0000FF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altLang="ko-KR" sz="1600" b="1" dirty="0">
                <a:solidFill>
                  <a:srgbClr val="FF0000"/>
                </a:solidFill>
              </a:rPr>
              <a:t>CIII triplet </a:t>
            </a:r>
            <a:r>
              <a:rPr lang="en-US" altLang="ko-KR" sz="1600" b="1" dirty="0"/>
              <a:t>(3s</a:t>
            </a:r>
            <a:r>
              <a:rPr lang="en-US" altLang="ko-KR" sz="1600" b="1" baseline="30000" dirty="0"/>
              <a:t>3</a:t>
            </a:r>
            <a:r>
              <a:rPr lang="en-US" altLang="ko-KR" sz="1600" b="1" dirty="0"/>
              <a:t>S-3p</a:t>
            </a:r>
            <a:r>
              <a:rPr lang="en-US" altLang="ko-KR" sz="1600" b="1" baseline="30000" dirty="0"/>
              <a:t>3</a:t>
            </a:r>
            <a:r>
              <a:rPr lang="en-US" altLang="ko-KR" sz="1600" b="1" dirty="0"/>
              <a:t>P)</a:t>
            </a:r>
            <a:br>
              <a:rPr lang="en-US" altLang="ko-KR" sz="1600" b="1" dirty="0"/>
            </a:br>
            <a:r>
              <a:rPr lang="en-US" altLang="ko-KR" sz="1600" b="1" dirty="0"/>
              <a:t>:</a:t>
            </a:r>
            <a:r>
              <a:rPr lang="en-US" altLang="ko-KR" sz="1600" b="1" dirty="0">
                <a:solidFill>
                  <a:srgbClr val="FF0000"/>
                </a:solidFill>
              </a:rPr>
              <a:t> 464.742</a:t>
            </a:r>
            <a:r>
              <a:rPr lang="en-US" altLang="ko-KR" sz="1600" b="1" dirty="0"/>
              <a:t>, 465.025, 465.15 nm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altLang="ko-KR" sz="1600" b="1" dirty="0">
                <a:solidFill>
                  <a:srgbClr val="FF0000"/>
                </a:solidFill>
              </a:rPr>
              <a:t>OII</a:t>
            </a:r>
            <a:r>
              <a:rPr lang="en-US" altLang="ko-KR" sz="1600" b="1" dirty="0"/>
              <a:t> (3s</a:t>
            </a:r>
            <a:r>
              <a:rPr lang="en-US" altLang="ko-KR" sz="1600" b="1" baseline="30000" dirty="0"/>
              <a:t>4</a:t>
            </a:r>
            <a:r>
              <a:rPr lang="en-US" altLang="ko-KR" sz="1600" b="1" dirty="0"/>
              <a:t>P-3p</a:t>
            </a:r>
            <a:r>
              <a:rPr lang="en-US" altLang="ko-KR" sz="1600" b="1" baseline="30000" dirty="0"/>
              <a:t>4</a:t>
            </a:r>
            <a:r>
              <a:rPr lang="en-US" altLang="ko-KR" sz="1600" b="1" dirty="0"/>
              <a:t>D) – </a:t>
            </a:r>
            <a:r>
              <a:rPr lang="en-US" altLang="ko-KR" sz="1600" b="1" dirty="0">
                <a:solidFill>
                  <a:srgbClr val="FF0000"/>
                </a:solidFill>
              </a:rPr>
              <a:t>464.91 nm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600" b="1" dirty="0" smtClean="0"/>
              <a:t>Comparison of two passive emission 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CIII and OII</a:t>
            </a:r>
            <a:endParaRPr lang="en-US" altLang="ko-KR" sz="1600" b="1" dirty="0" smtClean="0"/>
          </a:p>
          <a:p>
            <a:endParaRPr lang="en-US" altLang="ko-KR" sz="1600" b="1" dirty="0" smtClean="0"/>
          </a:p>
        </p:txBody>
      </p:sp>
      <p:sp>
        <p:nvSpPr>
          <p:cNvPr id="59" name="직사각형 58"/>
          <p:cNvSpPr/>
          <p:nvPr/>
        </p:nvSpPr>
        <p:spPr>
          <a:xfrm>
            <a:off x="7324778" y="4014705"/>
            <a:ext cx="532436" cy="495300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1" name="직선 화살표 연결선 60"/>
          <p:cNvCxnSpPr/>
          <p:nvPr/>
        </p:nvCxnSpPr>
        <p:spPr>
          <a:xfrm flipV="1">
            <a:off x="7538667" y="3658454"/>
            <a:ext cx="52329" cy="35625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109143" y="3253326"/>
            <a:ext cx="113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0000FF"/>
                </a:solidFill>
              </a:rPr>
              <a:t>Interference line</a:t>
            </a:r>
            <a:endParaRPr lang="ko-KR" altLang="en-US" sz="1200" b="1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436353" y="5105097"/>
            <a:ext cx="3446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600" b="1" dirty="0" smtClean="0"/>
              <a:t>For the boundary condition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sz="1600" b="1" dirty="0" smtClean="0"/>
              <a:t>Emissivity=0 at R=0.76 m</a:t>
            </a:r>
            <a:br>
              <a:rPr lang="en-US" altLang="ko-KR" sz="1600" b="1" dirty="0" smtClean="0"/>
            </a:br>
            <a:r>
              <a:rPr lang="en-US" altLang="ko-KR" sz="1600" b="1" dirty="0" smtClean="0"/>
              <a:t>(Limiter position)</a:t>
            </a:r>
          </a:p>
        </p:txBody>
      </p:sp>
    </p:spTree>
    <p:extLst>
      <p:ext uri="{BB962C8B-B14F-4D97-AF65-F5344CB8AC3E}">
        <p14:creationId xmlns:p14="http://schemas.microsoft.com/office/powerpoint/2010/main" val="11458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219456" y="186267"/>
            <a:ext cx="12378944" cy="8266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Emissivity profile of CIII and OII</a:t>
            </a:r>
            <a:endParaRPr lang="ko-KR" altLang="en-US" sz="4000" b="1" dirty="0"/>
          </a:p>
        </p:txBody>
      </p: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560020"/>
              </p:ext>
            </p:extLst>
          </p:nvPr>
        </p:nvGraphicFramePr>
        <p:xfrm>
          <a:off x="0" y="1012953"/>
          <a:ext cx="6410325" cy="4490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0" name="Graph" r:id="rId3" imgW="4181760" imgH="2929680" progId="Origin50.Graph">
                  <p:embed/>
                </p:oleObj>
              </mc:Choice>
              <mc:Fallback>
                <p:oleObj name="Graph" r:id="rId3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12953"/>
                        <a:ext cx="6410325" cy="4490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53597" y="1609324"/>
            <a:ext cx="6077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Smoothed cubic spline interpolation is used in line-integrated emissivity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3596" y="3566355"/>
            <a:ext cx="6077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Emission peak location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CIII &amp; OII emission peak is in near 0.6 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CIII peak is more shifted to the core than OII peak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3596" y="4876826"/>
            <a:ext cx="6077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Measurement range for </a:t>
            </a:r>
            <a:r>
              <a:rPr lang="en-US" altLang="ko-KR" b="1" i="1" dirty="0" err="1"/>
              <a:t>v</a:t>
            </a:r>
            <a:r>
              <a:rPr lang="en-US" altLang="ko-KR" b="1" i="1" baseline="-25000" dirty="0" err="1"/>
              <a:t>T</a:t>
            </a:r>
            <a:r>
              <a:rPr lang="en-US" altLang="ko-KR" b="1" i="1" dirty="0"/>
              <a:t>, </a:t>
            </a:r>
            <a:r>
              <a:rPr lang="en-US" altLang="ko-KR" b="1" i="1" dirty="0" err="1"/>
              <a:t>T</a:t>
            </a:r>
            <a:r>
              <a:rPr lang="en-US" altLang="ko-KR" b="1" i="1" baseline="-25000" dirty="0" err="1"/>
              <a:t>i</a:t>
            </a:r>
            <a:r>
              <a:rPr lang="en-US" altLang="ko-KR" b="1" i="1" baseline="-25000" dirty="0"/>
              <a:t> </a:t>
            </a:r>
            <a:endParaRPr lang="en-US" altLang="ko-KR" b="1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R &gt; ~ 0.55 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ko-KR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853596" y="2449340"/>
            <a:ext cx="6077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Profile shape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Line integrated emissivity : Flat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Local emissivity : Hollow</a:t>
            </a:r>
          </a:p>
        </p:txBody>
      </p:sp>
    </p:spTree>
    <p:extLst>
      <p:ext uri="{BB962C8B-B14F-4D97-AF65-F5344CB8AC3E}">
        <p14:creationId xmlns:p14="http://schemas.microsoft.com/office/powerpoint/2010/main" val="32279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11782044" cy="7916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i="1" dirty="0" err="1" smtClean="0"/>
              <a:t>v</a:t>
            </a:r>
            <a:r>
              <a:rPr lang="en-US" altLang="ko-KR" sz="4000" b="1" i="1" baseline="-25000" dirty="0" err="1" smtClean="0"/>
              <a:t>T</a:t>
            </a:r>
            <a:r>
              <a:rPr lang="en-US" altLang="ko-KR" sz="4000" b="1" i="1" dirty="0" smtClean="0"/>
              <a:t>, </a:t>
            </a:r>
            <a:r>
              <a:rPr lang="en-US" altLang="ko-KR" sz="4000" b="1" i="1" dirty="0" err="1" smtClean="0"/>
              <a:t>T</a:t>
            </a:r>
            <a:r>
              <a:rPr lang="en-US" altLang="ko-KR" sz="4000" b="1" i="1" baseline="-25000" dirty="0" err="1" smtClean="0"/>
              <a:t>i</a:t>
            </a:r>
            <a:r>
              <a:rPr lang="en-US" altLang="ko-KR" sz="4000" b="1" i="1" baseline="-25000" dirty="0" smtClean="0"/>
              <a:t>  </a:t>
            </a:r>
            <a:r>
              <a:rPr lang="en-US" altLang="ko-KR" sz="4000" b="1" dirty="0" smtClean="0"/>
              <a:t>profile in VEST </a:t>
            </a:r>
            <a:r>
              <a:rPr lang="en-US" altLang="ko-KR" sz="4000" b="1" dirty="0" err="1" smtClean="0"/>
              <a:t>Ohmic</a:t>
            </a:r>
            <a:r>
              <a:rPr lang="en-US" altLang="ko-KR" sz="4000" b="1" dirty="0" smtClean="0"/>
              <a:t> discharge</a:t>
            </a:r>
            <a:endParaRPr lang="ko-KR" altLang="en-US" sz="4000" b="1" dirty="0"/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054815"/>
              </p:ext>
            </p:extLst>
          </p:nvPr>
        </p:nvGraphicFramePr>
        <p:xfrm>
          <a:off x="307594" y="822361"/>
          <a:ext cx="5653465" cy="39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4" name="Graph" r:id="rId3" imgW="4181760" imgH="2929680" progId="Origin50.Graph">
                  <p:embed/>
                </p:oleObj>
              </mc:Choice>
              <mc:Fallback>
                <p:oleObj name="Graph" r:id="rId3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594" y="822361"/>
                        <a:ext cx="5653465" cy="39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797885"/>
              </p:ext>
            </p:extLst>
          </p:nvPr>
        </p:nvGraphicFramePr>
        <p:xfrm>
          <a:off x="5961059" y="822361"/>
          <a:ext cx="5653464" cy="39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5" name="Graph" r:id="rId5" imgW="4181760" imgH="2929680" progId="Origin50.Graph">
                  <p:embed/>
                </p:oleObj>
              </mc:Choice>
              <mc:Fallback>
                <p:oleObj name="Graph" r:id="rId5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61059" y="822361"/>
                        <a:ext cx="5653464" cy="39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559643" y="2160295"/>
            <a:ext cx="2241832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200" b="1" dirty="0" smtClean="0"/>
              <a:t>Instrument temperature</a:t>
            </a:r>
            <a:br>
              <a:rPr lang="en-US" altLang="ko-KR" sz="1200" b="1" dirty="0" smtClean="0"/>
            </a:br>
            <a:r>
              <a:rPr lang="en-US" altLang="ko-KR" sz="1200" b="1" dirty="0" smtClean="0"/>
              <a:t>For C, T</a:t>
            </a:r>
            <a:r>
              <a:rPr lang="en-US" altLang="ko-KR" sz="1200" b="1" baseline="-25000" dirty="0" smtClean="0"/>
              <a:t>inst</a:t>
            </a:r>
            <a:r>
              <a:rPr lang="en-US" altLang="ko-KR" sz="1200" b="1" dirty="0" smtClean="0"/>
              <a:t>~38 eV</a:t>
            </a:r>
            <a:br>
              <a:rPr lang="en-US" altLang="ko-KR" sz="1200" b="1" dirty="0" smtClean="0"/>
            </a:br>
            <a:r>
              <a:rPr lang="en-US" altLang="ko-KR" sz="1200" b="1" dirty="0" smtClean="0"/>
              <a:t>For O, T</a:t>
            </a:r>
            <a:r>
              <a:rPr lang="en-US" altLang="ko-KR" sz="1200" b="1" baseline="-25000" dirty="0" smtClean="0"/>
              <a:t>inst</a:t>
            </a:r>
            <a:r>
              <a:rPr lang="en-US" altLang="ko-KR" sz="1200" b="1" dirty="0" smtClean="0"/>
              <a:t>~51 eV</a:t>
            </a:r>
          </a:p>
        </p:txBody>
      </p:sp>
      <p:cxnSp>
        <p:nvCxnSpPr>
          <p:cNvPr id="12" name="직선 화살표 연결선 11"/>
          <p:cNvCxnSpPr/>
          <p:nvPr/>
        </p:nvCxnSpPr>
        <p:spPr>
          <a:xfrm flipV="1">
            <a:off x="5238750" y="1329637"/>
            <a:ext cx="0" cy="1000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 flipH="1">
            <a:off x="5229225" y="2546756"/>
            <a:ext cx="9525" cy="10477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5400000">
            <a:off x="4906110" y="1691199"/>
            <a:ext cx="958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Co current</a:t>
            </a:r>
            <a:endParaRPr lang="ko-KR" altLang="en-US" sz="1200" b="1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4710898" y="2950091"/>
            <a:ext cx="1348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Counter current</a:t>
            </a:r>
            <a:endParaRPr lang="ko-KR" altLang="en-US" sz="1200" b="1" dirty="0"/>
          </a:p>
        </p:txBody>
      </p:sp>
      <p:cxnSp>
        <p:nvCxnSpPr>
          <p:cNvPr id="18" name="직선 연결선 17"/>
          <p:cNvCxnSpPr/>
          <p:nvPr/>
        </p:nvCxnSpPr>
        <p:spPr>
          <a:xfrm>
            <a:off x="1323975" y="2420366"/>
            <a:ext cx="385762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4825" y="4782361"/>
            <a:ext cx="11597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Toroidal rotation and ion temperature of CIII and OII is measured by passive emission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Toroidal rotation in </a:t>
            </a:r>
            <a:r>
              <a:rPr lang="en-US" altLang="ko-KR" b="1" dirty="0" smtClean="0"/>
              <a:t>counter current </a:t>
            </a:r>
            <a:r>
              <a:rPr lang="en-US" altLang="ko-KR" b="1" dirty="0" smtClean="0"/>
              <a:t>direction is observed in the edge region (R&gt;0.6 m </a:t>
            </a:r>
            <a:r>
              <a:rPr lang="en-US" altLang="ko-KR" b="1" dirty="0" smtClean="0">
                <a:sym typeface="Wingdings" panose="05000000000000000000" pitchFamily="2" charset="2"/>
              </a:rPr>
              <a:t> r/a &gt;0.65)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Ion temperature is about 25-40 eV in the intermediate range in VEST </a:t>
            </a:r>
            <a:r>
              <a:rPr lang="en-US" altLang="ko-KR" b="1" dirty="0" err="1" smtClean="0"/>
              <a:t>Ohmic</a:t>
            </a:r>
            <a:r>
              <a:rPr lang="en-US" altLang="ko-KR" b="1" dirty="0" smtClean="0"/>
              <a:t> discharge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58450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10924032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Summary</a:t>
            </a:r>
            <a:endParaRPr lang="ko-KR" alt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4131" y="1583923"/>
            <a:ext cx="11299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2000" b="1" dirty="0" smtClean="0"/>
              <a:t>Toroidal rotation and ion temperature profile is measured from the passive emission with OII, CIII lines.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131" y="2450526"/>
            <a:ext cx="112998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2000" b="1" dirty="0" smtClean="0"/>
              <a:t>7 channel spectroscopy system is installed and calibrated to measure the toroidal rotation and ion temperature profile.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altLang="ko-KR" sz="20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2000" b="1" dirty="0" smtClean="0"/>
              <a:t>Spectral inversion is conducted to extract the toroidal rotation and ion temperature as well as local emissivity.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altLang="ko-KR" sz="20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2000" b="1" dirty="0" smtClean="0"/>
              <a:t>Toroidal rotation is </a:t>
            </a:r>
            <a:r>
              <a:rPr lang="en-US" altLang="ko-KR" sz="2000" b="1" dirty="0"/>
              <a:t>in </a:t>
            </a:r>
            <a:r>
              <a:rPr lang="en-US" altLang="ko-KR" sz="2000" b="1" dirty="0" smtClean="0"/>
              <a:t>counter current </a:t>
            </a:r>
            <a:r>
              <a:rPr lang="en-US" altLang="ko-KR" sz="2000" b="1" dirty="0"/>
              <a:t>direction </a:t>
            </a:r>
            <a:r>
              <a:rPr lang="en-US" altLang="ko-KR" sz="2000" b="1" dirty="0" smtClean="0"/>
              <a:t>observed in the edge region in the VEST </a:t>
            </a:r>
            <a:r>
              <a:rPr lang="en-US" altLang="ko-KR" sz="2000" b="1" dirty="0" err="1" smtClean="0"/>
              <a:t>Ohmic</a:t>
            </a:r>
            <a:r>
              <a:rPr lang="en-US" altLang="ko-KR" sz="2000" b="1" dirty="0" smtClean="0"/>
              <a:t> plasma. </a:t>
            </a:r>
            <a:r>
              <a:rPr lang="en-US" altLang="ko-KR" sz="2000" b="1" dirty="0"/>
              <a:t/>
            </a:r>
            <a:br>
              <a:rPr lang="en-US" altLang="ko-KR" sz="2000" b="1" dirty="0"/>
            </a:br>
            <a:endParaRPr lang="en-US" altLang="ko-KR" sz="20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2000" b="1" dirty="0" smtClean="0"/>
              <a:t>Ion temperature </a:t>
            </a:r>
            <a:r>
              <a:rPr lang="en-US" altLang="ko-KR" sz="2000" b="1" dirty="0"/>
              <a:t>in the intermediate region </a:t>
            </a:r>
            <a:r>
              <a:rPr lang="en-US" altLang="ko-KR" sz="2000" b="1" dirty="0" smtClean="0"/>
              <a:t>is </a:t>
            </a:r>
            <a:r>
              <a:rPr lang="en-US" altLang="ko-KR" sz="2000" b="1" dirty="0" smtClean="0"/>
              <a:t>about 25-40 eV.</a:t>
            </a:r>
          </a:p>
        </p:txBody>
      </p:sp>
    </p:spTree>
    <p:extLst>
      <p:ext uri="{BB962C8B-B14F-4D97-AF65-F5344CB8AC3E}">
        <p14:creationId xmlns:p14="http://schemas.microsoft.com/office/powerpoint/2010/main" val="43954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9144000" cy="7916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Future </a:t>
            </a:r>
            <a:r>
              <a:rPr lang="en-US" altLang="ko-KR" sz="4000" b="1" dirty="0"/>
              <a:t>work</a:t>
            </a:r>
            <a:endParaRPr lang="ko-KR" alt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0171" y="1121182"/>
            <a:ext cx="84577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 smtClean="0"/>
              <a:t>Hardware improvement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Image curvature correction </a:t>
            </a:r>
            <a:r>
              <a:rPr lang="en-US" altLang="ko-KR" b="1" dirty="0" smtClean="0">
                <a:sym typeface="Wingdings" panose="05000000000000000000" pitchFamily="2" charset="2"/>
              </a:rPr>
              <a:t> curved entrance slit </a:t>
            </a:r>
            <a:r>
              <a:rPr lang="en-US" altLang="ko-KR" sz="1200" b="1" dirty="0" smtClean="0">
                <a:sym typeface="Wingdings" panose="05000000000000000000" pitchFamily="2" charset="2"/>
              </a:rPr>
              <a:t>(</a:t>
            </a:r>
            <a:r>
              <a:rPr lang="en-US" altLang="ko-KR" sz="1200" b="1" dirty="0" err="1" smtClean="0">
                <a:sym typeface="Wingdings" panose="05000000000000000000" pitchFamily="2" charset="2"/>
              </a:rPr>
              <a:t>R.E.Bell</a:t>
            </a:r>
            <a:r>
              <a:rPr lang="en-US" altLang="ko-KR" sz="1200" b="1" dirty="0" smtClean="0">
                <a:sym typeface="Wingdings" panose="05000000000000000000" pitchFamily="2" charset="2"/>
              </a:rPr>
              <a:t> RSI  2004)</a:t>
            </a:r>
            <a:endParaRPr lang="en-US" altLang="ko-KR" sz="1200" b="1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Increase the number of line of sight (especially edge region)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Preparation of active beam diagnostic </a:t>
            </a:r>
            <a:r>
              <a:rPr lang="en-US" altLang="ko-KR" b="1" dirty="0" smtClean="0">
                <a:sym typeface="Wingdings" panose="05000000000000000000" pitchFamily="2" charset="2"/>
              </a:rPr>
              <a:t> CES/BES combined system</a:t>
            </a:r>
            <a:endParaRPr lang="en-US" altLang="ko-K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0171" y="2307953"/>
            <a:ext cx="77232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 smtClean="0"/>
              <a:t>Data analysis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Uncertainty analysis for emissivity, rotation, and temperature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ko-KR" alt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0171" y="2969087"/>
            <a:ext cx="89832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 smtClean="0"/>
              <a:t>Experiment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Passive emission spectroscopy with high charge state emission </a:t>
            </a:r>
            <a:br>
              <a:rPr lang="en-US" altLang="ko-KR" b="1" dirty="0" smtClean="0"/>
            </a:br>
            <a:r>
              <a:rPr lang="en-US" altLang="ko-KR" b="1" dirty="0" smtClean="0"/>
              <a:t>(candidates : OV-650.0 nm, BV 494.4 nm, CVI-529.1 nm)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Rotation and ion temperature profile change </a:t>
            </a:r>
            <a:r>
              <a:rPr lang="en-US" altLang="ko-KR" b="1" dirty="0" smtClean="0"/>
              <a:t>in </a:t>
            </a:r>
            <a:r>
              <a:rPr lang="en-US" altLang="ko-KR" b="1" dirty="0" smtClean="0"/>
              <a:t>heating NB injection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ko-KR" altLang="en-US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b="4099"/>
          <a:stretch/>
        </p:blipFill>
        <p:spPr>
          <a:xfrm>
            <a:off x="4004080" y="4287425"/>
            <a:ext cx="3046518" cy="241669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/>
          <a:srcRect b="5771"/>
          <a:stretch/>
        </p:blipFill>
        <p:spPr>
          <a:xfrm>
            <a:off x="923176" y="4287425"/>
            <a:ext cx="3224180" cy="2520000"/>
          </a:xfrm>
          <a:prstGeom prst="rect">
            <a:avLst/>
          </a:prstGeom>
        </p:spPr>
      </p:pic>
      <p:cxnSp>
        <p:nvCxnSpPr>
          <p:cNvPr id="20" name="직선 연결선 19"/>
          <p:cNvCxnSpPr/>
          <p:nvPr/>
        </p:nvCxnSpPr>
        <p:spPr>
          <a:xfrm flipV="1">
            <a:off x="5230706" y="4415176"/>
            <a:ext cx="0" cy="1951764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 flipV="1">
            <a:off x="6343226" y="4415177"/>
            <a:ext cx="0" cy="195176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 flipV="1">
            <a:off x="2839352" y="4367181"/>
            <a:ext cx="0" cy="213403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2882734" y="5059966"/>
            <a:ext cx="127329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71796" y="5283932"/>
            <a:ext cx="1095172" cy="2462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chemeClr val="bg1"/>
                </a:solidFill>
              </a:rPr>
              <a:t>CVI </a:t>
            </a:r>
            <a:r>
              <a:rPr lang="en-US" altLang="ko-KR" sz="1000" b="1" dirty="0" err="1" smtClean="0">
                <a:solidFill>
                  <a:schemeClr val="bg1"/>
                </a:solidFill>
              </a:rPr>
              <a:t>T</a:t>
            </a:r>
            <a:r>
              <a:rPr lang="en-US" altLang="ko-KR" sz="1000" b="1" baseline="-25000" dirty="0" err="1" smtClean="0">
                <a:solidFill>
                  <a:schemeClr val="bg1"/>
                </a:solidFill>
              </a:rPr>
              <a:t>e</a:t>
            </a:r>
            <a:r>
              <a:rPr lang="en-US" altLang="ko-KR" sz="1000" b="1" dirty="0" smtClean="0">
                <a:solidFill>
                  <a:schemeClr val="bg1"/>
                </a:solidFill>
              </a:rPr>
              <a:t>&gt;~30 eV</a:t>
            </a:r>
            <a:endParaRPr lang="ko-KR" altLang="en-US" sz="1000" b="1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30706" y="6055501"/>
            <a:ext cx="1255472" cy="24622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chemeClr val="bg1"/>
                </a:solidFill>
              </a:rPr>
              <a:t>OV : </a:t>
            </a:r>
            <a:r>
              <a:rPr lang="en-US" altLang="ko-KR" sz="1000" b="1" dirty="0" err="1" smtClean="0">
                <a:solidFill>
                  <a:schemeClr val="bg1"/>
                </a:solidFill>
              </a:rPr>
              <a:t>T</a:t>
            </a:r>
            <a:r>
              <a:rPr lang="en-US" altLang="ko-KR" sz="1000" b="1" baseline="-25000" dirty="0" err="1" smtClean="0">
                <a:solidFill>
                  <a:schemeClr val="bg1"/>
                </a:solidFill>
              </a:rPr>
              <a:t>e</a:t>
            </a:r>
            <a:r>
              <a:rPr lang="en-US" altLang="ko-KR" sz="1000" b="1" baseline="-25000" dirty="0" smtClean="0">
                <a:solidFill>
                  <a:schemeClr val="bg1"/>
                </a:solidFill>
              </a:rPr>
              <a:t> </a:t>
            </a:r>
            <a:r>
              <a:rPr lang="en-US" altLang="ko-KR" sz="1000" b="1" dirty="0" smtClean="0">
                <a:solidFill>
                  <a:schemeClr val="bg1"/>
                </a:solidFill>
              </a:rPr>
              <a:t>&lt;~150 eV</a:t>
            </a:r>
            <a:endParaRPr lang="ko-KR" altLang="en-US" sz="1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4304" y="2590800"/>
            <a:ext cx="53144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dirty="0" smtClean="0"/>
              <a:t>Thank you</a:t>
            </a:r>
            <a:endParaRPr lang="ko-KR" altLang="en-US" sz="8000" b="1"/>
          </a:p>
        </p:txBody>
      </p:sp>
    </p:spTree>
    <p:extLst>
      <p:ext uri="{BB962C8B-B14F-4D97-AF65-F5344CB8AC3E}">
        <p14:creationId xmlns:p14="http://schemas.microsoft.com/office/powerpoint/2010/main" val="14576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10924032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Back up – Photo emission coefficient</a:t>
            </a:r>
            <a:endParaRPr lang="ko-KR" altLang="en-US" sz="40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85" y="2728928"/>
            <a:ext cx="4572000" cy="3792320"/>
          </a:xfrm>
          <a:prstGeom prst="rect">
            <a:avLst/>
          </a:prstGeom>
        </p:spPr>
      </p:pic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731995"/>
              </p:ext>
            </p:extLst>
          </p:nvPr>
        </p:nvGraphicFramePr>
        <p:xfrm>
          <a:off x="5736443" y="2436900"/>
          <a:ext cx="6052363" cy="423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7" name="Graph" r:id="rId4" imgW="4181760" imgH="2929680" progId="Origin50.Graph">
                  <p:embed/>
                </p:oleObj>
              </mc:Choice>
              <mc:Fallback>
                <p:oleObj name="Graph" r:id="rId4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36443" y="2436900"/>
                        <a:ext cx="6052363" cy="423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89973" y="5615358"/>
            <a:ext cx="12487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b="1" dirty="0" smtClean="0"/>
              <a:t>N</a:t>
            </a:r>
            <a:r>
              <a:rPr lang="en-US" altLang="ko-KR" b="1" baseline="-25000" dirty="0" smtClean="0"/>
              <a:t>e</a:t>
            </a:r>
            <a:r>
              <a:rPr lang="en-US" altLang="ko-KR" b="1" dirty="0" smtClean="0"/>
              <a:t>=10</a:t>
            </a:r>
            <a:r>
              <a:rPr lang="en-US" altLang="ko-KR" b="1" baseline="30000" dirty="0" smtClean="0"/>
              <a:t>18</a:t>
            </a:r>
            <a:r>
              <a:rPr lang="en-US" altLang="ko-KR" b="1" dirty="0" smtClean="0"/>
              <a:t>m</a:t>
            </a:r>
            <a:r>
              <a:rPr lang="en-US" altLang="ko-KR" b="1" baseline="30000" dirty="0" smtClean="0"/>
              <a:t>-3</a:t>
            </a:r>
            <a:endParaRPr lang="ko-KR" altLang="en-US" b="1" dirty="0"/>
          </a:p>
        </p:txBody>
      </p:sp>
      <p:cxnSp>
        <p:nvCxnSpPr>
          <p:cNvPr id="6" name="직선 연결선 5"/>
          <p:cNvCxnSpPr/>
          <p:nvPr/>
        </p:nvCxnSpPr>
        <p:spPr>
          <a:xfrm flipV="1">
            <a:off x="1857375" y="2855930"/>
            <a:ext cx="0" cy="298132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 flipV="1">
            <a:off x="3416961" y="2855931"/>
            <a:ext cx="0" cy="298132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>
            <a:off x="1857375" y="2903755"/>
            <a:ext cx="155958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19425" y="1661407"/>
                <a:ext cx="4461221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𝑃𝐸𝐶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425" y="1661407"/>
                <a:ext cx="4461221" cy="491417"/>
              </a:xfrm>
              <a:prstGeom prst="rect">
                <a:avLst/>
              </a:prstGeom>
              <a:blipFill rotWithShape="0"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28650" y="1105930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 smtClean="0"/>
              <a:t>Local emissivity</a:t>
            </a:r>
            <a:endParaRPr lang="ko-KR" altLang="en-US" b="1"/>
          </a:p>
        </p:txBody>
      </p:sp>
      <p:cxnSp>
        <p:nvCxnSpPr>
          <p:cNvPr id="12" name="직선 연결선 11"/>
          <p:cNvCxnSpPr/>
          <p:nvPr/>
        </p:nvCxnSpPr>
        <p:spPr>
          <a:xfrm>
            <a:off x="5753100" y="2086149"/>
            <a:ext cx="15430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81472" y="1331693"/>
            <a:ext cx="5118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Photo emission coefficient (from CR model)</a:t>
            </a:r>
            <a:endParaRPr lang="ko-KR" altLang="en-US" b="1">
              <a:solidFill>
                <a:srgbClr val="FF0000"/>
              </a:solidFill>
            </a:endParaRPr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6686550" y="2086149"/>
            <a:ext cx="609600" cy="663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>
            <a:off x="3926534" y="2086149"/>
            <a:ext cx="535929" cy="6427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4314825" y="2086149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7493000" y="645789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000" dirty="0" smtClean="0">
                <a:latin typeface="Arial" panose="020B0604020202020204" pitchFamily="34" charset="0"/>
              </a:rPr>
              <a:t>H. P. Summers, </a:t>
            </a:r>
            <a:r>
              <a:rPr lang="en-US" altLang="ko-KR" sz="1000" i="1" dirty="0">
                <a:latin typeface="Arial" panose="020B0604020202020204" pitchFamily="34" charset="0"/>
              </a:rPr>
              <a:t>Monthly Notices of the Royal Astronomical Society</a:t>
            </a:r>
            <a:r>
              <a:rPr lang="en-US" altLang="ko-KR" sz="1000" dirty="0">
                <a:latin typeface="Arial" panose="020B0604020202020204" pitchFamily="34" charset="0"/>
              </a:rPr>
              <a:t> 158.3 (</a:t>
            </a:r>
            <a:r>
              <a:rPr lang="en-US" altLang="ko-KR" sz="1000" dirty="0" smtClean="0">
                <a:latin typeface="Arial" panose="020B0604020202020204" pitchFamily="34" charset="0"/>
              </a:rPr>
              <a:t>1972)</a:t>
            </a:r>
          </a:p>
          <a:p>
            <a:r>
              <a:rPr lang="en-US" altLang="ko-KR" sz="1000" dirty="0" smtClean="0"/>
              <a:t>OPEN-ADAS http://open.adas.ac.uk</a:t>
            </a:r>
            <a:endParaRPr lang="ko-KR" altLang="en-US" sz="1000"/>
          </a:p>
        </p:txBody>
      </p:sp>
      <p:sp>
        <p:nvSpPr>
          <p:cNvPr id="30" name="TextBox 29"/>
          <p:cNvSpPr txBox="1"/>
          <p:nvPr/>
        </p:nvSpPr>
        <p:spPr>
          <a:xfrm>
            <a:off x="7619476" y="2513002"/>
            <a:ext cx="305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Electron impact excitation</a:t>
            </a:r>
            <a:endParaRPr lang="ko-KR" alt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10924032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Back up – Error propagation</a:t>
            </a:r>
            <a:endParaRPr lang="ko-KR" alt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620933" y="1879600"/>
                <a:ext cx="2601546" cy="980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ko-K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</m:sSubSup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ko-KR" b="0" dirty="0" smtClean="0">
                  <a:ea typeface="Cambria Math" panose="02040503050406030204" pitchFamily="18" charset="0"/>
                </a:endParaRPr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933" y="1879600"/>
                <a:ext cx="2601546" cy="98052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620933" y="2946400"/>
                <a:ext cx="4597156" cy="1099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ko-K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</m:sSubSup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  <m:sup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b="0" dirty="0" smtClean="0">
                  <a:ea typeface="Cambria Math" panose="02040503050406030204" pitchFamily="18" charset="0"/>
                </a:endParaRPr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933" y="2946400"/>
                <a:ext cx="4597156" cy="10995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92439" y="4451273"/>
                <a:ext cx="3156120" cy="1324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ko-K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</m:sSubSup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altLang="ko-KR" b="0" dirty="0" smtClean="0">
                  <a:ea typeface="Cambria Math" panose="02040503050406030204" pitchFamily="18" charset="0"/>
                </a:endParaRPr>
              </a:p>
              <a:p>
                <a:endParaRPr lang="en-US" altLang="ko-KR" b="0" dirty="0" smtClean="0">
                  <a:ea typeface="Cambria Math" panose="02040503050406030204" pitchFamily="18" charset="0"/>
                </a:endParaRPr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439" y="4451273"/>
                <a:ext cx="3156120" cy="132459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975662"/>
              </p:ext>
            </p:extLst>
          </p:nvPr>
        </p:nvGraphicFramePr>
        <p:xfrm>
          <a:off x="720761" y="1762463"/>
          <a:ext cx="1679575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7" name="Equation" r:id="rId6" imgW="850680" imgH="342720" progId="Equation.DSMT4">
                  <p:embed/>
                </p:oleObj>
              </mc:Choice>
              <mc:Fallback>
                <p:oleObj name="Equation" r:id="rId6" imgW="8506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61" y="1762463"/>
                        <a:ext cx="1679575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661049"/>
              </p:ext>
            </p:extLst>
          </p:nvPr>
        </p:nvGraphicFramePr>
        <p:xfrm>
          <a:off x="720761" y="2953732"/>
          <a:ext cx="2606675" cy="117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8" name="Equation" r:id="rId8" imgW="1600200" imgH="660240" progId="Equation.DSMT4">
                  <p:embed/>
                </p:oleObj>
              </mc:Choice>
              <mc:Fallback>
                <p:oleObj name="Equation" r:id="rId8" imgW="160020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61" y="2953732"/>
                        <a:ext cx="2606675" cy="11791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785146"/>
              </p:ext>
            </p:extLst>
          </p:nvPr>
        </p:nvGraphicFramePr>
        <p:xfrm>
          <a:off x="310748" y="4695874"/>
          <a:ext cx="6281691" cy="854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9" name="Equation" r:id="rId10" imgW="4597200" imgH="571320" progId="Equation.DSMT4">
                  <p:embed/>
                </p:oleObj>
              </mc:Choice>
              <mc:Fallback>
                <p:oleObj name="Equation" r:id="rId10" imgW="459720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748" y="4695874"/>
                        <a:ext cx="6281691" cy="8549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048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80" y="1664759"/>
            <a:ext cx="4514322" cy="35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9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380067"/>
            <a:ext cx="5855064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2400" b="1" dirty="0" smtClean="0"/>
              <a:t>Introduction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ko-KR" sz="2400" b="1" dirty="0" smtClean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2400" b="1" dirty="0" smtClean="0"/>
              <a:t>Experiment setup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ko-KR" sz="2400" b="1" dirty="0" smtClean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2400" b="1" dirty="0" smtClean="0"/>
              <a:t>Calibration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ko-KR" sz="2400" b="1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2400" b="1" dirty="0" smtClean="0"/>
              <a:t>Spectral inversion and Phantom test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ko-KR" sz="2400" b="1" dirty="0" smtClean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2400" b="1" dirty="0" smtClean="0"/>
              <a:t>Preliminary result in </a:t>
            </a:r>
            <a:r>
              <a:rPr lang="en-US" altLang="ko-KR" sz="2400" b="1" dirty="0" err="1" smtClean="0"/>
              <a:t>Ohmic</a:t>
            </a:r>
            <a:r>
              <a:rPr lang="en-US" altLang="ko-KR" sz="2400" b="1" dirty="0" smtClean="0"/>
              <a:t> plasma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ko-KR" sz="2400" b="1" dirty="0" smtClean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2400" b="1" dirty="0" smtClean="0"/>
              <a:t>Summary</a:t>
            </a:r>
            <a:endParaRPr lang="en-US" altLang="ko-KR" sz="2400" b="1" dirty="0"/>
          </a:p>
          <a:p>
            <a:endParaRPr lang="ko-KR" altLang="en-US"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219456" y="186267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Contents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12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6"/>
            <a:ext cx="9144000" cy="9750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Introduction</a:t>
            </a:r>
            <a:endParaRPr lang="ko-KR" alt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71229" y="3397076"/>
            <a:ext cx="462652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2000" b="1" dirty="0" smtClean="0"/>
              <a:t>Characteristics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dirty="0" smtClean="0"/>
              <a:t>Without neutral beam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dirty="0" smtClean="0"/>
              <a:t>Wide measurement range for VEST</a:t>
            </a:r>
            <a:br>
              <a:rPr lang="en-US" altLang="ko-KR" dirty="0" smtClean="0"/>
            </a:br>
            <a:r>
              <a:rPr lang="en-US" altLang="ko-KR" dirty="0" smtClean="0">
                <a:sym typeface="Wingdings" panose="05000000000000000000" pitchFamily="2" charset="2"/>
              </a:rPr>
              <a:t> intermediate to edge region </a:t>
            </a:r>
            <a:r>
              <a:rPr lang="en-US" altLang="ko-KR" dirty="0">
                <a:sym typeface="Wingdings" panose="05000000000000000000" pitchFamily="2" charset="2"/>
              </a:rPr>
              <a:t/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 smtClean="0">
                <a:sym typeface="Wingdings" panose="05000000000000000000" pitchFamily="2" charset="2"/>
              </a:rPr>
              <a:t>cf. </a:t>
            </a:r>
            <a:r>
              <a:rPr lang="en-US" altLang="ko-KR" dirty="0"/>
              <a:t>10 </a:t>
            </a:r>
            <a:r>
              <a:rPr lang="en-US" altLang="ko-KR" dirty="0" smtClean="0"/>
              <a:t>eV &lt; </a:t>
            </a:r>
            <a:r>
              <a:rPr lang="en-US" altLang="ko-KR" dirty="0" err="1" smtClean="0"/>
              <a:t>T</a:t>
            </a:r>
            <a:r>
              <a:rPr lang="en-US" altLang="ko-KR" baseline="-25000" dirty="0" err="1" smtClean="0"/>
              <a:t>e</a:t>
            </a:r>
            <a:r>
              <a:rPr lang="en-US" altLang="ko-KR" baseline="-25000" dirty="0" smtClean="0"/>
              <a:t> </a:t>
            </a:r>
            <a:r>
              <a:rPr lang="en-US" altLang="ko-KR" dirty="0" smtClean="0"/>
              <a:t>&lt; 200 eV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en-US" altLang="ko-KR" dirty="0" smtClean="0">
                <a:sym typeface="Wingdings" panose="05000000000000000000" pitchFamily="2" charset="2"/>
              </a:rPr>
              <a:t>in VEST</a:t>
            </a:r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071229" y="4999340"/>
            <a:ext cx="5794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2000" b="1" dirty="0" smtClean="0"/>
              <a:t>Difficulties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dirty="0" smtClean="0"/>
              <a:t>Line integrated spectra</a:t>
            </a:r>
            <a:br>
              <a:rPr lang="en-US" altLang="ko-KR" dirty="0" smtClean="0"/>
            </a:br>
            <a:r>
              <a:rPr lang="en-US" altLang="ko-KR" dirty="0" smtClean="0">
                <a:sym typeface="Wingdings" panose="05000000000000000000" pitchFamily="2" charset="2"/>
              </a:rPr>
              <a:t> inversion process to obtain local properties</a:t>
            </a:r>
            <a:endParaRPr lang="en-US" altLang="ko-KR" dirty="0" smtClean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b="5771"/>
          <a:stretch/>
        </p:blipFill>
        <p:spPr>
          <a:xfrm>
            <a:off x="-5006" y="3920853"/>
            <a:ext cx="3038097" cy="2374559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 flipV="1">
            <a:off x="746571" y="4006064"/>
            <a:ext cx="0" cy="198454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 flipV="1">
            <a:off x="1723293" y="4006063"/>
            <a:ext cx="0" cy="19845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>
            <a:off x="744745" y="5825853"/>
            <a:ext cx="1003392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87799" y="5533709"/>
                <a:ext cx="11832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rgbClr val="FF0000"/>
                    </a:solidFill>
                  </a:rPr>
                  <a:t>Te </a:t>
                </a:r>
                <a14:m>
                  <m:oMath xmlns:m="http://schemas.openxmlformats.org/officeDocument/2006/math">
                    <m:r>
                      <a:rPr lang="en-US" altLang="ko-K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ko-KR" sz="1400" b="1" dirty="0" smtClean="0">
                    <a:solidFill>
                      <a:srgbClr val="FF0000"/>
                    </a:solidFill>
                  </a:rPr>
                  <a:t> 30 eV </a:t>
                </a:r>
                <a:endParaRPr lang="ko-KR" altLang="en-US" sz="1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99" y="5533709"/>
                <a:ext cx="1183273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1546" t="-4000" r="-515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직사각형 19"/>
          <p:cNvSpPr/>
          <p:nvPr/>
        </p:nvSpPr>
        <p:spPr>
          <a:xfrm>
            <a:off x="705603" y="647630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000" dirty="0" smtClean="0">
                <a:latin typeface="Arial" panose="020B0604020202020204" pitchFamily="34" charset="0"/>
              </a:rPr>
              <a:t>H. P. Summers, </a:t>
            </a:r>
            <a:r>
              <a:rPr lang="en-US" altLang="ko-KR" sz="1000" i="1" dirty="0">
                <a:latin typeface="Arial" panose="020B0604020202020204" pitchFamily="34" charset="0"/>
              </a:rPr>
              <a:t>Monthly Notices of the Royal Astronomical Society</a:t>
            </a:r>
            <a:r>
              <a:rPr lang="en-US" altLang="ko-KR" sz="1000" dirty="0">
                <a:latin typeface="Arial" panose="020B0604020202020204" pitchFamily="34" charset="0"/>
              </a:rPr>
              <a:t> 158.3 (</a:t>
            </a:r>
            <a:r>
              <a:rPr lang="en-US" altLang="ko-KR" sz="1000" dirty="0" smtClean="0">
                <a:latin typeface="Arial" panose="020B0604020202020204" pitchFamily="34" charset="0"/>
              </a:rPr>
              <a:t>1972</a:t>
            </a:r>
            <a:r>
              <a:rPr lang="en-US" altLang="ko-KR" sz="1000" dirty="0">
                <a:latin typeface="Arial" panose="020B0604020202020204" pitchFamily="34" charset="0"/>
              </a:rPr>
              <a:t>)</a:t>
            </a:r>
            <a:endParaRPr lang="en-US" altLang="ko-KR" sz="1000" dirty="0" smtClean="0"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5811" y="2197657"/>
            <a:ext cx="6167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2000" b="1" dirty="0" smtClean="0"/>
              <a:t>Passive </a:t>
            </a:r>
            <a:r>
              <a:rPr lang="en-US" altLang="ko-KR" sz="2000" b="1" dirty="0" smtClean="0"/>
              <a:t>emission spectroscopy in visible range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ko-KR" dirty="0" smtClean="0"/>
              <a:t>CIII – 464.74 nm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ko-KR" dirty="0" smtClean="0"/>
              <a:t>OII – 464.90 nm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73055" y="1160124"/>
            <a:ext cx="5813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2000" b="1" dirty="0" smtClean="0"/>
              <a:t>Spectral shape </a:t>
            </a:r>
            <a:r>
              <a:rPr lang="en-US" altLang="ko-KR" sz="2000" b="1" dirty="0" smtClean="0">
                <a:sym typeface="Wingdings" panose="05000000000000000000" pitchFamily="2" charset="2"/>
              </a:rPr>
              <a:t> rotation and temperature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dirty="0" smtClean="0">
                <a:sym typeface="Wingdings" panose="05000000000000000000" pitchFamily="2" charset="2"/>
              </a:rPr>
              <a:t>Line shift : rotation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dirty="0" smtClean="0"/>
              <a:t>Line broadening : ion temperature</a:t>
            </a:r>
            <a:endParaRPr lang="ko-KR" altLang="en-US" dirty="0"/>
          </a:p>
        </p:txBody>
      </p:sp>
      <p:sp>
        <p:nvSpPr>
          <p:cNvPr id="25" name="자유형 24"/>
          <p:cNvSpPr/>
          <p:nvPr/>
        </p:nvSpPr>
        <p:spPr bwMode="auto">
          <a:xfrm>
            <a:off x="3211831" y="1354144"/>
            <a:ext cx="1213503" cy="832937"/>
          </a:xfrm>
          <a:custGeom>
            <a:avLst/>
            <a:gdLst>
              <a:gd name="connsiteX0" fmla="*/ 2888479 w 2888479"/>
              <a:gd name="connsiteY0" fmla="*/ 1974078 h 1982624"/>
              <a:gd name="connsiteX1" fmla="*/ 2162086 w 2888479"/>
              <a:gd name="connsiteY1" fmla="*/ 1512605 h 1982624"/>
              <a:gd name="connsiteX2" fmla="*/ 1435694 w 2888479"/>
              <a:gd name="connsiteY2" fmla="*/ 0 h 1982624"/>
              <a:gd name="connsiteX3" fmla="*/ 717847 w 2888479"/>
              <a:gd name="connsiteY3" fmla="*/ 1512605 h 1982624"/>
              <a:gd name="connsiteX4" fmla="*/ 0 w 2888479"/>
              <a:gd name="connsiteY4" fmla="*/ 1982624 h 198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479" h="1982624">
                <a:moveTo>
                  <a:pt x="2888479" y="1974078"/>
                </a:moveTo>
                <a:cubicBezTo>
                  <a:pt x="2646348" y="1907848"/>
                  <a:pt x="2404217" y="1841618"/>
                  <a:pt x="2162086" y="1512605"/>
                </a:cubicBezTo>
                <a:cubicBezTo>
                  <a:pt x="1919955" y="1183592"/>
                  <a:pt x="1676400" y="0"/>
                  <a:pt x="1435694" y="0"/>
                </a:cubicBezTo>
                <a:cubicBezTo>
                  <a:pt x="1194988" y="0"/>
                  <a:pt x="957129" y="1182168"/>
                  <a:pt x="717847" y="1512605"/>
                </a:cubicBezTo>
                <a:cubicBezTo>
                  <a:pt x="478565" y="1843042"/>
                  <a:pt x="239282" y="1912833"/>
                  <a:pt x="0" y="198262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cxnSp>
        <p:nvCxnSpPr>
          <p:cNvPr id="26" name="직선 연결선 25"/>
          <p:cNvCxnSpPr/>
          <p:nvPr/>
        </p:nvCxnSpPr>
        <p:spPr bwMode="auto">
          <a:xfrm>
            <a:off x="2887089" y="2306724"/>
            <a:ext cx="186298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7" name="직선 연결선 26"/>
          <p:cNvCxnSpPr/>
          <p:nvPr/>
        </p:nvCxnSpPr>
        <p:spPr bwMode="auto">
          <a:xfrm flipV="1">
            <a:off x="3049459" y="1138289"/>
            <a:ext cx="0" cy="11684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CC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직선 연결선 27"/>
          <p:cNvCxnSpPr/>
          <p:nvPr/>
        </p:nvCxnSpPr>
        <p:spPr bwMode="auto">
          <a:xfrm flipV="1">
            <a:off x="3834247" y="1138288"/>
            <a:ext cx="0" cy="11684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CC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직선 연결선 28"/>
          <p:cNvCxnSpPr/>
          <p:nvPr/>
        </p:nvCxnSpPr>
        <p:spPr bwMode="auto">
          <a:xfrm>
            <a:off x="3056093" y="1263346"/>
            <a:ext cx="8070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1" name="직선 연결선 30"/>
          <p:cNvCxnSpPr/>
          <p:nvPr/>
        </p:nvCxnSpPr>
        <p:spPr bwMode="auto">
          <a:xfrm>
            <a:off x="3603135" y="1775749"/>
            <a:ext cx="4241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직사각형 32"/>
              <p:cNvSpPr/>
              <p:nvPr/>
            </p:nvSpPr>
            <p:spPr>
              <a:xfrm>
                <a:off x="2833033" y="2277878"/>
                <a:ext cx="489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ko-KR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/>
              </a:p>
            </p:txBody>
          </p:sp>
        </mc:Choice>
        <mc:Fallback xmlns="">
          <p:sp>
            <p:nvSpPr>
              <p:cNvPr id="33" name="직사각형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033" y="2277878"/>
                <a:ext cx="489172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직사각형 33"/>
              <p:cNvSpPr/>
              <p:nvPr/>
            </p:nvSpPr>
            <p:spPr>
              <a:xfrm>
                <a:off x="3447202" y="2287649"/>
                <a:ext cx="815864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𝑠h𝑖𝑓𝑡</m:t>
                          </m:r>
                        </m:sub>
                      </m:sSub>
                    </m:oMath>
                  </m:oMathPara>
                </a14:m>
                <a:endParaRPr lang="ko-KR" altLang="en-US"/>
              </a:p>
            </p:txBody>
          </p:sp>
        </mc:Choice>
        <mc:Fallback xmlns="">
          <p:sp>
            <p:nvSpPr>
              <p:cNvPr id="34" name="직사각형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02" y="2287649"/>
                <a:ext cx="815864" cy="391582"/>
              </a:xfrm>
              <a:prstGeom prst="rect">
                <a:avLst/>
              </a:prstGeom>
              <a:blipFill rotWithShape="0"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직선 연결선 34"/>
          <p:cNvCxnSpPr/>
          <p:nvPr/>
        </p:nvCxnSpPr>
        <p:spPr bwMode="auto">
          <a:xfrm>
            <a:off x="3056093" y="1263346"/>
            <a:ext cx="75910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직사각형 35"/>
              <p:cNvSpPr/>
              <p:nvPr/>
            </p:nvSpPr>
            <p:spPr>
              <a:xfrm>
                <a:off x="4119948" y="1686964"/>
                <a:ext cx="694356" cy="403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b="1" i="1">
                          <a:latin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altLang="ko-KR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ko-KR" altLang="en-US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altLang="ko-KR" b="1" i="1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  <m:sup/>
                      </m:sSubSup>
                    </m:oMath>
                  </m:oMathPara>
                </a14:m>
                <a:endParaRPr lang="ko-KR" altLang="en-US"/>
              </a:p>
            </p:txBody>
          </p:sp>
        </mc:Choice>
        <mc:Fallback xmlns="">
          <p:sp>
            <p:nvSpPr>
              <p:cNvPr id="36" name="직사각형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948" y="1686964"/>
                <a:ext cx="694356" cy="403316"/>
              </a:xfrm>
              <a:prstGeom prst="rect">
                <a:avLst/>
              </a:prstGeom>
              <a:blipFill rotWithShape="0"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직사각형 36"/>
              <p:cNvSpPr/>
              <p:nvPr/>
            </p:nvSpPr>
            <p:spPr>
              <a:xfrm>
                <a:off x="2942573" y="863052"/>
                <a:ext cx="957249" cy="39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b="1" i="1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ko-K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altLang="ko-KR" b="1" i="1">
                              <a:latin typeface="Cambria Math" panose="02040503050406030204" pitchFamily="18" charset="0"/>
                            </a:rPr>
                            <m:t>𝒔𝒉𝒊𝒇𝒕</m:t>
                          </m:r>
                        </m:sub>
                      </m:sSub>
                    </m:oMath>
                  </m:oMathPara>
                </a14:m>
                <a:endParaRPr lang="ko-KR" altLang="en-US"/>
              </a:p>
            </p:txBody>
          </p:sp>
        </mc:Choice>
        <mc:Fallback xmlns="">
          <p:sp>
            <p:nvSpPr>
              <p:cNvPr id="37" name="직사각형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573" y="863052"/>
                <a:ext cx="957249" cy="395558"/>
              </a:xfrm>
              <a:prstGeom prst="rect">
                <a:avLst/>
              </a:prstGeom>
              <a:blipFill rotWithShape="0"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타원 39"/>
          <p:cNvSpPr/>
          <p:nvPr/>
        </p:nvSpPr>
        <p:spPr>
          <a:xfrm>
            <a:off x="360516" y="1821742"/>
            <a:ext cx="714638" cy="71463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/>
              <a:t>Z</a:t>
            </a:r>
            <a:r>
              <a:rPr lang="en-US" altLang="ko-KR" sz="2400" b="1" baseline="30000" dirty="0" smtClean="0"/>
              <a:t>*</a:t>
            </a:r>
            <a:endParaRPr lang="ko-KR" altLang="en-US" sz="2400" b="1"/>
          </a:p>
        </p:txBody>
      </p:sp>
      <p:cxnSp>
        <p:nvCxnSpPr>
          <p:cNvPr id="42" name="직선 연결선 41"/>
          <p:cNvCxnSpPr/>
          <p:nvPr/>
        </p:nvCxnSpPr>
        <p:spPr>
          <a:xfrm>
            <a:off x="759907" y="1091049"/>
            <a:ext cx="978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759907" y="1737762"/>
            <a:ext cx="978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>
            <a:off x="1179974" y="1091049"/>
            <a:ext cx="0" cy="6467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784382" y="921276"/>
                <a:ext cx="166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382" y="921276"/>
                <a:ext cx="166712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5926" r="-25926" b="-108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812356" y="1634803"/>
                <a:ext cx="1715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𝒋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356" y="1634803"/>
                <a:ext cx="171521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5714" r="-42857" b="-3695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오른쪽 화살표 49"/>
          <p:cNvSpPr/>
          <p:nvPr/>
        </p:nvSpPr>
        <p:spPr>
          <a:xfrm>
            <a:off x="2292823" y="1319697"/>
            <a:ext cx="422667" cy="9335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0"/>
          <a:srcRect b="4814"/>
          <a:stretch/>
        </p:blipFill>
        <p:spPr>
          <a:xfrm>
            <a:off x="2942573" y="3852070"/>
            <a:ext cx="3115320" cy="2452867"/>
          </a:xfrm>
          <a:prstGeom prst="rect">
            <a:avLst/>
          </a:prstGeom>
        </p:spPr>
      </p:pic>
      <p:cxnSp>
        <p:nvCxnSpPr>
          <p:cNvPr id="39" name="직선 연결선 38"/>
          <p:cNvCxnSpPr/>
          <p:nvPr/>
        </p:nvCxnSpPr>
        <p:spPr>
          <a:xfrm flipV="1">
            <a:off x="3476455" y="3937617"/>
            <a:ext cx="0" cy="198454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flipV="1">
            <a:off x="4603823" y="3982337"/>
            <a:ext cx="0" cy="19845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475436" y="5443478"/>
                <a:ext cx="11832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rgbClr val="FF0000"/>
                    </a:solidFill>
                  </a:rPr>
                  <a:t>Te </a:t>
                </a:r>
                <a14:m>
                  <m:oMath xmlns:m="http://schemas.openxmlformats.org/officeDocument/2006/math">
                    <m:r>
                      <a:rPr lang="en-US" altLang="ko-K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ko-KR" sz="1400" b="1" dirty="0" smtClean="0">
                    <a:solidFill>
                      <a:srgbClr val="FF0000"/>
                    </a:solidFill>
                  </a:rPr>
                  <a:t> 20 eV </a:t>
                </a:r>
                <a:endParaRPr lang="ko-KR" altLang="en-US" sz="1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436" y="5443478"/>
                <a:ext cx="1183273" cy="307777"/>
              </a:xfrm>
              <a:prstGeom prst="rect">
                <a:avLst/>
              </a:prstGeom>
              <a:blipFill rotWithShape="0">
                <a:blip r:embed="rId11"/>
                <a:stretch>
                  <a:fillRect l="-1546" t="-4000" r="-515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직선 화살표 연결선 45"/>
          <p:cNvCxnSpPr/>
          <p:nvPr/>
        </p:nvCxnSpPr>
        <p:spPr>
          <a:xfrm>
            <a:off x="3510401" y="5825853"/>
            <a:ext cx="1003392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156" y="3140513"/>
            <a:ext cx="6200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600" b="1" dirty="0" smtClean="0"/>
              <a:t>Fractional abundance of carbon and oxygen at n</a:t>
            </a:r>
            <a:r>
              <a:rPr lang="en-US" altLang="ko-KR" sz="1600" b="1" baseline="-25000" dirty="0" smtClean="0"/>
              <a:t>e</a:t>
            </a:r>
            <a:r>
              <a:rPr lang="en-US" altLang="ko-KR" sz="1600" b="1" dirty="0" smtClean="0"/>
              <a:t>=10</a:t>
            </a:r>
            <a:r>
              <a:rPr lang="en-US" altLang="ko-KR" sz="1600" b="1" baseline="30000" dirty="0" smtClean="0"/>
              <a:t>18</a:t>
            </a:r>
            <a:r>
              <a:rPr lang="en-US" altLang="ko-KR" sz="1600" b="1" dirty="0" smtClean="0"/>
              <a:t>m</a:t>
            </a:r>
            <a:r>
              <a:rPr lang="en-US" altLang="ko-KR" sz="1600" b="1" baseline="30000" dirty="0" smtClean="0"/>
              <a:t>-3</a:t>
            </a:r>
            <a:endParaRPr lang="ko-KR" altLang="en-US" sz="1600" b="1"/>
          </a:p>
        </p:txBody>
      </p:sp>
      <p:sp>
        <p:nvSpPr>
          <p:cNvPr id="13" name="TextBox 12"/>
          <p:cNvSpPr txBox="1"/>
          <p:nvPr/>
        </p:nvSpPr>
        <p:spPr>
          <a:xfrm>
            <a:off x="219456" y="356828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b="1" dirty="0" smtClean="0"/>
              <a:t>Carbon</a:t>
            </a:r>
            <a:endParaRPr lang="ko-KR" altLang="en-US" b="1"/>
          </a:p>
        </p:txBody>
      </p:sp>
      <p:sp>
        <p:nvSpPr>
          <p:cNvPr id="47" name="TextBox 46"/>
          <p:cNvSpPr txBox="1"/>
          <p:nvPr/>
        </p:nvSpPr>
        <p:spPr>
          <a:xfrm>
            <a:off x="3211831" y="3568285"/>
            <a:ext cx="131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b="1" dirty="0" smtClean="0"/>
              <a:t>Oxygen</a:t>
            </a:r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32997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그림 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34" y="3848717"/>
            <a:ext cx="5715000" cy="2619375"/>
          </a:xfrm>
          <a:prstGeom prst="rect">
            <a:avLst/>
          </a:prstGeom>
        </p:spPr>
      </p:pic>
      <p:sp>
        <p:nvSpPr>
          <p:cNvPr id="210" name="직사각형 209"/>
          <p:cNvSpPr/>
          <p:nvPr/>
        </p:nvSpPr>
        <p:spPr>
          <a:xfrm>
            <a:off x="5602525" y="4617559"/>
            <a:ext cx="1570270" cy="36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" name="직사각형 203"/>
          <p:cNvSpPr/>
          <p:nvPr/>
        </p:nvSpPr>
        <p:spPr>
          <a:xfrm>
            <a:off x="6039633" y="4433764"/>
            <a:ext cx="603662" cy="36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9" name="직사각형 198"/>
          <p:cNvSpPr/>
          <p:nvPr/>
        </p:nvSpPr>
        <p:spPr>
          <a:xfrm>
            <a:off x="5196179" y="5240572"/>
            <a:ext cx="1570270" cy="36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219456" y="186267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Experiment Setup</a:t>
            </a:r>
            <a:endParaRPr lang="ko-KR" alt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0613" y="1106792"/>
            <a:ext cx="72388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Collecting part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Canon 50 mm f/1.8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Fiber array : 35(radial) x 4(vertical)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Spectrometer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b="1" dirty="0" smtClean="0"/>
              <a:t>Transmission grating (HDG : Kaiser Optical Systems, </a:t>
            </a:r>
            <a:r>
              <a:rPr lang="en-US" altLang="ko-KR" b="1" dirty="0" err="1" smtClean="0"/>
              <a:t>inc.</a:t>
            </a:r>
            <a:r>
              <a:rPr lang="en-US" altLang="ko-KR" b="1" dirty="0" smtClean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b="1" dirty="0" smtClean="0"/>
              <a:t>Spatial channel : 7 channel </a:t>
            </a:r>
            <a:endParaRPr lang="en-US" altLang="ko-KR" b="1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b="1" dirty="0" smtClean="0"/>
              <a:t>Dispersion </a:t>
            </a:r>
            <a:r>
              <a:rPr lang="en-US" altLang="ko-KR" b="1" dirty="0" smtClean="0"/>
              <a:t>: 0.013 nm/pixel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Detector : EMCCD (</a:t>
            </a:r>
            <a:r>
              <a:rPr lang="en-US" altLang="ko-KR" b="1" dirty="0" err="1" smtClean="0"/>
              <a:t>Andor</a:t>
            </a:r>
            <a:r>
              <a:rPr lang="en-US" altLang="ko-KR" b="1" dirty="0" smtClean="0"/>
              <a:t> iXonUltra888)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b="1" dirty="0" smtClean="0"/>
              <a:t>Temporal resolution : 2 </a:t>
            </a:r>
            <a:r>
              <a:rPr lang="en-US" altLang="ko-KR" b="1" dirty="0" err="1" smtClean="0"/>
              <a:t>ms</a:t>
            </a:r>
            <a:r>
              <a:rPr lang="en-US" altLang="ko-KR" b="1" dirty="0" smtClean="0"/>
              <a:t> with binning </a:t>
            </a:r>
            <a:br>
              <a:rPr lang="en-US" altLang="ko-KR" b="1" dirty="0" smtClean="0"/>
            </a:br>
            <a:r>
              <a:rPr lang="en-US" altLang="ko-KR" b="1" dirty="0" smtClean="0"/>
              <a:t>(1.4 </a:t>
            </a:r>
            <a:r>
              <a:rPr lang="en-US" altLang="ko-KR" b="1" dirty="0" err="1" smtClean="0"/>
              <a:t>ms</a:t>
            </a:r>
            <a:r>
              <a:rPr lang="en-US" altLang="ko-KR" b="1" dirty="0" smtClean="0"/>
              <a:t> exposure + 0.6 </a:t>
            </a:r>
            <a:r>
              <a:rPr lang="en-US" altLang="ko-KR" b="1" dirty="0" err="1" smtClean="0"/>
              <a:t>ms</a:t>
            </a:r>
            <a:r>
              <a:rPr lang="en-US" altLang="ko-KR" b="1" dirty="0" smtClean="0"/>
              <a:t> readout)</a:t>
            </a:r>
          </a:p>
        </p:txBody>
      </p:sp>
      <p:cxnSp>
        <p:nvCxnSpPr>
          <p:cNvPr id="75" name="직선 화살표 연결선 74"/>
          <p:cNvCxnSpPr/>
          <p:nvPr/>
        </p:nvCxnSpPr>
        <p:spPr>
          <a:xfrm>
            <a:off x="5985093" y="4594532"/>
            <a:ext cx="147420" cy="66628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모서리가 둥근 직사각형 77"/>
          <p:cNvSpPr/>
          <p:nvPr/>
        </p:nvSpPr>
        <p:spPr>
          <a:xfrm rot="20968471">
            <a:off x="6211594" y="4721024"/>
            <a:ext cx="508000" cy="2286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자유형 92"/>
          <p:cNvSpPr/>
          <p:nvPr/>
        </p:nvSpPr>
        <p:spPr>
          <a:xfrm>
            <a:off x="6731760" y="4196822"/>
            <a:ext cx="577850" cy="596900"/>
          </a:xfrm>
          <a:custGeom>
            <a:avLst/>
            <a:gdLst>
              <a:gd name="connsiteX0" fmla="*/ 0 w 577850"/>
              <a:gd name="connsiteY0" fmla="*/ 596900 h 596900"/>
              <a:gd name="connsiteX1" fmla="*/ 215900 w 577850"/>
              <a:gd name="connsiteY1" fmla="*/ 488950 h 596900"/>
              <a:gd name="connsiteX2" fmla="*/ 323850 w 577850"/>
              <a:gd name="connsiteY2" fmla="*/ 107950 h 596900"/>
              <a:gd name="connsiteX3" fmla="*/ 577850 w 577850"/>
              <a:gd name="connsiteY3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50" h="596900">
                <a:moveTo>
                  <a:pt x="0" y="596900"/>
                </a:moveTo>
                <a:cubicBezTo>
                  <a:pt x="80962" y="583671"/>
                  <a:pt x="161925" y="570442"/>
                  <a:pt x="215900" y="488950"/>
                </a:cubicBezTo>
                <a:cubicBezTo>
                  <a:pt x="269875" y="407458"/>
                  <a:pt x="263525" y="189442"/>
                  <a:pt x="323850" y="107950"/>
                </a:cubicBezTo>
                <a:cubicBezTo>
                  <a:pt x="384175" y="26458"/>
                  <a:pt x="481012" y="13229"/>
                  <a:pt x="57785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자유형 93"/>
          <p:cNvSpPr/>
          <p:nvPr/>
        </p:nvSpPr>
        <p:spPr>
          <a:xfrm>
            <a:off x="6731760" y="4336522"/>
            <a:ext cx="571500" cy="450850"/>
          </a:xfrm>
          <a:custGeom>
            <a:avLst/>
            <a:gdLst>
              <a:gd name="connsiteX0" fmla="*/ 0 w 571500"/>
              <a:gd name="connsiteY0" fmla="*/ 450850 h 450850"/>
              <a:gd name="connsiteX1" fmla="*/ 50800 w 571500"/>
              <a:gd name="connsiteY1" fmla="*/ 438150 h 450850"/>
              <a:gd name="connsiteX2" fmla="*/ 196850 w 571500"/>
              <a:gd name="connsiteY2" fmla="*/ 400050 h 450850"/>
              <a:gd name="connsiteX3" fmla="*/ 342900 w 571500"/>
              <a:gd name="connsiteY3" fmla="*/ 76200 h 450850"/>
              <a:gd name="connsiteX4" fmla="*/ 571500 w 571500"/>
              <a:gd name="connsiteY4" fmla="*/ 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50850">
                <a:moveTo>
                  <a:pt x="0" y="450850"/>
                </a:moveTo>
                <a:cubicBezTo>
                  <a:pt x="8996" y="448733"/>
                  <a:pt x="50800" y="438150"/>
                  <a:pt x="50800" y="438150"/>
                </a:cubicBezTo>
                <a:cubicBezTo>
                  <a:pt x="83608" y="429683"/>
                  <a:pt x="148167" y="460375"/>
                  <a:pt x="196850" y="400050"/>
                </a:cubicBezTo>
                <a:cubicBezTo>
                  <a:pt x="245533" y="339725"/>
                  <a:pt x="280458" y="142875"/>
                  <a:pt x="342900" y="76200"/>
                </a:cubicBezTo>
                <a:cubicBezTo>
                  <a:pt x="405342" y="9525"/>
                  <a:pt x="488421" y="4762"/>
                  <a:pt x="5715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자유형 94"/>
          <p:cNvSpPr/>
          <p:nvPr/>
        </p:nvSpPr>
        <p:spPr>
          <a:xfrm>
            <a:off x="6731760" y="4488922"/>
            <a:ext cx="565150" cy="298450"/>
          </a:xfrm>
          <a:custGeom>
            <a:avLst/>
            <a:gdLst>
              <a:gd name="connsiteX0" fmla="*/ 0 w 565150"/>
              <a:gd name="connsiteY0" fmla="*/ 298450 h 298450"/>
              <a:gd name="connsiteX1" fmla="*/ 209550 w 565150"/>
              <a:gd name="connsiteY1" fmla="*/ 254000 h 298450"/>
              <a:gd name="connsiteX2" fmla="*/ 342900 w 565150"/>
              <a:gd name="connsiteY2" fmla="*/ 57150 h 298450"/>
              <a:gd name="connsiteX3" fmla="*/ 565150 w 565150"/>
              <a:gd name="connsiteY3" fmla="*/ 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150" h="298450">
                <a:moveTo>
                  <a:pt x="0" y="298450"/>
                </a:moveTo>
                <a:cubicBezTo>
                  <a:pt x="76200" y="296333"/>
                  <a:pt x="152400" y="294217"/>
                  <a:pt x="209550" y="254000"/>
                </a:cubicBezTo>
                <a:cubicBezTo>
                  <a:pt x="266700" y="213783"/>
                  <a:pt x="283633" y="99483"/>
                  <a:pt x="342900" y="57150"/>
                </a:cubicBezTo>
                <a:cubicBezTo>
                  <a:pt x="402167" y="14817"/>
                  <a:pt x="483658" y="7408"/>
                  <a:pt x="56515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자유형 95"/>
          <p:cNvSpPr/>
          <p:nvPr/>
        </p:nvSpPr>
        <p:spPr>
          <a:xfrm>
            <a:off x="6712710" y="4615922"/>
            <a:ext cx="571500" cy="177800"/>
          </a:xfrm>
          <a:custGeom>
            <a:avLst/>
            <a:gdLst>
              <a:gd name="connsiteX0" fmla="*/ 0 w 571500"/>
              <a:gd name="connsiteY0" fmla="*/ 177800 h 177800"/>
              <a:gd name="connsiteX1" fmla="*/ 266700 w 571500"/>
              <a:gd name="connsiteY1" fmla="*/ 114300 h 177800"/>
              <a:gd name="connsiteX2" fmla="*/ 393700 w 571500"/>
              <a:gd name="connsiteY2" fmla="*/ 25400 h 177800"/>
              <a:gd name="connsiteX3" fmla="*/ 571500 w 571500"/>
              <a:gd name="connsiteY3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177800">
                <a:moveTo>
                  <a:pt x="0" y="177800"/>
                </a:moveTo>
                <a:cubicBezTo>
                  <a:pt x="100541" y="158750"/>
                  <a:pt x="201083" y="139700"/>
                  <a:pt x="266700" y="114300"/>
                </a:cubicBezTo>
                <a:cubicBezTo>
                  <a:pt x="332317" y="88900"/>
                  <a:pt x="342900" y="44450"/>
                  <a:pt x="393700" y="25400"/>
                </a:cubicBezTo>
                <a:cubicBezTo>
                  <a:pt x="444500" y="6350"/>
                  <a:pt x="508000" y="3175"/>
                  <a:pt x="5715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TextBox 98"/>
              <p:cNvSpPr txBox="1"/>
              <p:nvPr/>
            </p:nvSpPr>
            <p:spPr>
              <a:xfrm rot="5400000">
                <a:off x="6906617" y="4895163"/>
                <a:ext cx="48188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4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altLang="ko-KR" sz="2400" dirty="0" smtClean="0"/>
              </a:p>
            </p:txBody>
          </p:sp>
        </mc:Choice>
        <mc:Fallback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906617" y="4895163"/>
                <a:ext cx="481887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그룹 110"/>
          <p:cNvGrpSpPr/>
          <p:nvPr/>
        </p:nvGrpSpPr>
        <p:grpSpPr>
          <a:xfrm rot="10563656" flipV="1">
            <a:off x="7526260" y="4201262"/>
            <a:ext cx="477837" cy="721369"/>
            <a:chOff x="9249304" y="2772833"/>
            <a:chExt cx="477837" cy="647700"/>
          </a:xfrm>
        </p:grpSpPr>
        <p:sp>
          <p:nvSpPr>
            <p:cNvPr id="106" name="자유형 105"/>
            <p:cNvSpPr/>
            <p:nvPr/>
          </p:nvSpPr>
          <p:spPr bwMode="auto">
            <a:xfrm rot="10800000" flipV="1">
              <a:off x="9249304" y="2772833"/>
              <a:ext cx="452437" cy="630237"/>
            </a:xfrm>
            <a:custGeom>
              <a:avLst/>
              <a:gdLst>
                <a:gd name="connsiteX0" fmla="*/ 0 w 452487"/>
                <a:gd name="connsiteY0" fmla="*/ 0 h 971135"/>
                <a:gd name="connsiteX1" fmla="*/ 179110 w 452487"/>
                <a:gd name="connsiteY1" fmla="*/ 141402 h 971135"/>
                <a:gd name="connsiteX2" fmla="*/ 235670 w 452487"/>
                <a:gd name="connsiteY2" fmla="*/ 593889 h 971135"/>
                <a:gd name="connsiteX3" fmla="*/ 273378 w 452487"/>
                <a:gd name="connsiteY3" fmla="*/ 914400 h 971135"/>
                <a:gd name="connsiteX4" fmla="*/ 452487 w 452487"/>
                <a:gd name="connsiteY4" fmla="*/ 970961 h 971135"/>
                <a:gd name="connsiteX5" fmla="*/ 452487 w 452487"/>
                <a:gd name="connsiteY5" fmla="*/ 970961 h 97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487" h="971135">
                  <a:moveTo>
                    <a:pt x="0" y="0"/>
                  </a:moveTo>
                  <a:cubicBezTo>
                    <a:pt x="69916" y="21210"/>
                    <a:pt x="139832" y="42421"/>
                    <a:pt x="179110" y="141402"/>
                  </a:cubicBezTo>
                  <a:cubicBezTo>
                    <a:pt x="218388" y="240384"/>
                    <a:pt x="219959" y="465056"/>
                    <a:pt x="235670" y="593889"/>
                  </a:cubicBezTo>
                  <a:cubicBezTo>
                    <a:pt x="251381" y="722722"/>
                    <a:pt x="237242" y="851555"/>
                    <a:pt x="273378" y="914400"/>
                  </a:cubicBezTo>
                  <a:cubicBezTo>
                    <a:pt x="309514" y="977245"/>
                    <a:pt x="452487" y="970961"/>
                    <a:pt x="452487" y="970961"/>
                  </a:cubicBezTo>
                  <a:lnTo>
                    <a:pt x="452487" y="970961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ko-KR" sz="1400" kern="0" dirty="0">
                  <a:solidFill>
                    <a:srgbClr val="000000"/>
                  </a:solidFill>
                  <a:latin typeface="Arial" charset="0"/>
                  <a:ea typeface="HY강B" panose="02030600000101010101" pitchFamily="18" charset="-127"/>
                </a:rPr>
                <a:t> </a:t>
              </a:r>
              <a:endParaRPr lang="ko-KR" altLang="en-US" sz="1400" kern="0">
                <a:solidFill>
                  <a:srgbClr val="000000"/>
                </a:solidFill>
                <a:latin typeface="Arial" charset="0"/>
                <a:ea typeface="HY강B" panose="02030600000101010101" pitchFamily="18" charset="-127"/>
              </a:endParaRPr>
            </a:p>
          </p:txBody>
        </p:sp>
        <p:sp>
          <p:nvSpPr>
            <p:cNvPr id="107" name="자유형 106"/>
            <p:cNvSpPr/>
            <p:nvPr/>
          </p:nvSpPr>
          <p:spPr bwMode="auto">
            <a:xfrm rot="10800000" flipV="1">
              <a:off x="9265179" y="3072870"/>
              <a:ext cx="452437" cy="330200"/>
            </a:xfrm>
            <a:custGeom>
              <a:avLst/>
              <a:gdLst>
                <a:gd name="connsiteX0" fmla="*/ 0 w 452487"/>
                <a:gd name="connsiteY0" fmla="*/ 0 h 971135"/>
                <a:gd name="connsiteX1" fmla="*/ 179110 w 452487"/>
                <a:gd name="connsiteY1" fmla="*/ 141402 h 971135"/>
                <a:gd name="connsiteX2" fmla="*/ 235670 w 452487"/>
                <a:gd name="connsiteY2" fmla="*/ 593889 h 971135"/>
                <a:gd name="connsiteX3" fmla="*/ 273378 w 452487"/>
                <a:gd name="connsiteY3" fmla="*/ 914400 h 971135"/>
                <a:gd name="connsiteX4" fmla="*/ 452487 w 452487"/>
                <a:gd name="connsiteY4" fmla="*/ 970961 h 971135"/>
                <a:gd name="connsiteX5" fmla="*/ 452487 w 452487"/>
                <a:gd name="connsiteY5" fmla="*/ 970961 h 97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487" h="971135">
                  <a:moveTo>
                    <a:pt x="0" y="0"/>
                  </a:moveTo>
                  <a:cubicBezTo>
                    <a:pt x="69916" y="21210"/>
                    <a:pt x="139832" y="42421"/>
                    <a:pt x="179110" y="141402"/>
                  </a:cubicBezTo>
                  <a:cubicBezTo>
                    <a:pt x="218388" y="240384"/>
                    <a:pt x="219959" y="465056"/>
                    <a:pt x="235670" y="593889"/>
                  </a:cubicBezTo>
                  <a:cubicBezTo>
                    <a:pt x="251381" y="722722"/>
                    <a:pt x="237242" y="851555"/>
                    <a:pt x="273378" y="914400"/>
                  </a:cubicBezTo>
                  <a:cubicBezTo>
                    <a:pt x="309514" y="977245"/>
                    <a:pt x="452487" y="970961"/>
                    <a:pt x="452487" y="970961"/>
                  </a:cubicBezTo>
                  <a:lnTo>
                    <a:pt x="452487" y="970961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ko-KR" sz="1400" kern="0" dirty="0">
                  <a:solidFill>
                    <a:srgbClr val="000000"/>
                  </a:solidFill>
                  <a:latin typeface="Arial" charset="0"/>
                  <a:ea typeface="HY강B" panose="02030600000101010101" pitchFamily="18" charset="-127"/>
                </a:rPr>
                <a:t> </a:t>
              </a:r>
              <a:endParaRPr lang="ko-KR" altLang="en-US" sz="1400" kern="0">
                <a:solidFill>
                  <a:srgbClr val="000000"/>
                </a:solidFill>
                <a:latin typeface="Arial" charset="0"/>
                <a:ea typeface="HY강B" panose="02030600000101010101" pitchFamily="18" charset="-127"/>
              </a:endParaRPr>
            </a:p>
          </p:txBody>
        </p:sp>
        <p:sp>
          <p:nvSpPr>
            <p:cNvPr id="108" name="자유형 107"/>
            <p:cNvSpPr/>
            <p:nvPr/>
          </p:nvSpPr>
          <p:spPr bwMode="auto">
            <a:xfrm rot="10800000" flipV="1">
              <a:off x="9274704" y="2910945"/>
              <a:ext cx="452437" cy="509588"/>
            </a:xfrm>
            <a:custGeom>
              <a:avLst/>
              <a:gdLst>
                <a:gd name="connsiteX0" fmla="*/ 0 w 452487"/>
                <a:gd name="connsiteY0" fmla="*/ 0 h 971135"/>
                <a:gd name="connsiteX1" fmla="*/ 179110 w 452487"/>
                <a:gd name="connsiteY1" fmla="*/ 141402 h 971135"/>
                <a:gd name="connsiteX2" fmla="*/ 235670 w 452487"/>
                <a:gd name="connsiteY2" fmla="*/ 593889 h 971135"/>
                <a:gd name="connsiteX3" fmla="*/ 273378 w 452487"/>
                <a:gd name="connsiteY3" fmla="*/ 914400 h 971135"/>
                <a:gd name="connsiteX4" fmla="*/ 452487 w 452487"/>
                <a:gd name="connsiteY4" fmla="*/ 970961 h 971135"/>
                <a:gd name="connsiteX5" fmla="*/ 452487 w 452487"/>
                <a:gd name="connsiteY5" fmla="*/ 970961 h 97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487" h="971135">
                  <a:moveTo>
                    <a:pt x="0" y="0"/>
                  </a:moveTo>
                  <a:cubicBezTo>
                    <a:pt x="69916" y="21210"/>
                    <a:pt x="139832" y="42421"/>
                    <a:pt x="179110" y="141402"/>
                  </a:cubicBezTo>
                  <a:cubicBezTo>
                    <a:pt x="218388" y="240384"/>
                    <a:pt x="219959" y="465056"/>
                    <a:pt x="235670" y="593889"/>
                  </a:cubicBezTo>
                  <a:cubicBezTo>
                    <a:pt x="251381" y="722722"/>
                    <a:pt x="237242" y="851555"/>
                    <a:pt x="273378" y="914400"/>
                  </a:cubicBezTo>
                  <a:cubicBezTo>
                    <a:pt x="309514" y="977245"/>
                    <a:pt x="452487" y="970961"/>
                    <a:pt x="452487" y="970961"/>
                  </a:cubicBezTo>
                  <a:lnTo>
                    <a:pt x="452487" y="970961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ko-KR" sz="1400" kern="0" dirty="0">
                  <a:solidFill>
                    <a:srgbClr val="000000"/>
                  </a:solidFill>
                  <a:latin typeface="Arial" charset="0"/>
                  <a:ea typeface="HY강B" panose="02030600000101010101" pitchFamily="18" charset="-127"/>
                </a:rPr>
                <a:t> </a:t>
              </a:r>
              <a:endParaRPr lang="ko-KR" altLang="en-US" sz="1400" kern="0">
                <a:solidFill>
                  <a:srgbClr val="000000"/>
                </a:solidFill>
                <a:latin typeface="Arial" charset="0"/>
                <a:ea typeface="HY강B" panose="02030600000101010101" pitchFamily="18" charset="-127"/>
              </a:endParaRPr>
            </a:p>
          </p:txBody>
        </p:sp>
        <p:sp>
          <p:nvSpPr>
            <p:cNvPr id="109" name="자유형 108"/>
            <p:cNvSpPr/>
            <p:nvPr/>
          </p:nvSpPr>
          <p:spPr bwMode="auto">
            <a:xfrm rot="10800000" flipV="1">
              <a:off x="9271529" y="3188758"/>
              <a:ext cx="452437" cy="220662"/>
            </a:xfrm>
            <a:custGeom>
              <a:avLst/>
              <a:gdLst>
                <a:gd name="connsiteX0" fmla="*/ 0 w 452487"/>
                <a:gd name="connsiteY0" fmla="*/ 0 h 971135"/>
                <a:gd name="connsiteX1" fmla="*/ 179110 w 452487"/>
                <a:gd name="connsiteY1" fmla="*/ 141402 h 971135"/>
                <a:gd name="connsiteX2" fmla="*/ 235670 w 452487"/>
                <a:gd name="connsiteY2" fmla="*/ 593889 h 971135"/>
                <a:gd name="connsiteX3" fmla="*/ 273378 w 452487"/>
                <a:gd name="connsiteY3" fmla="*/ 914400 h 971135"/>
                <a:gd name="connsiteX4" fmla="*/ 452487 w 452487"/>
                <a:gd name="connsiteY4" fmla="*/ 970961 h 971135"/>
                <a:gd name="connsiteX5" fmla="*/ 452487 w 452487"/>
                <a:gd name="connsiteY5" fmla="*/ 970961 h 97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2487" h="971135">
                  <a:moveTo>
                    <a:pt x="0" y="0"/>
                  </a:moveTo>
                  <a:cubicBezTo>
                    <a:pt x="69916" y="21210"/>
                    <a:pt x="139832" y="42421"/>
                    <a:pt x="179110" y="141402"/>
                  </a:cubicBezTo>
                  <a:cubicBezTo>
                    <a:pt x="218388" y="240384"/>
                    <a:pt x="219959" y="465056"/>
                    <a:pt x="235670" y="593889"/>
                  </a:cubicBezTo>
                  <a:cubicBezTo>
                    <a:pt x="251381" y="722722"/>
                    <a:pt x="237242" y="851555"/>
                    <a:pt x="273378" y="914400"/>
                  </a:cubicBezTo>
                  <a:cubicBezTo>
                    <a:pt x="309514" y="977245"/>
                    <a:pt x="452487" y="970961"/>
                    <a:pt x="452487" y="970961"/>
                  </a:cubicBezTo>
                  <a:lnTo>
                    <a:pt x="452487" y="970961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ko-KR" sz="1400" kern="0" dirty="0">
                  <a:solidFill>
                    <a:srgbClr val="000000"/>
                  </a:solidFill>
                  <a:latin typeface="Arial" charset="0"/>
                  <a:ea typeface="HY강B" panose="02030600000101010101" pitchFamily="18" charset="-127"/>
                </a:rPr>
                <a:t> </a:t>
              </a:r>
              <a:endParaRPr lang="ko-KR" altLang="en-US" sz="1400" kern="0">
                <a:solidFill>
                  <a:srgbClr val="000000"/>
                </a:solidFill>
                <a:latin typeface="Arial" charset="0"/>
                <a:ea typeface="HY강B" panose="02030600000101010101" pitchFamily="18" charset="-127"/>
              </a:endParaRPr>
            </a:p>
          </p:txBody>
        </p:sp>
      </p:grpSp>
      <p:sp>
        <p:nvSpPr>
          <p:cNvPr id="89" name="직사각형 88"/>
          <p:cNvSpPr/>
          <p:nvPr/>
        </p:nvSpPr>
        <p:spPr bwMode="auto">
          <a:xfrm rot="10800000">
            <a:off x="7260052" y="3944659"/>
            <a:ext cx="254876" cy="164996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400" kern="0" dirty="0">
              <a:solidFill>
                <a:srgbClr val="000000"/>
              </a:solidFill>
              <a:latin typeface="Arial" charset="0"/>
              <a:ea typeface="HY강B" panose="02030600000101010101" pitchFamily="18" charset="-127"/>
            </a:endParaRPr>
          </a:p>
        </p:txBody>
      </p:sp>
      <p:sp>
        <p:nvSpPr>
          <p:cNvPr id="112" name="모서리가 둥근 직사각형 111"/>
          <p:cNvSpPr/>
          <p:nvPr/>
        </p:nvSpPr>
        <p:spPr>
          <a:xfrm>
            <a:off x="7941590" y="4767983"/>
            <a:ext cx="508000" cy="2286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직사각형 114"/>
          <p:cNvSpPr/>
          <p:nvPr/>
        </p:nvSpPr>
        <p:spPr bwMode="auto">
          <a:xfrm rot="10800000">
            <a:off x="8493662" y="4504116"/>
            <a:ext cx="28575" cy="3476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400" kern="0" dirty="0">
              <a:solidFill>
                <a:srgbClr val="000000"/>
              </a:solidFill>
              <a:latin typeface="Arial" charset="0"/>
              <a:ea typeface="HY강B" panose="02030600000101010101" pitchFamily="18" charset="-127"/>
            </a:endParaRPr>
          </a:p>
        </p:txBody>
      </p:sp>
      <p:sp>
        <p:nvSpPr>
          <p:cNvPr id="116" name="TextBox 347"/>
          <p:cNvSpPr txBox="1">
            <a:spLocks noChangeArrowheads="1"/>
          </p:cNvSpPr>
          <p:nvPr/>
        </p:nvSpPr>
        <p:spPr bwMode="auto">
          <a:xfrm>
            <a:off x="8279349" y="4216779"/>
            <a:ext cx="425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100" b="1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>
                <a:solidFill>
                  <a:srgbClr val="000000"/>
                </a:solidFill>
                <a:latin typeface="Arial" panose="020B0604020202020204" pitchFamily="34" charset="0"/>
                <a:ea typeface="HY강B" panose="02030600000101010101" pitchFamily="18" charset="-127"/>
                <a:cs typeface="Arial" panose="020B0604020202020204" pitchFamily="34" charset="0"/>
              </a:rPr>
              <a:t>Slit</a:t>
            </a:r>
            <a:endParaRPr lang="ko-KR" altLang="en-US" sz="1200">
              <a:solidFill>
                <a:srgbClr val="000000"/>
              </a:solidFill>
              <a:latin typeface="Arial" panose="020B0604020202020204" pitchFamily="34" charset="0"/>
              <a:ea typeface="HY강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17" name="직사각형 116"/>
          <p:cNvSpPr/>
          <p:nvPr/>
        </p:nvSpPr>
        <p:spPr bwMode="auto">
          <a:xfrm rot="10800000">
            <a:off x="8493662" y="4894641"/>
            <a:ext cx="28575" cy="3476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400" kern="0" dirty="0">
              <a:solidFill>
                <a:srgbClr val="000000"/>
              </a:solidFill>
              <a:latin typeface="Arial" charset="0"/>
              <a:ea typeface="HY강B" panose="02030600000101010101" pitchFamily="18" charset="-127"/>
            </a:endParaRPr>
          </a:p>
        </p:txBody>
      </p:sp>
      <p:cxnSp>
        <p:nvCxnSpPr>
          <p:cNvPr id="118" name="직선 화살표 연결선 338"/>
          <p:cNvCxnSpPr>
            <a:cxnSpLocks noChangeShapeType="1"/>
          </p:cNvCxnSpPr>
          <p:nvPr/>
        </p:nvCxnSpPr>
        <p:spPr bwMode="auto">
          <a:xfrm flipV="1">
            <a:off x="8851742" y="4463758"/>
            <a:ext cx="17572" cy="878639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1" name="TextBox 130"/>
              <p:cNvSpPr txBox="1"/>
              <p:nvPr/>
            </p:nvSpPr>
            <p:spPr>
              <a:xfrm rot="5400000">
                <a:off x="7430305" y="4882727"/>
                <a:ext cx="48188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40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altLang="ko-KR" sz="2400" dirty="0" smtClean="0"/>
              </a:p>
            </p:txBody>
          </p:sp>
        </mc:Choice>
        <mc:Fallback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430305" y="4882727"/>
                <a:ext cx="481887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직선 연결선 341"/>
          <p:cNvCxnSpPr>
            <a:cxnSpLocks noChangeShapeType="1"/>
          </p:cNvCxnSpPr>
          <p:nvPr/>
        </p:nvCxnSpPr>
        <p:spPr bwMode="auto">
          <a:xfrm flipH="1">
            <a:off x="8468084" y="4688318"/>
            <a:ext cx="366929" cy="182631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" name="직선 연결선 341"/>
          <p:cNvCxnSpPr>
            <a:cxnSpLocks noChangeShapeType="1"/>
          </p:cNvCxnSpPr>
          <p:nvPr/>
        </p:nvCxnSpPr>
        <p:spPr bwMode="auto">
          <a:xfrm flipH="1" flipV="1">
            <a:off x="8479801" y="4870949"/>
            <a:ext cx="366866" cy="185698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" name="직선 연결선 341"/>
          <p:cNvCxnSpPr>
            <a:cxnSpLocks noChangeShapeType="1"/>
          </p:cNvCxnSpPr>
          <p:nvPr/>
        </p:nvCxnSpPr>
        <p:spPr bwMode="auto">
          <a:xfrm flipH="1">
            <a:off x="8835015" y="5052943"/>
            <a:ext cx="624070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5" name="직선 연결선 341"/>
          <p:cNvCxnSpPr>
            <a:cxnSpLocks noChangeShapeType="1"/>
          </p:cNvCxnSpPr>
          <p:nvPr/>
        </p:nvCxnSpPr>
        <p:spPr bwMode="auto">
          <a:xfrm flipH="1">
            <a:off x="8492075" y="4879193"/>
            <a:ext cx="927125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0" name="그룹 129"/>
          <p:cNvGrpSpPr/>
          <p:nvPr/>
        </p:nvGrpSpPr>
        <p:grpSpPr>
          <a:xfrm rot="5078427">
            <a:off x="9168089" y="4518241"/>
            <a:ext cx="834732" cy="647413"/>
            <a:chOff x="9715633" y="4332345"/>
            <a:chExt cx="834732" cy="647413"/>
          </a:xfrm>
        </p:grpSpPr>
        <p:sp>
          <p:nvSpPr>
            <p:cNvPr id="119" name="직사각형 118"/>
            <p:cNvSpPr/>
            <p:nvPr/>
          </p:nvSpPr>
          <p:spPr bwMode="auto">
            <a:xfrm rot="8163709" flipH="1">
              <a:off x="9715633" y="4579149"/>
              <a:ext cx="834732" cy="118256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 sz="1400" kern="0" dirty="0">
                <a:solidFill>
                  <a:srgbClr val="000000"/>
                </a:solidFill>
                <a:latin typeface="Arial" charset="0"/>
                <a:ea typeface="HY강B" panose="02030600000101010101" pitchFamily="18" charset="-127"/>
              </a:endParaRPr>
            </a:p>
          </p:txBody>
        </p:sp>
        <p:sp>
          <p:nvSpPr>
            <p:cNvPr id="126" name="직각 삼각형 125"/>
            <p:cNvSpPr/>
            <p:nvPr/>
          </p:nvSpPr>
          <p:spPr>
            <a:xfrm rot="5172861">
              <a:off x="9825841" y="4279869"/>
              <a:ext cx="520851" cy="625804"/>
            </a:xfrm>
            <a:prstGeom prst="rtTriangl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7" name="직각 삼각형 126"/>
            <p:cNvSpPr/>
            <p:nvPr/>
          </p:nvSpPr>
          <p:spPr>
            <a:xfrm rot="10997088" flipV="1">
              <a:off x="9908717" y="4392163"/>
              <a:ext cx="537554" cy="587595"/>
            </a:xfrm>
            <a:prstGeom prst="rtTriangl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46" name="직선 연결선 341"/>
          <p:cNvCxnSpPr>
            <a:cxnSpLocks noChangeShapeType="1"/>
          </p:cNvCxnSpPr>
          <p:nvPr/>
        </p:nvCxnSpPr>
        <p:spPr bwMode="auto">
          <a:xfrm flipH="1">
            <a:off x="8835015" y="4688318"/>
            <a:ext cx="448713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0" name="그림 179"/>
          <p:cNvPicPr>
            <a:picLocks noChangeAspect="1"/>
          </p:cNvPicPr>
          <p:nvPr/>
        </p:nvPicPr>
        <p:blipFill rotWithShape="1">
          <a:blip r:embed="rId5"/>
          <a:srcRect l="46590" t="21931" r="47487" b="22291"/>
          <a:stretch/>
        </p:blipFill>
        <p:spPr>
          <a:xfrm rot="5400000">
            <a:off x="9447401" y="-379146"/>
            <a:ext cx="479047" cy="4108735"/>
          </a:xfrm>
          <a:prstGeom prst="rect">
            <a:avLst/>
          </a:prstGeom>
        </p:spPr>
      </p:pic>
      <p:cxnSp>
        <p:nvCxnSpPr>
          <p:cNvPr id="181" name="직선 연결선 180"/>
          <p:cNvCxnSpPr/>
          <p:nvPr/>
        </p:nvCxnSpPr>
        <p:spPr bwMode="auto">
          <a:xfrm>
            <a:off x="7657936" y="2038567"/>
            <a:ext cx="401987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82" name="TextBox 181"/>
          <p:cNvSpPr txBox="1"/>
          <p:nvPr/>
        </p:nvSpPr>
        <p:spPr>
          <a:xfrm>
            <a:off x="8989807" y="104469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35 (radial)</a:t>
            </a:r>
            <a:endParaRPr lang="ko-KR" altLang="en-US" b="1"/>
          </a:p>
        </p:txBody>
      </p:sp>
      <p:sp>
        <p:nvSpPr>
          <p:cNvPr id="183" name="TextBox 182"/>
          <p:cNvSpPr txBox="1"/>
          <p:nvPr/>
        </p:nvSpPr>
        <p:spPr>
          <a:xfrm>
            <a:off x="6975333" y="1435698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4</a:t>
            </a:r>
            <a:r>
              <a:rPr lang="ko-KR" altLang="en-US" smtClean="0"/>
              <a:t>개</a:t>
            </a:r>
            <a:endParaRPr lang="ko-KR" altLang="en-US"/>
          </a:p>
        </p:txBody>
      </p:sp>
      <p:cxnSp>
        <p:nvCxnSpPr>
          <p:cNvPr id="184" name="직선 연결선 183"/>
          <p:cNvCxnSpPr/>
          <p:nvPr/>
        </p:nvCxnSpPr>
        <p:spPr bwMode="auto">
          <a:xfrm flipV="1">
            <a:off x="7536630" y="1390909"/>
            <a:ext cx="19373" cy="549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85" name="직사각형 184"/>
          <p:cNvSpPr/>
          <p:nvPr/>
        </p:nvSpPr>
        <p:spPr bwMode="auto">
          <a:xfrm>
            <a:off x="7613507" y="1537936"/>
            <a:ext cx="4108735" cy="13728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0348707" y="2074891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Edge (R=0.65 m)</a:t>
            </a:r>
            <a:endParaRPr lang="ko-KR" altLang="en-US" sz="1400" b="1"/>
          </a:p>
        </p:txBody>
      </p:sp>
      <p:sp>
        <p:nvSpPr>
          <p:cNvPr id="187" name="TextBox 186"/>
          <p:cNvSpPr txBox="1"/>
          <p:nvPr/>
        </p:nvSpPr>
        <p:spPr>
          <a:xfrm>
            <a:off x="7341990" y="2038880"/>
            <a:ext cx="184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Core (R=0.38 m)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5993142" y="5396077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140 channel</a:t>
            </a:r>
            <a:endParaRPr lang="ko-KR" altLang="en-US" sz="1400" b="1"/>
          </a:p>
        </p:txBody>
      </p:sp>
      <p:sp>
        <p:nvSpPr>
          <p:cNvPr id="193" name="TextBox 192"/>
          <p:cNvSpPr txBox="1"/>
          <p:nvPr/>
        </p:nvSpPr>
        <p:spPr>
          <a:xfrm>
            <a:off x="7576209" y="5297324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7 channel</a:t>
            </a:r>
            <a:endParaRPr lang="ko-KR" altLang="en-US" sz="1400" b="1"/>
          </a:p>
        </p:txBody>
      </p:sp>
      <p:sp>
        <p:nvSpPr>
          <p:cNvPr id="194" name="직사각형 193"/>
          <p:cNvSpPr/>
          <p:nvPr/>
        </p:nvSpPr>
        <p:spPr>
          <a:xfrm>
            <a:off x="9256497" y="4060336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HDG</a:t>
            </a:r>
            <a:endParaRPr lang="ko-KR" altLang="en-US" b="1"/>
          </a:p>
        </p:txBody>
      </p:sp>
      <p:pic>
        <p:nvPicPr>
          <p:cNvPr id="195" name="그림 19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26" y="5747027"/>
            <a:ext cx="1481297" cy="1110973"/>
          </a:xfrm>
          <a:prstGeom prst="rect">
            <a:avLst/>
          </a:prstGeom>
        </p:spPr>
      </p:pic>
      <p:sp>
        <p:nvSpPr>
          <p:cNvPr id="196" name="TextBox 195"/>
          <p:cNvSpPr txBox="1"/>
          <p:nvPr/>
        </p:nvSpPr>
        <p:spPr>
          <a:xfrm>
            <a:off x="8525239" y="3981184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 smtClean="0"/>
              <a:t>105 mm</a:t>
            </a:r>
          </a:p>
          <a:p>
            <a:pPr algn="ctr"/>
            <a:r>
              <a:rPr lang="en-US" altLang="ko-KR" sz="1200" b="1" dirty="0" smtClean="0"/>
              <a:t>f/14</a:t>
            </a:r>
            <a:endParaRPr lang="ko-KR" altLang="en-US" sz="1200" b="1"/>
          </a:p>
        </p:txBody>
      </p:sp>
      <p:grpSp>
        <p:nvGrpSpPr>
          <p:cNvPr id="209" name="그룹 208"/>
          <p:cNvGrpSpPr/>
          <p:nvPr/>
        </p:nvGrpSpPr>
        <p:grpSpPr>
          <a:xfrm rot="10800000">
            <a:off x="8478700" y="5133431"/>
            <a:ext cx="1622408" cy="1226171"/>
            <a:chOff x="9327116" y="3376569"/>
            <a:chExt cx="1622408" cy="1226171"/>
          </a:xfrm>
        </p:grpSpPr>
        <p:cxnSp>
          <p:nvCxnSpPr>
            <p:cNvPr id="162" name="직선 연결선 394"/>
            <p:cNvCxnSpPr>
              <a:cxnSpLocks noChangeShapeType="1"/>
            </p:cNvCxnSpPr>
            <p:nvPr/>
          </p:nvCxnSpPr>
          <p:spPr bwMode="auto">
            <a:xfrm flipH="1" flipV="1">
              <a:off x="9638451" y="4108610"/>
              <a:ext cx="9787" cy="494130"/>
            </a:xfrm>
            <a:prstGeom prst="line">
              <a:avLst/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" name="직사각형 131"/>
            <p:cNvSpPr/>
            <p:nvPr/>
          </p:nvSpPr>
          <p:spPr>
            <a:xfrm rot="10800000">
              <a:off x="9435548" y="3376569"/>
              <a:ext cx="749299" cy="38335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CCD</a:t>
              </a:r>
              <a:endParaRPr lang="ko-KR" altLang="en-US" b="1">
                <a:solidFill>
                  <a:schemeClr val="tx1"/>
                </a:solidFill>
              </a:endParaRPr>
            </a:p>
          </p:txBody>
        </p:sp>
        <p:cxnSp>
          <p:nvCxnSpPr>
            <p:cNvPr id="148" name="직선 연결선 394"/>
            <p:cNvCxnSpPr>
              <a:cxnSpLocks noChangeShapeType="1"/>
            </p:cNvCxnSpPr>
            <p:nvPr/>
          </p:nvCxnSpPr>
          <p:spPr bwMode="auto">
            <a:xfrm flipH="1" flipV="1">
              <a:off x="9810197" y="3777365"/>
              <a:ext cx="16187" cy="817161"/>
            </a:xfrm>
            <a:prstGeom prst="line">
              <a:avLst/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직선 연결선 394"/>
            <p:cNvCxnSpPr>
              <a:cxnSpLocks noChangeShapeType="1"/>
            </p:cNvCxnSpPr>
            <p:nvPr/>
          </p:nvCxnSpPr>
          <p:spPr bwMode="auto">
            <a:xfrm flipV="1">
              <a:off x="9982469" y="4092459"/>
              <a:ext cx="0" cy="502067"/>
            </a:xfrm>
            <a:prstGeom prst="line">
              <a:avLst/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직선 화살표 연결선 338"/>
            <p:cNvCxnSpPr>
              <a:cxnSpLocks noChangeShapeType="1"/>
            </p:cNvCxnSpPr>
            <p:nvPr/>
          </p:nvCxnSpPr>
          <p:spPr bwMode="auto">
            <a:xfrm>
              <a:off x="9327116" y="4114800"/>
              <a:ext cx="979843" cy="0"/>
            </a:xfrm>
            <a:prstGeom prst="straightConnector1">
              <a:avLst/>
            </a:prstGeom>
            <a:noFill/>
            <a:ln w="57150" algn="ctr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64" name="직선 연결선 394"/>
            <p:cNvCxnSpPr>
              <a:cxnSpLocks noChangeShapeType="1"/>
            </p:cNvCxnSpPr>
            <p:nvPr/>
          </p:nvCxnSpPr>
          <p:spPr bwMode="auto">
            <a:xfrm flipV="1">
              <a:off x="9644643" y="3782339"/>
              <a:ext cx="167843" cy="328602"/>
            </a:xfrm>
            <a:prstGeom prst="line">
              <a:avLst/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7" name="직선 연결선 394"/>
            <p:cNvCxnSpPr>
              <a:cxnSpLocks noChangeShapeType="1"/>
            </p:cNvCxnSpPr>
            <p:nvPr/>
          </p:nvCxnSpPr>
          <p:spPr bwMode="auto">
            <a:xfrm flipH="1" flipV="1">
              <a:off x="9817037" y="3795782"/>
              <a:ext cx="165432" cy="296677"/>
            </a:xfrm>
            <a:prstGeom prst="line">
              <a:avLst/>
            </a:prstGeom>
            <a:noFill/>
            <a:ln w="38100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7" name="TextBox 196"/>
            <p:cNvSpPr txBox="1"/>
            <p:nvPr/>
          </p:nvSpPr>
          <p:spPr>
            <a:xfrm rot="10800000">
              <a:off x="10245485" y="3645745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85 mm</a:t>
              </a:r>
            </a:p>
            <a:p>
              <a:pPr algn="ctr"/>
              <a:r>
                <a:rPr lang="en-US" altLang="ko-KR" sz="1200" b="1" dirty="0" smtClean="0"/>
                <a:t>f/1.4</a:t>
              </a:r>
              <a:endParaRPr lang="ko-KR" altLang="en-US" sz="1200" b="1"/>
            </a:p>
          </p:txBody>
        </p:sp>
      </p:grpSp>
      <p:sp>
        <p:nvSpPr>
          <p:cNvPr id="202" name="직사각형 201"/>
          <p:cNvSpPr/>
          <p:nvPr/>
        </p:nvSpPr>
        <p:spPr>
          <a:xfrm>
            <a:off x="5115990" y="6007635"/>
            <a:ext cx="603662" cy="36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3" name="직사각형 202"/>
          <p:cNvSpPr/>
          <p:nvPr/>
        </p:nvSpPr>
        <p:spPr>
          <a:xfrm>
            <a:off x="576151" y="6007635"/>
            <a:ext cx="603662" cy="36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5" name="직사각형 204"/>
          <p:cNvSpPr/>
          <p:nvPr/>
        </p:nvSpPr>
        <p:spPr>
          <a:xfrm rot="19809496">
            <a:off x="3996132" y="5958787"/>
            <a:ext cx="1058365" cy="7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6" name="그림 205"/>
          <p:cNvPicPr>
            <a:picLocks noChangeAspect="1"/>
          </p:cNvPicPr>
          <p:nvPr/>
        </p:nvPicPr>
        <p:blipFill rotWithShape="1">
          <a:blip r:embed="rId7"/>
          <a:srcRect t="17497" r="10004"/>
          <a:stretch/>
        </p:blipFill>
        <p:spPr>
          <a:xfrm>
            <a:off x="5629533" y="2987456"/>
            <a:ext cx="1694635" cy="1165146"/>
          </a:xfrm>
          <a:prstGeom prst="rect">
            <a:avLst/>
          </a:prstGeom>
        </p:spPr>
      </p:pic>
      <p:pic>
        <p:nvPicPr>
          <p:cNvPr id="207" name="그림 2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807481" y="4102069"/>
            <a:ext cx="2272408" cy="1704306"/>
          </a:xfrm>
          <a:prstGeom prst="rect">
            <a:avLst/>
          </a:prstGeom>
        </p:spPr>
      </p:pic>
      <p:sp>
        <p:nvSpPr>
          <p:cNvPr id="212" name="직사각형 211"/>
          <p:cNvSpPr/>
          <p:nvPr/>
        </p:nvSpPr>
        <p:spPr>
          <a:xfrm>
            <a:off x="5537996" y="894761"/>
            <a:ext cx="1570270" cy="36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3" name="직사각형 212"/>
          <p:cNvSpPr/>
          <p:nvPr/>
        </p:nvSpPr>
        <p:spPr>
          <a:xfrm>
            <a:off x="5042167" y="5876919"/>
            <a:ext cx="623266" cy="36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4" name="직사각형 213"/>
          <p:cNvSpPr/>
          <p:nvPr/>
        </p:nvSpPr>
        <p:spPr>
          <a:xfrm>
            <a:off x="949138" y="5966953"/>
            <a:ext cx="623266" cy="36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1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Spatial &amp; Intensity Calibration</a:t>
            </a:r>
            <a:endParaRPr lang="ko-KR" altLang="en-US" sz="4000" b="1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837" y="1302234"/>
            <a:ext cx="3173325" cy="237999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861" y="1281753"/>
            <a:ext cx="3166976" cy="23752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18884" y="2469369"/>
            <a:ext cx="14763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Image size  = 20-25 mm</a:t>
            </a:r>
            <a:endParaRPr lang="ko-KR" altLang="en-US" sz="16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158" y="1077447"/>
            <a:ext cx="5192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Spatial calibration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Check the specific measurement point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Two spatial point measurement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Intensity calibration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b="1" dirty="0" smtClean="0"/>
              <a:t>Intensity calibration with wavelength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b="1" dirty="0" smtClean="0"/>
              <a:t>Spatial channel to channel sensitivity</a:t>
            </a:r>
            <a:endParaRPr lang="ko-KR" altLang="en-US" b="1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861" y="4227908"/>
            <a:ext cx="2984805" cy="223860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71861" y="912421"/>
            <a:ext cx="245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b="1" dirty="0" smtClean="0"/>
              <a:t>Spatial calibration</a:t>
            </a:r>
            <a:endParaRPr lang="ko-KR" altLang="en-US" b="1"/>
          </a:p>
        </p:txBody>
      </p:sp>
      <p:sp>
        <p:nvSpPr>
          <p:cNvPr id="27" name="TextBox 26"/>
          <p:cNvSpPr txBox="1"/>
          <p:nvPr/>
        </p:nvSpPr>
        <p:spPr>
          <a:xfrm>
            <a:off x="5371860" y="3820167"/>
            <a:ext cx="534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b="1" dirty="0" smtClean="0"/>
              <a:t>Intensity calibration with integrating sphere</a:t>
            </a:r>
            <a:endParaRPr lang="ko-KR" altLang="en-US" b="1"/>
          </a:p>
        </p:txBody>
      </p:sp>
      <p:grpSp>
        <p:nvGrpSpPr>
          <p:cNvPr id="39" name="그룹 38"/>
          <p:cNvGrpSpPr/>
          <p:nvPr/>
        </p:nvGrpSpPr>
        <p:grpSpPr>
          <a:xfrm>
            <a:off x="305956" y="3054144"/>
            <a:ext cx="4410658" cy="4261266"/>
            <a:chOff x="305956" y="3054144"/>
            <a:chExt cx="4410658" cy="4261266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401" y="3054144"/>
              <a:ext cx="4380213" cy="405222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68317" y="4786582"/>
              <a:ext cx="1241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Position 1</a:t>
              </a:r>
              <a:endParaRPr lang="ko-KR" altLang="en-US" sz="1200" b="1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6438" y="5164745"/>
              <a:ext cx="1241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Position 2</a:t>
              </a:r>
              <a:endParaRPr lang="ko-KR" altLang="en-US" sz="1200" b="1"/>
            </a:p>
          </p:txBody>
        </p:sp>
        <p:cxnSp>
          <p:nvCxnSpPr>
            <p:cNvPr id="15" name="직선 화살표 연결선 14"/>
            <p:cNvCxnSpPr/>
            <p:nvPr/>
          </p:nvCxnSpPr>
          <p:spPr bwMode="auto">
            <a:xfrm>
              <a:off x="1698717" y="5418696"/>
              <a:ext cx="295924" cy="193892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직선 화살표 연결선 15"/>
            <p:cNvCxnSpPr/>
            <p:nvPr/>
          </p:nvCxnSpPr>
          <p:spPr bwMode="auto">
            <a:xfrm flipH="1">
              <a:off x="2526507" y="5118269"/>
              <a:ext cx="494953" cy="469126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1268250" y="4011369"/>
              <a:ext cx="2432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800" b="1" dirty="0" smtClean="0">
                  <a:solidFill>
                    <a:srgbClr val="0000CC"/>
                  </a:solidFill>
                </a:rPr>
                <a:t>R=377-653 mm</a:t>
              </a:r>
              <a:endParaRPr lang="ko-KR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664588" y="6310829"/>
              <a:ext cx="603662" cy="360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396886" y="6836182"/>
              <a:ext cx="603662" cy="360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2484587" y="6809332"/>
              <a:ext cx="603662" cy="360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3560912" y="6139992"/>
              <a:ext cx="603662" cy="360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4038112" y="5251643"/>
              <a:ext cx="603662" cy="360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3938235" y="4257514"/>
              <a:ext cx="603662" cy="360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555494" y="3278726"/>
              <a:ext cx="603662" cy="360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382169" y="3333077"/>
              <a:ext cx="603662" cy="360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305956" y="3715877"/>
              <a:ext cx="294558" cy="1933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/>
            <p:cNvSpPr/>
            <p:nvPr/>
          </p:nvSpPr>
          <p:spPr>
            <a:xfrm rot="19896290">
              <a:off x="2960700" y="6271791"/>
              <a:ext cx="670841" cy="1043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41" name="개체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490424"/>
              </p:ext>
            </p:extLst>
          </p:nvPr>
        </p:nvGraphicFramePr>
        <p:xfrm>
          <a:off x="8356666" y="3910267"/>
          <a:ext cx="3619434" cy="2535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8" name="Graph" r:id="rId7" imgW="4181760" imgH="2929680" progId="Origin50.Graph">
                  <p:embed/>
                </p:oleObj>
              </mc:Choice>
              <mc:Fallback>
                <p:oleObj name="Graph" r:id="rId7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56666" y="3910267"/>
                        <a:ext cx="3619434" cy="2535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0166383" y="5587395"/>
            <a:ext cx="134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At 465 nm</a:t>
            </a:r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98541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Wavelength calibration</a:t>
            </a:r>
            <a:endParaRPr lang="ko-KR" alt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60633" y="1561512"/>
            <a:ext cx="316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Cubic spline</a:t>
            </a:r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직사각형 21"/>
              <p:cNvSpPr/>
              <p:nvPr/>
            </p:nvSpPr>
            <p:spPr>
              <a:xfrm>
                <a:off x="7867557" y="1524661"/>
                <a:ext cx="4409027" cy="25915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US" altLang="ko-KR" b="1" dirty="0" smtClean="0"/>
                  <a:t>Calibration with </a:t>
                </a:r>
                <a:r>
                  <a:rPr lang="en-US" altLang="ko-KR" b="1" dirty="0" err="1" smtClean="0"/>
                  <a:t>Xe</a:t>
                </a:r>
                <a:r>
                  <a:rPr lang="en-US" altLang="ko-KR" b="1" dirty="0" smtClean="0"/>
                  <a:t> discharge lamp</a:t>
                </a:r>
              </a:p>
              <a:p>
                <a:pPr marL="800100" lvl="1" indent="-342900">
                  <a:buFont typeface="Wingdings" panose="05000000000000000000" pitchFamily="2" charset="2"/>
                  <a:buChar char="v"/>
                </a:pPr>
                <a:r>
                  <a:rPr lang="en-US" altLang="ko-KR" b="1" dirty="0" smtClean="0"/>
                  <a:t>Wavelength calibration</a:t>
                </a:r>
              </a:p>
              <a:p>
                <a:pPr marL="800100" lvl="1" indent="-342900">
                  <a:buFont typeface="Wingdings" panose="05000000000000000000" pitchFamily="2" charset="2"/>
                  <a:buChar char="v"/>
                </a:pPr>
                <a:r>
                  <a:rPr lang="en-US" altLang="ko-KR" b="1" dirty="0" smtClean="0"/>
                  <a:t>Instrument broadening</a:t>
                </a:r>
              </a:p>
              <a:p>
                <a:pPr marL="800100" lvl="1" indent="-342900">
                  <a:buFont typeface="Wingdings" panose="05000000000000000000" pitchFamily="2" charset="2"/>
                  <a:buChar char="v"/>
                </a:pPr>
                <a:endParaRPr lang="en-US" altLang="ko-KR" b="1" dirty="0" smtClean="0"/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US" altLang="ko-KR" b="1" dirty="0" smtClean="0"/>
                  <a:t>Wavelength calibration</a:t>
                </a:r>
              </a:p>
              <a:p>
                <a:pPr marL="800100" lvl="1" indent="-342900">
                  <a:buFont typeface="Wingdings" panose="05000000000000000000" pitchFamily="2" charset="2"/>
                  <a:buChar char="ü"/>
                </a:pPr>
                <a:r>
                  <a:rPr lang="en-US" altLang="ko-KR" b="1" dirty="0" smtClean="0"/>
                  <a:t>Cubic polynomial fitting</a:t>
                </a:r>
              </a:p>
              <a:p>
                <a:pPr algn="ctr"/>
                <a:r>
                  <a:rPr lang="en-US" altLang="ko-KR" b="1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ko-KR" altLang="en-US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𝝀</m:t>
                    </m:r>
                    <m:r>
                      <a:rPr lang="en-US" altLang="ko-KR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ko-KR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en-US" altLang="ko-KR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ko-K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A</a:t>
                </a:r>
                <a:r>
                  <a:rPr lang="en-US" altLang="ko-KR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altLang="ko-K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+A</a:t>
                </a:r>
                <a:r>
                  <a:rPr lang="en-US" altLang="ko-KR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ko-KR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lang="en-US" altLang="ko-K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 A</a:t>
                </a:r>
                <a:r>
                  <a:rPr lang="en-US" altLang="ko-KR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en-US" altLang="ko-KR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ko-K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+A</a:t>
                </a:r>
                <a:r>
                  <a:rPr lang="en-US" altLang="ko-KR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en-US" altLang="ko-KR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ko-KR" b="1" dirty="0" smtClean="0"/>
              </a:p>
              <a:p>
                <a14:m>
                  <m:oMath xmlns:m="http://schemas.openxmlformats.org/officeDocument/2006/math">
                    <m:r>
                      <a:rPr lang="en-US" altLang="ko-KR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lang="ko-KR" altLang="en-US" b="1" dirty="0" smtClean="0"/>
                  <a:t> </a:t>
                </a:r>
                <a:r>
                  <a:rPr lang="en-US" altLang="ko-KR" b="1" dirty="0" smtClean="0"/>
                  <a:t>: pixel number</a:t>
                </a:r>
              </a:p>
              <a:p>
                <a:r>
                  <a:rPr lang="en-US" altLang="ko-KR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altLang="ko-KR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altLang="ko-KR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fitting coefficient  (</a:t>
                </a:r>
                <a:r>
                  <a:rPr lang="en-US" altLang="ko-KR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altLang="ko-KR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=0, 1, 2, 3)</a:t>
                </a:r>
              </a:p>
            </p:txBody>
          </p:sp>
        </mc:Choice>
        <mc:Fallback xmlns="">
          <p:sp>
            <p:nvSpPr>
              <p:cNvPr id="22" name="직사각형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557" y="1524661"/>
                <a:ext cx="4409027" cy="2591543"/>
              </a:xfrm>
              <a:prstGeom prst="rect">
                <a:avLst/>
              </a:prstGeom>
              <a:blipFill rotWithShape="0">
                <a:blip r:embed="rId3"/>
                <a:stretch>
                  <a:fillRect l="-1245" t="-1176" r="-277" b="-28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80338"/>
          <a:stretch/>
        </p:blipFill>
        <p:spPr>
          <a:xfrm>
            <a:off x="898892" y="1341137"/>
            <a:ext cx="6858000" cy="35560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8" b="68333"/>
          <a:stretch/>
        </p:blipFill>
        <p:spPr>
          <a:xfrm>
            <a:off x="898892" y="1668792"/>
            <a:ext cx="6858000" cy="2921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3" b="55903"/>
          <a:stretch/>
        </p:blipFill>
        <p:spPr>
          <a:xfrm>
            <a:off x="898892" y="1945647"/>
            <a:ext cx="6858000" cy="304801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2" b="43148"/>
          <a:stretch/>
        </p:blipFill>
        <p:spPr>
          <a:xfrm>
            <a:off x="898892" y="2235203"/>
            <a:ext cx="6858000" cy="34290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4" b="30997"/>
          <a:stretch/>
        </p:blipFill>
        <p:spPr>
          <a:xfrm>
            <a:off x="898892" y="2575558"/>
            <a:ext cx="6858000" cy="26670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07" b="18149"/>
          <a:stretch/>
        </p:blipFill>
        <p:spPr>
          <a:xfrm>
            <a:off x="898892" y="2839713"/>
            <a:ext cx="6858000" cy="30480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5" b="5370"/>
          <a:stretch/>
        </p:blipFill>
        <p:spPr>
          <a:xfrm>
            <a:off x="898892" y="3141968"/>
            <a:ext cx="6858000" cy="3048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1558" y="133427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Ch1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1558" y="163017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Ch2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1558" y="190163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Ch3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1558" y="219254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Ch4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1559" y="249335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Ch5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1559" y="280744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Ch6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1559" y="310970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Ch7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99189" y="1470140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curvature</a:t>
            </a:r>
          </a:p>
          <a:p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Short f and large f/#</a:t>
            </a:r>
            <a:endParaRPr lang="en-US" altLang="ko-KR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직선 연결선 40"/>
          <p:cNvCxnSpPr/>
          <p:nvPr/>
        </p:nvCxnSpPr>
        <p:spPr bwMode="auto">
          <a:xfrm>
            <a:off x="898892" y="3531867"/>
            <a:ext cx="6858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직선 연결선 41"/>
          <p:cNvCxnSpPr/>
          <p:nvPr/>
        </p:nvCxnSpPr>
        <p:spPr bwMode="auto">
          <a:xfrm>
            <a:off x="898892" y="3531867"/>
            <a:ext cx="685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625467" y="3574204"/>
            <a:ext cx="351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pixel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wavelength</a:t>
            </a:r>
            <a:endParaRPr lang="ko-KR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5" name="표 6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019079"/>
                  </p:ext>
                </p:extLst>
              </p:nvPr>
            </p:nvGraphicFramePr>
            <p:xfrm>
              <a:off x="4497493" y="4028907"/>
              <a:ext cx="3259399" cy="273246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75630"/>
                    <a:gridCol w="1783769"/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Wavelength(nm)</a:t>
                          </a:r>
                          <a:endParaRPr lang="ko-KR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Transition</a:t>
                          </a:r>
                          <a:endParaRPr lang="ko-KR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462.4276</a:t>
                          </a:r>
                          <a:endParaRPr lang="ko-KR" alt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𝟓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sPre>
                                          <m:sPrePr>
                                            <m:ctrlP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</m:sPre>
                                      </m:e>
                                      <m:sub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𝒐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p>
                                </m:sSubSup>
                              </m:oMath>
                              <m:oMath xmlns:m="http://schemas.openxmlformats.org/officeDocument/2006/math">
                                <m:r>
                                  <a:rPr lang="en-US" altLang="ko-KR" sz="1000" b="1" i="1" baseline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𝟓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sPre>
                                          <m:sPrePr>
                                            <m:ctrlP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</m:sPre>
                                      </m:e>
                                      <m:sub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𝒐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r>
                            <a:rPr lang="en-US" altLang="ko-KR" sz="1000" b="1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/>
                          </a:r>
                          <a:br>
                            <a:rPr lang="en-US" altLang="ko-KR" sz="1000" b="1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endParaRPr lang="ko-KR" altLang="en-US" sz="1000" b="1" baseline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20000"/>
                          </a:srgb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467.1226</a:t>
                          </a:r>
                          <a:endParaRPr lang="ko-KR" alt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𝟓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sPre>
                                          <m:sPrePr>
                                            <m:ctrlP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</m:sPre>
                                      </m:e>
                                      <m:sub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𝒐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p>
                                </m:sSubSup>
                              </m:oMath>
                              <m:oMath xmlns:m="http://schemas.openxmlformats.org/officeDocument/2006/math">
                                <m:r>
                                  <a:rPr lang="en-US" altLang="ko-KR" sz="1000" b="1" i="1" baseline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𝟓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sPre>
                                          <m:sPrePr>
                                            <m:ctrlP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</m:sPre>
                                      </m:e>
                                      <m:sub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𝒐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ko-KR" altLang="en-US" sz="10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40000"/>
                          </a:srgb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469.0972</a:t>
                          </a:r>
                          <a:endParaRPr lang="ko-KR" alt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𝟓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sPre>
                                          <m:sPrePr>
                                            <m:ctrlP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</m:sPre>
                                      </m:e>
                                      <m:sub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𝒐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p>
                                </m:sSubSup>
                              </m:oMath>
                              <m:oMath xmlns:m="http://schemas.openxmlformats.org/officeDocument/2006/math">
                                <m:r>
                                  <a:rPr lang="en-US" altLang="ko-KR" sz="1000" b="1" i="1" baseline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𝟓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sPre>
                                          <m:sPrePr>
                                            <m:ctrlP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</m:sPre>
                                      </m:e>
                                      <m:sub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𝒐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ko-KR" altLang="en-US" sz="10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20000"/>
                          </a:srgb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469.7021</a:t>
                          </a:r>
                          <a:endParaRPr lang="ko-KR" alt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𝟓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sPre>
                                          <m:sPrePr>
                                            <m:ctrlP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</m:sPre>
                                      </m:e>
                                      <m:sub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𝒐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p>
                                </m:sSubSup>
                              </m:oMath>
                              <m:oMath xmlns:m="http://schemas.openxmlformats.org/officeDocument/2006/math">
                                <m:r>
                                  <a:rPr lang="en-US" altLang="ko-KR" sz="1000" b="1" i="1" baseline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𝟓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sPre>
                                          <m:sPrePr>
                                            <m:ctrlP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</m:sPre>
                                      </m:e>
                                      <m:sub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𝒐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𝟓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ko-KR" altLang="en-US" sz="10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40000"/>
                          </a:srgb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473.4152</a:t>
                          </a:r>
                          <a:endParaRPr lang="ko-KR" alt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𝟓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sPre>
                                          <m:sPrePr>
                                            <m:ctrlP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</m:sPre>
                                      </m:e>
                                      <m:sub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𝒐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p>
                                </m:sSubSup>
                              </m:oMath>
                              <m:oMath xmlns:m="http://schemas.openxmlformats.org/officeDocument/2006/math">
                                <m:r>
                                  <a:rPr lang="en-US" altLang="ko-KR" sz="1000" b="1" i="1" baseline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𝟓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sPre>
                                          <m:sPrePr>
                                            <m:ctrlP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PrePr>
                                          <m:sub/>
                                          <m:sup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  <m:e>
                                            <m:r>
                                              <a:rPr lang="en-US" altLang="ko-KR" sz="10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</m:sPre>
                                      </m:e>
                                      <m:sub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𝒐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ko-KR" sz="1000" b="1" i="1" smtClean="0"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sSup>
                                  <m:s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altLang="ko-KR" sz="10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ko-KR" sz="10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ko-KR" altLang="en-US" sz="10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20000"/>
                          </a:srgb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5" name="표 6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019079"/>
                  </p:ext>
                </p:extLst>
              </p:nvPr>
            </p:nvGraphicFramePr>
            <p:xfrm>
              <a:off x="4497493" y="4028907"/>
              <a:ext cx="3259399" cy="273246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75630"/>
                    <a:gridCol w="1783769"/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Wavelength(nm)</a:t>
                          </a:r>
                          <a:endParaRPr lang="ko-KR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Transition</a:t>
                          </a:r>
                          <a:endParaRPr lang="ko-KR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/>
                        </a:solidFill>
                      </a:tcPr>
                    </a:tc>
                  </a:tr>
                  <a:tr h="472377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462.4276</a:t>
                          </a:r>
                          <a:endParaRPr lang="ko-KR" alt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83276" t="-79487" r="-1365" b="-401282"/>
                          </a:stretch>
                        </a:blipFill>
                      </a:tcPr>
                    </a:tc>
                  </a:tr>
                  <a:tr h="472313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467.1226</a:t>
                          </a:r>
                          <a:endParaRPr lang="ko-KR" alt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83276" t="-179487" r="-1365" b="-301282"/>
                          </a:stretch>
                        </a:blipFill>
                      </a:tcPr>
                    </a:tc>
                  </a:tr>
                  <a:tr h="472313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469.0972</a:t>
                          </a:r>
                          <a:endParaRPr lang="ko-KR" alt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83276" t="-283117" r="-1365" b="-205195"/>
                          </a:stretch>
                        </a:blipFill>
                      </a:tcPr>
                    </a:tc>
                  </a:tr>
                  <a:tr h="472313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469.7021</a:t>
                          </a:r>
                          <a:endParaRPr lang="ko-KR" alt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83276" t="-378205" r="-1365" b="-102564"/>
                          </a:stretch>
                        </a:blipFill>
                      </a:tcPr>
                    </a:tc>
                  </a:tr>
                  <a:tr h="472313">
                    <a:tc>
                      <a:txBody>
                        <a:bodyPr/>
                        <a:lstStyle>
                          <a:lvl1pPr marL="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1pPr>
                          <a:lvl2pPr marL="457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2pPr>
                          <a:lvl3pPr marL="914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3pPr>
                          <a:lvl4pPr marL="1371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4pPr>
                          <a:lvl5pPr marL="18288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5pPr>
                          <a:lvl6pPr marL="22860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6pPr>
                          <a:lvl7pPr marL="27432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7pPr>
                          <a:lvl8pPr marL="32004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8pPr>
                          <a:lvl9pPr marL="3657600" algn="l" defTabSz="914400" rtl="0" eaLnBrk="1" latinLnBrk="1" hangingPunct="1">
                            <a:defRPr sz="1800" kern="1200">
                              <a:solidFill>
                                <a:schemeClr val="dk1"/>
                              </a:solidFill>
                              <a:latin typeface="굴림"/>
                              <a:ea typeface="굴림"/>
                            </a:defRPr>
                          </a:lvl9pPr>
                        </a:lstStyle>
                        <a:p>
                          <a:pPr algn="ctr" latinLnBrk="1"/>
                          <a:r>
                            <a:rPr lang="en-US" altLang="ko-KR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473.4152</a:t>
                          </a:r>
                          <a:endParaRPr lang="ko-KR" altLang="en-US" sz="12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66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83276" t="-478205" r="-1365" b="-256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66" name="직선 화살표 연결선 65"/>
          <p:cNvCxnSpPr/>
          <p:nvPr/>
        </p:nvCxnSpPr>
        <p:spPr>
          <a:xfrm flipH="1">
            <a:off x="1275034" y="3093382"/>
            <a:ext cx="248311" cy="2009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화살표 연결선 68"/>
          <p:cNvCxnSpPr/>
          <p:nvPr/>
        </p:nvCxnSpPr>
        <p:spPr>
          <a:xfrm flipH="1">
            <a:off x="3748448" y="3101879"/>
            <a:ext cx="248311" cy="2009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화살표 연결선 69"/>
          <p:cNvCxnSpPr/>
          <p:nvPr/>
        </p:nvCxnSpPr>
        <p:spPr>
          <a:xfrm flipH="1">
            <a:off x="5179176" y="3009209"/>
            <a:ext cx="248311" cy="2009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/>
          <p:cNvCxnSpPr/>
          <p:nvPr/>
        </p:nvCxnSpPr>
        <p:spPr>
          <a:xfrm>
            <a:off x="4160633" y="2406653"/>
            <a:ext cx="273394" cy="3179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/>
          <p:cNvCxnSpPr/>
          <p:nvPr/>
        </p:nvCxnSpPr>
        <p:spPr>
          <a:xfrm>
            <a:off x="6592014" y="2709953"/>
            <a:ext cx="273394" cy="3179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359945" y="2839713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462.43 nm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81332" y="2847194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467.12 nm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60445" y="2123610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469.10 nm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289841" y="2770644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469.70 nm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112160" y="2457378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473.42 nm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7892821" y="5832614"/>
            <a:ext cx="4320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Kramida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, A., </a:t>
            </a:r>
            <a:r>
              <a:rPr lang="en-US" altLang="ko-K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Ralchenko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, Yu., Reader, J., and NIST ASD Team (2015). </a:t>
            </a:r>
            <a:r>
              <a:rPr lang="en-US" altLang="ko-KR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NIST Atomic Spectra Database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 (ver. 5.3), </a:t>
            </a:r>
            <a:r>
              <a:rPr lang="en-US" altLang="ko-K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Online]. </a:t>
            </a:r>
            <a:endParaRPr lang="ko-KR" altLang="en-US"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41558" y="97678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 err="1" smtClean="0"/>
              <a:t>Xe</a:t>
            </a:r>
            <a:r>
              <a:rPr lang="en-US" altLang="ko-KR" b="1" dirty="0" smtClean="0"/>
              <a:t> lamp image</a:t>
            </a:r>
            <a:endParaRPr lang="ko-KR" altLang="en-US" b="1"/>
          </a:p>
        </p:txBody>
      </p:sp>
      <p:graphicFrame>
        <p:nvGraphicFramePr>
          <p:cNvPr id="86" name="개체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512712"/>
              </p:ext>
            </p:extLst>
          </p:nvPr>
        </p:nvGraphicFramePr>
        <p:xfrm>
          <a:off x="315913" y="3879850"/>
          <a:ext cx="4181475" cy="292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6" name="Graph" r:id="rId12" imgW="4181760" imgH="2929680" progId="Origin50.Graph">
                  <p:embed/>
                </p:oleObj>
              </mc:Choice>
              <mc:Fallback>
                <p:oleObj name="Graph" r:id="rId12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5913" y="3879850"/>
                        <a:ext cx="4181475" cy="292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TextBox 86"/>
          <p:cNvSpPr txBox="1"/>
          <p:nvPr/>
        </p:nvSpPr>
        <p:spPr>
          <a:xfrm>
            <a:off x="141558" y="3758870"/>
            <a:ext cx="227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 smtClean="0"/>
              <a:t>After calibration</a:t>
            </a:r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14173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9144000" cy="6519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Necessity of  Spectral Inversion</a:t>
            </a:r>
            <a:endParaRPr lang="ko-KR" alt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03006" y="4424234"/>
            <a:ext cx="42715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To obtain the local properties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ko-KR" b="1" dirty="0" smtClean="0">
                <a:sym typeface="Wingdings" panose="05000000000000000000" pitchFamily="2" charset="2"/>
              </a:rPr>
              <a:t>Need to inversion process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altLang="ko-KR" b="1" dirty="0" smtClean="0">
              <a:sym typeface="Wingdings" panose="05000000000000000000" pitchFamily="2" charset="2"/>
            </a:endParaRPr>
          </a:p>
          <a:p>
            <a:r>
              <a:rPr lang="en-US" altLang="ko-KR" b="1" dirty="0" smtClean="0">
                <a:sym typeface="Wingdings" panose="05000000000000000000" pitchFamily="2" charset="2"/>
              </a:rPr>
              <a:t>Spectral inversion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b="1" dirty="0" smtClean="0">
                <a:sym typeface="Wingdings" panose="05000000000000000000" pitchFamily="2" charset="2"/>
              </a:rPr>
              <a:t>Intensity (emissivity)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b="1" dirty="0" smtClean="0">
                <a:sym typeface="Wingdings" panose="05000000000000000000" pitchFamily="2" charset="2"/>
              </a:rPr>
              <a:t>Profile shape (broadening &amp; shift)</a:t>
            </a:r>
            <a:endParaRPr lang="en-US" altLang="ko-KR" b="1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ko-KR" altLang="en-US" b="1" dirty="0"/>
          </a:p>
        </p:txBody>
      </p:sp>
      <p:sp>
        <p:nvSpPr>
          <p:cNvPr id="4" name="타원 3"/>
          <p:cNvSpPr/>
          <p:nvPr/>
        </p:nvSpPr>
        <p:spPr>
          <a:xfrm>
            <a:off x="1396999" y="1676401"/>
            <a:ext cx="1612900" cy="16129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원호 5"/>
          <p:cNvSpPr/>
          <p:nvPr/>
        </p:nvSpPr>
        <p:spPr>
          <a:xfrm rot="6991566">
            <a:off x="-1587501" y="-1308099"/>
            <a:ext cx="7581900" cy="7581900"/>
          </a:xfrm>
          <a:prstGeom prst="arc">
            <a:avLst>
              <a:gd name="adj1" fmla="val 13238518"/>
              <a:gd name="adj2" fmla="val 43840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 flipV="1">
            <a:off x="812800" y="2857500"/>
            <a:ext cx="6223000" cy="3149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H="1">
            <a:off x="1100539" y="4813300"/>
            <a:ext cx="4361" cy="98989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219456" y="3392488"/>
            <a:ext cx="1787144" cy="1420812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889501" y="5091477"/>
            <a:ext cx="1993104" cy="1697885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3616927" y="1812915"/>
            <a:ext cx="1921499" cy="1542166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화살표 연결선 14"/>
          <p:cNvCxnSpPr/>
          <p:nvPr/>
        </p:nvCxnSpPr>
        <p:spPr>
          <a:xfrm flipH="1" flipV="1">
            <a:off x="3637030" y="4683326"/>
            <a:ext cx="1252471" cy="61337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>
            <a:off x="4741712" y="3352334"/>
            <a:ext cx="49744" cy="58679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 flipH="1">
            <a:off x="2649756" y="1193800"/>
            <a:ext cx="944342" cy="5785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4539190" y="976180"/>
            <a:ext cx="1285722" cy="3263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37030" y="838200"/>
            <a:ext cx="9500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 smtClean="0"/>
              <a:t>Plasma</a:t>
            </a:r>
          </a:p>
          <a:p>
            <a:r>
              <a:rPr lang="en-US" altLang="ko-KR" sz="1300" b="1" dirty="0" smtClean="0"/>
              <a:t>boundary</a:t>
            </a:r>
            <a:endParaRPr lang="ko-KR" altLang="en-US" sz="1300" b="1"/>
          </a:p>
        </p:txBody>
      </p:sp>
      <p:sp>
        <p:nvSpPr>
          <p:cNvPr id="33" name="자유형 32"/>
          <p:cNvSpPr/>
          <p:nvPr/>
        </p:nvSpPr>
        <p:spPr bwMode="auto">
          <a:xfrm>
            <a:off x="429341" y="3528529"/>
            <a:ext cx="893054" cy="945415"/>
          </a:xfrm>
          <a:custGeom>
            <a:avLst/>
            <a:gdLst>
              <a:gd name="connsiteX0" fmla="*/ 2888479 w 2888479"/>
              <a:gd name="connsiteY0" fmla="*/ 1974078 h 1982624"/>
              <a:gd name="connsiteX1" fmla="*/ 2162086 w 2888479"/>
              <a:gd name="connsiteY1" fmla="*/ 1512605 h 1982624"/>
              <a:gd name="connsiteX2" fmla="*/ 1435694 w 2888479"/>
              <a:gd name="connsiteY2" fmla="*/ 0 h 1982624"/>
              <a:gd name="connsiteX3" fmla="*/ 717847 w 2888479"/>
              <a:gd name="connsiteY3" fmla="*/ 1512605 h 1982624"/>
              <a:gd name="connsiteX4" fmla="*/ 0 w 2888479"/>
              <a:gd name="connsiteY4" fmla="*/ 1982624 h 198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479" h="1982624">
                <a:moveTo>
                  <a:pt x="2888479" y="1974078"/>
                </a:moveTo>
                <a:cubicBezTo>
                  <a:pt x="2646348" y="1907848"/>
                  <a:pt x="2404217" y="1841618"/>
                  <a:pt x="2162086" y="1512605"/>
                </a:cubicBezTo>
                <a:cubicBezTo>
                  <a:pt x="1919955" y="1183592"/>
                  <a:pt x="1676400" y="0"/>
                  <a:pt x="1435694" y="0"/>
                </a:cubicBezTo>
                <a:cubicBezTo>
                  <a:pt x="1194988" y="0"/>
                  <a:pt x="957129" y="1182168"/>
                  <a:pt x="717847" y="1512605"/>
                </a:cubicBezTo>
                <a:cubicBezTo>
                  <a:pt x="478565" y="1843042"/>
                  <a:pt x="239282" y="1912833"/>
                  <a:pt x="0" y="1982624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34" name="자유형 33"/>
          <p:cNvSpPr/>
          <p:nvPr/>
        </p:nvSpPr>
        <p:spPr bwMode="auto">
          <a:xfrm>
            <a:off x="4467749" y="2383441"/>
            <a:ext cx="578098" cy="569745"/>
          </a:xfrm>
          <a:custGeom>
            <a:avLst/>
            <a:gdLst>
              <a:gd name="connsiteX0" fmla="*/ 2888479 w 2888479"/>
              <a:gd name="connsiteY0" fmla="*/ 1974078 h 1982624"/>
              <a:gd name="connsiteX1" fmla="*/ 2162086 w 2888479"/>
              <a:gd name="connsiteY1" fmla="*/ 1512605 h 1982624"/>
              <a:gd name="connsiteX2" fmla="*/ 1435694 w 2888479"/>
              <a:gd name="connsiteY2" fmla="*/ 0 h 1982624"/>
              <a:gd name="connsiteX3" fmla="*/ 717847 w 2888479"/>
              <a:gd name="connsiteY3" fmla="*/ 1512605 h 1982624"/>
              <a:gd name="connsiteX4" fmla="*/ 0 w 2888479"/>
              <a:gd name="connsiteY4" fmla="*/ 1982624 h 198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479" h="1982624">
                <a:moveTo>
                  <a:pt x="2888479" y="1974078"/>
                </a:moveTo>
                <a:cubicBezTo>
                  <a:pt x="2646348" y="1907848"/>
                  <a:pt x="2404217" y="1841618"/>
                  <a:pt x="2162086" y="1512605"/>
                </a:cubicBezTo>
                <a:cubicBezTo>
                  <a:pt x="1919955" y="1183592"/>
                  <a:pt x="1676400" y="0"/>
                  <a:pt x="1435694" y="0"/>
                </a:cubicBezTo>
                <a:cubicBezTo>
                  <a:pt x="1194988" y="0"/>
                  <a:pt x="957129" y="1182168"/>
                  <a:pt x="717847" y="1512605"/>
                </a:cubicBezTo>
                <a:cubicBezTo>
                  <a:pt x="478565" y="1843042"/>
                  <a:pt x="239282" y="1912833"/>
                  <a:pt x="0" y="1982624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35" name="자유형 34"/>
          <p:cNvSpPr/>
          <p:nvPr/>
        </p:nvSpPr>
        <p:spPr bwMode="auto">
          <a:xfrm>
            <a:off x="5226817" y="5439897"/>
            <a:ext cx="1196760" cy="850900"/>
          </a:xfrm>
          <a:custGeom>
            <a:avLst/>
            <a:gdLst>
              <a:gd name="connsiteX0" fmla="*/ 2888479 w 2888479"/>
              <a:gd name="connsiteY0" fmla="*/ 1974078 h 1982624"/>
              <a:gd name="connsiteX1" fmla="*/ 2162086 w 2888479"/>
              <a:gd name="connsiteY1" fmla="*/ 1512605 h 1982624"/>
              <a:gd name="connsiteX2" fmla="*/ 1435694 w 2888479"/>
              <a:gd name="connsiteY2" fmla="*/ 0 h 1982624"/>
              <a:gd name="connsiteX3" fmla="*/ 717847 w 2888479"/>
              <a:gd name="connsiteY3" fmla="*/ 1512605 h 1982624"/>
              <a:gd name="connsiteX4" fmla="*/ 0 w 2888479"/>
              <a:gd name="connsiteY4" fmla="*/ 1982624 h 198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479" h="1982624">
                <a:moveTo>
                  <a:pt x="2888479" y="1974078"/>
                </a:moveTo>
                <a:cubicBezTo>
                  <a:pt x="2646348" y="1907848"/>
                  <a:pt x="2404217" y="1841618"/>
                  <a:pt x="2162086" y="1512605"/>
                </a:cubicBezTo>
                <a:cubicBezTo>
                  <a:pt x="1919955" y="1183592"/>
                  <a:pt x="1676400" y="0"/>
                  <a:pt x="1435694" y="0"/>
                </a:cubicBezTo>
                <a:cubicBezTo>
                  <a:pt x="1194988" y="0"/>
                  <a:pt x="957129" y="1182168"/>
                  <a:pt x="717847" y="1512605"/>
                </a:cubicBezTo>
                <a:cubicBezTo>
                  <a:pt x="478565" y="1843042"/>
                  <a:pt x="239282" y="1912833"/>
                  <a:pt x="0" y="1982624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53801" y="3617015"/>
            <a:ext cx="12281" cy="8851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 flipH="1" flipV="1">
            <a:off x="4524622" y="2106154"/>
            <a:ext cx="12281" cy="8851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flipH="1" flipV="1">
            <a:off x="5826218" y="5500913"/>
            <a:ext cx="12281" cy="8851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485566" y="1010168"/>
            <a:ext cx="5706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Each spatial </a:t>
            </a:r>
            <a:r>
              <a:rPr lang="en-US" altLang="ko-KR" b="1" dirty="0" smtClean="0"/>
              <a:t>point,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b="1" dirty="0" smtClean="0"/>
              <a:t>Different rotation velocity and ion temperature</a:t>
            </a:r>
            <a:br>
              <a:rPr lang="en-US" altLang="ko-KR" b="1" dirty="0" smtClean="0"/>
            </a:br>
            <a:r>
              <a:rPr lang="en-US" altLang="ko-KR" b="1" dirty="0" smtClean="0">
                <a:sym typeface="Wingdings" panose="05000000000000000000" pitchFamily="2" charset="2"/>
              </a:rPr>
              <a:t> different wavelength shift and broadening</a:t>
            </a:r>
            <a:endParaRPr lang="en-US" altLang="ko-KR" b="1" dirty="0" smtClean="0"/>
          </a:p>
        </p:txBody>
      </p:sp>
      <p:cxnSp>
        <p:nvCxnSpPr>
          <p:cNvPr id="41" name="직선 화살표 연결선 40"/>
          <p:cNvCxnSpPr/>
          <p:nvPr/>
        </p:nvCxnSpPr>
        <p:spPr>
          <a:xfrm>
            <a:off x="8125542" y="3554412"/>
            <a:ext cx="23104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자유형 41"/>
          <p:cNvSpPr/>
          <p:nvPr/>
        </p:nvSpPr>
        <p:spPr bwMode="auto">
          <a:xfrm>
            <a:off x="8713839" y="2608263"/>
            <a:ext cx="1196760" cy="850900"/>
          </a:xfrm>
          <a:custGeom>
            <a:avLst/>
            <a:gdLst>
              <a:gd name="connsiteX0" fmla="*/ 2888479 w 2888479"/>
              <a:gd name="connsiteY0" fmla="*/ 1974078 h 1982624"/>
              <a:gd name="connsiteX1" fmla="*/ 2162086 w 2888479"/>
              <a:gd name="connsiteY1" fmla="*/ 1512605 h 1982624"/>
              <a:gd name="connsiteX2" fmla="*/ 1435694 w 2888479"/>
              <a:gd name="connsiteY2" fmla="*/ 0 h 1982624"/>
              <a:gd name="connsiteX3" fmla="*/ 717847 w 2888479"/>
              <a:gd name="connsiteY3" fmla="*/ 1512605 h 1982624"/>
              <a:gd name="connsiteX4" fmla="*/ 0 w 2888479"/>
              <a:gd name="connsiteY4" fmla="*/ 1982624 h 198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479" h="1982624">
                <a:moveTo>
                  <a:pt x="2888479" y="1974078"/>
                </a:moveTo>
                <a:cubicBezTo>
                  <a:pt x="2646348" y="1907848"/>
                  <a:pt x="2404217" y="1841618"/>
                  <a:pt x="2162086" y="1512605"/>
                </a:cubicBezTo>
                <a:cubicBezTo>
                  <a:pt x="1919955" y="1183592"/>
                  <a:pt x="1676400" y="0"/>
                  <a:pt x="1435694" y="0"/>
                </a:cubicBezTo>
                <a:cubicBezTo>
                  <a:pt x="1194988" y="0"/>
                  <a:pt x="957129" y="1182168"/>
                  <a:pt x="717847" y="1512605"/>
                </a:cubicBezTo>
                <a:cubicBezTo>
                  <a:pt x="478565" y="1843042"/>
                  <a:pt x="239282" y="1912833"/>
                  <a:pt x="0" y="1982624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 flipH="1" flipV="1">
            <a:off x="9312219" y="2643718"/>
            <a:ext cx="12281" cy="8851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자유형 44"/>
          <p:cNvSpPr/>
          <p:nvPr/>
        </p:nvSpPr>
        <p:spPr bwMode="auto">
          <a:xfrm>
            <a:off x="9294400" y="2900995"/>
            <a:ext cx="578098" cy="569745"/>
          </a:xfrm>
          <a:custGeom>
            <a:avLst/>
            <a:gdLst>
              <a:gd name="connsiteX0" fmla="*/ 2888479 w 2888479"/>
              <a:gd name="connsiteY0" fmla="*/ 1974078 h 1982624"/>
              <a:gd name="connsiteX1" fmla="*/ 2162086 w 2888479"/>
              <a:gd name="connsiteY1" fmla="*/ 1512605 h 1982624"/>
              <a:gd name="connsiteX2" fmla="*/ 1435694 w 2888479"/>
              <a:gd name="connsiteY2" fmla="*/ 0 h 1982624"/>
              <a:gd name="connsiteX3" fmla="*/ 717847 w 2888479"/>
              <a:gd name="connsiteY3" fmla="*/ 1512605 h 1982624"/>
              <a:gd name="connsiteX4" fmla="*/ 0 w 2888479"/>
              <a:gd name="connsiteY4" fmla="*/ 1982624 h 198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479" h="1982624">
                <a:moveTo>
                  <a:pt x="2888479" y="1974078"/>
                </a:moveTo>
                <a:cubicBezTo>
                  <a:pt x="2646348" y="1907848"/>
                  <a:pt x="2404217" y="1841618"/>
                  <a:pt x="2162086" y="1512605"/>
                </a:cubicBezTo>
                <a:cubicBezTo>
                  <a:pt x="1919955" y="1183592"/>
                  <a:pt x="1676400" y="0"/>
                  <a:pt x="1435694" y="0"/>
                </a:cubicBezTo>
                <a:cubicBezTo>
                  <a:pt x="1194988" y="0"/>
                  <a:pt x="957129" y="1182168"/>
                  <a:pt x="717847" y="1512605"/>
                </a:cubicBezTo>
                <a:cubicBezTo>
                  <a:pt x="478565" y="1843042"/>
                  <a:pt x="239282" y="1912833"/>
                  <a:pt x="0" y="1982624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cxnSp>
        <p:nvCxnSpPr>
          <p:cNvPr id="46" name="직선 연결선 45"/>
          <p:cNvCxnSpPr/>
          <p:nvPr/>
        </p:nvCxnSpPr>
        <p:spPr>
          <a:xfrm flipH="1" flipV="1">
            <a:off x="9308772" y="2637369"/>
            <a:ext cx="12281" cy="8851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자유형 50"/>
          <p:cNvSpPr/>
          <p:nvPr/>
        </p:nvSpPr>
        <p:spPr bwMode="auto">
          <a:xfrm>
            <a:off x="8549933" y="2523252"/>
            <a:ext cx="893054" cy="945415"/>
          </a:xfrm>
          <a:custGeom>
            <a:avLst/>
            <a:gdLst>
              <a:gd name="connsiteX0" fmla="*/ 2888479 w 2888479"/>
              <a:gd name="connsiteY0" fmla="*/ 1974078 h 1982624"/>
              <a:gd name="connsiteX1" fmla="*/ 2162086 w 2888479"/>
              <a:gd name="connsiteY1" fmla="*/ 1512605 h 1982624"/>
              <a:gd name="connsiteX2" fmla="*/ 1435694 w 2888479"/>
              <a:gd name="connsiteY2" fmla="*/ 0 h 1982624"/>
              <a:gd name="connsiteX3" fmla="*/ 717847 w 2888479"/>
              <a:gd name="connsiteY3" fmla="*/ 1512605 h 1982624"/>
              <a:gd name="connsiteX4" fmla="*/ 0 w 2888479"/>
              <a:gd name="connsiteY4" fmla="*/ 1982624 h 198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479" h="1982624">
                <a:moveTo>
                  <a:pt x="2888479" y="1974078"/>
                </a:moveTo>
                <a:cubicBezTo>
                  <a:pt x="2646348" y="1907848"/>
                  <a:pt x="2404217" y="1841618"/>
                  <a:pt x="2162086" y="1512605"/>
                </a:cubicBezTo>
                <a:cubicBezTo>
                  <a:pt x="1919955" y="1183592"/>
                  <a:pt x="1676400" y="0"/>
                  <a:pt x="1435694" y="0"/>
                </a:cubicBezTo>
                <a:cubicBezTo>
                  <a:pt x="1194988" y="0"/>
                  <a:pt x="957129" y="1182168"/>
                  <a:pt x="717847" y="1512605"/>
                </a:cubicBezTo>
                <a:cubicBezTo>
                  <a:pt x="478565" y="1843042"/>
                  <a:pt x="239282" y="1912833"/>
                  <a:pt x="0" y="1982624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sp>
        <p:nvSpPr>
          <p:cNvPr id="52" name="자유형 51"/>
          <p:cNvSpPr/>
          <p:nvPr/>
        </p:nvSpPr>
        <p:spPr>
          <a:xfrm>
            <a:off x="8125542" y="2248323"/>
            <a:ext cx="2209800" cy="1274179"/>
          </a:xfrm>
          <a:custGeom>
            <a:avLst/>
            <a:gdLst>
              <a:gd name="connsiteX0" fmla="*/ 0 w 2209800"/>
              <a:gd name="connsiteY0" fmla="*/ 1274179 h 1274179"/>
              <a:gd name="connsiteX1" fmla="*/ 139700 w 2209800"/>
              <a:gd name="connsiteY1" fmla="*/ 1210679 h 1274179"/>
              <a:gd name="connsiteX2" fmla="*/ 520700 w 2209800"/>
              <a:gd name="connsiteY2" fmla="*/ 969379 h 1274179"/>
              <a:gd name="connsiteX3" fmla="*/ 762000 w 2209800"/>
              <a:gd name="connsiteY3" fmla="*/ 220079 h 1274179"/>
              <a:gd name="connsiteX4" fmla="*/ 990600 w 2209800"/>
              <a:gd name="connsiteY4" fmla="*/ 16879 h 1274179"/>
              <a:gd name="connsiteX5" fmla="*/ 1447800 w 2209800"/>
              <a:gd name="connsiteY5" fmla="*/ 575679 h 1274179"/>
              <a:gd name="connsiteX6" fmla="*/ 1803400 w 2209800"/>
              <a:gd name="connsiteY6" fmla="*/ 1109079 h 1274179"/>
              <a:gd name="connsiteX7" fmla="*/ 2209800 w 2209800"/>
              <a:gd name="connsiteY7" fmla="*/ 1261479 h 127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9800" h="1274179">
                <a:moveTo>
                  <a:pt x="0" y="1274179"/>
                </a:moveTo>
                <a:cubicBezTo>
                  <a:pt x="26458" y="1267829"/>
                  <a:pt x="52917" y="1261479"/>
                  <a:pt x="139700" y="1210679"/>
                </a:cubicBezTo>
                <a:cubicBezTo>
                  <a:pt x="226483" y="1159879"/>
                  <a:pt x="416983" y="1134479"/>
                  <a:pt x="520700" y="969379"/>
                </a:cubicBezTo>
                <a:cubicBezTo>
                  <a:pt x="624417" y="804279"/>
                  <a:pt x="683683" y="378829"/>
                  <a:pt x="762000" y="220079"/>
                </a:cubicBezTo>
                <a:cubicBezTo>
                  <a:pt x="840317" y="61329"/>
                  <a:pt x="876300" y="-42388"/>
                  <a:pt x="990600" y="16879"/>
                </a:cubicBezTo>
                <a:cubicBezTo>
                  <a:pt x="1104900" y="76146"/>
                  <a:pt x="1312333" y="393646"/>
                  <a:pt x="1447800" y="575679"/>
                </a:cubicBezTo>
                <a:cubicBezTo>
                  <a:pt x="1583267" y="757712"/>
                  <a:pt x="1676400" y="994779"/>
                  <a:pt x="1803400" y="1109079"/>
                </a:cubicBezTo>
                <a:cubicBezTo>
                  <a:pt x="1930400" y="1223379"/>
                  <a:pt x="2070100" y="1242429"/>
                  <a:pt x="2209800" y="1261479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3" name="직선 화살표 연결선 52"/>
          <p:cNvCxnSpPr/>
          <p:nvPr/>
        </p:nvCxnSpPr>
        <p:spPr>
          <a:xfrm>
            <a:off x="5054895" y="6447801"/>
            <a:ext cx="1447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/>
          <p:nvPr/>
        </p:nvCxnSpPr>
        <p:spPr>
          <a:xfrm>
            <a:off x="3838120" y="2979891"/>
            <a:ext cx="1447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/>
          <p:nvPr/>
        </p:nvCxnSpPr>
        <p:spPr>
          <a:xfrm>
            <a:off x="381000" y="4502148"/>
            <a:ext cx="1447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395618" y="1862741"/>
                <a:ext cx="3093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618" y="1862741"/>
                <a:ext cx="309315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3725" r="-3922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054407" y="3379399"/>
                <a:ext cx="3093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407" y="3379399"/>
                <a:ext cx="309315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3725" r="-1961" b="-195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853359" y="6077079"/>
                <a:ext cx="3093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359" y="6077079"/>
                <a:ext cx="30931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3725" r="-3922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314374" y="6466306"/>
                <a:ext cx="376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/>
                      </m:sSub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374" y="6466306"/>
                <a:ext cx="376642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1290" b="-1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578453" y="4485499"/>
                <a:ext cx="37664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/>
                      </m:sSub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453" y="4485499"/>
                <a:ext cx="376642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1290" b="-1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057478" y="2982128"/>
                <a:ext cx="37664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/>
                      </m:sSub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478" y="2982128"/>
                <a:ext cx="37664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1475" b="-108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/>
          <p:cNvSpPr txBox="1"/>
          <p:nvPr/>
        </p:nvSpPr>
        <p:spPr>
          <a:xfrm>
            <a:off x="7879007" y="3795624"/>
            <a:ext cx="31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Line integrated spectrum!!</a:t>
            </a:r>
            <a:endParaRPr lang="ko-KR" altLang="en-US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10161304" y="3586323"/>
                <a:ext cx="37664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/>
                      </m:sSub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04" y="3586323"/>
                <a:ext cx="376642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1290" b="-108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6215750" y="2475468"/>
            <a:ext cx="15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00FF"/>
                </a:solidFill>
              </a:rPr>
              <a:t>Line of sight</a:t>
            </a:r>
            <a:endParaRPr lang="ko-KR" altLang="en-US" b="1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677" y="2961831"/>
            <a:ext cx="12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Position 1</a:t>
            </a:r>
            <a:endParaRPr lang="ko-KR" altLang="en-US" b="1"/>
          </a:p>
        </p:txBody>
      </p:sp>
      <p:sp>
        <p:nvSpPr>
          <p:cNvPr id="44" name="TextBox 43"/>
          <p:cNvSpPr txBox="1"/>
          <p:nvPr/>
        </p:nvSpPr>
        <p:spPr>
          <a:xfrm>
            <a:off x="5464882" y="4686461"/>
            <a:ext cx="12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Position 2</a:t>
            </a:r>
            <a:endParaRPr lang="ko-KR" altLang="en-US" b="1"/>
          </a:p>
        </p:txBody>
      </p:sp>
      <p:sp>
        <p:nvSpPr>
          <p:cNvPr id="47" name="TextBox 46"/>
          <p:cNvSpPr txBox="1"/>
          <p:nvPr/>
        </p:nvSpPr>
        <p:spPr>
          <a:xfrm>
            <a:off x="3753294" y="1434277"/>
            <a:ext cx="12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Position 3</a:t>
            </a:r>
            <a:endParaRPr lang="ko-KR" altLang="en-US" b="1"/>
          </a:p>
        </p:txBody>
      </p:sp>
      <p:sp>
        <p:nvSpPr>
          <p:cNvPr id="9" name="직사각형 8"/>
          <p:cNvSpPr/>
          <p:nvPr/>
        </p:nvSpPr>
        <p:spPr>
          <a:xfrm>
            <a:off x="7731479" y="1984560"/>
            <a:ext cx="3485821" cy="2232084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7700092" y="1926448"/>
            <a:ext cx="169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Measurement</a:t>
            </a:r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val="14743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9144000" cy="728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Inversion Method</a:t>
            </a:r>
            <a:endParaRPr lang="ko-KR" altLang="en-US" sz="4000" b="1" dirty="0"/>
          </a:p>
        </p:txBody>
      </p:sp>
      <p:pic>
        <p:nvPicPr>
          <p:cNvPr id="17" name="Picture 48" descr="CircularAbel3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956" y="1031411"/>
            <a:ext cx="52149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직사각형 24"/>
          <p:cNvSpPr/>
          <p:nvPr/>
        </p:nvSpPr>
        <p:spPr>
          <a:xfrm>
            <a:off x="5370894" y="1014864"/>
            <a:ext cx="6452806" cy="170293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5370894" y="3029806"/>
            <a:ext cx="6452806" cy="170293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5370894" y="5052562"/>
            <a:ext cx="6452806" cy="170293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5508183" y="1102023"/>
            <a:ext cx="3355982" cy="400110"/>
          </a:xfrm>
          <a:prstGeom prst="rect">
            <a:avLst/>
          </a:prstGeom>
          <a:solidFill>
            <a:srgbClr val="FFE9A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Intensity inversion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08183" y="3104774"/>
            <a:ext cx="3355982" cy="400110"/>
          </a:xfrm>
          <a:prstGeom prst="rect">
            <a:avLst/>
          </a:prstGeom>
          <a:solidFill>
            <a:srgbClr val="FFE9A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Rotation inversion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08183" y="5107156"/>
            <a:ext cx="3355982" cy="400110"/>
          </a:xfrm>
          <a:prstGeom prst="rect">
            <a:avLst/>
          </a:prstGeom>
          <a:solidFill>
            <a:srgbClr val="FFE9A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Temperature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508183" y="1567202"/>
                <a:ext cx="1790490" cy="895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𝒋𝒊</m:t>
                              </m:r>
                            </m:sub>
                            <m:sup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ko-KR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83" y="1567202"/>
                <a:ext cx="1790490" cy="8953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직선 화살표 연결선 31"/>
          <p:cNvCxnSpPr/>
          <p:nvPr/>
        </p:nvCxnSpPr>
        <p:spPr>
          <a:xfrm flipV="1">
            <a:off x="2032000" y="1116464"/>
            <a:ext cx="266700" cy="52183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 flipV="1">
            <a:off x="2799632" y="1452220"/>
            <a:ext cx="266700" cy="52183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>
            <a:off x="2207831" y="1316519"/>
            <a:ext cx="692150" cy="346971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55956" y="3934071"/>
                <a:ext cx="5087938" cy="975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ko-KR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altLang="ko-KR" b="1" dirty="0" smtClean="0"/>
                  <a:t> : Length of an intersection b/w sightline </a:t>
                </a:r>
                <a:r>
                  <a:rPr lang="en-US" altLang="ko-KR" b="1" dirty="0" err="1" smtClean="0"/>
                  <a:t>i</a:t>
                </a:r>
                <a:r>
                  <a:rPr lang="en-US" altLang="ko-KR" b="1" dirty="0" smtClean="0"/>
                  <a:t> and emitting zone j</a:t>
                </a:r>
              </a:p>
              <a:p>
                <a:r>
                  <a:rPr lang="en-US" altLang="ko-KR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𝒄𝒐𝒔</m:t>
                    </m:r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endParaRPr lang="en-US" altLang="ko-KR" b="1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56" y="3934071"/>
                <a:ext cx="5087938" cy="975908"/>
              </a:xfrm>
              <a:prstGeom prst="rect">
                <a:avLst/>
              </a:prstGeom>
              <a:blipFill rotWithShape="0">
                <a:blip r:embed="rId4"/>
                <a:stretch>
                  <a:fillRect l="-1079" t="-3750" b="-312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직사각형 37"/>
          <p:cNvSpPr/>
          <p:nvPr/>
        </p:nvSpPr>
        <p:spPr>
          <a:xfrm rot="1578733">
            <a:off x="2498603" y="1082888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L</a:t>
            </a:r>
            <a:r>
              <a:rPr lang="en-US" altLang="ko-KR" b="1" baseline="-25000" dirty="0">
                <a:solidFill>
                  <a:srgbClr val="FF0000"/>
                </a:solidFill>
              </a:rPr>
              <a:t>5</a:t>
            </a:r>
            <a:r>
              <a:rPr lang="en-US" altLang="ko-KR" b="1" baseline="-25000" dirty="0" smtClean="0">
                <a:solidFill>
                  <a:srgbClr val="FF0000"/>
                </a:solidFill>
              </a:rPr>
              <a:t>5</a:t>
            </a:r>
            <a:endParaRPr lang="ko-KR" altLang="en-US" b="1">
              <a:solidFill>
                <a:srgbClr val="FF0000"/>
              </a:solidFill>
            </a:endParaRPr>
          </a:p>
        </p:txBody>
      </p:sp>
      <p:sp>
        <p:nvSpPr>
          <p:cNvPr id="48" name="아래쪽 화살표 47"/>
          <p:cNvSpPr/>
          <p:nvPr/>
        </p:nvSpPr>
        <p:spPr>
          <a:xfrm>
            <a:off x="8497140" y="2744452"/>
            <a:ext cx="751730" cy="2626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아래쪽 화살표 49"/>
          <p:cNvSpPr/>
          <p:nvPr/>
        </p:nvSpPr>
        <p:spPr>
          <a:xfrm>
            <a:off x="8497140" y="4767394"/>
            <a:ext cx="751730" cy="2626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2" name="직선 화살표 연결선 51"/>
          <p:cNvCxnSpPr/>
          <p:nvPr/>
        </p:nvCxnSpPr>
        <p:spPr>
          <a:xfrm flipH="1" flipV="1">
            <a:off x="10545953" y="5355120"/>
            <a:ext cx="122047" cy="19967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9656927" y="5146779"/>
            <a:ext cx="23129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</a:rPr>
              <a:t>Instrument broadening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93776" y="6102300"/>
            <a:ext cx="362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/>
              <a:t>R.E</a:t>
            </a:r>
            <a:r>
              <a:rPr lang="en-US" altLang="ko-KR" sz="1200" b="1" dirty="0" smtClean="0"/>
              <a:t>. Bell, </a:t>
            </a:r>
            <a:r>
              <a:rPr lang="en-US" altLang="ko-KR" sz="1200" b="1" dirty="0" err="1" smtClean="0"/>
              <a:t>Rev.Sci.Instrum</a:t>
            </a:r>
            <a:r>
              <a:rPr lang="en-US" altLang="ko-KR" sz="1200" b="1" dirty="0" smtClean="0"/>
              <a:t> 68 1273 (1997)</a:t>
            </a:r>
          </a:p>
          <a:p>
            <a:r>
              <a:rPr lang="en-US" altLang="ko-KR" sz="1200" b="1" dirty="0" smtClean="0"/>
              <a:t>I. </a:t>
            </a:r>
            <a:r>
              <a:rPr lang="en-US" altLang="ko-KR" sz="1200" b="1" dirty="0" err="1" smtClean="0"/>
              <a:t>Condrea</a:t>
            </a:r>
            <a:r>
              <a:rPr lang="en-US" altLang="ko-KR" sz="1200" b="1" dirty="0" smtClean="0"/>
              <a:t> </a:t>
            </a:r>
            <a:r>
              <a:rPr lang="en-US" altLang="ko-KR" sz="1200" b="1" dirty="0" smtClean="0"/>
              <a:t>et al., Phys. Plasmas 7 3641 (2000</a:t>
            </a:r>
            <a:r>
              <a:rPr lang="en-US" altLang="ko-KR" sz="1200" b="1" dirty="0" smtClean="0"/>
              <a:t>)</a:t>
            </a:r>
          </a:p>
          <a:p>
            <a:r>
              <a:rPr lang="en-US" altLang="ko-KR" sz="1200" b="1" dirty="0" smtClean="0"/>
              <a:t>Y.J. Shi et al., </a:t>
            </a:r>
            <a:r>
              <a:rPr lang="en-US" altLang="ko-KR" sz="1200" b="1" dirty="0" err="1" smtClean="0"/>
              <a:t>Rev.Sci.Instrum</a:t>
            </a:r>
            <a:r>
              <a:rPr lang="en-US" altLang="ko-KR" sz="1200" b="1" dirty="0" smtClean="0"/>
              <a:t> 83 10D717 (2012)</a:t>
            </a:r>
            <a:endParaRPr lang="ko-KR" altLang="en-US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70894" y="3717388"/>
                <a:ext cx="3077766" cy="832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en-US" altLang="ko-K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𝒋𝒊</m:t>
                                  </m:r>
                                </m:sub>
                                <m:sup>
                                  <m: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𝑳𝒊𝒏𝒆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ko-KR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ko-KR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ko-KR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𝒋𝒊</m:t>
                                  </m:r>
                                </m:sub>
                                <m:sup>
                                  <m:r>
                                    <a:rPr lang="en-US" altLang="ko-KR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ko-KR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ko-KR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ko-KR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894" y="3717388"/>
                <a:ext cx="3077766" cy="8329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370894" y="5491355"/>
                <a:ext cx="8829675" cy="624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ko-KR" sz="1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ko-KR" sz="13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ko-KR" sz="1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𝒋𝒊</m:t>
                                  </m:r>
                                </m:sub>
                                <m:sup>
                                  <m: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𝑳𝒊𝒏𝒆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ko-KR" sz="1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ko-KR" sz="1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en-US" altLang="ko-KR" sz="13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R" sz="1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altLang="ko-KR" sz="1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den>
                      </m:f>
                      <m:f>
                        <m:fPr>
                          <m:ctrlPr>
                            <a:rPr lang="en-US" altLang="ko-KR" sz="13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ko-KR" sz="13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3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𝒋𝒊</m:t>
                                  </m:r>
                                </m:sub>
                                <m:sup>
                                  <m: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  <m:nary>
                                <m:naryPr>
                                  <m:chr m:val="∑"/>
                                  <m:ctrlP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1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ko-KR" sz="13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sz="13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𝒊𝒌</m:t>
                                      </m:r>
                                    </m:sub>
                                    <m:sup/>
                                  </m:sSubSup>
                                  <m:sSub>
                                    <m:sSubPr>
                                      <m:ctrlPr>
                                        <a:rPr lang="en-US" altLang="ko-KR" sz="13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ko-KR" sz="1300" b="1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13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3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𝒗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3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ko-KR" sz="1300" b="1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𝒄𝒐𝒔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ko-KR" sz="13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ko-KR" altLang="en-US" sz="13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3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  <m:r>
                                                <a:rPr lang="en-US" altLang="ko-KR" sz="13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ko-KR" sz="1300" b="1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altLang="ko-KR" sz="13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ko-KR" sz="13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𝒖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3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ko-KR" sz="13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𝑳𝒊𝒏𝒆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ko-KR" sz="13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3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ko-KR" sz="13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en-US" altLang="ko-KR" sz="13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ko-KR" sz="13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ko-KR" sz="13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3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𝒋𝒊</m:t>
                                  </m:r>
                                </m:sub>
                                <m:sup>
                                  <m: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  <m:nary>
                                <m:naryPr>
                                  <m:chr m:val="∑"/>
                                  <m:ctrlP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1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ko-KR" sz="13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sz="13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n-US" altLang="ko-KR" sz="13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𝒊𝒌</m:t>
                                      </m:r>
                                    </m:sub>
                                    <m:sup/>
                                  </m:sSubSup>
                                  <m:sSubSup>
                                    <m:sSubSupPr>
                                      <m:ctrlP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>
                                      <m: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𝒊𝒏𝒔𝒕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altLang="ko-KR" sz="13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ko-KR" sz="13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3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ko-KR" sz="13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en-US" sz="13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894" y="5491355"/>
                <a:ext cx="8829675" cy="62446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503975" y="1611379"/>
                <a:ext cx="39233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Where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ko-KR" altLang="en-US" sz="1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: Line integrated emissivity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ko-KR" altLang="en-US" sz="1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: Local emissivity 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975" y="1611379"/>
                <a:ext cx="3923323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776" t="-2190" b="-80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503975" y="3560054"/>
                <a:ext cx="3923323" cy="907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Where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𝑳𝒊𝒏𝒆</m:t>
                        </m:r>
                      </m:sup>
                    </m:sSubSup>
                  </m:oMath>
                </a14:m>
                <a:r>
                  <a:rPr lang="ko-KR" altLang="en-US" sz="1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: Line integrated velocity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 : Local velocity 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975" y="3560054"/>
                <a:ext cx="3923323" cy="907813"/>
              </a:xfrm>
              <a:prstGeom prst="rect">
                <a:avLst/>
              </a:prstGeom>
              <a:blipFill rotWithShape="0">
                <a:blip r:embed="rId8"/>
                <a:stretch>
                  <a:fillRect l="-776" t="-2013" b="-6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440133" y="5950187"/>
                <a:ext cx="6075592" cy="874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bg1"/>
                    </a:solidFill>
                  </a:rPr>
                  <a:t>Where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𝑳𝒊𝒏𝒆</m:t>
                        </m:r>
                      </m:sup>
                    </m:sSubSup>
                  </m:oMath>
                </a14:m>
                <a:r>
                  <a:rPr lang="ko-KR" altLang="en-US" sz="1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: Temperature from line integrated spectrum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 : Local temperature 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133" y="5950187"/>
                <a:ext cx="6075592" cy="874022"/>
              </a:xfrm>
              <a:prstGeom prst="rect">
                <a:avLst/>
              </a:prstGeom>
              <a:blipFill rotWithShape="0">
                <a:blip r:embed="rId9"/>
                <a:stretch>
                  <a:fillRect l="-301" b="-48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106" y="5265853"/>
                <a:ext cx="2739533" cy="604524"/>
              </a:xfrm>
              <a:prstGeom prst="rect">
                <a:avLst/>
              </a:prstGeom>
              <a:solidFill>
                <a:srgbClr val="0000FF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Line integrated parameter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𝑳𝒊𝒏𝒆</m:t>
                        </m:r>
                      </m:sup>
                    </m:sSubSup>
                  </m:oMath>
                </a14:m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𝑳𝒊𝒏𝒆</m:t>
                        </m:r>
                      </m:sup>
                    </m:sSubSup>
                  </m:oMath>
                </a14:m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" y="5265853"/>
                <a:ext cx="2739533" cy="604524"/>
              </a:xfrm>
              <a:prstGeom prst="rect">
                <a:avLst/>
              </a:prstGeom>
              <a:blipFill rotWithShape="0">
                <a:blip r:embed="rId10"/>
                <a:stretch>
                  <a:fillRect l="-668" t="-3030" r="-668" b="-111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오른쪽 화살표 7"/>
          <p:cNvSpPr/>
          <p:nvPr/>
        </p:nvSpPr>
        <p:spPr>
          <a:xfrm>
            <a:off x="3042862" y="5239112"/>
            <a:ext cx="406393" cy="666966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564144" y="5243314"/>
                <a:ext cx="1606979" cy="649601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Local property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/>
                    </m:sSubSup>
                  </m:oMath>
                </a14:m>
                <a:r>
                  <a:rPr lang="en-US" altLang="ko-KR" sz="1600" b="1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ko-KR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/>
                    </m:sSubSup>
                  </m:oMath>
                </a14:m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144" y="5243314"/>
                <a:ext cx="1606979" cy="649601"/>
              </a:xfrm>
              <a:prstGeom prst="rect">
                <a:avLst/>
              </a:prstGeom>
              <a:blipFill rotWithShape="0">
                <a:blip r:embed="rId11"/>
                <a:stretch>
                  <a:fillRect l="-1901" t="-2804" r="-1521" b="-467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88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19456" y="186267"/>
            <a:ext cx="9144000" cy="728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 smtClean="0"/>
              <a:t>Phantom Test</a:t>
            </a:r>
            <a:endParaRPr lang="ko-KR" alt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9456" y="1184079"/>
            <a:ext cx="471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 smtClean="0">
                <a:solidFill>
                  <a:srgbClr val="FF0000"/>
                </a:solidFill>
              </a:rPr>
              <a:t>Phantom test </a:t>
            </a:r>
            <a:r>
              <a:rPr lang="en-US" altLang="ko-KR" dirty="0" smtClean="0"/>
              <a:t>is conducted to confirm the </a:t>
            </a:r>
            <a:r>
              <a:rPr lang="en-US" altLang="ko-KR" b="1" dirty="0" smtClean="0">
                <a:solidFill>
                  <a:srgbClr val="0000FF"/>
                </a:solidFill>
              </a:rPr>
              <a:t>uncertainties of spectral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모서리가 둥근 직사각형 13"/>
              <p:cNvSpPr/>
              <p:nvPr/>
            </p:nvSpPr>
            <p:spPr>
              <a:xfrm>
                <a:off x="768922" y="2037274"/>
                <a:ext cx="4352925" cy="934210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u="sng" dirty="0" smtClean="0">
                    <a:solidFill>
                      <a:schemeClr val="tx1"/>
                    </a:solidFill>
                  </a:rPr>
                  <a:t>Phantom profile (emissivity,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ko-KR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n-US" altLang="ko-KR" b="1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ko-KR" b="1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ko-KR" b="1" u="sng" dirty="0" smtClean="0">
                    <a:solidFill>
                      <a:schemeClr val="tx1"/>
                    </a:solidFill>
                  </a:rPr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ko-KR" sz="1400" dirty="0" smtClean="0">
                    <a:solidFill>
                      <a:schemeClr val="tx1"/>
                    </a:solidFill>
                  </a:rPr>
                  <a:t>Hollow, Center-peaked, flat emission profile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ko-KR" sz="1400" dirty="0" smtClean="0">
                    <a:solidFill>
                      <a:schemeClr val="tx1"/>
                    </a:solidFill>
                  </a:rPr>
                  <a:t>Parabolic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ko-K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ko-K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sz="1400" dirty="0" smtClean="0">
                    <a:solidFill>
                      <a:schemeClr val="tx1"/>
                    </a:solidFill>
                  </a:rPr>
                  <a:t> profile as function of R</a:t>
                </a:r>
              </a:p>
            </p:txBody>
          </p:sp>
        </mc:Choice>
        <mc:Fallback xmlns="">
          <p:sp>
            <p:nvSpPr>
              <p:cNvPr id="14" name="모서리가 둥근 직사각형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2" y="2037274"/>
                <a:ext cx="4352925" cy="934210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모서리가 둥근 직사각형 16"/>
          <p:cNvSpPr/>
          <p:nvPr/>
        </p:nvSpPr>
        <p:spPr>
          <a:xfrm>
            <a:off x="768922" y="3222572"/>
            <a:ext cx="4352925" cy="93421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u="sng" dirty="0" smtClean="0">
                <a:solidFill>
                  <a:schemeClr val="tx1"/>
                </a:solidFill>
              </a:rPr>
              <a:t>Estimate the line-integrated spectra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400" dirty="0" smtClean="0">
                <a:solidFill>
                  <a:schemeClr val="tx1"/>
                </a:solidFill>
              </a:rPr>
              <a:t>Assume toroidal symmetry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400" dirty="0" smtClean="0">
                <a:solidFill>
                  <a:schemeClr val="tx1"/>
                </a:solidFill>
              </a:rPr>
              <a:t>7 line of sight (Experiment setup)</a:t>
            </a:r>
          </a:p>
        </p:txBody>
      </p:sp>
      <p:sp>
        <p:nvSpPr>
          <p:cNvPr id="18" name="모서리가 둥근 직사각형 17"/>
          <p:cNvSpPr/>
          <p:nvPr/>
        </p:nvSpPr>
        <p:spPr>
          <a:xfrm>
            <a:off x="755056" y="4407870"/>
            <a:ext cx="4352925" cy="93421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u="sng" dirty="0" smtClean="0">
                <a:solidFill>
                  <a:schemeClr val="tx1"/>
                </a:solidFill>
              </a:rPr>
              <a:t>Conduct spectral inversion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400" dirty="0" smtClean="0">
                <a:solidFill>
                  <a:schemeClr val="tx1"/>
                </a:solidFill>
              </a:rPr>
              <a:t>Obtain local properties from line-integrated phantom spectra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400" dirty="0" smtClean="0">
                <a:solidFill>
                  <a:schemeClr val="tx1"/>
                </a:solidFill>
              </a:rPr>
              <a:t>Noise sensitivity test (10% error)</a:t>
            </a:r>
          </a:p>
        </p:txBody>
      </p:sp>
      <p:sp>
        <p:nvSpPr>
          <p:cNvPr id="19" name="모서리가 둥근 직사각형 18"/>
          <p:cNvSpPr/>
          <p:nvPr/>
        </p:nvSpPr>
        <p:spPr>
          <a:xfrm>
            <a:off x="755055" y="5593168"/>
            <a:ext cx="4352925" cy="93421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u="sng" dirty="0" smtClean="0">
                <a:solidFill>
                  <a:schemeClr val="tx1"/>
                </a:solidFill>
              </a:rPr>
              <a:t>Comparison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400" dirty="0" smtClean="0">
                <a:solidFill>
                  <a:schemeClr val="tx1"/>
                </a:solidFill>
              </a:rPr>
              <a:t>Compare inverted profile with phantom profile</a:t>
            </a:r>
          </a:p>
          <a:p>
            <a:endParaRPr lang="en-US" altLang="ko-KR" sz="1400" dirty="0" smtClean="0">
              <a:solidFill>
                <a:schemeClr val="tx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0968345" y="3065823"/>
            <a:ext cx="970408" cy="326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0597709" y="4010822"/>
            <a:ext cx="970408" cy="326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 rot="20005012">
            <a:off x="9420658" y="3891997"/>
            <a:ext cx="1221854" cy="1510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아래쪽 화살표 24"/>
          <p:cNvSpPr/>
          <p:nvPr/>
        </p:nvSpPr>
        <p:spPr>
          <a:xfrm>
            <a:off x="2603264" y="3002121"/>
            <a:ext cx="682171" cy="186267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아래쪽 화살표 25"/>
          <p:cNvSpPr/>
          <p:nvPr/>
        </p:nvSpPr>
        <p:spPr>
          <a:xfrm>
            <a:off x="2590431" y="4195419"/>
            <a:ext cx="682171" cy="186267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아래쪽 화살표 26"/>
          <p:cNvSpPr/>
          <p:nvPr/>
        </p:nvSpPr>
        <p:spPr>
          <a:xfrm>
            <a:off x="2603264" y="5374783"/>
            <a:ext cx="682171" cy="186267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109" y="1391447"/>
            <a:ext cx="6751643" cy="3094503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11057467" y="2108200"/>
            <a:ext cx="881285" cy="55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0288504" y="3689677"/>
            <a:ext cx="881285" cy="55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5200936" y="3857756"/>
            <a:ext cx="881285" cy="55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/>
          </a:p>
        </p:txBody>
      </p:sp>
      <p:sp>
        <p:nvSpPr>
          <p:cNvPr id="33" name="직사각형 32"/>
          <p:cNvSpPr/>
          <p:nvPr/>
        </p:nvSpPr>
        <p:spPr>
          <a:xfrm rot="20700000">
            <a:off x="10357992" y="2837575"/>
            <a:ext cx="1623593" cy="80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 rot="19962849">
            <a:off x="9000954" y="3737101"/>
            <a:ext cx="1623593" cy="1080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6902979" y="3879543"/>
            <a:ext cx="4427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FF"/>
                </a:solidFill>
              </a:rPr>
              <a:t>ch2</a:t>
            </a:r>
            <a:endParaRPr lang="ko-KR" altLang="en-US" sz="1200" b="1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13093" y="3912676"/>
            <a:ext cx="4427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</a:rPr>
              <a:t>ch1</a:t>
            </a:r>
            <a:endParaRPr lang="ko-KR" altLang="en-US" sz="1200" b="1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39927" y="3750034"/>
            <a:ext cx="4427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FF"/>
                </a:solidFill>
              </a:rPr>
              <a:t>ch3</a:t>
            </a:r>
            <a:endParaRPr lang="ko-KR" altLang="en-US" sz="1200" b="1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83738" y="3581955"/>
            <a:ext cx="4427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FF"/>
                </a:solidFill>
              </a:rPr>
              <a:t>ch4</a:t>
            </a:r>
            <a:endParaRPr lang="ko-KR" altLang="en-US" sz="1200" b="1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96203" y="3309835"/>
            <a:ext cx="4427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FF"/>
                </a:solidFill>
              </a:rPr>
              <a:t>ch5</a:t>
            </a:r>
            <a:endParaRPr lang="ko-KR" altLang="en-US" sz="1200" b="1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76324" y="3004134"/>
            <a:ext cx="4427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FF"/>
                </a:solidFill>
              </a:rPr>
              <a:t>ch6</a:t>
            </a:r>
            <a:endParaRPr lang="ko-KR" altLang="en-US" sz="1200" b="1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7368" y="2552914"/>
            <a:ext cx="4427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0000FF"/>
                </a:solidFill>
              </a:rPr>
              <a:t>ch7</a:t>
            </a:r>
            <a:endParaRPr lang="ko-KR" altLang="en-US" sz="1200" b="1">
              <a:solidFill>
                <a:srgbClr val="0000FF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1032557" y="1830410"/>
            <a:ext cx="971457" cy="881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5" name="개체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680279"/>
              </p:ext>
            </p:extLst>
          </p:nvPr>
        </p:nvGraphicFramePr>
        <p:xfrm>
          <a:off x="9384814" y="491115"/>
          <a:ext cx="2804149" cy="1964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1" name="Graph" r:id="rId5" imgW="4181760" imgH="2929680" progId="Origin50.Graph">
                  <p:embed/>
                </p:oleObj>
              </mc:Choice>
              <mc:Fallback>
                <p:oleObj name="Graph" r:id="rId5" imgW="4181760" imgH="2929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384814" y="491115"/>
                        <a:ext cx="2804149" cy="1964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9812750" y="392332"/>
            <a:ext cx="2164439" cy="307777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</a:rPr>
              <a:t>Line integrated spectra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cxnSp>
        <p:nvCxnSpPr>
          <p:cNvPr id="48" name="직선 화살표 연결선 47"/>
          <p:cNvCxnSpPr/>
          <p:nvPr/>
        </p:nvCxnSpPr>
        <p:spPr>
          <a:xfrm>
            <a:off x="11201230" y="2464084"/>
            <a:ext cx="158302" cy="51618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1064825" y="2931282"/>
            <a:ext cx="1548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Collecting optics</a:t>
            </a:r>
            <a:endParaRPr lang="ko-KR" altLang="en-US" sz="1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7117569" y="2193493"/>
                <a:ext cx="216751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d>
                        <m:dPr>
                          <m:ctrlP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b="1" i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569" y="2193493"/>
                <a:ext cx="2167516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직선 화살표 연결선 51"/>
          <p:cNvCxnSpPr/>
          <p:nvPr/>
        </p:nvCxnSpPr>
        <p:spPr>
          <a:xfrm flipV="1">
            <a:off x="9222467" y="2021618"/>
            <a:ext cx="457622" cy="2481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72087" y="4564468"/>
            <a:ext cx="6537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 smtClean="0"/>
              <a:t>7 channel measurement</a:t>
            </a:r>
          </a:p>
          <a:p>
            <a:r>
              <a:rPr lang="en-US" altLang="ko-KR" b="1" dirty="0" smtClean="0">
                <a:sym typeface="Wingdings" panose="05000000000000000000" pitchFamily="2" charset="2"/>
              </a:rPr>
              <a:t> </a:t>
            </a:r>
            <a:r>
              <a:rPr lang="en-US" altLang="ko-KR" b="1" dirty="0" smtClean="0">
                <a:sym typeface="Wingdings" panose="05000000000000000000" pitchFamily="2" charset="2"/>
              </a:rPr>
              <a:t>Smooth cubic spline </a:t>
            </a:r>
            <a:r>
              <a:rPr lang="en-US" altLang="ko-KR" b="1" dirty="0" smtClean="0">
                <a:sym typeface="Wingdings" panose="05000000000000000000" pitchFamily="2" charset="2"/>
              </a:rPr>
              <a:t>interpolation and extrapolation  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9970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15709</TotalTime>
  <Words>914</Words>
  <Application>Microsoft Office PowerPoint</Application>
  <PresentationFormat>와이드스크린</PresentationFormat>
  <Paragraphs>280</Paragraphs>
  <Slides>19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19</vt:i4>
      </vt:variant>
    </vt:vector>
  </HeadingPairs>
  <TitlesOfParts>
    <vt:vector size="29" baseType="lpstr">
      <vt:lpstr>HY강B</vt:lpstr>
      <vt:lpstr>굴림</vt:lpstr>
      <vt:lpstr>맑은 고딕</vt:lpstr>
      <vt:lpstr>Arial</vt:lpstr>
      <vt:lpstr>Arial Black</vt:lpstr>
      <vt:lpstr>Cambria Math</vt:lpstr>
      <vt:lpstr>Wingdings</vt:lpstr>
      <vt:lpstr>Office 테마</vt:lpstr>
      <vt:lpstr>Graph</vt:lpstr>
      <vt:lpstr>Equation</vt:lpstr>
      <vt:lpstr>Profile measurements of ion temperature and toroidal rotation velocity from optical emission spectroscopy in VEST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sungfe</dc:creator>
  <cp:lastModifiedBy>YooSung Kim</cp:lastModifiedBy>
  <cp:revision>523</cp:revision>
  <cp:lastPrinted>2017-09-18T09:39:21Z</cp:lastPrinted>
  <dcterms:created xsi:type="dcterms:W3CDTF">2017-09-01T03:59:27Z</dcterms:created>
  <dcterms:modified xsi:type="dcterms:W3CDTF">2017-09-18T17:23:09Z</dcterms:modified>
</cp:coreProperties>
</file>