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960" r:id="rId1"/>
    <p:sldMasterId id="2147484209" r:id="rId2"/>
  </p:sldMasterIdLst>
  <p:notesMasterIdLst>
    <p:notesMasterId r:id="rId40"/>
  </p:notesMasterIdLst>
  <p:handoutMasterIdLst>
    <p:handoutMasterId r:id="rId41"/>
  </p:handoutMasterIdLst>
  <p:sldIdLst>
    <p:sldId id="1385" r:id="rId3"/>
    <p:sldId id="1289" r:id="rId4"/>
    <p:sldId id="1290" r:id="rId5"/>
    <p:sldId id="1153" r:id="rId6"/>
    <p:sldId id="1263" r:id="rId7"/>
    <p:sldId id="1497" r:id="rId8"/>
    <p:sldId id="1498" r:id="rId9"/>
    <p:sldId id="1291" r:id="rId10"/>
    <p:sldId id="1485" r:id="rId11"/>
    <p:sldId id="1456" r:id="rId12"/>
    <p:sldId id="1466" r:id="rId13"/>
    <p:sldId id="1334" r:id="rId14"/>
    <p:sldId id="1336" r:id="rId15"/>
    <p:sldId id="1490" r:id="rId16"/>
    <p:sldId id="1363" r:id="rId17"/>
    <p:sldId id="1473" r:id="rId18"/>
    <p:sldId id="1475" r:id="rId19"/>
    <p:sldId id="1474" r:id="rId20"/>
    <p:sldId id="1509" r:id="rId21"/>
    <p:sldId id="1516" r:id="rId22"/>
    <p:sldId id="1480" r:id="rId23"/>
    <p:sldId id="1451" r:id="rId24"/>
    <p:sldId id="1460" r:id="rId25"/>
    <p:sldId id="1469" r:id="rId26"/>
    <p:sldId id="1470" r:id="rId27"/>
    <p:sldId id="1471" r:id="rId28"/>
    <p:sldId id="1503" r:id="rId29"/>
    <p:sldId id="1504" r:id="rId30"/>
    <p:sldId id="1209" r:id="rId31"/>
    <p:sldId id="1507" r:id="rId32"/>
    <p:sldId id="1505" r:id="rId33"/>
    <p:sldId id="1506" r:id="rId34"/>
    <p:sldId id="1508" r:id="rId35"/>
    <p:sldId id="1510" r:id="rId36"/>
    <p:sldId id="1513" r:id="rId37"/>
    <p:sldId id="1514" r:id="rId38"/>
    <p:sldId id="1515" r:id="rId39"/>
  </p:sldIdLst>
  <p:sldSz cx="12192000" cy="6858000"/>
  <p:notesSz cx="6797675" cy="9928225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5pPr>
    <a:lvl6pPr marL="2286000" algn="l" defTabSz="914400" rtl="0" eaLnBrk="1" latinLnBrk="1" hangingPunct="1"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6pPr>
    <a:lvl7pPr marL="2743200" algn="l" defTabSz="914400" rtl="0" eaLnBrk="1" latinLnBrk="1" hangingPunct="1"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7pPr>
    <a:lvl8pPr marL="3200400" algn="l" defTabSz="914400" rtl="0" eaLnBrk="1" latinLnBrk="1" hangingPunct="1"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8pPr>
    <a:lvl9pPr marL="3657600" algn="l" defTabSz="914400" rtl="0" eaLnBrk="1" latinLnBrk="1" hangingPunct="1">
      <a:defRPr kumimoji="1" sz="1400" b="1" kern="1200">
        <a:solidFill>
          <a:schemeClr val="tx1"/>
        </a:solidFill>
        <a:latin typeface="Arial" charset="0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186A6E"/>
    <a:srgbClr val="FF00FF"/>
    <a:srgbClr val="FF9900"/>
    <a:srgbClr val="FF0000"/>
    <a:srgbClr val="CCECFF"/>
    <a:srgbClr val="F0AEEE"/>
    <a:srgbClr val="FFFF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 autoAdjust="0"/>
    <p:restoredTop sz="93634" autoAdjust="0"/>
  </p:normalViewPr>
  <p:slideViewPr>
    <p:cSldViewPr>
      <p:cViewPr varScale="1">
        <p:scale>
          <a:sx n="60" d="100"/>
          <a:sy n="60" d="100"/>
        </p:scale>
        <p:origin x="902" y="43"/>
      </p:cViewPr>
      <p:guideLst>
        <p:guide orient="horz" pos="238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2544" y="43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671657694599594"/>
          <c:y val="5.1400554097404488E-2"/>
          <c:w val="0.73014412540020801"/>
          <c:h val="0.78222823125472829"/>
        </c:manualLayout>
      </c:layout>
      <c:scatterChart>
        <c:scatterStyle val="lineMarker"/>
        <c:varyColors val="0"/>
        <c:ser>
          <c:idx val="2"/>
          <c:order val="0"/>
          <c:tx>
            <c:v>2016-10-22</c:v>
          </c:tx>
          <c:marker>
            <c:symbol val="none"/>
          </c:marker>
          <c:xVal>
            <c:numRef>
              <c:f>Sheet1!$B$17:$B$25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Sheet1!$F$29:$F$37</c:f>
              <c:numCache>
                <c:formatCode>General</c:formatCode>
                <c:ptCount val="9"/>
                <c:pt idx="0">
                  <c:v>22.82</c:v>
                </c:pt>
                <c:pt idx="1">
                  <c:v>22.77</c:v>
                </c:pt>
                <c:pt idx="2">
                  <c:v>23.11</c:v>
                </c:pt>
                <c:pt idx="3">
                  <c:v>24.93</c:v>
                </c:pt>
                <c:pt idx="4">
                  <c:v>27.68</c:v>
                </c:pt>
                <c:pt idx="5">
                  <c:v>31.14</c:v>
                </c:pt>
                <c:pt idx="6">
                  <c:v>33.56</c:v>
                </c:pt>
                <c:pt idx="7">
                  <c:v>34.47</c:v>
                </c:pt>
                <c:pt idx="8">
                  <c:v>32.74</c:v>
                </c:pt>
              </c:numCache>
            </c:numRef>
          </c:yVal>
          <c:smooth val="0"/>
        </c:ser>
        <c:ser>
          <c:idx val="4"/>
          <c:order val="1"/>
          <c:tx>
            <c:v>2016-09-23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Sheet1!$H$29:$H$37</c:f>
              <c:numCache>
                <c:formatCode>General</c:formatCode>
                <c:ptCount val="9"/>
                <c:pt idx="0">
                  <c:v>22.84</c:v>
                </c:pt>
                <c:pt idx="1">
                  <c:v>22.73</c:v>
                </c:pt>
                <c:pt idx="2">
                  <c:v>23.28</c:v>
                </c:pt>
                <c:pt idx="3">
                  <c:v>25.6</c:v>
                </c:pt>
                <c:pt idx="4">
                  <c:v>28.2</c:v>
                </c:pt>
                <c:pt idx="5">
                  <c:v>31.92</c:v>
                </c:pt>
                <c:pt idx="6">
                  <c:v>34.26</c:v>
                </c:pt>
                <c:pt idx="7">
                  <c:v>34.75</c:v>
                </c:pt>
                <c:pt idx="8">
                  <c:v>32.76</c:v>
                </c:pt>
              </c:numCache>
            </c:numRef>
          </c:yVal>
          <c:smooth val="0"/>
        </c:ser>
        <c:ser>
          <c:idx val="3"/>
          <c:order val="2"/>
          <c:tx>
            <c:v>2016-08-24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Sheet1!$G$29:$G$37</c:f>
              <c:numCache>
                <c:formatCode>General</c:formatCode>
                <c:ptCount val="9"/>
                <c:pt idx="0">
                  <c:v>22.83</c:v>
                </c:pt>
                <c:pt idx="1">
                  <c:v>22.71</c:v>
                </c:pt>
                <c:pt idx="2">
                  <c:v>23.81</c:v>
                </c:pt>
                <c:pt idx="3">
                  <c:v>26.24</c:v>
                </c:pt>
                <c:pt idx="4">
                  <c:v>28.72</c:v>
                </c:pt>
                <c:pt idx="5">
                  <c:v>32.68</c:v>
                </c:pt>
                <c:pt idx="6">
                  <c:v>34.74</c:v>
                </c:pt>
                <c:pt idx="7">
                  <c:v>34.729999999999997</c:v>
                </c:pt>
                <c:pt idx="8">
                  <c:v>32.68</c:v>
                </c:pt>
              </c:numCache>
            </c:numRef>
          </c:yVal>
          <c:smooth val="0"/>
        </c:ser>
        <c:ser>
          <c:idx val="0"/>
          <c:order val="3"/>
          <c:tx>
            <c:v>2016-07-25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Sheet1!$D$29:$D$37</c:f>
              <c:numCache>
                <c:formatCode>General</c:formatCode>
                <c:ptCount val="9"/>
                <c:pt idx="0">
                  <c:v>22.84</c:v>
                </c:pt>
                <c:pt idx="1">
                  <c:v>22.7</c:v>
                </c:pt>
                <c:pt idx="2">
                  <c:v>24.7</c:v>
                </c:pt>
                <c:pt idx="3">
                  <c:v>26.89</c:v>
                </c:pt>
                <c:pt idx="4">
                  <c:v>29.46</c:v>
                </c:pt>
                <c:pt idx="5">
                  <c:v>33.5</c:v>
                </c:pt>
                <c:pt idx="6">
                  <c:v>35.1</c:v>
                </c:pt>
                <c:pt idx="7">
                  <c:v>35.14</c:v>
                </c:pt>
                <c:pt idx="8">
                  <c:v>32.619999999999997</c:v>
                </c:pt>
              </c:numCache>
            </c:numRef>
          </c:yVal>
          <c:smooth val="0"/>
        </c:ser>
        <c:ser>
          <c:idx val="1"/>
          <c:order val="4"/>
          <c:tx>
            <c:v>2016-06-26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Sheet1!$E$29:$E$37</c:f>
              <c:numCache>
                <c:formatCode>General</c:formatCode>
                <c:ptCount val="9"/>
                <c:pt idx="0">
                  <c:v>22.87</c:v>
                </c:pt>
                <c:pt idx="1">
                  <c:v>22.71</c:v>
                </c:pt>
                <c:pt idx="2">
                  <c:v>25.74</c:v>
                </c:pt>
                <c:pt idx="3">
                  <c:v>27.67</c:v>
                </c:pt>
                <c:pt idx="4">
                  <c:v>30.16</c:v>
                </c:pt>
                <c:pt idx="5">
                  <c:v>34.25</c:v>
                </c:pt>
                <c:pt idx="6">
                  <c:v>35.96</c:v>
                </c:pt>
                <c:pt idx="7">
                  <c:v>35.340000000000003</c:v>
                </c:pt>
                <c:pt idx="8">
                  <c:v>32.75</c:v>
                </c:pt>
              </c:numCache>
            </c:numRef>
          </c:yVal>
          <c:smooth val="0"/>
        </c:ser>
        <c:ser>
          <c:idx val="5"/>
          <c:order val="5"/>
          <c:tx>
            <c:v>2016-05-27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Sheet1!$C$29:$C$37</c:f>
              <c:numCache>
                <c:formatCode>General</c:formatCode>
                <c:ptCount val="9"/>
                <c:pt idx="0">
                  <c:v>22.84</c:v>
                </c:pt>
                <c:pt idx="1">
                  <c:v>23.13</c:v>
                </c:pt>
                <c:pt idx="2">
                  <c:v>26.72</c:v>
                </c:pt>
                <c:pt idx="3">
                  <c:v>28.5</c:v>
                </c:pt>
                <c:pt idx="4">
                  <c:v>30.86</c:v>
                </c:pt>
                <c:pt idx="5">
                  <c:v>34.979999999999997</c:v>
                </c:pt>
                <c:pt idx="6">
                  <c:v>35.72</c:v>
                </c:pt>
                <c:pt idx="7">
                  <c:v>35.31</c:v>
                </c:pt>
                <c:pt idx="8">
                  <c:v>32.61</c:v>
                </c:pt>
              </c:numCache>
            </c:numRef>
          </c:yVal>
          <c:smooth val="0"/>
        </c:ser>
        <c:ser>
          <c:idx val="6"/>
          <c:order val="6"/>
          <c:tx>
            <c:v>2016-04-28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Sheet1!$I$29:$I$37</c:f>
              <c:numCache>
                <c:formatCode>General</c:formatCode>
                <c:ptCount val="9"/>
                <c:pt idx="0">
                  <c:v>22.82</c:v>
                </c:pt>
                <c:pt idx="1">
                  <c:v>24.62</c:v>
                </c:pt>
                <c:pt idx="2">
                  <c:v>27.43</c:v>
                </c:pt>
                <c:pt idx="3">
                  <c:v>28.77</c:v>
                </c:pt>
                <c:pt idx="4">
                  <c:v>31.9</c:v>
                </c:pt>
                <c:pt idx="5">
                  <c:v>35.31</c:v>
                </c:pt>
                <c:pt idx="6">
                  <c:v>36.47</c:v>
                </c:pt>
                <c:pt idx="7">
                  <c:v>35.479999999999997</c:v>
                </c:pt>
                <c:pt idx="8">
                  <c:v>32.619999999999997</c:v>
                </c:pt>
              </c:numCache>
            </c:numRef>
          </c:yVal>
          <c:smooth val="0"/>
        </c:ser>
        <c:ser>
          <c:idx val="7"/>
          <c:order val="7"/>
          <c:tx>
            <c:v>2016-03-29</c:v>
          </c:tx>
          <c:marker>
            <c:symbol val="none"/>
          </c:marker>
          <c:xVal>
            <c:numRef>
              <c:f>Sheet1!$B$29:$B$37</c:f>
              <c:numCache>
                <c:formatCode>General</c:formatCode>
                <c:ptCount val="9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1.8</c:v>
                </c:pt>
                <c:pt idx="6">
                  <c:v>2.2000000000000002</c:v>
                </c:pt>
                <c:pt idx="7">
                  <c:v>2.6</c:v>
                </c:pt>
                <c:pt idx="8">
                  <c:v>3</c:v>
                </c:pt>
              </c:numCache>
            </c:numRef>
          </c:xVal>
          <c:yVal>
            <c:numRef>
              <c:f>Sheet1!$J$29:$J$37</c:f>
              <c:numCache>
                <c:formatCode>General</c:formatCode>
                <c:ptCount val="9"/>
                <c:pt idx="0">
                  <c:v>22.84</c:v>
                </c:pt>
                <c:pt idx="1">
                  <c:v>26.23</c:v>
                </c:pt>
                <c:pt idx="2">
                  <c:v>28.12</c:v>
                </c:pt>
                <c:pt idx="3">
                  <c:v>28.82</c:v>
                </c:pt>
                <c:pt idx="4">
                  <c:v>32.770000000000003</c:v>
                </c:pt>
                <c:pt idx="5">
                  <c:v>36.159999999999997</c:v>
                </c:pt>
                <c:pt idx="6">
                  <c:v>36.340000000000003</c:v>
                </c:pt>
                <c:pt idx="7">
                  <c:v>35.159999999999997</c:v>
                </c:pt>
                <c:pt idx="8">
                  <c:v>32.72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69538240"/>
        <c:axId val="-1869539328"/>
      </c:scatterChart>
      <c:valAx>
        <c:axId val="-1869538240"/>
        <c:scaling>
          <c:orientation val="minMax"/>
          <c:max val="3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altLang="ko-KR" sz="1000"/>
                  <a:t>Distance from</a:t>
                </a:r>
                <a:r>
                  <a:rPr lang="en-US" altLang="ko-KR" sz="1000" baseline="0"/>
                  <a:t> Beam Exit [ m ]</a:t>
                </a:r>
                <a:endParaRPr lang="ko-KR" altLang="en-US" sz="1000"/>
              </a:p>
            </c:rich>
          </c:tx>
          <c:layout>
            <c:manualLayout>
              <c:xMode val="edge"/>
              <c:yMode val="edge"/>
              <c:x val="0.3412249792527825"/>
              <c:y val="0.939373243698180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869539328"/>
        <c:crosses val="autoZero"/>
        <c:crossBetween val="midCat"/>
      </c:valAx>
      <c:valAx>
        <c:axId val="-1869539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altLang="ko-KR" sz="1000"/>
                  <a:t>Maximum Beam Power Density [ MW</a:t>
                </a:r>
                <a:r>
                  <a:rPr lang="en-US" altLang="ko-KR" sz="1000" baseline="0"/>
                  <a:t> /m2]</a:t>
                </a:r>
                <a:endParaRPr lang="ko-KR" altLang="en-US" sz="1000"/>
              </a:p>
            </c:rich>
          </c:tx>
          <c:layout>
            <c:manualLayout>
              <c:xMode val="edge"/>
              <c:yMode val="edge"/>
              <c:x val="1.6626204629111224E-2"/>
              <c:y val="0.100271542274707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8695382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697791154518181"/>
          <c:y val="0.45293280905296235"/>
          <c:w val="0.24113346380316716"/>
          <c:h val="0.3660398226083808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800"/>
          </a:pPr>
          <a:endParaRPr lang="ko-K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0.64533</cdr:x>
      <cdr:y>0.05402</cdr:y>
    </cdr:from>
    <cdr:to>
      <cdr:x>0.94293</cdr:x>
      <cdr:y>0.83333</cdr:y>
    </cdr:to>
    <cdr:sp macro="" textlink="">
      <cdr:nvSpPr>
        <cdr:cNvPr id="2" name="직사각형 1"/>
        <cdr:cNvSpPr/>
      </cdr:nvSpPr>
      <cdr:spPr>
        <a:xfrm xmlns:a="http://schemas.openxmlformats.org/drawingml/2006/main">
          <a:off x="2555791" y="163375"/>
          <a:ext cx="1178627" cy="2356895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34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ko-KR" alt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49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49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0AA8CBB-AD78-4D7F-8522-8A3624826FD1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80297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803"/>
            <a:ext cx="5438140" cy="446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49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49"/>
            <a:ext cx="2944086" cy="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40AD71F-7986-416A-8B48-C85FED385AA1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64025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15112" cy="37226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baseline="0" dirty="0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2541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20965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01255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92451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55970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64965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21904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41212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These</a:t>
            </a:r>
            <a:r>
              <a:rPr lang="en-US" altLang="ko-KR" baseline="0" dirty="0" smtClean="0"/>
              <a:t> devices are not typical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. Field null formation is used almost all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, not only above mentioned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37921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90052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kumimoji="1" lang="en-US" altLang="ko-KR" sz="1200" kern="1200" dirty="0" smtClean="0"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1782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38026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29201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These</a:t>
            </a:r>
            <a:r>
              <a:rPr lang="en-US" altLang="ko-KR" baseline="0" dirty="0" smtClean="0"/>
              <a:t> devices are not typical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. Field null formation is used almost all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, not only above mentioned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30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52014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74643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32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41184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D1ADE-F83F-46BC-BA1A-BDA5F362A2EE}" type="slidenum">
              <a:rPr lang="ko-KR" altLang="en-US" smtClean="0"/>
              <a:pPr>
                <a:defRPr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3123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34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01465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23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5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1750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kumimoji="1" lang="en-US" altLang="ko-KR" sz="1200" kern="1200" dirty="0" smtClean="0"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8650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13294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75632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These</a:t>
            </a:r>
            <a:r>
              <a:rPr lang="en-US" altLang="ko-KR" baseline="0" dirty="0" smtClean="0"/>
              <a:t> devices are not typical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. Field null formation is used almost all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, not only above mentioned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5399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008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5112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0AD71F-7986-416A-8B48-C85FED385AA1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950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 userDrawn="1"/>
        </p:nvSpPr>
        <p:spPr>
          <a:xfrm>
            <a:off x="10879668" y="6392865"/>
            <a:ext cx="14351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fld id="{BD10B38C-620F-419F-A1E9-4A5B300A1909}" type="slidenum">
              <a:rPr lang="en-US" altLang="ko-KR" sz="1599" smtClean="0">
                <a:solidFill>
                  <a:srgbClr val="000000"/>
                </a:solidFill>
                <a:latin typeface="Arial Black" pitchFamily="34" charset="0"/>
              </a:rPr>
              <a:pPr eaLnBrk="1" latinLnBrk="1" hangingPunct="1">
                <a:defRPr/>
              </a:pPr>
              <a:t>‹#›</a:t>
            </a:fld>
            <a:r>
              <a:rPr lang="en-US" altLang="ko-KR" sz="1199" dirty="0" smtClean="0">
                <a:solidFill>
                  <a:srgbClr val="000000"/>
                </a:solidFill>
                <a:latin typeface="Arial Black" pitchFamily="34" charset="0"/>
              </a:rPr>
              <a:t>/28</a:t>
            </a:r>
            <a:endParaRPr lang="ko-KR" altLang="en-US" sz="1199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3"/>
          <p:cNvSpPr>
            <a:spLocks noChangeArrowheads="1"/>
          </p:cNvSpPr>
          <p:nvPr userDrawn="1"/>
        </p:nvSpPr>
        <p:spPr bwMode="auto">
          <a:xfrm>
            <a:off x="2118" y="6354763"/>
            <a:ext cx="478367" cy="3651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400" dirty="0">
              <a:ea typeface="굴림" pitchFamily="50" charset="-127"/>
            </a:endParaRPr>
          </a:p>
        </p:txBody>
      </p:sp>
      <p:pic>
        <p:nvPicPr>
          <p:cNvPr id="18" name="그림 17" descr="ALL ASSY_SECTION.bmp"/>
          <p:cNvPicPr>
            <a:picLocks noChangeAspect="1"/>
          </p:cNvPicPr>
          <p:nvPr userDrawn="1"/>
        </p:nvPicPr>
        <p:blipFill>
          <a:blip r:embed="rId2" cstate="print"/>
          <a:srcRect l="28761" t="10625" r="30885" b="13250"/>
          <a:stretch>
            <a:fillRect/>
          </a:stretch>
        </p:blipFill>
        <p:spPr>
          <a:xfrm>
            <a:off x="7488079" y="687387"/>
            <a:ext cx="4296553" cy="6048225"/>
          </a:xfrm>
          <a:prstGeom prst="rect">
            <a:avLst/>
          </a:prstGeom>
        </p:spPr>
      </p:pic>
      <p:sp>
        <p:nvSpPr>
          <p:cNvPr id="17" name="Text Box 41"/>
          <p:cNvSpPr txBox="1">
            <a:spLocks noChangeArrowheads="1"/>
          </p:cNvSpPr>
          <p:nvPr userDrawn="1"/>
        </p:nvSpPr>
        <p:spPr bwMode="auto">
          <a:xfrm>
            <a:off x="97367" y="687388"/>
            <a:ext cx="7217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ko-KR" sz="9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24" name="직사각형 23"/>
          <p:cNvSpPr/>
          <p:nvPr userDrawn="1"/>
        </p:nvSpPr>
        <p:spPr>
          <a:xfrm>
            <a:off x="2747433" y="648939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1000" b="0" dirty="0" smtClean="0">
                <a:latin typeface="맑은 고딕" pitchFamily="50" charset="-127"/>
                <a:ea typeface="맑은 고딕" pitchFamily="50" charset="-127"/>
              </a:rPr>
              <a:t>Experimental results and plans of VEST</a:t>
            </a:r>
          </a:p>
        </p:txBody>
      </p:sp>
    </p:spTree>
    <p:extLst>
      <p:ext uri="{BB962C8B-B14F-4D97-AF65-F5344CB8AC3E}">
        <p14:creationId xmlns:p14="http://schemas.microsoft.com/office/powerpoint/2010/main" val="2707351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8"/>
          <p:cNvSpPr txBox="1">
            <a:spLocks noChangeArrowheads="1"/>
          </p:cNvSpPr>
          <p:nvPr userDrawn="1"/>
        </p:nvSpPr>
        <p:spPr bwMode="auto">
          <a:xfrm>
            <a:off x="1790701" y="1"/>
            <a:ext cx="9088967" cy="47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latinLnBrk="1" hangingPunct="1">
              <a:spcBef>
                <a:spcPct val="50000"/>
              </a:spcBef>
              <a:defRPr/>
            </a:pPr>
            <a:endParaRPr lang="en-US" altLang="ko-KR" sz="999" dirty="0">
              <a:solidFill>
                <a:srgbClr val="FFFFFF"/>
              </a:solidFill>
              <a:latin typeface="Arial" charset="0"/>
              <a:ea typeface="Elegant" pitchFamily="2" charset="-127"/>
            </a:endParaRPr>
          </a:p>
          <a:p>
            <a:pPr algn="r" eaLnBrk="1" latinLnBrk="1" hangingPunct="1">
              <a:spcBef>
                <a:spcPct val="50000"/>
              </a:spcBef>
              <a:defRPr/>
            </a:pPr>
            <a:endParaRPr lang="en-US" altLang="ko-KR" sz="999" b="1" dirty="0">
              <a:solidFill>
                <a:srgbClr val="FFFFFF"/>
              </a:solidFill>
              <a:latin typeface="Arial" charset="0"/>
              <a:ea typeface="Elegant" pitchFamily="2" charset="-127"/>
            </a:endParaRPr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11709401" y="696913"/>
            <a:ext cx="480484" cy="3651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ko-KR" altLang="en-US" sz="1399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73"/>
          <p:cNvSpPr>
            <a:spLocks noChangeArrowheads="1"/>
          </p:cNvSpPr>
          <p:nvPr userDrawn="1"/>
        </p:nvSpPr>
        <p:spPr bwMode="auto">
          <a:xfrm>
            <a:off x="2118" y="6357940"/>
            <a:ext cx="478367" cy="349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ko-KR" altLang="en-US" sz="1399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4"/>
          <p:cNvSpPr txBox="1"/>
          <p:nvPr userDrawn="1"/>
        </p:nvSpPr>
        <p:spPr>
          <a:xfrm>
            <a:off x="10879668" y="6392865"/>
            <a:ext cx="14351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fld id="{BD10B38C-620F-419F-A1E9-4A5B300A1909}" type="slidenum">
              <a:rPr lang="en-US" altLang="ko-KR" sz="1599" smtClean="0">
                <a:solidFill>
                  <a:srgbClr val="000000"/>
                </a:solidFill>
                <a:latin typeface="Arial Black" pitchFamily="34" charset="0"/>
              </a:rPr>
              <a:pPr eaLnBrk="1" latinLnBrk="1" hangingPunct="1">
                <a:defRPr/>
              </a:pPr>
              <a:t>‹#›</a:t>
            </a:fld>
            <a:r>
              <a:rPr lang="en-US" altLang="ko-KR" sz="1199" dirty="0" smtClean="0">
                <a:solidFill>
                  <a:srgbClr val="000000"/>
                </a:solidFill>
                <a:latin typeface="Arial Black" pitchFamily="34" charset="0"/>
              </a:rPr>
              <a:t>/35</a:t>
            </a:r>
            <a:endParaRPr lang="ko-KR" altLang="en-US" sz="1199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5" name="직사각형 16"/>
          <p:cNvSpPr/>
          <p:nvPr userDrawn="1"/>
        </p:nvSpPr>
        <p:spPr>
          <a:xfrm>
            <a:off x="2880785" y="6489702"/>
            <a:ext cx="6096001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1000" b="0" dirty="0" smtClean="0">
                <a:latin typeface="맑은 고딕" pitchFamily="50" charset="-127"/>
                <a:ea typeface="맑은 고딕" pitchFamily="50" charset="-127"/>
              </a:rPr>
              <a:t>Status and plan for VEST</a:t>
            </a:r>
          </a:p>
        </p:txBody>
      </p:sp>
    </p:spTree>
    <p:extLst>
      <p:ext uri="{BB962C8B-B14F-4D97-AF65-F5344CB8AC3E}">
        <p14:creationId xmlns:p14="http://schemas.microsoft.com/office/powerpoint/2010/main" val="4280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98457AE-F3E4-438D-960F-2B12352B63A2}" type="datetimeFigureOut">
              <a:rPr lang="ko-KR" altLang="en-US" smtClean="0"/>
              <a:t>2017-09-19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4544EA-8334-477F-93D2-2284B07F9E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75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97100"/>
            <a:ext cx="1219200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800" b="1"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28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83100"/>
            <a:ext cx="12192000" cy="9144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b="1"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altLang="ko-KR" dirty="0" smtClean="0"/>
              <a:t>Author</a:t>
            </a:r>
            <a:endParaRPr lang="ko-KR" altLang="en-US" dirty="0"/>
          </a:p>
        </p:txBody>
      </p:sp>
      <p:sp>
        <p:nvSpPr>
          <p:cNvPr id="29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984250"/>
            <a:ext cx="121920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altLang="ko-KR" dirty="0" smtClean="0"/>
              <a:t>Presentation venue</a:t>
            </a:r>
            <a:endParaRPr lang="ko-KR" altLang="en-US" dirty="0"/>
          </a:p>
        </p:txBody>
      </p:sp>
      <p:sp>
        <p:nvSpPr>
          <p:cNvPr id="31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410200"/>
            <a:ext cx="121920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 baseline="0"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altLang="ko-KR" dirty="0" smtClean="0"/>
              <a:t>Author affiliation</a:t>
            </a:r>
            <a:endParaRPr lang="ko-KR" altLang="en-US" dirty="0"/>
          </a:p>
        </p:txBody>
      </p:sp>
      <p:sp>
        <p:nvSpPr>
          <p:cNvPr id="32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24200"/>
            <a:ext cx="121920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 baseline="0"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altLang="ko-KR" dirty="0" smtClean="0"/>
              <a:t>Subtitle</a:t>
            </a:r>
            <a:endParaRPr lang="ko-KR" altLang="en-US" dirty="0"/>
          </a:p>
        </p:txBody>
      </p:sp>
      <p:sp>
        <p:nvSpPr>
          <p:cNvPr id="33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01650"/>
            <a:ext cx="121920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altLang="ko-KR" dirty="0" smtClean="0"/>
              <a:t>Date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884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20000"/>
          </a:xfrm>
          <a:prstGeom prst="rect">
            <a:avLst/>
          </a:prstGeom>
        </p:spPr>
        <p:txBody>
          <a:bodyPr tIns="90000" bIns="90000" anchor="b">
            <a:noAutofit/>
          </a:bodyPr>
          <a:lstStyle>
            <a:lvl1pPr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altLang="ko-KR" dirty="0" smtClean="0"/>
              <a:t>Page title</a:t>
            </a:r>
            <a:endParaRPr lang="ko-KR" altLang="en-US" dirty="0"/>
          </a:p>
        </p:txBody>
      </p:sp>
      <p:pic>
        <p:nvPicPr>
          <p:cNvPr id="14" name="Picture 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8561" y="6487200"/>
            <a:ext cx="1753439" cy="3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88183"/>
            <a:ext cx="12191999" cy="369574"/>
          </a:xfrm>
          <a:prstGeom prst="rect">
            <a:avLst/>
          </a:prstGeom>
          <a:noFill/>
        </p:spPr>
        <p:txBody>
          <a:bodyPr wrap="square" lIns="0" tIns="25200" rIns="0" bIns="3600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Shot 14945</a:t>
            </a:r>
            <a:endParaRPr kumimoji="0" lang="ko-KR" altLang="en-US" sz="2000" b="0" dirty="0" smtClean="0">
              <a:solidFill>
                <a:srgbClr val="000000"/>
              </a:solidFill>
              <a:latin typeface="Times New Roman" panose="02020603050405020304" pitchFamily="18" charset="0"/>
              <a:ea typeface="맑은 고딕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6488668"/>
            <a:ext cx="1132114" cy="369574"/>
          </a:xfrm>
          <a:prstGeom prst="rect">
            <a:avLst/>
          </a:prstGeom>
          <a:noFill/>
        </p:spPr>
        <p:txBody>
          <a:bodyPr wrap="square" lIns="90000" tIns="25200" rIns="90000" bIns="3600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Page </a:t>
            </a:r>
            <a:fld id="{6A2B3931-3884-46DF-9861-B338B05F6C7F}" type="slidenum">
              <a:rPr kumimoji="0" lang="ko-KR" altLang="en-US" sz="2000" b="0" smtClean="0">
                <a:solidFill>
                  <a:srgbClr val="0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sz="2000" b="0" dirty="0" smtClean="0">
              <a:solidFill>
                <a:srgbClr val="000000"/>
              </a:solidFill>
              <a:latin typeface="Times New Roman" panose="02020603050405020304" pitchFamily="18" charset="0"/>
              <a:ea typeface="맑은 고딕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2350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1790701" y="0"/>
            <a:ext cx="9088967" cy="47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endParaRPr lang="en-US" altLang="ko-KR" sz="1000" b="0" dirty="0">
              <a:solidFill>
                <a:schemeClr val="bg1"/>
              </a:solidFill>
              <a:ea typeface="Elegant" pitchFamily="2" charset="-127"/>
            </a:endParaRPr>
          </a:p>
          <a:p>
            <a:pPr algn="r">
              <a:spcBef>
                <a:spcPct val="50000"/>
              </a:spcBef>
              <a:defRPr/>
            </a:pPr>
            <a:endParaRPr lang="en-US" altLang="ko-KR" sz="1000" dirty="0">
              <a:solidFill>
                <a:schemeClr val="bg1"/>
              </a:solidFill>
              <a:ea typeface="Elegant" pitchFamily="2" charset="-127"/>
            </a:endParaRPr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0" y="728663"/>
            <a:ext cx="1199938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400" dirty="0">
              <a:ea typeface="굴림" pitchFamily="50" charset="-127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11709401" y="696913"/>
            <a:ext cx="480484" cy="3651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400" dirty="0">
              <a:ea typeface="굴림" pitchFamily="50" charset="-127"/>
            </a:endParaRPr>
          </a:p>
        </p:txBody>
      </p:sp>
      <p:sp>
        <p:nvSpPr>
          <p:cNvPr id="51" name="Line 72"/>
          <p:cNvSpPr>
            <a:spLocks noChangeShapeType="1"/>
          </p:cNvSpPr>
          <p:nvPr/>
        </p:nvSpPr>
        <p:spPr bwMode="auto">
          <a:xfrm>
            <a:off x="194733" y="6362700"/>
            <a:ext cx="1199938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400" dirty="0">
              <a:ea typeface="굴림" pitchFamily="50" charset="-127"/>
            </a:endParaRPr>
          </a:p>
        </p:txBody>
      </p: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2118" y="6357939"/>
            <a:ext cx="478367" cy="349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400" dirty="0">
              <a:ea typeface="굴림" pitchFamily="50" charset="-127"/>
            </a:endParaRPr>
          </a:p>
        </p:txBody>
      </p:sp>
      <p:sp>
        <p:nvSpPr>
          <p:cNvPr id="64" name="제목 1"/>
          <p:cNvSpPr txBox="1">
            <a:spLocks/>
          </p:cNvSpPr>
          <p:nvPr/>
        </p:nvSpPr>
        <p:spPr>
          <a:xfrm>
            <a:off x="833967" y="0"/>
            <a:ext cx="11262784" cy="712788"/>
          </a:xfrm>
          <a:prstGeom prst="rect">
            <a:avLst/>
          </a:prstGeom>
        </p:spPr>
        <p:txBody>
          <a:bodyPr anchor="b"/>
          <a:lstStyle/>
          <a:p>
            <a:pPr algn="l" eaLnBrk="0" hangingPunct="0">
              <a:defRPr/>
            </a:pPr>
            <a:endParaRPr lang="ko-KR" altLang="en-US" sz="2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ext Box 41"/>
          <p:cNvSpPr txBox="1">
            <a:spLocks noChangeArrowheads="1"/>
          </p:cNvSpPr>
          <p:nvPr userDrawn="1"/>
        </p:nvSpPr>
        <p:spPr bwMode="auto">
          <a:xfrm>
            <a:off x="97367" y="592920"/>
            <a:ext cx="7217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ko-KR" sz="9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  <p:sp>
        <p:nvSpPr>
          <p:cNvPr id="27" name="Text Box 41"/>
          <p:cNvSpPr txBox="1">
            <a:spLocks noChangeArrowheads="1"/>
          </p:cNvSpPr>
          <p:nvPr userDrawn="1"/>
        </p:nvSpPr>
        <p:spPr bwMode="auto">
          <a:xfrm>
            <a:off x="97396" y="592962"/>
            <a:ext cx="721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ko-KR" sz="900" dirty="0">
              <a:solidFill>
                <a:schemeClr val="bg1"/>
              </a:solidFill>
              <a:latin typeface="Tahoma" pitchFamily="34" charset="0"/>
              <a:ea typeface="굴림" pitchFamily="50" charset="-127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3" r:id="rId1"/>
    <p:sldLayoutId id="2147484202" r:id="rId2"/>
    <p:sldLayoutId id="2147484208" r:id="rId3"/>
    <p:sldLayoutId id="2147484212" r:id="rId4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7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</p:sldLayoutIdLst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bg1"/>
          </a:solidFill>
          <a:latin typeface="Tahoma" pitchFamily="34" charset="0"/>
          <a:ea typeface="굴림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0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tif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tif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7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1.tif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tiff"/><Relationship Id="rId11" Type="http://schemas.openxmlformats.org/officeDocument/2006/relationships/image" Target="../media/image76.wmf"/><Relationship Id="rId5" Type="http://schemas.openxmlformats.org/officeDocument/2006/relationships/image" Target="../media/image79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78.tif"/><Relationship Id="rId9" Type="http://schemas.openxmlformats.org/officeDocument/2006/relationships/image" Target="../media/image83.pn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30.png"/><Relationship Id="rId10" Type="http://schemas.openxmlformats.org/officeDocument/2006/relationships/image" Target="../media/image890.png"/><Relationship Id="rId4" Type="http://schemas.openxmlformats.org/officeDocument/2006/relationships/image" Target="../media/image20.pn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tiff"/><Relationship Id="rId5" Type="http://schemas.openxmlformats.org/officeDocument/2006/relationships/image" Target="../media/image116.tiff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openxmlformats.org/officeDocument/2006/relationships/image" Target="../media/image12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tiff"/><Relationship Id="rId4" Type="http://schemas.openxmlformats.org/officeDocument/2006/relationships/image" Target="../media/image124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openxmlformats.org/officeDocument/2006/relationships/image" Target="../media/image126.wmf"/><Relationship Id="rId4" Type="http://schemas.openxmlformats.org/officeDocument/2006/relationships/image" Target="../media/image127.tiff"/><Relationship Id="rId9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13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90.png"/><Relationship Id="rId12" Type="http://schemas.openxmlformats.org/officeDocument/2006/relationships/image" Target="../media/image1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0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611.png"/><Relationship Id="rId10" Type="http://schemas.openxmlformats.org/officeDocument/2006/relationships/image" Target="../media/image620.png"/><Relationship Id="rId4" Type="http://schemas.openxmlformats.org/officeDocument/2006/relationships/image" Target="../media/image540.png"/><Relationship Id="rId9" Type="http://schemas.openxmlformats.org/officeDocument/2006/relationships/image" Target="../media/image6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9464" y="879045"/>
            <a:ext cx="482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latinLnBrk="0" hangingPunct="0"/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Y.S. Hwang, 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and VEST team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41592" y="1372149"/>
            <a:ext cx="34846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  <a:cs typeface="Arial" charset="0"/>
              </a:rPr>
              <a:t>September 19, 2017</a:t>
            </a:r>
            <a:endParaRPr lang="en-US" altLang="ko-KR" sz="1600" b="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  <a:cs typeface="Arial" charset="0"/>
              </a:rPr>
              <a:t>CARFRE and CATS</a:t>
            </a:r>
          </a:p>
          <a:p>
            <a:pPr>
              <a:spcBef>
                <a:spcPct val="50000"/>
              </a:spcBef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  <a:cs typeface="Arial" charset="0"/>
              </a:rPr>
              <a:t>Dept</a:t>
            </a:r>
            <a:r>
              <a:rPr lang="en-US" altLang="ko-KR" sz="1600" b="0" dirty="0">
                <a:solidFill>
                  <a:srgbClr val="000000"/>
                </a:solidFill>
                <a:latin typeface="+mj-lt"/>
                <a:cs typeface="Arial" charset="0"/>
              </a:rPr>
              <a:t>. of Nuclear Engineering</a:t>
            </a:r>
          </a:p>
          <a:p>
            <a:pPr>
              <a:spcBef>
                <a:spcPts val="0"/>
              </a:spcBef>
            </a:pPr>
            <a:r>
              <a:rPr lang="en-US" altLang="ko-KR" sz="1600" b="0" dirty="0">
                <a:solidFill>
                  <a:srgbClr val="000000"/>
                </a:solidFill>
                <a:cs typeface="Arial" charset="0"/>
              </a:rPr>
              <a:t>Seoul National University</a:t>
            </a:r>
            <a:r>
              <a:rPr lang="en-US" altLang="ko-KR" sz="1600" b="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53" y="1365385"/>
            <a:ext cx="1831640" cy="6452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3564" y="107921"/>
            <a:ext cx="11923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Overview</a:t>
            </a:r>
            <a:r>
              <a:rPr lang="ko-KR" altLang="en-US" sz="3200" dirty="0" smtClean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of Versatile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Experiment Spherical 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Torus (VEST)</a:t>
            </a:r>
            <a:endParaRPr lang="en-US" altLang="ko-KR" sz="2800" dirty="0">
              <a:solidFill>
                <a:srgbClr val="0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9190" y="2207123"/>
            <a:ext cx="1837221" cy="964610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941592" y="2852113"/>
            <a:ext cx="4110647" cy="3716784"/>
            <a:chOff x="971802" y="3070402"/>
            <a:chExt cx="4110647" cy="371678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300" y="6054874"/>
              <a:ext cx="806954" cy="732312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802" y="3137881"/>
              <a:ext cx="1591397" cy="198141"/>
            </a:xfrm>
            <a:prstGeom prst="rect">
              <a:avLst/>
            </a:prstGeom>
          </p:spPr>
        </p:pic>
        <p:pic>
          <p:nvPicPr>
            <p:cNvPr id="19" name="Picture 15"/>
            <p:cNvPicPr>
              <a:picLocks noChangeAspect="1"/>
            </p:cNvPicPr>
            <p:nvPr/>
          </p:nvPicPr>
          <p:blipFill rotWithShape="1">
            <a:blip r:embed="rId7" cstate="print"/>
            <a:srcRect t="45164"/>
            <a:stretch/>
          </p:blipFill>
          <p:spPr>
            <a:xfrm>
              <a:off x="1021461" y="4111491"/>
              <a:ext cx="1891429" cy="450807"/>
            </a:xfrm>
            <a:prstGeom prst="rect">
              <a:avLst/>
            </a:prstGeom>
          </p:spPr>
        </p:pic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938" y="5172015"/>
              <a:ext cx="999807" cy="377879"/>
            </a:xfrm>
            <a:prstGeom prst="rect">
              <a:avLst/>
            </a:prstGeom>
          </p:spPr>
        </p:pic>
        <p:pic>
          <p:nvPicPr>
            <p:cNvPr id="20" name="Picture 22" descr="http://cfile21.uf.tistory.com/image/144C0050513D77360B140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8" t="5286" r="7152" b="20022"/>
            <a:stretch/>
          </p:blipFill>
          <p:spPr bwMode="auto">
            <a:xfrm>
              <a:off x="971802" y="4522223"/>
              <a:ext cx="1405873" cy="55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POHANG UNIVERSITY OF SCIENCE AND TECHNOLOGY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8650" b="-24650"/>
            <a:stretch/>
          </p:blipFill>
          <p:spPr bwMode="auto">
            <a:xfrm>
              <a:off x="1199180" y="5025914"/>
              <a:ext cx="1136641" cy="130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802" y="3361217"/>
              <a:ext cx="2040624" cy="429168"/>
            </a:xfrm>
            <a:prstGeom prst="rect">
              <a:avLst/>
            </a:prstGeom>
          </p:spPr>
        </p:pic>
        <p:pic>
          <p:nvPicPr>
            <p:cNvPr id="23" name="Picture 1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6453" y="3070402"/>
              <a:ext cx="1478761" cy="342198"/>
            </a:xfrm>
            <a:prstGeom prst="rect">
              <a:avLst/>
            </a:prstGeom>
          </p:spPr>
        </p:pic>
        <p:pic>
          <p:nvPicPr>
            <p:cNvPr id="24" name="Picture 24" descr="The University of Toky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673" y="3934711"/>
              <a:ext cx="2021776" cy="317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UW-Madison logo.sv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432" y="3434479"/>
              <a:ext cx="1224571" cy="44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www.tsinghua.edu.cn/publish/newthuen/images/log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478" y="5270104"/>
              <a:ext cx="1169139" cy="392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21886" y="4285457"/>
              <a:ext cx="1184322" cy="428966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626" y="3736340"/>
              <a:ext cx="1268433" cy="459432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019" y="4871678"/>
              <a:ext cx="1753665" cy="238195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125" y="5616724"/>
              <a:ext cx="1428750" cy="43815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938" y="6121704"/>
              <a:ext cx="539786" cy="53978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266870" y="6414017"/>
            <a:ext cx="5631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</a:rPr>
              <a:t>ISTW 2017, Sept. 18-22 2017, Seoul National Univ., Seoul, Korea </a:t>
            </a:r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0" y="4161817"/>
            <a:ext cx="3448050" cy="25146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307" y="4161817"/>
            <a:ext cx="3562350" cy="25336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872" y="4176522"/>
            <a:ext cx="3467100" cy="2514600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688" y="-3392"/>
            <a:ext cx="11449272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Start-up Experiment in VEST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Closed Flux Surface Formation for Successful Start-up in TPC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336" y="1129873"/>
            <a:ext cx="3458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ko-KR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</a:t>
            </a:r>
            <a:r>
              <a:rPr lang="en-US" altLang="ko-KR" sz="16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</a:t>
            </a:r>
            <a:r>
              <a:rPr lang="ko-KR" altLang="en-US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 at low loop voltage in TPC depends on vertical field strength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ko-KR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resistivity initiate higher initial current to form sufficient size of closed flux surface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en-US" altLang="ko-KR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Threshold vertical field strength for successful inductive start-up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927" y="998433"/>
            <a:ext cx="3811217" cy="29514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937" y="857851"/>
            <a:ext cx="4512149" cy="3232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4154588"/>
            <a:ext cx="3668427" cy="25584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808" y="4141304"/>
            <a:ext cx="3507067" cy="24417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4232" y="4125179"/>
            <a:ext cx="3463691" cy="2457874"/>
          </a:xfrm>
          <a:prstGeom prst="rect">
            <a:avLst/>
          </a:prstGeom>
        </p:spPr>
      </p:pic>
      <p:sp>
        <p:nvSpPr>
          <p:cNvPr id="13" name="설명선 1 12"/>
          <p:cNvSpPr/>
          <p:nvPr/>
        </p:nvSpPr>
        <p:spPr bwMode="auto">
          <a:xfrm>
            <a:off x="407368" y="4125179"/>
            <a:ext cx="3740435" cy="2587877"/>
          </a:xfrm>
          <a:prstGeom prst="borderCallout1">
            <a:avLst>
              <a:gd name="adj1" fmla="val -46449"/>
              <a:gd name="adj2" fmla="val 155224"/>
              <a:gd name="adj3" fmla="val -232"/>
              <a:gd name="adj4" fmla="val 41991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24" name="설명선 1 23"/>
          <p:cNvSpPr/>
          <p:nvPr/>
        </p:nvSpPr>
        <p:spPr bwMode="auto">
          <a:xfrm>
            <a:off x="4246779" y="4109053"/>
            <a:ext cx="3740435" cy="2587877"/>
          </a:xfrm>
          <a:prstGeom prst="borderCallout1">
            <a:avLst>
              <a:gd name="adj1" fmla="val -43505"/>
              <a:gd name="adj2" fmla="val 55983"/>
              <a:gd name="adj3" fmla="val -232"/>
              <a:gd name="adj4" fmla="val 41991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25" name="설명선 1 24"/>
          <p:cNvSpPr/>
          <p:nvPr/>
        </p:nvSpPr>
        <p:spPr bwMode="auto">
          <a:xfrm>
            <a:off x="8045859" y="4109054"/>
            <a:ext cx="3740435" cy="2587877"/>
          </a:xfrm>
          <a:prstGeom prst="borderCallout1">
            <a:avLst>
              <a:gd name="adj1" fmla="val -37616"/>
              <a:gd name="adj2" fmla="val -42383"/>
              <a:gd name="adj3" fmla="val -232"/>
              <a:gd name="adj4" fmla="val 41991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4" name="설명선 1 13"/>
          <p:cNvSpPr/>
          <p:nvPr/>
        </p:nvSpPr>
        <p:spPr bwMode="auto">
          <a:xfrm>
            <a:off x="407368" y="4125179"/>
            <a:ext cx="3740435" cy="2587877"/>
          </a:xfrm>
          <a:prstGeom prst="borderCallout1">
            <a:avLst>
              <a:gd name="adj1" fmla="val -46449"/>
              <a:gd name="adj2" fmla="val 155224"/>
              <a:gd name="adj3" fmla="val -232"/>
              <a:gd name="adj4" fmla="val 41991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6" name="설명선 1 15"/>
          <p:cNvSpPr/>
          <p:nvPr/>
        </p:nvSpPr>
        <p:spPr bwMode="auto">
          <a:xfrm>
            <a:off x="4246779" y="4109053"/>
            <a:ext cx="3740435" cy="2587877"/>
          </a:xfrm>
          <a:prstGeom prst="borderCallout1">
            <a:avLst>
              <a:gd name="adj1" fmla="val -43505"/>
              <a:gd name="adj2" fmla="val 55983"/>
              <a:gd name="adj3" fmla="val -232"/>
              <a:gd name="adj4" fmla="val 41991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7" name="설명선 1 16"/>
          <p:cNvSpPr/>
          <p:nvPr/>
        </p:nvSpPr>
        <p:spPr bwMode="auto">
          <a:xfrm>
            <a:off x="8045859" y="4109054"/>
            <a:ext cx="3740435" cy="2587877"/>
          </a:xfrm>
          <a:prstGeom prst="borderCallout1">
            <a:avLst>
              <a:gd name="adj1" fmla="val -37616"/>
              <a:gd name="adj2" fmla="val -42383"/>
              <a:gd name="adj3" fmla="val -232"/>
              <a:gd name="adj4" fmla="val 41991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64690" y="610410"/>
            <a:ext cx="102944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H.Y. Lee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37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26" y="1844824"/>
            <a:ext cx="3877758" cy="3561546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"/>
            <a:ext cx="9937104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Start-up Experiment in VEST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Solenoid-free Start-up from Outboard with Outer Poloidal Field Coils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344" y="757613"/>
            <a:ext cx="11089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closed flux surfaces with up to 16 kW due to their high resistivity of  &gt; 1.0 E-5.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case of the resistivity of less than 1.0 E-5, the closed flux surface may be formed.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current column is formed, inward moving current can grow with decreasing external inductance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72408" y="6042166"/>
            <a:ext cx="8328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ko-K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reach target resistivity, higher ECH power of ~30kW may be needed to have sufficient density and temperature in the pre-ionization phase.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7" y="4088301"/>
            <a:ext cx="3411981" cy="2433483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163" y="5124947"/>
            <a:ext cx="2973261" cy="84037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1" y="1723001"/>
            <a:ext cx="4641013" cy="33379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31700" y="738613"/>
            <a:ext cx="102944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H.Y. Lee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52" y="1691938"/>
            <a:ext cx="3653992" cy="23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447099" cy="712788"/>
          </a:xfrm>
          <a:prstGeom prst="rect">
            <a:avLst/>
          </a:prstGeom>
        </p:spPr>
        <p:txBody>
          <a:bodyPr/>
          <a:lstStyle/>
          <a:p>
            <a:r>
              <a:rPr lang="en-US" altLang="ko-KR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Preparation for </a:t>
            </a:r>
            <a:r>
              <a:rPr lang="en-US" altLang="ko-KR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Advanced </a:t>
            </a:r>
            <a:r>
              <a:rPr lang="en-US" altLang="ko-KR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Tokamak Studies </a:t>
            </a:r>
            <a:endParaRPr lang="ko-KR" alt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5521" y="2852936"/>
            <a:ext cx="87125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defRPr lang="ko-KR" altLang="en-US"/>
            </a:pPr>
            <a:r>
              <a:rPr lang="en-US" altLang="ko-KR" sz="4500" dirty="0">
                <a:solidFill>
                  <a:srgbClr val="000000"/>
                </a:solidFill>
              </a:rPr>
              <a:t>Studies for Advanced Tokamak</a:t>
            </a:r>
          </a:p>
        </p:txBody>
      </p:sp>
    </p:spTree>
    <p:extLst>
      <p:ext uri="{BB962C8B-B14F-4D97-AF65-F5344CB8AC3E}">
        <p14:creationId xmlns:p14="http://schemas.microsoft.com/office/powerpoint/2010/main" val="17709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61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Preparation for Advanced Tokamak Studies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7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Scopes of Advanced Tokamak Studies in </a:t>
            </a:r>
            <a:r>
              <a:rPr lang="en-US" altLang="ko-KR" sz="27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VEST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703512" y="836713"/>
            <a:ext cx="8572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latinLnBrk="1" hangingPunct="1"/>
            <a:r>
              <a:rPr lang="en-US" altLang="ko-KR" sz="2400" dirty="0">
                <a:solidFill>
                  <a:srgbClr val="000000"/>
                </a:solidFill>
              </a:rPr>
              <a:t>Fusion reactor requires</a:t>
            </a:r>
          </a:p>
          <a:p>
            <a:pPr algn="ctr" eaLnBrk="1" latinLnBrk="1" hangingPunct="1"/>
            <a:r>
              <a:rPr lang="en-US" altLang="ko-KR" sz="2400" dirty="0">
                <a:solidFill>
                  <a:srgbClr val="000000"/>
                </a:solidFill>
              </a:rPr>
              <a:t>high beta (or</a:t>
            </a:r>
            <a:r>
              <a:rPr lang="ko-KR" altLang="en-US" sz="2400" dirty="0">
                <a:solidFill>
                  <a:srgbClr val="000000"/>
                </a:solidFill>
              </a:rPr>
              <a:t> </a:t>
            </a:r>
            <a:r>
              <a:rPr lang="en-US" altLang="ko-KR" sz="2400" dirty="0">
                <a:solidFill>
                  <a:srgbClr val="000000"/>
                </a:solidFill>
              </a:rPr>
              <a:t>Q) and high bootstrap </a:t>
            </a:r>
            <a:r>
              <a:rPr lang="en-US" altLang="ko-KR" sz="2400" dirty="0" smtClean="0">
                <a:solidFill>
                  <a:srgbClr val="000000"/>
                </a:solidFill>
              </a:rPr>
              <a:t>current </a:t>
            </a:r>
          </a:p>
          <a:p>
            <a:pPr algn="ctr" eaLnBrk="1" latinLnBrk="1" hangingPunct="1"/>
            <a:r>
              <a:rPr lang="en-US" altLang="ko-KR" sz="2400" dirty="0" smtClean="0">
                <a:solidFill>
                  <a:srgbClr val="000000"/>
                </a:solidFill>
              </a:rPr>
              <a:t>Simultaneously</a:t>
            </a:r>
            <a:endParaRPr lang="en-US" altLang="ko-KR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1361" y="2519410"/>
            <a:ext cx="412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00"/>
                </a:solidFill>
              </a:rPr>
              <a:t>Alpha heating </a:t>
            </a:r>
            <a:r>
              <a:rPr lang="en-US" altLang="ko-KR" sz="1800" dirty="0" smtClean="0">
                <a:solidFill>
                  <a:srgbClr val="000000"/>
                </a:solidFill>
              </a:rPr>
              <a:t>dominant (high</a:t>
            </a:r>
            <a:r>
              <a:rPr lang="ko-KR" altLang="en-US" sz="1800" dirty="0" smtClean="0">
                <a:solidFill>
                  <a:srgbClr val="000000"/>
                </a:solidFill>
              </a:rPr>
              <a:t> </a:t>
            </a:r>
            <a:r>
              <a:rPr lang="en-US" altLang="ko-KR" sz="1800" dirty="0">
                <a:solidFill>
                  <a:srgbClr val="000000"/>
                </a:solidFill>
              </a:rPr>
              <a:t>Q)</a:t>
            </a:r>
          </a:p>
          <a:p>
            <a:r>
              <a:rPr lang="en-US" altLang="ko-KR" sz="1800" dirty="0">
                <a:solidFill>
                  <a:srgbClr val="000000"/>
                </a:solidFill>
                <a:sym typeface="Wingdings" panose="05000000000000000000" pitchFamily="2" charset="2"/>
              </a:rPr>
              <a:t> Centrally peaked pressure profile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0849" y="4216051"/>
            <a:ext cx="48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rgbClr val="000000"/>
                </a:solidFill>
              </a:rPr>
              <a:t>Confinement and Stability?</a:t>
            </a:r>
            <a:endParaRPr lang="en-US" altLang="ko-KR" sz="28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3512" y="5695963"/>
            <a:ext cx="419750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ko-KR" sz="2000" dirty="0">
                <a:solidFill>
                  <a:srgbClr val="000000"/>
                </a:solidFill>
              </a:rPr>
              <a:t>High power neutral beam heating</a:t>
            </a:r>
            <a:endParaRPr lang="ko-KR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아래쪽 화살표 7"/>
          <p:cNvSpPr/>
          <p:nvPr/>
        </p:nvSpPr>
        <p:spPr bwMode="auto">
          <a:xfrm>
            <a:off x="3404551" y="1632902"/>
            <a:ext cx="547171" cy="921314"/>
          </a:xfrm>
          <a:prstGeom prst="downArrow">
            <a:avLst/>
          </a:prstGeom>
          <a:solidFill>
            <a:srgbClr val="F0AEEE"/>
          </a:solidFill>
          <a:ln w="9525" cap="flat" cmpd="sng" algn="ctr">
            <a:solidFill>
              <a:srgbClr val="F0AE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44684" y="2578226"/>
            <a:ext cx="4562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00"/>
                </a:solidFill>
                <a:sym typeface="Wingdings" panose="05000000000000000000" pitchFamily="2" charset="2"/>
              </a:rPr>
              <a:t>High Bootstrap current </a:t>
            </a:r>
            <a:r>
              <a:rPr lang="en-US" altLang="ko-KR" sz="1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fraction (high f</a:t>
            </a:r>
            <a:r>
              <a:rPr lang="en-US" altLang="ko-KR" sz="1800" baseline="-25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b</a:t>
            </a:r>
            <a:r>
              <a:rPr lang="en-US" altLang="ko-KR" sz="1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  <a:endParaRPr lang="en-US" altLang="ko-KR" sz="1800" dirty="0">
              <a:solidFill>
                <a:srgbClr val="000000"/>
              </a:solidFill>
            </a:endParaRPr>
          </a:p>
          <a:p>
            <a:r>
              <a:rPr lang="en-US" altLang="ko-KR" sz="1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ko-KR" sz="1800" dirty="0" smtClean="0">
                <a:solidFill>
                  <a:srgbClr val="000000"/>
                </a:solidFill>
              </a:rPr>
              <a:t>Hollow </a:t>
            </a:r>
            <a:r>
              <a:rPr lang="en-US" altLang="ko-KR" sz="1800" dirty="0">
                <a:solidFill>
                  <a:srgbClr val="000000"/>
                </a:solidFill>
              </a:rPr>
              <a:t>current density profile (low li</a:t>
            </a:r>
            <a:r>
              <a:rPr lang="en-US" altLang="ko-KR" sz="1800" dirty="0" smtClean="0">
                <a:solidFill>
                  <a:srgbClr val="000000"/>
                </a:solidFill>
              </a:rPr>
              <a:t>)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35" name="아래쪽 화살표 34"/>
          <p:cNvSpPr/>
          <p:nvPr/>
        </p:nvSpPr>
        <p:spPr bwMode="auto">
          <a:xfrm>
            <a:off x="7992922" y="1642185"/>
            <a:ext cx="547171" cy="92131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9" name="아래쪽 화살표 8"/>
          <p:cNvSpPr/>
          <p:nvPr/>
        </p:nvSpPr>
        <p:spPr bwMode="auto">
          <a:xfrm>
            <a:off x="5155259" y="3451393"/>
            <a:ext cx="1512168" cy="576064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000000"/>
              </a:solidFill>
              <a:ea typeface="굴림" pitchFamily="50" charset="-127"/>
            </a:endParaRPr>
          </a:p>
        </p:txBody>
      </p:sp>
      <p:cxnSp>
        <p:nvCxnSpPr>
          <p:cNvPr id="12" name="직선 화살표 연결선 11"/>
          <p:cNvCxnSpPr/>
          <p:nvPr/>
        </p:nvCxnSpPr>
        <p:spPr bwMode="auto">
          <a:xfrm>
            <a:off x="2995020" y="3320044"/>
            <a:ext cx="4637" cy="21251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604306" y="5565670"/>
            <a:ext cx="3871573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0000"/>
                </a:solidFill>
              </a:rPr>
              <a:t>Current density profile control</a:t>
            </a:r>
          </a:p>
          <a:p>
            <a:r>
              <a:rPr lang="en-US" altLang="ko-KR" sz="2000" dirty="0">
                <a:solidFill>
                  <a:srgbClr val="000000"/>
                </a:solidFill>
              </a:rPr>
              <a:t>Bootstrap/EBW/LHFW</a:t>
            </a:r>
            <a:endParaRPr lang="ko-KR" altLang="en-US" sz="2000" dirty="0">
              <a:solidFill>
                <a:srgbClr val="000000"/>
              </a:solidFill>
            </a:endParaRPr>
          </a:p>
        </p:txBody>
      </p:sp>
      <p:cxnSp>
        <p:nvCxnSpPr>
          <p:cNvPr id="37" name="직선 화살표 연결선 36"/>
          <p:cNvCxnSpPr/>
          <p:nvPr/>
        </p:nvCxnSpPr>
        <p:spPr bwMode="auto">
          <a:xfrm>
            <a:off x="8832304" y="3260800"/>
            <a:ext cx="0" cy="2112416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583832" y="4927797"/>
            <a:ext cx="2476960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2000" dirty="0">
                <a:solidFill>
                  <a:srgbClr val="000000"/>
                </a:solidFill>
              </a:rPr>
              <a:t>Profile diagnostics</a:t>
            </a:r>
            <a:endParaRPr lang="ko-KR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2" grpId="0" animBg="1"/>
      <p:bldP spid="8" grpId="0" animBg="1"/>
      <p:bldP spid="34" grpId="0"/>
      <p:bldP spid="35" grpId="0" animBg="1"/>
      <p:bldP spid="9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Preparation for Advanced Tokamak Studies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Simulations for the VEST Advanced Tokamak Scenario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9634" y="413730"/>
            <a:ext cx="102944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C.Y. Lee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1" y="1629930"/>
            <a:ext cx="9880151" cy="1822266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</p:pic>
      <p:sp>
        <p:nvSpPr>
          <p:cNvPr id="14" name="TextBox 5"/>
          <p:cNvSpPr txBox="1"/>
          <p:nvPr/>
        </p:nvSpPr>
        <p:spPr>
          <a:xfrm>
            <a:off x="180926" y="817400"/>
            <a:ext cx="1137726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integrated modeling system constructed.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altLang="ko-KR" sz="1800" b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ASTRA+TGLF and NEO </a:t>
            </a:r>
            <a:r>
              <a:rPr lang="en-US" altLang="ko-KR" sz="1800" b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heat &amp; particle </a:t>
            </a:r>
            <a:r>
              <a:rPr lang="en-US" altLang="ko-KR" sz="1800" b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transport: Valid even in low aspect ratio tokamak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2" y="4211588"/>
            <a:ext cx="6993498" cy="254048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3130" y="3524683"/>
                <a:ext cx="11523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ko-KR" sz="180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steady state solution of beam discharges showing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~0.8 </m:t>
                    </m:r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en-US" altLang="ko-KR" sz="180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~0.5 </m:t>
                    </m:r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en-US" altLang="ko-KR" sz="180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can be achieved with considering beam heating &amp; fueling simultaneously.</a:t>
                </a:r>
                <a:endParaRPr lang="ko-KR" altLang="en-US" sz="1800" dirty="0">
                  <a:solidFill>
                    <a:srgbClr val="000000"/>
                  </a:solidFill>
                  <a:latin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30" y="3524683"/>
                <a:ext cx="11523296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370" t="-4717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그림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053" y="4371210"/>
            <a:ext cx="3417491" cy="2399012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073330" y="4186544"/>
                <a:ext cx="273630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~7</m:t>
                    </m:r>
                  </m:oMath>
                </a14:m>
                <a:r>
                  <a:rPr lang="en-US" altLang="ko-KR" sz="180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𝐵𝑆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~0.5</m:t>
                    </m:r>
                  </m:oMath>
                </a14:m>
                <a:r>
                  <a:rPr lang="en-US" altLang="ko-KR" sz="180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𝑁𝐼</m:t>
                        </m:r>
                      </m:sub>
                    </m:sSub>
                    <m:r>
                      <a:rPr lang="en-US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~0.75</m:t>
                    </m:r>
                  </m:oMath>
                </a14:m>
                <a:endParaRPr lang="en-US" altLang="ko-KR" sz="18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330" y="4186544"/>
                <a:ext cx="2736304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68"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2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088824" y="2181965"/>
            <a:ext cx="39749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0000FF"/>
                </a:solidFill>
              </a:rPr>
              <a:t>Neutral Beam Injection System </a:t>
            </a:r>
          </a:p>
          <a:p>
            <a:r>
              <a:rPr lang="en-US" altLang="ko-KR" sz="1800" dirty="0" smtClean="0">
                <a:solidFill>
                  <a:srgbClr val="0000FF"/>
                </a:solidFill>
              </a:rPr>
              <a:t>with ~500kW at 15keV </a:t>
            </a:r>
          </a:p>
          <a:p>
            <a:r>
              <a:rPr lang="en-US" altLang="ko-KR" sz="1800" dirty="0" smtClean="0">
                <a:solidFill>
                  <a:srgbClr val="0000FF"/>
                </a:solidFill>
              </a:rPr>
              <a:t>from KAERI</a:t>
            </a:r>
            <a:endParaRPr lang="en-US" altLang="ko-KR" sz="1800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5875" y="4788444"/>
            <a:ext cx="37561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Thomson Scattering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</a:rPr>
              <a:t>with </a:t>
            </a:r>
            <a:r>
              <a:rPr lang="en-US" altLang="ko-KR" sz="1800" dirty="0" err="1" smtClean="0">
                <a:solidFill>
                  <a:srgbClr val="FF0000"/>
                </a:solidFill>
              </a:rPr>
              <a:t>Nd:YAG</a:t>
            </a:r>
            <a:r>
              <a:rPr lang="en-US" altLang="ko-KR" sz="1800" dirty="0" smtClean="0">
                <a:solidFill>
                  <a:srgbClr val="FF0000"/>
                </a:solidFill>
              </a:rPr>
              <a:t> laser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</a:rPr>
              <a:t>from SNU/NFRI/JNU/</a:t>
            </a:r>
            <a:r>
              <a:rPr lang="en-US" altLang="ko-KR" sz="1800" dirty="0" err="1" smtClean="0">
                <a:solidFill>
                  <a:srgbClr val="FF0000"/>
                </a:solidFill>
              </a:rPr>
              <a:t>SogangU</a:t>
            </a:r>
            <a:endParaRPr lang="en-US" altLang="ko-KR" sz="1800" dirty="0">
              <a:solidFill>
                <a:srgbClr val="FF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88" y="5936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/>
          </a:bodyPr>
          <a:lstStyle/>
          <a:p>
            <a:pPr defTabSz="898525" eaLnBrk="1" hangingPunct="1"/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Preparation for Advanced Tokamak Studies</a:t>
            </a:r>
            <a:b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Diagnostics,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Heating </a:t>
            </a:r>
            <a:r>
              <a:rPr lang="en-US" altLang="ko-KR" sz="24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and Current Drive Systems in VEST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88150" y="3776927"/>
            <a:ext cx="39749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9900"/>
                </a:solidFill>
              </a:rPr>
              <a:t>Low Hybrid Fast Wave H/CD</a:t>
            </a:r>
          </a:p>
          <a:p>
            <a:r>
              <a:rPr lang="en-US" altLang="ko-KR" sz="1800" dirty="0" smtClean="0">
                <a:solidFill>
                  <a:srgbClr val="FF9900"/>
                </a:solidFill>
              </a:rPr>
              <a:t>with ~10kW at 500MHz </a:t>
            </a:r>
          </a:p>
          <a:p>
            <a:r>
              <a:rPr lang="en-US" altLang="ko-KR" sz="1800" dirty="0" smtClean="0">
                <a:solidFill>
                  <a:srgbClr val="FF9900"/>
                </a:solidFill>
              </a:rPr>
              <a:t>from KAERI/KAPRA/KWU</a:t>
            </a:r>
            <a:endParaRPr lang="en-US" altLang="ko-KR" sz="1800" dirty="0">
              <a:solidFill>
                <a:srgbClr val="FF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1864" y="587727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ECH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33494" y="5094447"/>
            <a:ext cx="368430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Electron Cyclotron/Bernstein Wave H/CD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</a:rPr>
              <a:t>with ~30kW at 2.45GHz 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</a:rPr>
              <a:t>from SNU/KAPRA</a:t>
            </a:r>
            <a:endParaRPr lang="en-US" altLang="ko-KR" sz="18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61" y="3185194"/>
            <a:ext cx="37109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186A6E"/>
                </a:solidFill>
              </a:rPr>
              <a:t>Interferometry</a:t>
            </a:r>
          </a:p>
          <a:p>
            <a:r>
              <a:rPr lang="en-US" altLang="ko-KR" sz="1800" dirty="0" smtClean="0">
                <a:solidFill>
                  <a:srgbClr val="186A6E"/>
                </a:solidFill>
              </a:rPr>
              <a:t>with 94GHz, multi-channel </a:t>
            </a:r>
          </a:p>
          <a:p>
            <a:r>
              <a:rPr lang="en-US" altLang="ko-KR" sz="1800" dirty="0" smtClean="0">
                <a:solidFill>
                  <a:srgbClr val="186A6E"/>
                </a:solidFill>
              </a:rPr>
              <a:t>from SNU/UNIST</a:t>
            </a:r>
            <a:endParaRPr lang="en-US" altLang="ko-KR" sz="1800" dirty="0">
              <a:solidFill>
                <a:srgbClr val="186A6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8466" y="2181965"/>
            <a:ext cx="37109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FF"/>
                </a:solidFill>
              </a:rPr>
              <a:t>Magnetics and Spectroscopy</a:t>
            </a:r>
            <a:endParaRPr lang="en-US" altLang="ko-KR" sz="1800" dirty="0">
              <a:solidFill>
                <a:srgbClr val="FF00FF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620073" y="1195727"/>
            <a:ext cx="4806802" cy="5162400"/>
            <a:chOff x="3620073" y="1195727"/>
            <a:chExt cx="4806802" cy="5162400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455" y="1195727"/>
              <a:ext cx="4778420" cy="5162400"/>
            </a:xfrm>
            <a:prstGeom prst="rect">
              <a:avLst/>
            </a:prstGeom>
          </p:spPr>
        </p:pic>
        <p:cxnSp>
          <p:nvCxnSpPr>
            <p:cNvPr id="14" name="직선 연결선 13"/>
            <p:cNvCxnSpPr/>
            <p:nvPr/>
          </p:nvCxnSpPr>
          <p:spPr>
            <a:xfrm flipH="1" flipV="1">
              <a:off x="4793456" y="3395663"/>
              <a:ext cx="1362075" cy="771526"/>
            </a:xfrm>
            <a:prstGeom prst="line">
              <a:avLst/>
            </a:prstGeom>
            <a:ln w="19050">
              <a:solidFill>
                <a:srgbClr val="186A6E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20073" y="2962295"/>
              <a:ext cx="1682564" cy="348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186A6E"/>
                  </a:solidFill>
                </a:rPr>
                <a:t>Interferometer</a:t>
              </a:r>
              <a:endParaRPr lang="ko-KR" altLang="en-US" sz="1600" dirty="0">
                <a:solidFill>
                  <a:srgbClr val="186A6E"/>
                </a:solidFill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7143712" y="1370857"/>
            <a:ext cx="4903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000" dirty="0">
                <a:solidFill>
                  <a:srgbClr val="000000"/>
                </a:solidFill>
              </a:rPr>
              <a:t>Heating and Current Drive Systems </a:t>
            </a:r>
            <a:endParaRPr lang="ko-KR" altLang="en-US" sz="2000" dirty="0">
              <a:solidFill>
                <a:srgbClr val="00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48466" y="1348013"/>
            <a:ext cx="3905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000" dirty="0" smtClean="0">
                <a:solidFill>
                  <a:srgbClr val="000000"/>
                </a:solidFill>
              </a:rPr>
              <a:t>Profile Diagnostic Systems </a:t>
            </a:r>
            <a:endParaRPr lang="ko-KR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535"/>
            <a:ext cx="9373081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power central heating </a:t>
            </a:r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High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ower NBI System : Dual Beam to Single Beam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7096" y="104193"/>
            <a:ext cx="2388096" cy="502246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277008" y="824998"/>
            <a:ext cx="5818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latin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NBI </a:t>
            </a: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b</a:t>
            </a: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eam </a:t>
            </a:r>
            <a:r>
              <a:rPr lang="en-US" altLang="ko-KR" sz="1800" kern="0" dirty="0">
                <a:solidFill>
                  <a:srgbClr val="000000"/>
                </a:solidFill>
                <a:latin typeface="맑은 고딕"/>
                <a:ea typeface="맑은 고딕"/>
              </a:rPr>
              <a:t>l</a:t>
            </a: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oss calculation with NUBEAM code</a:t>
            </a:r>
            <a:endParaRPr lang="en-US" altLang="ko-KR" sz="1800" b="1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744072" y="5243152"/>
            <a:ext cx="511256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 eaLnBrk="0" latin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Too large </a:t>
            </a:r>
            <a:r>
              <a:rPr lang="en-US" altLang="ko-KR" sz="1600" kern="0" dirty="0">
                <a:solidFill>
                  <a:srgbClr val="000000"/>
                </a:solidFill>
                <a:latin typeface="맑은 고딕"/>
                <a:ea typeface="맑은 고딕"/>
              </a:rPr>
              <a:t>o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rbit </a:t>
            </a:r>
            <a:r>
              <a:rPr lang="en-US" altLang="ko-KR" sz="1600" kern="0" dirty="0">
                <a:solidFill>
                  <a:srgbClr val="000000"/>
                </a:solidFill>
                <a:latin typeface="맑은 고딕"/>
                <a:ea typeface="맑은 고딕"/>
              </a:rPr>
              <a:t>l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oss for </a:t>
            </a:r>
            <a:r>
              <a:rPr lang="en-US" altLang="ko-KR" sz="1600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c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ounter-injection</a:t>
            </a:r>
          </a:p>
          <a:p>
            <a:pPr lvl="0" algn="l" eaLnBrk="0" latinLnBrk="0" hangingPunct="0">
              <a:spcBef>
                <a:spcPct val="20000"/>
              </a:spcBef>
              <a:defRPr/>
            </a:pPr>
            <a:r>
              <a:rPr lang="en-US" altLang="ko-KR" sz="1600" kern="0" dirty="0">
                <a:solidFill>
                  <a:srgbClr val="000000"/>
                </a:solidFill>
                <a:latin typeface="맑은 고딕"/>
                <a:ea typeface="맑은 고딕"/>
              </a:rPr>
              <a:t>	</a:t>
            </a:r>
            <a:r>
              <a:rPr lang="en-US" altLang="ko-KR" sz="1600" kern="0" dirty="0" smtClean="0">
                <a:solidFill>
                  <a:srgbClr val="000000"/>
                </a:solidFill>
                <a:latin typeface="맑은 고딕"/>
                <a:ea typeface="맑은 고딕"/>
                <a:sym typeface="Wingdings" panose="05000000000000000000" pitchFamily="2" charset="2"/>
              </a:rPr>
              <a:t> Dual beam to single beam</a:t>
            </a:r>
            <a:endParaRPr lang="en-US" altLang="ko-KR" sz="1600" b="1" kern="0" dirty="0" smtClean="0">
              <a:solidFill>
                <a:srgbClr val="000000"/>
              </a:solidFill>
              <a:latin typeface="맑은 고딕"/>
              <a:ea typeface="맑은 고딕"/>
            </a:endParaRPr>
          </a:p>
          <a:p>
            <a:pPr marL="285750" lvl="0" indent="-285750" algn="l" eaLnBrk="0" latin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Large shine through loss even for co-injection </a:t>
            </a:r>
          </a:p>
          <a:p>
            <a:pPr lvl="0" algn="l" eaLnBrk="0" latinLnBrk="0" hangingPunct="0">
              <a:spcBef>
                <a:spcPct val="20000"/>
              </a:spcBef>
              <a:defRPr/>
            </a:pP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  <a:sym typeface="Wingdings" panose="05000000000000000000" pitchFamily="2" charset="2"/>
              </a:rPr>
              <a:t>	 Require 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high plasma density</a:t>
            </a:r>
            <a:endParaRPr lang="en-US" altLang="ko-KR" sz="1600" b="1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37" name="_x192117000" descr="EMB0000168c4a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98" y="1270003"/>
            <a:ext cx="4447569" cy="347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4790" r="6115" b="6054"/>
          <a:stretch/>
        </p:blipFill>
        <p:spPr bwMode="auto">
          <a:xfrm>
            <a:off x="4151784" y="1270003"/>
            <a:ext cx="1800200" cy="367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_x192118760" descr="EMB0000168c4af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3493" r="2847" b="5341"/>
          <a:stretch/>
        </p:blipFill>
        <p:spPr bwMode="auto">
          <a:xfrm>
            <a:off x="1085000" y="5085184"/>
            <a:ext cx="1917032" cy="15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22" y="4991554"/>
            <a:ext cx="2193313" cy="1502106"/>
          </a:xfrm>
          <a:prstGeom prst="rect">
            <a:avLst/>
          </a:prstGeom>
        </p:spPr>
      </p:pic>
      <p:graphicFrame>
        <p:nvGraphicFramePr>
          <p:cNvPr id="43" name="개체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945288"/>
              </p:ext>
            </p:extLst>
          </p:nvPr>
        </p:nvGraphicFramePr>
        <p:xfrm>
          <a:off x="6422570" y="1168325"/>
          <a:ext cx="5320204" cy="384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82" name="Graph" r:id="rId9" imgW="4059360" imgH="2933280" progId="Origin50.Graph">
                  <p:embed/>
                </p:oleObj>
              </mc:Choice>
              <mc:Fallback>
                <p:oleObj name="Graph" r:id="rId9" imgW="4059360" imgH="29332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22570" y="1168325"/>
                        <a:ext cx="5320204" cy="3845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오른쪽 화살표 4"/>
          <p:cNvSpPr/>
          <p:nvPr/>
        </p:nvSpPr>
        <p:spPr bwMode="auto">
          <a:xfrm>
            <a:off x="3431704" y="5733256"/>
            <a:ext cx="288032" cy="29218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035099" y="1120413"/>
            <a:ext cx="1479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Beam at 20keV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86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706"/>
            <a:ext cx="9373081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power central heating </a:t>
            </a:r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High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ower NBI System : System Design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0090" y="95607"/>
            <a:ext cx="2388096" cy="50224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63" y="4859201"/>
            <a:ext cx="2147070" cy="1784899"/>
          </a:xfrm>
          <a:prstGeom prst="rect">
            <a:avLst/>
          </a:prstGeom>
        </p:spPr>
      </p:pic>
      <p:pic>
        <p:nvPicPr>
          <p:cNvPr id="15" name="_x192120040" descr="EMB0000168c4b0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1"/>
          <a:stretch/>
        </p:blipFill>
        <p:spPr bwMode="auto">
          <a:xfrm rot="16200000">
            <a:off x="-339162" y="5412453"/>
            <a:ext cx="2030520" cy="48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6168008" y="1225919"/>
            <a:ext cx="5465211" cy="2950439"/>
            <a:chOff x="3754865" y="1159262"/>
            <a:chExt cx="5465211" cy="2950439"/>
          </a:xfrm>
        </p:grpSpPr>
        <p:grpSp>
          <p:nvGrpSpPr>
            <p:cNvPr id="17" name="그룹 16"/>
            <p:cNvGrpSpPr/>
            <p:nvPr/>
          </p:nvGrpSpPr>
          <p:grpSpPr>
            <a:xfrm>
              <a:off x="3819832" y="1159262"/>
              <a:ext cx="4816355" cy="2950439"/>
              <a:chOff x="1763689" y="902313"/>
              <a:chExt cx="3989412" cy="2522973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160" b="26654"/>
              <a:stretch/>
            </p:blipFill>
            <p:spPr>
              <a:xfrm rot="16200000">
                <a:off x="2500111" y="172297"/>
                <a:ext cx="2516567" cy="3989412"/>
              </a:xfrm>
              <a:prstGeom prst="rect">
                <a:avLst/>
              </a:prstGeom>
            </p:spPr>
          </p:pic>
          <p:cxnSp>
            <p:nvCxnSpPr>
              <p:cNvPr id="30" name="직선 화살표 연결선 29"/>
              <p:cNvCxnSpPr/>
              <p:nvPr/>
            </p:nvCxnSpPr>
            <p:spPr bwMode="auto">
              <a:xfrm flipV="1">
                <a:off x="2374779" y="902313"/>
                <a:ext cx="2654396" cy="191252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직선 화살표 연결선 30"/>
              <p:cNvCxnSpPr/>
              <p:nvPr/>
            </p:nvCxnSpPr>
            <p:spPr bwMode="auto">
              <a:xfrm>
                <a:off x="2964116" y="2388121"/>
                <a:ext cx="223923" cy="3219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32" name="직선 화살표 연결선 31"/>
              <p:cNvCxnSpPr/>
              <p:nvPr/>
            </p:nvCxnSpPr>
            <p:spPr bwMode="auto">
              <a:xfrm>
                <a:off x="3850630" y="1735704"/>
                <a:ext cx="223923" cy="3219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33" name="직선 화살표 연결선 32"/>
              <p:cNvCxnSpPr/>
              <p:nvPr/>
            </p:nvCxnSpPr>
            <p:spPr bwMode="auto">
              <a:xfrm>
                <a:off x="3526091" y="1959496"/>
                <a:ext cx="223923" cy="3219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34" name="직선 화살표 연결선 33"/>
              <p:cNvCxnSpPr/>
              <p:nvPr/>
            </p:nvCxnSpPr>
            <p:spPr bwMode="auto">
              <a:xfrm>
                <a:off x="4526216" y="1254646"/>
                <a:ext cx="223923" cy="3219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41" name="직선 화살표 연결선 40"/>
              <p:cNvCxnSpPr/>
              <p:nvPr/>
            </p:nvCxnSpPr>
            <p:spPr bwMode="auto">
              <a:xfrm>
                <a:off x="4916741" y="968896"/>
                <a:ext cx="223923" cy="3219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  <p:pic>
          <p:nvPicPr>
            <p:cNvPr id="18" name="Picture 4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477" y="2772049"/>
              <a:ext cx="332943" cy="715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38" y="2088504"/>
              <a:ext cx="327955" cy="71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759" y="2540488"/>
              <a:ext cx="327955" cy="712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8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2999" y="1971798"/>
              <a:ext cx="327955" cy="71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0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374" y="1614743"/>
              <a:ext cx="327955" cy="714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177803" y="1614743"/>
              <a:ext cx="10422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3.1 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Max Power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32.72 MW/m</a:t>
              </a:r>
              <a:r>
                <a:rPr kumimoji="0" lang="en-US" altLang="ko-KR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ko-KR" altLang="en-US" sz="1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70954" y="2395563"/>
              <a:ext cx="10422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2.6 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Max Power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35.16 MW/m</a:t>
              </a:r>
              <a:r>
                <a:rPr kumimoji="0" lang="en-US" altLang="ko-KR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ko-KR" altLang="en-US" sz="1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85839" y="2913161"/>
              <a:ext cx="10422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1.8 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Max Power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36.16 MW/m</a:t>
              </a:r>
              <a:r>
                <a:rPr kumimoji="0" lang="en-US" altLang="ko-KR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ko-KR" altLang="en-US" sz="1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06622" y="3494060"/>
              <a:ext cx="10422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1.4 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Max Power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32.77 MW/m</a:t>
              </a:r>
              <a:r>
                <a:rPr kumimoji="0" lang="en-US" altLang="ko-KR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ko-KR" altLang="en-US" sz="1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54865" y="2088504"/>
              <a:ext cx="10422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0.7m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Max Power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28.12 MW/m</a:t>
              </a:r>
              <a:r>
                <a:rPr kumimoji="0" lang="en-US" altLang="ko-KR" sz="10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  <a:endParaRPr kumimoji="0" lang="ko-KR" altLang="en-US" sz="1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53495" y="4128794"/>
            <a:ext cx="1981193" cy="2585254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254" y="4312414"/>
            <a:ext cx="2042407" cy="2452967"/>
          </a:xfrm>
          <a:prstGeom prst="rect">
            <a:avLst/>
          </a:prstGeom>
        </p:spPr>
      </p:pic>
      <p:cxnSp>
        <p:nvCxnSpPr>
          <p:cNvPr id="45" name="직선 화살표 연결선 44"/>
          <p:cNvCxnSpPr>
            <a:stCxn id="15" idx="2"/>
          </p:cNvCxnSpPr>
          <p:nvPr/>
        </p:nvCxnSpPr>
        <p:spPr bwMode="auto">
          <a:xfrm>
            <a:off x="917745" y="5654100"/>
            <a:ext cx="639136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직선 화살표 연결선 45"/>
          <p:cNvCxnSpPr/>
          <p:nvPr/>
        </p:nvCxnSpPr>
        <p:spPr bwMode="auto">
          <a:xfrm>
            <a:off x="917745" y="5394924"/>
            <a:ext cx="639136" cy="7200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직선 화살표 연결선 46"/>
          <p:cNvCxnSpPr/>
          <p:nvPr/>
        </p:nvCxnSpPr>
        <p:spPr bwMode="auto">
          <a:xfrm>
            <a:off x="917745" y="5070888"/>
            <a:ext cx="639136" cy="21602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직선 화살표 연결선 47"/>
          <p:cNvCxnSpPr/>
          <p:nvPr/>
        </p:nvCxnSpPr>
        <p:spPr bwMode="auto">
          <a:xfrm flipV="1">
            <a:off x="917746" y="5852285"/>
            <a:ext cx="639136" cy="7200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직선 화살표 연결선 48"/>
          <p:cNvCxnSpPr/>
          <p:nvPr/>
        </p:nvCxnSpPr>
        <p:spPr bwMode="auto">
          <a:xfrm flipV="1">
            <a:off x="917746" y="6006992"/>
            <a:ext cx="639136" cy="21602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1082053" y="5220867"/>
            <a:ext cx="1805302" cy="108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Defl</a:t>
            </a:r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angle,    # of slits</a:t>
            </a:r>
          </a:p>
          <a:p>
            <a:pPr algn="l"/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- 2 </a:t>
            </a:r>
            <a:r>
              <a:rPr lang="en-US" altLang="ko-KR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degree</a:t>
            </a:r>
            <a:r>
              <a:rPr lang="ko-KR" altLang="en-US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en-US" altLang="ko-KR" sz="1050" b="1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l"/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- 1</a:t>
            </a:r>
            <a:r>
              <a:rPr lang="ko-KR" alt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altLang="ko-KR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degree</a:t>
            </a:r>
            <a:r>
              <a:rPr lang="ko-KR" altLang="en-US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    </a:t>
            </a:r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ko-KR" altLang="en-US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en-US" altLang="ko-KR" sz="105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l"/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0</a:t>
            </a:r>
            <a:r>
              <a:rPr lang="ko-KR" alt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altLang="ko-KR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degree</a:t>
            </a:r>
            <a:r>
              <a:rPr lang="ko-KR" altLang="en-US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   </a:t>
            </a:r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13</a:t>
            </a:r>
          </a:p>
          <a:p>
            <a:pPr algn="l"/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1 </a:t>
            </a:r>
            <a:r>
              <a:rPr lang="en-US" altLang="ko-KR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degree</a:t>
            </a:r>
            <a:r>
              <a:rPr lang="ko-KR" altLang="en-US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    </a:t>
            </a:r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3</a:t>
            </a:r>
          </a:p>
          <a:p>
            <a:pPr algn="l"/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2</a:t>
            </a:r>
            <a:r>
              <a:rPr lang="ko-KR" alt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altLang="ko-KR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degree</a:t>
            </a:r>
            <a:r>
              <a:rPr lang="ko-KR" altLang="en-US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          </a:t>
            </a:r>
            <a:r>
              <a:rPr lang="en-US" altLang="ko-KR" sz="105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29</a:t>
            </a:r>
            <a:endParaRPr lang="ko-KR" altLang="en-US" sz="105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6507953" y="756367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 eaLnBrk="0" latin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Focusing</a:t>
            </a:r>
            <a:r>
              <a:rPr lang="ko-KR" altLang="en-US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beam profile calculation</a:t>
            </a:r>
            <a:r>
              <a:rPr lang="ko-KR" altLang="en-US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en-US" altLang="ko-KR" sz="1800" b="1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01466" y="836712"/>
            <a:ext cx="507107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latin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Beam power density at beamline </a:t>
            </a:r>
          </a:p>
          <a:p>
            <a:pPr lvl="0" eaLnBrk="0" latinLnBrk="0" hangingPunct="0">
              <a:spcBef>
                <a:spcPct val="20000"/>
              </a:spcBef>
              <a:defRPr/>
            </a:pPr>
            <a:r>
              <a:rPr lang="en-US" altLang="ko-KR" sz="1800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Calculated by </a:t>
            </a: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BTR code</a:t>
            </a:r>
            <a:endParaRPr lang="en-US" altLang="ko-KR" sz="1800" b="1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194330" y="4489869"/>
            <a:ext cx="278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latin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Slit beam focusing</a:t>
            </a:r>
            <a:r>
              <a:rPr lang="ko-KR" altLang="en-US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en-US" altLang="ko-KR" sz="1800" b="1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7032996" y="4293096"/>
            <a:ext cx="2830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latin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ko-KR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3D beam line design</a:t>
            </a:r>
            <a:r>
              <a:rPr lang="ko-KR" altLang="en-US" sz="1800" b="1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en-US" altLang="ko-KR" sz="1800" b="1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394271" y="1412776"/>
            <a:ext cx="3960440" cy="3024336"/>
            <a:chOff x="537554" y="1267958"/>
            <a:chExt cx="3960440" cy="3024336"/>
          </a:xfrm>
        </p:grpSpPr>
        <p:graphicFrame>
          <p:nvGraphicFramePr>
            <p:cNvPr id="14" name="차트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10389487"/>
                </p:ext>
              </p:extLst>
            </p:nvPr>
          </p:nvGraphicFramePr>
          <p:xfrm>
            <a:off x="537554" y="1267958"/>
            <a:ext cx="3960440" cy="3024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036" y="2754928"/>
              <a:ext cx="1517667" cy="1039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6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4536"/>
            <a:ext cx="9373081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power central heating </a:t>
            </a:r>
            <a:b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High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ower NBI System : Ion Source Test, installation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628" y="6250544"/>
            <a:ext cx="2388096" cy="50224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6" t="51217" r="2381"/>
          <a:stretch/>
        </p:blipFill>
        <p:spPr>
          <a:xfrm>
            <a:off x="227532" y="836712"/>
            <a:ext cx="3958723" cy="25922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235598" y="777960"/>
            <a:ext cx="39564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Neutral beam injector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Co-directional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Design power: 500 kW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endParaRPr lang="en-US" altLang="ko-KR" sz="800" dirty="0" smtClean="0">
              <a:solidFill>
                <a:srgbClr val="000000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Ion </a:t>
            </a:r>
            <a:r>
              <a:rPr lang="en-US" altLang="ko-KR" sz="1800" dirty="0">
                <a:solidFill>
                  <a:srgbClr val="000000"/>
                </a:solidFill>
                <a:latin typeface="+mj-lt"/>
              </a:rPr>
              <a:t>source test completed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dirty="0">
                <a:solidFill>
                  <a:srgbClr val="0000FF"/>
                </a:solidFill>
              </a:rPr>
              <a:t>750 kW at 15 </a:t>
            </a:r>
            <a:r>
              <a:rPr lang="en-US" altLang="ko-KR" sz="1800" dirty="0" err="1">
                <a:solidFill>
                  <a:srgbClr val="0000FF"/>
                </a:solidFill>
              </a:rPr>
              <a:t>keV</a:t>
            </a:r>
            <a:endParaRPr lang="en-US" altLang="ko-KR" sz="1800" dirty="0">
              <a:solidFill>
                <a:srgbClr val="0000FF"/>
              </a:solidFill>
            </a:endParaRP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dirty="0">
                <a:solidFill>
                  <a:srgbClr val="0000FF"/>
                </a:solidFill>
              </a:rPr>
              <a:t>300 kW at 10 </a:t>
            </a:r>
            <a:r>
              <a:rPr lang="en-US" altLang="ko-KR" sz="1800" dirty="0" err="1">
                <a:solidFill>
                  <a:srgbClr val="0000FF"/>
                </a:solidFill>
              </a:rPr>
              <a:t>keV</a:t>
            </a:r>
            <a:endParaRPr lang="en-US" altLang="ko-KR" sz="1800" dirty="0">
              <a:solidFill>
                <a:srgbClr val="0000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ko-KR" sz="800" dirty="0" smtClean="0">
              <a:solidFill>
                <a:srgbClr val="000000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Two-step beam energy PS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406" y="3254710"/>
            <a:ext cx="4092849" cy="34616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351" y="744189"/>
            <a:ext cx="3413896" cy="29579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28" y="3530416"/>
            <a:ext cx="3993226" cy="2834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04512" y="366702"/>
            <a:ext cx="115288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B.K. Jung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3" y="3760750"/>
            <a:ext cx="1870453" cy="254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4122" y="3438964"/>
            <a:ext cx="3781014" cy="2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706"/>
            <a:ext cx="9373081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power central heating </a:t>
            </a:r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Reduced 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Beam Loss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with 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Magnetic Well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ormation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09342" y="6464369"/>
            <a:ext cx="4107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(NUBEAM, Optimized injection condition for VEST)</a:t>
            </a:r>
            <a:endParaRPr lang="ko-KR" alt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표 6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4473952"/>
                  </p:ext>
                </p:extLst>
              </p:nvPr>
            </p:nvGraphicFramePr>
            <p:xfrm>
              <a:off x="1596008" y="4088105"/>
              <a:ext cx="8596808" cy="23315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39441"/>
                    <a:gridCol w="1516477"/>
                    <a:gridCol w="1715922"/>
                    <a:gridCol w="1712484"/>
                    <a:gridCol w="1712484"/>
                  </a:tblGrid>
                  <a:tr h="38211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1</a:t>
                          </a:r>
                          <a:endParaRPr lang="ko-KR" alt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174795" rtl="0" eaLnBrk="1" fontAlgn="auto" latinLnBrk="1" hangingPunct="1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1</a:t>
                          </a:r>
                          <a:endParaRPr lang="ko-KR" altLang="ko-KR" sz="1200" b="1" kern="100" dirty="0" smtClean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2</a:t>
                          </a:r>
                          <a:endParaRPr lang="ko-KR" alt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2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</a:tr>
                  <a:tr h="334857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energy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18440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en-US" sz="1200" b="1" kern="1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𝐤𝐀</m:t>
                              </m:r>
                            </m:oMath>
                          </a14:m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𝟖𝟎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𝟖𝟎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𝟖𝟎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𝟖𝟎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1200" b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kern="100">
                                  <a:effectLst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ko-KR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sz="1200" b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𝟏𝟑</m:t>
                                  </m:r>
                                </m:sup>
                              </m:sSup>
                              <m:r>
                                <a:rPr lang="en-US" sz="1200" b="1" kern="1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2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ko-KR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200" b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en-US" sz="1200" b="1" kern="1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Injection angle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𝛗</m:t>
                              </m:r>
                            </m:oMath>
                          </a14:m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0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  <m:r>
                                  <a:rPr lang="en-US" sz="1200" b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200" b="1" i="0" kern="10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200" b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200" b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200" b="1" i="0" kern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200" b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Shine through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𝟑𝟓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𝟑𝟕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200" b="1" i="1" kern="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𝟑𝟖</m:t>
                                </m:r>
                                <m:r>
                                  <a:rPr lang="en-US" sz="1200" b="1" i="1" kern="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Orbit loss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0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200" b="1" i="0" kern="1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en-US" sz="1200" b="1" kern="1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𝟔𝟎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1" i="0" kern="1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US" sz="1200" b="1" kern="1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0" kern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sz="1200" b="1" kern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en-US" sz="1200" b="1" i="1" kern="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224388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beam loss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𝟔𝟔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𝟒𝟑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𝟗𝟓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𝟒𝟗</m:t>
                                </m:r>
                                <m:r>
                                  <a:rPr lang="en-US" sz="1200" b="1" i="1" kern="1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𝟑𝟕</m:t>
                                </m:r>
                                <m:r>
                                  <a:rPr lang="en-US" sz="1200" b="1" i="1" kern="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kern="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𝟒𝟒</m:t>
                                </m:r>
                                <m:r>
                                  <a:rPr lang="en-US" sz="1200" b="1" i="1" kern="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ko-KR" sz="1200" b="1" kern="1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표 6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4473952"/>
                  </p:ext>
                </p:extLst>
              </p:nvPr>
            </p:nvGraphicFramePr>
            <p:xfrm>
              <a:off x="1596008" y="4088105"/>
              <a:ext cx="8596808" cy="23315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39441"/>
                    <a:gridCol w="1516477"/>
                    <a:gridCol w="1715922"/>
                    <a:gridCol w="1712484"/>
                    <a:gridCol w="1712484"/>
                  </a:tblGrid>
                  <a:tr h="38211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1</a:t>
                          </a:r>
                          <a:endParaRPr lang="ko-KR" alt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174795" rtl="0" eaLnBrk="1" fontAlgn="auto" latinLnBrk="1" hangingPunct="1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1</a:t>
                          </a:r>
                          <a:endParaRPr lang="ko-KR" altLang="ko-KR" sz="1200" b="1" kern="100" dirty="0" smtClean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2</a:t>
                          </a:r>
                          <a:endParaRPr lang="ko-KR" alt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well shape 2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</a:tr>
                  <a:tr h="334857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13" t="-116364" r="-34388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 keV</a:t>
                          </a:r>
                          <a:endParaRPr lang="ko-KR" sz="1200" b="1" kern="1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184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13" t="-224528" r="-343887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128514" t="-224528" r="-340562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202491" t="-224528" r="-201779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01418" t="-224528" r="-101064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402847" t="-224528" r="-1423" b="-418868"/>
                          </a:stretch>
                        </a:blip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13" t="-390909" r="-343887" b="-4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128514" t="-390909" r="-340562" b="-4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202491" t="-390909" r="-201779" b="-4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01418" t="-390909" r="-101064" b="-4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402847" t="-390909" r="-1423" b="-404545"/>
                          </a:stretch>
                        </a:blip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13" t="-490909" r="-343887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128514" t="-490909" r="-340562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202491" t="-490909" r="-201779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01418" t="-490909" r="-101064" b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402847" t="-490909" r="-1423" b="-304545"/>
                          </a:stretch>
                        </a:blip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13" t="-590909" r="-343887" b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128514" t="-590909" r="-340562" b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202491" t="-590909" r="-201779" b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01418" t="-590909" r="-101064" b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402847" t="-590909" r="-1423" b="-204545"/>
                          </a:stretch>
                        </a:blipFill>
                      </a:tcPr>
                    </a:tc>
                  </a:tr>
                  <a:tr h="26793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Orbit loss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128514" t="-690909" r="-340562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202491" t="-690909" r="-201779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01418" t="-690909" r="-101064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402847" t="-690909" r="-1423" b="-104545"/>
                          </a:stretch>
                        </a:blipFill>
                      </a:tcPr>
                    </a:tc>
                  </a:tr>
                  <a:tr h="224388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beam loss</a:t>
                          </a:r>
                          <a:endParaRPr lang="ko-KR" sz="1200" b="1" kern="100" dirty="0">
                            <a:solidFill>
                              <a:srgbClr val="2E74B5"/>
                            </a:solidFill>
                            <a:effectLst/>
                            <a:latin typeface="Arial" panose="020B0604020202020204" pitchFamily="34" charset="0"/>
                            <a:ea typeface="맑은 고딕" panose="020B0503020000020004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79083" marR="79083" marT="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128514" t="-940541" r="-340562" b="-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202491" t="-940541" r="-201779" b="-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301418" t="-940541" r="-101064" b="-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79083" marR="79083" marT="0" marB="0" anchor="ctr">
                        <a:blipFill rotWithShape="0">
                          <a:blip r:embed="rId3"/>
                          <a:stretch>
                            <a:fillRect l="-402847" t="-940541" r="-1423" b="-243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908469"/>
            <a:ext cx="4032448" cy="302433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1031450"/>
            <a:ext cx="7344816" cy="2897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5108" y="780978"/>
            <a:ext cx="126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</a:rPr>
              <a:t>Well shape 1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92344" y="723094"/>
            <a:ext cx="126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</a:rPr>
              <a:t>Well shape 2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7308" y="6467266"/>
            <a:ext cx="496001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S.K. Kim </a:t>
            </a:r>
            <a:r>
              <a:rPr lang="en-US" altLang="ko-KR" sz="1600" i="1" dirty="0" smtClean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ko-KR" sz="1600" i="1" dirty="0" err="1" smtClean="0">
                <a:solidFill>
                  <a:srgbClr val="000000"/>
                </a:solidFill>
                <a:latin typeface="+mj-lt"/>
              </a:rPr>
              <a:t>Nucl</a:t>
            </a:r>
            <a:r>
              <a:rPr lang="en-US" altLang="ko-KR" sz="1600" i="1" dirty="0" smtClean="0">
                <a:solidFill>
                  <a:srgbClr val="000000"/>
                </a:solidFill>
                <a:latin typeface="+mj-lt"/>
              </a:rPr>
              <a:t>. Fusion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+mj-lt"/>
              </a:rPr>
              <a:t>56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 106006 (2016)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53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1504" y="829420"/>
            <a:ext cx="856751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5pPr>
            <a:lvl6pPr marL="22860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6pPr>
            <a:lvl7pPr marL="27432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7pPr>
            <a:lvl8pPr marL="32004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8pPr>
            <a:lvl9pPr marL="36576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Arial"/>
                <a:ea typeface="굴림"/>
                <a:cs typeface="+mn-cs"/>
              </a:defRPr>
            </a:lvl9pPr>
          </a:lstStyle>
          <a:p>
            <a:pPr marL="342900" lvl="0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400" dirty="0" smtClean="0">
                <a:solidFill>
                  <a:srgbClr val="000000"/>
                </a:solidFill>
              </a:rPr>
              <a:t>Versatile Experiment Spherical Torus (VEST)</a:t>
            </a:r>
            <a:endParaRPr lang="en-US" altLang="ko-KR" sz="2400" dirty="0">
              <a:solidFill>
                <a:srgbClr val="000000"/>
              </a:solidFill>
              <a:latin typeface="Arial" charset="0"/>
              <a:ea typeface="굴림" charset="-127"/>
            </a:endParaRP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2000" b="0" dirty="0" smtClean="0">
                <a:solidFill>
                  <a:srgbClr val="000000"/>
                </a:solidFill>
              </a:rPr>
              <a:t>Device and </a:t>
            </a:r>
            <a:r>
              <a:rPr lang="en-US" altLang="ko-KR" sz="2000" b="0" dirty="0">
                <a:solidFill>
                  <a:srgbClr val="000000"/>
                </a:solidFill>
              </a:rPr>
              <a:t>d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ischarge status</a:t>
            </a:r>
            <a:endParaRPr lang="en-US" altLang="ko-KR" sz="2400" dirty="0" smtClean="0">
              <a:solidFill>
                <a:srgbClr val="000000"/>
              </a:solidFill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400" dirty="0" smtClean="0">
                <a:solidFill>
                  <a:srgbClr val="000000"/>
                </a:solidFill>
              </a:rPr>
              <a:t>Start-up experiments</a:t>
            </a:r>
            <a:endParaRPr lang="en-US" altLang="ko-KR" sz="2000" b="0" dirty="0">
              <a:solidFill>
                <a:srgbClr val="000000"/>
              </a:solidFill>
            </a:endParaRP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2000" b="0" dirty="0" smtClean="0">
                <a:solidFill>
                  <a:srgbClr val="000000"/>
                </a:solidFill>
              </a:rPr>
              <a:t>Low </a:t>
            </a:r>
            <a:r>
              <a:rPr lang="en-US" altLang="ko-KR" sz="2000" b="0" dirty="0">
                <a:solidFill>
                  <a:srgbClr val="000000"/>
                </a:solidFill>
              </a:rPr>
              <a:t>loop voltage start-up using trapped particle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configuration</a:t>
            </a: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2000" b="0" dirty="0" smtClean="0">
                <a:solidFill>
                  <a:srgbClr val="000000"/>
                </a:solidFill>
              </a:rPr>
              <a:t>EC/EBW </a:t>
            </a:r>
            <a:r>
              <a:rPr lang="en-US" altLang="ko-KR" sz="2000" b="0" dirty="0">
                <a:solidFill>
                  <a:srgbClr val="000000"/>
                </a:solidFill>
              </a:rPr>
              <a:t>heating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for pre-ionization</a:t>
            </a: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2000" b="0" dirty="0" smtClean="0">
                <a:solidFill>
                  <a:srgbClr val="000000"/>
                </a:solidFill>
              </a:rPr>
              <a:t>Solenoid-free start-up from outboard with outside PF coils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400" dirty="0" smtClean="0">
                <a:solidFill>
                  <a:srgbClr val="000000"/>
                </a:solidFill>
              </a:rPr>
              <a:t>Studies </a:t>
            </a:r>
            <a:r>
              <a:rPr lang="en-US" altLang="ko-KR" sz="2400" dirty="0">
                <a:solidFill>
                  <a:srgbClr val="000000"/>
                </a:solidFill>
              </a:rPr>
              <a:t>for Advanced Tokamak</a:t>
            </a: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lang="ko-KR" altLang="en-US"/>
            </a:pPr>
            <a:r>
              <a:rPr lang="en-US" altLang="ko-KR" sz="2000" b="0" dirty="0">
                <a:solidFill>
                  <a:srgbClr val="000000"/>
                </a:solidFill>
              </a:rPr>
              <a:t>Research directions for high-beta and high-bootstrap STs</a:t>
            </a: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lang="ko-KR" altLang="en-US"/>
            </a:pPr>
            <a:r>
              <a:rPr lang="en-US" altLang="ko-KR" sz="2000" b="0" dirty="0">
                <a:solidFill>
                  <a:srgbClr val="000000"/>
                </a:solidFill>
              </a:rPr>
              <a:t>Preparation of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long-pulse </a:t>
            </a:r>
            <a:r>
              <a:rPr lang="en-US" altLang="ko-KR" sz="2000" b="0" dirty="0" err="1" smtClean="0">
                <a:solidFill>
                  <a:srgbClr val="000000"/>
                </a:solidFill>
              </a:rPr>
              <a:t>ohmic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 discharges </a:t>
            </a:r>
            <a:endParaRPr lang="en-US" altLang="ko-KR" sz="2000" b="0" dirty="0">
              <a:solidFill>
                <a:srgbClr val="000000"/>
              </a:solidFill>
            </a:endParaRP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lang="ko-KR" altLang="en-US"/>
            </a:pPr>
            <a:r>
              <a:rPr lang="en-US" altLang="ko-KR" sz="2000" b="0" dirty="0">
                <a:solidFill>
                  <a:srgbClr val="000000"/>
                </a:solidFill>
              </a:rPr>
              <a:t>Preparation for heating and current drive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systems</a:t>
            </a:r>
          </a:p>
          <a:p>
            <a:pPr marL="800100" lvl="1" indent="-34290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lang="ko-KR" altLang="en-US"/>
            </a:pPr>
            <a:r>
              <a:rPr lang="en-US" altLang="ko-KR" sz="2000" b="0" dirty="0" smtClean="0">
                <a:solidFill>
                  <a:srgbClr val="000000"/>
                </a:solidFill>
              </a:rPr>
              <a:t>Preparation </a:t>
            </a:r>
            <a:r>
              <a:rPr lang="en-US" altLang="ko-KR" sz="2000" b="0" dirty="0">
                <a:solidFill>
                  <a:srgbClr val="000000"/>
                </a:solidFill>
              </a:rPr>
              <a:t>of profile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diagnostics</a:t>
            </a:r>
            <a:endParaRPr lang="en-US" altLang="ko-KR" sz="2000" b="0" dirty="0">
              <a:solidFill>
                <a:srgbClr val="000000"/>
              </a:solidFill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400" dirty="0" smtClean="0">
                <a:solidFill>
                  <a:srgbClr val="000000"/>
                </a:solidFill>
              </a:rPr>
              <a:t>Long-term Research Plans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400" dirty="0" smtClean="0">
                <a:solidFill>
                  <a:srgbClr val="000000"/>
                </a:solidFill>
              </a:rPr>
              <a:t>Summary</a:t>
            </a:r>
            <a:endParaRPr lang="en-US" altLang="ko-KR" sz="2400" dirty="0">
              <a:solidFill>
                <a:srgbClr val="000000"/>
              </a:solidFill>
            </a:endParaRPr>
          </a:p>
        </p:txBody>
      </p:sp>
      <p:sp>
        <p:nvSpPr>
          <p:cNvPr id="4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447099" cy="71278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Outline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314079" y="4272977"/>
            <a:ext cx="5907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l">
              <a:buFont typeface="Wingdings" panose="05000000000000000000" pitchFamily="2" charset="2"/>
              <a:buChar char="l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high density plasma in fusion reactor</a:t>
            </a:r>
          </a:p>
          <a:p>
            <a:pPr marL="563563" lvl="1" indent="-106363" algn="l">
              <a:buFont typeface="Arial" panose="020B0604020202020204" pitchFamily="34" charset="0"/>
              <a:buChar char="•"/>
            </a:pP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wave branch of LHW </a:t>
            </a:r>
          </a:p>
          <a:p>
            <a:pPr lvl="1" algn="l"/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→ Absorbed at the edge region</a:t>
            </a:r>
          </a:p>
          <a:p>
            <a:pPr marL="563563" lvl="1" indent="-106363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wave branch of LHW </a:t>
            </a:r>
          </a:p>
          <a:p>
            <a:pPr lvl="1" algn="l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→ Possible absorption at the core region</a:t>
            </a:r>
          </a:p>
          <a:p>
            <a:pPr lvl="1" algn="l"/>
            <a:endParaRPr lang="en-US" altLang="ko-KR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l">
              <a:buFont typeface="Wingdings" panose="05000000000000000000" pitchFamily="2" charset="2"/>
              <a:buChar char="l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principle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drive scheme </a:t>
            </a:r>
            <a:endParaRPr lang="en-US" altLang="ko-KR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wave branch of LHW in VEST</a:t>
            </a:r>
            <a:endParaRPr lang="ko-KR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83201" y="158213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Current density profile control</a:t>
            </a:r>
            <a:br>
              <a:rPr lang="en-US" altLang="ko-KR" sz="18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7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Core </a:t>
            </a:r>
            <a:r>
              <a:rPr lang="en-US" altLang="ko-KR" sz="2700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Heating and Current Drive with </a:t>
            </a:r>
            <a:r>
              <a:rPr lang="en-US" altLang="ko-KR" sz="27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LHFW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336" y="6369871"/>
            <a:ext cx="238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800" dirty="0">
                <a:solidFill>
                  <a:srgbClr val="0000FF"/>
                </a:solidFill>
              </a:rPr>
              <a:t>S.H. Kim (KAERI)</a:t>
            </a:r>
          </a:p>
        </p:txBody>
      </p:sp>
      <p:pic>
        <p:nvPicPr>
          <p:cNvPr id="4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8133" y="119190"/>
            <a:ext cx="2726923" cy="57350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011564"/>
            <a:ext cx="5256584" cy="312085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21164" r="58413" b="8783"/>
          <a:stretch/>
        </p:blipFill>
        <p:spPr>
          <a:xfrm>
            <a:off x="7254124" y="871001"/>
            <a:ext cx="3816424" cy="569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620350" y="860847"/>
            <a:ext cx="2924175" cy="3019425"/>
            <a:chOff x="3775198" y="575623"/>
            <a:chExt cx="2924175" cy="3019425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98" y="575623"/>
              <a:ext cx="2924175" cy="3019425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4874794" y="995423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</a:rPr>
                <a:t>E</a:t>
              </a:r>
              <a:r>
                <a:rPr kumimoji="0" lang="en-US" altLang="ko-KR" sz="1800" i="0" u="none" strike="noStrike" kern="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</a:rPr>
                <a:t>y</a:t>
              </a:r>
              <a:endParaRPr kumimoji="0" lang="ko-KR" altLang="en-US" sz="180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" y="2784582"/>
            <a:ext cx="2929396" cy="187489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21164" r="58413" b="8783"/>
          <a:stretch/>
        </p:blipFill>
        <p:spPr>
          <a:xfrm>
            <a:off x="10200456" y="1204074"/>
            <a:ext cx="1845248" cy="33912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23280" r="8095" b="7936"/>
          <a:stretch/>
        </p:blipFill>
        <p:spPr>
          <a:xfrm>
            <a:off x="47312" y="869936"/>
            <a:ext cx="2962727" cy="1882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03138" y="38117"/>
            <a:ext cx="545213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In collaboration with KAERI and </a:t>
            </a:r>
            <a:r>
              <a:rPr lang="en-US" altLang="ko-KR" sz="1600" dirty="0" err="1" smtClean="0">
                <a:solidFill>
                  <a:srgbClr val="000000"/>
                </a:solidFill>
                <a:latin typeface="+mj-lt"/>
              </a:rPr>
              <a:t>Kwangwoon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 Univ.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83" y="472650"/>
            <a:ext cx="1689821" cy="48761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17625" r="3799" b="8556"/>
          <a:stretch/>
        </p:blipFill>
        <p:spPr>
          <a:xfrm>
            <a:off x="10774237" y="27840"/>
            <a:ext cx="1359118" cy="397478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0" y="13267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7500" lnSpcReduction="10000"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bg1"/>
                </a:solidFill>
                <a:latin typeface="Tahoma" pitchFamily="34" charset="0"/>
                <a:ea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2"/>
                </a:solidFill>
                <a:latin typeface="Tahoma" pitchFamily="34" charset="0"/>
                <a:ea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2"/>
                </a:solidFill>
                <a:latin typeface="Tahoma" pitchFamily="34" charset="0"/>
                <a:ea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2"/>
                </a:solidFill>
                <a:latin typeface="Tahoma" pitchFamily="34" charset="0"/>
                <a:ea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2"/>
                </a:solidFill>
                <a:latin typeface="Tahoma" pitchFamily="34" charset="0"/>
                <a:ea typeface="굴림" pitchFamily="50" charset="-127"/>
              </a:defRPr>
            </a:lvl9pPr>
          </a:lstStyle>
          <a:p>
            <a:pPr defTabSz="898525" eaLnBrk="1" hangingPunct="1"/>
            <a:r>
              <a:rPr lang="en-US" altLang="ko-KR" sz="1800" kern="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Current density profile control</a:t>
            </a:r>
            <a:br>
              <a:rPr lang="en-US" altLang="ko-KR" sz="1800" kern="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500" kern="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LHFW H/CD </a:t>
            </a:r>
            <a:r>
              <a:rPr lang="en-US" altLang="ko-KR" sz="2600" kern="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Coupling simulation and experiment</a:t>
            </a:r>
            <a:endParaRPr lang="en-US" altLang="ko-KR" sz="2600" kern="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2610" y="4839035"/>
            <a:ext cx="5628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LH Fast Wave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Good core accessibility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Efficient plasma coupling of combline antenna</a:t>
            </a:r>
            <a:endParaRPr lang="en-US" altLang="ko-KR" sz="1800" dirty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Hardware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UHF Klystron, Combline antenna 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N</a:t>
            </a:r>
            <a:r>
              <a:rPr lang="en-US" altLang="ko-KR" sz="1800" b="0" baseline="-25000" dirty="0" smtClean="0">
                <a:solidFill>
                  <a:srgbClr val="000000"/>
                </a:solidFill>
                <a:latin typeface="+mj-lt"/>
              </a:rPr>
              <a:t>||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= 3-5 / 470~510 MHz</a:t>
            </a:r>
            <a:endParaRPr lang="ko-KR" altLang="en-US" sz="1800" b="0" dirty="0" smtClean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266370"/>
              </p:ext>
            </p:extLst>
          </p:nvPr>
        </p:nvGraphicFramePr>
        <p:xfrm>
          <a:off x="6600056" y="472650"/>
          <a:ext cx="3835962" cy="445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15" name="Graph" r:id="rId10" imgW="3600000" imgH="4181760" progId="Origin50.Graph">
                  <p:embed/>
                </p:oleObj>
              </mc:Choice>
              <mc:Fallback>
                <p:oleObj name="Graph" r:id="rId10" imgW="3600000" imgH="41817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00056" y="472650"/>
                        <a:ext cx="3835962" cy="4455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개체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944163"/>
              </p:ext>
            </p:extLst>
          </p:nvPr>
        </p:nvGraphicFramePr>
        <p:xfrm>
          <a:off x="2735173" y="3584828"/>
          <a:ext cx="4440947" cy="312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16" name="Graph" r:id="rId12" imgW="4170240" imgH="2930400" progId="Origin50.Graph">
                  <p:embed/>
                </p:oleObj>
              </mc:Choice>
              <mc:Fallback>
                <p:oleObj name="Graph" r:id="rId12" imgW="4170240" imgH="29304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35173" y="3584828"/>
                        <a:ext cx="4440947" cy="3120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4"/>
          <a:srcRect l="13394" t="10965" b="31801"/>
          <a:stretch/>
        </p:blipFill>
        <p:spPr>
          <a:xfrm>
            <a:off x="70903" y="4738818"/>
            <a:ext cx="2928754" cy="15067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1344" y="6366898"/>
            <a:ext cx="185339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S.H. Kim/J.G. Jo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3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9840" y="-1288"/>
            <a:ext cx="8447087" cy="712788"/>
          </a:xfrm>
          <a:prstGeom prst="rect">
            <a:avLst/>
          </a:prstGeom>
          <a:ln>
            <a:noFill/>
          </a:ln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Current density profile control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EBW 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Heating and Current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rive with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XB 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Mode </a:t>
            </a:r>
            <a:r>
              <a:rPr lang="en-US" altLang="ko-KR" sz="26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onversion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72464" y="141810"/>
            <a:ext cx="2040624" cy="42916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622203" y="1388351"/>
            <a:ext cx="7317508" cy="17133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342832" indent="-342832" algn="just">
              <a:spcBef>
                <a:spcPct val="20000"/>
              </a:spcBef>
              <a:buFont typeface="Wingdings" pitchFamily="2" charset="2"/>
              <a:buChar char="l"/>
            </a:pPr>
            <a:r>
              <a:rPr kumimoji="0" lang="en-US" altLang="ko-KR" sz="18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GENRAY, CQL3D, mode conversion codes are used</a:t>
            </a:r>
          </a:p>
          <a:p>
            <a:pPr marL="342832" indent="-342832" algn="just">
              <a:spcBef>
                <a:spcPct val="20000"/>
              </a:spcBef>
              <a:buFont typeface="Wingdings" pitchFamily="2" charset="2"/>
              <a:buChar char="l"/>
            </a:pPr>
            <a:r>
              <a:rPr kumimoji="0" lang="en-US" altLang="ko-KR" sz="18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Perpendicular, LFS, X-mode injection</a:t>
            </a:r>
          </a:p>
          <a:p>
            <a:pPr marL="800032" lvl="1" indent="-342832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altLang="ko-KR" sz="18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Short distance between R(X) cut-off and UHR</a:t>
            </a:r>
          </a:p>
          <a:p>
            <a:pPr marL="800032" lvl="1" indent="-342832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altLang="ko-KR" sz="18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High XB mode conversion efficiency with low n</a:t>
            </a:r>
            <a:r>
              <a:rPr kumimoji="0" lang="en-US" altLang="ko-KR" sz="1800" b="0" baseline="-250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||</a:t>
            </a:r>
            <a:r>
              <a:rPr kumimoji="0" lang="ko-KR" altLang="en-US" sz="18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en-US" altLang="ko-KR" sz="1800" b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800032" lvl="1" indent="-342832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en-US" altLang="ko-KR" sz="18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Good central heating and current drive expected</a:t>
            </a:r>
          </a:p>
        </p:txBody>
      </p:sp>
      <p:pic>
        <p:nvPicPr>
          <p:cNvPr id="13" name="Picture 4" descr="genray_rays_inR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202" y="953090"/>
            <a:ext cx="3396774" cy="5642944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32383" y="902675"/>
            <a:ext cx="8609627" cy="4190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342832" indent="-342832">
              <a:spcBef>
                <a:spcPct val="20000"/>
              </a:spcBef>
            </a:pPr>
            <a:r>
              <a:rPr kumimoji="0" lang="en-US" altLang="ko-KR" sz="20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►  Core heating and current drive with XB mode conversion</a:t>
            </a:r>
          </a:p>
        </p:txBody>
      </p:sp>
      <p:cxnSp>
        <p:nvCxnSpPr>
          <p:cNvPr id="18" name="Straight Arrow Connector 70"/>
          <p:cNvCxnSpPr/>
          <p:nvPr/>
        </p:nvCxnSpPr>
        <p:spPr bwMode="auto">
          <a:xfrm rot="5400000">
            <a:off x="2522951" y="3415913"/>
            <a:ext cx="184895" cy="7121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930114" y="2897463"/>
            <a:ext cx="1973040" cy="4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latinLnBrk="1" hangingPunct="1"/>
            <a:r>
              <a:rPr lang="en-US" altLang="ko-KR" sz="1199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Absorption near EC fundamental resonance</a:t>
            </a:r>
            <a:endParaRPr lang="ko-KR" altLang="en-US" sz="1199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0" name="Straight Arrow Connector 72"/>
          <p:cNvCxnSpPr/>
          <p:nvPr/>
        </p:nvCxnSpPr>
        <p:spPr bwMode="auto">
          <a:xfrm rot="5400000" flipH="1" flipV="1">
            <a:off x="2818580" y="3755370"/>
            <a:ext cx="196110" cy="6090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305392" y="3926320"/>
            <a:ext cx="1103489" cy="46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latinLnBrk="1" hangingPunct="1"/>
            <a:r>
              <a:rPr lang="en-US" altLang="ko-KR" sz="1199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EBW</a:t>
            </a:r>
          </a:p>
          <a:p>
            <a:pPr algn="ctr" eaLnBrk="1" latinLnBrk="1" hangingPunct="1"/>
            <a:r>
              <a:rPr lang="en-US" altLang="ko-KR" sz="1199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propagation</a:t>
            </a:r>
            <a:endParaRPr lang="ko-KR" altLang="en-US" sz="1199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7049" y="1679803"/>
            <a:ext cx="698998" cy="276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latinLnBrk="1" hangingPunct="1"/>
            <a:r>
              <a:rPr lang="en-US" altLang="ko-KR" sz="1199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ECR</a:t>
            </a:r>
            <a:endParaRPr lang="ko-KR" altLang="en-US" sz="1199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990" y="3564496"/>
            <a:ext cx="3808352" cy="27545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942" y="3092715"/>
            <a:ext cx="3528392" cy="36743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352" y="6344299"/>
            <a:ext cx="106150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S.H. Kim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8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3"/>
          <p:cNvSpPr>
            <a:spLocks noChangeArrowheads="1"/>
          </p:cNvSpPr>
          <p:nvPr/>
        </p:nvSpPr>
        <p:spPr bwMode="auto">
          <a:xfrm>
            <a:off x="949057" y="823206"/>
            <a:ext cx="8937206" cy="53048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0" lang="en-US" altLang="ko-KR" sz="20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EBW </a:t>
            </a:r>
            <a:r>
              <a:rPr kumimoji="0" lang="en-US" altLang="ko-KR" sz="20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heating (6kW cw+10kW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pulse at 402ms) </a:t>
            </a:r>
            <a:r>
              <a:rPr kumimoji="0" lang="en-US" altLang="ko-KR" sz="20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on </a:t>
            </a:r>
            <a:r>
              <a:rPr kumimoji="0" lang="en-US" altLang="ko-KR" sz="20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Ohmic</a:t>
            </a:r>
            <a:r>
              <a:rPr kumimoji="0" lang="en-US" altLang="ko-KR" sz="20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plasmas</a:t>
            </a:r>
            <a:endParaRPr kumimoji="0" lang="en-US" altLang="ko-KR" sz="2000" u="sng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20915"/>
            <a:ext cx="8091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1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Current density profile control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EBW </a:t>
            </a: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Heating </a:t>
            </a: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with XB </a:t>
            </a: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Mode Conversion</a:t>
            </a:r>
            <a:endParaRPr lang="ko-KR" altLang="en-US" sz="2400" dirty="0">
              <a:solidFill>
                <a:srgbClr val="000000"/>
              </a:solidFill>
            </a:endParaRPr>
          </a:p>
        </p:txBody>
      </p:sp>
      <p:pic>
        <p:nvPicPr>
          <p:cNvPr id="19" name="Picture 15" descr="C:\Users\samsung\Desktop\20151104_ISTW\PsiContour\VEST_shot_13844_TrappedParticle_PF#34 - 복사본\MagneticsVacuumContour_004050.jpg"/>
          <p:cNvPicPr>
            <a:picLocks noChangeAspect="1" noChangeArrowheads="1"/>
          </p:cNvPicPr>
          <p:nvPr/>
        </p:nvPicPr>
        <p:blipFill>
          <a:blip r:embed="rId3" cstate="print"/>
          <a:srcRect l="9341" t="7991" r="69890" b="10496"/>
          <a:stretch>
            <a:fillRect/>
          </a:stretch>
        </p:blipFill>
        <p:spPr bwMode="auto">
          <a:xfrm>
            <a:off x="342621" y="1407940"/>
            <a:ext cx="2364840" cy="4638724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335360" y="6186152"/>
            <a:ext cx="112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800" dirty="0">
                <a:solidFill>
                  <a:srgbClr val="000000"/>
                </a:solidFill>
              </a:rPr>
              <a:t>H.Y. Lee</a:t>
            </a: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588079"/>
              </p:ext>
            </p:extLst>
          </p:nvPr>
        </p:nvGraphicFramePr>
        <p:xfrm>
          <a:off x="2858677" y="1268329"/>
          <a:ext cx="4392488" cy="3078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5" name="Graph" r:id="rId4" imgW="4132800" imgH="2901600" progId="Origin50.Graph">
                  <p:embed/>
                </p:oleObj>
              </mc:Choice>
              <mc:Fallback>
                <p:oleObj name="Graph" r:id="rId4" imgW="41328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8677" y="1268329"/>
                        <a:ext cx="4392488" cy="30787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직사각형 20"/>
          <p:cNvSpPr/>
          <p:nvPr/>
        </p:nvSpPr>
        <p:spPr>
          <a:xfrm>
            <a:off x="2641197" y="4285176"/>
            <a:ext cx="4915634" cy="191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1600" b="0" kern="0" dirty="0" err="1" smtClean="0">
                <a:solidFill>
                  <a:srgbClr val="000000"/>
                </a:solidFill>
                <a:latin typeface="Arial" pitchFamily="34" charset="0"/>
                <a:ea typeface="굴림"/>
                <a:cs typeface="Arial" pitchFamily="34" charset="0"/>
              </a:rPr>
              <a:t>Boronization</a:t>
            </a:r>
            <a:r>
              <a:rPr lang="en-US" altLang="ko-KR" sz="1600" b="0" kern="0" dirty="0" smtClean="0">
                <a:solidFill>
                  <a:srgbClr val="000000"/>
                </a:solidFill>
                <a:latin typeface="Arial" pitchFamily="34" charset="0"/>
                <a:ea typeface="굴림"/>
                <a:cs typeface="Arial" pitchFamily="34" charset="0"/>
              </a:rPr>
              <a:t> (impurity removal) and higher plasma current (higher electron temperature)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1600" b="0" kern="0" dirty="0" smtClean="0">
                <a:solidFill>
                  <a:srgbClr val="000000"/>
                </a:solidFill>
                <a:latin typeface="Arial" pitchFamily="34" charset="0"/>
                <a:ea typeface="굴림"/>
                <a:cs typeface="Arial" pitchFamily="34" charset="0"/>
              </a:rPr>
              <a:t>No change along the electron density profile with additional MW – no collisional damping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1600" b="0" kern="0" dirty="0" smtClean="0">
                <a:solidFill>
                  <a:srgbClr val="0000FF"/>
                </a:solidFill>
                <a:latin typeface="Arial" pitchFamily="34" charset="0"/>
                <a:ea typeface="굴림"/>
                <a:cs typeface="Arial" pitchFamily="34" charset="0"/>
              </a:rPr>
              <a:t>Electron temperature rises two times near 3</a:t>
            </a:r>
            <a:r>
              <a:rPr lang="en-US" altLang="ko-KR" sz="1600" b="0" kern="0" baseline="30000" dirty="0" smtClean="0">
                <a:solidFill>
                  <a:srgbClr val="0000FF"/>
                </a:solidFill>
                <a:latin typeface="Arial" pitchFamily="34" charset="0"/>
                <a:ea typeface="굴림"/>
                <a:cs typeface="Arial" pitchFamily="34" charset="0"/>
              </a:rPr>
              <a:t>rd</a:t>
            </a:r>
            <a:r>
              <a:rPr lang="en-US" altLang="ko-KR" sz="1600" b="0" kern="0" dirty="0" smtClean="0">
                <a:solidFill>
                  <a:srgbClr val="0000FF"/>
                </a:solidFill>
                <a:latin typeface="Arial" pitchFamily="34" charset="0"/>
                <a:ea typeface="굴림"/>
                <a:cs typeface="Arial" pitchFamily="34" charset="0"/>
              </a:rPr>
              <a:t> harmonics ECR resonance : the first resonance position after EBW mode conversion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047" y="1269182"/>
            <a:ext cx="3676650" cy="5457825"/>
          </a:xfrm>
          <a:prstGeom prst="rect">
            <a:avLst/>
          </a:prstGeom>
        </p:spPr>
      </p:pic>
      <p:sp>
        <p:nvSpPr>
          <p:cNvPr id="12" name="아래쪽 화살표 11"/>
          <p:cNvSpPr/>
          <p:nvPr/>
        </p:nvSpPr>
        <p:spPr bwMode="auto">
          <a:xfrm flipV="1">
            <a:off x="10416480" y="4797152"/>
            <a:ext cx="216024" cy="432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52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191344" y="123924"/>
            <a:ext cx="8447099" cy="7127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Preparation for Advanced Tokamak Studies</a:t>
            </a:r>
            <a:r>
              <a:rPr lang="en-US" altLang="ko-K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VEST </a:t>
            </a:r>
            <a:r>
              <a:rPr lang="en-US" altLang="ko-KR" sz="2700" dirty="0" smtClean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Diagnostic Systems</a:t>
            </a:r>
            <a:endParaRPr lang="ko-KR" altLang="en-US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171831"/>
              </p:ext>
            </p:extLst>
          </p:nvPr>
        </p:nvGraphicFramePr>
        <p:xfrm>
          <a:off x="1646822" y="836712"/>
          <a:ext cx="9036589" cy="562928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564512"/>
                <a:gridCol w="2232782"/>
                <a:gridCol w="2725272"/>
                <a:gridCol w="2514023"/>
              </a:tblGrid>
              <a:tr h="325798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</a:rPr>
                        <a:t>Diagnostic Method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</a:rPr>
                        <a:t>Purpose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</a:rPr>
                        <a:t>Remarks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451098">
                <a:tc row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Magnetic</a:t>
                      </a:r>
                    </a:p>
                    <a:p>
                      <a:pPr algn="ctr" latinLnBrk="1"/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Diagnostics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Rogowski Coil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Plasma current  &amp; eddy current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out-vessel &amp;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in-vessel coils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451098">
                <a:tc vMerge="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Pick</a:t>
                      </a: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-up Coil &amp; </a:t>
                      </a:r>
                    </a:p>
                    <a:p>
                      <a:pPr algn="ctr" latinLnBrk="1"/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Flux Loop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  <a:r>
                        <a:rPr lang="en-US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z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, B</a:t>
                      </a:r>
                      <a:r>
                        <a:rPr lang="en-US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r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&amp;</a:t>
                      </a:r>
                    </a:p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Loop voltage, flux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56 pick-up coils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9 loops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451098">
                <a:tc vMerge="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Magnetic</a:t>
                      </a:r>
                      <a:r>
                        <a:rPr lang="en-US" altLang="ko-KR" sz="1500" b="1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 Probe Array</a:t>
                      </a:r>
                      <a:endParaRPr lang="en-US" altLang="ko-KR" sz="1500" b="1" baseline="0" dirty="0" smtClean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B</a:t>
                      </a:r>
                      <a:r>
                        <a:rPr lang="en-US" altLang="ko-KR" sz="1500" b="1" baseline="-25000" dirty="0" smtClean="0">
                          <a:solidFill>
                            <a:srgbClr val="0000FF"/>
                          </a:solidFill>
                          <a:latin typeface="+mj-lt"/>
                        </a:rPr>
                        <a:t>z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, B</a:t>
                      </a:r>
                      <a:r>
                        <a:rPr lang="en-US" altLang="ko-KR" sz="1500" b="1" baseline="-25000" dirty="0" smtClean="0">
                          <a:solidFill>
                            <a:srgbClr val="0000FF"/>
                          </a:solidFill>
                          <a:latin typeface="+mj-lt"/>
                        </a:rPr>
                        <a:t>r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 measurement </a:t>
                      </a:r>
                    </a:p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inside plasma 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Movable single</a:t>
                      </a:r>
                      <a:r>
                        <a:rPr lang="en-US" altLang="ko-KR" sz="1500" b="1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 array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45109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Probes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Electrostatic</a:t>
                      </a: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Probe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Radial profile</a:t>
                      </a: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of 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</a:t>
                      </a:r>
                      <a:r>
                        <a:rPr lang="en-US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, n</a:t>
                      </a:r>
                      <a:r>
                        <a:rPr lang="en-US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</a:t>
                      </a:r>
                      <a:endParaRPr lang="ko-KR" altLang="en-US" sz="1500" b="1" baseline="-25000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 Triple Probes</a:t>
                      </a:r>
                    </a:p>
                    <a:p>
                      <a:pPr algn="ctr" latinLnBrk="1"/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Mach</a:t>
                      </a:r>
                      <a:r>
                        <a:rPr lang="ko-KR" altLang="en-US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probe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61611">
                <a:tc rowSpan="8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Optical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</a:rPr>
                        <a:t>Diagnostics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Fast</a:t>
                      </a: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CCD camera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Visible Image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20kHz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61611">
                <a:tc vMerge="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H</a:t>
                      </a:r>
                      <a:r>
                        <a:rPr lang="el-GR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α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monitoring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H</a:t>
                      </a:r>
                      <a:r>
                        <a:rPr lang="el-GR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α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H</a:t>
                      </a:r>
                      <a:r>
                        <a:rPr lang="el-GR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α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filter+ Photo</a:t>
                      </a: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diode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61611">
                <a:tc vMerge="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Impurity monitoring</a:t>
                      </a:r>
                      <a:endParaRPr lang="ko-KR" altLang="en-US" sz="1500" b="1" dirty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O &amp; C lines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Spectrometer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61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Interferometry</a:t>
                      </a:r>
                      <a:endParaRPr lang="ko-KR" altLang="en-US" sz="1500" b="1" dirty="0" smtClean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Line averaged n</a:t>
                      </a:r>
                      <a:r>
                        <a:rPr lang="en-US" altLang="ko-KR" sz="1500" b="1" baseline="-25000" dirty="0" smtClean="0">
                          <a:solidFill>
                            <a:srgbClr val="0000FF"/>
                          </a:solidFill>
                          <a:latin typeface="+mj-lt"/>
                        </a:rPr>
                        <a:t>e</a:t>
                      </a:r>
                      <a:endParaRPr lang="ko-KR" altLang="en-US" sz="1500" b="1" baseline="-25000" dirty="0" smtClean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94GHz,</a:t>
                      </a:r>
                      <a:r>
                        <a:rPr lang="en-US" altLang="ko-KR" sz="1500" b="1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 multi-channel</a:t>
                      </a:r>
                      <a:endParaRPr lang="ko-KR" altLang="en-US" sz="1500" b="1" dirty="0" smtClean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61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Reflectometry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Radial profile of </a:t>
                      </a: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n</a:t>
                      </a:r>
                      <a:r>
                        <a:rPr lang="en-US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</a:t>
                      </a:r>
                      <a:endParaRPr lang="ko-KR" altLang="en-US" sz="1500" b="1" baseline="0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Edge density profile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61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EBE radiometer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Core, edge T</a:t>
                      </a:r>
                      <a:r>
                        <a:rPr lang="en-US" altLang="ko-KR" sz="1500" baseline="-250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e</a:t>
                      </a:r>
                      <a:endParaRPr lang="ko-KR" altLang="en-US" sz="1500" b="1" baseline="-25000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BX mode conversion</a:t>
                      </a:r>
                      <a:endParaRPr lang="ko-KR" altLang="en-US" sz="1500" b="1" dirty="0" smtClean="0">
                        <a:solidFill>
                          <a:srgbClr val="0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451098">
                <a:tc vMerge="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Charge Exchange Spectroscopy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Rotation and T</a:t>
                      </a:r>
                      <a:r>
                        <a:rPr lang="en-US" altLang="ko-KR" sz="1500" b="1" baseline="-25000" dirty="0" smtClean="0">
                          <a:solidFill>
                            <a:srgbClr val="0000FF"/>
                          </a:solidFill>
                          <a:latin typeface="+mj-lt"/>
                        </a:rPr>
                        <a:t>i</a:t>
                      </a:r>
                      <a:endParaRPr lang="ko-KR" altLang="en-US" sz="1500" b="1" baseline="-25000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DNB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  <a:tr h="3073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Thomson Scattering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T</a:t>
                      </a:r>
                      <a:r>
                        <a:rPr lang="en-US" altLang="ko-KR" sz="1500" b="1" baseline="-25000" dirty="0" smtClean="0">
                          <a:solidFill>
                            <a:srgbClr val="0000FF"/>
                          </a:solidFill>
                          <a:latin typeface="+mj-lt"/>
                        </a:rPr>
                        <a:t>e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, n</a:t>
                      </a:r>
                      <a:r>
                        <a:rPr lang="en-US" altLang="ko-KR" sz="1500" b="1" baseline="-25000" dirty="0" smtClean="0">
                          <a:solidFill>
                            <a:srgbClr val="0000FF"/>
                          </a:solidFill>
                          <a:latin typeface="+mj-lt"/>
                        </a:rPr>
                        <a:t>e 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profile</a:t>
                      </a:r>
                      <a:endParaRPr lang="ko-KR" altLang="en-US" sz="1500" b="1" baseline="-25000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err="1" smtClean="0">
                          <a:solidFill>
                            <a:srgbClr val="0000FF"/>
                          </a:solidFill>
                          <a:latin typeface="+mj-lt"/>
                        </a:rPr>
                        <a:t>Nd:YAG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 laser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458" marR="91458" marT="45730" marB="4573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1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0" y="-6435"/>
            <a:ext cx="11262799" cy="7127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Profile </a:t>
            </a:r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diagnostics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Movable Magnetic </a:t>
            </a:r>
            <a:r>
              <a:rPr lang="en-US" altLang="ko-KR" sz="2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P</a:t>
            </a: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robe </a:t>
            </a:r>
            <a:r>
              <a:rPr lang="en-US" altLang="ko-KR" sz="2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A</a:t>
            </a: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rray </a:t>
            </a:r>
            <a:r>
              <a:rPr lang="en-US" altLang="ko-KR" sz="26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S</a:t>
            </a: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ystem</a:t>
            </a:r>
            <a:endParaRPr lang="ko-KR" altLang="en-US" sz="2600" dirty="0">
              <a:solidFill>
                <a:srgbClr val="000000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52275" r="54190" b="10898"/>
          <a:stretch/>
        </p:blipFill>
        <p:spPr>
          <a:xfrm>
            <a:off x="181889" y="1550006"/>
            <a:ext cx="2984558" cy="205262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9" y="3814858"/>
            <a:ext cx="3895214" cy="256155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85" y="3814859"/>
            <a:ext cx="3358315" cy="256155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22" y="991215"/>
            <a:ext cx="3754631" cy="54853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8558" y="932527"/>
            <a:ext cx="658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Equilibrium reconstruction with internal probe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Direct derivation of J</a:t>
            </a:r>
            <a:r>
              <a:rPr lang="en-US" altLang="ko-KR" sz="1800" b="0" baseline="-25000" dirty="0" smtClean="0">
                <a:solidFill>
                  <a:srgbClr val="000000"/>
                </a:solidFill>
                <a:latin typeface="+mj-lt"/>
              </a:rPr>
              <a:t>T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(R)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w/o vertical displacement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Plasma degradation ~ 10%</a:t>
            </a:r>
            <a:endParaRPr lang="ko-KR" altLang="en-US" sz="1800" b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9616" y="2389081"/>
            <a:ext cx="528369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J.H. Yang </a:t>
            </a:r>
            <a:r>
              <a:rPr lang="en-US" altLang="ko-KR" sz="1600" i="1" dirty="0" smtClean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ko-KR" sz="1600" i="1" dirty="0" smtClean="0">
                <a:solidFill>
                  <a:srgbClr val="000000"/>
                </a:solidFill>
              </a:rPr>
              <a:t>Rev. Sci. </a:t>
            </a:r>
            <a:r>
              <a:rPr lang="en-US" altLang="ko-KR" sz="1600" i="1" dirty="0" err="1" smtClean="0">
                <a:solidFill>
                  <a:srgbClr val="000000"/>
                </a:solidFill>
              </a:rPr>
              <a:t>Instrum</a:t>
            </a:r>
            <a:r>
              <a:rPr lang="en-US" altLang="ko-KR" sz="1600" i="1" dirty="0" smtClean="0">
                <a:solidFill>
                  <a:srgbClr val="000000"/>
                </a:solidFill>
              </a:rPr>
              <a:t>.</a:t>
            </a:r>
            <a:r>
              <a:rPr lang="en-US" altLang="ko-KR" sz="1600" dirty="0" smtClean="0">
                <a:solidFill>
                  <a:srgbClr val="000000"/>
                </a:solidFill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</a:rPr>
              <a:t>83</a:t>
            </a:r>
            <a:r>
              <a:rPr lang="en-US" altLang="ko-KR" sz="1600" dirty="0" smtClean="0">
                <a:solidFill>
                  <a:srgbClr val="000000"/>
                </a:solidFill>
              </a:rPr>
              <a:t> 10D721 (2012)</a:t>
            </a:r>
          </a:p>
          <a:p>
            <a:r>
              <a:rPr lang="en-US" altLang="ko-KR" sz="1600" dirty="0">
                <a:solidFill>
                  <a:srgbClr val="000000"/>
                </a:solidFill>
              </a:rPr>
              <a:t>J.H. Yang </a:t>
            </a:r>
            <a:r>
              <a:rPr lang="en-US" altLang="ko-KR" sz="1600" i="1" dirty="0">
                <a:solidFill>
                  <a:srgbClr val="000000"/>
                </a:solidFill>
              </a:rPr>
              <a:t>et al.</a:t>
            </a:r>
            <a:r>
              <a:rPr lang="en-US" altLang="ko-KR" sz="1600" dirty="0">
                <a:solidFill>
                  <a:srgbClr val="000000"/>
                </a:solidFill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</a:rPr>
              <a:t>Rev. Sci. </a:t>
            </a:r>
            <a:r>
              <a:rPr lang="en-US" altLang="ko-KR" sz="1600" i="1" dirty="0" err="1">
                <a:solidFill>
                  <a:srgbClr val="000000"/>
                </a:solidFill>
              </a:rPr>
              <a:t>Instrum</a:t>
            </a:r>
            <a:r>
              <a:rPr lang="en-US" altLang="ko-KR" sz="1600" i="1" dirty="0">
                <a:solidFill>
                  <a:srgbClr val="000000"/>
                </a:solidFill>
              </a:rPr>
              <a:t>.</a:t>
            </a:r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</a:rPr>
              <a:t>85</a:t>
            </a:r>
            <a:r>
              <a:rPr lang="en-US" altLang="ko-KR" sz="1600" dirty="0" smtClean="0">
                <a:solidFill>
                  <a:srgbClr val="000000"/>
                </a:solidFill>
              </a:rPr>
              <a:t> 11D809 </a:t>
            </a:r>
            <a:r>
              <a:rPr lang="en-US" altLang="ko-KR" sz="1600" dirty="0">
                <a:solidFill>
                  <a:srgbClr val="000000"/>
                </a:solidFill>
              </a:rPr>
              <a:t>(</a:t>
            </a:r>
            <a:r>
              <a:rPr lang="en-US" altLang="ko-KR" sz="1600" dirty="0" smtClean="0">
                <a:solidFill>
                  <a:srgbClr val="000000"/>
                </a:solidFill>
              </a:rPr>
              <a:t>2014)</a:t>
            </a:r>
            <a:endParaRPr lang="ko-KR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0" y="-3165"/>
            <a:ext cx="11262799" cy="7127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Profile </a:t>
            </a:r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diagnostics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</a:t>
            </a:r>
            <a:r>
              <a:rPr lang="en-US" altLang="ko-K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GHz </a:t>
            </a:r>
            <a:r>
              <a:rPr lang="en-US" altLang="ko-K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Multi-channel Interferometer</a:t>
            </a:r>
            <a:endParaRPr lang="ko-KR" alt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>
            <a:off x="7519873" y="4420947"/>
            <a:ext cx="778107" cy="977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rot="10800000">
            <a:off x="7664954" y="4420947"/>
            <a:ext cx="778107" cy="977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011" y="4028664"/>
            <a:ext cx="4851989" cy="235266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23" y="1143090"/>
            <a:ext cx="3024755" cy="274778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011" y="1041625"/>
            <a:ext cx="4412009" cy="288430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926" y="4189768"/>
            <a:ext cx="5276436" cy="24888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33" y="1686845"/>
            <a:ext cx="3764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Microwave system with heterodyne interferometer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ko-KR" sz="1800" b="0" dirty="0" smtClean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3.2 GHz IF (avoid EC noise)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EC 2.45 GHz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ko-KR" sz="1800" b="0" dirty="0" smtClean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Single chord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multi-chord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16101" y="120496"/>
            <a:ext cx="404469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In collaboration with UNIST and KNU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005" y="227426"/>
            <a:ext cx="985148" cy="492574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/>
          <a:stretch/>
        </p:blipFill>
        <p:spPr>
          <a:xfrm>
            <a:off x="10811027" y="227427"/>
            <a:ext cx="1085079" cy="4925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9984" y="6354380"/>
            <a:ext cx="117211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J.I. Wang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96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0" y="-7388"/>
            <a:ext cx="11262799" cy="7127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Profile diagnostics</a:t>
            </a:r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Thomson Scattering System</a:t>
            </a:r>
            <a:endParaRPr lang="ko-KR" alt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619" y="1052736"/>
            <a:ext cx="4384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target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sz="18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&gt; 5×10</a:t>
            </a:r>
            <a:r>
              <a:rPr lang="en-US" altLang="ko-KR" sz="18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ko-KR" sz="18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sz="18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10-500 eV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plasma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Laser: 0.65 J/pulse, 1064 nm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angle: ~50 </a:t>
            </a:r>
            <a:r>
              <a:rPr lang="en-US" altLang="ko-KR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msr</a:t>
            </a:r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length: ~5 mm</a:t>
            </a:r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polychromator: 4 channels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04962" y="3541297"/>
            <a:ext cx="4247785" cy="3352798"/>
            <a:chOff x="145143" y="3311798"/>
            <a:chExt cx="4247785" cy="3352798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43" y="3311798"/>
              <a:ext cx="4247785" cy="297744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99290" y="6079821"/>
              <a:ext cx="2539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Spectral Response </a:t>
              </a:r>
            </a:p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the polychromator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4764935" y="4122453"/>
            <a:ext cx="7140297" cy="2628871"/>
            <a:chOff x="4764935" y="4151481"/>
            <a:chExt cx="7140297" cy="2628871"/>
          </a:xfrm>
        </p:grpSpPr>
        <p:pic>
          <p:nvPicPr>
            <p:cNvPr id="14" name="그림 13" descr="H:\JINST\figure_Signlas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935" y="4151481"/>
              <a:ext cx="7140297" cy="217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459457" y="6195577"/>
              <a:ext cx="3751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Expected signal level  [V]</a:t>
              </a:r>
            </a:p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(calibration: Rayleigh scattering)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248128" y="35441"/>
            <a:ext cx="4815964" cy="435705"/>
            <a:chOff x="8404605" y="-39645"/>
            <a:chExt cx="4815964" cy="435705"/>
          </a:xfrm>
        </p:grpSpPr>
        <p:sp>
          <p:nvSpPr>
            <p:cNvPr id="19" name="TextBox 18"/>
            <p:cNvSpPr txBox="1"/>
            <p:nvPr/>
          </p:nvSpPr>
          <p:spPr>
            <a:xfrm>
              <a:off x="8404605" y="-1434"/>
              <a:ext cx="235833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+mj-lt"/>
                </a:rPr>
                <a:t>In collaboration with</a:t>
              </a:r>
              <a:endParaRPr lang="ko-KR" altLang="en-US" sz="1600" dirty="0" smtClean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730" y="56679"/>
              <a:ext cx="882191" cy="319519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0" t="25536" r="5986" b="25536"/>
            <a:stretch/>
          </p:blipFill>
          <p:spPr>
            <a:xfrm>
              <a:off x="11846630" y="-39645"/>
              <a:ext cx="1373939" cy="435705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5231904" y="376198"/>
            <a:ext cx="6879142" cy="3700290"/>
            <a:chOff x="5231904" y="376198"/>
            <a:chExt cx="6879142" cy="370029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1904" y="376198"/>
              <a:ext cx="6879142" cy="344922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" name="TextBox 30"/>
            <p:cNvSpPr txBox="1"/>
            <p:nvPr/>
          </p:nvSpPr>
          <p:spPr>
            <a:xfrm>
              <a:off x="6795849" y="3737934"/>
              <a:ext cx="375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Schematic of the TS system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31904" y="611279"/>
            <a:ext cx="206659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Y.G. Kim/D.Y. Kim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0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649861" y="3812126"/>
            <a:ext cx="5999188" cy="3017052"/>
            <a:chOff x="649861" y="3812126"/>
            <a:chExt cx="5999188" cy="3017052"/>
          </a:xfrm>
        </p:grpSpPr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049" y="3812126"/>
              <a:ext cx="5715000" cy="2619375"/>
            </a:xfrm>
            <a:prstGeom prst="rect">
              <a:avLst/>
            </a:prstGeom>
          </p:spPr>
        </p:pic>
        <p:sp>
          <p:nvSpPr>
            <p:cNvPr id="73" name="직사각형 72"/>
            <p:cNvSpPr/>
            <p:nvPr/>
          </p:nvSpPr>
          <p:spPr>
            <a:xfrm>
              <a:off x="5861269" y="4492763"/>
              <a:ext cx="603662" cy="3609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5189700" y="6093360"/>
              <a:ext cx="603662" cy="3609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649861" y="6093360"/>
              <a:ext cx="603662" cy="3609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7" name="직사각형 126"/>
            <p:cNvSpPr/>
            <p:nvPr/>
          </p:nvSpPr>
          <p:spPr>
            <a:xfrm rot="19809496">
              <a:off x="4069842" y="6044512"/>
              <a:ext cx="1058365" cy="78466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5115877" y="5962644"/>
              <a:ext cx="623266" cy="3609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1006464" y="5825469"/>
              <a:ext cx="623266" cy="3609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0" y="-4832"/>
            <a:ext cx="11262799" cy="7127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Profile diagnostics</a:t>
            </a:r>
            <a: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optical spectroscopy</a:t>
            </a:r>
            <a:endParaRPr lang="ko-KR" alt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089185" y="4520565"/>
            <a:ext cx="1570270" cy="3609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413047" y="4520565"/>
            <a:ext cx="1570270" cy="1037794"/>
            <a:chOff x="5413047" y="4520565"/>
            <a:chExt cx="1570270" cy="1037794"/>
          </a:xfrm>
        </p:grpSpPr>
        <p:sp>
          <p:nvSpPr>
            <p:cNvPr id="74" name="직사각형 73"/>
            <p:cNvSpPr/>
            <p:nvPr/>
          </p:nvSpPr>
          <p:spPr>
            <a:xfrm>
              <a:off x="5413047" y="5197414"/>
              <a:ext cx="1570270" cy="3609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75" name="직선 화살표 연결선 74"/>
            <p:cNvCxnSpPr/>
            <p:nvPr/>
          </p:nvCxnSpPr>
          <p:spPr>
            <a:xfrm>
              <a:off x="6248730" y="4520565"/>
              <a:ext cx="147420" cy="66628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76" name="모서리가 둥근 직사각형 75"/>
          <p:cNvSpPr/>
          <p:nvPr/>
        </p:nvSpPr>
        <p:spPr>
          <a:xfrm rot="20968471">
            <a:off x="6468769" y="4636540"/>
            <a:ext cx="508000" cy="2286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자유형 76"/>
          <p:cNvSpPr/>
          <p:nvPr/>
        </p:nvSpPr>
        <p:spPr>
          <a:xfrm>
            <a:off x="6988935" y="4112338"/>
            <a:ext cx="577850" cy="596900"/>
          </a:xfrm>
          <a:custGeom>
            <a:avLst/>
            <a:gdLst>
              <a:gd name="connsiteX0" fmla="*/ 0 w 577850"/>
              <a:gd name="connsiteY0" fmla="*/ 596900 h 596900"/>
              <a:gd name="connsiteX1" fmla="*/ 215900 w 577850"/>
              <a:gd name="connsiteY1" fmla="*/ 488950 h 596900"/>
              <a:gd name="connsiteX2" fmla="*/ 323850 w 577850"/>
              <a:gd name="connsiteY2" fmla="*/ 107950 h 596900"/>
              <a:gd name="connsiteX3" fmla="*/ 577850 w 577850"/>
              <a:gd name="connsiteY3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50" h="596900">
                <a:moveTo>
                  <a:pt x="0" y="596900"/>
                </a:moveTo>
                <a:cubicBezTo>
                  <a:pt x="80962" y="583671"/>
                  <a:pt x="161925" y="570442"/>
                  <a:pt x="215900" y="488950"/>
                </a:cubicBezTo>
                <a:cubicBezTo>
                  <a:pt x="269875" y="407458"/>
                  <a:pt x="263525" y="189442"/>
                  <a:pt x="323850" y="107950"/>
                </a:cubicBezTo>
                <a:cubicBezTo>
                  <a:pt x="384175" y="26458"/>
                  <a:pt x="481012" y="13229"/>
                  <a:pt x="57785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자유형 77"/>
          <p:cNvSpPr/>
          <p:nvPr/>
        </p:nvSpPr>
        <p:spPr>
          <a:xfrm>
            <a:off x="6988935" y="4252038"/>
            <a:ext cx="571500" cy="450850"/>
          </a:xfrm>
          <a:custGeom>
            <a:avLst/>
            <a:gdLst>
              <a:gd name="connsiteX0" fmla="*/ 0 w 571500"/>
              <a:gd name="connsiteY0" fmla="*/ 450850 h 450850"/>
              <a:gd name="connsiteX1" fmla="*/ 50800 w 571500"/>
              <a:gd name="connsiteY1" fmla="*/ 438150 h 450850"/>
              <a:gd name="connsiteX2" fmla="*/ 196850 w 571500"/>
              <a:gd name="connsiteY2" fmla="*/ 400050 h 450850"/>
              <a:gd name="connsiteX3" fmla="*/ 342900 w 571500"/>
              <a:gd name="connsiteY3" fmla="*/ 76200 h 450850"/>
              <a:gd name="connsiteX4" fmla="*/ 571500 w 57150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50850">
                <a:moveTo>
                  <a:pt x="0" y="450850"/>
                </a:moveTo>
                <a:cubicBezTo>
                  <a:pt x="8996" y="448733"/>
                  <a:pt x="50800" y="438150"/>
                  <a:pt x="50800" y="438150"/>
                </a:cubicBezTo>
                <a:cubicBezTo>
                  <a:pt x="83608" y="429683"/>
                  <a:pt x="148167" y="460375"/>
                  <a:pt x="196850" y="400050"/>
                </a:cubicBezTo>
                <a:cubicBezTo>
                  <a:pt x="245533" y="339725"/>
                  <a:pt x="280458" y="142875"/>
                  <a:pt x="342900" y="76200"/>
                </a:cubicBezTo>
                <a:cubicBezTo>
                  <a:pt x="405342" y="9525"/>
                  <a:pt x="488421" y="4762"/>
                  <a:pt x="57150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자유형 78"/>
          <p:cNvSpPr/>
          <p:nvPr/>
        </p:nvSpPr>
        <p:spPr>
          <a:xfrm>
            <a:off x="6988935" y="4404438"/>
            <a:ext cx="565150" cy="298450"/>
          </a:xfrm>
          <a:custGeom>
            <a:avLst/>
            <a:gdLst>
              <a:gd name="connsiteX0" fmla="*/ 0 w 565150"/>
              <a:gd name="connsiteY0" fmla="*/ 298450 h 298450"/>
              <a:gd name="connsiteX1" fmla="*/ 209550 w 565150"/>
              <a:gd name="connsiteY1" fmla="*/ 254000 h 298450"/>
              <a:gd name="connsiteX2" fmla="*/ 342900 w 565150"/>
              <a:gd name="connsiteY2" fmla="*/ 57150 h 298450"/>
              <a:gd name="connsiteX3" fmla="*/ 565150 w 565150"/>
              <a:gd name="connsiteY3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150" h="298450">
                <a:moveTo>
                  <a:pt x="0" y="298450"/>
                </a:moveTo>
                <a:cubicBezTo>
                  <a:pt x="76200" y="296333"/>
                  <a:pt x="152400" y="294217"/>
                  <a:pt x="209550" y="254000"/>
                </a:cubicBezTo>
                <a:cubicBezTo>
                  <a:pt x="266700" y="213783"/>
                  <a:pt x="283633" y="99483"/>
                  <a:pt x="342900" y="57150"/>
                </a:cubicBezTo>
                <a:cubicBezTo>
                  <a:pt x="402167" y="14817"/>
                  <a:pt x="483658" y="7408"/>
                  <a:pt x="56515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자유형 79"/>
          <p:cNvSpPr/>
          <p:nvPr/>
        </p:nvSpPr>
        <p:spPr>
          <a:xfrm>
            <a:off x="6969885" y="4531438"/>
            <a:ext cx="571500" cy="177800"/>
          </a:xfrm>
          <a:custGeom>
            <a:avLst/>
            <a:gdLst>
              <a:gd name="connsiteX0" fmla="*/ 0 w 571500"/>
              <a:gd name="connsiteY0" fmla="*/ 177800 h 177800"/>
              <a:gd name="connsiteX1" fmla="*/ 266700 w 571500"/>
              <a:gd name="connsiteY1" fmla="*/ 114300 h 177800"/>
              <a:gd name="connsiteX2" fmla="*/ 393700 w 571500"/>
              <a:gd name="connsiteY2" fmla="*/ 25400 h 177800"/>
              <a:gd name="connsiteX3" fmla="*/ 571500 w 571500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177800">
                <a:moveTo>
                  <a:pt x="0" y="177800"/>
                </a:moveTo>
                <a:cubicBezTo>
                  <a:pt x="100541" y="158750"/>
                  <a:pt x="201083" y="139700"/>
                  <a:pt x="266700" y="114300"/>
                </a:cubicBezTo>
                <a:cubicBezTo>
                  <a:pt x="332317" y="88900"/>
                  <a:pt x="342900" y="44450"/>
                  <a:pt x="393700" y="25400"/>
                </a:cubicBezTo>
                <a:cubicBezTo>
                  <a:pt x="444500" y="6350"/>
                  <a:pt x="508000" y="3175"/>
                  <a:pt x="57150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 rot="5400000">
                <a:off x="7163792" y="4810679"/>
                <a:ext cx="4818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ko-KR" alt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0" lang="en-US" altLang="ko-KR" sz="2400" b="0" dirty="0" smtClean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163792" y="4810679"/>
                <a:ext cx="48188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그룹 81"/>
          <p:cNvGrpSpPr/>
          <p:nvPr/>
        </p:nvGrpSpPr>
        <p:grpSpPr>
          <a:xfrm rot="10563656" flipV="1">
            <a:off x="7783435" y="4116778"/>
            <a:ext cx="477837" cy="721369"/>
            <a:chOff x="9249304" y="2772833"/>
            <a:chExt cx="477837" cy="647700"/>
          </a:xfrm>
        </p:grpSpPr>
        <p:sp>
          <p:nvSpPr>
            <p:cNvPr id="83" name="자유형 82"/>
            <p:cNvSpPr/>
            <p:nvPr/>
          </p:nvSpPr>
          <p:spPr bwMode="auto">
            <a:xfrm rot="10800000" flipV="1">
              <a:off x="9249304" y="2772833"/>
              <a:ext cx="452437" cy="630237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>
                  <a:solidFill>
                    <a:srgbClr val="000000"/>
                  </a:solidFill>
                  <a:ea typeface="HY강B" panose="02030600000101010101" pitchFamily="18" charset="-127"/>
                </a:rPr>
                <a:t> </a:t>
              </a:r>
              <a:endParaRPr kumimoji="0" lang="ko-KR" altLang="en-US" b="0" kern="0">
                <a:solidFill>
                  <a:srgbClr val="000000"/>
                </a:solidFill>
                <a:ea typeface="HY강B" panose="02030600000101010101" pitchFamily="18" charset="-127"/>
              </a:endParaRPr>
            </a:p>
          </p:txBody>
        </p:sp>
        <p:sp>
          <p:nvSpPr>
            <p:cNvPr id="84" name="자유형 83"/>
            <p:cNvSpPr/>
            <p:nvPr/>
          </p:nvSpPr>
          <p:spPr bwMode="auto">
            <a:xfrm rot="10800000" flipV="1">
              <a:off x="9265179" y="3072870"/>
              <a:ext cx="452437" cy="330200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>
                  <a:solidFill>
                    <a:srgbClr val="000000"/>
                  </a:solidFill>
                  <a:ea typeface="HY강B" panose="02030600000101010101" pitchFamily="18" charset="-127"/>
                </a:rPr>
                <a:t> </a:t>
              </a:r>
              <a:endParaRPr kumimoji="0" lang="ko-KR" altLang="en-US" b="0" kern="0">
                <a:solidFill>
                  <a:srgbClr val="000000"/>
                </a:solidFill>
                <a:ea typeface="HY강B" panose="02030600000101010101" pitchFamily="18" charset="-127"/>
              </a:endParaRPr>
            </a:p>
          </p:txBody>
        </p:sp>
        <p:sp>
          <p:nvSpPr>
            <p:cNvPr id="85" name="자유형 84"/>
            <p:cNvSpPr/>
            <p:nvPr/>
          </p:nvSpPr>
          <p:spPr bwMode="auto">
            <a:xfrm rot="10800000" flipV="1">
              <a:off x="9274704" y="2910945"/>
              <a:ext cx="452437" cy="509588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>
                  <a:solidFill>
                    <a:srgbClr val="000000"/>
                  </a:solidFill>
                  <a:ea typeface="HY강B" panose="02030600000101010101" pitchFamily="18" charset="-127"/>
                </a:rPr>
                <a:t> </a:t>
              </a:r>
              <a:endParaRPr kumimoji="0" lang="ko-KR" altLang="en-US" b="0" kern="0">
                <a:solidFill>
                  <a:srgbClr val="000000"/>
                </a:solidFill>
                <a:ea typeface="HY강B" panose="02030600000101010101" pitchFamily="18" charset="-127"/>
              </a:endParaRPr>
            </a:p>
          </p:txBody>
        </p:sp>
        <p:sp>
          <p:nvSpPr>
            <p:cNvPr id="86" name="자유형 85"/>
            <p:cNvSpPr/>
            <p:nvPr/>
          </p:nvSpPr>
          <p:spPr bwMode="auto">
            <a:xfrm rot="10800000" flipV="1">
              <a:off x="9271529" y="3188758"/>
              <a:ext cx="452437" cy="220662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b="0" kern="0" dirty="0">
                  <a:solidFill>
                    <a:srgbClr val="000000"/>
                  </a:solidFill>
                  <a:ea typeface="HY강B" panose="02030600000101010101" pitchFamily="18" charset="-127"/>
                </a:rPr>
                <a:t> </a:t>
              </a:r>
              <a:endParaRPr kumimoji="0" lang="ko-KR" altLang="en-US" b="0" kern="0">
                <a:solidFill>
                  <a:srgbClr val="000000"/>
                </a:solidFill>
                <a:ea typeface="HY강B" panose="02030600000101010101" pitchFamily="18" charset="-127"/>
              </a:endParaRPr>
            </a:p>
          </p:txBody>
        </p:sp>
      </p:grpSp>
      <p:sp>
        <p:nvSpPr>
          <p:cNvPr id="87" name="직사각형 86"/>
          <p:cNvSpPr/>
          <p:nvPr/>
        </p:nvSpPr>
        <p:spPr bwMode="auto">
          <a:xfrm rot="10800000">
            <a:off x="7517227" y="3975851"/>
            <a:ext cx="252521" cy="153429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HY강B" panose="02030600000101010101" pitchFamily="18" charset="-127"/>
            </a:endParaRPr>
          </a:p>
        </p:txBody>
      </p:sp>
      <p:sp>
        <p:nvSpPr>
          <p:cNvPr id="88" name="모서리가 둥근 직사각형 87"/>
          <p:cNvSpPr/>
          <p:nvPr/>
        </p:nvSpPr>
        <p:spPr>
          <a:xfrm>
            <a:off x="8198765" y="4683499"/>
            <a:ext cx="508000" cy="2286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9" name="직사각형 88"/>
          <p:cNvSpPr/>
          <p:nvPr/>
        </p:nvSpPr>
        <p:spPr bwMode="auto">
          <a:xfrm rot="10800000">
            <a:off x="8750837" y="4419632"/>
            <a:ext cx="28575" cy="3476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 dirty="0">
              <a:solidFill>
                <a:srgbClr val="000000"/>
              </a:solidFill>
              <a:ea typeface="HY강B" panose="02030600000101010101" pitchFamily="18" charset="-127"/>
            </a:endParaRPr>
          </a:p>
        </p:txBody>
      </p:sp>
      <p:sp>
        <p:nvSpPr>
          <p:cNvPr id="90" name="TextBox 347"/>
          <p:cNvSpPr txBox="1">
            <a:spLocks noChangeArrowheads="1"/>
          </p:cNvSpPr>
          <p:nvPr/>
        </p:nvSpPr>
        <p:spPr bwMode="auto">
          <a:xfrm>
            <a:off x="8536524" y="4132295"/>
            <a:ext cx="425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ea typeface="HY강B" panose="02030600000101010101" pitchFamily="18" charset="-127"/>
                <a:cs typeface="Arial" panose="020B0604020202020204" pitchFamily="34" charset="0"/>
              </a:rPr>
              <a:t>Slit</a:t>
            </a:r>
            <a:endParaRPr lang="ko-KR" altLang="en-US" sz="1200">
              <a:solidFill>
                <a:srgbClr val="000000"/>
              </a:solidFill>
              <a:latin typeface="Arial" panose="020B0604020202020204" pitchFamily="34" charset="0"/>
              <a:ea typeface="HY강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91" name="직사각형 90"/>
          <p:cNvSpPr/>
          <p:nvPr/>
        </p:nvSpPr>
        <p:spPr bwMode="auto">
          <a:xfrm rot="10800000">
            <a:off x="8750837" y="4810157"/>
            <a:ext cx="28575" cy="3476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 dirty="0">
              <a:solidFill>
                <a:srgbClr val="000000"/>
              </a:solidFill>
              <a:ea typeface="HY강B" panose="02030600000101010101" pitchFamily="18" charset="-127"/>
            </a:endParaRPr>
          </a:p>
        </p:txBody>
      </p:sp>
      <p:cxnSp>
        <p:nvCxnSpPr>
          <p:cNvPr id="92" name="직선 화살표 연결선 338"/>
          <p:cNvCxnSpPr>
            <a:cxnSpLocks noChangeShapeType="1"/>
          </p:cNvCxnSpPr>
          <p:nvPr/>
        </p:nvCxnSpPr>
        <p:spPr bwMode="auto">
          <a:xfrm flipV="1">
            <a:off x="9108917" y="4379274"/>
            <a:ext cx="17572" cy="878639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 rot="5400000">
                <a:off x="7687480" y="4798243"/>
                <a:ext cx="4818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ko-KR" alt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0" lang="en-US" altLang="ko-KR" sz="2400" b="0" dirty="0" smtClean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687480" y="4798243"/>
                <a:ext cx="48188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직선 연결선 341"/>
          <p:cNvCxnSpPr>
            <a:cxnSpLocks noChangeShapeType="1"/>
          </p:cNvCxnSpPr>
          <p:nvPr/>
        </p:nvCxnSpPr>
        <p:spPr bwMode="auto">
          <a:xfrm flipH="1">
            <a:off x="8725259" y="4603834"/>
            <a:ext cx="366929" cy="182631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직선 연결선 341"/>
          <p:cNvCxnSpPr>
            <a:cxnSpLocks noChangeShapeType="1"/>
          </p:cNvCxnSpPr>
          <p:nvPr/>
        </p:nvCxnSpPr>
        <p:spPr bwMode="auto">
          <a:xfrm flipH="1" flipV="1">
            <a:off x="8736976" y="4786465"/>
            <a:ext cx="366866" cy="185698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직선 연결선 341"/>
          <p:cNvCxnSpPr>
            <a:cxnSpLocks noChangeShapeType="1"/>
          </p:cNvCxnSpPr>
          <p:nvPr/>
        </p:nvCxnSpPr>
        <p:spPr bwMode="auto">
          <a:xfrm flipH="1">
            <a:off x="9092190" y="4968459"/>
            <a:ext cx="624070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직선 연결선 341"/>
          <p:cNvCxnSpPr>
            <a:cxnSpLocks noChangeShapeType="1"/>
          </p:cNvCxnSpPr>
          <p:nvPr/>
        </p:nvCxnSpPr>
        <p:spPr bwMode="auto">
          <a:xfrm flipH="1">
            <a:off x="8749250" y="4794709"/>
            <a:ext cx="927125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8" name="그룹 97"/>
          <p:cNvGrpSpPr/>
          <p:nvPr/>
        </p:nvGrpSpPr>
        <p:grpSpPr>
          <a:xfrm rot="5078427">
            <a:off x="9425264" y="4433757"/>
            <a:ext cx="834732" cy="647413"/>
            <a:chOff x="9715633" y="4332345"/>
            <a:chExt cx="834732" cy="647413"/>
          </a:xfrm>
        </p:grpSpPr>
        <p:sp>
          <p:nvSpPr>
            <p:cNvPr id="99" name="직사각형 98"/>
            <p:cNvSpPr/>
            <p:nvPr/>
          </p:nvSpPr>
          <p:spPr bwMode="auto">
            <a:xfrm rot="8163709" flipH="1">
              <a:off x="9715633" y="4579149"/>
              <a:ext cx="834732" cy="118256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HY강B" panose="02030600000101010101" pitchFamily="18" charset="-127"/>
              </a:endParaRPr>
            </a:p>
          </p:txBody>
        </p:sp>
        <p:sp>
          <p:nvSpPr>
            <p:cNvPr id="100" name="직각 삼각형 99"/>
            <p:cNvSpPr/>
            <p:nvPr/>
          </p:nvSpPr>
          <p:spPr>
            <a:xfrm rot="5172861">
              <a:off x="9825841" y="4279869"/>
              <a:ext cx="520851" cy="625804"/>
            </a:xfrm>
            <a:prstGeom prst="rtTriangl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1" name="직각 삼각형 100"/>
            <p:cNvSpPr/>
            <p:nvPr/>
          </p:nvSpPr>
          <p:spPr>
            <a:xfrm rot="10997088" flipV="1">
              <a:off x="9908717" y="4392163"/>
              <a:ext cx="537554" cy="587595"/>
            </a:xfrm>
            <a:prstGeom prst="rtTriangl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102" name="직선 연결선 341"/>
          <p:cNvCxnSpPr>
            <a:cxnSpLocks noChangeShapeType="1"/>
          </p:cNvCxnSpPr>
          <p:nvPr/>
        </p:nvCxnSpPr>
        <p:spPr bwMode="auto">
          <a:xfrm flipH="1">
            <a:off x="9092190" y="4603834"/>
            <a:ext cx="448713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6"/>
          <a:srcRect l="46590" t="21931" r="47487" b="22291"/>
          <a:stretch/>
        </p:blipFill>
        <p:spPr>
          <a:xfrm rot="5400000">
            <a:off x="9447401" y="-379146"/>
            <a:ext cx="479047" cy="4108735"/>
          </a:xfrm>
          <a:prstGeom prst="rect">
            <a:avLst/>
          </a:prstGeom>
        </p:spPr>
      </p:pic>
      <p:cxnSp>
        <p:nvCxnSpPr>
          <p:cNvPr id="104" name="직선 연결선 103"/>
          <p:cNvCxnSpPr/>
          <p:nvPr/>
        </p:nvCxnSpPr>
        <p:spPr bwMode="auto">
          <a:xfrm>
            <a:off x="7657936" y="2038567"/>
            <a:ext cx="4019873" cy="0"/>
          </a:xfrm>
          <a:prstGeom prst="line">
            <a:avLst/>
          </a:prstGeom>
          <a:solidFill>
            <a:srgbClr val="5B9BD5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05" name="TextBox 104"/>
          <p:cNvSpPr txBox="1"/>
          <p:nvPr/>
        </p:nvSpPr>
        <p:spPr>
          <a:xfrm>
            <a:off x="8989807" y="104469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35 (radial)</a:t>
            </a:r>
            <a:endParaRPr kumimoji="0" lang="ko-KR" altLang="en-US" sz="18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75333" y="143569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0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4</a:t>
            </a:r>
            <a:r>
              <a:rPr kumimoji="0" lang="ko-KR" altLang="en-US" sz="1800" b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개</a:t>
            </a:r>
            <a:endParaRPr kumimoji="0" lang="ko-KR" altLang="en-US" sz="1800" b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107" name="직선 연결선 106"/>
          <p:cNvCxnSpPr/>
          <p:nvPr/>
        </p:nvCxnSpPr>
        <p:spPr bwMode="auto">
          <a:xfrm flipV="1">
            <a:off x="7536630" y="1390909"/>
            <a:ext cx="19373" cy="549131"/>
          </a:xfrm>
          <a:prstGeom prst="line">
            <a:avLst/>
          </a:prstGeom>
          <a:solidFill>
            <a:srgbClr val="5B9BD5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08" name="직사각형 107"/>
          <p:cNvSpPr/>
          <p:nvPr/>
        </p:nvSpPr>
        <p:spPr bwMode="auto">
          <a:xfrm>
            <a:off x="7613507" y="1537936"/>
            <a:ext cx="4108735" cy="13728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 smtClean="0">
              <a:solidFill>
                <a:prstClr val="black"/>
              </a:solidFill>
              <a:ea typeface="굴림" pitchFamily="50" charset="-127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0348707" y="2074891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Edge (R=0.65 m)</a:t>
            </a:r>
            <a:endParaRPr kumimoji="0"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341990" y="2038880"/>
            <a:ext cx="184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Core (R=0.38 m)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250317" y="5311593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140 channel</a:t>
            </a:r>
            <a:endParaRPr kumimoji="0"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833384" y="5212840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7 channel</a:t>
            </a:r>
            <a:endParaRPr kumimoji="0"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9513672" y="3975852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HDG</a:t>
            </a:r>
            <a:endParaRPr kumimoji="0" lang="ko-KR" altLang="en-US" sz="18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14" name="그림 1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01" y="5662543"/>
            <a:ext cx="1481297" cy="1110973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782414" y="3896700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105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f/14</a:t>
            </a:r>
            <a:endParaRPr kumimoji="0" lang="ko-KR" altLang="en-US" sz="12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116" name="그룹 115"/>
          <p:cNvGrpSpPr/>
          <p:nvPr/>
        </p:nvGrpSpPr>
        <p:grpSpPr>
          <a:xfrm rot="10800000">
            <a:off x="8735875" y="5048947"/>
            <a:ext cx="1622408" cy="1226171"/>
            <a:chOff x="9327116" y="3376569"/>
            <a:chExt cx="1622408" cy="1226171"/>
          </a:xfrm>
        </p:grpSpPr>
        <p:cxnSp>
          <p:nvCxnSpPr>
            <p:cNvPr id="117" name="직선 연결선 394"/>
            <p:cNvCxnSpPr>
              <a:cxnSpLocks noChangeShapeType="1"/>
            </p:cNvCxnSpPr>
            <p:nvPr/>
          </p:nvCxnSpPr>
          <p:spPr bwMode="auto">
            <a:xfrm flipH="1" flipV="1">
              <a:off x="9638451" y="4108610"/>
              <a:ext cx="9787" cy="494130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직사각형 117"/>
            <p:cNvSpPr/>
            <p:nvPr/>
          </p:nvSpPr>
          <p:spPr>
            <a:xfrm rot="10800000">
              <a:off x="9435548" y="3376569"/>
              <a:ext cx="749299" cy="383352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CCD</a:t>
              </a:r>
              <a:endParaRPr kumimoji="0" lang="ko-KR" altLang="en-US" sz="18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19" name="직선 연결선 394"/>
            <p:cNvCxnSpPr>
              <a:cxnSpLocks noChangeShapeType="1"/>
            </p:cNvCxnSpPr>
            <p:nvPr/>
          </p:nvCxnSpPr>
          <p:spPr bwMode="auto">
            <a:xfrm flipH="1" flipV="1">
              <a:off x="9810197" y="3777365"/>
              <a:ext cx="16187" cy="817161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직선 연결선 394"/>
            <p:cNvCxnSpPr>
              <a:cxnSpLocks noChangeShapeType="1"/>
            </p:cNvCxnSpPr>
            <p:nvPr/>
          </p:nvCxnSpPr>
          <p:spPr bwMode="auto">
            <a:xfrm flipV="1">
              <a:off x="9982469" y="4092459"/>
              <a:ext cx="0" cy="502067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직선 화살표 연결선 338"/>
            <p:cNvCxnSpPr>
              <a:cxnSpLocks noChangeShapeType="1"/>
            </p:cNvCxnSpPr>
            <p:nvPr/>
          </p:nvCxnSpPr>
          <p:spPr bwMode="auto">
            <a:xfrm>
              <a:off x="9327116" y="4114800"/>
              <a:ext cx="979843" cy="0"/>
            </a:xfrm>
            <a:prstGeom prst="straightConnector1">
              <a:avLst/>
            </a:prstGeom>
            <a:noFill/>
            <a:ln w="57150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22" name="직선 연결선 394"/>
            <p:cNvCxnSpPr>
              <a:cxnSpLocks noChangeShapeType="1"/>
            </p:cNvCxnSpPr>
            <p:nvPr/>
          </p:nvCxnSpPr>
          <p:spPr bwMode="auto">
            <a:xfrm flipV="1">
              <a:off x="9644643" y="3782339"/>
              <a:ext cx="167843" cy="328602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직선 연결선 394"/>
            <p:cNvCxnSpPr>
              <a:cxnSpLocks noChangeShapeType="1"/>
            </p:cNvCxnSpPr>
            <p:nvPr/>
          </p:nvCxnSpPr>
          <p:spPr bwMode="auto">
            <a:xfrm flipH="1" flipV="1">
              <a:off x="9817037" y="3795782"/>
              <a:ext cx="165432" cy="296677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TextBox 123"/>
            <p:cNvSpPr txBox="1"/>
            <p:nvPr/>
          </p:nvSpPr>
          <p:spPr>
            <a:xfrm rot="10800000">
              <a:off x="10245485" y="3645745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</a:rPr>
                <a:t>85 mm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</a:rPr>
                <a:t>f/1.4</a:t>
              </a:r>
              <a:endParaRPr kumimoji="0" lang="ko-KR" altLang="en-US" sz="12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8"/>
          <a:srcRect t="17497" r="10004"/>
          <a:stretch/>
        </p:blipFill>
        <p:spPr>
          <a:xfrm>
            <a:off x="5622518" y="2442594"/>
            <a:ext cx="2147270" cy="1476355"/>
          </a:xfrm>
          <a:prstGeom prst="rect">
            <a:avLst/>
          </a:prstGeom>
        </p:spPr>
      </p:pic>
      <p:pic>
        <p:nvPicPr>
          <p:cNvPr id="129" name="그림 1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064656" y="4017585"/>
            <a:ext cx="2272408" cy="170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29981" y="967460"/>
                <a:ext cx="5827236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Measurement quantities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</m:ctrlPr>
                      </m:sSubPr>
                      <m:e>
                        <m: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𝑻</m:t>
                        </m:r>
                      </m:e>
                      <m:sub>
                        <m: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</m:ctrlPr>
                      </m:sSubPr>
                      <m:e>
                        <m: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𝒗</m:t>
                        </m:r>
                      </m:e>
                      <m:sub>
                        <m: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</m:ctrlPr>
                      </m:sSubPr>
                      <m:e>
                        <m: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𝒏</m:t>
                        </m:r>
                      </m:e>
                      <m:sub>
                        <m:r>
                          <a:rPr kumimoji="0" lang="en-US" altLang="ko-KR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𝒁</m:t>
                        </m:r>
                      </m:sub>
                    </m:sSub>
                  </m:oMath>
                </a14:m>
                <a:endParaRPr kumimoji="0" lang="en-US" altLang="ko-KR" sz="1800" dirty="0" smtClean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Passive emission spectroscopy</a:t>
                </a:r>
              </a:p>
              <a:p>
                <a:pPr marL="742950" lvl="1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</a:pPr>
                <a:r>
                  <a:rPr kumimoji="0" lang="en-US" altLang="ko-KR" sz="1800" dirty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CIII </a:t>
                </a: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line </a:t>
                </a:r>
                <a:r>
                  <a:rPr kumimoji="0" lang="en-US" altLang="ko-KR" sz="1800" dirty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(3s3S-3p3P</a:t>
                </a: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) – 464.74 nm</a:t>
                </a:r>
              </a:p>
              <a:p>
                <a:pPr marL="742950" lvl="1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Line-integrated spectra </a:t>
                </a: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  <a:sym typeface="Wingdings" panose="05000000000000000000" pitchFamily="2" charset="2"/>
                  </a:rPr>
                  <a:t> spectral inversion</a:t>
                </a:r>
                <a:endParaRPr kumimoji="0" lang="en-US" altLang="ko-KR" sz="1800" dirty="0" smtClean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endParaRPr>
              </a:p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Specification</a:t>
                </a:r>
              </a:p>
              <a:p>
                <a:pPr marL="742950" lvl="1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Detection range : 0.38 m&lt; R &lt;0.65 m</a:t>
                </a:r>
              </a:p>
              <a:p>
                <a:pPr marL="742950" lvl="1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Spatial resolution : 20-22 mm</a:t>
                </a:r>
              </a:p>
              <a:p>
                <a:pPr marL="742950" lvl="1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ü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Temporal resolution : 2 </a:t>
                </a:r>
                <a:r>
                  <a:rPr kumimoji="0" lang="en-US" altLang="ko-KR" sz="1800" dirty="0" err="1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ms</a:t>
                </a: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/frame</a:t>
                </a:r>
              </a:p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kumimoji="0" lang="en-US" altLang="ko-KR" sz="1800" dirty="0" smtClean="0">
                    <a:solidFill>
                      <a:prstClr val="black"/>
                    </a:solidFill>
                    <a:latin typeface="맑은 고딕" panose="020F0502020204030204"/>
                    <a:ea typeface="맑은 고딕" panose="020B0503020000020004" pitchFamily="50" charset="-127"/>
                  </a:rPr>
                  <a:t>CES/BES combined system is in preparation</a:t>
                </a: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81" y="967460"/>
                <a:ext cx="5827236" cy="2585323"/>
              </a:xfrm>
              <a:prstGeom prst="rect">
                <a:avLst/>
              </a:prstGeom>
              <a:blipFill rotWithShape="0">
                <a:blip r:embed="rId10"/>
                <a:stretch>
                  <a:fillRect l="-628" t="-1415" r="-105" b="-28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10935406" y="551231"/>
            <a:ext cx="104227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Y.S. Kim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46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392"/>
            <a:ext cx="8447087" cy="712788"/>
          </a:xfrm>
          <a:prstGeom prst="rect">
            <a:avLst/>
          </a:prstGeom>
        </p:spPr>
        <p:txBody>
          <a:bodyPr lIns="89129" tIns="45932" rIns="89129" bIns="45932" anchor="b"/>
          <a:lstStyle/>
          <a:p>
            <a:pPr defTabSz="898525" eaLnBrk="1" hangingPunct="1"/>
            <a:r>
              <a:rPr lang="en-US" altLang="ko-KR" sz="2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Summary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19336" y="1052736"/>
            <a:ext cx="1192864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9" tIns="45932" rIns="89129" bIns="45932"/>
          <a:lstStyle>
            <a:lvl1pPr marL="269875" indent="-269875" defTabSz="809625" latinLnBrk="1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809625" indent="-360363" defTabSz="809625" latinLnBrk="1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defTabSz="809625" latinLnBrk="1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defTabSz="809625" latinLnBrk="1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defTabSz="809625" latinLnBrk="1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defTabSz="8096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defTabSz="8096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defTabSz="8096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defTabSz="8096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just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VEST has achieved successful ohmic operation with plasma currents of up to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~100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kA, elongation of ~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2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and safety factor of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~6 with efficient ECH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pre-ionization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  <a:sym typeface="Wingdings" pitchFamily="2" charset="2"/>
              </a:rPr>
              <a:t>. </a:t>
            </a:r>
          </a:p>
          <a:p>
            <a:pPr algn="just" eaLnBrk="1" hangingPunct="1">
              <a:lnSpc>
                <a:spcPct val="100000"/>
              </a:lnSpc>
              <a:buClr>
                <a:srgbClr val="000000"/>
              </a:buClr>
            </a:pPr>
            <a:endParaRPr lang="en-US" altLang="ko-KR" sz="1800" b="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Efficient start-up method is developed with TPC(Trapped particle configuration) and EBW heating.</a:t>
            </a:r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Enhanced pre-ionization and stable equilibrium field with TPC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improves start-up with low loop voltage, low ECH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power, and wider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pressure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window.</a:t>
            </a: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Solenoid-free start-up may be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developed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by utilizing efficient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pre-ionization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at outboard with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EBW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heating.</a:t>
            </a: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EBW heating with direct XB mode conversion from LFS launching by generating over-dense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plasma.</a:t>
            </a: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l"/>
            </a:pPr>
            <a:endParaRPr lang="en-US" altLang="ko-KR" sz="1800" b="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Preparation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for the study of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Advanced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okamak 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is 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progressing</a:t>
            </a:r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VEST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Advanced Tokamak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scenario is simulated with transport codes.</a:t>
            </a: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High </a:t>
            </a: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power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(&gt;500 kW) NBI system has been developed and installed.</a:t>
            </a:r>
            <a:endParaRPr lang="en-US" altLang="ko-KR" sz="1800" b="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EBW/LHFW heating and current drive experiments are under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preparation.</a:t>
            </a:r>
          </a:p>
          <a:p>
            <a:pPr marL="447675" lvl="1" indent="-180975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ko-KR" sz="1800" b="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Profile diagnostics are under </a:t>
            </a:r>
            <a:r>
              <a:rPr lang="en-US" altLang="ko-KR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preparation</a:t>
            </a:r>
            <a:endParaRPr lang="en-US" altLang="ko-KR" sz="1800" b="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l"/>
            </a:pPr>
            <a:endParaRPr lang="en-US" altLang="ko-KR" sz="1800" dirty="0" smtClean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Reactor-relevant fusion research by developing both AT scenario and innovative </a:t>
            </a:r>
            <a:r>
              <a:rPr lang="en-US" altLang="ko-KR" sz="1800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divertor</a:t>
            </a:r>
            <a:r>
              <a:rPr lang="en-US" altLang="ko-KR" sz="18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 concept will be continued.</a:t>
            </a:r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75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447099" cy="712788"/>
          </a:xfrm>
          <a:prstGeom prst="rect">
            <a:avLst/>
          </a:prstGeom>
        </p:spPr>
        <p:txBody>
          <a:bodyPr/>
          <a:lstStyle/>
          <a:p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VEST device and Machine status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5466" y="2690632"/>
            <a:ext cx="48333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500" dirty="0">
                <a:solidFill>
                  <a:srgbClr val="000000"/>
                </a:solidFill>
              </a:rPr>
              <a:t>VEST device and</a:t>
            </a:r>
          </a:p>
          <a:p>
            <a:r>
              <a:rPr lang="en-US" altLang="ko-KR" sz="4500" dirty="0">
                <a:solidFill>
                  <a:srgbClr val="000000"/>
                </a:solidFill>
              </a:rPr>
              <a:t>Machine status</a:t>
            </a:r>
            <a:endParaRPr lang="ko-KR" altLang="en-US" sz="4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7" descr="IMG_09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7"/>
          <a:stretch>
            <a:fillRect/>
          </a:stretch>
        </p:blipFill>
        <p:spPr bwMode="auto">
          <a:xfrm>
            <a:off x="2927648" y="892894"/>
            <a:ext cx="91455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71984" y="0"/>
            <a:ext cx="8448553" cy="712788"/>
          </a:xfrm>
          <a:prstGeom prst="rect">
            <a:avLst/>
          </a:prstGeom>
        </p:spPr>
        <p:txBody>
          <a:bodyPr lIns="89129" tIns="45932" rIns="89129" bIns="45932" anchor="b"/>
          <a:lstStyle/>
          <a:p>
            <a:pPr defTabSz="898525" eaLnBrk="1" hangingPunct="1"/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Thank you for your attention !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14322"/>
          <a:stretch/>
        </p:blipFill>
        <p:spPr>
          <a:xfrm>
            <a:off x="33208" y="879120"/>
            <a:ext cx="6921023" cy="56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31115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Start-up </a:t>
            </a:r>
            <a:r>
              <a:rPr lang="en-US" altLang="ko-KR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experiments in VEST</a:t>
            </a:r>
            <a:r>
              <a:rPr lang="en-US" altLang="ko-KR" sz="2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altLang="ko-KR" sz="2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7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Pre-ionization with Low-Field-Side Launch EC/EBW Heating</a:t>
            </a:r>
            <a:endParaRPr lang="en-US" altLang="ko-KR" sz="27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t="11462" r="38254" b="16743"/>
          <a:stretch/>
        </p:blipFill>
        <p:spPr>
          <a:xfrm>
            <a:off x="235451" y="908720"/>
            <a:ext cx="5331416" cy="328661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4"/>
          <a:srcRect l="3579" t="5926" r="6071" b="2477"/>
          <a:stretch/>
        </p:blipFill>
        <p:spPr>
          <a:xfrm>
            <a:off x="6860" y="4437112"/>
            <a:ext cx="5326875" cy="20521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84558" y="1052051"/>
            <a:ext cx="6455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LFS perpendicular injection of ECW 10 kW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</a:rPr>
              <a:t>Over-dense plasma (X-wave tunneling)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</a:rPr>
              <a:t>Parametric decay with mode conversion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600" b="0" dirty="0">
                <a:solidFill>
                  <a:srgbClr val="000000"/>
                </a:solidFill>
                <a:latin typeface="+mj-lt"/>
              </a:rPr>
              <a:t>High density </a:t>
            </a:r>
            <a:r>
              <a:rPr lang="en-US" altLang="ko-KR" sz="1600" b="0" dirty="0" smtClean="0">
                <a:solidFill>
                  <a:srgbClr val="000000"/>
                </a:solidFill>
                <a:latin typeface="+mj-lt"/>
              </a:rPr>
              <a:t>with collisional heating near UHR</a:t>
            </a:r>
            <a:endParaRPr lang="en-US" altLang="ko-KR" sz="16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2432" y="2337995"/>
            <a:ext cx="467467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J.G. Jo </a:t>
            </a:r>
            <a:r>
              <a:rPr lang="en-US" altLang="ko-KR" sz="1600" i="1" dirty="0" smtClean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ko-KR" sz="1600" i="1" dirty="0" smtClean="0">
                <a:solidFill>
                  <a:srgbClr val="000000"/>
                </a:solidFill>
              </a:rPr>
              <a:t>Phys. Plasmas</a:t>
            </a:r>
            <a:r>
              <a:rPr lang="en-US" altLang="ko-KR" sz="1600" dirty="0" smtClean="0">
                <a:solidFill>
                  <a:srgbClr val="000000"/>
                </a:solidFill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</a:rPr>
              <a:t>24</a:t>
            </a:r>
            <a:r>
              <a:rPr lang="en-US" altLang="ko-KR" sz="1600" dirty="0" smtClean="0">
                <a:solidFill>
                  <a:srgbClr val="000000"/>
                </a:solidFill>
              </a:rPr>
              <a:t> 012103 (2017)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5108" y="2913392"/>
            <a:ext cx="6222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TPC configuration for Pre-ionization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</a:rPr>
              <a:t>Higher density </a:t>
            </a:r>
            <a:r>
              <a:rPr lang="en-US" altLang="ko-KR" sz="1600" b="0" dirty="0">
                <a:solidFill>
                  <a:srgbClr val="000000"/>
                </a:solidFill>
                <a:latin typeface="+mj-lt"/>
              </a:rPr>
              <a:t>plasma with broad density profile</a:t>
            </a:r>
            <a:endParaRPr lang="en-US" altLang="ko-KR" sz="1600" b="0" dirty="0" smtClean="0">
              <a:solidFill>
                <a:srgbClr val="000000"/>
              </a:solidFill>
              <a:latin typeface="+mj-lt"/>
            </a:endParaRP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600" b="0" dirty="0" smtClean="0">
                <a:solidFill>
                  <a:srgbClr val="000000"/>
                </a:solidFill>
                <a:latin typeface="+mj-lt"/>
              </a:rPr>
              <a:t>Different density profile with </a:t>
            </a:r>
            <a:r>
              <a:rPr lang="en-US" altLang="ko-KR" sz="1600" b="0" dirty="0" err="1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en-US" altLang="ko-KR" sz="1600" b="0" baseline="-25000" dirty="0" err="1" smtClean="0">
                <a:solidFill>
                  <a:srgbClr val="000000"/>
                </a:solidFill>
                <a:latin typeface="+mj-lt"/>
              </a:rPr>
              <a:t>t</a:t>
            </a:r>
            <a:r>
              <a:rPr lang="en-US" altLang="ko-KR" sz="1600" b="0" dirty="0" smtClean="0">
                <a:solidFill>
                  <a:srgbClr val="000000"/>
                </a:solidFill>
                <a:latin typeface="+mj-lt"/>
              </a:rPr>
              <a:t> strength</a:t>
            </a:r>
            <a:endParaRPr lang="ko-KR" altLang="en-US" sz="1600" b="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70" y="4315019"/>
            <a:ext cx="3287943" cy="194883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5" y="4315019"/>
            <a:ext cx="3163031" cy="20543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366" y="4437112"/>
            <a:ext cx="2795192" cy="2114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1125" y="3976944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</a:rPr>
              <a:t>Low TF (Bo ~ 0.5 </a:t>
            </a:r>
            <a:r>
              <a:rPr lang="en-US" altLang="ko-KR" dirty="0" err="1" smtClean="0">
                <a:solidFill>
                  <a:srgbClr val="000000"/>
                </a:solidFill>
              </a:rPr>
              <a:t>kG</a:t>
            </a:r>
            <a:r>
              <a:rPr lang="en-US" altLang="ko-KR" dirty="0" smtClean="0">
                <a:solidFill>
                  <a:srgbClr val="000000"/>
                </a:solidFill>
              </a:rPr>
              <a:t>)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22748" y="3976943"/>
            <a:ext cx="1848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</a:rPr>
              <a:t>High TF (Bo ~ 1 </a:t>
            </a:r>
            <a:r>
              <a:rPr lang="en-US" altLang="ko-KR" dirty="0" err="1" smtClean="0">
                <a:solidFill>
                  <a:srgbClr val="000000"/>
                </a:solidFill>
              </a:rPr>
              <a:t>kG</a:t>
            </a:r>
            <a:r>
              <a:rPr lang="en-US" altLang="ko-KR" dirty="0" smtClean="0">
                <a:solidFill>
                  <a:srgbClr val="000000"/>
                </a:solidFill>
              </a:rPr>
              <a:t>)</a:t>
            </a:r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4204" y="-2306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Preparation for Advanced Tokamak Studies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Discharge Improvement with </a:t>
            </a:r>
            <a:r>
              <a:rPr lang="en-US" altLang="ko-KR" sz="2600" dirty="0" err="1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Boronization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60" y="936655"/>
            <a:ext cx="7767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800" dirty="0" err="1" smtClean="0">
                <a:solidFill>
                  <a:srgbClr val="000000"/>
                </a:solidFill>
                <a:latin typeface="+mj-lt"/>
              </a:rPr>
              <a:t>Boronization</a:t>
            </a: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 during Helium Glow discharge cleaning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b="0" dirty="0" err="1" smtClean="0">
                <a:solidFill>
                  <a:srgbClr val="000000"/>
                </a:solidFill>
                <a:latin typeface="+mj-lt"/>
              </a:rPr>
              <a:t>Carborane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(C</a:t>
            </a:r>
            <a:r>
              <a:rPr lang="en-US" altLang="ko-KR" sz="1800" b="0" baseline="-25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en-US" altLang="ko-KR" sz="1800" b="0" baseline="-25000" dirty="0" smtClean="0">
                <a:solidFill>
                  <a:srgbClr val="000000"/>
                </a:solidFill>
                <a:latin typeface="+mj-lt"/>
              </a:rPr>
              <a:t>10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H</a:t>
            </a:r>
            <a:r>
              <a:rPr lang="en-US" altLang="ko-KR" sz="1800" b="0" baseline="-25000" dirty="0" smtClean="0">
                <a:solidFill>
                  <a:srgbClr val="000000"/>
                </a:solidFill>
                <a:latin typeface="+mj-lt"/>
              </a:rPr>
              <a:t>12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) is used for non-toxic </a:t>
            </a:r>
            <a:r>
              <a:rPr lang="en-US" altLang="ko-KR" sz="1800" b="0" dirty="0" err="1" smtClean="0">
                <a:solidFill>
                  <a:srgbClr val="000000"/>
                </a:solidFill>
                <a:latin typeface="+mj-lt"/>
              </a:rPr>
              <a:t>boronization</a:t>
            </a:r>
            <a:endParaRPr lang="en-US" altLang="ko-KR" sz="1800" b="0" dirty="0" smtClean="0">
              <a:solidFill>
                <a:srgbClr val="000000"/>
              </a:solidFill>
              <a:latin typeface="+mj-lt"/>
            </a:endParaRP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Water concentration recovery slowed down (RGA)</a:t>
            </a:r>
          </a:p>
          <a:p>
            <a:pPr marL="342900" indent="-342900" algn="just">
              <a:buFont typeface="helvetica" panose="020B0604020202020204" pitchFamily="34" charset="0"/>
              <a:buChar char="–"/>
            </a:pPr>
            <a:endParaRPr lang="en-US" altLang="ko-KR" sz="1800" dirty="0">
              <a:solidFill>
                <a:srgbClr val="000000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Oxygen atom line emission (777.0 nm) reduced by 3 fold</a:t>
            </a:r>
          </a:p>
          <a:p>
            <a:pPr marL="800100" lvl="1" indent="-342900" algn="just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High density expected: More prefill gas (H</a:t>
            </a:r>
            <a:r>
              <a:rPr lang="el-GR" altLang="ko-KR" sz="1800" b="0" baseline="-25000" dirty="0" smtClean="0">
                <a:solidFill>
                  <a:srgbClr val="000000"/>
                </a:solidFill>
                <a:latin typeface="+mj-lt"/>
              </a:rPr>
              <a:t>α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line emission)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61" y="3058311"/>
            <a:ext cx="4286123" cy="32674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57" y="826735"/>
            <a:ext cx="3508819" cy="549786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01" y="3184407"/>
            <a:ext cx="2310188" cy="3080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717" y="5036911"/>
            <a:ext cx="139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Diaphragm valve</a:t>
            </a:r>
            <a:endParaRPr lang="ko-KR" altLang="en-US" sz="1400" dirty="0" smtClean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2" name="직선 화살표 연결선 11"/>
          <p:cNvCxnSpPr/>
          <p:nvPr/>
        </p:nvCxnSpPr>
        <p:spPr bwMode="auto">
          <a:xfrm flipV="1">
            <a:off x="1202475" y="5036911"/>
            <a:ext cx="829680" cy="1357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17717" y="5752959"/>
            <a:ext cx="139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Top flange </a:t>
            </a:r>
            <a:br>
              <a:rPr lang="en-US" altLang="ko-KR" sz="1400" dirty="0" smtClean="0">
                <a:solidFill>
                  <a:srgbClr val="000000"/>
                </a:solidFill>
                <a:latin typeface="+mj-lt"/>
              </a:rPr>
            </a:br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(CF 6 inch)</a:t>
            </a:r>
            <a:endParaRPr lang="ko-KR" altLang="en-US" sz="1400" dirty="0" smtClean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4" name="직선 화살표 연결선 13"/>
          <p:cNvCxnSpPr/>
          <p:nvPr/>
        </p:nvCxnSpPr>
        <p:spPr bwMode="auto">
          <a:xfrm flipV="1">
            <a:off x="1202475" y="5941474"/>
            <a:ext cx="680636" cy="154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17716" y="4101164"/>
            <a:ext cx="1396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>
                <a:solidFill>
                  <a:srgbClr val="000000"/>
                </a:solidFill>
                <a:latin typeface="+mj-lt"/>
              </a:rPr>
              <a:t>Caborane</a:t>
            </a:r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 oven </a:t>
            </a:r>
            <a:br>
              <a:rPr lang="en-US" altLang="ko-KR" sz="1400" dirty="0" smtClean="0">
                <a:solidFill>
                  <a:srgbClr val="000000"/>
                </a:solidFill>
                <a:latin typeface="+mj-lt"/>
              </a:rPr>
            </a:br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(baked 50°C)</a:t>
            </a:r>
            <a:endParaRPr lang="ko-KR" altLang="en-US" sz="1400" dirty="0" smtClean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 flipV="1">
            <a:off x="1395435" y="4223615"/>
            <a:ext cx="1055240" cy="2113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17715" y="3179453"/>
            <a:ext cx="1396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Helium flow (MFC 2.0 </a:t>
            </a:r>
            <a:r>
              <a:rPr lang="en-US" altLang="ko-KR" sz="1400" dirty="0" err="1" smtClean="0">
                <a:solidFill>
                  <a:srgbClr val="000000"/>
                </a:solidFill>
                <a:latin typeface="+mj-lt"/>
              </a:rPr>
              <a:t>sccm</a:t>
            </a:r>
            <a:r>
              <a:rPr lang="en-US" altLang="ko-KR" sz="1400" dirty="0" smtClean="0">
                <a:solidFill>
                  <a:srgbClr val="000000"/>
                </a:solidFill>
                <a:latin typeface="+mj-lt"/>
              </a:rPr>
              <a:t>)</a:t>
            </a:r>
            <a:endParaRPr lang="ko-KR" altLang="en-US" sz="1400" dirty="0" smtClean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8" name="직선 화살표 연결선 17"/>
          <p:cNvCxnSpPr/>
          <p:nvPr/>
        </p:nvCxnSpPr>
        <p:spPr bwMode="auto">
          <a:xfrm>
            <a:off x="1290015" y="3659667"/>
            <a:ext cx="1755642" cy="5359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241222" y="78293"/>
            <a:ext cx="456887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With great help from Dr. S.H. Hong (NFRI)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157741"/>
            <a:ext cx="1124729" cy="4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1343" y="91902"/>
            <a:ext cx="11888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Start-up Experiment in </a:t>
            </a:r>
            <a:r>
              <a:rPr lang="en-US" altLang="ko-KR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VEST</a:t>
            </a:r>
          </a:p>
          <a:p>
            <a:pPr algn="l"/>
            <a:r>
              <a:rPr lang="en-US" altLang="ko-KR" sz="2800" dirty="0" smtClean="0">
                <a:solidFill>
                  <a:srgbClr val="FF0000"/>
                </a:solidFill>
              </a:rPr>
              <a:t>Robust </a:t>
            </a:r>
            <a:r>
              <a:rPr lang="en-US" altLang="ko-KR" sz="2800" dirty="0">
                <a:solidFill>
                  <a:srgbClr val="FF0000"/>
                </a:solidFill>
              </a:rPr>
              <a:t>and Reliable </a:t>
            </a:r>
            <a:r>
              <a:rPr lang="en-US" altLang="ko-KR" sz="2800" dirty="0" smtClean="0">
                <a:solidFill>
                  <a:srgbClr val="FF0000"/>
                </a:solidFill>
              </a:rPr>
              <a:t>TPC Start-up </a:t>
            </a:r>
            <a:r>
              <a:rPr lang="en-US" altLang="ko-KR" sz="2800" dirty="0">
                <a:solidFill>
                  <a:srgbClr val="FF0000"/>
                </a:solidFill>
              </a:rPr>
              <a:t>A</a:t>
            </a:r>
            <a:r>
              <a:rPr lang="en-US" altLang="ko-KR" sz="2800" dirty="0" smtClean="0">
                <a:solidFill>
                  <a:srgbClr val="FF0000"/>
                </a:solidFill>
              </a:rPr>
              <a:t>pplied to KSTAR Successfully</a:t>
            </a:r>
            <a:endParaRPr lang="ko-KR" altLang="en-US" sz="2800" i="1" dirty="0">
              <a:solidFill>
                <a:srgbClr val="FF0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/>
          <a:stretch/>
        </p:blipFill>
        <p:spPr>
          <a:xfrm>
            <a:off x="118562" y="952126"/>
            <a:ext cx="4105230" cy="40393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19" y="828068"/>
            <a:ext cx="3612516" cy="528109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1"/>
          <a:stretch/>
        </p:blipFill>
        <p:spPr>
          <a:xfrm>
            <a:off x="4232582" y="1710393"/>
            <a:ext cx="4235136" cy="2897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344" y="5022245"/>
            <a:ext cx="868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l"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</a:rPr>
              <a:t>Feasibility study of TPC in </a:t>
            </a:r>
            <a:r>
              <a:rPr lang="en-US" altLang="ko-KR" sz="1800" i="1" dirty="0" smtClean="0">
                <a:solidFill>
                  <a:srgbClr val="000000"/>
                </a:solidFill>
              </a:rPr>
              <a:t>KSTAR</a:t>
            </a:r>
            <a:endParaRPr lang="en-US" altLang="ko-KR" sz="1800" i="1" baseline="30000" dirty="0">
              <a:solidFill>
                <a:srgbClr val="000000"/>
              </a:solidFill>
            </a:endParaRPr>
          </a:p>
          <a:p>
            <a:pPr marL="355600" lvl="1" indent="-17780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0000FF"/>
                </a:solidFill>
              </a:rPr>
              <a:t>Even though low mirror ratio than ST, achieving efficient start-up with TPC</a:t>
            </a:r>
          </a:p>
          <a:p>
            <a:pPr marL="355600" lvl="1" indent="-17780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0000FF"/>
                </a:solidFill>
              </a:rPr>
              <a:t>2</a:t>
            </a:r>
            <a:r>
              <a:rPr lang="en-US" altLang="ko-KR" sz="1800" baseline="30000" dirty="0">
                <a:solidFill>
                  <a:srgbClr val="0000FF"/>
                </a:solidFill>
              </a:rPr>
              <a:t>nd</a:t>
            </a:r>
            <a:r>
              <a:rPr lang="en-US" altLang="ko-KR" sz="1800" dirty="0">
                <a:solidFill>
                  <a:srgbClr val="0000FF"/>
                </a:solidFill>
              </a:rPr>
              <a:t> harmonic delay of 20 </a:t>
            </a:r>
            <a:r>
              <a:rPr lang="en-US" altLang="ko-KR" sz="1800" dirty="0" err="1">
                <a:solidFill>
                  <a:srgbClr val="0000FF"/>
                </a:solidFill>
              </a:rPr>
              <a:t>ms</a:t>
            </a:r>
            <a:r>
              <a:rPr lang="en-US" altLang="ko-KR" sz="1800" dirty="0">
                <a:solidFill>
                  <a:srgbClr val="0000FF"/>
                </a:solidFill>
              </a:rPr>
              <a:t> and ECH plasma density of 4x10</a:t>
            </a:r>
            <a:r>
              <a:rPr lang="en-US" altLang="ko-KR" sz="1800" baseline="30000" dirty="0">
                <a:solidFill>
                  <a:srgbClr val="0000FF"/>
                </a:solidFill>
              </a:rPr>
              <a:t>18</a:t>
            </a:r>
            <a:r>
              <a:rPr lang="en-US" altLang="ko-KR" sz="1800" dirty="0">
                <a:solidFill>
                  <a:srgbClr val="0000FF"/>
                </a:solidFill>
              </a:rPr>
              <a:t> m</a:t>
            </a:r>
            <a:r>
              <a:rPr lang="en-US" altLang="ko-KR" sz="1800" baseline="30000" dirty="0">
                <a:solidFill>
                  <a:srgbClr val="0000FF"/>
                </a:solidFill>
              </a:rPr>
              <a:t>-2</a:t>
            </a:r>
          </a:p>
          <a:p>
            <a:pPr marL="355600" lvl="1" indent="-177800" algn="l">
              <a:buFont typeface="Arial" panose="020B0604020202020204" pitchFamily="34" charset="0"/>
              <a:buChar char="•"/>
            </a:pPr>
            <a:r>
              <a:rPr lang="en-US" altLang="ko-KR" sz="1800" dirty="0" err="1">
                <a:solidFill>
                  <a:srgbClr val="0000FF"/>
                </a:solidFill>
              </a:rPr>
              <a:t>I</a:t>
            </a:r>
            <a:r>
              <a:rPr lang="en-US" altLang="ko-KR" sz="1800" baseline="-25000" dirty="0" err="1">
                <a:solidFill>
                  <a:srgbClr val="0000FF"/>
                </a:solidFill>
              </a:rPr>
              <a:t>p</a:t>
            </a:r>
            <a:r>
              <a:rPr lang="en-US" altLang="ko-KR" sz="1800" dirty="0">
                <a:solidFill>
                  <a:srgbClr val="0000FF"/>
                </a:solidFill>
              </a:rPr>
              <a:t> formation with low E</a:t>
            </a:r>
            <a:r>
              <a:rPr lang="en-US" altLang="ko-KR" sz="1800" baseline="-25000" dirty="0">
                <a:solidFill>
                  <a:srgbClr val="0000FF"/>
                </a:solidFill>
              </a:rPr>
              <a:t>t</a:t>
            </a:r>
            <a:r>
              <a:rPr lang="en-US" altLang="ko-KR" sz="1800" dirty="0">
                <a:solidFill>
                  <a:srgbClr val="0000FF"/>
                </a:solidFill>
              </a:rPr>
              <a:t> </a:t>
            </a:r>
            <a:r>
              <a:rPr lang="en-US" altLang="ko-KR" sz="1800" i="1" dirty="0">
                <a:solidFill>
                  <a:srgbClr val="0000FF"/>
                </a:solidFill>
              </a:rPr>
              <a:t>less than 0.2 V/m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8606" y="947314"/>
            <a:ext cx="376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</a:rPr>
              <a:t>Earlier plasma </a:t>
            </a:r>
            <a:r>
              <a:rPr lang="en-US" altLang="ko-KR" sz="1800" dirty="0" err="1">
                <a:solidFill>
                  <a:srgbClr val="0000FF"/>
                </a:solidFill>
              </a:rPr>
              <a:t>colomn</a:t>
            </a:r>
            <a:r>
              <a:rPr lang="en-US" altLang="ko-KR" sz="1800" dirty="0">
                <a:solidFill>
                  <a:srgbClr val="0000FF"/>
                </a:solidFill>
              </a:rPr>
              <a:t> formation than field </a:t>
            </a:r>
            <a:r>
              <a:rPr lang="en-US" altLang="ko-KR" sz="1800" dirty="0" smtClean="0">
                <a:solidFill>
                  <a:srgbClr val="0000FF"/>
                </a:solidFill>
              </a:rPr>
              <a:t>null</a:t>
            </a:r>
            <a:endParaRPr lang="ko-KR" altLang="en-US" sz="1800" dirty="0"/>
          </a:p>
        </p:txBody>
      </p:sp>
      <p:sp>
        <p:nvSpPr>
          <p:cNvPr id="11" name="직사각형 10"/>
          <p:cNvSpPr/>
          <p:nvPr/>
        </p:nvSpPr>
        <p:spPr>
          <a:xfrm>
            <a:off x="6960096" y="6224310"/>
            <a:ext cx="463300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dirty="0" err="1">
                <a:solidFill>
                  <a:srgbClr val="000000"/>
                </a:solidFill>
                <a:latin typeface="Arial" panose="020B0604020202020204" pitchFamily="34" charset="0"/>
              </a:rPr>
              <a:t>Jeongwon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 Lee et al 2017 </a:t>
            </a:r>
            <a:r>
              <a:rPr lang="en-US" altLang="ko-KR" i="1" dirty="0" err="1">
                <a:solidFill>
                  <a:srgbClr val="000000"/>
                </a:solidFill>
                <a:latin typeface="Arial" panose="020B0604020202020204" pitchFamily="34" charset="0"/>
              </a:rPr>
              <a:t>Nucl</a:t>
            </a:r>
            <a:r>
              <a:rPr lang="en-US" altLang="ko-KR" i="1" dirty="0">
                <a:solidFill>
                  <a:srgbClr val="000000"/>
                </a:solidFill>
                <a:latin typeface="Arial" panose="020B0604020202020204" pitchFamily="34" charset="0"/>
              </a:rPr>
              <a:t>. Fusion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in press </a:t>
            </a:r>
            <a:r>
              <a:rPr lang="en-US" altLang="ko-KR" dirty="0">
                <a:solidFill>
                  <a:srgbClr val="006EB3"/>
                </a:solidFill>
                <a:latin typeface="Arial" panose="020B0604020202020204" pitchFamily="34" charset="0"/>
              </a:rPr>
              <a:t>https://doi.org/10.1088/1741-4326/aa8511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54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9"/>
          <p:cNvSpPr>
            <a:spLocks noGrp="1"/>
          </p:cNvSpPr>
          <p:nvPr>
            <p:ph type="title" idx="4294967295"/>
          </p:nvPr>
        </p:nvSpPr>
        <p:spPr>
          <a:xfrm>
            <a:off x="-688" y="650"/>
            <a:ext cx="8447099" cy="7127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ko-K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DC Helicity Injection</a:t>
            </a:r>
            <a: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DC </a:t>
            </a: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Helicity </a:t>
            </a:r>
            <a:r>
              <a:rPr lang="en-US" altLang="ko-KR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njection </a:t>
            </a:r>
            <a:r>
              <a:rPr lang="en-US" altLang="ko-KR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ko-KR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tart-up</a:t>
            </a:r>
            <a:endParaRPr lang="ko-KR" altLang="en-US" sz="2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r="17713" b="29001"/>
          <a:stretch/>
        </p:blipFill>
        <p:spPr>
          <a:xfrm rot="16200000">
            <a:off x="7175245" y="3914803"/>
            <a:ext cx="3009873" cy="13826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03547" y="3198174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Lower Gun Location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ko-KR" sz="1200" b="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 =  0.25 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ko-KR" sz="1200" b="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 = - 0.804 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3548" y="3875282"/>
            <a:ext cx="26040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Magnetic Field Structure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ko-KR" sz="1200" b="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Stacking ratio, G = 7 ~ 8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ko-KR" sz="1200" b="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Multiplication, M = ~ 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0" y="4774571"/>
            <a:ext cx="74346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ko-KR" sz="1800" dirty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The Electron Gun for DC Helicity Injection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600" b="0" dirty="0" smtClean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High current </a:t>
            </a:r>
            <a:r>
              <a:rPr lang="en-US" altLang="ko-KR" sz="1600" b="0" dirty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electron beam based on arc discharge w/ washer stacks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600" b="0" dirty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Low impurity</a:t>
            </a:r>
          </a:p>
          <a:p>
            <a:pPr algn="l">
              <a:spcAft>
                <a:spcPts val="0"/>
              </a:spcAft>
            </a:pPr>
            <a:r>
              <a:rPr lang="en-US" altLang="ko-KR" sz="1800" dirty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A toroidal current of up to ~20 kA has been generated by the electron gun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600" b="0" dirty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Increased multiplication factor confirmed as current streams </a:t>
            </a:r>
            <a:r>
              <a:rPr lang="en-US" altLang="ko-KR" sz="1600" b="0" dirty="0" smtClean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reconnect</a:t>
            </a:r>
            <a:endParaRPr lang="en-US" altLang="ko-KR" sz="1600" b="0" dirty="0">
              <a:solidFill>
                <a:srgbClr val="000000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600" b="0" dirty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Very dynamic states of current sheet </a:t>
            </a:r>
            <a:r>
              <a:rPr lang="en-US" altLang="ko-KR" sz="1600" b="0" dirty="0" smtClean="0">
                <a:solidFill>
                  <a:srgbClr val="000000"/>
                </a:solidFill>
                <a:ea typeface="Open Sans" panose="020B0606030504020204" pitchFamily="34" charset="0"/>
                <a:cs typeface="Arial" panose="020B0604020202020204" pitchFamily="34" charset="0"/>
              </a:rPr>
              <a:t>observed</a:t>
            </a:r>
            <a:endParaRPr lang="en-US" altLang="ko-KR" sz="1600" b="0" dirty="0">
              <a:solidFill>
                <a:srgbClr val="000000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4799856" y="1017621"/>
            <a:ext cx="4804284" cy="1908000"/>
            <a:chOff x="4286576" y="2480176"/>
            <a:chExt cx="4804284" cy="1908000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9566" y="2480176"/>
              <a:ext cx="1192532" cy="1907635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2098" y="2480176"/>
              <a:ext cx="1192761" cy="1908000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4859" y="2480176"/>
              <a:ext cx="1192761" cy="1908000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86576" y="2480176"/>
              <a:ext cx="1192761" cy="19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495396" y="2487563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>
                  <a:solidFill>
                    <a:srgbClr val="FF000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401 ms</a:t>
              </a:r>
              <a:endParaRPr lang="ko-KR" altLang="en-US" sz="1600" dirty="0">
                <a:solidFill>
                  <a:srgbClr val="FF0000"/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61638" y="2487563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>
                  <a:solidFill>
                    <a:srgbClr val="FF000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402 ms</a:t>
              </a:r>
              <a:endParaRPr lang="ko-KR" altLang="en-US" sz="1600" dirty="0">
                <a:solidFill>
                  <a:srgbClr val="FF0000"/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71660" y="2487563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>
                  <a:solidFill>
                    <a:srgbClr val="FF000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403 ms</a:t>
              </a:r>
              <a:endParaRPr lang="ko-KR" altLang="en-US" sz="1600" dirty="0">
                <a:solidFill>
                  <a:srgbClr val="FF0000"/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90310" y="2487563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dirty="0">
                  <a:solidFill>
                    <a:srgbClr val="FF000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400.4 ms</a:t>
              </a:r>
              <a:endParaRPr lang="ko-KR" altLang="en-US" sz="1600" dirty="0">
                <a:solidFill>
                  <a:srgbClr val="FF0000"/>
                </a:solidFill>
                <a:cs typeface="Open Sans" panose="020B0606030504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586425" y="6167809"/>
            <a:ext cx="1891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</a:rPr>
              <a:t>The electron gun</a:t>
            </a:r>
            <a:endParaRPr lang="ko-KR" alt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32" name="개체 31"/>
          <p:cNvGraphicFramePr>
            <a:graphicFrameLocks noChangeAspect="1"/>
          </p:cNvGraphicFramePr>
          <p:nvPr>
            <p:extLst/>
          </p:nvPr>
        </p:nvGraphicFramePr>
        <p:xfrm>
          <a:off x="325615" y="604209"/>
          <a:ext cx="4754563" cy="417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82" name="Graph" r:id="rId9" imgW="4754880" imgH="4170240" progId="Origin50.Graph">
                  <p:embed/>
                </p:oleObj>
              </mc:Choice>
              <mc:Fallback>
                <p:oleObj name="Graph" r:id="rId9" imgW="4754880" imgH="41702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615" y="604209"/>
                        <a:ext cx="4754563" cy="417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2610" y="1863782"/>
            <a:ext cx="2130185" cy="4442748"/>
          </a:xfrm>
          <a:prstGeom prst="rect">
            <a:avLst/>
          </a:prstGeom>
        </p:spPr>
      </p:pic>
      <p:sp>
        <p:nvSpPr>
          <p:cNvPr id="4" name="오른쪽 화살표 3"/>
          <p:cNvSpPr/>
          <p:nvPr/>
        </p:nvSpPr>
        <p:spPr bwMode="auto">
          <a:xfrm>
            <a:off x="9696400" y="4437112"/>
            <a:ext cx="336210" cy="3374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36638" y="610410"/>
            <a:ext cx="108555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J.Y. Park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96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416087" cy="712788"/>
          </a:xfrm>
          <a:prstGeom prst="rect">
            <a:avLst/>
          </a:prstGeom>
        </p:spPr>
        <p:txBody>
          <a:bodyPr/>
          <a:lstStyle/>
          <a:p>
            <a:r>
              <a:rPr lang="en-US" altLang="ko-KR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Future Research Plans</a:t>
            </a:r>
            <a:endParaRPr lang="ko-KR" alt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5520" y="1484784"/>
            <a:ext cx="74943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defRPr lang="ko-KR" altLang="en-US"/>
            </a:pPr>
            <a:r>
              <a:rPr lang="en-US" altLang="ko-KR" sz="4500" dirty="0" smtClean="0">
                <a:solidFill>
                  <a:srgbClr val="000000"/>
                </a:solidFill>
              </a:rPr>
              <a:t>Long-term Research Plans</a:t>
            </a:r>
            <a:endParaRPr lang="en-US" altLang="ko-KR" sz="4500" dirty="0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79376" y="3007220"/>
            <a:ext cx="10945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 Reactor-relevant Advance Tokamak </a:t>
            </a: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research </a:t>
            </a:r>
            <a:endParaRPr lang="en-US" altLang="ko-KR" sz="2400" dirty="0" smtClean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marL="800100" lvl="1" indent="-342900" algn="l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AT scenario for high beta and steady-state operation</a:t>
            </a:r>
            <a:endParaRPr lang="en-US" altLang="ko-KR" sz="24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marL="800100" lvl="1" indent="-342900" algn="l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Innovative </a:t>
            </a:r>
            <a:r>
              <a:rPr lang="en-US" altLang="ko-KR" sz="2400" dirty="0" err="1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divertor</a:t>
            </a: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to handle long-pulse high-performance operation</a:t>
            </a:r>
          </a:p>
          <a:p>
            <a:pPr marL="800100" lvl="1" indent="-342900" algn="l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altLang="ko-KR" sz="2400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  <a:sym typeface="Wingdings" pitchFamily="2" charset="2"/>
              </a:rPr>
              <a:t>Energetic particle transport …</a:t>
            </a:r>
            <a:endParaRPr lang="en-US" altLang="ko-KR" sz="2400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4853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Preparation for Advanced Tokamak Studies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Simulations for the VEST Advanced Tokamak Scenario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1384" y="4137622"/>
            <a:ext cx="41044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ko-KR" sz="2000" dirty="0" smtClean="0">
                <a:solidFill>
                  <a:srgbClr val="000000"/>
                </a:solidFill>
                <a:latin typeface="Tahoma"/>
              </a:rPr>
              <a:t>0-D system code analysis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en-US" altLang="ko-KR" sz="800" i="1" dirty="0" smtClean="0">
              <a:solidFill>
                <a:srgbClr val="000000"/>
              </a:solidFill>
              <a:latin typeface="Tahoma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Low toroidal field	0.1 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High beta N		7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Plasma current	80 kA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ko-KR" sz="800" dirty="0">
              <a:solidFill>
                <a:srgbClr val="000000"/>
              </a:solidFill>
              <a:latin typeface="Tahoma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Non-inductive	100%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Bootstrap fraction	80%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ko-KR" sz="800" dirty="0" smtClean="0">
              <a:solidFill>
                <a:srgbClr val="000000"/>
              </a:solidFill>
              <a:latin typeface="Tahoma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Required NB power	500 kW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360" y="875911"/>
            <a:ext cx="5015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ko-KR" sz="2000" dirty="0" smtClean="0">
                <a:solidFill>
                  <a:srgbClr val="000000"/>
                </a:solidFill>
                <a:latin typeface="Tahoma"/>
              </a:rPr>
              <a:t>1-D transport simulation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2000" b="0" dirty="0">
                <a:solidFill>
                  <a:srgbClr val="000000"/>
                </a:solidFill>
              </a:rPr>
              <a:t>NBI heating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with NUBEAM code</a:t>
            </a:r>
          </a:p>
          <a:p>
            <a:pPr lvl="1" algn="just"/>
            <a:r>
              <a:rPr lang="en-US" altLang="ko-KR" sz="2000" b="0" dirty="0" smtClean="0">
                <a:solidFill>
                  <a:srgbClr val="000000"/>
                </a:solidFill>
              </a:rPr>
              <a:t>(</a:t>
            </a:r>
            <a:r>
              <a:rPr lang="en-US" altLang="ko-KR" sz="2000" b="0" dirty="0">
                <a:solidFill>
                  <a:srgbClr val="000000"/>
                </a:solidFill>
              </a:rPr>
              <a:t>D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ensity </a:t>
            </a:r>
            <a:r>
              <a:rPr lang="en-US" altLang="ko-KR" sz="2000" b="0" dirty="0">
                <a:solidFill>
                  <a:srgbClr val="000000"/>
                </a:solidFill>
              </a:rPr>
              <a:t>and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equilibriums are</a:t>
            </a:r>
            <a:r>
              <a:rPr lang="ko-KR" altLang="en-US" sz="2000" b="0" dirty="0" smtClean="0">
                <a:solidFill>
                  <a:srgbClr val="000000"/>
                </a:solidFill>
              </a:rPr>
              <a:t>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given.)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2000" b="0" dirty="0">
                <a:solidFill>
                  <a:srgbClr val="000000"/>
                </a:solidFill>
              </a:rPr>
              <a:t>1D integrated modelling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with ASTRA code with TGLF module </a:t>
            </a:r>
          </a:p>
          <a:p>
            <a:pPr lvl="1" algn="just"/>
            <a:r>
              <a:rPr lang="en-US" altLang="ko-KR" sz="2000" b="0" dirty="0" smtClean="0">
                <a:solidFill>
                  <a:srgbClr val="000000"/>
                </a:solidFill>
              </a:rPr>
              <a:t>(</a:t>
            </a:r>
            <a:r>
              <a:rPr lang="en-US" altLang="ko-KR" sz="2000" b="0" dirty="0">
                <a:solidFill>
                  <a:srgbClr val="000000"/>
                </a:solidFill>
              </a:rPr>
              <a:t>D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ensity </a:t>
            </a:r>
            <a:r>
              <a:rPr lang="en-US" altLang="ko-KR" sz="2000" b="0" dirty="0">
                <a:solidFill>
                  <a:srgbClr val="000000"/>
                </a:solidFill>
              </a:rPr>
              <a:t>profile </a:t>
            </a:r>
            <a:r>
              <a:rPr lang="en-US" altLang="ko-KR" sz="2000" b="0" dirty="0" smtClean="0">
                <a:solidFill>
                  <a:srgbClr val="000000"/>
                </a:solidFill>
              </a:rPr>
              <a:t>is given.)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ko-KR" sz="2000" dirty="0" smtClean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ko-KR" sz="2000" dirty="0" smtClean="0">
                <a:solidFill>
                  <a:srgbClr val="0000FF"/>
                </a:solidFill>
              </a:rPr>
              <a:t>L-mode (edge at r=0.9) and H-mode cases are compared</a:t>
            </a:r>
            <a:endParaRPr lang="en-US" altLang="ko-KR" sz="2000" dirty="0">
              <a:solidFill>
                <a:srgbClr val="0000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45" y="3816332"/>
            <a:ext cx="2857500" cy="27527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683" y="3822998"/>
            <a:ext cx="3162300" cy="27813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683" y="868416"/>
            <a:ext cx="2819400" cy="28384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141" y="897372"/>
            <a:ext cx="2724150" cy="2819400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 bwMode="auto">
          <a:xfrm>
            <a:off x="8731291" y="6165304"/>
            <a:ext cx="1469165" cy="4389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ko-KR" altLang="en-US" smtClean="0">
              <a:solidFill>
                <a:prstClr val="white"/>
              </a:solidFill>
              <a:ea typeface="굴림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9634" y="413730"/>
            <a:ext cx="102944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Tahoma"/>
              </a:rPr>
              <a:t>C.Y. Lee</a:t>
            </a:r>
            <a:endParaRPr lang="ko-KR" altLang="en-US" sz="1600" dirty="0" smtClean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583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447087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Preparation for Advanced Tokamak Studies</a:t>
            </a:r>
            <a:b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26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Simulations for the VEST Advanced Tokamak Scenario</a:t>
            </a:r>
            <a:endParaRPr lang="en-US" altLang="ko-KR" sz="26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5516" y="836712"/>
                <a:ext cx="10993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l"/>
                </a:pPr>
                <a:r>
                  <a:rPr lang="en-US" altLang="ko-KR" sz="1800" dirty="0" smtClean="0">
                    <a:solidFill>
                      <a:srgbClr val="000000"/>
                    </a:solidFill>
                    <a:latin typeface="Tahoma"/>
                  </a:rPr>
                  <a:t>Total power loss is calculated using NUBEAM simulations in various conditions</a:t>
                </a:r>
                <a:r>
                  <a:rPr lang="en-US" altLang="ko-KR" sz="1800" dirty="0">
                    <a:solidFill>
                      <a:srgbClr val="000000"/>
                    </a:solidFill>
                    <a:latin typeface="Tahoma"/>
                  </a:rPr>
                  <a:t> </a:t>
                </a:r>
                <a:r>
                  <a:rPr lang="en-US" altLang="ko-KR" sz="1800" dirty="0" smtClean="0">
                    <a:solidFill>
                      <a:srgbClr val="000000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ko-KR" sz="18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sub>
                    </m:sSub>
                    <m:r>
                      <a:rPr lang="en-US" altLang="ko-KR" sz="18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8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altLang="ko-KR" sz="18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8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𝐤𝐀</m:t>
                    </m:r>
                  </m:oMath>
                </a14:m>
                <a:r>
                  <a:rPr lang="en-US" altLang="ko-KR" sz="1800" dirty="0" smtClean="0">
                    <a:solidFill>
                      <a:srgbClr val="000000"/>
                    </a:solidFill>
                    <a:latin typeface="Tahoma"/>
                  </a:rPr>
                  <a:t>)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6" y="836712"/>
                <a:ext cx="1099305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33" t="-8197" r="-166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89022" y="5670576"/>
            <a:ext cx="11281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b="0" dirty="0" smtClean="0">
                <a:solidFill>
                  <a:srgbClr val="000000"/>
                </a:solidFill>
                <a:latin typeface="Tahoma"/>
              </a:rPr>
              <a:t>Based on the result, R = 35 cm equilibrium is chosen for better NBI power absorption.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800" b="0" dirty="0">
              <a:solidFill>
                <a:srgbClr val="000000"/>
              </a:solidFill>
              <a:latin typeface="Tahom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b="0" dirty="0" smtClean="0">
                <a:solidFill>
                  <a:srgbClr val="000000"/>
                </a:solidFill>
                <a:latin typeface="Tahoma"/>
              </a:rPr>
              <a:t>15 degree of the injection angle is chosen considering both power loss and engineering issue in VEST and its heating power profiles are calculated.</a:t>
            </a:r>
          </a:p>
        </p:txBody>
      </p:sp>
      <p:sp>
        <p:nvSpPr>
          <p:cNvPr id="30" name="오른쪽 화살표 29"/>
          <p:cNvSpPr/>
          <p:nvPr/>
        </p:nvSpPr>
        <p:spPr>
          <a:xfrm>
            <a:off x="6616386" y="3042860"/>
            <a:ext cx="476624" cy="257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표 5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597444" y="1857818"/>
              <a:ext cx="282652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080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963026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1143414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202409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4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altLang="ko-KR" sz="1400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𝒃𝒆𝒂𝒎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b="1" kern="1200" dirty="0" smtClean="0">
                              <a:solidFill>
                                <a:srgbClr val="0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 = 35 cm </a:t>
                          </a:r>
                          <a:endParaRPr lang="ko-KR" altLang="en-US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b="1" kern="1200" dirty="0" smtClean="0">
                              <a:solidFill>
                                <a:srgbClr val="0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 = 40 cm </a:t>
                          </a:r>
                          <a:endParaRPr lang="ko-KR" altLang="en-US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14963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altLang="ko-KR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𝑘𝑒𝑉</m:t>
                                </m:r>
                              </m:oMath>
                            </m:oMathPara>
                          </a14:m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 smtClean="0">
                              <a:solidFill>
                                <a:srgbClr val="000000"/>
                              </a:solidFill>
                            </a:rPr>
                            <a:t>27%</a:t>
                          </a:r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 smtClean="0">
                              <a:solidFill>
                                <a:srgbClr val="000000"/>
                              </a:solidFill>
                            </a:rPr>
                            <a:t>33%</a:t>
                          </a:r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0240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en-US" altLang="ko-KR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𝑘𝑒𝑉</m:t>
                                </m:r>
                              </m:oMath>
                            </m:oMathPara>
                          </a14:m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 smtClean="0">
                              <a:solidFill>
                                <a:srgbClr val="FF0000"/>
                              </a:solidFill>
                            </a:rPr>
                            <a:t>43%</a:t>
                          </a:r>
                          <a:endParaRPr lang="ko-KR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 smtClean="0">
                              <a:solidFill>
                                <a:srgbClr val="000000"/>
                              </a:solidFill>
                            </a:rPr>
                            <a:t>70%</a:t>
                          </a:r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표 5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7176963"/>
                  </p:ext>
                </p:extLst>
              </p:nvPr>
            </p:nvGraphicFramePr>
            <p:xfrm>
              <a:off x="7597444" y="1857818"/>
              <a:ext cx="282652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08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96302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114341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847" t="-2000" r="-297458" b="-2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b="1" kern="1200" dirty="0" smtClean="0">
                              <a:solidFill>
                                <a:srgbClr val="0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 = 35 cm </a:t>
                          </a:r>
                          <a:endParaRPr lang="ko-KR" altLang="en-US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200" b="1" kern="1200" dirty="0" smtClean="0">
                              <a:solidFill>
                                <a:srgbClr val="0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 = 40 cm </a:t>
                          </a:r>
                          <a:endParaRPr lang="ko-KR" altLang="en-US" sz="12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847" t="-100000" r="-297458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 smtClean="0">
                              <a:solidFill>
                                <a:srgbClr val="000000"/>
                              </a:solidFill>
                            </a:rPr>
                            <a:t>27%</a:t>
                          </a:r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 smtClean="0">
                              <a:solidFill>
                                <a:srgbClr val="000000"/>
                              </a:solidFill>
                            </a:rPr>
                            <a:t>33%</a:t>
                          </a:r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847" t="-204000" r="-297458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 smtClean="0">
                              <a:solidFill>
                                <a:srgbClr val="FF0000"/>
                              </a:solidFill>
                            </a:rPr>
                            <a:t>43%</a:t>
                          </a:r>
                          <a:endParaRPr lang="ko-KR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 smtClean="0">
                              <a:solidFill>
                                <a:srgbClr val="000000"/>
                              </a:solidFill>
                            </a:rPr>
                            <a:t>70%</a:t>
                          </a:r>
                          <a:endParaRPr lang="ko-KR" altLang="en-US" sz="14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499581" y="1447256"/>
                <a:ext cx="3204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solidFill>
                      <a:srgbClr val="000000"/>
                    </a:solidFill>
                    <a:latin typeface="Tahoma"/>
                  </a:rPr>
                  <a:t>Total loss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600" b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 b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altLang="ko-KR" sz="1600" b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600" b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2∗</m:t>
                    </m:r>
                    <m:sSup>
                      <m:sSupPr>
                        <m:ctrlP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sSup>
                      <m:sSupPr>
                        <m:ctrlP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1600" dirty="0" smtClean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1" y="1447256"/>
                <a:ext cx="3204931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8000306" y="2865930"/>
                <a:ext cx="22649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600" dirty="0" smtClean="0">
                    <a:solidFill>
                      <a:srgbClr val="000000"/>
                    </a:solidFill>
                    <a:latin typeface="Tahoma"/>
                  </a:rPr>
                  <a:t> at 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Tahoma"/>
                  </a:rPr>
                  <a:t>15</a:t>
                </a:r>
                <a14:m>
                  <m:oMath xmlns:m="http://schemas.openxmlformats.org/officeDocument/2006/math">
                    <m:r>
                      <a:rPr lang="en-US" altLang="ko-KR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ko-KR" sz="1600" dirty="0">
                    <a:solidFill>
                      <a:srgbClr val="000000"/>
                    </a:solidFill>
                    <a:latin typeface="Tahoma"/>
                  </a:rPr>
                  <a:t> </a:t>
                </a:r>
                <a:r>
                  <a:rPr lang="en-US" altLang="ko-KR" sz="1600" dirty="0" smtClean="0">
                    <a:solidFill>
                      <a:srgbClr val="000000"/>
                    </a:solidFill>
                    <a:latin typeface="Tahoma"/>
                  </a:rPr>
                  <a:t>injection</a:t>
                </a:r>
                <a:endParaRPr lang="en-US" altLang="ko-KR" sz="1200" dirty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306" y="2865930"/>
                <a:ext cx="2264949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5357" r="-269" b="-2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8911090" y="5106670"/>
                <a:ext cx="5979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ko-K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ko-K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ko-KR" alt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90" y="5106670"/>
                <a:ext cx="597938" cy="338554"/>
              </a:xfrm>
              <a:prstGeom prst="rect">
                <a:avLst/>
              </a:prstGeom>
              <a:blipFill rotWithShape="0">
                <a:blip r:embed="rId8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 rot="10800000">
                <a:off x="7444136" y="3204484"/>
                <a:ext cx="369332" cy="186794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sz="1200" dirty="0" smtClean="0">
                    <a:solidFill>
                      <a:srgbClr val="000000"/>
                    </a:solidFill>
                  </a:rPr>
                  <a:t>Heating power (</a:t>
                </a:r>
                <a14:m>
                  <m:oMath xmlns:m="http://schemas.openxmlformats.org/officeDocument/2006/math">
                    <m:r>
                      <a:rPr lang="en-US" altLang="ko-KR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𝑀𝑊</m:t>
                    </m:r>
                    <m:r>
                      <a:rPr lang="en-US" altLang="ko-KR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ko-KR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ko-KR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ko-KR" altLang="en-US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7444136" y="3204484"/>
                <a:ext cx="369332" cy="1867942"/>
              </a:xfrm>
              <a:prstGeom prst="rect">
                <a:avLst/>
              </a:prstGeom>
              <a:blipFill rotWithShape="0">
                <a:blip r:embed="rId9"/>
                <a:stretch>
                  <a:fillRect b="-22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556476" y="3972535"/>
                <a:ext cx="22649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100" b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1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=2∗</m:t>
                      </m:r>
                      <m:sSup>
                        <m:sSupPr>
                          <m:ctrlPr>
                            <a:rPr lang="en-US" altLang="ko-KR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altLang="ko-KR" sz="1100" b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ko-KR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ko-KR" sz="1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altLang="ko-KR" sz="11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1100" dirty="0">
                  <a:solidFill>
                    <a:srgbClr val="0000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476" y="3972535"/>
                <a:ext cx="2264949" cy="261610"/>
              </a:xfrm>
              <a:prstGeom prst="rect">
                <a:avLst/>
              </a:prstGeom>
              <a:blipFill rotWithShape="0">
                <a:blip r:embed="rId10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개체 60"/>
          <p:cNvGraphicFramePr>
            <a:graphicFrameLocks noChangeAspect="1"/>
          </p:cNvGraphicFramePr>
          <p:nvPr>
            <p:extLst/>
          </p:nvPr>
        </p:nvGraphicFramePr>
        <p:xfrm>
          <a:off x="7499581" y="2999541"/>
          <a:ext cx="3420955" cy="2389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29" name="Graph" r:id="rId11" imgW="4154400" imgH="2901600" progId="Origin50.Graph">
                  <p:embed/>
                </p:oleObj>
              </mc:Choice>
              <mc:Fallback>
                <p:oleObj name="Graph" r:id="rId11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99581" y="2999541"/>
                        <a:ext cx="3420955" cy="2389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092" y="1378680"/>
            <a:ext cx="5086350" cy="4076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821425" y="357426"/>
            <a:ext cx="100860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  <a:latin typeface="Tahoma"/>
              </a:rPr>
              <a:t>C</a:t>
            </a:r>
            <a:r>
              <a:rPr lang="en-US" altLang="ko-KR" sz="1600" dirty="0" smtClean="0">
                <a:solidFill>
                  <a:srgbClr val="000000"/>
                </a:solidFill>
                <a:latin typeface="Tahoma"/>
              </a:rPr>
              <a:t>.Y. Lee</a:t>
            </a:r>
            <a:endParaRPr lang="ko-KR" altLang="en-US" sz="1600" dirty="0" smtClean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654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847743"/>
              </p:ext>
            </p:extLst>
          </p:nvPr>
        </p:nvGraphicFramePr>
        <p:xfrm>
          <a:off x="4831670" y="3628671"/>
          <a:ext cx="5400600" cy="2816944"/>
        </p:xfrm>
        <a:graphic>
          <a:graphicData uri="http://schemas.openxmlformats.org/drawingml/2006/table">
            <a:tbl>
              <a:tblPr firstRow="1" bandRow="1"/>
              <a:tblGrid>
                <a:gridCol w="2080557"/>
                <a:gridCol w="1776044"/>
                <a:gridCol w="1543999"/>
              </a:tblGrid>
              <a:tr h="46998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Present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Future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161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Toroidal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B Field [T]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0.1 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0.3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161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Major Radius [m]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0.45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0.4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161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Minor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Radius [m]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0.33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0.3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161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Aspect Ratio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&gt;1.36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&gt;1.33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161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Plasma Current [kA]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~100 kA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161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Elongation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~1.6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~2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161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Safety factor, </a:t>
                      </a:r>
                      <a:r>
                        <a:rPr lang="en-US" altLang="ko-KR" sz="16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en-US" altLang="ko-KR" sz="1600" baseline="-250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ko-KR" altLang="en-US" sz="1600" baseline="-25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~6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~5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직사각형 26"/>
          <p:cNvSpPr>
            <a:spLocks noChangeArrowheads="1"/>
          </p:cNvSpPr>
          <p:nvPr/>
        </p:nvSpPr>
        <p:spPr bwMode="auto">
          <a:xfrm>
            <a:off x="3647728" y="2904299"/>
            <a:ext cx="25126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2000" dirty="0">
                <a:solidFill>
                  <a:srgbClr val="000000"/>
                </a:solidFill>
              </a:rPr>
              <a:t>  Specifications</a:t>
            </a:r>
            <a:endParaRPr lang="en-US" altLang="ko-KR" sz="2000" b="0" dirty="0">
              <a:solidFill>
                <a:srgbClr val="000000"/>
              </a:solidFill>
            </a:endParaRPr>
          </a:p>
        </p:txBody>
      </p:sp>
      <p:pic>
        <p:nvPicPr>
          <p:cNvPr id="6" name="그림 18" descr="ALL ASSY_mike.bmp"/>
          <p:cNvPicPr>
            <a:picLocks noChangeAspect="1"/>
          </p:cNvPicPr>
          <p:nvPr/>
        </p:nvPicPr>
        <p:blipFill>
          <a:blip r:embed="rId3" cstate="print"/>
          <a:srcRect l="29323" t="11111" r="31120" b="5556"/>
          <a:stretch>
            <a:fillRect/>
          </a:stretch>
        </p:blipFill>
        <p:spPr bwMode="auto">
          <a:xfrm>
            <a:off x="335360" y="960084"/>
            <a:ext cx="313055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744" y="3822"/>
            <a:ext cx="9995271" cy="7127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VEST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(Versatile Experiment Spherical Torus)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26"/>
          <p:cNvSpPr>
            <a:spLocks noChangeArrowheads="1"/>
          </p:cNvSpPr>
          <p:nvPr/>
        </p:nvSpPr>
        <p:spPr bwMode="auto">
          <a:xfrm>
            <a:off x="3671174" y="711037"/>
            <a:ext cx="7721593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en-US" altLang="ko-KR" sz="2000" dirty="0">
                <a:solidFill>
                  <a:srgbClr val="000000"/>
                </a:solidFill>
              </a:rPr>
              <a:t>   Objectives</a:t>
            </a:r>
          </a:p>
          <a:p>
            <a:pPr marL="447675" indent="-180975" algn="l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b="0" dirty="0">
                <a:solidFill>
                  <a:srgbClr val="000000"/>
                </a:solidFill>
              </a:rPr>
              <a:t>Basic research on </a:t>
            </a:r>
            <a:r>
              <a:rPr lang="en-US" altLang="ko-KR" sz="1800" dirty="0">
                <a:solidFill>
                  <a:srgbClr val="000000"/>
                </a:solidFill>
              </a:rPr>
              <a:t>a compact, high-</a:t>
            </a:r>
            <a:r>
              <a:rPr lang="en-US" altLang="ko-KR" sz="1800" dirty="0">
                <a:solidFill>
                  <a:srgbClr val="000000"/>
                </a:solidFill>
                <a:sym typeface="Symbol"/>
              </a:rPr>
              <a:t></a:t>
            </a:r>
            <a:r>
              <a:rPr lang="en-US" altLang="ko-KR" sz="1800" dirty="0">
                <a:solidFill>
                  <a:srgbClr val="000000"/>
                </a:solidFill>
              </a:rPr>
              <a:t> ST (Spherical Torus)</a:t>
            </a:r>
          </a:p>
          <a:p>
            <a:pPr marL="447675" indent="-180975" algn="l">
              <a:lnSpc>
                <a:spcPct val="150000"/>
              </a:lnSpc>
              <a:defRPr/>
            </a:pPr>
            <a:r>
              <a:rPr lang="en-US" altLang="ko-KR" sz="1800" dirty="0">
                <a:solidFill>
                  <a:srgbClr val="000000"/>
                </a:solidFill>
              </a:rPr>
              <a:t>	with elongated chamber in partial solenoid configuration</a:t>
            </a:r>
            <a:endParaRPr lang="en-US" altLang="ko-KR" sz="1800" b="0" dirty="0">
              <a:solidFill>
                <a:srgbClr val="000000"/>
              </a:solidFill>
            </a:endParaRPr>
          </a:p>
          <a:p>
            <a:pPr marL="447675" indent="-180975" algn="l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ko-KR" sz="1800" b="0" dirty="0">
                <a:solidFill>
                  <a:srgbClr val="000000"/>
                </a:solidFill>
              </a:rPr>
              <a:t>Study on </a:t>
            </a:r>
            <a:r>
              <a:rPr lang="en-US" altLang="ko-KR" sz="1800" dirty="0">
                <a:solidFill>
                  <a:srgbClr val="000000"/>
                </a:solidFill>
              </a:rPr>
              <a:t>innovative start-up, </a:t>
            </a:r>
            <a:r>
              <a:rPr lang="en-US" altLang="ko-KR" sz="1800" dirty="0">
                <a:solidFill>
                  <a:srgbClr val="0000FF"/>
                </a:solidFill>
              </a:rPr>
              <a:t>non-inductive H&amp;CD, high </a:t>
            </a:r>
            <a:r>
              <a:rPr lang="en-US" altLang="ko-KR" sz="1800" b="0" dirty="0">
                <a:solidFill>
                  <a:srgbClr val="0000FF"/>
                </a:solidFill>
                <a:sym typeface="Symbol"/>
              </a:rPr>
              <a:t></a:t>
            </a:r>
            <a:r>
              <a:rPr lang="en-US" altLang="ko-KR" sz="1800" dirty="0">
                <a:solidFill>
                  <a:srgbClr val="000000"/>
                </a:solidFill>
              </a:rPr>
              <a:t> and innovative divertor concept, etc</a:t>
            </a:r>
          </a:p>
        </p:txBody>
      </p:sp>
    </p:spTree>
    <p:extLst>
      <p:ext uri="{BB962C8B-B14F-4D97-AF65-F5344CB8AC3E}">
        <p14:creationId xmlns:p14="http://schemas.microsoft.com/office/powerpoint/2010/main" val="3958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184114"/>
            <a:ext cx="5243479" cy="4213292"/>
          </a:xfrm>
          <a:prstGeom prst="rect">
            <a:avLst/>
          </a:prstGeom>
        </p:spPr>
      </p:pic>
      <p:sp>
        <p:nvSpPr>
          <p:cNvPr id="24" name="제목 9"/>
          <p:cNvSpPr>
            <a:spLocks noGrp="1"/>
          </p:cNvSpPr>
          <p:nvPr>
            <p:ph type="title" idx="4294967295"/>
          </p:nvPr>
        </p:nvSpPr>
        <p:spPr>
          <a:xfrm>
            <a:off x="0" y="-4044"/>
            <a:ext cx="8447099" cy="7127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History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of VEST 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Discharges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44" y="692696"/>
            <a:ext cx="1192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#2946: First plasma (Jan. 2013)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#10508: Hydrogen glow discharge cleaning (Nov. 2014)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2000" b="0" kern="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~70 kA 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duration </a:t>
            </a:r>
            <a:r>
              <a:rPr lang="en-US" altLang="ko-KR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~10 </a:t>
            </a:r>
            <a:r>
              <a:rPr lang="en-US" altLang="ko-KR" sz="2000" b="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ko-KR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20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#14945: </a:t>
            </a:r>
            <a:r>
              <a:rPr lang="en-US" altLang="ko-KR" sz="20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r>
              <a:rPr lang="en-US" altLang="ko-KR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He GDC (Mar. 2016)</a:t>
            </a:r>
            <a:r>
              <a:rPr lang="en-US" altLang="ko-KR" sz="2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altLang="ko-KR" sz="2000" b="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2000" b="0" kern="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 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#16942: Long pulse with coil power supply</a:t>
            </a:r>
            <a:r>
              <a:rPr lang="ko-KR" altLang="en-US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(May. 2017) </a:t>
            </a:r>
            <a:endParaRPr lang="ko-KR" altLang="en-US" sz="20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442308"/>
            <a:ext cx="4943872" cy="39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723089" cy="7127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VEST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D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ischarge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S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tatus : 100kA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with </a:t>
            </a:r>
            <a:r>
              <a:rPr lang="en-US" altLang="ko-KR" sz="3200" dirty="0" err="1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Boronization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(#14945) 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9612" y="1196752"/>
            <a:ext cx="516911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EC-assisted OH discharge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Plasma current 100 kA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Hydrogen plasma with </a:t>
            </a:r>
            <a:r>
              <a:rPr lang="en-US" altLang="ko-KR" sz="1800" b="0" dirty="0" err="1" smtClean="0">
                <a:solidFill>
                  <a:srgbClr val="000000"/>
                </a:solidFill>
                <a:latin typeface="+mj-lt"/>
              </a:rPr>
              <a:t>Boroination</a:t>
            </a:r>
            <a:endParaRPr lang="en-US" altLang="ko-KR" sz="1800" b="0" dirty="0" smtClean="0">
              <a:solidFill>
                <a:srgbClr val="000000"/>
              </a:solidFill>
              <a:latin typeface="+mj-lt"/>
            </a:endParaRP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Tungsten &amp; Graphite (inboard) limiter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endParaRPr lang="en-US" altLang="ko-KR" sz="1800" dirty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Equilibrium parameters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R=0.45m/a=0.33m (A=1.36)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Elongation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: 1.6 –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2.5</a:t>
            </a:r>
            <a:endParaRPr lang="en-US" altLang="ko-KR" sz="1800" b="0" dirty="0">
              <a:solidFill>
                <a:srgbClr val="000000"/>
              </a:solidFill>
              <a:latin typeface="+mj-lt"/>
            </a:endParaRP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Edge safety factor: ~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7</a:t>
            </a:r>
            <a:endParaRPr lang="en-US" altLang="ko-KR" sz="1800" b="0" dirty="0">
              <a:solidFill>
                <a:srgbClr val="000000"/>
              </a:solidFill>
              <a:latin typeface="+mj-lt"/>
            </a:endParaRP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endParaRPr lang="en-US" altLang="ko-KR" sz="1800" dirty="0" smtClean="0">
              <a:solidFill>
                <a:srgbClr val="000000"/>
              </a:solidFill>
              <a:latin typeface="+mj-lt"/>
            </a:endParaRPr>
          </a:p>
          <a:p>
            <a:pPr marL="342900" lvl="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Tahoma"/>
              </a:rPr>
              <a:t>Limited discharge length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Fast ramp-up </a:t>
            </a:r>
            <a:endParaRPr lang="en-US" altLang="ko-KR" sz="1800" b="0" dirty="0" smtClean="0">
              <a:solidFill>
                <a:srgbClr val="000000"/>
              </a:solidFill>
              <a:latin typeface="+mj-lt"/>
            </a:endParaRPr>
          </a:p>
          <a:p>
            <a:pPr lvl="1" algn="l">
              <a:spcBef>
                <a:spcPts val="300"/>
              </a:spcBef>
            </a:pPr>
            <a:r>
              <a:rPr lang="en-US" altLang="ko-KR" sz="1800" b="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	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Require large </a:t>
            </a:r>
            <a:r>
              <a:rPr lang="en-US" altLang="ko-KR" sz="1800" b="0" dirty="0" err="1" smtClean="0">
                <a:solidFill>
                  <a:srgbClr val="000000"/>
                </a:solidFill>
                <a:latin typeface="+mj-lt"/>
              </a:rPr>
              <a:t>Bv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in the beginning</a:t>
            </a:r>
          </a:p>
          <a:p>
            <a:pPr marL="800100" lvl="1" indent="-342900" algn="l">
              <a:spcBef>
                <a:spcPts val="3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Wall 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eddy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current </a:t>
            </a:r>
          </a:p>
          <a:p>
            <a:pPr lvl="1" algn="l">
              <a:spcBef>
                <a:spcPts val="300"/>
              </a:spcBef>
            </a:pPr>
            <a:r>
              <a:rPr lang="en-US" altLang="ko-KR" sz="1800" b="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	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Limited time response of </a:t>
            </a:r>
            <a:r>
              <a:rPr lang="en-US" altLang="ko-KR" sz="1800" b="0" dirty="0" err="1" smtClean="0">
                <a:solidFill>
                  <a:srgbClr val="000000"/>
                </a:solidFill>
                <a:latin typeface="+mj-lt"/>
              </a:rPr>
              <a:t>Bv</a:t>
            </a:r>
            <a:endParaRPr lang="en-US" altLang="ko-KR" sz="1800" b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11" y="1015466"/>
            <a:ext cx="3876675" cy="55721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5785" r="6593" b="5785"/>
          <a:stretch/>
        </p:blipFill>
        <p:spPr>
          <a:xfrm>
            <a:off x="4710752" y="931736"/>
            <a:ext cx="1926838" cy="55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723089" cy="7127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VEST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D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ischarge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S</a:t>
            </a:r>
            <a:r>
              <a:rPr lang="en-US" altLang="ko-KR" sz="32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tatus : 100kA 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with </a:t>
            </a:r>
            <a:r>
              <a:rPr lang="en-US" altLang="ko-KR" sz="3200" dirty="0" err="1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Boronization</a:t>
            </a:r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(#14945) 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3792" y="593462"/>
            <a:ext cx="777534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Kinetic plasma parameters from magnetics</a:t>
            </a:r>
          </a:p>
          <a:p>
            <a:pPr marL="800100" lvl="1" indent="-342900" algn="l">
              <a:spcBef>
                <a:spcPts val="6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Spitzer temperature*: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&lt; 300 eV (average)</a:t>
            </a:r>
            <a:endParaRPr lang="en-US" altLang="ko-KR" sz="1800" b="0" dirty="0">
              <a:solidFill>
                <a:srgbClr val="000000"/>
              </a:solidFill>
              <a:latin typeface="+mj-lt"/>
            </a:endParaRPr>
          </a:p>
          <a:p>
            <a:pPr marL="800100" lvl="1" indent="-342900" algn="l">
              <a:spcBef>
                <a:spcPts val="6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Diamagnetic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flux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Stored 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energy (perpendicular)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&lt; 1.2 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kJ</a:t>
            </a:r>
          </a:p>
          <a:p>
            <a:pPr marL="800100" lvl="1" indent="-342900" algn="l">
              <a:spcBef>
                <a:spcPts val="600"/>
              </a:spcBef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Estimated plasma 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density: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&lt; 3×10</a:t>
            </a:r>
            <a:r>
              <a:rPr lang="en-US" altLang="ko-KR" sz="1800" b="0" baseline="30000" dirty="0" smtClean="0">
                <a:solidFill>
                  <a:srgbClr val="000000"/>
                </a:solidFill>
                <a:latin typeface="+mj-lt"/>
              </a:rPr>
              <a:t>19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 m</a:t>
            </a:r>
            <a:r>
              <a:rPr lang="en-US" altLang="ko-KR" sz="1800" b="0" baseline="30000" dirty="0" smtClean="0">
                <a:solidFill>
                  <a:srgbClr val="000000"/>
                </a:solidFill>
                <a:latin typeface="+mj-lt"/>
              </a:rPr>
              <a:t>-3</a:t>
            </a:r>
            <a:r>
              <a:rPr lang="en-US" altLang="ko-KR" sz="1800" b="0" dirty="0">
                <a:solidFill>
                  <a:srgbClr val="000000"/>
                </a:solidFill>
              </a:rPr>
              <a:t> (average</a:t>
            </a:r>
            <a:r>
              <a:rPr lang="en-US" altLang="ko-KR" sz="1800" b="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5404" y="2406138"/>
            <a:ext cx="3825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</a:rPr>
              <a:t>*Z</a:t>
            </a:r>
            <a:r>
              <a:rPr lang="el-GR" altLang="ko-KR" sz="1600" baseline="-25000" dirty="0">
                <a:solidFill>
                  <a:srgbClr val="000000"/>
                </a:solidFill>
              </a:rPr>
              <a:t>σ</a:t>
            </a:r>
            <a:r>
              <a:rPr lang="en-US" altLang="ko-KR" sz="1600" dirty="0">
                <a:solidFill>
                  <a:srgbClr val="000000"/>
                </a:solidFill>
              </a:rPr>
              <a:t> = 3 / trapped particle fraction </a:t>
            </a:r>
            <a:r>
              <a:rPr lang="en-US" altLang="ko-KR" sz="1600" dirty="0" smtClean="0">
                <a:solidFill>
                  <a:srgbClr val="000000"/>
                </a:solidFill>
              </a:rPr>
              <a:t>90%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420871" y="2051296"/>
            <a:ext cx="4394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altLang="ko-KR" sz="1600" dirty="0" smtClean="0">
                <a:solidFill>
                  <a:srgbClr val="000000"/>
                </a:solidFill>
              </a:rPr>
              <a:t># Greenwald </a:t>
            </a:r>
            <a:r>
              <a:rPr lang="en-US" altLang="ko-KR" sz="1600" dirty="0">
                <a:solidFill>
                  <a:srgbClr val="000000"/>
                </a:solidFill>
              </a:rPr>
              <a:t>density limit: ~3×10</a:t>
            </a:r>
            <a:r>
              <a:rPr lang="en-US" altLang="ko-KR" sz="1600" baseline="30000" dirty="0">
                <a:solidFill>
                  <a:srgbClr val="000000"/>
                </a:solidFill>
              </a:rPr>
              <a:t>19</a:t>
            </a:r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m</a:t>
            </a:r>
            <a:r>
              <a:rPr lang="en-US" altLang="ko-KR" sz="1600" baseline="30000" dirty="0" smtClean="0">
                <a:solidFill>
                  <a:srgbClr val="000000"/>
                </a:solidFill>
              </a:rPr>
              <a:t>-3</a:t>
            </a:r>
            <a:endParaRPr lang="en-US" altLang="ko-KR" sz="1600" baseline="30000" dirty="0">
              <a:solidFill>
                <a:srgbClr val="000000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1" y="957943"/>
            <a:ext cx="3668562" cy="541906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60" y="2181454"/>
            <a:ext cx="3143152" cy="46429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04112" y="3424932"/>
            <a:ext cx="5103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800" dirty="0" smtClean="0">
                <a:solidFill>
                  <a:srgbClr val="000000"/>
                </a:solidFill>
                <a:latin typeface="helvetica"/>
                <a:ea typeface="맑은 고딕"/>
              </a:rPr>
              <a:t>Diamagnetic flux measurement</a:t>
            </a:r>
          </a:p>
          <a:p>
            <a:pPr marL="800100" lvl="1" indent="-342900" algn="l" fontAlgn="auto">
              <a:spcBef>
                <a:spcPts val="0"/>
              </a:spcBef>
              <a:spcAft>
                <a:spcPts val="0"/>
              </a:spcAft>
              <a:buFont typeface="helvetica" panose="020B0604020202020204" pitchFamily="34" charset="0"/>
              <a:buChar char="–"/>
            </a:pPr>
            <a:r>
              <a:rPr kumimoji="0" lang="en-US" altLang="ko-KR" sz="1800" b="0" dirty="0" smtClean="0">
                <a:solidFill>
                  <a:srgbClr val="000000"/>
                </a:solidFill>
                <a:latin typeface="helvetica"/>
                <a:ea typeface="맑은 고딕"/>
              </a:rPr>
              <a:t>TF current filtering method</a:t>
            </a:r>
          </a:p>
          <a:p>
            <a:pPr marL="800100" lvl="1" indent="-342900" algn="l" fontAlgn="auto">
              <a:spcBef>
                <a:spcPts val="0"/>
              </a:spcBef>
              <a:spcAft>
                <a:spcPts val="0"/>
              </a:spcAft>
              <a:buFont typeface="helvetica" panose="020B0604020202020204" pitchFamily="34" charset="0"/>
              <a:buChar char="–"/>
            </a:pPr>
            <a:r>
              <a:rPr kumimoji="0" lang="en-US" altLang="ko-KR" sz="1800" b="0" dirty="0" smtClean="0">
                <a:solidFill>
                  <a:srgbClr val="000000"/>
                </a:solidFill>
                <a:latin typeface="helvetica"/>
                <a:ea typeface="맑은 고딕"/>
              </a:rPr>
              <a:t>Error bar		1 </a:t>
            </a:r>
            <a:r>
              <a:rPr kumimoji="0" lang="en-US" altLang="ko-KR" sz="1800" b="0" dirty="0" err="1" smtClean="0">
                <a:solidFill>
                  <a:srgbClr val="000000"/>
                </a:solidFill>
                <a:latin typeface="helvetica"/>
                <a:ea typeface="맑은 고딕"/>
              </a:rPr>
              <a:t>mWb</a:t>
            </a:r>
            <a:endParaRPr kumimoji="0" lang="en-US" altLang="ko-KR" sz="1800" b="0" dirty="0" smtClean="0">
              <a:solidFill>
                <a:srgbClr val="000000"/>
              </a:solidFill>
              <a:latin typeface="helvetica"/>
              <a:ea typeface="맑은 고딕"/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altLang="ko-KR" sz="1800" b="0" dirty="0">
              <a:solidFill>
                <a:srgbClr val="000000"/>
              </a:solidFill>
              <a:latin typeface="helvetica"/>
              <a:ea typeface="맑은 고딕"/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1800" dirty="0" smtClean="0">
                <a:solidFill>
                  <a:srgbClr val="000000"/>
                </a:solidFill>
                <a:latin typeface="helvetica"/>
                <a:ea typeface="맑은 고딕"/>
              </a:rPr>
              <a:t>Parameters</a:t>
            </a:r>
          </a:p>
          <a:p>
            <a:pPr marL="800100" lvl="1" indent="-342900" algn="l" fontAlgn="auto">
              <a:spcBef>
                <a:spcPts val="0"/>
              </a:spcBef>
              <a:spcAft>
                <a:spcPts val="0"/>
              </a:spcAft>
              <a:buFont typeface="helvetica" panose="020B0604020202020204" pitchFamily="34" charset="0"/>
              <a:buChar char="–"/>
            </a:pPr>
            <a:r>
              <a:rPr kumimoji="0" lang="en-US" altLang="ko-KR" sz="1800" b="0" dirty="0" smtClean="0">
                <a:solidFill>
                  <a:srgbClr val="000000"/>
                </a:solidFill>
                <a:latin typeface="helvetica"/>
                <a:ea typeface="맑은 고딕"/>
              </a:rPr>
              <a:t>Poloidal beta	~ 0.6 (paramagnetic)</a:t>
            </a:r>
          </a:p>
          <a:p>
            <a:pPr marL="800100" lvl="1" indent="-342900" algn="l" fontAlgn="auto">
              <a:spcBef>
                <a:spcPts val="0"/>
              </a:spcBef>
              <a:spcAft>
                <a:spcPts val="0"/>
              </a:spcAft>
              <a:buFont typeface="helvetica" panose="020B0604020202020204" pitchFamily="34" charset="0"/>
              <a:buChar char="–"/>
            </a:pPr>
            <a:r>
              <a:rPr kumimoji="0" lang="en-US" altLang="ko-KR" sz="1800" b="0" dirty="0" smtClean="0">
                <a:solidFill>
                  <a:srgbClr val="000000"/>
                </a:solidFill>
                <a:latin typeface="helvetica"/>
                <a:ea typeface="맑은 고딕"/>
              </a:rPr>
              <a:t>Stored energy	&lt; 1.2 kJ</a:t>
            </a:r>
          </a:p>
          <a:p>
            <a:pPr marL="800100" lvl="1" indent="-342900" algn="l" fontAlgn="auto">
              <a:spcBef>
                <a:spcPts val="0"/>
              </a:spcBef>
              <a:spcAft>
                <a:spcPts val="0"/>
              </a:spcAft>
              <a:buFont typeface="helvetica" panose="020B0604020202020204" pitchFamily="34" charset="0"/>
              <a:buChar char="–"/>
            </a:pPr>
            <a:r>
              <a:rPr kumimoji="0" lang="en-US" altLang="ko-KR" sz="1800" b="0" dirty="0" err="1" smtClean="0">
                <a:solidFill>
                  <a:srgbClr val="000000"/>
                </a:solidFill>
                <a:latin typeface="helvetica"/>
                <a:ea typeface="맑은 고딕"/>
              </a:rPr>
              <a:t>Ohmic</a:t>
            </a:r>
            <a:r>
              <a:rPr kumimoji="0" lang="en-US" altLang="ko-KR" sz="1800" b="0" dirty="0" smtClean="0">
                <a:solidFill>
                  <a:srgbClr val="000000"/>
                </a:solidFill>
                <a:latin typeface="helvetica"/>
                <a:ea typeface="맑은 고딕"/>
              </a:rPr>
              <a:t> heating	&lt; 400 kW</a:t>
            </a:r>
          </a:p>
        </p:txBody>
      </p:sp>
    </p:spTree>
    <p:extLst>
      <p:ext uri="{BB962C8B-B14F-4D97-AF65-F5344CB8AC3E}">
        <p14:creationId xmlns:p14="http://schemas.microsoft.com/office/powerpoint/2010/main" val="25635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447099" cy="712788"/>
          </a:xfrm>
          <a:prstGeom prst="rect">
            <a:avLst/>
          </a:prstGeom>
        </p:spPr>
        <p:txBody>
          <a:bodyPr/>
          <a:lstStyle/>
          <a:p>
            <a:r>
              <a:rPr lang="en-US" altLang="ko-KR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Start-up Experiments</a:t>
            </a:r>
            <a:endParaRPr lang="ko-KR" alt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6201" y="3024384"/>
            <a:ext cx="60195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500" dirty="0">
                <a:solidFill>
                  <a:srgbClr val="000000"/>
                </a:solidFill>
              </a:rPr>
              <a:t>Start-up Experiments</a:t>
            </a:r>
            <a:endParaRPr lang="ko-KR" altLang="en-US" sz="4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116"/>
            <a:ext cx="10657184" cy="712788"/>
          </a:xfrm>
          <a:prstGeom prst="rect">
            <a:avLst/>
          </a:prstGeom>
        </p:spPr>
        <p:txBody>
          <a:bodyPr lIns="89129" tIns="45932" rIns="89129" bIns="45932" anchor="b">
            <a:normAutofit fontScale="90000"/>
          </a:bodyPr>
          <a:lstStyle/>
          <a:p>
            <a:pPr defTabSz="898525" eaLnBrk="1" hangingPunct="1"/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Start-up experiments</a:t>
            </a:r>
            <a:r>
              <a:rPr lang="en-US" altLang="ko-KR" sz="2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altLang="ko-KR" sz="28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ko-KR" sz="31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Trapped Particle </a:t>
            </a:r>
            <a:r>
              <a:rPr lang="en-US" altLang="ko-KR" sz="31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Configuration (TPC)</a:t>
            </a:r>
            <a:endParaRPr lang="en-US" altLang="ko-KR" sz="31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7196" r="22465" b="49841"/>
          <a:stretch/>
        </p:blipFill>
        <p:spPr>
          <a:xfrm>
            <a:off x="290288" y="972456"/>
            <a:ext cx="4736086" cy="5225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46228" y="923799"/>
            <a:ext cx="66285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000000"/>
                </a:solidFill>
                <a:latin typeface="+mj-lt"/>
              </a:rPr>
              <a:t>Efficient and robust tokamak start-up </a:t>
            </a: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demonstrated at VEST and KSTAR</a:t>
            </a:r>
            <a:endParaRPr lang="ko-KR" altLang="en-US" sz="1800" dirty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ko-KR" sz="800" dirty="0" smtClean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1800" dirty="0" smtClean="0">
                <a:solidFill>
                  <a:srgbClr val="000000"/>
                </a:solidFill>
                <a:latin typeface="+mj-lt"/>
              </a:rPr>
              <a:t>Mirror like magnetic field configuration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Enhanced particle confinement</a:t>
            </a:r>
          </a:p>
          <a:p>
            <a:pPr marL="800100" lvl="1" indent="-342900" algn="l">
              <a:buFont typeface="helvetica" panose="020B0604020202020204" pitchFamily="34" charset="0"/>
              <a:buChar char="–"/>
            </a:pP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Inherently stable decay index</a:t>
            </a:r>
            <a:r>
              <a:rPr lang="en-US" altLang="ko-KR" sz="18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800" b="0" dirty="0" smtClean="0">
                <a:solidFill>
                  <a:srgbClr val="000000"/>
                </a:solidFill>
                <a:latin typeface="+mj-lt"/>
              </a:rPr>
              <a:t>structure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2104" y="2709853"/>
            <a:ext cx="46330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Y. An </a:t>
            </a:r>
            <a:r>
              <a:rPr lang="en-US" altLang="ko-KR" sz="1600" i="1" dirty="0" smtClean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ko-KR" sz="1600" i="1" dirty="0" err="1" smtClean="0">
                <a:solidFill>
                  <a:srgbClr val="000000"/>
                </a:solidFill>
                <a:latin typeface="+mj-lt"/>
              </a:rPr>
              <a:t>Nucl</a:t>
            </a:r>
            <a:r>
              <a:rPr lang="en-US" altLang="ko-KR" sz="1600" i="1" dirty="0" smtClean="0">
                <a:solidFill>
                  <a:srgbClr val="000000"/>
                </a:solidFill>
                <a:latin typeface="+mj-lt"/>
              </a:rPr>
              <a:t>. Fusion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+mj-lt"/>
              </a:rPr>
              <a:t>57</a:t>
            </a:r>
            <a:r>
              <a:rPr lang="en-US" altLang="ko-KR" sz="1600" dirty="0" smtClean="0">
                <a:solidFill>
                  <a:srgbClr val="000000"/>
                </a:solidFill>
                <a:latin typeface="+mj-lt"/>
              </a:rPr>
              <a:t> 016001 (2017)</a:t>
            </a:r>
            <a:endParaRPr lang="ko-KR" altLang="en-US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5767" r="6004" b="40741"/>
          <a:stretch/>
        </p:blipFill>
        <p:spPr>
          <a:xfrm>
            <a:off x="5018858" y="3762082"/>
            <a:ext cx="3316668" cy="2556599"/>
          </a:xfrm>
          <a:prstGeom prst="rect">
            <a:avLst/>
          </a:prstGeom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67505"/>
              </p:ext>
            </p:extLst>
          </p:nvPr>
        </p:nvGraphicFramePr>
        <p:xfrm>
          <a:off x="8093708" y="3652128"/>
          <a:ext cx="4104840" cy="2854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03" name="Graph" r:id="rId6" imgW="4170240" imgH="2900160" progId="Origin50.Graph">
                  <p:embed/>
                </p:oleObj>
              </mc:Choice>
              <mc:Fallback>
                <p:oleObj name="Graph" r:id="rId6" imgW="417024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93708" y="3652128"/>
                        <a:ext cx="4104840" cy="2854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직사각형 1"/>
          <p:cNvSpPr/>
          <p:nvPr/>
        </p:nvSpPr>
        <p:spPr>
          <a:xfrm>
            <a:off x="7032103" y="3111148"/>
            <a:ext cx="463300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dirty="0" err="1">
                <a:solidFill>
                  <a:srgbClr val="000000"/>
                </a:solidFill>
                <a:latin typeface="Arial" panose="020B0604020202020204" pitchFamily="34" charset="0"/>
              </a:rPr>
              <a:t>Jeongwon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 Lee et al 2017 </a:t>
            </a:r>
            <a:r>
              <a:rPr lang="en-US" altLang="ko-KR" i="1" dirty="0" err="1">
                <a:solidFill>
                  <a:srgbClr val="000000"/>
                </a:solidFill>
                <a:latin typeface="Arial" panose="020B0604020202020204" pitchFamily="34" charset="0"/>
              </a:rPr>
              <a:t>Nucl</a:t>
            </a:r>
            <a:r>
              <a:rPr lang="en-US" altLang="ko-KR" i="1" dirty="0">
                <a:solidFill>
                  <a:srgbClr val="000000"/>
                </a:solidFill>
                <a:latin typeface="Arial" panose="020B0604020202020204" pitchFamily="34" charset="0"/>
              </a:rPr>
              <a:t>. Fusion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in press </a:t>
            </a:r>
            <a:r>
              <a:rPr lang="en-US" altLang="ko-KR" dirty="0">
                <a:solidFill>
                  <a:srgbClr val="006EB3"/>
                </a:solidFill>
                <a:latin typeface="Arial" panose="020B0604020202020204" pitchFamily="34" charset="0"/>
              </a:rPr>
              <a:t>https://doi.org/10.1088/1741-4326/aa8511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2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">
  <a:themeElements>
    <a:clrScheme name="사용자 지정 3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5B9BD5"/>
      </a:accent1>
      <a:accent2>
        <a:srgbClr val="6F3B5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ver">
      <a:majorFont>
        <a:latin typeface="Tahoma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(eng.)templet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uplex">
      <a:majorFont>
        <a:latin typeface="helvetica"/>
        <a:ea typeface="맑은 고딕"/>
        <a:cs typeface=""/>
      </a:majorFont>
      <a:minorFont>
        <a:latin typeface="helvetica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+mj-lt"/>
          </a:defRPr>
        </a:defPPr>
      </a:lstStyle>
    </a:tx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(eng.)templet" id="{4A7E62C0-A08C-4A33-A25A-1E3B527F9114}" vid="{EB4B6DA1-CBD1-4728-BCDD-95D610C07817}"/>
    </a:ext>
  </a:ext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98627</TotalTime>
  <Words>2358</Words>
  <Application>Microsoft Office PowerPoint</Application>
  <PresentationFormat>와이드스크린</PresentationFormat>
  <Paragraphs>535</Paragraphs>
  <Slides>37</Slides>
  <Notes>27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54" baseType="lpstr">
      <vt:lpstr>Elegant</vt:lpstr>
      <vt:lpstr>HY강B</vt:lpstr>
      <vt:lpstr>Open Sans</vt:lpstr>
      <vt:lpstr>굴림</vt:lpstr>
      <vt:lpstr>맑은 고딕</vt:lpstr>
      <vt:lpstr>Arial</vt:lpstr>
      <vt:lpstr>Arial Black</vt:lpstr>
      <vt:lpstr>Cambria Math</vt:lpstr>
      <vt:lpstr>helvetica</vt:lpstr>
      <vt:lpstr>Symbol</vt:lpstr>
      <vt:lpstr>Tahoma</vt:lpstr>
      <vt:lpstr>Times New Roman</vt:lpstr>
      <vt:lpstr>Verdana</vt:lpstr>
      <vt:lpstr>Wingdings</vt:lpstr>
      <vt:lpstr>4</vt:lpstr>
      <vt:lpstr>(eng.)templet</vt:lpstr>
      <vt:lpstr>Graph</vt:lpstr>
      <vt:lpstr>PowerPoint 프레젠테이션</vt:lpstr>
      <vt:lpstr>Outline</vt:lpstr>
      <vt:lpstr>VEST device and Machine status</vt:lpstr>
      <vt:lpstr>VEST (Versatile Experiment Spherical Torus)</vt:lpstr>
      <vt:lpstr>History of VEST Discharges</vt:lpstr>
      <vt:lpstr>VEST Discharge Status : 100kA with Boronization (#14945) </vt:lpstr>
      <vt:lpstr>VEST Discharge Status : 100kA with Boronization (#14945) </vt:lpstr>
      <vt:lpstr>Start-up Experiments</vt:lpstr>
      <vt:lpstr>Start-up experiments Trapped Particle Configuration (TPC)</vt:lpstr>
      <vt:lpstr>Start-up Experiment in VEST Closed Flux Surface Formation for Successful Start-up in TPC</vt:lpstr>
      <vt:lpstr>Start-up Experiment in VEST Solenoid-free Start-up from Outboard with Outer Poloidal Field Coils</vt:lpstr>
      <vt:lpstr>Preparation for Advanced Tokamak Studies </vt:lpstr>
      <vt:lpstr>Preparation for Advanced Tokamak Studies Scopes of Advanced Tokamak Studies in VEST</vt:lpstr>
      <vt:lpstr>Preparation for Advanced Tokamak Studies Simulations for the VEST Advanced Tokamak Scenario</vt:lpstr>
      <vt:lpstr>Preparation for Advanced Tokamak Studies Diagnostics, Heating and Current Drive Systems in VEST</vt:lpstr>
      <vt:lpstr>High power central heating  High Power NBI System : Dual Beam to Single Beam</vt:lpstr>
      <vt:lpstr>High power central heating  High Power NBI System : System Design</vt:lpstr>
      <vt:lpstr>High power central heating  High Power NBI System : Ion Source Test, installation</vt:lpstr>
      <vt:lpstr>High power central heating  Reduced Beam Loss with Magnetic Well Formation</vt:lpstr>
      <vt:lpstr>Current density profile control Core Heating and Current Drive with LHFW</vt:lpstr>
      <vt:lpstr>PowerPoint 프레젠테이션</vt:lpstr>
      <vt:lpstr>Current density profile control EBW Heating and Current Drive with XB Mode Conversion</vt:lpstr>
      <vt:lpstr>PowerPoint 프레젠테이션</vt:lpstr>
      <vt:lpstr>Preparation for Advanced Tokamak Studies VEST Diagnostic Systems</vt:lpstr>
      <vt:lpstr>Profile diagnostics Movable Magnetic Probe Array System</vt:lpstr>
      <vt:lpstr>Profile diagnostics 94 GHz Multi-channel Interferometer</vt:lpstr>
      <vt:lpstr>Profile diagnostics Thomson Scattering System</vt:lpstr>
      <vt:lpstr>Profile diagnostics Visible optical spectroscopy</vt:lpstr>
      <vt:lpstr>Summary</vt:lpstr>
      <vt:lpstr>Thank you for your attention !</vt:lpstr>
      <vt:lpstr>Start-up experiments in VEST Pre-ionization with Low-Field-Side Launch EC/EBW Heating</vt:lpstr>
      <vt:lpstr>Preparation for Advanced Tokamak Studies Discharge Improvement with Boronization</vt:lpstr>
      <vt:lpstr>PowerPoint 프레젠테이션</vt:lpstr>
      <vt:lpstr>DC Helicity Injection DC Helicity Injection Start-up</vt:lpstr>
      <vt:lpstr>Future Research Plans</vt:lpstr>
      <vt:lpstr>Preparation for Advanced Tokamak Studies Simulations for the VEST Advanced Tokamak Scenario</vt:lpstr>
      <vt:lpstr>Preparation for Advanced Tokamak Studies Simulations for the VEST Advanced Tokamak Scenario</vt:lpstr>
    </vt:vector>
  </TitlesOfParts>
  <Company>Nuplex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creator>shini</dc:creator>
  <cp:lastModifiedBy>Y. S. Hwang</cp:lastModifiedBy>
  <cp:revision>11487</cp:revision>
  <cp:lastPrinted>2013-09-13T17:50:50Z</cp:lastPrinted>
  <dcterms:created xsi:type="dcterms:W3CDTF">2005-06-22T05:25:00Z</dcterms:created>
  <dcterms:modified xsi:type="dcterms:W3CDTF">2017-09-18T23:37:22Z</dcterms:modified>
</cp:coreProperties>
</file>