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8" r:id="rId2"/>
    <p:sldId id="402" r:id="rId3"/>
    <p:sldId id="400" r:id="rId4"/>
    <p:sldId id="416" r:id="rId5"/>
    <p:sldId id="417" r:id="rId6"/>
    <p:sldId id="418" r:id="rId7"/>
    <p:sldId id="419" r:id="rId8"/>
    <p:sldId id="423" r:id="rId9"/>
    <p:sldId id="420" r:id="rId10"/>
    <p:sldId id="422" r:id="rId11"/>
    <p:sldId id="469" r:id="rId12"/>
    <p:sldId id="468" r:id="rId13"/>
    <p:sldId id="424" r:id="rId14"/>
    <p:sldId id="425" r:id="rId15"/>
    <p:sldId id="474" r:id="rId16"/>
    <p:sldId id="473" r:id="rId17"/>
    <p:sldId id="426" r:id="rId18"/>
    <p:sldId id="427" r:id="rId19"/>
    <p:sldId id="432" r:id="rId20"/>
    <p:sldId id="428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447" r:id="rId36"/>
    <p:sldId id="448" r:id="rId37"/>
    <p:sldId id="449" r:id="rId38"/>
    <p:sldId id="450" r:id="rId39"/>
    <p:sldId id="451" r:id="rId40"/>
    <p:sldId id="456" r:id="rId41"/>
    <p:sldId id="457" r:id="rId42"/>
    <p:sldId id="46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>
        <p:scale>
          <a:sx n="100" d="100"/>
          <a:sy n="100" d="100"/>
        </p:scale>
        <p:origin x="-1848" y="-72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enard\My%20Files\PPPL\LDRD\HTS%20ST%20Pilot\Coil%20winding%20pack%20density%20scans\pilot_data_figures_OH_inside_TF_Jwp_scan_2016_04_27_pilot_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enard\My%20Files\PPPL\LDRD\HTS%20ST%20Pilot\Coil%20winding%20pack%20density%20scans\pilot_data_figures_OH_inside_TF_Jwp_scan_2016_04_27_pilot_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enard\My%20Files\PPPL\LDRD\HTS%20ST%20Pilot\Coil%20winding%20pack%20density%20scans\pilot_data_figures_OH_inside_TF_Jwp_scan_2016_04_27_pilot_v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enard\My%20Files\PPPL\LDRD\HTS%20ST%20Pilot\Coil%20winding%20pack%20density%20scans\pilot_data_figures_OH_inside_TF_Jwp_scan_2016_04_27_pilot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baseline="0">
                <a:effectLst/>
              </a:rPr>
              <a:t>Max B</a:t>
            </a:r>
            <a:r>
              <a:rPr lang="en-US" sz="2000" b="1" i="0" baseline="-25000">
                <a:effectLst/>
              </a:rPr>
              <a:t>T</a:t>
            </a:r>
            <a:r>
              <a:rPr lang="en-US" sz="2000" b="1" i="0" baseline="0">
                <a:effectLst/>
              </a:rPr>
              <a:t> at TF coil [T]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27230874131603383"/>
          <c:y val="1.120098804904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67833419430921E-2"/>
          <c:y val="0.11293607652239646"/>
          <c:w val="0.84625860433463607"/>
          <c:h val="0.68062602754062052"/>
        </c:manualLayout>
      </c:layout>
      <c:scatterChart>
        <c:scatterStyle val="lineMarker"/>
        <c:varyColors val="0"/>
        <c:ser>
          <c:idx val="0"/>
          <c:order val="0"/>
          <c:tx>
            <c:v>160</c:v>
          </c:tx>
          <c:spPr>
            <a:ln>
              <a:solidFill>
                <a:schemeClr val="accent1"/>
              </a:solidFill>
            </a:ln>
          </c:spPr>
          <c:xVal>
            <c:numRef>
              <c:f>Parameters!$C$396:$N$396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Parameters!$C$539:$N$539</c:f>
              <c:numCache>
                <c:formatCode>0.00</c:formatCode>
                <c:ptCount val="12"/>
                <c:pt idx="0">
                  <c:v>18.321410814908994</c:v>
                </c:pt>
                <c:pt idx="1">
                  <c:v>18.762151977689136</c:v>
                </c:pt>
                <c:pt idx="2">
                  <c:v>19.000000000000181</c:v>
                </c:pt>
                <c:pt idx="3">
                  <c:v>19.000000000000004</c:v>
                </c:pt>
                <c:pt idx="4">
                  <c:v>19.000000000000004</c:v>
                </c:pt>
                <c:pt idx="5">
                  <c:v>19.000000000000004</c:v>
                </c:pt>
                <c:pt idx="6">
                  <c:v>19.000000000000004</c:v>
                </c:pt>
                <c:pt idx="7">
                  <c:v>19.000000000000004</c:v>
                </c:pt>
                <c:pt idx="8">
                  <c:v>19.000000000000004</c:v>
                </c:pt>
                <c:pt idx="9">
                  <c:v>19.000000000000007</c:v>
                </c:pt>
                <c:pt idx="10">
                  <c:v>19.000000000000004</c:v>
                </c:pt>
                <c:pt idx="11">
                  <c:v>19.000000000000004</c:v>
                </c:pt>
              </c:numCache>
            </c:numRef>
          </c:yVal>
          <c:smooth val="0"/>
        </c:ser>
        <c:ser>
          <c:idx val="1"/>
          <c:order val="1"/>
          <c:tx>
            <c:v>80</c:v>
          </c:tx>
          <c:xVal>
            <c:numRef>
              <c:f>Parameters!$P$396:$AA$396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Parameters!$P$539:$AA$539</c:f>
              <c:numCache>
                <c:formatCode>0.00</c:formatCode>
                <c:ptCount val="12"/>
                <c:pt idx="0">
                  <c:v>16.433044494267179</c:v>
                </c:pt>
                <c:pt idx="1">
                  <c:v>17.160214889652998</c:v>
                </c:pt>
                <c:pt idx="2">
                  <c:v>17.757648974632708</c:v>
                </c:pt>
                <c:pt idx="3">
                  <c:v>18.129383609933829</c:v>
                </c:pt>
                <c:pt idx="4">
                  <c:v>18.440911154953788</c:v>
                </c:pt>
                <c:pt idx="5">
                  <c:v>18.704428125533443</c:v>
                </c:pt>
                <c:pt idx="6">
                  <c:v>18.993548314828715</c:v>
                </c:pt>
                <c:pt idx="7">
                  <c:v>18.999584483786709</c:v>
                </c:pt>
                <c:pt idx="8">
                  <c:v>18.999924943368182</c:v>
                </c:pt>
                <c:pt idx="9">
                  <c:v>18.999976539590872</c:v>
                </c:pt>
                <c:pt idx="10">
                  <c:v>18.999994890126505</c:v>
                </c:pt>
                <c:pt idx="11">
                  <c:v>18.99999804207793</c:v>
                </c:pt>
              </c:numCache>
            </c:numRef>
          </c:yVal>
          <c:smooth val="0"/>
        </c:ser>
        <c:ser>
          <c:idx val="2"/>
          <c:order val="2"/>
          <c:tx>
            <c:v>40</c:v>
          </c:tx>
          <c:xVal>
            <c:numRef>
              <c:f>Parameters!$AC$396:$AN$396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Parameters!$AC$539:$AN$539</c:f>
              <c:numCache>
                <c:formatCode>0.00</c:formatCode>
                <c:ptCount val="12"/>
                <c:pt idx="0">
                  <c:v>11.265981872395248</c:v>
                </c:pt>
                <c:pt idx="1">
                  <c:v>13.891234827846997</c:v>
                </c:pt>
                <c:pt idx="2">
                  <c:v>16.035745788433367</c:v>
                </c:pt>
                <c:pt idx="3">
                  <c:v>16.49347844773785</c:v>
                </c:pt>
                <c:pt idx="4">
                  <c:v>16.868297644292056</c:v>
                </c:pt>
                <c:pt idx="5">
                  <c:v>17.179722030946465</c:v>
                </c:pt>
                <c:pt idx="6">
                  <c:v>17.627748961777652</c:v>
                </c:pt>
                <c:pt idx="7">
                  <c:v>18.276970295310754</c:v>
                </c:pt>
                <c:pt idx="8">
                  <c:v>18.821441689734087</c:v>
                </c:pt>
                <c:pt idx="9">
                  <c:v>19.000000000000014</c:v>
                </c:pt>
                <c:pt idx="10">
                  <c:v>19.000000000000004</c:v>
                </c:pt>
                <c:pt idx="11">
                  <c:v>19.000000000000004</c:v>
                </c:pt>
              </c:numCache>
            </c:numRef>
          </c:yVal>
          <c:smooth val="0"/>
        </c:ser>
        <c:ser>
          <c:idx val="3"/>
          <c:order val="3"/>
          <c:tx>
            <c:v>30</c:v>
          </c:tx>
          <c:xVal>
            <c:numRef>
              <c:f>Parameters!$AP$396:$BA$396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Parameters!$AP$539:$BA$539</c:f>
              <c:numCache>
                <c:formatCode>0.00</c:formatCode>
                <c:ptCount val="12"/>
                <c:pt idx="0">
                  <c:v>8.4494864042964366</c:v>
                </c:pt>
                <c:pt idx="1">
                  <c:v>10.418426120885247</c:v>
                </c:pt>
                <c:pt idx="2">
                  <c:v>12.177682804329443</c:v>
                </c:pt>
                <c:pt idx="3">
                  <c:v>13.30566925091478</c:v>
                </c:pt>
                <c:pt idx="4">
                  <c:v>14.276969485357</c:v>
                </c:pt>
                <c:pt idx="5">
                  <c:v>15.113512153388569</c:v>
                </c:pt>
                <c:pt idx="6">
                  <c:v>16.37989949636162</c:v>
                </c:pt>
                <c:pt idx="7">
                  <c:v>17.282866182195388</c:v>
                </c:pt>
                <c:pt idx="8">
                  <c:v>17.865913809383983</c:v>
                </c:pt>
                <c:pt idx="9">
                  <c:v>18.319204965620145</c:v>
                </c:pt>
                <c:pt idx="10">
                  <c:v>18.975548894019713</c:v>
                </c:pt>
                <c:pt idx="11">
                  <c:v>19.000000000000004</c:v>
                </c:pt>
              </c:numCache>
            </c:numRef>
          </c:yVal>
          <c:smooth val="0"/>
        </c:ser>
        <c:ser>
          <c:idx val="4"/>
          <c:order val="4"/>
          <c:tx>
            <c:v>20</c:v>
          </c:tx>
          <c:xVal>
            <c:numRef>
              <c:f>Parameters!$BC$396:$BN$396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Parameters!$BC$539:$BN$539</c:f>
              <c:numCache>
                <c:formatCode>0.00</c:formatCode>
                <c:ptCount val="12"/>
                <c:pt idx="0">
                  <c:v>5.6329909361976238</c:v>
                </c:pt>
                <c:pt idx="1">
                  <c:v>6.9456174139234985</c:v>
                </c:pt>
                <c:pt idx="2">
                  <c:v>8.1184552028862935</c:v>
                </c:pt>
                <c:pt idx="3">
                  <c:v>8.8704461672765227</c:v>
                </c:pt>
                <c:pt idx="4">
                  <c:v>9.517979656904668</c:v>
                </c:pt>
                <c:pt idx="5">
                  <c:v>10.075674768925712</c:v>
                </c:pt>
                <c:pt idx="6">
                  <c:v>10.919932997574413</c:v>
                </c:pt>
                <c:pt idx="7">
                  <c:v>12.223095104875298</c:v>
                </c:pt>
                <c:pt idx="8">
                  <c:v>13.385746596116086</c:v>
                </c:pt>
                <c:pt idx="9">
                  <c:v>14.329924320387315</c:v>
                </c:pt>
                <c:pt idx="10">
                  <c:v>15.749604134679025</c:v>
                </c:pt>
                <c:pt idx="11">
                  <c:v>16.739344909380403</c:v>
                </c:pt>
              </c:numCache>
            </c:numRef>
          </c:yVal>
          <c:smooth val="0"/>
        </c:ser>
        <c:ser>
          <c:idx val="5"/>
          <c:order val="5"/>
          <c:tx>
            <c:v>20 (12T)</c:v>
          </c:tx>
          <c:xVal>
            <c:numRef>
              <c:f>Parameters!$BP$4:$CA$4</c:f>
              <c:numCache>
                <c:formatCode>0.00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Parameters!$BP$539:$CA$539</c:f>
              <c:numCache>
                <c:formatCode>0.00</c:formatCode>
                <c:ptCount val="12"/>
                <c:pt idx="0">
                  <c:v>5.6329909361976238</c:v>
                </c:pt>
                <c:pt idx="1">
                  <c:v>6.9456174139234985</c:v>
                </c:pt>
                <c:pt idx="2">
                  <c:v>8.1184552028862935</c:v>
                </c:pt>
                <c:pt idx="3">
                  <c:v>8.8704461672765227</c:v>
                </c:pt>
                <c:pt idx="4">
                  <c:v>9.517979656904668</c:v>
                </c:pt>
                <c:pt idx="5">
                  <c:v>10.075674768925712</c:v>
                </c:pt>
                <c:pt idx="6">
                  <c:v>10.919932997574413</c:v>
                </c:pt>
                <c:pt idx="7">
                  <c:v>12.00000000000006</c:v>
                </c:pt>
                <c:pt idx="8">
                  <c:v>12.000000000000004</c:v>
                </c:pt>
                <c:pt idx="9">
                  <c:v>12.000000000000004</c:v>
                </c:pt>
                <c:pt idx="10">
                  <c:v>12.000000000000005</c:v>
                </c:pt>
                <c:pt idx="11">
                  <c:v>12.000000000000005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591168"/>
        <c:axId val="222592320"/>
      </c:scatterChart>
      <c:valAx>
        <c:axId val="222591168"/>
        <c:scaling>
          <c:orientation val="minMax"/>
          <c:max val="4.0999999999999996"/>
          <c:min val="1.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A</a:t>
                </a:r>
                <a:endParaRPr lang="en-US" sz="2400" baseline="3000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222592320"/>
        <c:crosses val="autoZero"/>
        <c:crossBetween val="midCat"/>
        <c:majorUnit val="0.5"/>
      </c:valAx>
      <c:valAx>
        <c:axId val="222592320"/>
        <c:scaling>
          <c:orientation val="minMax"/>
          <c:max val="20"/>
          <c:min val="8"/>
        </c:scaling>
        <c:delete val="0"/>
        <c:axPos val="l"/>
        <c:majorGridlines/>
        <c:minorGridlines/>
        <c:numFmt formatCode="#,##0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222591168"/>
        <c:crosses val="autoZero"/>
        <c:crossBetween val="midCat"/>
        <c:majorUnit val="2"/>
        <c:min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B</a:t>
            </a:r>
            <a:r>
              <a:rPr lang="en-US" sz="2000" baseline="-25000" dirty="0"/>
              <a:t>T</a:t>
            </a:r>
            <a:r>
              <a:rPr lang="en-US" sz="2000" dirty="0"/>
              <a:t> at geometric center [T]</a:t>
            </a:r>
          </a:p>
        </c:rich>
      </c:tx>
      <c:layout>
        <c:manualLayout>
          <c:xMode val="edge"/>
          <c:yMode val="edge"/>
          <c:x val="0.17997730898846953"/>
          <c:y val="1.7796968927271187E-2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9.467833419430921E-2"/>
          <c:y val="0.16072587700730956"/>
          <c:w val="0.84462730458676938"/>
          <c:h val="0.67039614671821945"/>
        </c:manualLayout>
      </c:layout>
      <c:scatterChart>
        <c:scatterStyle val="lineMarker"/>
        <c:varyColors val="0"/>
        <c:ser>
          <c:idx val="0"/>
          <c:order val="0"/>
          <c:tx>
            <c:v>160</c:v>
          </c:tx>
          <c:spPr>
            <a:ln>
              <a:solidFill>
                <a:schemeClr val="accent1"/>
              </a:solidFill>
            </a:ln>
          </c:spPr>
          <c:xVal>
            <c:numRef>
              <c:f>Parameters!$C$396:$N$396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Parameters!$C$536:$N$536</c:f>
              <c:numCache>
                <c:formatCode>0.000</c:formatCode>
                <c:ptCount val="12"/>
                <c:pt idx="0">
                  <c:v>2.1313907914677461</c:v>
                </c:pt>
                <c:pt idx="1">
                  <c:v>2.8724486792509172</c:v>
                </c:pt>
                <c:pt idx="2">
                  <c:v>3.5297777777778108</c:v>
                </c:pt>
                <c:pt idx="3">
                  <c:v>3.927</c:v>
                </c:pt>
                <c:pt idx="4">
                  <c:v>4.2686666666666673</c:v>
                </c:pt>
                <c:pt idx="5">
                  <c:v>4.5627142857142866</c:v>
                </c:pt>
                <c:pt idx="6">
                  <c:v>5.0075555555555562</c:v>
                </c:pt>
                <c:pt idx="7">
                  <c:v>5.6936666666666662</c:v>
                </c:pt>
                <c:pt idx="8">
                  <c:v>6.3054090909090927</c:v>
                </c:pt>
                <c:pt idx="9">
                  <c:v>6.8020000000000014</c:v>
                </c:pt>
                <c:pt idx="10">
                  <c:v>7.5484285714285724</c:v>
                </c:pt>
                <c:pt idx="11">
                  <c:v>8.0686666666666689</c:v>
                </c:pt>
              </c:numCache>
            </c:numRef>
          </c:yVal>
          <c:smooth val="0"/>
        </c:ser>
        <c:ser>
          <c:idx val="1"/>
          <c:order val="1"/>
          <c:tx>
            <c:v>70</c:v>
          </c:tx>
          <c:xVal>
            <c:numRef>
              <c:f>Parameters!$P$396:$AA$396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Parameters!$P$536:$AA$536</c:f>
              <c:numCache>
                <c:formatCode>0.000</c:formatCode>
                <c:ptCount val="12"/>
                <c:pt idx="0">
                  <c:v>1.9117108428330816</c:v>
                </c:pt>
                <c:pt idx="1">
                  <c:v>2.6271952521256985</c:v>
                </c:pt>
                <c:pt idx="2">
                  <c:v>3.2989765650650984</c:v>
                </c:pt>
                <c:pt idx="3">
                  <c:v>3.747057338747902</c:v>
                </c:pt>
                <c:pt idx="4">
                  <c:v>4.1430580394796168</c:v>
                </c:pt>
                <c:pt idx="5">
                  <c:v>4.4917348112888176</c:v>
                </c:pt>
                <c:pt idx="6">
                  <c:v>5.0058551780859677</c:v>
                </c:pt>
                <c:pt idx="7">
                  <c:v>5.6935421503080823</c:v>
                </c:pt>
                <c:pt idx="8">
                  <c:v>6.3053841823423227</c:v>
                </c:pt>
                <c:pt idx="9">
                  <c:v>6.8019916011735306</c:v>
                </c:pt>
                <c:pt idx="10">
                  <c:v>7.5484265413488298</c:v>
                </c:pt>
                <c:pt idx="11">
                  <c:v>8.0686658352024274</c:v>
                </c:pt>
              </c:numCache>
            </c:numRef>
          </c:yVal>
          <c:smooth val="0"/>
        </c:ser>
        <c:ser>
          <c:idx val="2"/>
          <c:order val="2"/>
          <c:tx>
            <c:v>40</c:v>
          </c:tx>
          <c:xVal>
            <c:numRef>
              <c:f>Parameters!$AC$396:$AN$396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Parameters!$AC$536:$AN$536</c:f>
              <c:numCache>
                <c:formatCode>0.000</c:formatCode>
                <c:ptCount val="12"/>
                <c:pt idx="0">
                  <c:v>1.3106092244886469</c:v>
                </c:pt>
                <c:pt idx="1">
                  <c:v>2.1267208144280265</c:v>
                </c:pt>
                <c:pt idx="2">
                  <c:v>2.9790852175845091</c:v>
                </c:pt>
                <c:pt idx="3">
                  <c:v>3.4089415718035014</c:v>
                </c:pt>
                <c:pt idx="4">
                  <c:v>3.7897442040842813</c:v>
                </c:pt>
                <c:pt idx="5">
                  <c:v>4.125587533431573</c:v>
                </c:pt>
                <c:pt idx="6">
                  <c:v>4.645891170815176</c:v>
                </c:pt>
                <c:pt idx="7">
                  <c:v>5.4769987651614542</c:v>
                </c:pt>
                <c:pt idx="8">
                  <c:v>6.2461520807612985</c:v>
                </c:pt>
                <c:pt idx="9">
                  <c:v>6.8020000000000049</c:v>
                </c:pt>
                <c:pt idx="10">
                  <c:v>7.5484285714285724</c:v>
                </c:pt>
                <c:pt idx="11">
                  <c:v>8.0686666666666689</c:v>
                </c:pt>
              </c:numCache>
            </c:numRef>
          </c:yVal>
          <c:smooth val="0"/>
        </c:ser>
        <c:ser>
          <c:idx val="3"/>
          <c:order val="3"/>
          <c:tx>
            <c:v>30</c:v>
          </c:tx>
          <c:xVal>
            <c:numRef>
              <c:f>Parameters!$AP$396:$BA$396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Parameters!$AP$536:$BA$536</c:f>
              <c:numCache>
                <c:formatCode>0.000</c:formatCode>
                <c:ptCount val="12"/>
                <c:pt idx="0">
                  <c:v>0.98295691836648535</c:v>
                </c:pt>
                <c:pt idx="1">
                  <c:v>1.5950406108210198</c:v>
                </c:pt>
                <c:pt idx="2">
                  <c:v>2.2623428498709806</c:v>
                </c:pt>
                <c:pt idx="3">
                  <c:v>2.7500717446495968</c:v>
                </c:pt>
                <c:pt idx="4">
                  <c:v>3.2075591443768725</c:v>
                </c:pt>
                <c:pt idx="5">
                  <c:v>3.6294019899780268</c:v>
                </c:pt>
                <c:pt idx="6">
                  <c:v>4.3170135117077511</c:v>
                </c:pt>
                <c:pt idx="7">
                  <c:v>5.1790988992645497</c:v>
                </c:pt>
                <c:pt idx="8">
                  <c:v>5.9290471237414755</c:v>
                </c:pt>
                <c:pt idx="9">
                  <c:v>6.5582753776920102</c:v>
                </c:pt>
                <c:pt idx="10">
                  <c:v>7.5387144963241157</c:v>
                </c:pt>
                <c:pt idx="11">
                  <c:v>8.0686666666666689</c:v>
                </c:pt>
              </c:numCache>
            </c:numRef>
          </c:yVal>
          <c:smooth val="0"/>
        </c:ser>
        <c:ser>
          <c:idx val="4"/>
          <c:order val="4"/>
          <c:tx>
            <c:v>20</c:v>
          </c:tx>
          <c:xVal>
            <c:numRef>
              <c:f>Parameters!$BC$396:$BN$396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Parameters!$BC$536:$BN$536</c:f>
              <c:numCache>
                <c:formatCode>0.000</c:formatCode>
                <c:ptCount val="12"/>
                <c:pt idx="0">
                  <c:v>0.65530461224432346</c:v>
                </c:pt>
                <c:pt idx="1">
                  <c:v>1.0633604072140133</c:v>
                </c:pt>
                <c:pt idx="2">
                  <c:v>1.5082285665806534</c:v>
                </c:pt>
                <c:pt idx="3">
                  <c:v>1.8333811630997314</c:v>
                </c:pt>
                <c:pt idx="4">
                  <c:v>2.138372762917915</c:v>
                </c:pt>
                <c:pt idx="5">
                  <c:v>2.4196013266520175</c:v>
                </c:pt>
                <c:pt idx="6">
                  <c:v>2.8780090078051677</c:v>
                </c:pt>
                <c:pt idx="7">
                  <c:v>3.6628541664276302</c:v>
                </c:pt>
                <c:pt idx="8">
                  <c:v>4.4422425408292519</c:v>
                </c:pt>
                <c:pt idx="9">
                  <c:v>5.1301129066986579</c:v>
                </c:pt>
                <c:pt idx="10">
                  <c:v>6.2570927283631956</c:v>
                </c:pt>
                <c:pt idx="11">
                  <c:v>7.1086418048502118</c:v>
                </c:pt>
              </c:numCache>
            </c:numRef>
          </c:yVal>
          <c:smooth val="0"/>
        </c:ser>
        <c:ser>
          <c:idx val="5"/>
          <c:order val="5"/>
          <c:tx>
            <c:v>20</c:v>
          </c:tx>
          <c:xVal>
            <c:numRef>
              <c:f>Parameters!$BP$4:$CA$4</c:f>
              <c:numCache>
                <c:formatCode>0.00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Parameters!$BP$8:$CA$8</c:f>
              <c:numCache>
                <c:formatCode>0.000</c:formatCode>
                <c:ptCount val="12"/>
                <c:pt idx="0">
                  <c:v>0.65530461224432346</c:v>
                </c:pt>
                <c:pt idx="1">
                  <c:v>1.0633604072140133</c:v>
                </c:pt>
                <c:pt idx="2">
                  <c:v>1.5082285665806534</c:v>
                </c:pt>
                <c:pt idx="3">
                  <c:v>1.8333811630997314</c:v>
                </c:pt>
                <c:pt idx="4">
                  <c:v>2.138372762917915</c:v>
                </c:pt>
                <c:pt idx="5">
                  <c:v>2.4196013266520175</c:v>
                </c:pt>
                <c:pt idx="6">
                  <c:v>2.8780090078051677</c:v>
                </c:pt>
                <c:pt idx="7">
                  <c:v>3.5960000000000192</c:v>
                </c:pt>
                <c:pt idx="8">
                  <c:v>3.9823636363636372</c:v>
                </c:pt>
                <c:pt idx="9">
                  <c:v>4.2960000000000003</c:v>
                </c:pt>
                <c:pt idx="10">
                  <c:v>4.7674285714285727</c:v>
                </c:pt>
                <c:pt idx="11">
                  <c:v>5.0960000000000027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547904"/>
        <c:axId val="223549056"/>
      </c:scatterChart>
      <c:valAx>
        <c:axId val="223547904"/>
        <c:scaling>
          <c:orientation val="minMax"/>
          <c:max val="4.0999999999999996"/>
          <c:min val="1.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</a:t>
                </a:r>
                <a:endParaRPr lang="en-US" sz="1800" baseline="30000"/>
              </a:p>
            </c:rich>
          </c:tx>
          <c:layout>
            <c:manualLayout>
              <c:xMode val="edge"/>
              <c:yMode val="edge"/>
              <c:x val="0.48307402868325861"/>
              <c:y val="0.8867383512544803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23549056"/>
        <c:crosses val="autoZero"/>
        <c:crossBetween val="midCat"/>
        <c:majorUnit val="0.5"/>
      </c:valAx>
      <c:valAx>
        <c:axId val="22354905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223547904"/>
        <c:crosses val="autoZero"/>
        <c:crossBetween val="midCat"/>
        <c:majorUnit val="1"/>
        <c:minorUnit val="0.5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000" b="1" i="0" baseline="0">
                <a:effectLst/>
              </a:rPr>
              <a:t>P</a:t>
            </a:r>
            <a:r>
              <a:rPr lang="en-US" sz="2000" b="1" i="0" baseline="-25000">
                <a:effectLst/>
              </a:rPr>
              <a:t>fusion </a:t>
            </a:r>
            <a:r>
              <a:rPr lang="en-US" sz="2000" b="1" i="0" baseline="0">
                <a:effectLst/>
              </a:rPr>
              <a:t>[MW]</a:t>
            </a:r>
            <a:endParaRPr lang="en-US" sz="2400">
              <a:effectLst/>
            </a:endParaRPr>
          </a:p>
        </c:rich>
      </c:tx>
      <c:layout>
        <c:manualLayout>
          <c:xMode val="edge"/>
          <c:yMode val="edge"/>
          <c:x val="0.36655942857435275"/>
          <c:y val="1.0961991737065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3421249779658"/>
          <c:y val="0.14329553153822613"/>
          <c:w val="0.83487690753191812"/>
          <c:h val="0.62758770295668875"/>
        </c:manualLayout>
      </c:layout>
      <c:scatterChart>
        <c:scatterStyle val="lineMarker"/>
        <c:varyColors val="0"/>
        <c:ser>
          <c:idx val="0"/>
          <c:order val="0"/>
          <c:tx>
            <c:v>0.3</c:v>
          </c:tx>
          <c:spPr>
            <a:ln>
              <a:solidFill>
                <a:schemeClr val="accent1"/>
              </a:solidFill>
            </a:ln>
          </c:spPr>
          <c:xVal>
            <c:numRef>
              <c:f>Parameters!$C$396:$N$396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Parameters!$C$315:$N$315</c:f>
              <c:numCache>
                <c:formatCode>0.0000</c:formatCode>
                <c:ptCount val="12"/>
                <c:pt idx="0">
                  <c:v>246.00282315721253</c:v>
                </c:pt>
                <c:pt idx="1">
                  <c:v>432.73790074807181</c:v>
                </c:pt>
                <c:pt idx="2">
                  <c:v>583.31617787023902</c:v>
                </c:pt>
                <c:pt idx="3">
                  <c:v>607.55329620740724</c:v>
                </c:pt>
                <c:pt idx="4">
                  <c:v>606.76211098510873</c:v>
                </c:pt>
                <c:pt idx="5">
                  <c:v>589.74187441942991</c:v>
                </c:pt>
                <c:pt idx="6">
                  <c:v>571.43920044923846</c:v>
                </c:pt>
                <c:pt idx="7">
                  <c:v>537.62938170833991</c:v>
                </c:pt>
                <c:pt idx="8">
                  <c:v>500.48516145107504</c:v>
                </c:pt>
                <c:pt idx="9">
                  <c:v>453.34497983415235</c:v>
                </c:pt>
                <c:pt idx="10">
                  <c:v>358.44889026941735</c:v>
                </c:pt>
                <c:pt idx="11">
                  <c:v>278.3809723086577</c:v>
                </c:pt>
              </c:numCache>
            </c:numRef>
          </c:yVal>
          <c:smooth val="0"/>
        </c:ser>
        <c:ser>
          <c:idx val="1"/>
          <c:order val="1"/>
          <c:tx>
            <c:v>0.4</c:v>
          </c:tx>
          <c:xVal>
            <c:numRef>
              <c:f>Parameters!$P$396:$AA$396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Parameters!$P$315:$AA$315</c:f>
              <c:numCache>
                <c:formatCode>0.0000</c:formatCode>
                <c:ptCount val="12"/>
                <c:pt idx="0">
                  <c:v>174.89191849227987</c:v>
                </c:pt>
                <c:pt idx="1">
                  <c:v>332.4575566099482</c:v>
                </c:pt>
                <c:pt idx="2">
                  <c:v>482.52781743343121</c:v>
                </c:pt>
                <c:pt idx="3">
                  <c:v>533.66206582704433</c:v>
                </c:pt>
                <c:pt idx="4">
                  <c:v>558.89138304429753</c:v>
                </c:pt>
                <c:pt idx="5">
                  <c:v>564.78194574916529</c:v>
                </c:pt>
                <c:pt idx="6">
                  <c:v>570.78577312731625</c:v>
                </c:pt>
                <c:pt idx="7">
                  <c:v>537.58287040461107</c:v>
                </c:pt>
                <c:pt idx="8">
                  <c:v>500.47653549697895</c:v>
                </c:pt>
                <c:pt idx="9">
                  <c:v>453.34233016626138</c:v>
                </c:pt>
                <c:pt idx="10">
                  <c:v>358.44836775147508</c:v>
                </c:pt>
                <c:pt idx="11">
                  <c:v>278.38080394012138</c:v>
                </c:pt>
              </c:numCache>
            </c:numRef>
          </c:yVal>
          <c:smooth val="0"/>
        </c:ser>
        <c:ser>
          <c:idx val="2"/>
          <c:order val="2"/>
          <c:tx>
            <c:v>0.5</c:v>
          </c:tx>
          <c:xVal>
            <c:numRef>
              <c:f>Parameters!$AC$396:$AN$396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Parameters!$AC$315:$AN$315</c:f>
              <c:numCache>
                <c:formatCode>0.0000</c:formatCode>
                <c:ptCount val="12"/>
                <c:pt idx="0">
                  <c:v>51.186925015224624</c:v>
                </c:pt>
                <c:pt idx="1">
                  <c:v>172.99432551572937</c:v>
                </c:pt>
                <c:pt idx="2">
                  <c:v>358.59033100417696</c:v>
                </c:pt>
                <c:pt idx="3">
                  <c:v>407.25268604243888</c:v>
                </c:pt>
                <c:pt idx="4">
                  <c:v>434.18473497129821</c:v>
                </c:pt>
                <c:pt idx="5">
                  <c:v>444.11345688636555</c:v>
                </c:pt>
                <c:pt idx="6">
                  <c:v>462.4800053397197</c:v>
                </c:pt>
                <c:pt idx="7">
                  <c:v>481.37691245636262</c:v>
                </c:pt>
                <c:pt idx="8">
                  <c:v>487.015203951015</c:v>
                </c:pt>
                <c:pt idx="9">
                  <c:v>453.34497983415247</c:v>
                </c:pt>
                <c:pt idx="10">
                  <c:v>358.44889026941695</c:v>
                </c:pt>
                <c:pt idx="11">
                  <c:v>278.3809723086577</c:v>
                </c:pt>
              </c:numCache>
            </c:numRef>
          </c:yVal>
          <c:smooth val="0"/>
        </c:ser>
        <c:ser>
          <c:idx val="3"/>
          <c:order val="3"/>
          <c:tx>
            <c:v>0.6</c:v>
          </c:tx>
          <c:xVal>
            <c:numRef>
              <c:f>Parameters!$AP$396:$BA$396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Parameters!$AP$315:$BA$315</c:f>
              <c:numCache>
                <c:formatCode>0.0000</c:formatCode>
                <c:ptCount val="12"/>
                <c:pt idx="0">
                  <c:v>19.804813415884027</c:v>
                </c:pt>
                <c:pt idx="1">
                  <c:v>68.115867543124025</c:v>
                </c:pt>
                <c:pt idx="2">
                  <c:v>153.22790225717503</c:v>
                </c:pt>
                <c:pt idx="3">
                  <c:v>212.68467408060343</c:v>
                </c:pt>
                <c:pt idx="4">
                  <c:v>264.12962963181184</c:v>
                </c:pt>
                <c:pt idx="5">
                  <c:v>304.16567857972552</c:v>
                </c:pt>
                <c:pt idx="6">
                  <c:v>373.38904236654639</c:v>
                </c:pt>
                <c:pt idx="7">
                  <c:v>409.14096987264708</c:v>
                </c:pt>
                <c:pt idx="8">
                  <c:v>418.14665988388845</c:v>
                </c:pt>
                <c:pt idx="9">
                  <c:v>406.71896046453327</c:v>
                </c:pt>
                <c:pt idx="10">
                  <c:v>357.0235494649732</c:v>
                </c:pt>
                <c:pt idx="11">
                  <c:v>278.3809723086577</c:v>
                </c:pt>
              </c:numCache>
            </c:numRef>
          </c:yVal>
          <c:smooth val="0"/>
        </c:ser>
        <c:ser>
          <c:idx val="4"/>
          <c:order val="4"/>
          <c:tx>
            <c:v>0.7</c:v>
          </c:tx>
          <c:xVal>
            <c:numRef>
              <c:f>Parameters!$BC$396:$BN$396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Parameters!$BC$315:$BN$315</c:f>
              <c:numCache>
                <c:formatCode>0.0000</c:formatCode>
                <c:ptCount val="12"/>
                <c:pt idx="0">
                  <c:v>5.343028139572823</c:v>
                </c:pt>
                <c:pt idx="1">
                  <c:v>17.859921384271122</c:v>
                </c:pt>
                <c:pt idx="2">
                  <c:v>40.687379736825179</c:v>
                </c:pt>
                <c:pt idx="3">
                  <c:v>57.345956099151053</c:v>
                </c:pt>
                <c:pt idx="4">
                  <c:v>72.197934158393153</c:v>
                </c:pt>
                <c:pt idx="5">
                  <c:v>83.985991602363356</c:v>
                </c:pt>
                <c:pt idx="6">
                  <c:v>104.83704767967994</c:v>
                </c:pt>
                <c:pt idx="7">
                  <c:v>139.6141857697524</c:v>
                </c:pt>
                <c:pt idx="8">
                  <c:v>171.0165482345389</c:v>
                </c:pt>
                <c:pt idx="9">
                  <c:v>189.37411192954008</c:v>
                </c:pt>
                <c:pt idx="10">
                  <c:v>197.50586636060947</c:v>
                </c:pt>
                <c:pt idx="11">
                  <c:v>184.06847281702917</c:v>
                </c:pt>
              </c:numCache>
            </c:numRef>
          </c:yVal>
          <c:smooth val="0"/>
        </c:ser>
        <c:ser>
          <c:idx val="5"/>
          <c:order val="5"/>
          <c:tx>
            <c:v>20</c:v>
          </c:tx>
          <c:xVal>
            <c:numRef>
              <c:f>Parameters!$BP$4:$CA$4</c:f>
              <c:numCache>
                <c:formatCode>0.00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Parameters!$BP$315:$CA$315</c:f>
              <c:numCache>
                <c:formatCode>0.0000</c:formatCode>
                <c:ptCount val="12"/>
                <c:pt idx="0">
                  <c:v>5.3430281395728265</c:v>
                </c:pt>
                <c:pt idx="1">
                  <c:v>17.859921384271122</c:v>
                </c:pt>
                <c:pt idx="2">
                  <c:v>40.687379736825143</c:v>
                </c:pt>
                <c:pt idx="3">
                  <c:v>57.345956099151053</c:v>
                </c:pt>
                <c:pt idx="4">
                  <c:v>72.197934158393153</c:v>
                </c:pt>
                <c:pt idx="5">
                  <c:v>83.985991602363356</c:v>
                </c:pt>
                <c:pt idx="6">
                  <c:v>104.83704767967987</c:v>
                </c:pt>
                <c:pt idx="7">
                  <c:v>131.5216965178877</c:v>
                </c:pt>
                <c:pt idx="8">
                  <c:v>119.89119298409199</c:v>
                </c:pt>
                <c:pt idx="9">
                  <c:v>105.97398820710106</c:v>
                </c:pt>
                <c:pt idx="10">
                  <c:v>79.807715571888878</c:v>
                </c:pt>
                <c:pt idx="11">
                  <c:v>59.400959851481467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593600"/>
        <c:axId val="223594752"/>
      </c:scatterChart>
      <c:valAx>
        <c:axId val="223593600"/>
        <c:scaling>
          <c:orientation val="minMax"/>
          <c:max val="4.0999999999999996"/>
          <c:min val="1.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A</a:t>
                </a:r>
                <a:endParaRPr lang="en-US" sz="2400" baseline="3000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low"/>
        <c:crossAx val="223594752"/>
        <c:crosses val="autoZero"/>
        <c:crossBetween val="midCat"/>
        <c:majorUnit val="0.5"/>
        <c:minorUnit val="0.1"/>
      </c:valAx>
      <c:valAx>
        <c:axId val="22359475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2235936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baseline="0">
                <a:effectLst/>
              </a:rPr>
              <a:t>P</a:t>
            </a:r>
            <a:r>
              <a:rPr lang="en-US" sz="2000" b="1" i="0" baseline="-25000">
                <a:effectLst/>
              </a:rPr>
              <a:t>net </a:t>
            </a:r>
            <a:r>
              <a:rPr lang="en-US" sz="2000" b="1" i="0" baseline="0">
                <a:effectLst/>
              </a:rPr>
              <a:t>[MWe]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40905178244603052"/>
          <c:y val="7.0934333805242088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53975981156732"/>
          <c:y val="0.12903490577548055"/>
          <c:w val="0.82619362454947454"/>
          <c:h val="0.70289878393743799"/>
        </c:manualLayout>
      </c:layout>
      <c:scatterChart>
        <c:scatterStyle val="lineMarker"/>
        <c:varyColors val="0"/>
        <c:ser>
          <c:idx val="0"/>
          <c:order val="0"/>
          <c:tx>
            <c:v>0.3</c:v>
          </c:tx>
          <c:spPr>
            <a:ln>
              <a:solidFill>
                <a:schemeClr val="accent1"/>
              </a:solidFill>
            </a:ln>
          </c:spPr>
          <c:xVal>
            <c:numRef>
              <c:f>Parameters!$C$396:$N$396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Parameters!$C$381:$N$381</c:f>
              <c:numCache>
                <c:formatCode>0.0000</c:formatCode>
                <c:ptCount val="12"/>
                <c:pt idx="0">
                  <c:v>-42.577879940234169</c:v>
                </c:pt>
                <c:pt idx="1">
                  <c:v>36.680220904630687</c:v>
                </c:pt>
                <c:pt idx="2">
                  <c:v>100.59187814207587</c:v>
                </c:pt>
                <c:pt idx="3">
                  <c:v>110.87911498123648</c:v>
                </c:pt>
                <c:pt idx="4">
                  <c:v>110.54330320476194</c:v>
                </c:pt>
                <c:pt idx="5">
                  <c:v>103.31920988748121</c:v>
                </c:pt>
                <c:pt idx="6">
                  <c:v>95.550797021643064</c:v>
                </c:pt>
                <c:pt idx="7">
                  <c:v>81.200509663292422</c:v>
                </c:pt>
                <c:pt idx="8">
                  <c:v>65.434964202120398</c:v>
                </c:pt>
                <c:pt idx="9">
                  <c:v>45.426718742070932</c:v>
                </c:pt>
                <c:pt idx="10">
                  <c:v>5.1488880659063057</c:v>
                </c:pt>
                <c:pt idx="11">
                  <c:v>-28.835252450406102</c:v>
                </c:pt>
              </c:numCache>
            </c:numRef>
          </c:yVal>
          <c:smooth val="0"/>
        </c:ser>
        <c:ser>
          <c:idx val="1"/>
          <c:order val="1"/>
          <c:tx>
            <c:v>0.4</c:v>
          </c:tx>
          <c:xVal>
            <c:numRef>
              <c:f>Parameters!$P$396:$AA$396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Parameters!$P$381:$AA$381</c:f>
              <c:numCache>
                <c:formatCode>0.0000</c:formatCode>
                <c:ptCount val="12"/>
                <c:pt idx="0">
                  <c:v>-72.760293038351392</c:v>
                </c:pt>
                <c:pt idx="1">
                  <c:v>-5.8829104659079405</c:v>
                </c:pt>
                <c:pt idx="2">
                  <c:v>57.813123674433285</c:v>
                </c:pt>
                <c:pt idx="3">
                  <c:v>79.516616543347595</c:v>
                </c:pt>
                <c:pt idx="4">
                  <c:v>90.224983683513983</c:v>
                </c:pt>
                <c:pt idx="5">
                  <c:v>92.725182356493718</c:v>
                </c:pt>
                <c:pt idx="6">
                  <c:v>95.275430645910404</c:v>
                </c:pt>
                <c:pt idx="7">
                  <c:v>81.181025930173774</c:v>
                </c:pt>
                <c:pt idx="8">
                  <c:v>65.431363864093498</c:v>
                </c:pt>
                <c:pt idx="9">
                  <c:v>45.425615465074202</c:v>
                </c:pt>
                <c:pt idx="10">
                  <c:v>5.1486709359573695</c:v>
                </c:pt>
                <c:pt idx="11">
                  <c:v>-28.835322286301079</c:v>
                </c:pt>
              </c:numCache>
            </c:numRef>
          </c:yVal>
          <c:smooth val="0"/>
        </c:ser>
        <c:ser>
          <c:idx val="2"/>
          <c:order val="2"/>
          <c:tx>
            <c:v>0.5</c:v>
          </c:tx>
          <c:xVal>
            <c:numRef>
              <c:f>Parameters!$AC$396:$AN$396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Parameters!$AC$381:$AN$381</c:f>
              <c:numCache>
                <c:formatCode>0.0000</c:formatCode>
                <c:ptCount val="12"/>
                <c:pt idx="0">
                  <c:v>-125.26581570638731</c:v>
                </c:pt>
                <c:pt idx="1">
                  <c:v>-73.56571009648971</c:v>
                </c:pt>
                <c:pt idx="2">
                  <c:v>5.208921371719839</c:v>
                </c:pt>
                <c:pt idx="3">
                  <c:v>25.863240274897294</c:v>
                </c:pt>
                <c:pt idx="4">
                  <c:v>37.294317271792806</c:v>
                </c:pt>
                <c:pt idx="5">
                  <c:v>41.508478065562969</c:v>
                </c:pt>
                <c:pt idx="6">
                  <c:v>49.304001907513566</c:v>
                </c:pt>
                <c:pt idx="7">
                  <c:v>57.32463193176909</c:v>
                </c:pt>
                <c:pt idx="8">
                  <c:v>59.717756360458537</c:v>
                </c:pt>
                <c:pt idx="9">
                  <c:v>45.426718742070932</c:v>
                </c:pt>
                <c:pt idx="10">
                  <c:v>5.1488880659060499</c:v>
                </c:pt>
                <c:pt idx="11">
                  <c:v>-28.835252450406102</c:v>
                </c:pt>
              </c:numCache>
            </c:numRef>
          </c:yVal>
          <c:smooth val="0"/>
        </c:ser>
        <c:ser>
          <c:idx val="3"/>
          <c:order val="3"/>
          <c:tx>
            <c:v>0.6</c:v>
          </c:tx>
          <c:xVal>
            <c:numRef>
              <c:f>Parameters!$AP$396:$BA$396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Parameters!$AP$381:$BA$381</c:f>
              <c:numCache>
                <c:formatCode>0.0000</c:formatCode>
                <c:ptCount val="12"/>
                <c:pt idx="0">
                  <c:v>-138.5856836067025</c:v>
                </c:pt>
                <c:pt idx="1">
                  <c:v>-118.08047135982062</c:v>
                </c:pt>
                <c:pt idx="2">
                  <c:v>-81.955398783696907</c:v>
                </c:pt>
                <c:pt idx="3">
                  <c:v>-56.71948232981859</c:v>
                </c:pt>
                <c:pt idx="4">
                  <c:v>-34.884112523343305</c:v>
                </c:pt>
                <c:pt idx="5">
                  <c:v>-17.891155196406601</c:v>
                </c:pt>
                <c:pt idx="6">
                  <c:v>11.49010738489423</c:v>
                </c:pt>
                <c:pt idx="7">
                  <c:v>26.66470613856481</c:v>
                </c:pt>
                <c:pt idx="8">
                  <c:v>30.487093963590695</c:v>
                </c:pt>
                <c:pt idx="9">
                  <c:v>25.636705034583144</c:v>
                </c:pt>
                <c:pt idx="10">
                  <c:v>4.5439143958577688</c:v>
                </c:pt>
                <c:pt idx="11">
                  <c:v>-28.835252450406102</c:v>
                </c:pt>
              </c:numCache>
            </c:numRef>
          </c:yVal>
          <c:smooth val="0"/>
        </c:ser>
        <c:ser>
          <c:idx val="4"/>
          <c:order val="4"/>
          <c:tx>
            <c:v>0.7</c:v>
          </c:tx>
          <c:xVal>
            <c:numRef>
              <c:f>Parameters!$BC$396:$BN$396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Parameters!$BC$381:$BN$381</c:f>
              <c:numCache>
                <c:formatCode>0.0000</c:formatCode>
                <c:ptCount val="12"/>
                <c:pt idx="0">
                  <c:v>-144.72386423465088</c:v>
                </c:pt>
                <c:pt idx="1">
                  <c:v>-139.41117633556024</c:v>
                </c:pt>
                <c:pt idx="2">
                  <c:v>-129.72225757706744</c:v>
                </c:pt>
                <c:pt idx="3">
                  <c:v>-122.65166782879334</c:v>
                </c:pt>
                <c:pt idx="4">
                  <c:v>-116.34787322334553</c:v>
                </c:pt>
                <c:pt idx="5">
                  <c:v>-111.34453342391953</c:v>
                </c:pt>
                <c:pt idx="6">
                  <c:v>-102.49448164672313</c:v>
                </c:pt>
                <c:pt idx="7">
                  <c:v>-87.733623893591059</c:v>
                </c:pt>
                <c:pt idx="8">
                  <c:v>-74.405160687260519</c:v>
                </c:pt>
                <c:pt idx="9">
                  <c:v>-66.613450348872277</c:v>
                </c:pt>
                <c:pt idx="10">
                  <c:v>-63.161996979433539</c:v>
                </c:pt>
                <c:pt idx="11">
                  <c:v>-68.86538332927995</c:v>
                </c:pt>
              </c:numCache>
            </c:numRef>
          </c:yVal>
          <c:smooth val="0"/>
        </c:ser>
        <c:ser>
          <c:idx val="5"/>
          <c:order val="5"/>
          <c:tx>
            <c:v>20</c:v>
          </c:tx>
          <c:xVal>
            <c:numRef>
              <c:f>Parameters!$BP$4:$CA$4</c:f>
              <c:numCache>
                <c:formatCode>0.00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Parameters!$BP$381:$CA$381</c:f>
              <c:numCache>
                <c:formatCode>0.0000</c:formatCode>
                <c:ptCount val="12"/>
                <c:pt idx="0">
                  <c:v>-144.72386423465088</c:v>
                </c:pt>
                <c:pt idx="1">
                  <c:v>-139.41117633556024</c:v>
                </c:pt>
                <c:pt idx="2">
                  <c:v>-129.72225757706747</c:v>
                </c:pt>
                <c:pt idx="3">
                  <c:v>-122.65166782879334</c:v>
                </c:pt>
                <c:pt idx="4">
                  <c:v>-116.34787322334553</c:v>
                </c:pt>
                <c:pt idx="5">
                  <c:v>-111.34453342391953</c:v>
                </c:pt>
                <c:pt idx="6">
                  <c:v>-102.49448164672316</c:v>
                </c:pt>
                <c:pt idx="7">
                  <c:v>-91.168411494748639</c:v>
                </c:pt>
                <c:pt idx="8">
                  <c:v>-96.104878889363391</c:v>
                </c:pt>
                <c:pt idx="9">
                  <c:v>-102.0119169987763</c:v>
                </c:pt>
                <c:pt idx="10">
                  <c:v>-113.11796682086603</c:v>
                </c:pt>
                <c:pt idx="11">
                  <c:v>-121.77943912521977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597632"/>
        <c:axId val="223598208"/>
      </c:scatterChart>
      <c:valAx>
        <c:axId val="223597632"/>
        <c:scaling>
          <c:orientation val="minMax"/>
          <c:max val="4.0999999999999996"/>
          <c:min val="1.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A</a:t>
                </a:r>
                <a:endParaRPr lang="en-US" sz="2400" baseline="3000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low"/>
        <c:crossAx val="223598208"/>
        <c:crosses val="autoZero"/>
        <c:crossBetween val="midCat"/>
        <c:majorUnit val="0.5"/>
        <c:minorUnit val="0.1"/>
      </c:valAx>
      <c:valAx>
        <c:axId val="223598208"/>
        <c:scaling>
          <c:orientation val="minMax"/>
          <c:min val="-150"/>
        </c:scaling>
        <c:delete val="0"/>
        <c:axPos val="l"/>
        <c:majorGridlines/>
        <c:numFmt formatCode="#,##0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22359763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47852B-F9E0-48A5-8472-675DA21CC2BF}" type="datetime1">
              <a:rPr lang="en-US" altLang="en-US"/>
              <a:pPr/>
              <a:t>9/18/2017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77025"/>
            <a:ext cx="2133600" cy="149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31FD35-422D-49B4-A256-A165F4158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28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1"/>
          <p:cNvSpPr txBox="1">
            <a:spLocks noChangeArrowheads="1"/>
          </p:cNvSpPr>
          <p:nvPr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/>
        </p:nvSpPr>
        <p:spPr bwMode="auto">
          <a:xfrm>
            <a:off x="914400" y="6611938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</a:rPr>
              <a:t>Menard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- </a:t>
            </a:r>
            <a:r>
              <a:rPr lang="en-US" altLang="en-US" sz="1000" b="1" dirty="0" smtClean="0">
                <a:solidFill>
                  <a:srgbClr val="336699"/>
                </a:solidFill>
              </a:rPr>
              <a:t>ISTW 2017 – Next-Step 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  <p:sldLayoutId id="214748374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x.doi.org/10.1088/0029-5515/56/10/106023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30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1066800" y="3048000"/>
            <a:ext cx="68580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J</a:t>
            </a:r>
            <a:r>
              <a:rPr lang="en-US" altLang="en-US" dirty="0" smtClean="0">
                <a:latin typeface="Arial" charset="0"/>
                <a:cs typeface="Arial" charset="0"/>
              </a:rPr>
              <a:t>. Menard, T</a:t>
            </a:r>
            <a:r>
              <a:rPr lang="en-US" altLang="en-US" dirty="0">
                <a:latin typeface="Arial" charset="0"/>
                <a:cs typeface="Arial" charset="0"/>
              </a:rPr>
              <a:t>. </a:t>
            </a:r>
            <a:r>
              <a:rPr lang="en-US" altLang="en-US" dirty="0" smtClean="0">
                <a:latin typeface="Arial" charset="0"/>
                <a:cs typeface="Arial" charset="0"/>
              </a:rPr>
              <a:t>Brown, </a:t>
            </a:r>
            <a:r>
              <a:rPr lang="en-US" altLang="en-US" dirty="0">
                <a:latin typeface="Arial" charset="0"/>
                <a:cs typeface="Arial" charset="0"/>
              </a:rPr>
              <a:t>M. </a:t>
            </a:r>
            <a:r>
              <a:rPr lang="en-US" altLang="en-US" dirty="0" err="1" smtClean="0">
                <a:latin typeface="Arial" charset="0"/>
                <a:cs typeface="Arial" charset="0"/>
              </a:rPr>
              <a:t>Jaworski</a:t>
            </a:r>
            <a:r>
              <a:rPr lang="en-US" altLang="en-US" dirty="0" smtClean="0">
                <a:latin typeface="Arial" charset="0"/>
                <a:cs typeface="Arial" charset="0"/>
              </a:rPr>
              <a:t>,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R</a:t>
            </a:r>
            <a:r>
              <a:rPr lang="en-US" altLang="en-US" dirty="0">
                <a:latin typeface="Arial" charset="0"/>
                <a:cs typeface="Arial" charset="0"/>
              </a:rPr>
              <a:t>. </a:t>
            </a:r>
            <a:r>
              <a:rPr lang="en-US" altLang="en-US" dirty="0" err="1" smtClean="0">
                <a:latin typeface="Arial" charset="0"/>
                <a:cs typeface="Arial" charset="0"/>
              </a:rPr>
              <a:t>Maingi</a:t>
            </a:r>
            <a:r>
              <a:rPr lang="en-US" altLang="en-US" dirty="0" smtClean="0">
                <a:latin typeface="Arial" charset="0"/>
                <a:cs typeface="Arial" charset="0"/>
              </a:rPr>
              <a:t>, R</a:t>
            </a:r>
            <a:r>
              <a:rPr lang="en-US" altLang="en-US" dirty="0">
                <a:latin typeface="Arial" charset="0"/>
                <a:cs typeface="Arial" charset="0"/>
              </a:rPr>
              <a:t>. </a:t>
            </a:r>
            <a:r>
              <a:rPr lang="en-US" altLang="en-US" dirty="0" err="1" smtClean="0">
                <a:latin typeface="Arial" charset="0"/>
                <a:cs typeface="Arial" charset="0"/>
              </a:rPr>
              <a:t>Majeski</a:t>
            </a:r>
            <a:r>
              <a:rPr lang="en-US" altLang="en-US" dirty="0" smtClean="0">
                <a:latin typeface="Arial" charset="0"/>
                <a:cs typeface="Arial" charset="0"/>
              </a:rPr>
              <a:t>, </a:t>
            </a:r>
            <a:r>
              <a:rPr lang="en-US" altLang="en-US" dirty="0">
                <a:latin typeface="Arial" charset="0"/>
                <a:cs typeface="Arial" charset="0"/>
              </a:rPr>
              <a:t>Y. </a:t>
            </a:r>
            <a:r>
              <a:rPr lang="en-US" altLang="en-US" dirty="0" err="1" smtClean="0">
                <a:latin typeface="Arial" charset="0"/>
                <a:cs typeface="Arial" charset="0"/>
              </a:rPr>
              <a:t>Zhai</a:t>
            </a:r>
            <a:endParaRPr lang="en-US" altLang="en-US" i="1" dirty="0" smtClean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200" dirty="0">
                <a:latin typeface="Arial" charset="0"/>
                <a:cs typeface="Arial" charset="0"/>
              </a:rPr>
              <a:t>Next-Step Low-Aspect-Ratio Tokamaks Using High-Temperature Superconductors and Liquid Metal Plasma Facing Components*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4648200"/>
            <a:ext cx="7315200" cy="1219200"/>
          </a:xfrm>
        </p:spPr>
        <p:txBody>
          <a:bodyPr/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International Spherical Torus Workshop - 2017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Seoul National University, Seoul, South Korea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September 19-22, 2017</a:t>
            </a: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2400"/>
            <a:ext cx="17426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3479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*Work Supported by U.S.D.O.E. Contract No. DE-AC02-09CH11466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76209" y="1327578"/>
            <a:ext cx="4829175" cy="4741963"/>
            <a:chOff x="476250" y="1447800"/>
            <a:chExt cx="5334000" cy="507088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91" t="16098" r="13367" b="9712"/>
            <a:stretch/>
          </p:blipFill>
          <p:spPr bwMode="auto">
            <a:xfrm>
              <a:off x="476250" y="1447800"/>
              <a:ext cx="5334000" cy="507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16"/>
            <p:cNvSpPr/>
            <p:nvPr/>
          </p:nvSpPr>
          <p:spPr>
            <a:xfrm>
              <a:off x="3253659" y="2816225"/>
              <a:ext cx="648416" cy="2438400"/>
            </a:xfrm>
            <a:custGeom>
              <a:avLst/>
              <a:gdLst>
                <a:gd name="connsiteX0" fmla="*/ 413466 w 648416"/>
                <a:gd name="connsiteY0" fmla="*/ 0 h 2438400"/>
                <a:gd name="connsiteX1" fmla="*/ 261066 w 648416"/>
                <a:gd name="connsiteY1" fmla="*/ 82550 h 2438400"/>
                <a:gd name="connsiteX2" fmla="*/ 207091 w 648416"/>
                <a:gd name="connsiteY2" fmla="*/ 133350 h 2438400"/>
                <a:gd name="connsiteX3" fmla="*/ 162641 w 648416"/>
                <a:gd name="connsiteY3" fmla="*/ 215900 h 2438400"/>
                <a:gd name="connsiteX4" fmla="*/ 121366 w 648416"/>
                <a:gd name="connsiteY4" fmla="*/ 327025 h 2438400"/>
                <a:gd name="connsiteX5" fmla="*/ 29291 w 648416"/>
                <a:gd name="connsiteY5" fmla="*/ 615950 h 2438400"/>
                <a:gd name="connsiteX6" fmla="*/ 3891 w 648416"/>
                <a:gd name="connsiteY6" fmla="*/ 939800 h 2438400"/>
                <a:gd name="connsiteX7" fmla="*/ 716 w 648416"/>
                <a:gd name="connsiteY7" fmla="*/ 1149350 h 2438400"/>
                <a:gd name="connsiteX8" fmla="*/ 10241 w 648416"/>
                <a:gd name="connsiteY8" fmla="*/ 1400175 h 2438400"/>
                <a:gd name="connsiteX9" fmla="*/ 54691 w 648416"/>
                <a:gd name="connsiteY9" fmla="*/ 1673225 h 2438400"/>
                <a:gd name="connsiteX10" fmla="*/ 111841 w 648416"/>
                <a:gd name="connsiteY10" fmla="*/ 1965325 h 2438400"/>
                <a:gd name="connsiteX11" fmla="*/ 140416 w 648416"/>
                <a:gd name="connsiteY11" fmla="*/ 2022475 h 2438400"/>
                <a:gd name="connsiteX12" fmla="*/ 165816 w 648416"/>
                <a:gd name="connsiteY12" fmla="*/ 2066925 h 2438400"/>
                <a:gd name="connsiteX13" fmla="*/ 172166 w 648416"/>
                <a:gd name="connsiteY13" fmla="*/ 2089150 h 2438400"/>
                <a:gd name="connsiteX14" fmla="*/ 172166 w 648416"/>
                <a:gd name="connsiteY14" fmla="*/ 2098675 h 2438400"/>
                <a:gd name="connsiteX15" fmla="*/ 165816 w 648416"/>
                <a:gd name="connsiteY15" fmla="*/ 2127250 h 2438400"/>
                <a:gd name="connsiteX16" fmla="*/ 162641 w 648416"/>
                <a:gd name="connsiteY16" fmla="*/ 2152650 h 2438400"/>
                <a:gd name="connsiteX17" fmla="*/ 175341 w 648416"/>
                <a:gd name="connsiteY17" fmla="*/ 2200275 h 2438400"/>
                <a:gd name="connsiteX18" fmla="*/ 175341 w 648416"/>
                <a:gd name="connsiteY18" fmla="*/ 2225675 h 2438400"/>
                <a:gd name="connsiteX19" fmla="*/ 194391 w 648416"/>
                <a:gd name="connsiteY19" fmla="*/ 2266950 h 2438400"/>
                <a:gd name="connsiteX20" fmla="*/ 232491 w 648416"/>
                <a:gd name="connsiteY20" fmla="*/ 2317750 h 2438400"/>
                <a:gd name="connsiteX21" fmla="*/ 226141 w 648416"/>
                <a:gd name="connsiteY21" fmla="*/ 2301875 h 2438400"/>
                <a:gd name="connsiteX22" fmla="*/ 302341 w 648416"/>
                <a:gd name="connsiteY22" fmla="*/ 2346325 h 2438400"/>
                <a:gd name="connsiteX23" fmla="*/ 378541 w 648416"/>
                <a:gd name="connsiteY23" fmla="*/ 2390775 h 2438400"/>
                <a:gd name="connsiteX24" fmla="*/ 457916 w 648416"/>
                <a:gd name="connsiteY24" fmla="*/ 2416175 h 2438400"/>
                <a:gd name="connsiteX25" fmla="*/ 540466 w 648416"/>
                <a:gd name="connsiteY25" fmla="*/ 2432050 h 2438400"/>
                <a:gd name="connsiteX26" fmla="*/ 648416 w 648416"/>
                <a:gd name="connsiteY26" fmla="*/ 24384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48416" h="2438400">
                  <a:moveTo>
                    <a:pt x="413466" y="0"/>
                  </a:moveTo>
                  <a:cubicBezTo>
                    <a:pt x="354464" y="30162"/>
                    <a:pt x="295462" y="60325"/>
                    <a:pt x="261066" y="82550"/>
                  </a:cubicBezTo>
                  <a:cubicBezTo>
                    <a:pt x="226670" y="104775"/>
                    <a:pt x="223495" y="111125"/>
                    <a:pt x="207091" y="133350"/>
                  </a:cubicBezTo>
                  <a:cubicBezTo>
                    <a:pt x="190687" y="155575"/>
                    <a:pt x="176928" y="183621"/>
                    <a:pt x="162641" y="215900"/>
                  </a:cubicBezTo>
                  <a:cubicBezTo>
                    <a:pt x="148353" y="248179"/>
                    <a:pt x="143591" y="260350"/>
                    <a:pt x="121366" y="327025"/>
                  </a:cubicBezTo>
                  <a:cubicBezTo>
                    <a:pt x="99141" y="393700"/>
                    <a:pt x="48870" y="513821"/>
                    <a:pt x="29291" y="615950"/>
                  </a:cubicBezTo>
                  <a:cubicBezTo>
                    <a:pt x="9712" y="718079"/>
                    <a:pt x="8653" y="850900"/>
                    <a:pt x="3891" y="939800"/>
                  </a:cubicBezTo>
                  <a:cubicBezTo>
                    <a:pt x="-872" y="1028700"/>
                    <a:pt x="-342" y="1072621"/>
                    <a:pt x="716" y="1149350"/>
                  </a:cubicBezTo>
                  <a:cubicBezTo>
                    <a:pt x="1774" y="1226079"/>
                    <a:pt x="1245" y="1312862"/>
                    <a:pt x="10241" y="1400175"/>
                  </a:cubicBezTo>
                  <a:cubicBezTo>
                    <a:pt x="19237" y="1487488"/>
                    <a:pt x="37758" y="1579033"/>
                    <a:pt x="54691" y="1673225"/>
                  </a:cubicBezTo>
                  <a:cubicBezTo>
                    <a:pt x="71624" y="1767417"/>
                    <a:pt x="97554" y="1907117"/>
                    <a:pt x="111841" y="1965325"/>
                  </a:cubicBezTo>
                  <a:cubicBezTo>
                    <a:pt x="126128" y="2023533"/>
                    <a:pt x="131420" y="2005542"/>
                    <a:pt x="140416" y="2022475"/>
                  </a:cubicBezTo>
                  <a:cubicBezTo>
                    <a:pt x="149412" y="2039408"/>
                    <a:pt x="160524" y="2055813"/>
                    <a:pt x="165816" y="2066925"/>
                  </a:cubicBezTo>
                  <a:cubicBezTo>
                    <a:pt x="171108" y="2078038"/>
                    <a:pt x="171108" y="2083859"/>
                    <a:pt x="172166" y="2089150"/>
                  </a:cubicBezTo>
                  <a:cubicBezTo>
                    <a:pt x="173224" y="2094441"/>
                    <a:pt x="173224" y="2092325"/>
                    <a:pt x="172166" y="2098675"/>
                  </a:cubicBezTo>
                  <a:cubicBezTo>
                    <a:pt x="171108" y="2105025"/>
                    <a:pt x="167403" y="2118254"/>
                    <a:pt x="165816" y="2127250"/>
                  </a:cubicBezTo>
                  <a:cubicBezTo>
                    <a:pt x="164229" y="2136246"/>
                    <a:pt x="161054" y="2140479"/>
                    <a:pt x="162641" y="2152650"/>
                  </a:cubicBezTo>
                  <a:cubicBezTo>
                    <a:pt x="164228" y="2164821"/>
                    <a:pt x="173224" y="2188104"/>
                    <a:pt x="175341" y="2200275"/>
                  </a:cubicBezTo>
                  <a:cubicBezTo>
                    <a:pt x="177458" y="2212446"/>
                    <a:pt x="172166" y="2214562"/>
                    <a:pt x="175341" y="2225675"/>
                  </a:cubicBezTo>
                  <a:cubicBezTo>
                    <a:pt x="178516" y="2236788"/>
                    <a:pt x="184866" y="2251604"/>
                    <a:pt x="194391" y="2266950"/>
                  </a:cubicBezTo>
                  <a:cubicBezTo>
                    <a:pt x="203916" y="2282296"/>
                    <a:pt x="227199" y="2311929"/>
                    <a:pt x="232491" y="2317750"/>
                  </a:cubicBezTo>
                  <a:cubicBezTo>
                    <a:pt x="237783" y="2323571"/>
                    <a:pt x="214499" y="2297113"/>
                    <a:pt x="226141" y="2301875"/>
                  </a:cubicBezTo>
                  <a:cubicBezTo>
                    <a:pt x="237783" y="2306637"/>
                    <a:pt x="302341" y="2346325"/>
                    <a:pt x="302341" y="2346325"/>
                  </a:cubicBezTo>
                  <a:cubicBezTo>
                    <a:pt x="327741" y="2361142"/>
                    <a:pt x="352612" y="2379133"/>
                    <a:pt x="378541" y="2390775"/>
                  </a:cubicBezTo>
                  <a:cubicBezTo>
                    <a:pt x="404470" y="2402417"/>
                    <a:pt x="430929" y="2409296"/>
                    <a:pt x="457916" y="2416175"/>
                  </a:cubicBezTo>
                  <a:cubicBezTo>
                    <a:pt x="484903" y="2423054"/>
                    <a:pt x="508716" y="2428346"/>
                    <a:pt x="540466" y="2432050"/>
                  </a:cubicBezTo>
                  <a:cubicBezTo>
                    <a:pt x="572216" y="2435754"/>
                    <a:pt x="610316" y="2437077"/>
                    <a:pt x="648416" y="243840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52322"/>
            <a:ext cx="91440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HTS ST-FNSF design with Li flow </a:t>
            </a:r>
            <a:br>
              <a:rPr lang="en-US" sz="3200" b="1" dirty="0" smtClean="0"/>
            </a:br>
            <a:r>
              <a:rPr lang="en-US" sz="3200" b="1" dirty="0" smtClean="0"/>
              <a:t>on divertor and inboard surfaces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1" y="110935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Double null liquid metal divertor system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2" t="59274" r="34615" b="14654"/>
          <a:stretch/>
        </p:blipFill>
        <p:spPr bwMode="auto">
          <a:xfrm>
            <a:off x="5833111" y="4042798"/>
            <a:ext cx="2781301" cy="20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3090756" y="2328550"/>
            <a:ext cx="2852846" cy="116136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58841" y="1874981"/>
            <a:ext cx="3080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Li flows from upper divertor down the inboard wall, exiting just after the lower inboard divertor.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1" y="316675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Separate Li cooling of lower divertor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05600" y="3797194"/>
            <a:ext cx="228600" cy="13507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6183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Thickness = 5-10 mm, flow speed ~5-10 m/s  (see Dick </a:t>
            </a:r>
            <a:r>
              <a:rPr lang="en-US" dirty="0" err="1" smtClean="0"/>
              <a:t>Majeski</a:t>
            </a:r>
            <a:r>
              <a:rPr lang="en-US" dirty="0" smtClean="0"/>
              <a:t> for more details)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liquid metal divertor concept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787219"/>
            <a:ext cx="7924800" cy="4689781"/>
            <a:chOff x="321654" y="1447800"/>
            <a:chExt cx="7924800" cy="4689781"/>
          </a:xfrm>
        </p:grpSpPr>
        <p:grpSp>
          <p:nvGrpSpPr>
            <p:cNvPr id="9" name="Group 8"/>
            <p:cNvGrpSpPr/>
            <p:nvPr/>
          </p:nvGrpSpPr>
          <p:grpSpPr>
            <a:xfrm>
              <a:off x="2513640" y="1447800"/>
              <a:ext cx="4853292" cy="4068604"/>
              <a:chOff x="1018558" y="609600"/>
              <a:chExt cx="5791200" cy="5016732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10" t="19973" r="12558" b="15854"/>
              <a:stretch/>
            </p:blipFill>
            <p:spPr bwMode="auto">
              <a:xfrm>
                <a:off x="1018558" y="609600"/>
                <a:ext cx="5791200" cy="5016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Freeform 15"/>
              <p:cNvSpPr/>
              <p:nvPr/>
            </p:nvSpPr>
            <p:spPr>
              <a:xfrm>
                <a:off x="1532467" y="768961"/>
                <a:ext cx="5089395" cy="4514239"/>
              </a:xfrm>
              <a:custGeom>
                <a:avLst/>
                <a:gdLst>
                  <a:gd name="connsiteX0" fmla="*/ 3894666 w 5089395"/>
                  <a:gd name="connsiteY0" fmla="*/ 1059839 h 4514239"/>
                  <a:gd name="connsiteX1" fmla="*/ 4165600 w 5089395"/>
                  <a:gd name="connsiteY1" fmla="*/ 992106 h 4514239"/>
                  <a:gd name="connsiteX2" fmla="*/ 4453466 w 5089395"/>
                  <a:gd name="connsiteY2" fmla="*/ 1009039 h 4514239"/>
                  <a:gd name="connsiteX3" fmla="*/ 4766733 w 5089395"/>
                  <a:gd name="connsiteY3" fmla="*/ 949772 h 4514239"/>
                  <a:gd name="connsiteX4" fmla="*/ 5020733 w 5089395"/>
                  <a:gd name="connsiteY4" fmla="*/ 763506 h 4514239"/>
                  <a:gd name="connsiteX5" fmla="*/ 5088466 w 5089395"/>
                  <a:gd name="connsiteY5" fmla="*/ 458706 h 4514239"/>
                  <a:gd name="connsiteX6" fmla="*/ 4986866 w 5089395"/>
                  <a:gd name="connsiteY6" fmla="*/ 179306 h 4514239"/>
                  <a:gd name="connsiteX7" fmla="*/ 4707466 w 5089395"/>
                  <a:gd name="connsiteY7" fmla="*/ 9972 h 4514239"/>
                  <a:gd name="connsiteX8" fmla="*/ 4368800 w 5089395"/>
                  <a:gd name="connsiteY8" fmla="*/ 26906 h 4514239"/>
                  <a:gd name="connsiteX9" fmla="*/ 4165600 w 5089395"/>
                  <a:gd name="connsiteY9" fmla="*/ 86172 h 4514239"/>
                  <a:gd name="connsiteX10" fmla="*/ 3835400 w 5089395"/>
                  <a:gd name="connsiteY10" fmla="*/ 213172 h 4514239"/>
                  <a:gd name="connsiteX11" fmla="*/ 2599266 w 5089395"/>
                  <a:gd name="connsiteY11" fmla="*/ 856639 h 4514239"/>
                  <a:gd name="connsiteX12" fmla="*/ 1600200 w 5089395"/>
                  <a:gd name="connsiteY12" fmla="*/ 1703306 h 4514239"/>
                  <a:gd name="connsiteX13" fmla="*/ 1032933 w 5089395"/>
                  <a:gd name="connsiteY13" fmla="*/ 2389106 h 4514239"/>
                  <a:gd name="connsiteX14" fmla="*/ 567266 w 5089395"/>
                  <a:gd name="connsiteY14" fmla="*/ 3074906 h 4514239"/>
                  <a:gd name="connsiteX15" fmla="*/ 296333 w 5089395"/>
                  <a:gd name="connsiteY15" fmla="*/ 3625239 h 4514239"/>
                  <a:gd name="connsiteX16" fmla="*/ 76200 w 5089395"/>
                  <a:gd name="connsiteY16" fmla="*/ 4175572 h 4514239"/>
                  <a:gd name="connsiteX17" fmla="*/ 0 w 5089395"/>
                  <a:gd name="connsiteY17" fmla="*/ 4514239 h 451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89395" h="4514239">
                    <a:moveTo>
                      <a:pt x="3894666" y="1059839"/>
                    </a:moveTo>
                    <a:cubicBezTo>
                      <a:pt x="3983566" y="1030206"/>
                      <a:pt x="4072467" y="1000573"/>
                      <a:pt x="4165600" y="992106"/>
                    </a:cubicBezTo>
                    <a:cubicBezTo>
                      <a:pt x="4258733" y="983639"/>
                      <a:pt x="4353277" y="1016095"/>
                      <a:pt x="4453466" y="1009039"/>
                    </a:cubicBezTo>
                    <a:cubicBezTo>
                      <a:pt x="4553655" y="1001983"/>
                      <a:pt x="4672189" y="990694"/>
                      <a:pt x="4766733" y="949772"/>
                    </a:cubicBezTo>
                    <a:cubicBezTo>
                      <a:pt x="4861277" y="908850"/>
                      <a:pt x="4967111" y="845350"/>
                      <a:pt x="5020733" y="763506"/>
                    </a:cubicBezTo>
                    <a:cubicBezTo>
                      <a:pt x="5074355" y="681662"/>
                      <a:pt x="5094110" y="556073"/>
                      <a:pt x="5088466" y="458706"/>
                    </a:cubicBezTo>
                    <a:cubicBezTo>
                      <a:pt x="5082822" y="361339"/>
                      <a:pt x="5050366" y="254095"/>
                      <a:pt x="4986866" y="179306"/>
                    </a:cubicBezTo>
                    <a:cubicBezTo>
                      <a:pt x="4923366" y="104517"/>
                      <a:pt x="4810477" y="35372"/>
                      <a:pt x="4707466" y="9972"/>
                    </a:cubicBezTo>
                    <a:cubicBezTo>
                      <a:pt x="4604455" y="-15428"/>
                      <a:pt x="4459111" y="14206"/>
                      <a:pt x="4368800" y="26906"/>
                    </a:cubicBezTo>
                    <a:cubicBezTo>
                      <a:pt x="4278489" y="39606"/>
                      <a:pt x="4254500" y="55128"/>
                      <a:pt x="4165600" y="86172"/>
                    </a:cubicBezTo>
                    <a:cubicBezTo>
                      <a:pt x="4076700" y="117216"/>
                      <a:pt x="4096456" y="84761"/>
                      <a:pt x="3835400" y="213172"/>
                    </a:cubicBezTo>
                    <a:cubicBezTo>
                      <a:pt x="3574344" y="341583"/>
                      <a:pt x="2971799" y="608283"/>
                      <a:pt x="2599266" y="856639"/>
                    </a:cubicBezTo>
                    <a:cubicBezTo>
                      <a:pt x="2226733" y="1104995"/>
                      <a:pt x="1861255" y="1447895"/>
                      <a:pt x="1600200" y="1703306"/>
                    </a:cubicBezTo>
                    <a:cubicBezTo>
                      <a:pt x="1339144" y="1958717"/>
                      <a:pt x="1205089" y="2160506"/>
                      <a:pt x="1032933" y="2389106"/>
                    </a:cubicBezTo>
                    <a:cubicBezTo>
                      <a:pt x="860777" y="2617706"/>
                      <a:pt x="690033" y="2868884"/>
                      <a:pt x="567266" y="3074906"/>
                    </a:cubicBezTo>
                    <a:cubicBezTo>
                      <a:pt x="444499" y="3280928"/>
                      <a:pt x="378177" y="3441795"/>
                      <a:pt x="296333" y="3625239"/>
                    </a:cubicBezTo>
                    <a:cubicBezTo>
                      <a:pt x="214489" y="3808683"/>
                      <a:pt x="125589" y="4027405"/>
                      <a:pt x="76200" y="4175572"/>
                    </a:cubicBezTo>
                    <a:cubicBezTo>
                      <a:pt x="26811" y="4323739"/>
                      <a:pt x="13405" y="4418989"/>
                      <a:pt x="0" y="4514239"/>
                    </a:cubicBezTo>
                  </a:path>
                </a:pathLst>
              </a:custGeom>
              <a:noFill/>
              <a:ln w="44450">
                <a:solidFill>
                  <a:srgbClr val="FFFF00"/>
                </a:solidFill>
                <a:prstDash val="lgDashDot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655654" y="2898814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Plates (in blue) provide </a:t>
              </a:r>
            </a:p>
            <a:p>
              <a:r>
                <a:rPr lang="en-US" dirty="0" smtClean="0"/>
                <a:t>J x B pump electrodes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589804" y="2297225"/>
              <a:ext cx="108790" cy="57789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549471" y="3407583"/>
              <a:ext cx="431243" cy="330021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92960" y="3656797"/>
              <a:ext cx="1250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 flow direction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589804" y="2475758"/>
              <a:ext cx="236508" cy="39936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4088593" y="5070781"/>
              <a:ext cx="24814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pitchFamily="34" charset="0"/>
                  <a:cs typeface="Arial" pitchFamily="34" charset="0"/>
                </a:rPr>
                <a:t>J x B pumping to high-field side nozzle</a:t>
              </a:r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321654" y="5491250"/>
              <a:ext cx="19643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ヒラギノ角ゴ Pro W3" pitchFamily="2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Arial" pitchFamily="34" charset="0"/>
                  <a:cs typeface="Arial" pitchFamily="34" charset="0"/>
                </a:rPr>
                <a:t>Heat exchanger in reservoir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171700" y="5279236"/>
              <a:ext cx="762000" cy="4135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3275641" y="5181792"/>
              <a:ext cx="686759" cy="2868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2960355" y="5419900"/>
              <a:ext cx="1052038" cy="487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4301152" y="3632290"/>
              <a:ext cx="295944" cy="13871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3619020" y="4524124"/>
              <a:ext cx="978076" cy="4952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17588" y="1143000"/>
            <a:ext cx="2925757" cy="2387620"/>
            <a:chOff x="156074" y="1184973"/>
            <a:chExt cx="2925757" cy="2387620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1571" r="10508" b="21581"/>
            <a:stretch/>
          </p:blipFill>
          <p:spPr bwMode="auto">
            <a:xfrm>
              <a:off x="762000" y="1617403"/>
              <a:ext cx="2319831" cy="195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56074" y="1184973"/>
              <a:ext cx="1339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Li supply</a:t>
              </a:r>
              <a:endParaRPr lang="en-US" sz="20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433001" y="1466118"/>
              <a:ext cx="488914" cy="5111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71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235449"/>
            <a:ext cx="9144000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Concepts with LM flow only in </a:t>
            </a:r>
            <a:r>
              <a:rPr lang="en-US" sz="3600" b="1" dirty="0" err="1" smtClean="0"/>
              <a:t>divertors</a:t>
            </a:r>
            <a:endParaRPr lang="en-US" sz="3600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0" t="34093" r="17492" b="12110"/>
          <a:stretch/>
        </p:blipFill>
        <p:spPr bwMode="auto">
          <a:xfrm>
            <a:off x="4267200" y="2540464"/>
            <a:ext cx="3443743" cy="305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8" t="34093" r="45399" b="47736"/>
          <a:stretch/>
        </p:blipFill>
        <p:spPr bwMode="auto">
          <a:xfrm>
            <a:off x="643345" y="1221842"/>
            <a:ext cx="2739716" cy="320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1000" y="5182684"/>
            <a:ext cx="283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Space for inboard blanket piping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124200" y="4255085"/>
            <a:ext cx="2438400" cy="11551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0"/>
          </p:cNvCxnSpPr>
          <p:nvPr/>
        </p:nvCxnSpPr>
        <p:spPr>
          <a:xfrm flipH="1" flipV="1">
            <a:off x="1724436" y="3276601"/>
            <a:ext cx="76201" cy="190608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Benefits of shorter-leg LM high-heat-flux </a:t>
            </a:r>
            <a:r>
              <a:rPr lang="en-US" sz="3200" dirty="0" err="1" smtClean="0"/>
              <a:t>divertor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54" y="1040441"/>
            <a:ext cx="7963565" cy="1321759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2800" dirty="0" smtClean="0"/>
              <a:t>Significantly </a:t>
            </a:r>
            <a:r>
              <a:rPr lang="en-US" sz="2800" dirty="0"/>
              <a:t>reduce </a:t>
            </a:r>
            <a:r>
              <a:rPr lang="en-US" sz="2800" dirty="0" smtClean="0"/>
              <a:t>outboard PF </a:t>
            </a:r>
            <a:r>
              <a:rPr lang="en-US" sz="2800" dirty="0"/>
              <a:t>coil </a:t>
            </a:r>
            <a:r>
              <a:rPr lang="en-US" sz="2800" dirty="0" smtClean="0"/>
              <a:t>current</a:t>
            </a:r>
          </a:p>
          <a:p>
            <a:pPr marL="457200" lvl="1" indent="-228600">
              <a:lnSpc>
                <a:spcPct val="90000"/>
              </a:lnSpc>
            </a:pPr>
            <a:r>
              <a:rPr lang="en-US" sz="2400" dirty="0" smtClean="0"/>
              <a:t>Reduced PF size, force, structure</a:t>
            </a:r>
          </a:p>
          <a:p>
            <a:pPr marL="228600" indent="-228600">
              <a:lnSpc>
                <a:spcPct val="90000"/>
              </a:lnSpc>
            </a:pPr>
            <a:r>
              <a:rPr lang="en-US" sz="2800" dirty="0" smtClean="0"/>
              <a:t>Eliminate separate </a:t>
            </a:r>
            <a:r>
              <a:rPr lang="en-US" sz="2800" dirty="0"/>
              <a:t>upper </a:t>
            </a:r>
            <a:r>
              <a:rPr lang="en-US" sz="2800" dirty="0" err="1"/>
              <a:t>cryo</a:t>
            </a:r>
            <a:r>
              <a:rPr lang="en-US" sz="2800" dirty="0"/>
              <a:t>-stat </a:t>
            </a:r>
            <a:r>
              <a:rPr lang="en-US" sz="2800" dirty="0" smtClean="0"/>
              <a:t>(for PF5U)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" y="2458238"/>
            <a:ext cx="4846968" cy="369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059628" y="2286000"/>
            <a:ext cx="3999043" cy="3762831"/>
            <a:chOff x="5027729" y="2295525"/>
            <a:chExt cx="3999043" cy="376283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09" t="16404" r="14565" b="45192"/>
            <a:stretch/>
          </p:blipFill>
          <p:spPr bwMode="auto">
            <a:xfrm>
              <a:off x="5027729" y="2379033"/>
              <a:ext cx="3999043" cy="3679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00260" y="4602433"/>
              <a:ext cx="2511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4906" y="4297633"/>
              <a:ext cx="2511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80645" y="3992833"/>
              <a:ext cx="2511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8803" y="3416243"/>
              <a:ext cx="2511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57523" y="3416243"/>
              <a:ext cx="2511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97070" y="4286217"/>
              <a:ext cx="2511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97070" y="4777210"/>
              <a:ext cx="2511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3277" y="5277600"/>
              <a:ext cx="2511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0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462659" y="2295525"/>
              <a:ext cx="624928" cy="10950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9686" y="6032315"/>
            <a:ext cx="8854764" cy="52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800" dirty="0" smtClean="0"/>
              <a:t>Li wall pumping could help increase H-factor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189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Comparison of long vs. shorter-leg </a:t>
            </a:r>
            <a:r>
              <a:rPr lang="en-US" sz="3200" dirty="0" err="1" smtClean="0"/>
              <a:t>divertor</a:t>
            </a:r>
            <a:r>
              <a:rPr lang="en-US" sz="3200" dirty="0" smtClean="0"/>
              <a:t> Pilots:</a:t>
            </a:r>
            <a:endParaRPr lang="en-US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3" t="29670" r="28254" b="15103"/>
          <a:stretch/>
        </p:blipFill>
        <p:spPr bwMode="auto">
          <a:xfrm>
            <a:off x="308726" y="1411681"/>
            <a:ext cx="3646514" cy="467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75" y="5967606"/>
            <a:ext cx="4087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3m HTS ST-FNSF with</a:t>
            </a:r>
          </a:p>
          <a:p>
            <a:pPr algn="ctr"/>
            <a:r>
              <a:rPr lang="en-US" sz="2000" b="1" dirty="0" smtClean="0"/>
              <a:t>long-leg/Super-X divertor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4249" y="5923941"/>
            <a:ext cx="351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3m HTS ST-FNSF with Liquid Metal divertor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64875" y="1066800"/>
            <a:ext cx="452323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lnSpc>
                <a:spcPct val="90000"/>
              </a:lnSpc>
            </a:pPr>
            <a:r>
              <a:rPr lang="en-US" sz="2400" dirty="0" smtClean="0"/>
              <a:t>Simplify vertical maintenance</a:t>
            </a:r>
          </a:p>
          <a:p>
            <a:pPr marL="227013" indent="-227013">
              <a:lnSpc>
                <a:spcPct val="90000"/>
              </a:lnSpc>
            </a:pPr>
            <a:r>
              <a:rPr lang="en-US" sz="2400" dirty="0" smtClean="0"/>
              <a:t>Reduce outboard PF currents  </a:t>
            </a:r>
            <a:r>
              <a:rPr lang="en-US" sz="2400" dirty="0" smtClean="0">
                <a:solidFill>
                  <a:srgbClr val="FF9933"/>
                </a:solidFill>
                <a:sym typeface="Wingdings" panose="05000000000000000000" pitchFamily="2" charset="2"/>
              </a:rPr>
              <a:t> can use LTS PF coils</a:t>
            </a:r>
            <a:endParaRPr lang="en-US" sz="2400" dirty="0">
              <a:solidFill>
                <a:srgbClr val="FF99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33155" y="2135581"/>
            <a:ext cx="3544119" cy="3748942"/>
            <a:chOff x="5133155" y="1916582"/>
            <a:chExt cx="3922600" cy="423174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8" t="21626" r="10349" b="10277"/>
            <a:stretch/>
          </p:blipFill>
          <p:spPr bwMode="auto">
            <a:xfrm>
              <a:off x="5133155" y="2076092"/>
              <a:ext cx="3922600" cy="4072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5398611" y="3069944"/>
              <a:ext cx="246888" cy="1967789"/>
            </a:xfrm>
            <a:prstGeom prst="roundRect">
              <a:avLst>
                <a:gd name="adj" fmla="val 43334"/>
              </a:avLst>
            </a:prstGeom>
            <a:noFill/>
            <a:ln w="38100">
              <a:solidFill>
                <a:srgbClr val="FF99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endCxn id="10" idx="0"/>
            </p:cNvCxnSpPr>
            <p:nvPr/>
          </p:nvCxnSpPr>
          <p:spPr>
            <a:xfrm flipH="1">
              <a:off x="5522055" y="1916582"/>
              <a:ext cx="447148" cy="1153362"/>
            </a:xfrm>
            <a:prstGeom prst="line">
              <a:avLst/>
            </a:prstGeom>
            <a:ln w="38100">
              <a:solidFill>
                <a:srgbClr val="FF99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7627017" y="1279934"/>
            <a:ext cx="3598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385609" y="1279934"/>
            <a:ext cx="601300" cy="138904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04983" y="1279934"/>
            <a:ext cx="3598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67000" y="1279934"/>
            <a:ext cx="237983" cy="55176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Possible missions for next-steps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47" y="1181100"/>
            <a:ext cx="8991600" cy="5038725"/>
          </a:xfrm>
        </p:spPr>
        <p:txBody>
          <a:bodyPr>
            <a:noAutofit/>
          </a:bodyPr>
          <a:lstStyle/>
          <a:p>
            <a:pPr marL="400050">
              <a:buFont typeface="+mj-lt"/>
              <a:buAutoNum type="arabicPeriod"/>
            </a:pPr>
            <a:r>
              <a:rPr lang="en-US" sz="2800" dirty="0" smtClean="0"/>
              <a:t>Integrate high-performance, steady-state, exhaust </a:t>
            </a:r>
          </a:p>
          <a:p>
            <a:pPr marL="914400" lvl="1" indent="-400050">
              <a:buFont typeface="Wingdings" panose="05000000000000000000" pitchFamily="2" charset="2"/>
              <a:buChar char="Ø"/>
            </a:pPr>
            <a:r>
              <a:rPr lang="en-US" sz="2400" dirty="0" err="1"/>
              <a:t>D</a:t>
            </a:r>
            <a:r>
              <a:rPr lang="en-US" sz="2400" dirty="0" err="1" smtClean="0"/>
              <a:t>ivertor</a:t>
            </a:r>
            <a:r>
              <a:rPr lang="en-US" sz="2400" dirty="0" smtClean="0"/>
              <a:t> test-tokamak (DTT) </a:t>
            </a:r>
            <a:r>
              <a:rPr lang="en-US" sz="2400" b="1" dirty="0" smtClean="0">
                <a:solidFill>
                  <a:srgbClr val="C00000"/>
                </a:solidFill>
              </a:rPr>
              <a:t>emphasizing liquid metals</a:t>
            </a:r>
          </a:p>
          <a:p>
            <a:pPr marL="4000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Fusion-relevant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neutron wall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loading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000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 1-2MW/m</a:t>
            </a:r>
            <a:r>
              <a:rPr lang="en-US" sz="2400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fluence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 ≥ 6MW-yr/m</a:t>
            </a:r>
            <a:r>
              <a:rPr lang="en-US" sz="2400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000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Tritium self-sufficiency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ritium breeding ratio TBR ≥ 1</a:t>
            </a:r>
          </a:p>
          <a:p>
            <a:pPr marL="4000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Electrical self-sufficiency 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eng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=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electric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consumed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~ 1</a:t>
            </a:r>
          </a:p>
          <a:p>
            <a:pPr marL="4000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Large net electricity generation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eng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&gt;&gt; 1,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bg1">
                    <a:lumMod val="75000"/>
                  </a:schemeClr>
                </a:solidFill>
              </a:rPr>
              <a:t>electric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= 0.5-1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GWe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Beginning to assess </a:t>
            </a:r>
            <a:r>
              <a:rPr lang="en-US" sz="3200" dirty="0" smtClean="0"/>
              <a:t>smaller dedicated </a:t>
            </a:r>
            <a:r>
              <a:rPr lang="en-US" sz="3200" dirty="0" smtClean="0"/>
              <a:t>low-A HTS tokamak for liquid metal </a:t>
            </a:r>
            <a:r>
              <a:rPr lang="en-US" sz="3200" dirty="0" err="1" smtClean="0"/>
              <a:t>divertor</a:t>
            </a:r>
            <a:r>
              <a:rPr lang="en-US" sz="3200" dirty="0" smtClean="0"/>
              <a:t> development</a:t>
            </a:r>
            <a:endParaRPr lang="en-US" sz="32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00600" y="4572000"/>
            <a:ext cx="4267200" cy="187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TF:  REBCO, likely CORC</a:t>
            </a:r>
            <a:endParaRPr lang="en-US" sz="1800" dirty="0" smtClean="0"/>
          </a:p>
          <a:p>
            <a:r>
              <a:rPr lang="en-US" sz="2400" dirty="0" smtClean="0"/>
              <a:t>CS coil insert possibilities: </a:t>
            </a:r>
          </a:p>
          <a:p>
            <a:pPr lvl="2"/>
            <a:r>
              <a:rPr lang="en-US" dirty="0" smtClean="0"/>
              <a:t>YBCO</a:t>
            </a:r>
            <a:r>
              <a:rPr lang="en-US" baseline="30000" dirty="0" smtClean="0"/>
              <a:t> </a:t>
            </a:r>
            <a:r>
              <a:rPr lang="en-US" dirty="0" smtClean="0"/>
              <a:t>pancakes </a:t>
            </a:r>
            <a:r>
              <a:rPr lang="en-US" sz="1800" dirty="0" smtClean="0"/>
              <a:t>(needs insulation scheme for flux-swing)</a:t>
            </a:r>
            <a:endParaRPr lang="en-US" sz="1800" i="1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Bi-2212</a:t>
            </a:r>
            <a:r>
              <a:rPr lang="en-US" baseline="30000" dirty="0" smtClean="0"/>
              <a:t> </a:t>
            </a:r>
            <a:r>
              <a:rPr lang="en-US" dirty="0" smtClean="0"/>
              <a:t>solenoids</a:t>
            </a:r>
            <a:endParaRPr lang="en-US" sz="1800" dirty="0" smtClean="0"/>
          </a:p>
          <a:p>
            <a:pPr lvl="2"/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42079" y="3956166"/>
            <a:ext cx="3432399" cy="2728707"/>
            <a:chOff x="228655" y="3716128"/>
            <a:chExt cx="3432399" cy="2728707"/>
          </a:xfrm>
        </p:grpSpPr>
        <p:grpSp>
          <p:nvGrpSpPr>
            <p:cNvPr id="7" name="Group 6"/>
            <p:cNvGrpSpPr/>
            <p:nvPr/>
          </p:nvGrpSpPr>
          <p:grpSpPr>
            <a:xfrm>
              <a:off x="228655" y="3716128"/>
              <a:ext cx="3432399" cy="2728707"/>
              <a:chOff x="228655" y="3874888"/>
              <a:chExt cx="3432399" cy="272870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28655" y="3874888"/>
                <a:ext cx="3432399" cy="2728707"/>
                <a:chOff x="228655" y="3874888"/>
                <a:chExt cx="3432399" cy="2728707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8655" y="3874888"/>
                  <a:ext cx="3432399" cy="2728707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 rot="18073579">
                  <a:off x="2601725" y="5091805"/>
                  <a:ext cx="1061491" cy="463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kumimoji="1" lang="en-US" altLang="ja-JP" sz="1400">
                      <a:latin typeface="Arial"/>
                      <a:cs typeface="Arial"/>
                    </a:rPr>
                    <a:t>Physics bifurcation</a:t>
                  </a:r>
                  <a:endParaRPr kumimoji="1" lang="ja-JP" altLang="en-US" sz="140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0" name="Isosceles Triangle 9"/>
              <p:cNvSpPr/>
              <p:nvPr/>
            </p:nvSpPr>
            <p:spPr>
              <a:xfrm rot="10800000">
                <a:off x="970262" y="5148459"/>
                <a:ext cx="124460" cy="107293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Isosceles Triangle 7"/>
            <p:cNvSpPr/>
            <p:nvPr/>
          </p:nvSpPr>
          <p:spPr>
            <a:xfrm rot="10800000">
              <a:off x="1727412" y="5249392"/>
              <a:ext cx="124460" cy="107293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676400" y="5489431"/>
            <a:ext cx="1371600" cy="606570"/>
          </a:xfrm>
          <a:prstGeom prst="roundRect">
            <a:avLst>
              <a:gd name="adj" fmla="val 46868"/>
            </a:avLst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14" y="1498729"/>
            <a:ext cx="3544811" cy="299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15000" y="1160175"/>
            <a:ext cx="275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Concept for vessel + TF coil cases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0" y="1079629"/>
            <a:ext cx="6096000" cy="270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 = 1.2m, A = 2.3, </a:t>
            </a:r>
            <a:r>
              <a:rPr lang="en-US" sz="2400" dirty="0" smtClean="0">
                <a:latin typeface="Symbol" panose="05050102010706020507" pitchFamily="18" charset="2"/>
              </a:rPr>
              <a:t>k</a:t>
            </a:r>
            <a:r>
              <a:rPr lang="en-US" sz="2400" dirty="0" smtClean="0"/>
              <a:t> = 2.1</a:t>
            </a:r>
          </a:p>
          <a:p>
            <a:r>
              <a:rPr lang="en-US" sz="2400" dirty="0" smtClean="0"/>
              <a:t>B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= 4-5T, P</a:t>
            </a:r>
            <a:r>
              <a:rPr lang="en-US" sz="2400" baseline="-25000" dirty="0" smtClean="0"/>
              <a:t>NBI  </a:t>
            </a:r>
            <a:r>
              <a:rPr lang="en-US" sz="2400" dirty="0" smtClean="0">
                <a:sym typeface="Symbol"/>
              </a:rPr>
              <a:t>= </a:t>
            </a:r>
            <a:r>
              <a:rPr lang="en-US" sz="2400" dirty="0" smtClean="0"/>
              <a:t>35MW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98 </a:t>
            </a:r>
            <a:r>
              <a:rPr lang="en-US" sz="2400" dirty="0" smtClean="0"/>
              <a:t>= 0.8-1.6, </a:t>
            </a:r>
            <a:r>
              <a:rPr lang="en-US" sz="2400" dirty="0" err="1" smtClean="0"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= 2-4, full non-inductive</a:t>
            </a:r>
          </a:p>
          <a:p>
            <a:r>
              <a:rPr lang="en-US" sz="2400" dirty="0" smtClean="0"/>
              <a:t>I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= 1.5-3.4MA, B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= 0.35-0.8T</a:t>
            </a:r>
          </a:p>
          <a:p>
            <a:r>
              <a:rPr lang="en-US" sz="2400" dirty="0" smtClean="0"/>
              <a:t>Vary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wall</a:t>
            </a:r>
            <a:r>
              <a:rPr lang="en-US" sz="2400" dirty="0" smtClean="0"/>
              <a:t> = 20-500ºC, </a:t>
            </a:r>
            <a:r>
              <a:rPr lang="en-US" sz="2400" b="1" dirty="0" smtClean="0"/>
              <a:t>P/S ~ 1MW/m</a:t>
            </a:r>
            <a:r>
              <a:rPr lang="en-US" sz="2400" b="1" baseline="30000" dirty="0" smtClean="0"/>
              <a:t>2</a:t>
            </a:r>
            <a:endParaRPr lang="en-US" sz="2400" b="1" baseline="-25000" dirty="0" smtClean="0"/>
          </a:p>
          <a:p>
            <a:r>
              <a:rPr lang="en-US" sz="2400" b="1" dirty="0" err="1" smtClean="0">
                <a:latin typeface="Symbol" panose="05050102010706020507" pitchFamily="18" charset="2"/>
              </a:rPr>
              <a:t>l</a:t>
            </a:r>
            <a:r>
              <a:rPr lang="en-US" sz="2400" b="1" baseline="-25000" dirty="0" err="1" smtClean="0"/>
              <a:t>q</a:t>
            </a:r>
            <a:r>
              <a:rPr lang="en-US" sz="2400" b="1" baseline="-25000" dirty="0" smtClean="0"/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1-2mm, access q</a:t>
            </a:r>
            <a:r>
              <a:rPr lang="en-US" sz="2400" b="1" baseline="-25000" dirty="0" smtClean="0">
                <a:sym typeface="Symbol"/>
              </a:rPr>
              <a:t>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Symbol"/>
              </a:rPr>
              <a:t> 20MW/m</a:t>
            </a:r>
            <a:r>
              <a:rPr lang="en-US" sz="2400" b="1" baseline="30000" dirty="0" smtClean="0">
                <a:sym typeface="Symbol"/>
              </a:rPr>
              <a:t>2</a:t>
            </a:r>
            <a:r>
              <a:rPr lang="en-US" sz="2400" b="1" dirty="0" smtClean="0">
                <a:sym typeface="Symbol"/>
              </a:rPr>
              <a:t>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80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9" y="1066800"/>
            <a:ext cx="9048751" cy="5486400"/>
          </a:xfrm>
        </p:spPr>
        <p:txBody>
          <a:bodyPr>
            <a:noAutofit/>
          </a:bodyPr>
          <a:lstStyle/>
          <a:p>
            <a:pPr marL="228600" indent="-228600"/>
            <a:r>
              <a:rPr lang="en-US" dirty="0" smtClean="0"/>
              <a:t>Developed self-consistent </a:t>
            </a:r>
            <a:r>
              <a:rPr lang="en-US" dirty="0"/>
              <a:t>low-A </a:t>
            </a:r>
            <a:r>
              <a:rPr lang="en-US" dirty="0" smtClean="0"/>
              <a:t>FNSFs / Pilot </a:t>
            </a:r>
            <a:r>
              <a:rPr lang="en-US" dirty="0"/>
              <a:t>Plants</a:t>
            </a:r>
          </a:p>
          <a:p>
            <a:pPr marL="571500" lvl="1"/>
            <a:r>
              <a:rPr lang="en-US" dirty="0" smtClean="0"/>
              <a:t>Long-leg and/or liquid metal (LM) </a:t>
            </a:r>
            <a:r>
              <a:rPr lang="en-US" dirty="0" err="1" smtClean="0"/>
              <a:t>divertors</a:t>
            </a:r>
            <a:r>
              <a:rPr lang="en-US" dirty="0" smtClean="0"/>
              <a:t>, T self-sufficient, only ex-vessel TF and PF coils, vertical maintenance</a:t>
            </a:r>
            <a:endParaRPr lang="en-US" dirty="0"/>
          </a:p>
          <a:p>
            <a:pPr marL="228600" indent="-228600"/>
            <a:r>
              <a:rPr lang="en-US" dirty="0" smtClean="0"/>
              <a:t>Compact Pilot Plants achievable by combining improved stability of low-A + advanced magnets </a:t>
            </a:r>
          </a:p>
          <a:p>
            <a:pPr marL="571500" lvl="1"/>
            <a:r>
              <a:rPr lang="en-US" dirty="0" smtClean="0"/>
              <a:t>Optimal aspect ratio will be informed by upcoming NSTX-U and MAST-U results and REBCO TF magnet R&amp;D</a:t>
            </a:r>
          </a:p>
          <a:p>
            <a:pPr marL="228600" indent="-228600"/>
            <a:r>
              <a:rPr lang="en-US" dirty="0" smtClean="0"/>
              <a:t>Liquid metal </a:t>
            </a:r>
            <a:r>
              <a:rPr lang="en-US" dirty="0" err="1" smtClean="0"/>
              <a:t>divertors</a:t>
            </a:r>
            <a:r>
              <a:rPr lang="en-US" dirty="0" smtClean="0"/>
              <a:t> for high heat flux could simplify cryostat, reduce coil currents/forces</a:t>
            </a:r>
          </a:p>
          <a:p>
            <a:pPr marL="571500" lvl="1"/>
            <a:r>
              <a:rPr lang="en-US" dirty="0" smtClean="0"/>
              <a:t>Higher confinement from liquid Li would also be beneficial</a:t>
            </a:r>
            <a:endParaRPr lang="en-US" dirty="0"/>
          </a:p>
          <a:p>
            <a:pPr marL="292100" indent="-292100"/>
            <a:r>
              <a:rPr lang="en-US" dirty="0" smtClean="0"/>
              <a:t>Exploring lower-A toroidal configurations to test liquid-metal </a:t>
            </a:r>
            <a:r>
              <a:rPr lang="en-US" dirty="0" err="1" smtClean="0"/>
              <a:t>divertors</a:t>
            </a:r>
            <a:r>
              <a:rPr lang="en-US" dirty="0" smtClean="0"/>
              <a:t> under DEMO-relevant conditions </a:t>
            </a:r>
            <a:endParaRPr lang="en-US" dirty="0"/>
          </a:p>
          <a:p>
            <a:pPr marL="520700" lvl="1" indent="-2921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6324" name="Content Placeholder 4"/>
          <p:cNvSpPr>
            <a:spLocks noGrp="1"/>
          </p:cNvSpPr>
          <p:nvPr>
            <p:ph idx="1"/>
          </p:nvPr>
        </p:nvSpPr>
        <p:spPr>
          <a:xfrm>
            <a:off x="188025" y="2564094"/>
            <a:ext cx="8763000" cy="1722912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2356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dirty="0" smtClean="0"/>
              <a:t>HTS cables using REBCO tapes achieving </a:t>
            </a:r>
            <a:br>
              <a:rPr lang="en-US" sz="3200" dirty="0" smtClean="0"/>
            </a:br>
            <a:r>
              <a:rPr lang="en-US" sz="3200" dirty="0" smtClean="0"/>
              <a:t>high winding pack current density at high field </a:t>
            </a:r>
            <a:endParaRPr lang="en-US" sz="32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859185" y="1364359"/>
            <a:ext cx="3156140" cy="2701194"/>
            <a:chOff x="5075365" y="1206002"/>
            <a:chExt cx="3945175" cy="3376492"/>
          </a:xfrm>
        </p:grpSpPr>
        <p:sp>
          <p:nvSpPr>
            <p:cNvPr id="5" name="Oval 4"/>
            <p:cNvSpPr/>
            <p:nvPr/>
          </p:nvSpPr>
          <p:spPr>
            <a:xfrm>
              <a:off x="5339892" y="2010336"/>
              <a:ext cx="1981200" cy="1828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20750" y="1834404"/>
              <a:ext cx="2394408" cy="21806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9892" y="2010336"/>
              <a:ext cx="1981200" cy="1828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642693" y="1871403"/>
              <a:ext cx="684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42693" y="4010063"/>
              <a:ext cx="684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984913" y="1871403"/>
              <a:ext cx="0" cy="2157892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953740" y="2734235"/>
              <a:ext cx="1066800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10 mm</a:t>
              </a:r>
              <a:endParaRPr lang="en-US" sz="16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5120750" y="1286436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510658" y="1261803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111225" y="1578421"/>
              <a:ext cx="2413458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838030" y="1206002"/>
              <a:ext cx="1066800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10 mm</a:t>
              </a:r>
              <a:endParaRPr lang="en-US" sz="1600" dirty="0"/>
            </a:p>
          </p:txBody>
        </p:sp>
        <p:cxnSp>
          <p:nvCxnSpPr>
            <p:cNvPr id="16" name="Straight Connector 15"/>
            <p:cNvCxnSpPr>
              <a:stCxn id="5" idx="1"/>
              <a:endCxn id="5" idx="5"/>
            </p:cNvCxnSpPr>
            <p:nvPr/>
          </p:nvCxnSpPr>
          <p:spPr>
            <a:xfrm>
              <a:off x="5630032" y="2278158"/>
              <a:ext cx="1400920" cy="129315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576571">
              <a:off x="5977304" y="2713140"/>
              <a:ext cx="1066800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</a:t>
              </a:r>
              <a:r>
                <a:rPr lang="en-US" sz="1600" dirty="0" smtClean="0"/>
                <a:t> mm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5365" y="4159301"/>
              <a:ext cx="3945174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CC"/>
                  </a:solidFill>
                </a:rPr>
                <a:t>7</a:t>
              </a:r>
              <a:r>
                <a:rPr lang="en-US" sz="1600" b="1" dirty="0" smtClean="0">
                  <a:solidFill>
                    <a:srgbClr val="0000CC"/>
                  </a:solidFill>
                </a:rPr>
                <a:t> kA CORC (4.2K, 19 T) cable </a:t>
              </a: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10" y="1699423"/>
            <a:ext cx="2222046" cy="21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4379" y="4077425"/>
            <a:ext cx="8989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</a:rPr>
              <a:t>Base cable: </a:t>
            </a:r>
            <a:r>
              <a:rPr lang="en-US" sz="1600" dirty="0">
                <a:solidFill>
                  <a:srgbClr val="0000CC"/>
                </a:solidFill>
              </a:rPr>
              <a:t>5</a:t>
            </a:r>
            <a:r>
              <a:rPr lang="en-US" sz="1600" dirty="0" smtClean="0">
                <a:solidFill>
                  <a:srgbClr val="0000CC"/>
                </a:solidFill>
              </a:rPr>
              <a:t>0 tapes YBCO  Tapes with 38 </a:t>
            </a:r>
            <a:r>
              <a:rPr lang="en-US" sz="1600" dirty="0" smtClean="0">
                <a:solidFill>
                  <a:srgbClr val="0000CC"/>
                </a:solidFill>
                <a:latin typeface="Symbol" panose="05050102010706020507" pitchFamily="18" charset="2"/>
              </a:rPr>
              <a:t>m</a:t>
            </a:r>
            <a:r>
              <a:rPr lang="en-US" sz="1600" dirty="0" smtClean="0">
                <a:solidFill>
                  <a:srgbClr val="0000CC"/>
                </a:solidFill>
              </a:rPr>
              <a:t>m substrate (</a:t>
            </a:r>
            <a:r>
              <a:rPr lang="en-US" sz="1600" dirty="0" smtClean="0">
                <a:solidFill>
                  <a:srgbClr val="0000CC"/>
                </a:solidFill>
                <a:cs typeface="Calibri"/>
              </a:rPr>
              <a:t>Van </a:t>
            </a:r>
            <a:r>
              <a:rPr lang="en-US" sz="1600" dirty="0">
                <a:solidFill>
                  <a:srgbClr val="0000CC"/>
                </a:solidFill>
                <a:cs typeface="Calibri"/>
              </a:rPr>
              <a:t>Der </a:t>
            </a:r>
            <a:r>
              <a:rPr lang="en-US" sz="1600" dirty="0" err="1">
                <a:solidFill>
                  <a:srgbClr val="0000CC"/>
                </a:solidFill>
                <a:cs typeface="Calibri"/>
              </a:rPr>
              <a:t>Laan</a:t>
            </a:r>
            <a:r>
              <a:rPr lang="en-US" sz="1600" dirty="0">
                <a:solidFill>
                  <a:srgbClr val="0000CC"/>
                </a:solidFill>
                <a:cs typeface="Calibri"/>
              </a:rPr>
              <a:t>, HTS4Fusion, 2015</a:t>
            </a:r>
            <a:r>
              <a:rPr lang="en-US" sz="1600" dirty="0" smtClean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318409"/>
            <a:ext cx="328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Higher </a:t>
            </a:r>
            <a:r>
              <a:rPr lang="en-US" sz="2400" b="1" dirty="0" err="1">
                <a:solidFill>
                  <a:srgbClr val="C00000"/>
                </a:solidFill>
              </a:rPr>
              <a:t>J</a:t>
            </a:r>
            <a:r>
              <a:rPr lang="en-US" sz="2400" b="1" baseline="-25000" dirty="0" err="1">
                <a:solidFill>
                  <a:srgbClr val="C00000"/>
                </a:solidFill>
              </a:rPr>
              <a:t>cable</a:t>
            </a:r>
            <a:r>
              <a:rPr lang="en-US" sz="2400" b="1" dirty="0">
                <a:solidFill>
                  <a:srgbClr val="C00000"/>
                </a:solidFill>
              </a:rPr>
              <a:t> HTS cable concepts </a:t>
            </a:r>
            <a:r>
              <a:rPr lang="en-US" sz="2400" b="1" dirty="0" smtClean="0">
                <a:solidFill>
                  <a:srgbClr val="C00000"/>
                </a:solidFill>
              </a:rPr>
              <a:t>under development: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76551" y="5179598"/>
            <a:ext cx="2560656" cy="15335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Conductor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Gas Cooled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8kA,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160MA/m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30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753819" y="4831202"/>
            <a:ext cx="3306982" cy="1758336"/>
            <a:chOff x="4564693" y="1424115"/>
            <a:chExt cx="3890561" cy="2068632"/>
          </a:xfrm>
        </p:grpSpPr>
        <p:sp>
          <p:nvSpPr>
            <p:cNvPr id="24" name="Rounded Rectangle 23"/>
            <p:cNvSpPr/>
            <p:nvPr/>
          </p:nvSpPr>
          <p:spPr>
            <a:xfrm>
              <a:off x="6105654" y="1849358"/>
              <a:ext cx="1447355" cy="145282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238119" y="1966569"/>
              <a:ext cx="1197582" cy="1218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630100" y="1874007"/>
              <a:ext cx="41372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630100" y="3298845"/>
              <a:ext cx="41372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836963" y="1874007"/>
              <a:ext cx="0" cy="142483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105654" y="1484285"/>
              <a:ext cx="0" cy="40613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550289" y="1467874"/>
              <a:ext cx="0" cy="40613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099896" y="1678814"/>
              <a:ext cx="1458870" cy="0"/>
            </a:xfrm>
            <a:prstGeom prst="line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550435" y="1424115"/>
              <a:ext cx="6448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42614" y="2052898"/>
              <a:ext cx="988593" cy="104574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42614" y="2200482"/>
              <a:ext cx="72800" cy="7475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21458" y="2068835"/>
              <a:ext cx="59430" cy="1029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95808" y="2052189"/>
              <a:ext cx="43422" cy="1029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39959" y="2068835"/>
              <a:ext cx="54573" cy="10131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14760" y="2060512"/>
              <a:ext cx="68691" cy="10131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86786" y="2060512"/>
              <a:ext cx="74305" cy="10214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761092" y="2061544"/>
              <a:ext cx="68240" cy="10370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36769" y="2070673"/>
              <a:ext cx="69091" cy="1027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92548" y="2052189"/>
              <a:ext cx="97911" cy="1046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90459" y="2070672"/>
              <a:ext cx="46061" cy="1002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91523" y="2196338"/>
              <a:ext cx="46061" cy="7766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994637" y="2051046"/>
              <a:ext cx="97911" cy="1046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5890925" y="2845946"/>
              <a:ext cx="284146" cy="254052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564693" y="2949611"/>
              <a:ext cx="1680034" cy="543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SS conductor jacket for strength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5695634" y="2256872"/>
              <a:ext cx="584984" cy="19198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810402" y="2443979"/>
              <a:ext cx="6448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936062" y="2093931"/>
              <a:ext cx="972415" cy="32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Copper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itle 1"/>
          <p:cNvSpPr txBox="1">
            <a:spLocks/>
          </p:cNvSpPr>
          <p:nvPr/>
        </p:nvSpPr>
        <p:spPr bwMode="auto">
          <a:xfrm>
            <a:off x="0" y="1710014"/>
            <a:ext cx="2965409" cy="214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 smtClean="0"/>
              <a:t>Conductor on Round Core Cables (CORC) </a:t>
            </a:r>
          </a:p>
          <a:p>
            <a:r>
              <a:rPr lang="en-US" sz="2000" b="1" dirty="0" smtClean="0"/>
              <a:t>J</a:t>
            </a:r>
            <a:r>
              <a:rPr lang="en-US" sz="2000" b="1" baseline="-25000" dirty="0" smtClean="0"/>
              <a:t>WP </a:t>
            </a:r>
            <a:r>
              <a:rPr lang="en-US" sz="2000" b="1" dirty="0" smtClean="0"/>
              <a:t>~ 70MA/m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19T</a:t>
            </a:r>
            <a:endParaRPr lang="en-US" sz="2000" b="1" dirty="0"/>
          </a:p>
        </p:txBody>
      </p:sp>
      <p:sp>
        <p:nvSpPr>
          <p:cNvPr id="55" name="Right Arrow 54"/>
          <p:cNvSpPr/>
          <p:nvPr/>
        </p:nvSpPr>
        <p:spPr>
          <a:xfrm>
            <a:off x="2979501" y="5638674"/>
            <a:ext cx="523721" cy="49975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Possible missions for next-steps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47" y="1181100"/>
            <a:ext cx="8991600" cy="5038725"/>
          </a:xfrm>
        </p:spPr>
        <p:txBody>
          <a:bodyPr>
            <a:noAutofit/>
          </a:bodyPr>
          <a:lstStyle/>
          <a:p>
            <a:pPr marL="400050">
              <a:buFont typeface="+mj-lt"/>
              <a:buAutoNum type="arabicPeriod"/>
            </a:pPr>
            <a:r>
              <a:rPr lang="en-US" sz="2800" dirty="0" smtClean="0"/>
              <a:t>Integrate high-performance, steady-state, exhaust </a:t>
            </a:r>
          </a:p>
          <a:p>
            <a:pPr marL="914400" lvl="1" indent="-400050">
              <a:buFont typeface="Wingdings" panose="05000000000000000000" pitchFamily="2" charset="2"/>
              <a:buChar char="Ø"/>
            </a:pPr>
            <a:r>
              <a:rPr lang="en-US" sz="2400" dirty="0" err="1"/>
              <a:t>D</a:t>
            </a:r>
            <a:r>
              <a:rPr lang="en-US" sz="2400" dirty="0" err="1" smtClean="0"/>
              <a:t>ivertor</a:t>
            </a:r>
            <a:r>
              <a:rPr lang="en-US" sz="2400" dirty="0" smtClean="0"/>
              <a:t> test-tokamak - DTT</a:t>
            </a:r>
          </a:p>
          <a:p>
            <a:pPr marL="400050">
              <a:buFont typeface="+mj-lt"/>
              <a:buAutoNum type="arabicPeriod"/>
            </a:pPr>
            <a:r>
              <a:rPr lang="en-US" sz="2800" dirty="0" smtClean="0"/>
              <a:t>Fusion-relevant </a:t>
            </a:r>
            <a:r>
              <a:rPr lang="en-US" sz="2800" dirty="0"/>
              <a:t>neutron wall </a:t>
            </a:r>
            <a:r>
              <a:rPr lang="en-US" sz="2800" dirty="0" smtClean="0"/>
              <a:t>loading</a:t>
            </a:r>
            <a:endParaRPr lang="en-US" sz="2800" dirty="0"/>
          </a:p>
          <a:p>
            <a:pPr marL="914400" lvl="1" indent="-4000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Symbol" panose="05050102010706020507" pitchFamily="18" charset="2"/>
              </a:rPr>
              <a:t>G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~ 1-2MW/m</a:t>
            </a:r>
            <a:r>
              <a:rPr lang="en-US" sz="2400" baseline="30000" dirty="0" smtClean="0"/>
              <a:t>2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  <a:r>
              <a:rPr lang="en-US" sz="2400" dirty="0" err="1" smtClean="0"/>
              <a:t>fluence</a:t>
            </a:r>
            <a:r>
              <a:rPr lang="en-US" sz="2400" dirty="0" smtClean="0"/>
              <a:t>: ≥ 6MW-yr/m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marL="400050">
              <a:buFont typeface="+mj-lt"/>
              <a:buAutoNum type="arabicPeriod"/>
            </a:pPr>
            <a:r>
              <a:rPr lang="en-US" sz="2800" dirty="0" smtClean="0"/>
              <a:t>Tritium self-sufficiency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dirty="0" smtClean="0"/>
              <a:t>ritium breeding ratio TBR ≥ 1</a:t>
            </a:r>
          </a:p>
          <a:p>
            <a:pPr marL="400050">
              <a:buFont typeface="+mj-lt"/>
              <a:buAutoNum type="arabicPeriod"/>
            </a:pPr>
            <a:r>
              <a:rPr lang="en-US" sz="2800" dirty="0" smtClean="0"/>
              <a:t>Electrical self-sufficiency 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Q</a:t>
            </a:r>
            <a:r>
              <a:rPr lang="en-US" sz="2400" baseline="-25000" dirty="0" err="1" smtClean="0"/>
              <a:t>eng</a:t>
            </a:r>
            <a:r>
              <a:rPr lang="en-US" sz="2400" dirty="0" smtClean="0"/>
              <a:t> =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electric</a:t>
            </a:r>
            <a:r>
              <a:rPr lang="en-US" sz="2400" dirty="0" smtClean="0"/>
              <a:t> /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consumed</a:t>
            </a:r>
            <a:r>
              <a:rPr lang="en-US" sz="2400" dirty="0" smtClean="0"/>
              <a:t> ~ 1</a:t>
            </a:r>
          </a:p>
          <a:p>
            <a:pPr marL="400050">
              <a:buFont typeface="+mj-lt"/>
              <a:buAutoNum type="arabicPeriod"/>
            </a:pPr>
            <a:r>
              <a:rPr lang="en-US" sz="2800" dirty="0" smtClean="0"/>
              <a:t>Large net electricity generation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Q</a:t>
            </a:r>
            <a:r>
              <a:rPr lang="en-US" sz="2400" baseline="-25000" dirty="0" err="1" smtClean="0"/>
              <a:t>eng</a:t>
            </a:r>
            <a:r>
              <a:rPr lang="en-US" sz="2400" dirty="0" smtClean="0"/>
              <a:t> &gt;&gt; 1,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electric</a:t>
            </a:r>
            <a:r>
              <a:rPr lang="en-US" sz="2400" dirty="0" smtClean="0"/>
              <a:t> = 0.5-1 </a:t>
            </a:r>
            <a:r>
              <a:rPr lang="en-US" sz="2400" dirty="0" err="1" smtClean="0"/>
              <a:t>GWe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57950" y="2166283"/>
            <a:ext cx="2668798" cy="3046988"/>
            <a:chOff x="6457950" y="2166283"/>
            <a:chExt cx="2668798" cy="3046988"/>
          </a:xfrm>
        </p:grpSpPr>
        <p:sp>
          <p:nvSpPr>
            <p:cNvPr id="6" name="Right Brace 5"/>
            <p:cNvSpPr/>
            <p:nvPr/>
          </p:nvSpPr>
          <p:spPr bwMode="auto">
            <a:xfrm>
              <a:off x="6457950" y="2286000"/>
              <a:ext cx="609600" cy="2743200"/>
            </a:xfrm>
            <a:prstGeom prst="rightBrace">
              <a:avLst>
                <a:gd name="adj1" fmla="val 37554"/>
                <a:gd name="adj2" fmla="val 50000"/>
              </a:avLst>
            </a:prstGeom>
            <a:no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0" y="2166283"/>
              <a:ext cx="22687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This talk will discuss PPPL-led studies of how low-A “spherical” tokamaks could fulfill these missions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7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38"/>
            <a:ext cx="9144000" cy="97646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optimal A for HTS FNSF / Pilot Plant?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2" y="990600"/>
            <a:ext cx="9068498" cy="5635262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2800" dirty="0" err="1" smtClean="0"/>
              <a:t>P</a:t>
            </a:r>
            <a:r>
              <a:rPr lang="en-US" sz="2800" baseline="-25000" dirty="0" err="1" smtClean="0"/>
              <a:t>fus</a:t>
            </a:r>
            <a:r>
              <a:rPr lang="en-US" sz="2800" dirty="0" smtClean="0"/>
              <a:t> / V ~ </a:t>
            </a:r>
            <a:r>
              <a:rPr lang="en-US" sz="2800" dirty="0" smtClean="0">
                <a:latin typeface="Symbol" panose="05050102010706020507" pitchFamily="18" charset="2"/>
              </a:rPr>
              <a:t>e</a:t>
            </a:r>
            <a:r>
              <a:rPr lang="en-US" sz="2800" dirty="0" smtClean="0"/>
              <a:t>(</a:t>
            </a:r>
            <a:r>
              <a:rPr lang="en-US" sz="2800" dirty="0" err="1" smtClean="0">
                <a:latin typeface="Symbol" panose="05050102010706020507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latin typeface="Symbol" panose="05050102010706020507" pitchFamily="18" charset="2"/>
              </a:rPr>
              <a:t>k</a:t>
            </a:r>
            <a:r>
              <a:rPr lang="en-US" sz="2800" dirty="0"/>
              <a:t> </a:t>
            </a:r>
            <a:r>
              <a:rPr lang="en-US" sz="2800" dirty="0" smtClean="0"/>
              <a:t>B</a:t>
            </a:r>
            <a:r>
              <a:rPr lang="en-US" sz="2800" baseline="-25000" dirty="0" smtClean="0"/>
              <a:t>T 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at fixed bootstrap fraction</a:t>
            </a:r>
          </a:p>
          <a:p>
            <a:pPr>
              <a:lnSpc>
                <a:spcPct val="85000"/>
              </a:lnSpc>
            </a:pPr>
            <a:r>
              <a:rPr lang="en-US" sz="2800" dirty="0" err="1">
                <a:latin typeface="Symbol" panose="05050102010706020507" pitchFamily="18" charset="2"/>
              </a:rPr>
              <a:t>b</a:t>
            </a:r>
            <a:r>
              <a:rPr lang="en-US" sz="2800" baseline="-25000" dirty="0" err="1"/>
              <a:t>N</a:t>
            </a:r>
            <a:r>
              <a:rPr lang="en-US" sz="2800" baseline="-25000" dirty="0"/>
              <a:t> </a:t>
            </a:r>
            <a:r>
              <a:rPr lang="en-US" sz="2800" dirty="0" smtClean="0"/>
              <a:t>and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latin typeface="Symbol" panose="05050102010706020507" pitchFamily="18" charset="2"/>
              </a:rPr>
              <a:t>k</a:t>
            </a:r>
            <a:r>
              <a:rPr lang="en-US" sz="2800" dirty="0" smtClean="0"/>
              <a:t> increase at lower aspect ratio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B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 decreases at lower A – depends strongly on: </a:t>
            </a:r>
          </a:p>
          <a:p>
            <a:pPr marL="509588" lvl="1" indent="-276225">
              <a:lnSpc>
                <a:spcPct val="85000"/>
              </a:lnSpc>
            </a:pPr>
            <a:r>
              <a:rPr lang="en-US" sz="2400" dirty="0" smtClean="0"/>
              <a:t>Inboard shielding, HTS allowable field and current density</a:t>
            </a:r>
          </a:p>
          <a:p>
            <a:pPr marL="0" indent="0" algn="ctr">
              <a:lnSpc>
                <a:spcPct val="85000"/>
              </a:lnSpc>
              <a:buNone/>
            </a:pPr>
            <a:endParaRPr lang="en-US" sz="100" b="1" u="sng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85000"/>
              </a:lnSpc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Approach: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Fix plasma major radius and heating power (50MW)</a:t>
            </a:r>
          </a:p>
          <a:p>
            <a:pPr lvl="1">
              <a:lnSpc>
                <a:spcPct val="85000"/>
              </a:lnSpc>
            </a:pPr>
            <a:r>
              <a:rPr lang="en-US" sz="2400" dirty="0" smtClean="0"/>
              <a:t>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3m – smallest size for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eng</a:t>
            </a:r>
            <a:r>
              <a:rPr lang="en-US" sz="2400" dirty="0" smtClean="0"/>
              <a:t> &gt; 1</a:t>
            </a:r>
            <a:r>
              <a:rPr lang="en-US" sz="2400" dirty="0"/>
              <a:t> </a:t>
            </a:r>
            <a:r>
              <a:rPr lang="en-US" sz="2400" dirty="0" smtClean="0"/>
              <a:t>and high </a:t>
            </a:r>
            <a:r>
              <a:rPr lang="en-US" sz="2400" dirty="0" err="1" smtClean="0"/>
              <a:t>fluence</a:t>
            </a:r>
            <a:r>
              <a:rPr lang="en-US" sz="2400" dirty="0" smtClean="0"/>
              <a:t> 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Apply magnet &amp; plasma constraints (see backup)</a:t>
            </a:r>
          </a:p>
          <a:p>
            <a:pPr lvl="1">
              <a:lnSpc>
                <a:spcPct val="85000"/>
              </a:lnSpc>
            </a:pPr>
            <a:r>
              <a:rPr lang="en-US" sz="2400" dirty="0" smtClean="0"/>
              <a:t>HTS strain: 0.3%, </a:t>
            </a:r>
            <a:r>
              <a:rPr lang="en-US" sz="2400" dirty="0" err="1" smtClean="0">
                <a:latin typeface="Symbol" panose="05050102010706020507" pitchFamily="18" charset="2"/>
              </a:rPr>
              <a:t>b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: n=1 no-wall, </a:t>
            </a:r>
            <a:r>
              <a:rPr lang="en-US" sz="2400" dirty="0" smtClean="0">
                <a:latin typeface="Symbol" panose="05050102010706020507" pitchFamily="18" charset="2"/>
              </a:rPr>
              <a:t>k</a:t>
            </a:r>
            <a:r>
              <a:rPr lang="en-US" sz="2400" dirty="0" smtClean="0"/>
              <a:t>: 0.95×limit,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GW</a:t>
            </a:r>
            <a:r>
              <a:rPr lang="en-US" sz="2400" dirty="0" smtClean="0"/>
              <a:t> = 0.8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Vary aspect ratio from A = 1.6 to 4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Vary HTS current density, peak field</a:t>
            </a:r>
          </a:p>
          <a:p>
            <a:pPr lvl="1">
              <a:lnSpc>
                <a:spcPct val="85000"/>
              </a:lnSpc>
            </a:pPr>
            <a:r>
              <a:rPr lang="en-US" sz="2400" dirty="0" smtClean="0"/>
              <a:t>Also scan inboard shielding thickness (not shown)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Compute Q</a:t>
            </a:r>
            <a:r>
              <a:rPr lang="en-US" sz="2800" baseline="-25000" dirty="0" smtClean="0"/>
              <a:t>DT</a:t>
            </a:r>
            <a:r>
              <a:rPr lang="en-US" sz="2800" dirty="0" smtClean="0"/>
              <a:t>, 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eng</a:t>
            </a:r>
            <a:r>
              <a:rPr lang="en-US" sz="2800" dirty="0" smtClean="0"/>
              <a:t>, and required H</a:t>
            </a:r>
            <a:r>
              <a:rPr lang="en-US" sz="2800" baseline="-25000" dirty="0" smtClean="0"/>
              <a:t>98 </a:t>
            </a:r>
            <a:r>
              <a:rPr lang="en-US" sz="2800" dirty="0" smtClean="0"/>
              <a:t>(</a:t>
            </a:r>
            <a:r>
              <a:rPr lang="en-US" sz="2400" i="1" dirty="0" smtClean="0"/>
              <a:t>unconstrained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72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 dirty="0" smtClean="0"/>
              <a:t>High TF winding-pack current density required to access highest B</a:t>
            </a:r>
            <a:r>
              <a:rPr lang="en-US" sz="3600" baseline="-25000" dirty="0" smtClean="0"/>
              <a:t>T</a:t>
            </a:r>
            <a:r>
              <a:rPr lang="en-US" sz="3600" dirty="0" smtClean="0"/>
              <a:t> at lower A </a:t>
            </a:r>
            <a:endParaRPr lang="en-US" sz="36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729794" y="2868386"/>
            <a:ext cx="1819274" cy="12540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12T:  ITER-like TF coil limit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(Nb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Sn, 11.8T)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839330" y="1468313"/>
            <a:ext cx="2243138" cy="88406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19T:  Present CORC HTS limit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477629" y="1700380"/>
            <a:ext cx="49003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77629" y="3102739"/>
            <a:ext cx="465721" cy="0"/>
          </a:xfrm>
          <a:prstGeom prst="straightConnector1">
            <a:avLst/>
          </a:prstGeom>
          <a:ln w="57150">
            <a:solidFill>
              <a:srgbClr val="FF9933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6744" y="1845948"/>
            <a:ext cx="1333500" cy="2915264"/>
            <a:chOff x="186744" y="1971060"/>
            <a:chExt cx="1333500" cy="2915264"/>
          </a:xfrm>
        </p:grpSpPr>
        <p:sp>
          <p:nvSpPr>
            <p:cNvPr id="7" name="TextBox 6"/>
            <p:cNvSpPr txBox="1"/>
            <p:nvPr/>
          </p:nvSpPr>
          <p:spPr>
            <a:xfrm>
              <a:off x="302515" y="1971060"/>
              <a:ext cx="103925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 Narrow" panose="020B0606020202030204" pitchFamily="34" charset="0"/>
                </a:rPr>
                <a:t>J</a:t>
              </a:r>
              <a:r>
                <a:rPr lang="en-US" sz="3200" b="1" baseline="-25000" dirty="0" smtClean="0">
                  <a:latin typeface="Arial Narrow" panose="020B0606020202030204" pitchFamily="34" charset="0"/>
                </a:rPr>
                <a:t>WP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[MA/m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2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]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44" y="2895599"/>
              <a:ext cx="133350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650320"/>
              </p:ext>
            </p:extLst>
          </p:nvPr>
        </p:nvGraphicFramePr>
        <p:xfrm>
          <a:off x="4076700" y="1066800"/>
          <a:ext cx="5054865" cy="360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021709"/>
              </p:ext>
            </p:extLst>
          </p:nvPr>
        </p:nvGraphicFramePr>
        <p:xfrm>
          <a:off x="4076700" y="4000326"/>
          <a:ext cx="5054865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267" y="5398775"/>
            <a:ext cx="336394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Coil structure sized to maintain ≤ 0.3% strain on winding pack for all cases shown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56"/>
            <a:ext cx="9144000" cy="914400"/>
          </a:xfrm>
        </p:spPr>
        <p:txBody>
          <a:bodyPr/>
          <a:lstStyle/>
          <a:p>
            <a:r>
              <a:rPr lang="en-US" sz="3200" dirty="0" smtClean="0"/>
              <a:t>High current density HTS cable motivates </a:t>
            </a:r>
            <a:br>
              <a:rPr lang="en-US" sz="3200" dirty="0" smtClean="0"/>
            </a:br>
            <a:r>
              <a:rPr lang="en-US" sz="3200" dirty="0" smtClean="0"/>
              <a:t>consideration of low-A tokamak pilot plants</a:t>
            </a:r>
            <a:endParaRPr lang="en-US" sz="3200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7947" y="1114948"/>
            <a:ext cx="4116718" cy="4553674"/>
          </a:xfrm>
        </p:spPr>
        <p:txBody>
          <a:bodyPr/>
          <a:lstStyle/>
          <a:p>
            <a:pPr marL="228600" indent="-228600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ITER-like TF constraints:</a:t>
            </a:r>
          </a:p>
          <a:p>
            <a:pPr marL="403225" lvl="1" indent="-176213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WP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=20MA/m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0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max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≤ 12T</a:t>
            </a:r>
          </a:p>
          <a:p>
            <a:pPr marL="403225" lvl="1" indent="-176213"/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en-US" sz="2000" baseline="-25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fusion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≤ 130MW</a:t>
            </a:r>
          </a:p>
          <a:p>
            <a:pPr marL="403225" lvl="1" indent="-176213"/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en-US" sz="2000" b="1" baseline="-25000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net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&lt; -90MW</a:t>
            </a:r>
          </a:p>
          <a:p>
            <a:pPr marL="228600" indent="-228600"/>
            <a:endParaRPr lang="en-US" sz="1400" dirty="0" smtClean="0"/>
          </a:p>
          <a:p>
            <a:pPr marL="228600" indent="-228600"/>
            <a:r>
              <a:rPr lang="en-US" sz="2400" dirty="0" smtClean="0">
                <a:solidFill>
                  <a:srgbClr val="7030A0"/>
                </a:solidFill>
              </a:rPr>
              <a:t>J</a:t>
            </a:r>
            <a:r>
              <a:rPr lang="en-US" sz="2400" baseline="-25000" dirty="0" smtClean="0">
                <a:solidFill>
                  <a:srgbClr val="7030A0"/>
                </a:solidFill>
              </a:rPr>
              <a:t>WP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~ 30MA/m</a:t>
            </a:r>
            <a:r>
              <a:rPr lang="en-US" sz="2400" baseline="30000" dirty="0" smtClean="0">
                <a:solidFill>
                  <a:srgbClr val="7030A0"/>
                </a:solidFill>
              </a:rPr>
              <a:t>2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max</a:t>
            </a:r>
            <a:r>
              <a:rPr lang="en-US" sz="2400" baseline="-250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≤ 19T</a:t>
            </a:r>
          </a:p>
          <a:p>
            <a:pPr marL="403225" lvl="1" indent="-176213"/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P</a:t>
            </a:r>
            <a:r>
              <a:rPr lang="en-US" sz="2000" baseline="-25000" dirty="0" err="1">
                <a:solidFill>
                  <a:srgbClr val="7030A0"/>
                </a:solidFill>
                <a:sym typeface="Wingdings" panose="05000000000000000000" pitchFamily="2" charset="2"/>
              </a:rPr>
              <a:t>fusion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~ </a:t>
            </a:r>
            <a:r>
              <a:rPr lang="en-US" sz="2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400MW</a:t>
            </a:r>
          </a:p>
          <a:p>
            <a:pPr marL="403225" lvl="1" indent="-176213"/>
            <a:r>
              <a:rPr lang="en-US" sz="2000" b="1" dirty="0" smtClean="0">
                <a:solidFill>
                  <a:srgbClr val="7030A0"/>
                </a:solidFill>
              </a:rPr>
              <a:t>Small </a:t>
            </a:r>
            <a:r>
              <a:rPr lang="en-US" sz="2000" b="1" dirty="0" err="1" smtClean="0">
                <a:solidFill>
                  <a:srgbClr val="7030A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7030A0"/>
                </a:solidFill>
              </a:rPr>
              <a:t>net</a:t>
            </a:r>
            <a:r>
              <a:rPr lang="en-US" sz="2000" b="1" dirty="0" smtClean="0">
                <a:solidFill>
                  <a:srgbClr val="7030A0"/>
                </a:solidFill>
              </a:rPr>
              <a:t> at A=2.2-3.5</a:t>
            </a:r>
          </a:p>
          <a:p>
            <a:pPr marL="228600" indent="-228600"/>
            <a:endParaRPr lang="en-US" sz="1400" dirty="0" smtClean="0">
              <a:solidFill>
                <a:srgbClr val="C00000"/>
              </a:solidFill>
            </a:endParaRPr>
          </a:p>
          <a:p>
            <a:pPr marL="228600" indent="-228600"/>
            <a:r>
              <a:rPr lang="en-US" sz="2400" dirty="0" smtClean="0">
                <a:solidFill>
                  <a:srgbClr val="C00000"/>
                </a:solidFill>
              </a:rPr>
              <a:t>J</a:t>
            </a:r>
            <a:r>
              <a:rPr lang="en-US" sz="2400" baseline="-25000" dirty="0" smtClean="0">
                <a:solidFill>
                  <a:srgbClr val="C00000"/>
                </a:solidFill>
              </a:rPr>
              <a:t>WP</a:t>
            </a:r>
            <a:r>
              <a:rPr lang="en-US" sz="2400" dirty="0" smtClean="0">
                <a:solidFill>
                  <a:srgbClr val="C00000"/>
                </a:solidFill>
              </a:rPr>
              <a:t> ≥ 70MA/m</a:t>
            </a:r>
            <a:r>
              <a:rPr lang="en-US" sz="2400" baseline="30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,B</a:t>
            </a:r>
            <a:r>
              <a:rPr lang="en-US" sz="2400" baseline="-25000" dirty="0" smtClean="0">
                <a:solidFill>
                  <a:srgbClr val="C00000"/>
                </a:solidFill>
              </a:rPr>
              <a:t>max </a:t>
            </a:r>
            <a:r>
              <a:rPr lang="en-US" sz="2400" dirty="0" smtClean="0">
                <a:solidFill>
                  <a:srgbClr val="C00000"/>
                </a:solidFill>
              </a:rPr>
              <a:t>≤ 19T</a:t>
            </a:r>
            <a:endParaRPr lang="en-US" sz="2400" dirty="0">
              <a:solidFill>
                <a:srgbClr val="C00000"/>
              </a:solidFill>
            </a:endParaRPr>
          </a:p>
          <a:p>
            <a:pPr marL="403225" lvl="1" indent="-176213"/>
            <a:r>
              <a:rPr lang="en-US" sz="2000" dirty="0" err="1">
                <a:solidFill>
                  <a:srgbClr val="C00000"/>
                </a:solidFill>
                <a:sym typeface="Wingdings" panose="05000000000000000000" pitchFamily="2" charset="2"/>
              </a:rPr>
              <a:t>P</a:t>
            </a:r>
            <a:r>
              <a:rPr lang="en-US" sz="2000" baseline="-25000" dirty="0" err="1">
                <a:solidFill>
                  <a:srgbClr val="C00000"/>
                </a:solidFill>
                <a:sym typeface="Wingdings" panose="05000000000000000000" pitchFamily="2" charset="2"/>
              </a:rPr>
              <a:t>fusion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 ~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500-600MW</a:t>
            </a:r>
          </a:p>
          <a:p>
            <a:pPr marL="403225" lvl="1" indent="-176213"/>
            <a:r>
              <a:rPr lang="en-US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</a:t>
            </a:r>
            <a:r>
              <a:rPr lang="en-US" sz="2000" b="1" baseline="-25000" dirty="0" err="1">
                <a:solidFill>
                  <a:srgbClr val="C00000"/>
                </a:solidFill>
                <a:sym typeface="Wingdings" panose="05000000000000000000" pitchFamily="2" charset="2"/>
              </a:rPr>
              <a:t>net</a:t>
            </a:r>
            <a: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= 80-100MW at A=1.9-2.3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/>
          </a:p>
          <a:p>
            <a:pPr marL="228600" indent="-228600"/>
            <a:endParaRPr lang="en-US" sz="2400" dirty="0"/>
          </a:p>
        </p:txBody>
      </p:sp>
      <p:sp>
        <p:nvSpPr>
          <p:cNvPr id="15" name="Down Arrow 14"/>
          <p:cNvSpPr/>
          <p:nvPr/>
        </p:nvSpPr>
        <p:spPr>
          <a:xfrm>
            <a:off x="1770077" y="5559358"/>
            <a:ext cx="662730" cy="528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164622"/>
              </p:ext>
            </p:extLst>
          </p:nvPr>
        </p:nvGraphicFramePr>
        <p:xfrm>
          <a:off x="4060992" y="952489"/>
          <a:ext cx="5083008" cy="304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012584"/>
              </p:ext>
            </p:extLst>
          </p:nvPr>
        </p:nvGraphicFramePr>
        <p:xfrm>
          <a:off x="3985040" y="3428989"/>
          <a:ext cx="5155369" cy="320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39555" y="971231"/>
            <a:ext cx="519627" cy="523220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J</a:t>
            </a:r>
            <a:r>
              <a:rPr lang="en-US" sz="1600" b="1" baseline="-25000" dirty="0" smtClean="0">
                <a:latin typeface="Arial Narrow" panose="020B0606020202030204" pitchFamily="34" charset="0"/>
              </a:rPr>
              <a:t>WP</a:t>
            </a:r>
            <a:r>
              <a:rPr lang="en-US" sz="1200" b="1" dirty="0" smtClean="0">
                <a:latin typeface="Arial Narrow" panose="020B0606020202030204" pitchFamily="34" charset="0"/>
              </a:rPr>
              <a:t> [MA/m</a:t>
            </a:r>
            <a:r>
              <a:rPr lang="en-US" sz="1200" b="1" baseline="30000" dirty="0" smtClean="0">
                <a:latin typeface="Arial Narrow" panose="020B0606020202030204" pitchFamily="34" charset="0"/>
              </a:rPr>
              <a:t>2</a:t>
            </a:r>
            <a:r>
              <a:rPr lang="en-US" sz="1200" b="1" dirty="0" smtClean="0">
                <a:latin typeface="Arial Narrow" panose="020B0606020202030204" pitchFamily="34" charset="0"/>
              </a:rPr>
              <a:t>]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950" y="1433501"/>
            <a:ext cx="6667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8580" y="6167735"/>
            <a:ext cx="405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 ~ 2 attractive at high J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WP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4303" y="2225270"/>
            <a:ext cx="306174" cy="153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 smtClean="0"/>
              <a:t>(12T)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8289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1"/>
          </a:xfrm>
        </p:spPr>
        <p:txBody>
          <a:bodyPr/>
          <a:lstStyle/>
          <a:p>
            <a:r>
              <a:rPr lang="en-US" sz="3200" dirty="0" smtClean="0"/>
              <a:t>A ≥ 2 pilot plant scenarios have </a:t>
            </a:r>
            <a:br>
              <a:rPr lang="en-US" sz="3200" dirty="0" smtClean="0"/>
            </a:br>
            <a:r>
              <a:rPr lang="en-US" sz="3200" dirty="0" smtClean="0"/>
              <a:t>elevated H &gt; 1, </a:t>
            </a:r>
            <a:r>
              <a:rPr lang="en-US" sz="3200" dirty="0" err="1" smtClean="0"/>
              <a:t>f</a:t>
            </a:r>
            <a:r>
              <a:rPr lang="en-US" sz="3200" baseline="-25000" dirty="0" err="1" smtClean="0"/>
              <a:t>BS</a:t>
            </a:r>
            <a:r>
              <a:rPr lang="en-US" sz="3200" dirty="0" smtClean="0"/>
              <a:t> ~ 80%, I</a:t>
            </a:r>
            <a:r>
              <a:rPr lang="en-US" sz="3200" baseline="-25000" dirty="0" smtClean="0"/>
              <a:t>P</a:t>
            </a:r>
            <a:r>
              <a:rPr lang="en-US" sz="3200" dirty="0" smtClean="0"/>
              <a:t> = 6-12MA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3" y="1028702"/>
            <a:ext cx="4371184" cy="303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" y="3733800"/>
            <a:ext cx="4371183" cy="29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85" y="1066800"/>
            <a:ext cx="4560645" cy="29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57" y="3686237"/>
            <a:ext cx="4593583" cy="29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339233" y="3964189"/>
            <a:ext cx="666750" cy="1457632"/>
            <a:chOff x="186744" y="1971060"/>
            <a:chExt cx="1333500" cy="2915264"/>
          </a:xfrm>
        </p:grpSpPr>
        <p:sp>
          <p:nvSpPr>
            <p:cNvPr id="8" name="TextBox 7"/>
            <p:cNvSpPr txBox="1"/>
            <p:nvPr/>
          </p:nvSpPr>
          <p:spPr>
            <a:xfrm>
              <a:off x="302516" y="1971060"/>
              <a:ext cx="1039254" cy="1046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 panose="020B0606020202030204" pitchFamily="34" charset="0"/>
                </a:rPr>
                <a:t>J</a:t>
              </a:r>
              <a:r>
                <a:rPr lang="en-US" sz="1600" b="1" baseline="-25000" dirty="0" smtClean="0">
                  <a:latin typeface="Arial Narrow" panose="020B0606020202030204" pitchFamily="34" charset="0"/>
                </a:rPr>
                <a:t>WP</a:t>
              </a:r>
              <a:r>
                <a:rPr lang="en-US" sz="1200" b="1" dirty="0" smtClean="0">
                  <a:latin typeface="Arial Narrow" panose="020B0606020202030204" pitchFamily="34" charset="0"/>
                </a:rPr>
                <a:t> [MA/m</a:t>
              </a:r>
              <a:r>
                <a:rPr lang="en-US" sz="1200" b="1" baseline="30000" dirty="0" smtClean="0">
                  <a:latin typeface="Arial Narrow" panose="020B0606020202030204" pitchFamily="34" charset="0"/>
                </a:rPr>
                <a:t>2</a:t>
              </a:r>
              <a:r>
                <a:rPr lang="en-US" sz="1200" b="1" dirty="0" smtClean="0">
                  <a:latin typeface="Arial Narrow" panose="020B0606020202030204" pitchFamily="34" charset="0"/>
                </a:rPr>
                <a:t>]</a:t>
              </a:r>
              <a:endParaRPr lang="en-US" sz="12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44" y="2895599"/>
              <a:ext cx="133350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9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0"/>
            <a:ext cx="9144000" cy="787400"/>
          </a:xfrm>
        </p:spPr>
        <p:txBody>
          <a:bodyPr/>
          <a:lstStyle/>
          <a:p>
            <a:r>
              <a:rPr lang="en-US" sz="3200" b="1" dirty="0"/>
              <a:t>B</a:t>
            </a:r>
            <a:r>
              <a:rPr lang="en-US" sz="3200" b="1" dirty="0" smtClean="0"/>
              <a:t>reeding calculations for A=2, R=3 Pilot Plant</a:t>
            </a:r>
            <a:endParaRPr lang="en-US" sz="3200" b="1" dirty="0"/>
          </a:p>
        </p:txBody>
      </p:sp>
      <p:pic>
        <p:nvPicPr>
          <p:cNvPr id="11" name="Picture 2" descr="https://encrypted-tbn1.gstatic.com/images?q=tbn:ANd9GcTDaWrhj0_1lAtW8kYvhBlxQaNWHF2DqFg4h8x60c3qpECOP_2OKysf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" y="6203590"/>
            <a:ext cx="364100" cy="57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8269" y="1045425"/>
            <a:ext cx="8603331" cy="5510322"/>
            <a:chOff x="388269" y="1045425"/>
            <a:chExt cx="8603331" cy="5510322"/>
          </a:xfrm>
        </p:grpSpPr>
        <p:pic>
          <p:nvPicPr>
            <p:cNvPr id="6" name="Picture 5" descr="Screen Shot 2016-04-01 at 5.33.16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920" y="1045425"/>
              <a:ext cx="7585591" cy="36027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57337" y="1105712"/>
              <a:ext cx="2378364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Outboard TBR ~ 0.92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1632" y="6155637"/>
              <a:ext cx="6200736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 inboard blanket (10 cm) provides TBR = 1.04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388269" y="4400490"/>
              <a:ext cx="3878932" cy="1900281"/>
            </a:xfrm>
            <a:prstGeom prst="rect">
              <a:avLst/>
            </a:prstGeom>
            <a:noFill/>
            <a:ln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rgbClr val="0000C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1- Infinite media of </a:t>
              </a:r>
              <a:r>
                <a:rPr lang="en-US" sz="1200" dirty="0" err="1" smtClean="0"/>
                <a:t>LiPb</a:t>
              </a:r>
              <a:endParaRPr lang="en-US" sz="1200" dirty="0" smtClean="0"/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2- </a:t>
              </a:r>
              <a:r>
                <a:rPr lang="en-US" sz="1200" dirty="0" err="1" smtClean="0"/>
                <a:t>LiPb</a:t>
              </a:r>
              <a:r>
                <a:rPr lang="en-US" sz="1200" dirty="0" smtClean="0"/>
                <a:t> confined to OB FW/blanket</a:t>
              </a:r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3- Assembly gaps added</a:t>
              </a:r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4- Homogeneous mixture of blanket in upper and lower ends of OB blanket</a:t>
              </a:r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5- FW material added</a:t>
              </a:r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6- Side, back, and front walls added</a:t>
              </a:r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7- Cooling channels added</a:t>
              </a: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4572000" y="4586929"/>
              <a:ext cx="4419600" cy="1733145"/>
            </a:xfrm>
            <a:prstGeom prst="rect">
              <a:avLst/>
            </a:prstGeom>
            <a:noFill/>
            <a:ln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rgbClr val="0000C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8- </a:t>
              </a:r>
              <a:r>
                <a:rPr lang="en-US" sz="1200" dirty="0" err="1" smtClean="0"/>
                <a:t>SiC</a:t>
              </a:r>
              <a:r>
                <a:rPr lang="en-US" sz="1200" dirty="0" smtClean="0"/>
                <a:t> FCI added</a:t>
              </a:r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9- Stabilizing shells added</a:t>
              </a:r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10- MTM only inserted (TBR relative to Step #9)</a:t>
              </a:r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11- 4 TBMs only inserted (TBR relative to Step #9)</a:t>
              </a:r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12- 4 NBIs only inserted (TBR relative to Step #9)</a:t>
              </a:r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13- all MTM, 4 TBMs, and 4 NBIs inserted</a:t>
              </a:r>
            </a:p>
            <a:p>
              <a:pPr marL="228600" indent="-228600">
                <a:lnSpc>
                  <a:spcPct val="90000"/>
                </a:lnSpc>
                <a:tabLst>
                  <a:tab pos="4805363" algn="l"/>
                </a:tabLst>
              </a:pPr>
              <a:r>
                <a:rPr lang="en-US" sz="1200" dirty="0" smtClean="0"/>
                <a:t>Step 14 – include inboard breeding blanket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71600" y="1295400"/>
              <a:ext cx="1447800" cy="76200"/>
            </a:xfrm>
            <a:prstGeom prst="rect">
              <a:avLst/>
            </a:prstGeom>
            <a:solidFill>
              <a:schemeClr val="tx2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68872" y="1218084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+mn-lt"/>
                </a:rPr>
                <a:t>1.04</a:t>
              </a:r>
              <a:endParaRPr lang="en-US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of low-A FNSF / Pilot Plants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763"/>
            <a:ext cx="91440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 of low-A FNSF / Pilot Plants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9142389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0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6324" name="Content Placeholder 4"/>
          <p:cNvSpPr>
            <a:spLocks noGrp="1"/>
          </p:cNvSpPr>
          <p:nvPr>
            <p:ph idx="1"/>
          </p:nvPr>
        </p:nvSpPr>
        <p:spPr>
          <a:xfrm>
            <a:off x="152400" y="2561606"/>
            <a:ext cx="8763000" cy="1734787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Backup slides</a:t>
            </a:r>
          </a:p>
          <a:p>
            <a:pPr algn="ctr">
              <a:buNone/>
            </a:pPr>
            <a:r>
              <a:rPr lang="en-US" sz="4800" dirty="0" smtClean="0"/>
              <a:t>HTS TF FNSF / Pilot</a:t>
            </a:r>
          </a:p>
        </p:txBody>
      </p:sp>
    </p:spTree>
    <p:extLst>
      <p:ext uri="{BB962C8B-B14F-4D97-AF65-F5344CB8AC3E}">
        <p14:creationId xmlns:p14="http://schemas.microsoft.com/office/powerpoint/2010/main" val="31126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Plasma constraints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</p:spPr>
        <p:txBody>
          <a:bodyPr/>
          <a:lstStyle/>
          <a:p>
            <a:r>
              <a:rPr lang="en-US" sz="2800" dirty="0" smtClean="0"/>
              <a:t>Fix </a:t>
            </a:r>
            <a:r>
              <a:rPr lang="en-US" sz="2800" dirty="0"/>
              <a:t>plasma major radius </a:t>
            </a:r>
            <a:r>
              <a:rPr lang="en-US" sz="2800" dirty="0" smtClean="0"/>
              <a:t>at </a:t>
            </a:r>
            <a:r>
              <a:rPr lang="en-US" sz="2800" dirty="0"/>
              <a:t>R</a:t>
            </a:r>
            <a:r>
              <a:rPr lang="en-US" sz="2800" baseline="-25000" dirty="0"/>
              <a:t>0</a:t>
            </a:r>
            <a:r>
              <a:rPr lang="en-US" sz="2800" dirty="0"/>
              <a:t> = </a:t>
            </a:r>
            <a:r>
              <a:rPr lang="en-US" sz="2800" dirty="0" smtClean="0"/>
              <a:t>3m</a:t>
            </a:r>
            <a:endParaRPr lang="en-US" sz="2800" dirty="0"/>
          </a:p>
          <a:p>
            <a:pPr lvl="1"/>
            <a:r>
              <a:rPr lang="en-US" sz="2400" dirty="0" smtClean="0"/>
              <a:t>Chosen to be large </a:t>
            </a:r>
            <a:r>
              <a:rPr lang="en-US" sz="2400" dirty="0"/>
              <a:t>enough </a:t>
            </a:r>
            <a:r>
              <a:rPr lang="en-US" sz="2400" dirty="0" smtClean="0"/>
              <a:t>to allow space for HTS neutron shield </a:t>
            </a:r>
            <a:r>
              <a:rPr lang="en-US" sz="2400" dirty="0"/>
              <a:t>and </a:t>
            </a:r>
            <a:r>
              <a:rPr lang="en-US" sz="2400" dirty="0" smtClean="0"/>
              <a:t>access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eng</a:t>
            </a:r>
            <a:r>
              <a:rPr lang="en-US" sz="2400" dirty="0" smtClean="0"/>
              <a:t> </a:t>
            </a:r>
            <a:r>
              <a:rPr lang="en-US" sz="2400" dirty="0"/>
              <a:t>&gt; </a:t>
            </a:r>
            <a:r>
              <a:rPr lang="en-US" sz="2400" dirty="0" smtClean="0"/>
              <a:t>1 for range of A</a:t>
            </a:r>
            <a:endParaRPr lang="en-US" sz="2400" dirty="0"/>
          </a:p>
          <a:p>
            <a:r>
              <a:rPr lang="en-US" sz="2800" dirty="0" smtClean="0"/>
              <a:t>Inboard plasma / FW gap = 4cm</a:t>
            </a:r>
          </a:p>
          <a:p>
            <a:r>
              <a:rPr lang="en-US" sz="2800" dirty="0" smtClean="0"/>
              <a:t>Use </a:t>
            </a:r>
            <a:r>
              <a:rPr lang="en-US" sz="2800" dirty="0" smtClean="0">
                <a:latin typeface="Symbol" panose="05050102010706020507" pitchFamily="18" charset="2"/>
              </a:rPr>
              <a:t>e</a:t>
            </a:r>
            <a:r>
              <a:rPr lang="en-US" sz="2800" dirty="0" smtClean="0"/>
              <a:t>-dependent </a:t>
            </a:r>
            <a:r>
              <a:rPr lang="en-US" sz="2800" dirty="0" smtClean="0">
                <a:latin typeface="Symbol" panose="05050102010706020507" pitchFamily="18" charset="2"/>
              </a:rPr>
              <a:t>k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Symbol" panose="05050102010706020507" pitchFamily="18" charset="2"/>
              </a:rPr>
              <a:t>e</a:t>
            </a:r>
            <a:r>
              <a:rPr lang="en-US" sz="2800" dirty="0" smtClean="0"/>
              <a:t>), </a:t>
            </a:r>
            <a:r>
              <a:rPr lang="en-US" sz="2800" dirty="0" err="1" smtClean="0">
                <a:latin typeface="Symbol" panose="05050102010706020507" pitchFamily="18" charset="2"/>
              </a:rPr>
              <a:t>b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Symbol" panose="05050102010706020507" pitchFamily="18" charset="2"/>
              </a:rPr>
              <a:t>e</a:t>
            </a:r>
            <a:r>
              <a:rPr lang="en-US" sz="2800" dirty="0" smtClean="0"/>
              <a:t>) (see next slide) </a:t>
            </a:r>
          </a:p>
          <a:p>
            <a:r>
              <a:rPr lang="en-US" sz="2800" dirty="0" smtClean="0"/>
              <a:t>Greenwald fraction = 0.8 </a:t>
            </a:r>
          </a:p>
          <a:p>
            <a:r>
              <a:rPr lang="en-US" sz="2800" dirty="0" smtClean="0"/>
              <a:t>q* </a:t>
            </a:r>
            <a:r>
              <a:rPr lang="en-US" sz="2800" dirty="0"/>
              <a:t>not </a:t>
            </a:r>
            <a:r>
              <a:rPr lang="en-US" sz="2800" dirty="0" smtClean="0"/>
              <a:t>constrained</a:t>
            </a:r>
          </a:p>
          <a:p>
            <a:pPr lvl="1"/>
            <a:r>
              <a:rPr lang="en-US" sz="2400" dirty="0"/>
              <a:t>q</a:t>
            </a:r>
            <a:r>
              <a:rPr lang="en-US" sz="2400" dirty="0" smtClean="0"/>
              <a:t>* is better </a:t>
            </a:r>
            <a:r>
              <a:rPr lang="en-US" sz="2400" dirty="0" smtClean="0">
                <a:latin typeface="Symbol" panose="05050102010706020507" pitchFamily="18" charset="2"/>
              </a:rPr>
              <a:t>e</a:t>
            </a:r>
            <a:r>
              <a:rPr lang="en-US" sz="2400" dirty="0" smtClean="0"/>
              <a:t>-invariant than q</a:t>
            </a:r>
            <a:r>
              <a:rPr lang="en-US" sz="2400" baseline="-25000" dirty="0" smtClean="0"/>
              <a:t>95</a:t>
            </a:r>
            <a:r>
              <a:rPr lang="en-US" sz="2400" dirty="0" smtClean="0"/>
              <a:t> for current limit</a:t>
            </a:r>
          </a:p>
          <a:p>
            <a:pPr lvl="1"/>
            <a:r>
              <a:rPr lang="en-US" sz="2400" dirty="0" smtClean="0"/>
              <a:t>Want to operate with q* &gt; 3 to reduce </a:t>
            </a:r>
            <a:r>
              <a:rPr lang="en-US" sz="2400" dirty="0" err="1" smtClean="0"/>
              <a:t>disruptivity</a:t>
            </a:r>
            <a:endParaRPr lang="en-US" sz="2400" dirty="0" smtClean="0"/>
          </a:p>
          <a:p>
            <a:r>
              <a:rPr lang="en-US" sz="2800" dirty="0" smtClean="0"/>
              <a:t>0.5 MeV NNBI for heating/CD – fixed P</a:t>
            </a:r>
            <a:r>
              <a:rPr lang="en-US" sz="2800" baseline="-25000" dirty="0" smtClean="0"/>
              <a:t>NBI</a:t>
            </a:r>
            <a:r>
              <a:rPr lang="en-US" sz="2800" dirty="0" smtClean="0"/>
              <a:t> = 50MW</a:t>
            </a:r>
          </a:p>
          <a:p>
            <a:r>
              <a:rPr lang="en-US" sz="2800" dirty="0" smtClean="0"/>
              <a:t>H</a:t>
            </a:r>
            <a:r>
              <a:rPr lang="en-US" sz="2800" baseline="-25000" dirty="0" smtClean="0"/>
              <a:t>98y2</a:t>
            </a:r>
            <a:r>
              <a:rPr lang="en-US" sz="2800" dirty="0" smtClean="0"/>
              <a:t> adjusted to achieve full non-inductive CD</a:t>
            </a:r>
          </a:p>
        </p:txBody>
      </p:sp>
    </p:spTree>
    <p:extLst>
      <p:ext uri="{BB962C8B-B14F-4D97-AF65-F5344CB8AC3E}">
        <p14:creationId xmlns:p14="http://schemas.microsoft.com/office/powerpoint/2010/main" val="34996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dirty="0" smtClean="0"/>
              <a:t>Aspect ratio dependence of limits: </a:t>
            </a:r>
            <a:r>
              <a:rPr lang="en-US" sz="3200" dirty="0" smtClean="0">
                <a:latin typeface="Symbol" panose="05050102010706020507" pitchFamily="18" charset="2"/>
              </a:rPr>
              <a:t>k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Symbol" panose="05050102010706020507" pitchFamily="18" charset="2"/>
              </a:rPr>
              <a:t>e</a:t>
            </a:r>
            <a:r>
              <a:rPr lang="en-US" sz="3200" dirty="0" smtClean="0"/>
              <a:t>), </a:t>
            </a:r>
            <a:r>
              <a:rPr lang="en-US" sz="3200" dirty="0" err="1" smtClean="0">
                <a:latin typeface="Symbol" panose="05050102010706020507" pitchFamily="18" charset="2"/>
              </a:rPr>
              <a:t>b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Symbol" panose="05050102010706020507" pitchFamily="18" charset="2"/>
              </a:rPr>
              <a:t>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5800" y="1282700"/>
            <a:ext cx="464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0" dirty="0" smtClean="0"/>
              <a:t>NSTX data at low-A </a:t>
            </a:r>
          </a:p>
          <a:p>
            <a:pPr lvl="1"/>
            <a:r>
              <a:rPr lang="en-US" sz="2000" dirty="0" smtClean="0"/>
              <a:t>Also </a:t>
            </a:r>
            <a:r>
              <a:rPr lang="en-US" sz="2000" i="0" dirty="0" smtClean="0"/>
              <a:t>NSTX-U/ST-FNSF modelling</a:t>
            </a:r>
          </a:p>
          <a:p>
            <a:r>
              <a:rPr lang="en-US" sz="2400" i="0" dirty="0" smtClean="0"/>
              <a:t>DIII-D, ARIES-AT for higher A</a:t>
            </a:r>
          </a:p>
          <a:p>
            <a:pPr lvl="1"/>
            <a:r>
              <a:rPr lang="en-US" sz="2000" i="0" dirty="0" smtClean="0"/>
              <a:t> </a:t>
            </a:r>
            <a:r>
              <a:rPr lang="en-US" sz="2000" i="0" dirty="0" smtClean="0">
                <a:latin typeface="Symbol" panose="05050102010706020507" pitchFamily="18" charset="2"/>
              </a:rPr>
              <a:t>k</a:t>
            </a:r>
            <a:r>
              <a:rPr lang="en-US" sz="2000" i="0" dirty="0" smtClean="0"/>
              <a:t> </a:t>
            </a:r>
            <a:r>
              <a:rPr lang="en-US" sz="2000" i="0" dirty="0" smtClean="0">
                <a:sym typeface="Wingdings" panose="05000000000000000000" pitchFamily="2" charset="2"/>
              </a:rPr>
              <a:t> 1.9 for A  </a:t>
            </a:r>
            <a:r>
              <a:rPr lang="en-US" sz="2400" i="0" dirty="0" smtClean="0">
                <a:latin typeface="Symbol" panose="05050102010706020507" pitchFamily="18" charset="2"/>
                <a:cs typeface="Arial"/>
                <a:sym typeface="Symbol"/>
              </a:rPr>
              <a:t></a:t>
            </a:r>
            <a:endParaRPr lang="en-US" sz="2000" i="0" dirty="0">
              <a:latin typeface="Symbol" panose="05050102010706020507" pitchFamily="18" charset="2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95800" y="3187700"/>
            <a:ext cx="441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0" dirty="0" smtClean="0"/>
              <a:t>Profile-optimized </a:t>
            </a:r>
            <a:r>
              <a:rPr lang="en-US" sz="2400" b="1" i="0" dirty="0" smtClean="0"/>
              <a:t>no-wall</a:t>
            </a:r>
            <a:r>
              <a:rPr lang="en-US" sz="2400" i="0" dirty="0" smtClean="0"/>
              <a:t> stability limit at </a:t>
            </a:r>
            <a:r>
              <a:rPr lang="en-US" sz="2400" i="0" dirty="0" err="1" smtClean="0"/>
              <a:t>f</a:t>
            </a:r>
            <a:r>
              <a:rPr lang="en-US" sz="2400" i="0" baseline="-25000" dirty="0" err="1" smtClean="0"/>
              <a:t>BS</a:t>
            </a:r>
            <a:r>
              <a:rPr lang="en-US" sz="2400" i="0" dirty="0" smtClean="0"/>
              <a:t> </a:t>
            </a:r>
            <a:r>
              <a:rPr lang="en-US" sz="2400" i="0" dirty="0" smtClean="0">
                <a:latin typeface="Arial"/>
                <a:cs typeface="Arial"/>
              </a:rPr>
              <a:t>≈</a:t>
            </a:r>
            <a:r>
              <a:rPr lang="en-US" sz="2400" i="0" dirty="0" smtClean="0"/>
              <a:t> 50%</a:t>
            </a:r>
          </a:p>
          <a:p>
            <a:pPr lvl="1"/>
            <a:r>
              <a:rPr lang="en-US" sz="2000" i="0" dirty="0" smtClean="0"/>
              <a:t>Menard </a:t>
            </a:r>
            <a:r>
              <a:rPr lang="en-US" sz="2000" i="0" dirty="0" err="1" smtClean="0"/>
              <a:t>PoP</a:t>
            </a:r>
            <a:r>
              <a:rPr lang="en-US" sz="2000" i="0" dirty="0" smtClean="0"/>
              <a:t> 2004</a:t>
            </a:r>
          </a:p>
          <a:p>
            <a:r>
              <a:rPr lang="en-US" sz="2400" i="0" dirty="0"/>
              <a:t> </a:t>
            </a:r>
            <a:r>
              <a:rPr lang="en-US" sz="2400" i="0" dirty="0" err="1" smtClean="0">
                <a:latin typeface="Symbol" panose="05050102010706020507" pitchFamily="18" charset="2"/>
              </a:rPr>
              <a:t>b</a:t>
            </a:r>
            <a:r>
              <a:rPr lang="en-US" sz="2400" i="0" baseline="-25000" dirty="0" err="1" smtClean="0"/>
              <a:t>N</a:t>
            </a:r>
            <a:r>
              <a:rPr lang="en-US" sz="2400" i="0" dirty="0" smtClean="0"/>
              <a:t> </a:t>
            </a:r>
            <a:r>
              <a:rPr lang="en-US" sz="2400" i="0" dirty="0" smtClean="0">
                <a:sym typeface="Wingdings" panose="05000000000000000000" pitchFamily="2" charset="2"/>
              </a:rPr>
              <a:t> 3.1 </a:t>
            </a:r>
            <a:r>
              <a:rPr lang="en-US" sz="2400" i="0" dirty="0">
                <a:sym typeface="Wingdings" panose="05000000000000000000" pitchFamily="2" charset="2"/>
              </a:rPr>
              <a:t>for A  </a:t>
            </a:r>
            <a:r>
              <a:rPr lang="en-US" sz="2400" i="0" dirty="0">
                <a:latin typeface="Symbol" panose="05050102010706020507" pitchFamily="18" charset="2"/>
                <a:cs typeface="Arial"/>
                <a:sym typeface="Symbol"/>
              </a:rPr>
              <a:t></a:t>
            </a:r>
            <a:endParaRPr lang="en-US" sz="2400" i="0" dirty="0">
              <a:latin typeface="Symbol" panose="05050102010706020507" pitchFamily="18" charset="2"/>
            </a:endParaRPr>
          </a:p>
          <a:p>
            <a:pPr lvl="1"/>
            <a:endParaRPr lang="en-US" sz="1800" i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0" y="5321300"/>
            <a:ext cx="4419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400" i="0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2400" i="0" dirty="0" smtClean="0">
                <a:solidFill>
                  <a:srgbClr val="C00000"/>
                </a:solidFill>
              </a:rPr>
              <a:t> </a:t>
            </a:r>
            <a:r>
              <a:rPr lang="en-US" sz="2400" i="0" dirty="0" smtClean="0">
                <a:solidFill>
                  <a:srgbClr val="C00000"/>
                </a:solidFill>
                <a:sym typeface="Symbol"/>
              </a:rPr>
              <a:t></a:t>
            </a:r>
            <a:r>
              <a:rPr lang="en-US" sz="2400" i="0" dirty="0" smtClean="0">
                <a:solidFill>
                  <a:srgbClr val="C00000"/>
                </a:solidFill>
              </a:rPr>
              <a:t> A</a:t>
            </a:r>
            <a:r>
              <a:rPr lang="en-US" sz="2400" i="0" baseline="30000" dirty="0" smtClean="0">
                <a:solidFill>
                  <a:srgbClr val="C00000"/>
                </a:solidFill>
              </a:rPr>
              <a:t>-1/2</a:t>
            </a:r>
            <a:r>
              <a:rPr lang="en-US" sz="2400" i="0" dirty="0" smtClean="0">
                <a:solidFill>
                  <a:srgbClr val="C00000"/>
                </a:solidFill>
              </a:rPr>
              <a:t> (1+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k</a:t>
            </a:r>
            <a:r>
              <a:rPr lang="en-US" sz="2400" i="0" baseline="30000" dirty="0" smtClean="0">
                <a:solidFill>
                  <a:srgbClr val="C00000"/>
                </a:solidFill>
              </a:rPr>
              <a:t>2</a:t>
            </a:r>
            <a:r>
              <a:rPr lang="en-US" sz="2400" i="0" dirty="0" smtClean="0">
                <a:solidFill>
                  <a:srgbClr val="C00000"/>
                </a:solidFill>
              </a:rPr>
              <a:t>) 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400" i="0" baseline="-25000" dirty="0" smtClean="0">
                <a:solidFill>
                  <a:srgbClr val="C00000"/>
                </a:solidFill>
              </a:rPr>
              <a:t>N</a:t>
            </a:r>
            <a:r>
              <a:rPr lang="en-US" sz="2400" i="0" baseline="30000" dirty="0" smtClean="0">
                <a:solidFill>
                  <a:srgbClr val="C00000"/>
                </a:solidFill>
              </a:rPr>
              <a:t>2</a:t>
            </a:r>
            <a:r>
              <a:rPr lang="en-US" sz="2400" i="0" dirty="0" smtClean="0">
                <a:solidFill>
                  <a:srgbClr val="C00000"/>
                </a:solidFill>
              </a:rPr>
              <a:t> / </a:t>
            </a:r>
            <a:r>
              <a:rPr lang="en-US" sz="2400" i="0" dirty="0" err="1" smtClean="0">
                <a:solidFill>
                  <a:srgbClr val="C00000"/>
                </a:solidFill>
              </a:rPr>
              <a:t>f</a:t>
            </a:r>
            <a:r>
              <a:rPr lang="en-US" sz="2400" i="0" baseline="-25000" dirty="0" err="1" smtClean="0">
                <a:solidFill>
                  <a:srgbClr val="C00000"/>
                </a:solidFill>
              </a:rPr>
              <a:t>BS</a:t>
            </a:r>
            <a:endParaRPr lang="en-US" sz="1800" i="0" baseline="-25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400" i="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2400" i="0" dirty="0" err="1" smtClean="0">
                <a:solidFill>
                  <a:srgbClr val="C00000"/>
                </a:solidFill>
              </a:rPr>
              <a:t>P</a:t>
            </a:r>
            <a:r>
              <a:rPr lang="en-US" sz="2400" i="0" baseline="-25000" dirty="0" err="1" smtClean="0">
                <a:solidFill>
                  <a:srgbClr val="C00000"/>
                </a:solidFill>
              </a:rPr>
              <a:t>fus</a:t>
            </a:r>
            <a:r>
              <a:rPr lang="en-US" sz="2400" i="0" dirty="0" smtClean="0">
                <a:solidFill>
                  <a:srgbClr val="C00000"/>
                </a:solidFill>
              </a:rPr>
              <a:t> </a:t>
            </a:r>
            <a:r>
              <a:rPr lang="en-US" sz="2400" i="0" dirty="0" smtClean="0">
                <a:solidFill>
                  <a:srgbClr val="C00000"/>
                </a:solidFill>
                <a:sym typeface="Symbol"/>
              </a:rPr>
              <a:t></a:t>
            </a:r>
            <a:r>
              <a:rPr lang="en-US" sz="2400" i="0" dirty="0" smtClean="0">
                <a:solidFill>
                  <a:srgbClr val="C00000"/>
                </a:solidFill>
              </a:rPr>
              <a:t> 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sz="2400" i="0" dirty="0" smtClean="0">
                <a:solidFill>
                  <a:srgbClr val="C00000"/>
                </a:solidFill>
              </a:rPr>
              <a:t> </a:t>
            </a:r>
            <a:r>
              <a:rPr lang="en-US" sz="2400" i="0" dirty="0">
                <a:solidFill>
                  <a:srgbClr val="C00000"/>
                </a:solidFill>
              </a:rPr>
              <a:t>[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k</a:t>
            </a:r>
            <a:r>
              <a:rPr lang="en-US" sz="2400" i="0" dirty="0" smtClean="0">
                <a:solidFill>
                  <a:srgbClr val="C00000"/>
                </a:solidFill>
              </a:rPr>
              <a:t>(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sz="2400" i="0" dirty="0" smtClean="0">
                <a:solidFill>
                  <a:srgbClr val="C00000"/>
                </a:solidFill>
              </a:rPr>
              <a:t>) </a:t>
            </a:r>
            <a:r>
              <a:rPr lang="en-US" sz="2400" i="0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400" i="0" baseline="-25000" dirty="0" err="1" smtClean="0">
                <a:solidFill>
                  <a:srgbClr val="C00000"/>
                </a:solidFill>
              </a:rPr>
              <a:t>N</a:t>
            </a:r>
            <a:r>
              <a:rPr lang="en-US" sz="2400" i="0" dirty="0" smtClean="0">
                <a:solidFill>
                  <a:srgbClr val="C00000"/>
                </a:solidFill>
              </a:rPr>
              <a:t>(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sz="2400" i="0" dirty="0" smtClean="0">
                <a:solidFill>
                  <a:srgbClr val="C00000"/>
                </a:solidFill>
              </a:rPr>
              <a:t>) B</a:t>
            </a:r>
            <a:r>
              <a:rPr lang="en-US" sz="2400" i="0" baseline="-25000" dirty="0" smtClean="0">
                <a:solidFill>
                  <a:srgbClr val="C00000"/>
                </a:solidFill>
              </a:rPr>
              <a:t>T</a:t>
            </a:r>
            <a:r>
              <a:rPr lang="en-US" sz="2400" i="0" dirty="0" smtClean="0">
                <a:solidFill>
                  <a:srgbClr val="C00000"/>
                </a:solidFill>
              </a:rPr>
              <a:t>(</a:t>
            </a:r>
            <a:r>
              <a:rPr lang="en-US" sz="2400" i="0" dirty="0" smtClean="0">
                <a:solidFill>
                  <a:srgbClr val="C00000"/>
                </a:solidFill>
                <a:latin typeface="Symbol" panose="05050102010706020507" pitchFamily="18" charset="2"/>
              </a:rPr>
              <a:t>e</a:t>
            </a:r>
            <a:r>
              <a:rPr lang="en-US" sz="2400" i="0" dirty="0" smtClean="0">
                <a:solidFill>
                  <a:srgbClr val="C00000"/>
                </a:solidFill>
              </a:rPr>
              <a:t>)]</a:t>
            </a:r>
            <a:r>
              <a:rPr lang="en-US" sz="2400" i="0" baseline="30000" dirty="0" smtClean="0">
                <a:solidFill>
                  <a:srgbClr val="C00000"/>
                </a:solidFill>
              </a:rPr>
              <a:t>4</a:t>
            </a:r>
            <a:endParaRPr lang="en-US" sz="2800" i="0" baseline="30000" dirty="0" smtClean="0">
              <a:solidFill>
                <a:srgbClr val="C00000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800600" y="5832475"/>
            <a:ext cx="457200" cy="342900"/>
          </a:xfrm>
          <a:prstGeom prst="rightArrow">
            <a:avLst>
              <a:gd name="adj1" fmla="val 50000"/>
              <a:gd name="adj2" fmla="val 68121"/>
            </a:avLst>
          </a:prstGeom>
          <a:solidFill>
            <a:srgbClr val="C0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1931" y="1447800"/>
            <a:ext cx="3979069" cy="5334000"/>
            <a:chOff x="211931" y="1072895"/>
            <a:chExt cx="4207669" cy="5686025"/>
          </a:xfrm>
        </p:grpSpPr>
        <p:sp>
          <p:nvSpPr>
            <p:cNvPr id="5" name="TextBox 4"/>
            <p:cNvSpPr txBox="1"/>
            <p:nvPr/>
          </p:nvSpPr>
          <p:spPr>
            <a:xfrm>
              <a:off x="2133600" y="6235700"/>
              <a:ext cx="1210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0" dirty="0">
                  <a:latin typeface="Symbol" panose="05050102010706020507" pitchFamily="18" charset="2"/>
                </a:rPr>
                <a:t>e</a:t>
              </a:r>
              <a:r>
                <a:rPr lang="en-US" sz="2800" b="1" i="0" dirty="0" smtClean="0"/>
                <a:t> = A</a:t>
              </a:r>
              <a:r>
                <a:rPr lang="en-US" sz="2800" b="1" i="0" baseline="30000" dirty="0" smtClean="0"/>
                <a:t>-1</a:t>
              </a:r>
              <a:endParaRPr lang="en-US" sz="2800" b="1" i="0" baseline="30000" dirty="0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690865"/>
              <a:ext cx="4191000" cy="2499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31" y="1072895"/>
              <a:ext cx="4131469" cy="270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0" y="990600"/>
            <a:ext cx="4578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Pilot study uses 0.95×</a:t>
            </a:r>
            <a:r>
              <a:rPr lang="en-US" sz="2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k</a:t>
            </a: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value shown here: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5771"/>
            <a:ext cx="9144000" cy="888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7200"/>
              </a:lnSpc>
            </a:pPr>
            <a:r>
              <a:rPr lang="en-US" sz="2800" dirty="0" smtClean="0"/>
              <a:t>Recent d</a:t>
            </a:r>
            <a:r>
              <a:rPr sz="2800" dirty="0" smtClean="0"/>
              <a:t>esign </a:t>
            </a:r>
            <a:r>
              <a:rPr sz="2800" dirty="0"/>
              <a:t>studies show </a:t>
            </a:r>
            <a:r>
              <a:rPr sz="2800" spc="-5" dirty="0"/>
              <a:t>ST </a:t>
            </a:r>
            <a:r>
              <a:rPr sz="2800" dirty="0"/>
              <a:t>potentially attractive </a:t>
            </a:r>
            <a:r>
              <a:rPr sz="2800" dirty="0" smtClean="0"/>
              <a:t>as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sz="2800" dirty="0" smtClean="0"/>
              <a:t>Fusion </a:t>
            </a:r>
            <a:r>
              <a:rPr sz="2800" dirty="0"/>
              <a:t>Nuclear Science Facility </a:t>
            </a:r>
            <a:r>
              <a:rPr sz="2800" spc="-5" dirty="0"/>
              <a:t>(FNSF</a:t>
            </a:r>
            <a:r>
              <a:rPr sz="2800" spc="-5" dirty="0" smtClean="0"/>
              <a:t>)</a:t>
            </a:r>
            <a:r>
              <a:rPr lang="en-US" sz="2800" spc="-5" dirty="0" smtClean="0"/>
              <a:t> and</a:t>
            </a:r>
            <a:r>
              <a:rPr sz="2800" dirty="0" smtClean="0"/>
              <a:t> </a:t>
            </a:r>
            <a:r>
              <a:rPr sz="2800" spc="-5" dirty="0"/>
              <a:t>Pilot</a:t>
            </a:r>
            <a:r>
              <a:rPr sz="2800" spc="-60" dirty="0"/>
              <a:t> </a:t>
            </a:r>
            <a:r>
              <a:rPr sz="2800" dirty="0"/>
              <a:t>Plant</a:t>
            </a: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562600" y="2983597"/>
            <a:ext cx="2663884" cy="2883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8876" y="2032000"/>
            <a:ext cx="3579724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85"/>
              </a:lnSpc>
            </a:pPr>
            <a:r>
              <a:rPr sz="2000" b="1" spc="-5" dirty="0">
                <a:latin typeface="Arial"/>
                <a:cs typeface="Arial"/>
              </a:rPr>
              <a:t>FNSF with </a:t>
            </a:r>
            <a:r>
              <a:rPr sz="2000" b="1" spc="-10" dirty="0">
                <a:latin typeface="Arial"/>
                <a:cs typeface="Arial"/>
              </a:rPr>
              <a:t>copper </a:t>
            </a:r>
            <a:r>
              <a:rPr sz="2000" b="1" spc="-5" dirty="0">
                <a:latin typeface="Arial"/>
                <a:cs typeface="Arial"/>
              </a:rPr>
              <a:t>TF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coils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pc="-5" dirty="0">
                <a:solidFill>
                  <a:srgbClr val="336699"/>
                </a:solidFill>
                <a:latin typeface="Arial"/>
                <a:cs typeface="Arial"/>
              </a:rPr>
              <a:t>A=1.7, </a:t>
            </a:r>
            <a:r>
              <a:rPr spc="5" dirty="0">
                <a:solidFill>
                  <a:srgbClr val="336699"/>
                </a:solidFill>
                <a:latin typeface="Arial"/>
                <a:cs typeface="Arial"/>
              </a:rPr>
              <a:t>R</a:t>
            </a:r>
            <a:r>
              <a:rPr spc="7" baseline="-21367" dirty="0">
                <a:solidFill>
                  <a:srgbClr val="336699"/>
                </a:solidFill>
                <a:latin typeface="Arial"/>
                <a:cs typeface="Arial"/>
              </a:rPr>
              <a:t>0 </a:t>
            </a:r>
            <a:r>
              <a:rPr spc="-5" dirty="0">
                <a:solidFill>
                  <a:srgbClr val="336699"/>
                </a:solidFill>
                <a:latin typeface="Arial"/>
                <a:cs typeface="Arial"/>
              </a:rPr>
              <a:t>= 1.7m, </a:t>
            </a:r>
            <a:r>
              <a:rPr spc="5" dirty="0">
                <a:solidFill>
                  <a:srgbClr val="336699"/>
                </a:solidFill>
                <a:latin typeface="Symbol"/>
                <a:cs typeface="Symbol"/>
              </a:rPr>
              <a:t></a:t>
            </a:r>
            <a:r>
              <a:rPr spc="7" baseline="-21367" dirty="0">
                <a:solidFill>
                  <a:srgbClr val="336699"/>
                </a:solidFill>
                <a:latin typeface="Arial"/>
                <a:cs typeface="Arial"/>
              </a:rPr>
              <a:t>x </a:t>
            </a:r>
            <a:r>
              <a:rPr spc="-5" dirty="0">
                <a:solidFill>
                  <a:srgbClr val="336699"/>
                </a:solidFill>
                <a:latin typeface="Arial"/>
                <a:cs typeface="Arial"/>
              </a:rPr>
              <a:t>=</a:t>
            </a:r>
            <a:r>
              <a:rPr spc="254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pc="-5" dirty="0" smtClean="0">
                <a:solidFill>
                  <a:srgbClr val="336699"/>
                </a:solidFill>
                <a:latin typeface="Arial"/>
                <a:cs typeface="Arial"/>
              </a:rPr>
              <a:t>2.7</a:t>
            </a:r>
            <a:r>
              <a:rPr lang="en-US" spc="-5" dirty="0" smtClean="0">
                <a:solidFill>
                  <a:srgbClr val="336699"/>
                </a:solidFill>
                <a:latin typeface="Arial"/>
                <a:cs typeface="Arial"/>
              </a:rPr>
              <a:t>, B</a:t>
            </a:r>
            <a:r>
              <a:rPr lang="en-US" spc="-5" baseline="-25000" dirty="0" smtClean="0">
                <a:solidFill>
                  <a:srgbClr val="336699"/>
                </a:solidFill>
                <a:latin typeface="Arial"/>
                <a:cs typeface="Arial"/>
              </a:rPr>
              <a:t>T</a:t>
            </a:r>
            <a:r>
              <a:rPr lang="en-US" spc="-5" dirty="0" smtClean="0">
                <a:solidFill>
                  <a:srgbClr val="336699"/>
                </a:solidFill>
                <a:latin typeface="Arial"/>
                <a:cs typeface="Arial"/>
              </a:rPr>
              <a:t>=3T</a:t>
            </a:r>
            <a:endParaRPr dirty="0">
              <a:solidFill>
                <a:srgbClr val="336699"/>
              </a:solidFill>
              <a:latin typeface="Arial"/>
              <a:cs typeface="Arial"/>
            </a:endParaRPr>
          </a:p>
          <a:p>
            <a:pPr algn="ctr">
              <a:lnSpc>
                <a:spcPts val="2275"/>
              </a:lnSpc>
            </a:pPr>
            <a:r>
              <a:rPr lang="en-US" spc="-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pc="-5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luence</a:t>
            </a:r>
            <a:r>
              <a:rPr lang="en-US" spc="-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smtClean="0">
                <a:solidFill>
                  <a:srgbClr val="C00000"/>
                </a:solidFill>
                <a:cs typeface="Arial"/>
              </a:rPr>
              <a:t>= </a:t>
            </a:r>
            <a:r>
              <a:rPr spc="-5" dirty="0" smtClean="0">
                <a:solidFill>
                  <a:srgbClr val="C00000"/>
                </a:solidFill>
                <a:latin typeface="Arial"/>
                <a:cs typeface="Arial"/>
              </a:rPr>
              <a:t>6MWy/m</a:t>
            </a:r>
            <a:r>
              <a:rPr spc="-7" baseline="25641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, TBR ~</a:t>
            </a:r>
            <a:r>
              <a:rPr spc="-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8200" y="2023566"/>
            <a:ext cx="4495800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85"/>
              </a:lnSpc>
            </a:pPr>
            <a:r>
              <a:rPr lang="en-US" sz="2000" b="1" spc="-5" dirty="0" smtClean="0">
                <a:latin typeface="Arial"/>
                <a:cs typeface="Arial"/>
              </a:rPr>
              <a:t>FNSF / </a:t>
            </a:r>
            <a:r>
              <a:rPr sz="2000" b="1" spc="-5" dirty="0" smtClean="0">
                <a:latin typeface="Arial"/>
                <a:cs typeface="Arial"/>
              </a:rPr>
              <a:t>Pilot </a:t>
            </a:r>
            <a:r>
              <a:rPr sz="2000" b="1" spc="-5" dirty="0">
                <a:latin typeface="Arial"/>
                <a:cs typeface="Arial"/>
              </a:rPr>
              <a:t>Plant with HTS TF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coils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pc="-5" dirty="0">
                <a:solidFill>
                  <a:srgbClr val="336699"/>
                </a:solidFill>
                <a:latin typeface="Arial"/>
                <a:cs typeface="Arial"/>
              </a:rPr>
              <a:t>A=2, </a:t>
            </a:r>
            <a:r>
              <a:rPr spc="5" dirty="0">
                <a:solidFill>
                  <a:srgbClr val="336699"/>
                </a:solidFill>
                <a:latin typeface="Arial"/>
                <a:cs typeface="Arial"/>
              </a:rPr>
              <a:t>R</a:t>
            </a:r>
            <a:r>
              <a:rPr spc="7" baseline="-21367" dirty="0">
                <a:solidFill>
                  <a:srgbClr val="336699"/>
                </a:solidFill>
                <a:latin typeface="Arial"/>
                <a:cs typeface="Arial"/>
              </a:rPr>
              <a:t>0 </a:t>
            </a:r>
            <a:r>
              <a:rPr spc="-5" dirty="0">
                <a:solidFill>
                  <a:srgbClr val="336699"/>
                </a:solidFill>
                <a:latin typeface="Arial"/>
                <a:cs typeface="Arial"/>
              </a:rPr>
              <a:t>= 3m, </a:t>
            </a:r>
            <a:r>
              <a:rPr spc="5" dirty="0">
                <a:solidFill>
                  <a:srgbClr val="336699"/>
                </a:solidFill>
                <a:latin typeface="Symbol"/>
                <a:cs typeface="Symbol"/>
              </a:rPr>
              <a:t></a:t>
            </a:r>
            <a:r>
              <a:rPr spc="7" baseline="-21367" dirty="0">
                <a:solidFill>
                  <a:srgbClr val="336699"/>
                </a:solidFill>
                <a:latin typeface="Arial"/>
                <a:cs typeface="Arial"/>
              </a:rPr>
              <a:t>x </a:t>
            </a:r>
            <a:r>
              <a:rPr spc="-5" dirty="0">
                <a:solidFill>
                  <a:srgbClr val="336699"/>
                </a:solidFill>
                <a:latin typeface="Arial"/>
                <a:cs typeface="Arial"/>
              </a:rPr>
              <a:t>=</a:t>
            </a:r>
            <a:r>
              <a:rPr spc="26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pc="-5" dirty="0" smtClean="0">
                <a:solidFill>
                  <a:srgbClr val="336699"/>
                </a:solidFill>
                <a:latin typeface="Arial"/>
                <a:cs typeface="Arial"/>
              </a:rPr>
              <a:t>2.5</a:t>
            </a:r>
            <a:r>
              <a:rPr lang="en-US" spc="-5" dirty="0" smtClean="0">
                <a:solidFill>
                  <a:srgbClr val="336699"/>
                </a:solidFill>
                <a:latin typeface="Arial"/>
                <a:cs typeface="Arial"/>
              </a:rPr>
              <a:t>, B</a:t>
            </a:r>
            <a:r>
              <a:rPr lang="en-US" spc="-5" baseline="-25000" dirty="0" smtClean="0">
                <a:solidFill>
                  <a:srgbClr val="336699"/>
                </a:solidFill>
                <a:latin typeface="Arial"/>
                <a:cs typeface="Arial"/>
              </a:rPr>
              <a:t>T</a:t>
            </a:r>
            <a:r>
              <a:rPr lang="en-US" spc="-5" dirty="0" smtClean="0">
                <a:solidFill>
                  <a:srgbClr val="336699"/>
                </a:solidFill>
                <a:latin typeface="Arial"/>
                <a:cs typeface="Arial"/>
              </a:rPr>
              <a:t> = 4T</a:t>
            </a:r>
            <a:endParaRPr dirty="0">
              <a:solidFill>
                <a:srgbClr val="336699"/>
              </a:solidFill>
              <a:latin typeface="Arial"/>
              <a:cs typeface="Arial"/>
            </a:endParaRPr>
          </a:p>
          <a:p>
            <a:pPr algn="ctr">
              <a:lnSpc>
                <a:spcPts val="2275"/>
              </a:lnSpc>
            </a:pPr>
            <a:r>
              <a:rPr spc="-5" dirty="0" smtClean="0">
                <a:solidFill>
                  <a:srgbClr val="C00000"/>
                </a:solidFill>
                <a:latin typeface="Arial"/>
                <a:cs typeface="Arial"/>
              </a:rPr>
              <a:t>6MWy/m</a:t>
            </a:r>
            <a:r>
              <a:rPr spc="-7" baseline="25641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, TBR ~ 1, </a:t>
            </a:r>
            <a:r>
              <a:rPr spc="5" dirty="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spc="7" baseline="-21367" dirty="0">
                <a:solidFill>
                  <a:srgbClr val="C00000"/>
                </a:solidFill>
                <a:latin typeface="Arial"/>
                <a:cs typeface="Arial"/>
              </a:rPr>
              <a:t>eng 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~</a:t>
            </a:r>
            <a:r>
              <a:rPr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0668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anose="020B0606020202030204" pitchFamily="34" charset="0"/>
              </a:rPr>
              <a:t>FNSF:  </a:t>
            </a:r>
            <a:r>
              <a:rPr lang="en-US" sz="2200" dirty="0" smtClean="0">
                <a:latin typeface="Arial Narrow" panose="020B0606020202030204" pitchFamily="34" charset="0"/>
              </a:rPr>
              <a:t>Provide neutron </a:t>
            </a:r>
            <a:r>
              <a:rPr lang="en-US" sz="2200" dirty="0" err="1" smtClean="0">
                <a:latin typeface="Arial Narrow" panose="020B0606020202030204" pitchFamily="34" charset="0"/>
              </a:rPr>
              <a:t>fluence</a:t>
            </a:r>
            <a:r>
              <a:rPr lang="en-US" sz="2200" dirty="0" smtClean="0">
                <a:latin typeface="Arial Narrow" panose="020B0606020202030204" pitchFamily="34" charset="0"/>
              </a:rPr>
              <a:t> for material/component R&amp;D (+ T self-sufficiency?)</a:t>
            </a:r>
          </a:p>
          <a:p>
            <a:r>
              <a:rPr lang="en-US" sz="2200" b="1" dirty="0" smtClean="0">
                <a:latin typeface="Arial Narrow" panose="020B0606020202030204" pitchFamily="34" charset="0"/>
              </a:rPr>
              <a:t>Pilot Plant:  </a:t>
            </a:r>
            <a:r>
              <a:rPr lang="en-US" sz="2200" dirty="0" smtClean="0">
                <a:latin typeface="Arial Narrow" panose="020B0606020202030204" pitchFamily="34" charset="0"/>
              </a:rPr>
              <a:t>Electrical self-sufficiency: </a:t>
            </a:r>
            <a:r>
              <a:rPr lang="en-US" sz="2200" dirty="0" err="1" smtClean="0">
                <a:latin typeface="Arial Narrow" panose="020B0606020202030204" pitchFamily="34" charset="0"/>
              </a:rPr>
              <a:t>Q</a:t>
            </a:r>
            <a:r>
              <a:rPr lang="en-US" sz="2200" baseline="-25000" dirty="0" err="1" smtClean="0">
                <a:latin typeface="Arial Narrow" panose="020B0606020202030204" pitchFamily="34" charset="0"/>
              </a:rPr>
              <a:t>eng</a:t>
            </a:r>
            <a:r>
              <a:rPr lang="en-US" sz="2200" dirty="0" smtClean="0">
                <a:latin typeface="Arial Narrow" panose="020B0606020202030204" pitchFamily="34" charset="0"/>
              </a:rPr>
              <a:t> = </a:t>
            </a:r>
            <a:r>
              <a:rPr lang="en-US" sz="2200" dirty="0" err="1" smtClean="0">
                <a:latin typeface="Arial Narrow" panose="020B0606020202030204" pitchFamily="34" charset="0"/>
              </a:rPr>
              <a:t>P</a:t>
            </a:r>
            <a:r>
              <a:rPr lang="en-US" sz="2200" baseline="-25000" dirty="0" err="1" smtClean="0">
                <a:latin typeface="Arial Narrow" panose="020B0606020202030204" pitchFamily="34" charset="0"/>
              </a:rPr>
              <a:t>elec</a:t>
            </a:r>
            <a:r>
              <a:rPr lang="en-US" sz="2200" baseline="-25000" dirty="0" smtClean="0">
                <a:latin typeface="Arial Narrow" panose="020B0606020202030204" pitchFamily="34" charset="0"/>
              </a:rPr>
              <a:t> </a:t>
            </a:r>
            <a:r>
              <a:rPr lang="en-US" sz="2200" dirty="0" smtClean="0">
                <a:latin typeface="Arial Narrow" panose="020B0606020202030204" pitchFamily="34" charset="0"/>
              </a:rPr>
              <a:t>/ </a:t>
            </a:r>
            <a:r>
              <a:rPr lang="en-US" sz="2200" dirty="0" err="1" smtClean="0">
                <a:latin typeface="Arial Narrow" panose="020B0606020202030204" pitchFamily="34" charset="0"/>
              </a:rPr>
              <a:t>P</a:t>
            </a:r>
            <a:r>
              <a:rPr lang="en-US" sz="2200" baseline="-25000" dirty="0" err="1" smtClean="0">
                <a:latin typeface="Arial Narrow" panose="020B0606020202030204" pitchFamily="34" charset="0"/>
              </a:rPr>
              <a:t>consumed</a:t>
            </a:r>
            <a:r>
              <a:rPr lang="en-US" sz="2200" dirty="0" smtClean="0">
                <a:latin typeface="Arial Narrow" panose="020B0606020202030204" pitchFamily="34" charset="0"/>
              </a:rPr>
              <a:t> ≥ 1 (+ FNSF mission?)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3093" t="23322" r="19881" b="13478"/>
          <a:stretch>
            <a:fillRect/>
          </a:stretch>
        </p:blipFill>
        <p:spPr bwMode="auto">
          <a:xfrm>
            <a:off x="382676" y="2971800"/>
            <a:ext cx="3579724" cy="295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506" y="5899495"/>
            <a:ext cx="7779694" cy="379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latin typeface="Arial Narrow" panose="020B0606020202030204" pitchFamily="34" charset="0"/>
              </a:rPr>
              <a:t>Designs integrate ST higher </a:t>
            </a:r>
            <a:r>
              <a:rPr lang="en-US" b="1" dirty="0" smtClean="0">
                <a:latin typeface="Symbol" panose="05050102010706020507" pitchFamily="18" charset="2"/>
              </a:rPr>
              <a:t>k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, </a:t>
            </a:r>
            <a:r>
              <a:rPr lang="en-US" b="1" dirty="0" err="1" smtClean="0">
                <a:latin typeface="Symbol" panose="05050102010706020507" pitchFamily="18" charset="2"/>
              </a:rPr>
              <a:t>b</a:t>
            </a:r>
            <a:r>
              <a:rPr lang="en-US" b="1" baseline="-25000" dirty="0" err="1" smtClean="0">
                <a:latin typeface="Arial Narrow" panose="020B0606020202030204" pitchFamily="34" charset="0"/>
              </a:rPr>
              <a:t>N</a:t>
            </a:r>
            <a:r>
              <a:rPr lang="en-US" b="1" dirty="0" smtClean="0">
                <a:latin typeface="Arial Narrow" panose="020B0606020202030204" pitchFamily="34" charset="0"/>
              </a:rPr>
              <a:t>  and advanced </a:t>
            </a:r>
            <a:r>
              <a:rPr lang="en-US" b="1" dirty="0" err="1" smtClean="0">
                <a:latin typeface="Arial Narrow" panose="020B0606020202030204" pitchFamily="34" charset="0"/>
              </a:rPr>
              <a:t>divertors</a:t>
            </a:r>
            <a:r>
              <a:rPr lang="en-US" b="1" dirty="0" smtClean="0">
                <a:latin typeface="Arial Narrow" panose="020B0606020202030204" pitchFamily="34" charset="0"/>
              </a:rPr>
              <a:t> (+ HTS TF for Pilot Plant)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6248400"/>
            <a:ext cx="2550698" cy="25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4000"/>
              </a:lnSpc>
            </a:pPr>
            <a:r>
              <a:rPr lang="fr-FR" sz="1000" i="1" dirty="0">
                <a:latin typeface="Arial Narrow" panose="020B0606020202030204" pitchFamily="34" charset="0"/>
                <a:hlinkClick r:id="rId4"/>
              </a:rPr>
              <a:t>J.E. Menard, et al., </a:t>
            </a:r>
            <a:r>
              <a:rPr lang="fr-FR" sz="1000" i="1" dirty="0" err="1">
                <a:latin typeface="Arial Narrow" panose="020B0606020202030204" pitchFamily="34" charset="0"/>
                <a:hlinkClick r:id="rId4"/>
              </a:rPr>
              <a:t>Nucl</a:t>
            </a:r>
            <a:r>
              <a:rPr lang="fr-FR" sz="1000" i="1" dirty="0">
                <a:latin typeface="Arial Narrow" panose="020B0606020202030204" pitchFamily="34" charset="0"/>
                <a:hlinkClick r:id="rId4"/>
              </a:rPr>
              <a:t>. Fusion </a:t>
            </a:r>
            <a:r>
              <a:rPr lang="fr-FR" sz="1000" b="1" i="1" dirty="0">
                <a:latin typeface="Arial Narrow" panose="020B0606020202030204" pitchFamily="34" charset="0"/>
                <a:hlinkClick r:id="rId4"/>
              </a:rPr>
              <a:t>56</a:t>
            </a:r>
            <a:r>
              <a:rPr lang="fr-FR" sz="1000" i="1" dirty="0">
                <a:latin typeface="Arial Narrow" panose="020B0606020202030204" pitchFamily="34" charset="0"/>
                <a:hlinkClick r:id="rId4"/>
              </a:rPr>
              <a:t> (2016) 106023</a:t>
            </a:r>
            <a:r>
              <a:rPr lang="fr-FR" sz="1000" i="1" dirty="0">
                <a:latin typeface="Arial Narrow" panose="020B0606020202030204" pitchFamily="34" charset="0"/>
              </a:rPr>
              <a:t> </a:t>
            </a:r>
            <a:endParaRPr lang="en-US" sz="10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Engineering constraints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Magnet constraints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Maximum stress in TF magnet structure = 0.66 </a:t>
            </a:r>
            <a:r>
              <a:rPr lang="en-US" sz="2400" dirty="0" err="1" smtClean="0"/>
              <a:t>GPa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HTS tape/cable strain limit 0.3% (equivalent to 0.4 </a:t>
            </a:r>
            <a:r>
              <a:rPr lang="en-US" sz="2400" dirty="0" err="1" smtClean="0"/>
              <a:t>GPa</a:t>
            </a:r>
            <a:r>
              <a:rPr lang="en-US" sz="2400" dirty="0" smtClean="0"/>
              <a:t>)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Winding pack current density (CORC 2015) 70 MA/m</a:t>
            </a:r>
            <a:r>
              <a:rPr lang="en-US" sz="2400" baseline="30000" dirty="0" smtClean="0"/>
              <a:t>2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OH at small R </a:t>
            </a:r>
            <a:r>
              <a:rPr lang="en-US" sz="2400" dirty="0" smtClean="0">
                <a:sym typeface="Wingdings" panose="05000000000000000000" pitchFamily="2" charset="2"/>
              </a:rPr>
              <a:t> higher</a:t>
            </a:r>
            <a:r>
              <a:rPr lang="en-US" sz="2400" dirty="0" smtClean="0"/>
              <a:t> solenoid </a:t>
            </a:r>
            <a:r>
              <a:rPr lang="en-US" sz="2400" dirty="0"/>
              <a:t>flux </a:t>
            </a:r>
            <a:r>
              <a:rPr lang="en-US" sz="2400" dirty="0" smtClean="0"/>
              <a:t>swing for </a:t>
            </a:r>
            <a:r>
              <a:rPr lang="en-US" sz="2400" dirty="0"/>
              <a:t>higher A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Shielding / blankets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HTS </a:t>
            </a:r>
            <a:r>
              <a:rPr lang="en-US" sz="2400" dirty="0" err="1"/>
              <a:t>fluence</a:t>
            </a:r>
            <a:r>
              <a:rPr lang="en-US" sz="2400" dirty="0"/>
              <a:t> </a:t>
            </a:r>
            <a:r>
              <a:rPr lang="en-US" sz="2400" dirty="0" smtClean="0"/>
              <a:t>limit: 3.5x10</a:t>
            </a:r>
            <a:r>
              <a:rPr lang="en-US" sz="2400" baseline="30000" dirty="0" smtClean="0"/>
              <a:t>22</a:t>
            </a:r>
            <a:r>
              <a:rPr lang="en-US" sz="2400" dirty="0" smtClean="0"/>
              <a:t> n/m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Shield:10x </a:t>
            </a:r>
            <a:r>
              <a:rPr lang="en-US" sz="2400" dirty="0"/>
              <a:t>n-shielding factor per 15-16cm WC for HTS TF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Include inboard &amp; outboard breeder thickness for TBR ~ 1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solidFill>
                  <a:srgbClr val="C00000"/>
                </a:solidFill>
              </a:rPr>
              <a:t>“Effective shield thickness” includes </a:t>
            </a:r>
            <a:r>
              <a:rPr lang="en-US" sz="2200" dirty="0" smtClean="0">
                <a:solidFill>
                  <a:srgbClr val="C00000"/>
                </a:solidFill>
              </a:rPr>
              <a:t>shield + DCLL blanket</a:t>
            </a:r>
            <a:endParaRPr lang="en-US" sz="22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/>
              <a:t>Electrical system efficiency assumptions: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30</a:t>
            </a:r>
            <a:r>
              <a:rPr lang="en-US" sz="2400" dirty="0"/>
              <a:t>% wall plug efficiency for </a:t>
            </a:r>
            <a:r>
              <a:rPr lang="en-US" sz="2400" dirty="0" smtClean="0"/>
              <a:t>H&amp;CD - typical </a:t>
            </a:r>
            <a:r>
              <a:rPr lang="en-US" sz="2400" dirty="0"/>
              <a:t>of </a:t>
            </a:r>
            <a:r>
              <a:rPr lang="en-US" sz="2400" dirty="0" smtClean="0"/>
              <a:t>NNBI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≥ 45</a:t>
            </a:r>
            <a:r>
              <a:rPr lang="en-US" sz="2400" dirty="0"/>
              <a:t>% thermal conversion </a:t>
            </a:r>
            <a:r>
              <a:rPr lang="en-US" sz="2400" dirty="0" smtClean="0"/>
              <a:t>efficiency - typical </a:t>
            </a:r>
            <a:r>
              <a:rPr lang="en-US" sz="2400" dirty="0"/>
              <a:t>of </a:t>
            </a:r>
            <a:r>
              <a:rPr lang="en-US" sz="2400" dirty="0" smtClean="0"/>
              <a:t>DCLL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Also include pumping, controls, other sub-systems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ee Pilot Plant NF 2011 paper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28251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76200"/>
            <a:ext cx="9144000" cy="685800"/>
          </a:xfrm>
        </p:spPr>
        <p:txBody>
          <a:bodyPr/>
          <a:lstStyle/>
          <a:p>
            <a:r>
              <a:rPr lang="en-US" sz="3600" b="1" dirty="0" smtClean="0"/>
              <a:t>Simplified TF magnet design equations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0" y="1158599"/>
            <a:ext cx="3810000" cy="47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97223"/>
            <a:ext cx="3810000" cy="201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90" y="3085238"/>
            <a:ext cx="2507821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6096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1" i="0" dirty="0" smtClean="0"/>
              <a:t>From J. Schwartz, </a:t>
            </a:r>
            <a:r>
              <a:rPr lang="en-US" sz="2000" i="0" dirty="0" smtClean="0"/>
              <a:t>Journal of Fusion Energy, Vol. 11, No. 1, 1992</a:t>
            </a: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23766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25570" r="5900" b="22437"/>
          <a:stretch/>
        </p:blipFill>
        <p:spPr bwMode="auto">
          <a:xfrm>
            <a:off x="1143000" y="2514600"/>
            <a:ext cx="6400800" cy="333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725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36699"/>
                </a:solidFill>
              </a:rPr>
              <a:t>A=2, R</a:t>
            </a:r>
            <a:r>
              <a:rPr lang="en-US" sz="2800" baseline="-25000" dirty="0" smtClean="0">
                <a:solidFill>
                  <a:srgbClr val="336699"/>
                </a:solidFill>
              </a:rPr>
              <a:t>0</a:t>
            </a:r>
            <a:r>
              <a:rPr lang="en-US" sz="2800" dirty="0" smtClean="0">
                <a:solidFill>
                  <a:srgbClr val="336699"/>
                </a:solidFill>
              </a:rPr>
              <a:t> = 3m device TF inboard leg showing </a:t>
            </a:r>
          </a:p>
          <a:p>
            <a:pPr algn="ctr"/>
            <a:r>
              <a:rPr lang="en-US" sz="2800" dirty="0" smtClean="0">
                <a:solidFill>
                  <a:srgbClr val="336699"/>
                </a:solidFill>
              </a:rPr>
              <a:t>allocated space for case and winding</a:t>
            </a:r>
            <a:endParaRPr lang="en-US" sz="2800" dirty="0">
              <a:solidFill>
                <a:srgbClr val="3366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0260" y="1644134"/>
            <a:ext cx="255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0.167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winding area</a:t>
            </a:r>
            <a:endParaRPr lang="en-US" sz="2000" baseline="30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1" y="1828800"/>
            <a:ext cx="1523999" cy="1524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1660318"/>
            <a:ext cx="285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 per coil: 6 MA</a:t>
            </a:r>
          </a:p>
          <a:p>
            <a:r>
              <a:rPr lang="en-US" sz="2000" dirty="0" smtClean="0"/>
              <a:t>Winding Cd: 35.9 MA/m</a:t>
            </a:r>
            <a:r>
              <a:rPr lang="en-US" sz="2000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20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336699"/>
                </a:solidFill>
              </a:rPr>
              <a:t>CORC </a:t>
            </a:r>
            <a:r>
              <a:rPr lang="en-US" sz="32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  <a:r>
              <a:rPr lang="en-US" sz="3200" dirty="0">
                <a:solidFill>
                  <a:srgbClr val="336699"/>
                </a:solidFill>
              </a:rPr>
              <a:t> – Achieved now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24052" y="1579426"/>
            <a:ext cx="1920940" cy="1592891"/>
            <a:chOff x="5111225" y="1231109"/>
            <a:chExt cx="3749307" cy="2798186"/>
          </a:xfrm>
        </p:grpSpPr>
        <p:sp>
          <p:nvSpPr>
            <p:cNvPr id="5" name="Oval 4"/>
            <p:cNvSpPr/>
            <p:nvPr/>
          </p:nvSpPr>
          <p:spPr>
            <a:xfrm>
              <a:off x="5339892" y="2010336"/>
              <a:ext cx="1981200" cy="1828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20750" y="1834404"/>
              <a:ext cx="2394408" cy="21806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9892" y="2010336"/>
              <a:ext cx="1981200" cy="1828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642693" y="1871403"/>
              <a:ext cx="684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42693" y="4010063"/>
              <a:ext cx="684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984913" y="1871403"/>
              <a:ext cx="0" cy="2157892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793734" y="2406837"/>
              <a:ext cx="1066798" cy="702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5120750" y="1286436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510658" y="1261803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111225" y="1578421"/>
              <a:ext cx="2413458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534732" y="1231109"/>
              <a:ext cx="1483060" cy="432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>
              <a:stCxn id="5" idx="1"/>
              <a:endCxn id="5" idx="5"/>
            </p:cNvCxnSpPr>
            <p:nvPr/>
          </p:nvCxnSpPr>
          <p:spPr>
            <a:xfrm>
              <a:off x="5630032" y="2278158"/>
              <a:ext cx="1400920" cy="129315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576571">
              <a:off x="5977302" y="2740913"/>
              <a:ext cx="1066799" cy="36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24200" y="1076006"/>
            <a:ext cx="5695950" cy="5160013"/>
            <a:chOff x="3276600" y="1076006"/>
            <a:chExt cx="5695950" cy="516001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89" t="52472" r="16932" b="12572"/>
            <a:stretch/>
          </p:blipFill>
          <p:spPr bwMode="auto">
            <a:xfrm>
              <a:off x="3457575" y="3563112"/>
              <a:ext cx="5514975" cy="267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8" t="21546" r="18023" b="45606"/>
            <a:stretch/>
          </p:blipFill>
          <p:spPr bwMode="auto">
            <a:xfrm>
              <a:off x="3276600" y="1076006"/>
              <a:ext cx="5695950" cy="251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2660233" y="1142883"/>
            <a:ext cx="2826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857 turns @ 7 kA</a:t>
            </a:r>
            <a:endParaRPr lang="en-US" sz="1000" dirty="0"/>
          </a:p>
          <a:p>
            <a:r>
              <a:rPr lang="en-US" dirty="0" smtClean="0"/>
              <a:t>(848 turns shown; a few additional turns required)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61301" y="3803076"/>
            <a:ext cx="2667000" cy="5635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Base Conductor – Helium Gas Cooled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361301" y="4454496"/>
            <a:ext cx="3144659" cy="1772111"/>
            <a:chOff x="4778067" y="1467874"/>
            <a:chExt cx="3699599" cy="2084837"/>
          </a:xfrm>
        </p:grpSpPr>
        <p:sp>
          <p:nvSpPr>
            <p:cNvPr id="27" name="Rounded Rectangle 26"/>
            <p:cNvSpPr/>
            <p:nvPr/>
          </p:nvSpPr>
          <p:spPr>
            <a:xfrm>
              <a:off x="6105654" y="1849358"/>
              <a:ext cx="1447355" cy="145282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238119" y="1966569"/>
              <a:ext cx="1197582" cy="1218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630100" y="1874007"/>
              <a:ext cx="4137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630100" y="3298845"/>
              <a:ext cx="4137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836963" y="1874007"/>
              <a:ext cx="0" cy="1437651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105654" y="1484285"/>
              <a:ext cx="0" cy="406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550289" y="1467874"/>
              <a:ext cx="0" cy="406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99896" y="1678814"/>
              <a:ext cx="145887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539230" y="1480145"/>
              <a:ext cx="6448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342614" y="2052898"/>
              <a:ext cx="988593" cy="104574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42614" y="2200482"/>
              <a:ext cx="72800" cy="7475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21458" y="2068835"/>
              <a:ext cx="59430" cy="1029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95808" y="2052189"/>
              <a:ext cx="43422" cy="1029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39959" y="2068835"/>
              <a:ext cx="54573" cy="10131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14760" y="2060512"/>
              <a:ext cx="68691" cy="10131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86786" y="2060512"/>
              <a:ext cx="74305" cy="10214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761092" y="2061544"/>
              <a:ext cx="68240" cy="10370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36769" y="2070673"/>
              <a:ext cx="69091" cy="10279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92548" y="2052189"/>
              <a:ext cx="97911" cy="1046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90459" y="2070672"/>
              <a:ext cx="46061" cy="1002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91523" y="2196338"/>
              <a:ext cx="46061" cy="7766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94637" y="2051046"/>
              <a:ext cx="97911" cy="1046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90925" y="2845946"/>
              <a:ext cx="284146" cy="2540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778067" y="3081993"/>
              <a:ext cx="1397004" cy="470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SS conductor jacket for strength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958192" y="2256872"/>
              <a:ext cx="322426" cy="1919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832814" y="2443979"/>
              <a:ext cx="6448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mm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80536" y="2122221"/>
              <a:ext cx="972415" cy="289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Copper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810000" y="5494565"/>
            <a:ext cx="1892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750 turns @ 8 kA</a:t>
            </a:r>
          </a:p>
          <a:p>
            <a:r>
              <a:rPr lang="en-US" dirty="0" smtClean="0"/>
              <a:t>(750 </a:t>
            </a:r>
            <a:r>
              <a:rPr lang="en-US" dirty="0"/>
              <a:t>turns shown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43899" y="3596640"/>
            <a:ext cx="2808901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HTS performance vs. field and fast neutron </a:t>
            </a:r>
            <a:r>
              <a:rPr lang="en-US" sz="2800" dirty="0" err="1" smtClean="0"/>
              <a:t>fluence</a:t>
            </a:r>
            <a:endParaRPr lang="en-US" sz="2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4400" y="1066800"/>
            <a:ext cx="6929593" cy="5538182"/>
            <a:chOff x="482877" y="239771"/>
            <a:chExt cx="8280991" cy="661823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77" y="239771"/>
              <a:ext cx="8280991" cy="322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3467199"/>
              <a:ext cx="7417949" cy="339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4038600" y="2438400"/>
              <a:ext cx="7620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05200" y="838200"/>
              <a:ext cx="597186" cy="2286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077200" y="904874"/>
              <a:ext cx="533400" cy="3143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61373" y="4848274"/>
              <a:ext cx="482027" cy="10191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890448" y="4214838"/>
              <a:ext cx="482027" cy="50956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13798" y="4953000"/>
              <a:ext cx="762000" cy="304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31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Neutronics</a:t>
            </a:r>
            <a:r>
              <a:rPr lang="en-US" sz="3600" dirty="0" smtClean="0"/>
              <a:t> analysis for HTS TF shielding</a:t>
            </a:r>
            <a:endParaRPr lang="en-US" sz="36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8" y="1025007"/>
            <a:ext cx="3140260" cy="572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16" y="1600200"/>
            <a:ext cx="6071191" cy="420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CF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88" y="5947069"/>
            <a:ext cx="1578223" cy="6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Breeding blanket thickness model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05" y="1066800"/>
            <a:ext cx="7083817" cy="56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HTS TF lifetime is very strong 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function of inboard shielding thickness</a:t>
            </a:r>
            <a:endParaRPr lang="en-US" sz="32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 bwMode="auto">
          <a:xfrm>
            <a:off x="76200" y="55626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i="0" dirty="0" smtClean="0">
                <a:solidFill>
                  <a:srgbClr val="CC0000"/>
                </a:solidFill>
                <a:latin typeface="+mn-lt"/>
              </a:rPr>
              <a:t>Inboard shield + blanket equivalent to 60</a:t>
            </a:r>
            <a:r>
              <a:rPr lang="en-US" sz="2800" b="1" i="0" dirty="0" smtClean="0">
                <a:solidFill>
                  <a:srgbClr val="CC0000"/>
                </a:solidFill>
                <a:latin typeface="+mn-lt"/>
              </a:rPr>
              <a:t>cm WC </a:t>
            </a:r>
            <a:r>
              <a:rPr lang="en-US" sz="2800" b="1" i="0" dirty="0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 </a:t>
            </a:r>
          </a:p>
          <a:p>
            <a:r>
              <a:rPr lang="en-US" sz="2800" b="1" i="0" dirty="0" smtClean="0">
                <a:solidFill>
                  <a:srgbClr val="CC0000"/>
                </a:solidFill>
                <a:latin typeface="+mn-lt"/>
              </a:rPr>
              <a:t>3FPY </a:t>
            </a:r>
            <a:r>
              <a:rPr lang="en-US" sz="2800" b="1" i="0" dirty="0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 6-7MWy/m</a:t>
            </a:r>
            <a:r>
              <a:rPr lang="en-US" sz="2800" b="1" i="0" baseline="30000" dirty="0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2</a:t>
            </a:r>
            <a:r>
              <a:rPr lang="en-US" sz="2800" b="1" i="0" dirty="0" smtClean="0">
                <a:solidFill>
                  <a:srgbClr val="CC0000"/>
                </a:solidFill>
                <a:latin typeface="+mn-lt"/>
                <a:sym typeface="Wingdings" panose="05000000000000000000" pitchFamily="2" charset="2"/>
              </a:rPr>
              <a:t>  fulfill FNSF requirement</a:t>
            </a:r>
            <a:endParaRPr lang="en-US" sz="2800" b="1" i="0" dirty="0" smtClean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" y="1524000"/>
            <a:ext cx="4430373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961026" y="1981200"/>
            <a:ext cx="762000" cy="2540066"/>
          </a:xfrm>
          <a:prstGeom prst="rect">
            <a:avLst/>
          </a:prstGeom>
          <a:solidFill>
            <a:srgbClr val="FF0000">
              <a:alpha val="30196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74" y="1524000"/>
            <a:ext cx="469457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7543800" y="1981200"/>
            <a:ext cx="762000" cy="2540066"/>
          </a:xfrm>
          <a:prstGeom prst="rect">
            <a:avLst/>
          </a:prstGeom>
          <a:solidFill>
            <a:srgbClr val="FF0000">
              <a:alpha val="30196"/>
            </a:srgb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5928" y="-7219"/>
            <a:ext cx="8438072" cy="921626"/>
          </a:xfrm>
        </p:spPr>
        <p:txBody>
          <a:bodyPr/>
          <a:lstStyle/>
          <a:p>
            <a:r>
              <a:rPr lang="en-US" dirty="0" smtClean="0"/>
              <a:t>3-D </a:t>
            </a:r>
            <a:r>
              <a:rPr lang="en-US" dirty="0" err="1" smtClean="0"/>
              <a:t>Neutronics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990600"/>
            <a:ext cx="4695825" cy="5730875"/>
          </a:xfrm>
          <a:noFill/>
          <a:ln/>
        </p:spPr>
        <p:txBody>
          <a:bodyPr>
            <a:noAutofit/>
          </a:bodyPr>
          <a:lstStyle/>
          <a:p>
            <a:pPr marL="228600" indent="-228600">
              <a:tabLst>
                <a:tab pos="4805363" algn="l"/>
              </a:tabLst>
            </a:pPr>
            <a:r>
              <a:rPr lang="en-US" sz="2400" dirty="0" smtClean="0"/>
              <a:t>Simple CAD Model outlining components (from T. Brown):</a:t>
            </a:r>
          </a:p>
          <a:p>
            <a:pPr marL="628650" lvl="1" indent="-228600">
              <a:tabLst>
                <a:tab pos="4805363" algn="l"/>
              </a:tabLst>
            </a:pPr>
            <a:r>
              <a:rPr lang="en-US" sz="2400" dirty="0" smtClean="0"/>
              <a:t>10 cm IB modules</a:t>
            </a:r>
          </a:p>
          <a:p>
            <a:pPr marL="628650" lvl="1" indent="-228600">
              <a:tabLst>
                <a:tab pos="4805363" algn="l"/>
              </a:tabLst>
            </a:pPr>
            <a:r>
              <a:rPr lang="en-US" sz="2400" dirty="0" smtClean="0"/>
              <a:t>20 cm OB modules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400" dirty="0" smtClean="0"/>
              <a:t>R-Z neutron source 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400" dirty="0" smtClean="0"/>
              <a:t>IB shield and VV optimization and composition by UW.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400" dirty="0" smtClean="0"/>
              <a:t>OB blanket internals and composition by UW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400" dirty="0" smtClean="0"/>
              <a:t>Detailed CAD of blanket by UW</a:t>
            </a:r>
          </a:p>
          <a:p>
            <a:pPr marL="228600" indent="-228600">
              <a:tabLst>
                <a:tab pos="4805363" algn="l"/>
              </a:tabLst>
            </a:pPr>
            <a:r>
              <a:rPr lang="en-US" sz="2400" dirty="0" smtClean="0"/>
              <a:t>UW DAGMC code couples CAD to 3D MCNP </a:t>
            </a:r>
            <a:r>
              <a:rPr lang="en-US" sz="2400" dirty="0" err="1" smtClean="0"/>
              <a:t>neutronics</a:t>
            </a:r>
            <a:r>
              <a:rPr lang="en-US" sz="2400" dirty="0" smtClean="0"/>
              <a:t> code.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6732"/>
          <a:stretch>
            <a:fillRect/>
          </a:stretch>
        </p:blipFill>
        <p:spPr>
          <a:xfrm>
            <a:off x="6982233" y="1138814"/>
            <a:ext cx="1730234" cy="170747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209925" y="2895600"/>
            <a:ext cx="3343275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888237" y="4419600"/>
            <a:ext cx="4062075" cy="2072341"/>
            <a:chOff x="5721340" y="4800600"/>
            <a:chExt cx="3160000" cy="16121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4800600"/>
              <a:ext cx="1870940" cy="159514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1340" y="4800600"/>
              <a:ext cx="1358370" cy="1612131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/>
          <p:nvPr/>
        </p:nvCxnSpPr>
        <p:spPr>
          <a:xfrm>
            <a:off x="4419600" y="4029075"/>
            <a:ext cx="937275" cy="466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823834"/>
            <a:ext cx="1981200" cy="167196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4419600" y="1607561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s://encrypted-tbn1.gstatic.com/images?q=tbn:ANd9GcTDaWrhj0_1lAtW8kYvhBlxQaNWHF2DqFg4h8x60c3qpECOP_2OKysfX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340"/>
            <a:ext cx="533400" cy="8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CAD Geometry of OB Blanket with Ports</a:t>
            </a:r>
            <a:endParaRPr lang="en-US" sz="3600" dirty="0"/>
          </a:p>
        </p:txBody>
      </p:sp>
      <p:pic>
        <p:nvPicPr>
          <p:cNvPr id="6" name="Picture 5" descr="Screen Shot 2016-04-01 at 6.10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278254"/>
            <a:ext cx="4070571" cy="2422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41" y="3261181"/>
            <a:ext cx="1465418" cy="3261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841" y="2575558"/>
            <a:ext cx="249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Detailed Blanket Internals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341" y="4823170"/>
            <a:ext cx="1120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Stabilizing</a:t>
            </a:r>
          </a:p>
          <a:p>
            <a:pPr algn="ctr"/>
            <a:r>
              <a:rPr lang="en-US" sz="1600" b="1" dirty="0" smtClean="0"/>
              <a:t>Shells</a:t>
            </a:r>
            <a:endParaRPr lang="en-US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346" y="1143000"/>
            <a:ext cx="2907456" cy="229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6904" y="3362658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MTM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185" y="3832249"/>
            <a:ext cx="2663617" cy="21801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54455" y="6157247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TBM</a:t>
            </a:r>
            <a:endParaRPr lang="en-US" sz="1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841" y="3832249"/>
            <a:ext cx="3804344" cy="2216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4115" y="5649415"/>
            <a:ext cx="783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 </a:t>
            </a:r>
            <a:r>
              <a:rPr lang="en-US" sz="1600" b="1" dirty="0" err="1" smtClean="0"/>
              <a:t>NBIs</a:t>
            </a:r>
            <a:endParaRPr lang="en-US" sz="16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218406" y="4361352"/>
            <a:ext cx="485852" cy="461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1218409" y="5407945"/>
            <a:ext cx="485851" cy="200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s://encrypted-tbn1.gstatic.com/images?q=tbn:ANd9GcTDaWrhj0_1lAtW8kYvhBlxQaNWHF2DqFg4h8x60c3qpECOP_2OKysfX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" y="6203590"/>
            <a:ext cx="364100" cy="57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Possible missions for next-steps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47" y="1181100"/>
            <a:ext cx="8991600" cy="5038725"/>
          </a:xfrm>
        </p:spPr>
        <p:txBody>
          <a:bodyPr>
            <a:noAutofit/>
          </a:bodyPr>
          <a:lstStyle/>
          <a:p>
            <a:pPr marL="4000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Integrate high-performance, steady-state, exhaust </a:t>
            </a:r>
          </a:p>
          <a:p>
            <a:pPr marL="914400" lvl="1" indent="-4000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ivertor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test-tokamak - DTT</a:t>
            </a:r>
          </a:p>
          <a:p>
            <a:pPr marL="400050">
              <a:buFont typeface="+mj-lt"/>
              <a:buAutoNum type="arabicPeriod"/>
            </a:pPr>
            <a:r>
              <a:rPr lang="en-US" sz="2800" dirty="0" smtClean="0"/>
              <a:t>Fusion-relevant </a:t>
            </a:r>
            <a:r>
              <a:rPr lang="en-US" sz="2800" dirty="0"/>
              <a:t>neutron wall </a:t>
            </a:r>
            <a:r>
              <a:rPr lang="en-US" sz="2800" dirty="0" smtClean="0"/>
              <a:t>loading</a:t>
            </a:r>
            <a:endParaRPr lang="en-US" sz="2800" dirty="0"/>
          </a:p>
          <a:p>
            <a:pPr marL="914400" lvl="1" indent="-40005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Symbol" panose="05050102010706020507" pitchFamily="18" charset="2"/>
              </a:rPr>
              <a:t>G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~ 1-2MW/m</a:t>
            </a:r>
            <a:r>
              <a:rPr lang="en-US" sz="2400" baseline="30000" dirty="0" smtClean="0"/>
              <a:t>2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  <a:r>
              <a:rPr lang="en-US" sz="2400" dirty="0" err="1" smtClean="0"/>
              <a:t>fluence</a:t>
            </a:r>
            <a:r>
              <a:rPr lang="en-US" sz="2400" dirty="0" smtClean="0"/>
              <a:t>: ≥ 6MW-yr/m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marL="400050">
              <a:buFont typeface="+mj-lt"/>
              <a:buAutoNum type="arabicPeriod"/>
            </a:pPr>
            <a:r>
              <a:rPr lang="en-US" sz="2800" dirty="0" smtClean="0"/>
              <a:t>Tritium self-sufficiency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dirty="0" smtClean="0"/>
              <a:t>ritium breeding ratio TBR ≥ 1</a:t>
            </a:r>
          </a:p>
          <a:p>
            <a:pPr marL="400050">
              <a:buFont typeface="+mj-lt"/>
              <a:buAutoNum type="arabicPeriod"/>
            </a:pPr>
            <a:r>
              <a:rPr lang="en-US" sz="2800" dirty="0" smtClean="0"/>
              <a:t>Electrical self-sufficiency 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Q</a:t>
            </a:r>
            <a:r>
              <a:rPr lang="en-US" sz="2400" baseline="-25000" dirty="0" err="1" smtClean="0"/>
              <a:t>eng</a:t>
            </a:r>
            <a:r>
              <a:rPr lang="en-US" sz="2400" dirty="0" smtClean="0"/>
              <a:t> =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electric</a:t>
            </a:r>
            <a:r>
              <a:rPr lang="en-US" sz="2400" dirty="0" smtClean="0"/>
              <a:t> /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consumed</a:t>
            </a:r>
            <a:r>
              <a:rPr lang="en-US" sz="2400" dirty="0" smtClean="0"/>
              <a:t> ~ 1</a:t>
            </a:r>
          </a:p>
          <a:p>
            <a:pPr marL="4000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Large net electricity generation</a:t>
            </a:r>
          </a:p>
          <a:p>
            <a:pPr marL="857250" lvl="1" indent="-3429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bg1">
                    <a:lumMod val="85000"/>
                  </a:schemeClr>
                </a:solidFill>
              </a:rPr>
              <a:t>eng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&gt;&gt; 1,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bg1">
                    <a:lumMod val="85000"/>
                  </a:schemeClr>
                </a:solidFill>
              </a:rPr>
              <a:t>electric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= 0.5-1 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GWe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6457950" y="2286000"/>
            <a:ext cx="609600" cy="2578100"/>
          </a:xfrm>
          <a:prstGeom prst="rightBrace">
            <a:avLst>
              <a:gd name="adj1" fmla="val 37554"/>
              <a:gd name="adj2" fmla="val 50000"/>
            </a:avLst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/>
          <a:lstStyle/>
          <a:p>
            <a:fld id="{AA7AC2CF-FFDF-49CC-9F09-650D9EB9ED68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5346" y="2789812"/>
            <a:ext cx="1781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C00000"/>
                </a:solidFill>
              </a:rPr>
              <a:t>2015-2016</a:t>
            </a:r>
            <a:r>
              <a:rPr lang="en-US" sz="2400" b="1" i="1" dirty="0" smtClean="0">
                <a:solidFill>
                  <a:srgbClr val="C00000"/>
                </a:solidFill>
              </a:rPr>
              <a:t>:</a:t>
            </a:r>
            <a:endParaRPr lang="en-US" sz="2400" b="1" i="1" dirty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HTS TF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R = 3m</a:t>
            </a:r>
            <a:endParaRPr lang="en-US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A=1.6-4</a:t>
            </a:r>
          </a:p>
        </p:txBody>
      </p:sp>
      <p:sp>
        <p:nvSpPr>
          <p:cNvPr id="8" name="Down Arrow 7"/>
          <p:cNvSpPr/>
          <p:nvPr/>
        </p:nvSpPr>
        <p:spPr>
          <a:xfrm rot="6701597">
            <a:off x="5457235" y="4192068"/>
            <a:ext cx="363884" cy="1424432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67450" y="5105770"/>
            <a:ext cx="178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“Pilot Plant”</a:t>
            </a:r>
          </a:p>
        </p:txBody>
      </p:sp>
    </p:spTree>
    <p:extLst>
      <p:ext uri="{BB962C8B-B14F-4D97-AF65-F5344CB8AC3E}">
        <p14:creationId xmlns:p14="http://schemas.microsoft.com/office/powerpoint/2010/main" val="34635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Lower-A maximizes TF magnet utilization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4128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121001" y="2142762"/>
            <a:ext cx="956199" cy="1514838"/>
            <a:chOff x="4877166" y="5191780"/>
            <a:chExt cx="875433" cy="1513820"/>
          </a:xfrm>
        </p:grpSpPr>
        <p:sp>
          <p:nvSpPr>
            <p:cNvPr id="8" name="Rectangle 7"/>
            <p:cNvSpPr/>
            <p:nvPr/>
          </p:nvSpPr>
          <p:spPr>
            <a:xfrm>
              <a:off x="4877166" y="5191780"/>
              <a:ext cx="867445" cy="1513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15770" y="5191780"/>
              <a:ext cx="836829" cy="1474530"/>
              <a:chOff x="3666591" y="5191780"/>
              <a:chExt cx="836829" cy="1474530"/>
            </a:xfrm>
          </p:grpSpPr>
          <p:sp>
            <p:nvSpPr>
              <p:cNvPr id="10" name="Freeform 201"/>
              <p:cNvSpPr>
                <a:spLocks/>
              </p:cNvSpPr>
              <p:nvPr/>
            </p:nvSpPr>
            <p:spPr bwMode="auto">
              <a:xfrm>
                <a:off x="3764330" y="5778500"/>
                <a:ext cx="271463" cy="26988"/>
              </a:xfrm>
              <a:custGeom>
                <a:avLst/>
                <a:gdLst>
                  <a:gd name="T0" fmla="*/ 17 w 341"/>
                  <a:gd name="T1" fmla="*/ 0 h 34"/>
                  <a:gd name="T2" fmla="*/ 324 w 341"/>
                  <a:gd name="T3" fmla="*/ 0 h 34"/>
                  <a:gd name="T4" fmla="*/ 330 w 341"/>
                  <a:gd name="T5" fmla="*/ 0 h 34"/>
                  <a:gd name="T6" fmla="*/ 336 w 341"/>
                  <a:gd name="T7" fmla="*/ 4 h 34"/>
                  <a:gd name="T8" fmla="*/ 340 w 341"/>
                  <a:gd name="T9" fmla="*/ 9 h 34"/>
                  <a:gd name="T10" fmla="*/ 341 w 341"/>
                  <a:gd name="T11" fmla="*/ 17 h 34"/>
                  <a:gd name="T12" fmla="*/ 340 w 341"/>
                  <a:gd name="T13" fmla="*/ 23 h 34"/>
                  <a:gd name="T14" fmla="*/ 336 w 341"/>
                  <a:gd name="T15" fmla="*/ 29 h 34"/>
                  <a:gd name="T16" fmla="*/ 330 w 341"/>
                  <a:gd name="T17" fmla="*/ 32 h 34"/>
                  <a:gd name="T18" fmla="*/ 324 w 341"/>
                  <a:gd name="T19" fmla="*/ 34 h 34"/>
                  <a:gd name="T20" fmla="*/ 17 w 341"/>
                  <a:gd name="T21" fmla="*/ 34 h 34"/>
                  <a:gd name="T22" fmla="*/ 9 w 341"/>
                  <a:gd name="T23" fmla="*/ 32 h 34"/>
                  <a:gd name="T24" fmla="*/ 4 w 341"/>
                  <a:gd name="T25" fmla="*/ 29 h 34"/>
                  <a:gd name="T26" fmla="*/ 0 w 341"/>
                  <a:gd name="T27" fmla="*/ 23 h 34"/>
                  <a:gd name="T28" fmla="*/ 0 w 341"/>
                  <a:gd name="T29" fmla="*/ 17 h 34"/>
                  <a:gd name="T30" fmla="*/ 0 w 341"/>
                  <a:gd name="T31" fmla="*/ 9 h 34"/>
                  <a:gd name="T32" fmla="*/ 4 w 341"/>
                  <a:gd name="T33" fmla="*/ 4 h 34"/>
                  <a:gd name="T34" fmla="*/ 9 w 341"/>
                  <a:gd name="T35" fmla="*/ 0 h 34"/>
                  <a:gd name="T36" fmla="*/ 17 w 341"/>
                  <a:gd name="T37" fmla="*/ 0 h 34"/>
                  <a:gd name="T38" fmla="*/ 17 w 341"/>
                  <a:gd name="T3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1" h="34">
                    <a:moveTo>
                      <a:pt x="17" y="0"/>
                    </a:moveTo>
                    <a:lnTo>
                      <a:pt x="324" y="0"/>
                    </a:lnTo>
                    <a:lnTo>
                      <a:pt x="330" y="0"/>
                    </a:lnTo>
                    <a:lnTo>
                      <a:pt x="336" y="4"/>
                    </a:lnTo>
                    <a:lnTo>
                      <a:pt x="340" y="9"/>
                    </a:lnTo>
                    <a:lnTo>
                      <a:pt x="341" y="17"/>
                    </a:lnTo>
                    <a:lnTo>
                      <a:pt x="340" y="23"/>
                    </a:lnTo>
                    <a:lnTo>
                      <a:pt x="336" y="29"/>
                    </a:lnTo>
                    <a:lnTo>
                      <a:pt x="330" y="32"/>
                    </a:lnTo>
                    <a:lnTo>
                      <a:pt x="324" y="34"/>
                    </a:lnTo>
                    <a:lnTo>
                      <a:pt x="17" y="34"/>
                    </a:lnTo>
                    <a:lnTo>
                      <a:pt x="9" y="32"/>
                    </a:lnTo>
                    <a:lnTo>
                      <a:pt x="4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F81BD"/>
              </a:solidFill>
              <a:ln w="1588">
                <a:solidFill>
                  <a:srgbClr val="4F81B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" name="Freeform 202"/>
              <p:cNvSpPr>
                <a:spLocks/>
              </p:cNvSpPr>
              <p:nvPr/>
            </p:nvSpPr>
            <p:spPr bwMode="auto">
              <a:xfrm>
                <a:off x="3856405" y="5746750"/>
                <a:ext cx="88900" cy="87313"/>
              </a:xfrm>
              <a:custGeom>
                <a:avLst/>
                <a:gdLst>
                  <a:gd name="T0" fmla="*/ 56 w 111"/>
                  <a:gd name="T1" fmla="*/ 0 h 112"/>
                  <a:gd name="T2" fmla="*/ 111 w 111"/>
                  <a:gd name="T3" fmla="*/ 56 h 112"/>
                  <a:gd name="T4" fmla="*/ 56 w 111"/>
                  <a:gd name="T5" fmla="*/ 112 h 112"/>
                  <a:gd name="T6" fmla="*/ 0 w 111"/>
                  <a:gd name="T7" fmla="*/ 56 h 112"/>
                  <a:gd name="T8" fmla="*/ 56 w 111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2">
                    <a:moveTo>
                      <a:pt x="56" y="0"/>
                    </a:moveTo>
                    <a:lnTo>
                      <a:pt x="111" y="56"/>
                    </a:lnTo>
                    <a:lnTo>
                      <a:pt x="56" y="112"/>
                    </a:lnTo>
                    <a:lnTo>
                      <a:pt x="0" y="5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" name="Freeform 203"/>
              <p:cNvSpPr>
                <a:spLocks noEditPoints="1"/>
              </p:cNvSpPr>
              <p:nvPr/>
            </p:nvSpPr>
            <p:spPr bwMode="auto">
              <a:xfrm>
                <a:off x="3851643" y="5741987"/>
                <a:ext cx="98425" cy="96838"/>
              </a:xfrm>
              <a:custGeom>
                <a:avLst/>
                <a:gdLst>
                  <a:gd name="T0" fmla="*/ 58 w 123"/>
                  <a:gd name="T1" fmla="*/ 2 h 123"/>
                  <a:gd name="T2" fmla="*/ 62 w 123"/>
                  <a:gd name="T3" fmla="*/ 0 h 123"/>
                  <a:gd name="T4" fmla="*/ 65 w 123"/>
                  <a:gd name="T5" fmla="*/ 2 h 123"/>
                  <a:gd name="T6" fmla="*/ 121 w 123"/>
                  <a:gd name="T7" fmla="*/ 57 h 123"/>
                  <a:gd name="T8" fmla="*/ 123 w 123"/>
                  <a:gd name="T9" fmla="*/ 61 h 123"/>
                  <a:gd name="T10" fmla="*/ 121 w 123"/>
                  <a:gd name="T11" fmla="*/ 65 h 123"/>
                  <a:gd name="T12" fmla="*/ 65 w 123"/>
                  <a:gd name="T13" fmla="*/ 123 h 123"/>
                  <a:gd name="T14" fmla="*/ 62 w 123"/>
                  <a:gd name="T15" fmla="*/ 123 h 123"/>
                  <a:gd name="T16" fmla="*/ 58 w 123"/>
                  <a:gd name="T17" fmla="*/ 123 h 123"/>
                  <a:gd name="T18" fmla="*/ 0 w 123"/>
                  <a:gd name="T19" fmla="*/ 65 h 123"/>
                  <a:gd name="T20" fmla="*/ 0 w 123"/>
                  <a:gd name="T21" fmla="*/ 61 h 123"/>
                  <a:gd name="T22" fmla="*/ 0 w 123"/>
                  <a:gd name="T23" fmla="*/ 57 h 123"/>
                  <a:gd name="T24" fmla="*/ 58 w 123"/>
                  <a:gd name="T25" fmla="*/ 2 h 123"/>
                  <a:gd name="T26" fmla="*/ 10 w 123"/>
                  <a:gd name="T27" fmla="*/ 65 h 123"/>
                  <a:gd name="T28" fmla="*/ 10 w 123"/>
                  <a:gd name="T29" fmla="*/ 57 h 123"/>
                  <a:gd name="T30" fmla="*/ 65 w 123"/>
                  <a:gd name="T31" fmla="*/ 113 h 123"/>
                  <a:gd name="T32" fmla="*/ 58 w 123"/>
                  <a:gd name="T33" fmla="*/ 113 h 123"/>
                  <a:gd name="T34" fmla="*/ 113 w 123"/>
                  <a:gd name="T35" fmla="*/ 57 h 123"/>
                  <a:gd name="T36" fmla="*/ 113 w 123"/>
                  <a:gd name="T37" fmla="*/ 65 h 123"/>
                  <a:gd name="T38" fmla="*/ 58 w 123"/>
                  <a:gd name="T39" fmla="*/ 9 h 123"/>
                  <a:gd name="T40" fmla="*/ 65 w 123"/>
                  <a:gd name="T41" fmla="*/ 9 h 123"/>
                  <a:gd name="T42" fmla="*/ 10 w 123"/>
                  <a:gd name="T43" fmla="*/ 6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23">
                    <a:moveTo>
                      <a:pt x="58" y="2"/>
                    </a:moveTo>
                    <a:lnTo>
                      <a:pt x="62" y="0"/>
                    </a:lnTo>
                    <a:lnTo>
                      <a:pt x="65" y="2"/>
                    </a:lnTo>
                    <a:lnTo>
                      <a:pt x="121" y="57"/>
                    </a:lnTo>
                    <a:lnTo>
                      <a:pt x="123" y="61"/>
                    </a:lnTo>
                    <a:lnTo>
                      <a:pt x="121" y="65"/>
                    </a:lnTo>
                    <a:lnTo>
                      <a:pt x="65" y="123"/>
                    </a:lnTo>
                    <a:lnTo>
                      <a:pt x="62" y="123"/>
                    </a:lnTo>
                    <a:lnTo>
                      <a:pt x="58" y="123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58" y="2"/>
                    </a:lnTo>
                    <a:close/>
                    <a:moveTo>
                      <a:pt x="10" y="65"/>
                    </a:moveTo>
                    <a:lnTo>
                      <a:pt x="10" y="57"/>
                    </a:lnTo>
                    <a:lnTo>
                      <a:pt x="65" y="113"/>
                    </a:lnTo>
                    <a:lnTo>
                      <a:pt x="58" y="113"/>
                    </a:lnTo>
                    <a:lnTo>
                      <a:pt x="113" y="57"/>
                    </a:lnTo>
                    <a:lnTo>
                      <a:pt x="113" y="65"/>
                    </a:lnTo>
                    <a:lnTo>
                      <a:pt x="58" y="9"/>
                    </a:lnTo>
                    <a:lnTo>
                      <a:pt x="65" y="9"/>
                    </a:lnTo>
                    <a:lnTo>
                      <a:pt x="10" y="65"/>
                    </a:lnTo>
                    <a:close/>
                  </a:path>
                </a:pathLst>
              </a:custGeom>
              <a:solidFill>
                <a:srgbClr val="4A7EBB"/>
              </a:solidFill>
              <a:ln w="1588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" name="Rectangle 204"/>
              <p:cNvSpPr>
                <a:spLocks noChangeArrowheads="1"/>
              </p:cNvSpPr>
              <p:nvPr/>
            </p:nvSpPr>
            <p:spPr bwMode="auto">
              <a:xfrm>
                <a:off x="4048493" y="5683250"/>
                <a:ext cx="388283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0.3m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205"/>
              <p:cNvSpPr>
                <a:spLocks/>
              </p:cNvSpPr>
              <p:nvPr/>
            </p:nvSpPr>
            <p:spPr bwMode="auto">
              <a:xfrm>
                <a:off x="3764330" y="5972175"/>
                <a:ext cx="271463" cy="26988"/>
              </a:xfrm>
              <a:custGeom>
                <a:avLst/>
                <a:gdLst>
                  <a:gd name="T0" fmla="*/ 17 w 341"/>
                  <a:gd name="T1" fmla="*/ 0 h 34"/>
                  <a:gd name="T2" fmla="*/ 324 w 341"/>
                  <a:gd name="T3" fmla="*/ 0 h 34"/>
                  <a:gd name="T4" fmla="*/ 330 w 341"/>
                  <a:gd name="T5" fmla="*/ 0 h 34"/>
                  <a:gd name="T6" fmla="*/ 336 w 341"/>
                  <a:gd name="T7" fmla="*/ 3 h 34"/>
                  <a:gd name="T8" fmla="*/ 340 w 341"/>
                  <a:gd name="T9" fmla="*/ 9 h 34"/>
                  <a:gd name="T10" fmla="*/ 341 w 341"/>
                  <a:gd name="T11" fmla="*/ 17 h 34"/>
                  <a:gd name="T12" fmla="*/ 340 w 341"/>
                  <a:gd name="T13" fmla="*/ 23 h 34"/>
                  <a:gd name="T14" fmla="*/ 336 w 341"/>
                  <a:gd name="T15" fmla="*/ 28 h 34"/>
                  <a:gd name="T16" fmla="*/ 330 w 341"/>
                  <a:gd name="T17" fmla="*/ 32 h 34"/>
                  <a:gd name="T18" fmla="*/ 324 w 341"/>
                  <a:gd name="T19" fmla="*/ 34 h 34"/>
                  <a:gd name="T20" fmla="*/ 17 w 341"/>
                  <a:gd name="T21" fmla="*/ 34 h 34"/>
                  <a:gd name="T22" fmla="*/ 9 w 341"/>
                  <a:gd name="T23" fmla="*/ 32 h 34"/>
                  <a:gd name="T24" fmla="*/ 4 w 341"/>
                  <a:gd name="T25" fmla="*/ 28 h 34"/>
                  <a:gd name="T26" fmla="*/ 0 w 341"/>
                  <a:gd name="T27" fmla="*/ 23 h 34"/>
                  <a:gd name="T28" fmla="*/ 0 w 341"/>
                  <a:gd name="T29" fmla="*/ 17 h 34"/>
                  <a:gd name="T30" fmla="*/ 0 w 341"/>
                  <a:gd name="T31" fmla="*/ 9 h 34"/>
                  <a:gd name="T32" fmla="*/ 4 w 341"/>
                  <a:gd name="T33" fmla="*/ 3 h 34"/>
                  <a:gd name="T34" fmla="*/ 9 w 341"/>
                  <a:gd name="T35" fmla="*/ 0 h 34"/>
                  <a:gd name="T36" fmla="*/ 17 w 341"/>
                  <a:gd name="T37" fmla="*/ 0 h 34"/>
                  <a:gd name="T38" fmla="*/ 17 w 341"/>
                  <a:gd name="T3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1" h="34">
                    <a:moveTo>
                      <a:pt x="17" y="0"/>
                    </a:moveTo>
                    <a:lnTo>
                      <a:pt x="324" y="0"/>
                    </a:lnTo>
                    <a:lnTo>
                      <a:pt x="330" y="0"/>
                    </a:lnTo>
                    <a:lnTo>
                      <a:pt x="336" y="3"/>
                    </a:lnTo>
                    <a:lnTo>
                      <a:pt x="340" y="9"/>
                    </a:lnTo>
                    <a:lnTo>
                      <a:pt x="341" y="17"/>
                    </a:lnTo>
                    <a:lnTo>
                      <a:pt x="340" y="23"/>
                    </a:lnTo>
                    <a:lnTo>
                      <a:pt x="336" y="28"/>
                    </a:lnTo>
                    <a:lnTo>
                      <a:pt x="330" y="32"/>
                    </a:lnTo>
                    <a:lnTo>
                      <a:pt x="324" y="34"/>
                    </a:lnTo>
                    <a:lnTo>
                      <a:pt x="17" y="34"/>
                    </a:lnTo>
                    <a:lnTo>
                      <a:pt x="9" y="32"/>
                    </a:lnTo>
                    <a:lnTo>
                      <a:pt x="4" y="28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5" name="Rectangle 206"/>
              <p:cNvSpPr>
                <a:spLocks noChangeArrowheads="1"/>
              </p:cNvSpPr>
              <p:nvPr/>
            </p:nvSpPr>
            <p:spPr bwMode="auto">
              <a:xfrm>
                <a:off x="3856405" y="5942013"/>
                <a:ext cx="88900" cy="87313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6" name="Freeform 207"/>
              <p:cNvSpPr>
                <a:spLocks noEditPoints="1"/>
              </p:cNvSpPr>
              <p:nvPr/>
            </p:nvSpPr>
            <p:spPr bwMode="auto">
              <a:xfrm>
                <a:off x="3851643" y="5937250"/>
                <a:ext cx="98425" cy="96838"/>
              </a:xfrm>
              <a:custGeom>
                <a:avLst/>
                <a:gdLst>
                  <a:gd name="T0" fmla="*/ 0 w 123"/>
                  <a:gd name="T1" fmla="*/ 6 h 123"/>
                  <a:gd name="T2" fmla="*/ 0 w 123"/>
                  <a:gd name="T3" fmla="*/ 0 h 123"/>
                  <a:gd name="T4" fmla="*/ 6 w 123"/>
                  <a:gd name="T5" fmla="*/ 0 h 123"/>
                  <a:gd name="T6" fmla="*/ 117 w 123"/>
                  <a:gd name="T7" fmla="*/ 0 h 123"/>
                  <a:gd name="T8" fmla="*/ 121 w 123"/>
                  <a:gd name="T9" fmla="*/ 0 h 123"/>
                  <a:gd name="T10" fmla="*/ 123 w 123"/>
                  <a:gd name="T11" fmla="*/ 6 h 123"/>
                  <a:gd name="T12" fmla="*/ 123 w 123"/>
                  <a:gd name="T13" fmla="*/ 118 h 123"/>
                  <a:gd name="T14" fmla="*/ 121 w 123"/>
                  <a:gd name="T15" fmla="*/ 121 h 123"/>
                  <a:gd name="T16" fmla="*/ 117 w 123"/>
                  <a:gd name="T17" fmla="*/ 123 h 123"/>
                  <a:gd name="T18" fmla="*/ 6 w 123"/>
                  <a:gd name="T19" fmla="*/ 123 h 123"/>
                  <a:gd name="T20" fmla="*/ 0 w 123"/>
                  <a:gd name="T21" fmla="*/ 121 h 123"/>
                  <a:gd name="T22" fmla="*/ 0 w 123"/>
                  <a:gd name="T23" fmla="*/ 118 h 123"/>
                  <a:gd name="T24" fmla="*/ 0 w 123"/>
                  <a:gd name="T25" fmla="*/ 6 h 123"/>
                  <a:gd name="T26" fmla="*/ 12 w 123"/>
                  <a:gd name="T27" fmla="*/ 118 h 123"/>
                  <a:gd name="T28" fmla="*/ 6 w 123"/>
                  <a:gd name="T29" fmla="*/ 112 h 123"/>
                  <a:gd name="T30" fmla="*/ 117 w 123"/>
                  <a:gd name="T31" fmla="*/ 112 h 123"/>
                  <a:gd name="T32" fmla="*/ 112 w 123"/>
                  <a:gd name="T33" fmla="*/ 118 h 123"/>
                  <a:gd name="T34" fmla="*/ 112 w 123"/>
                  <a:gd name="T35" fmla="*/ 6 h 123"/>
                  <a:gd name="T36" fmla="*/ 117 w 123"/>
                  <a:gd name="T37" fmla="*/ 12 h 123"/>
                  <a:gd name="T38" fmla="*/ 6 w 123"/>
                  <a:gd name="T39" fmla="*/ 12 h 123"/>
                  <a:gd name="T40" fmla="*/ 12 w 123"/>
                  <a:gd name="T41" fmla="*/ 6 h 123"/>
                  <a:gd name="T42" fmla="*/ 12 w 123"/>
                  <a:gd name="T43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23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7" y="0"/>
                    </a:lnTo>
                    <a:lnTo>
                      <a:pt x="121" y="0"/>
                    </a:lnTo>
                    <a:lnTo>
                      <a:pt x="123" y="6"/>
                    </a:lnTo>
                    <a:lnTo>
                      <a:pt x="123" y="118"/>
                    </a:lnTo>
                    <a:lnTo>
                      <a:pt x="121" y="121"/>
                    </a:lnTo>
                    <a:lnTo>
                      <a:pt x="117" y="123"/>
                    </a:lnTo>
                    <a:lnTo>
                      <a:pt x="6" y="123"/>
                    </a:lnTo>
                    <a:lnTo>
                      <a:pt x="0" y="121"/>
                    </a:lnTo>
                    <a:lnTo>
                      <a:pt x="0" y="118"/>
                    </a:lnTo>
                    <a:lnTo>
                      <a:pt x="0" y="6"/>
                    </a:lnTo>
                    <a:close/>
                    <a:moveTo>
                      <a:pt x="12" y="118"/>
                    </a:moveTo>
                    <a:lnTo>
                      <a:pt x="6" y="112"/>
                    </a:lnTo>
                    <a:lnTo>
                      <a:pt x="117" y="112"/>
                    </a:lnTo>
                    <a:lnTo>
                      <a:pt x="112" y="118"/>
                    </a:lnTo>
                    <a:lnTo>
                      <a:pt x="112" y="6"/>
                    </a:lnTo>
                    <a:lnTo>
                      <a:pt x="117" y="12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118"/>
                    </a:lnTo>
                    <a:close/>
                  </a:path>
                </a:pathLst>
              </a:custGeom>
              <a:solidFill>
                <a:srgbClr val="BE4B48"/>
              </a:solidFill>
              <a:ln w="1588">
                <a:solidFill>
                  <a:srgbClr val="BE4B4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7" name="Rectangle 208"/>
              <p:cNvSpPr>
                <a:spLocks noChangeArrowheads="1"/>
              </p:cNvSpPr>
              <p:nvPr/>
            </p:nvSpPr>
            <p:spPr bwMode="auto">
              <a:xfrm>
                <a:off x="4048493" y="5878513"/>
                <a:ext cx="388283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0.4m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 209"/>
              <p:cNvSpPr>
                <a:spLocks/>
              </p:cNvSpPr>
              <p:nvPr/>
            </p:nvSpPr>
            <p:spPr bwMode="auto">
              <a:xfrm>
                <a:off x="3764330" y="6165850"/>
                <a:ext cx="271463" cy="26988"/>
              </a:xfrm>
              <a:custGeom>
                <a:avLst/>
                <a:gdLst>
                  <a:gd name="T0" fmla="*/ 17 w 341"/>
                  <a:gd name="T1" fmla="*/ 0 h 34"/>
                  <a:gd name="T2" fmla="*/ 324 w 341"/>
                  <a:gd name="T3" fmla="*/ 0 h 34"/>
                  <a:gd name="T4" fmla="*/ 330 w 341"/>
                  <a:gd name="T5" fmla="*/ 0 h 34"/>
                  <a:gd name="T6" fmla="*/ 336 w 341"/>
                  <a:gd name="T7" fmla="*/ 3 h 34"/>
                  <a:gd name="T8" fmla="*/ 340 w 341"/>
                  <a:gd name="T9" fmla="*/ 9 h 34"/>
                  <a:gd name="T10" fmla="*/ 341 w 341"/>
                  <a:gd name="T11" fmla="*/ 17 h 34"/>
                  <a:gd name="T12" fmla="*/ 340 w 341"/>
                  <a:gd name="T13" fmla="*/ 23 h 34"/>
                  <a:gd name="T14" fmla="*/ 336 w 341"/>
                  <a:gd name="T15" fmla="*/ 28 h 34"/>
                  <a:gd name="T16" fmla="*/ 330 w 341"/>
                  <a:gd name="T17" fmla="*/ 32 h 34"/>
                  <a:gd name="T18" fmla="*/ 324 w 341"/>
                  <a:gd name="T19" fmla="*/ 34 h 34"/>
                  <a:gd name="T20" fmla="*/ 17 w 341"/>
                  <a:gd name="T21" fmla="*/ 34 h 34"/>
                  <a:gd name="T22" fmla="*/ 9 w 341"/>
                  <a:gd name="T23" fmla="*/ 32 h 34"/>
                  <a:gd name="T24" fmla="*/ 4 w 341"/>
                  <a:gd name="T25" fmla="*/ 28 h 34"/>
                  <a:gd name="T26" fmla="*/ 0 w 341"/>
                  <a:gd name="T27" fmla="*/ 23 h 34"/>
                  <a:gd name="T28" fmla="*/ 0 w 341"/>
                  <a:gd name="T29" fmla="*/ 17 h 34"/>
                  <a:gd name="T30" fmla="*/ 0 w 341"/>
                  <a:gd name="T31" fmla="*/ 9 h 34"/>
                  <a:gd name="T32" fmla="*/ 4 w 341"/>
                  <a:gd name="T33" fmla="*/ 3 h 34"/>
                  <a:gd name="T34" fmla="*/ 9 w 341"/>
                  <a:gd name="T35" fmla="*/ 0 h 34"/>
                  <a:gd name="T36" fmla="*/ 17 w 341"/>
                  <a:gd name="T37" fmla="*/ 0 h 34"/>
                  <a:gd name="T38" fmla="*/ 17 w 341"/>
                  <a:gd name="T3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1" h="34">
                    <a:moveTo>
                      <a:pt x="17" y="0"/>
                    </a:moveTo>
                    <a:lnTo>
                      <a:pt x="324" y="0"/>
                    </a:lnTo>
                    <a:lnTo>
                      <a:pt x="330" y="0"/>
                    </a:lnTo>
                    <a:lnTo>
                      <a:pt x="336" y="3"/>
                    </a:lnTo>
                    <a:lnTo>
                      <a:pt x="340" y="9"/>
                    </a:lnTo>
                    <a:lnTo>
                      <a:pt x="341" y="17"/>
                    </a:lnTo>
                    <a:lnTo>
                      <a:pt x="340" y="23"/>
                    </a:lnTo>
                    <a:lnTo>
                      <a:pt x="336" y="28"/>
                    </a:lnTo>
                    <a:lnTo>
                      <a:pt x="330" y="32"/>
                    </a:lnTo>
                    <a:lnTo>
                      <a:pt x="324" y="34"/>
                    </a:lnTo>
                    <a:lnTo>
                      <a:pt x="17" y="34"/>
                    </a:lnTo>
                    <a:lnTo>
                      <a:pt x="9" y="32"/>
                    </a:lnTo>
                    <a:lnTo>
                      <a:pt x="4" y="28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8B954"/>
              </a:solidFill>
              <a:ln w="1588">
                <a:solidFill>
                  <a:srgbClr val="98B9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9" name="Freeform 210"/>
              <p:cNvSpPr>
                <a:spLocks/>
              </p:cNvSpPr>
              <p:nvPr/>
            </p:nvSpPr>
            <p:spPr bwMode="auto">
              <a:xfrm>
                <a:off x="3856405" y="6135688"/>
                <a:ext cx="88900" cy="87313"/>
              </a:xfrm>
              <a:custGeom>
                <a:avLst/>
                <a:gdLst>
                  <a:gd name="T0" fmla="*/ 56 w 111"/>
                  <a:gd name="T1" fmla="*/ 0 h 111"/>
                  <a:gd name="T2" fmla="*/ 111 w 111"/>
                  <a:gd name="T3" fmla="*/ 111 h 111"/>
                  <a:gd name="T4" fmla="*/ 0 w 111"/>
                  <a:gd name="T5" fmla="*/ 111 h 111"/>
                  <a:gd name="T6" fmla="*/ 56 w 111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11">
                    <a:moveTo>
                      <a:pt x="56" y="0"/>
                    </a:moveTo>
                    <a:lnTo>
                      <a:pt x="111" y="111"/>
                    </a:lnTo>
                    <a:lnTo>
                      <a:pt x="0" y="11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0" name="Freeform 212"/>
              <p:cNvSpPr>
                <a:spLocks noEditPoints="1"/>
              </p:cNvSpPr>
              <p:nvPr/>
            </p:nvSpPr>
            <p:spPr bwMode="auto">
              <a:xfrm>
                <a:off x="3851642" y="6130925"/>
                <a:ext cx="98425" cy="96838"/>
              </a:xfrm>
              <a:custGeom>
                <a:avLst/>
                <a:gdLst>
                  <a:gd name="T0" fmla="*/ 56 w 123"/>
                  <a:gd name="T1" fmla="*/ 2 h 123"/>
                  <a:gd name="T2" fmla="*/ 62 w 123"/>
                  <a:gd name="T3" fmla="*/ 0 h 123"/>
                  <a:gd name="T4" fmla="*/ 65 w 123"/>
                  <a:gd name="T5" fmla="*/ 2 h 123"/>
                  <a:gd name="T6" fmla="*/ 123 w 123"/>
                  <a:gd name="T7" fmla="*/ 116 h 123"/>
                  <a:gd name="T8" fmla="*/ 121 w 123"/>
                  <a:gd name="T9" fmla="*/ 121 h 123"/>
                  <a:gd name="T10" fmla="*/ 117 w 123"/>
                  <a:gd name="T11" fmla="*/ 123 h 123"/>
                  <a:gd name="T12" fmla="*/ 6 w 123"/>
                  <a:gd name="T13" fmla="*/ 123 h 123"/>
                  <a:gd name="T14" fmla="*/ 0 w 123"/>
                  <a:gd name="T15" fmla="*/ 121 h 123"/>
                  <a:gd name="T16" fmla="*/ 0 w 123"/>
                  <a:gd name="T17" fmla="*/ 116 h 123"/>
                  <a:gd name="T18" fmla="*/ 56 w 123"/>
                  <a:gd name="T19" fmla="*/ 2 h 123"/>
                  <a:gd name="T20" fmla="*/ 10 w 123"/>
                  <a:gd name="T21" fmla="*/ 121 h 123"/>
                  <a:gd name="T22" fmla="*/ 6 w 123"/>
                  <a:gd name="T23" fmla="*/ 112 h 123"/>
                  <a:gd name="T24" fmla="*/ 117 w 123"/>
                  <a:gd name="T25" fmla="*/ 112 h 123"/>
                  <a:gd name="T26" fmla="*/ 112 w 123"/>
                  <a:gd name="T27" fmla="*/ 121 h 123"/>
                  <a:gd name="T28" fmla="*/ 56 w 123"/>
                  <a:gd name="T29" fmla="*/ 8 h 123"/>
                  <a:gd name="T30" fmla="*/ 65 w 123"/>
                  <a:gd name="T31" fmla="*/ 8 h 123"/>
                  <a:gd name="T32" fmla="*/ 10 w 123"/>
                  <a:gd name="T33" fmla="*/ 12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23">
                    <a:moveTo>
                      <a:pt x="56" y="2"/>
                    </a:moveTo>
                    <a:lnTo>
                      <a:pt x="62" y="0"/>
                    </a:lnTo>
                    <a:lnTo>
                      <a:pt x="65" y="2"/>
                    </a:lnTo>
                    <a:lnTo>
                      <a:pt x="123" y="116"/>
                    </a:lnTo>
                    <a:lnTo>
                      <a:pt x="121" y="121"/>
                    </a:lnTo>
                    <a:lnTo>
                      <a:pt x="117" y="123"/>
                    </a:lnTo>
                    <a:lnTo>
                      <a:pt x="6" y="123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56" y="2"/>
                    </a:lnTo>
                    <a:close/>
                    <a:moveTo>
                      <a:pt x="10" y="121"/>
                    </a:moveTo>
                    <a:lnTo>
                      <a:pt x="6" y="112"/>
                    </a:lnTo>
                    <a:lnTo>
                      <a:pt x="117" y="112"/>
                    </a:lnTo>
                    <a:lnTo>
                      <a:pt x="112" y="121"/>
                    </a:lnTo>
                    <a:lnTo>
                      <a:pt x="56" y="8"/>
                    </a:lnTo>
                    <a:lnTo>
                      <a:pt x="65" y="8"/>
                    </a:lnTo>
                    <a:lnTo>
                      <a:pt x="10" y="121"/>
                    </a:lnTo>
                    <a:close/>
                  </a:path>
                </a:pathLst>
              </a:custGeom>
              <a:solidFill>
                <a:srgbClr val="98B954"/>
              </a:solidFill>
              <a:ln w="1588">
                <a:solidFill>
                  <a:srgbClr val="98B95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" name="Rectangle 213"/>
              <p:cNvSpPr>
                <a:spLocks noChangeArrowheads="1"/>
              </p:cNvSpPr>
              <p:nvPr/>
            </p:nvSpPr>
            <p:spPr bwMode="auto">
              <a:xfrm>
                <a:off x="4048492" y="6072188"/>
                <a:ext cx="388283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0.5m</a:t>
                </a:r>
                <a:endPara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Freeform 214"/>
              <p:cNvSpPr>
                <a:spLocks/>
              </p:cNvSpPr>
              <p:nvPr/>
            </p:nvSpPr>
            <p:spPr bwMode="auto">
              <a:xfrm>
                <a:off x="3764330" y="6361113"/>
                <a:ext cx="271463" cy="26988"/>
              </a:xfrm>
              <a:custGeom>
                <a:avLst/>
                <a:gdLst>
                  <a:gd name="T0" fmla="*/ 17 w 341"/>
                  <a:gd name="T1" fmla="*/ 0 h 35"/>
                  <a:gd name="T2" fmla="*/ 324 w 341"/>
                  <a:gd name="T3" fmla="*/ 0 h 35"/>
                  <a:gd name="T4" fmla="*/ 330 w 341"/>
                  <a:gd name="T5" fmla="*/ 0 h 35"/>
                  <a:gd name="T6" fmla="*/ 336 w 341"/>
                  <a:gd name="T7" fmla="*/ 4 h 35"/>
                  <a:gd name="T8" fmla="*/ 340 w 341"/>
                  <a:gd name="T9" fmla="*/ 10 h 35"/>
                  <a:gd name="T10" fmla="*/ 341 w 341"/>
                  <a:gd name="T11" fmla="*/ 18 h 35"/>
                  <a:gd name="T12" fmla="*/ 340 w 341"/>
                  <a:gd name="T13" fmla="*/ 23 h 35"/>
                  <a:gd name="T14" fmla="*/ 336 w 341"/>
                  <a:gd name="T15" fmla="*/ 29 h 35"/>
                  <a:gd name="T16" fmla="*/ 330 w 341"/>
                  <a:gd name="T17" fmla="*/ 33 h 35"/>
                  <a:gd name="T18" fmla="*/ 324 w 341"/>
                  <a:gd name="T19" fmla="*/ 35 h 35"/>
                  <a:gd name="T20" fmla="*/ 17 w 341"/>
                  <a:gd name="T21" fmla="*/ 35 h 35"/>
                  <a:gd name="T22" fmla="*/ 9 w 341"/>
                  <a:gd name="T23" fmla="*/ 33 h 35"/>
                  <a:gd name="T24" fmla="*/ 4 w 341"/>
                  <a:gd name="T25" fmla="*/ 29 h 35"/>
                  <a:gd name="T26" fmla="*/ 0 w 341"/>
                  <a:gd name="T27" fmla="*/ 23 h 35"/>
                  <a:gd name="T28" fmla="*/ 0 w 341"/>
                  <a:gd name="T29" fmla="*/ 18 h 35"/>
                  <a:gd name="T30" fmla="*/ 0 w 341"/>
                  <a:gd name="T31" fmla="*/ 10 h 35"/>
                  <a:gd name="T32" fmla="*/ 4 w 341"/>
                  <a:gd name="T33" fmla="*/ 4 h 35"/>
                  <a:gd name="T34" fmla="*/ 9 w 341"/>
                  <a:gd name="T35" fmla="*/ 0 h 35"/>
                  <a:gd name="T36" fmla="*/ 17 w 341"/>
                  <a:gd name="T37" fmla="*/ 0 h 35"/>
                  <a:gd name="T38" fmla="*/ 17 w 341"/>
                  <a:gd name="T3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1" h="35">
                    <a:moveTo>
                      <a:pt x="17" y="0"/>
                    </a:moveTo>
                    <a:lnTo>
                      <a:pt x="324" y="0"/>
                    </a:lnTo>
                    <a:lnTo>
                      <a:pt x="330" y="0"/>
                    </a:lnTo>
                    <a:lnTo>
                      <a:pt x="336" y="4"/>
                    </a:lnTo>
                    <a:lnTo>
                      <a:pt x="340" y="10"/>
                    </a:lnTo>
                    <a:lnTo>
                      <a:pt x="341" y="18"/>
                    </a:lnTo>
                    <a:lnTo>
                      <a:pt x="340" y="23"/>
                    </a:lnTo>
                    <a:lnTo>
                      <a:pt x="336" y="29"/>
                    </a:lnTo>
                    <a:lnTo>
                      <a:pt x="330" y="33"/>
                    </a:lnTo>
                    <a:lnTo>
                      <a:pt x="324" y="35"/>
                    </a:lnTo>
                    <a:lnTo>
                      <a:pt x="17" y="35"/>
                    </a:lnTo>
                    <a:lnTo>
                      <a:pt x="9" y="33"/>
                    </a:lnTo>
                    <a:lnTo>
                      <a:pt x="4" y="29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7D60A0"/>
              </a:solidFill>
              <a:ln w="1588">
                <a:solidFill>
                  <a:srgbClr val="7D6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" name="Freeform 215"/>
              <p:cNvSpPr>
                <a:spLocks noEditPoints="1"/>
              </p:cNvSpPr>
              <p:nvPr/>
            </p:nvSpPr>
            <p:spPr bwMode="auto">
              <a:xfrm>
                <a:off x="3856405" y="6329363"/>
                <a:ext cx="88900" cy="88900"/>
              </a:xfrm>
              <a:custGeom>
                <a:avLst/>
                <a:gdLst>
                  <a:gd name="T0" fmla="*/ 111 w 111"/>
                  <a:gd name="T1" fmla="*/ 111 h 111"/>
                  <a:gd name="T2" fmla="*/ 0 w 111"/>
                  <a:gd name="T3" fmla="*/ 0 h 111"/>
                  <a:gd name="T4" fmla="*/ 111 w 111"/>
                  <a:gd name="T5" fmla="*/ 111 h 111"/>
                  <a:gd name="T6" fmla="*/ 0 w 111"/>
                  <a:gd name="T7" fmla="*/ 111 h 111"/>
                  <a:gd name="T8" fmla="*/ 111 w 111"/>
                  <a:gd name="T9" fmla="*/ 0 h 111"/>
                  <a:gd name="T10" fmla="*/ 0 w 111"/>
                  <a:gd name="T1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11">
                    <a:moveTo>
                      <a:pt x="111" y="111"/>
                    </a:moveTo>
                    <a:lnTo>
                      <a:pt x="0" y="0"/>
                    </a:lnTo>
                    <a:lnTo>
                      <a:pt x="111" y="111"/>
                    </a:lnTo>
                    <a:close/>
                    <a:moveTo>
                      <a:pt x="0" y="111"/>
                    </a:moveTo>
                    <a:lnTo>
                      <a:pt x="11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06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4" name="Freeform 216"/>
              <p:cNvSpPr>
                <a:spLocks noEditPoints="1"/>
              </p:cNvSpPr>
              <p:nvPr/>
            </p:nvSpPr>
            <p:spPr bwMode="auto">
              <a:xfrm>
                <a:off x="3851642" y="6326188"/>
                <a:ext cx="96838" cy="95250"/>
              </a:xfrm>
              <a:custGeom>
                <a:avLst/>
                <a:gdLst>
                  <a:gd name="T0" fmla="*/ 112 w 121"/>
                  <a:gd name="T1" fmla="*/ 121 h 121"/>
                  <a:gd name="T2" fmla="*/ 0 w 121"/>
                  <a:gd name="T3" fmla="*/ 10 h 121"/>
                  <a:gd name="T4" fmla="*/ 10 w 121"/>
                  <a:gd name="T5" fmla="*/ 0 h 121"/>
                  <a:gd name="T6" fmla="*/ 121 w 121"/>
                  <a:gd name="T7" fmla="*/ 112 h 121"/>
                  <a:gd name="T8" fmla="*/ 112 w 121"/>
                  <a:gd name="T9" fmla="*/ 121 h 121"/>
                  <a:gd name="T10" fmla="*/ 0 w 121"/>
                  <a:gd name="T11" fmla="*/ 112 h 121"/>
                  <a:gd name="T12" fmla="*/ 112 w 121"/>
                  <a:gd name="T13" fmla="*/ 0 h 121"/>
                  <a:gd name="T14" fmla="*/ 121 w 121"/>
                  <a:gd name="T15" fmla="*/ 10 h 121"/>
                  <a:gd name="T16" fmla="*/ 10 w 121"/>
                  <a:gd name="T17" fmla="*/ 121 h 121"/>
                  <a:gd name="T18" fmla="*/ 0 w 121"/>
                  <a:gd name="T19" fmla="*/ 11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21">
                    <a:moveTo>
                      <a:pt x="112" y="121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121" y="112"/>
                    </a:lnTo>
                    <a:lnTo>
                      <a:pt x="112" y="121"/>
                    </a:lnTo>
                    <a:close/>
                    <a:moveTo>
                      <a:pt x="0" y="112"/>
                    </a:moveTo>
                    <a:lnTo>
                      <a:pt x="112" y="0"/>
                    </a:lnTo>
                    <a:lnTo>
                      <a:pt x="121" y="10"/>
                    </a:lnTo>
                    <a:lnTo>
                      <a:pt x="10" y="121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7D60A0"/>
              </a:solidFill>
              <a:ln w="1588">
                <a:solidFill>
                  <a:srgbClr val="7D6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5" name="Rectangle 217"/>
              <p:cNvSpPr>
                <a:spLocks noChangeArrowheads="1"/>
              </p:cNvSpPr>
              <p:nvPr/>
            </p:nvSpPr>
            <p:spPr bwMode="auto">
              <a:xfrm>
                <a:off x="4048492" y="6265863"/>
                <a:ext cx="388283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0.6m</a:t>
                </a:r>
                <a:endPara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218"/>
              <p:cNvSpPr>
                <a:spLocks/>
              </p:cNvSpPr>
              <p:nvPr/>
            </p:nvSpPr>
            <p:spPr bwMode="auto">
              <a:xfrm>
                <a:off x="3764330" y="6554788"/>
                <a:ext cx="271463" cy="26988"/>
              </a:xfrm>
              <a:custGeom>
                <a:avLst/>
                <a:gdLst>
                  <a:gd name="T0" fmla="*/ 17 w 341"/>
                  <a:gd name="T1" fmla="*/ 0 h 35"/>
                  <a:gd name="T2" fmla="*/ 324 w 341"/>
                  <a:gd name="T3" fmla="*/ 0 h 35"/>
                  <a:gd name="T4" fmla="*/ 330 w 341"/>
                  <a:gd name="T5" fmla="*/ 0 h 35"/>
                  <a:gd name="T6" fmla="*/ 336 w 341"/>
                  <a:gd name="T7" fmla="*/ 4 h 35"/>
                  <a:gd name="T8" fmla="*/ 340 w 341"/>
                  <a:gd name="T9" fmla="*/ 10 h 35"/>
                  <a:gd name="T10" fmla="*/ 341 w 341"/>
                  <a:gd name="T11" fmla="*/ 18 h 35"/>
                  <a:gd name="T12" fmla="*/ 340 w 341"/>
                  <a:gd name="T13" fmla="*/ 23 h 35"/>
                  <a:gd name="T14" fmla="*/ 336 w 341"/>
                  <a:gd name="T15" fmla="*/ 29 h 35"/>
                  <a:gd name="T16" fmla="*/ 330 w 341"/>
                  <a:gd name="T17" fmla="*/ 33 h 35"/>
                  <a:gd name="T18" fmla="*/ 324 w 341"/>
                  <a:gd name="T19" fmla="*/ 35 h 35"/>
                  <a:gd name="T20" fmla="*/ 17 w 341"/>
                  <a:gd name="T21" fmla="*/ 35 h 35"/>
                  <a:gd name="T22" fmla="*/ 9 w 341"/>
                  <a:gd name="T23" fmla="*/ 33 h 35"/>
                  <a:gd name="T24" fmla="*/ 4 w 341"/>
                  <a:gd name="T25" fmla="*/ 29 h 35"/>
                  <a:gd name="T26" fmla="*/ 0 w 341"/>
                  <a:gd name="T27" fmla="*/ 23 h 35"/>
                  <a:gd name="T28" fmla="*/ 0 w 341"/>
                  <a:gd name="T29" fmla="*/ 18 h 35"/>
                  <a:gd name="T30" fmla="*/ 0 w 341"/>
                  <a:gd name="T31" fmla="*/ 10 h 35"/>
                  <a:gd name="T32" fmla="*/ 4 w 341"/>
                  <a:gd name="T33" fmla="*/ 4 h 35"/>
                  <a:gd name="T34" fmla="*/ 9 w 341"/>
                  <a:gd name="T35" fmla="*/ 0 h 35"/>
                  <a:gd name="T36" fmla="*/ 17 w 341"/>
                  <a:gd name="T37" fmla="*/ 0 h 35"/>
                  <a:gd name="T38" fmla="*/ 17 w 341"/>
                  <a:gd name="T3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1" h="35">
                    <a:moveTo>
                      <a:pt x="17" y="0"/>
                    </a:moveTo>
                    <a:lnTo>
                      <a:pt x="324" y="0"/>
                    </a:lnTo>
                    <a:lnTo>
                      <a:pt x="330" y="0"/>
                    </a:lnTo>
                    <a:lnTo>
                      <a:pt x="336" y="4"/>
                    </a:lnTo>
                    <a:lnTo>
                      <a:pt x="340" y="10"/>
                    </a:lnTo>
                    <a:lnTo>
                      <a:pt x="341" y="18"/>
                    </a:lnTo>
                    <a:lnTo>
                      <a:pt x="340" y="23"/>
                    </a:lnTo>
                    <a:lnTo>
                      <a:pt x="336" y="29"/>
                    </a:lnTo>
                    <a:lnTo>
                      <a:pt x="330" y="33"/>
                    </a:lnTo>
                    <a:lnTo>
                      <a:pt x="324" y="35"/>
                    </a:lnTo>
                    <a:lnTo>
                      <a:pt x="17" y="35"/>
                    </a:lnTo>
                    <a:lnTo>
                      <a:pt x="9" y="33"/>
                    </a:lnTo>
                    <a:lnTo>
                      <a:pt x="4" y="29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6AAC5"/>
              </a:solidFill>
              <a:ln w="1588">
                <a:solidFill>
                  <a:srgbClr val="46AAC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" name="Freeform 219"/>
              <p:cNvSpPr>
                <a:spLocks noEditPoints="1"/>
              </p:cNvSpPr>
              <p:nvPr/>
            </p:nvSpPr>
            <p:spPr bwMode="auto">
              <a:xfrm>
                <a:off x="3856405" y="6523038"/>
                <a:ext cx="88900" cy="88900"/>
              </a:xfrm>
              <a:custGeom>
                <a:avLst/>
                <a:gdLst>
                  <a:gd name="T0" fmla="*/ 111 w 111"/>
                  <a:gd name="T1" fmla="*/ 111 h 111"/>
                  <a:gd name="T2" fmla="*/ 0 w 111"/>
                  <a:gd name="T3" fmla="*/ 0 h 111"/>
                  <a:gd name="T4" fmla="*/ 111 w 111"/>
                  <a:gd name="T5" fmla="*/ 111 h 111"/>
                  <a:gd name="T6" fmla="*/ 56 w 111"/>
                  <a:gd name="T7" fmla="*/ 0 h 111"/>
                  <a:gd name="T8" fmla="*/ 56 w 111"/>
                  <a:gd name="T9" fmla="*/ 111 h 111"/>
                  <a:gd name="T10" fmla="*/ 56 w 111"/>
                  <a:gd name="T11" fmla="*/ 0 h 111"/>
                  <a:gd name="T12" fmla="*/ 0 w 111"/>
                  <a:gd name="T13" fmla="*/ 111 h 111"/>
                  <a:gd name="T14" fmla="*/ 111 w 111"/>
                  <a:gd name="T15" fmla="*/ 0 h 111"/>
                  <a:gd name="T16" fmla="*/ 0 w 111"/>
                  <a:gd name="T1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111">
                    <a:moveTo>
                      <a:pt x="111" y="111"/>
                    </a:moveTo>
                    <a:lnTo>
                      <a:pt x="0" y="0"/>
                    </a:lnTo>
                    <a:lnTo>
                      <a:pt x="111" y="111"/>
                    </a:lnTo>
                    <a:close/>
                    <a:moveTo>
                      <a:pt x="56" y="0"/>
                    </a:moveTo>
                    <a:lnTo>
                      <a:pt x="56" y="111"/>
                    </a:lnTo>
                    <a:lnTo>
                      <a:pt x="56" y="0"/>
                    </a:lnTo>
                    <a:close/>
                    <a:moveTo>
                      <a:pt x="0" y="111"/>
                    </a:moveTo>
                    <a:lnTo>
                      <a:pt x="11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4BA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" name="Freeform 220"/>
              <p:cNvSpPr>
                <a:spLocks noEditPoints="1"/>
              </p:cNvSpPr>
              <p:nvPr/>
            </p:nvSpPr>
            <p:spPr bwMode="auto">
              <a:xfrm>
                <a:off x="3851642" y="6519863"/>
                <a:ext cx="96838" cy="95250"/>
              </a:xfrm>
              <a:custGeom>
                <a:avLst/>
                <a:gdLst>
                  <a:gd name="T0" fmla="*/ 112 w 121"/>
                  <a:gd name="T1" fmla="*/ 121 h 121"/>
                  <a:gd name="T2" fmla="*/ 0 w 121"/>
                  <a:gd name="T3" fmla="*/ 10 h 121"/>
                  <a:gd name="T4" fmla="*/ 10 w 121"/>
                  <a:gd name="T5" fmla="*/ 0 h 121"/>
                  <a:gd name="T6" fmla="*/ 121 w 121"/>
                  <a:gd name="T7" fmla="*/ 111 h 121"/>
                  <a:gd name="T8" fmla="*/ 112 w 121"/>
                  <a:gd name="T9" fmla="*/ 121 h 121"/>
                  <a:gd name="T10" fmla="*/ 67 w 121"/>
                  <a:gd name="T11" fmla="*/ 6 h 121"/>
                  <a:gd name="T12" fmla="*/ 67 w 121"/>
                  <a:gd name="T13" fmla="*/ 117 h 121"/>
                  <a:gd name="T14" fmla="*/ 56 w 121"/>
                  <a:gd name="T15" fmla="*/ 117 h 121"/>
                  <a:gd name="T16" fmla="*/ 56 w 121"/>
                  <a:gd name="T17" fmla="*/ 6 h 121"/>
                  <a:gd name="T18" fmla="*/ 67 w 121"/>
                  <a:gd name="T19" fmla="*/ 6 h 121"/>
                  <a:gd name="T20" fmla="*/ 0 w 121"/>
                  <a:gd name="T21" fmla="*/ 111 h 121"/>
                  <a:gd name="T22" fmla="*/ 112 w 121"/>
                  <a:gd name="T23" fmla="*/ 0 h 121"/>
                  <a:gd name="T24" fmla="*/ 121 w 121"/>
                  <a:gd name="T25" fmla="*/ 10 h 121"/>
                  <a:gd name="T26" fmla="*/ 10 w 121"/>
                  <a:gd name="T27" fmla="*/ 121 h 121"/>
                  <a:gd name="T28" fmla="*/ 0 w 121"/>
                  <a:gd name="T2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" h="121">
                    <a:moveTo>
                      <a:pt x="112" y="121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121" y="111"/>
                    </a:lnTo>
                    <a:lnTo>
                      <a:pt x="112" y="121"/>
                    </a:lnTo>
                    <a:close/>
                    <a:moveTo>
                      <a:pt x="67" y="6"/>
                    </a:moveTo>
                    <a:lnTo>
                      <a:pt x="67" y="117"/>
                    </a:lnTo>
                    <a:lnTo>
                      <a:pt x="56" y="117"/>
                    </a:lnTo>
                    <a:lnTo>
                      <a:pt x="56" y="6"/>
                    </a:lnTo>
                    <a:lnTo>
                      <a:pt x="67" y="6"/>
                    </a:lnTo>
                    <a:close/>
                    <a:moveTo>
                      <a:pt x="0" y="111"/>
                    </a:moveTo>
                    <a:lnTo>
                      <a:pt x="112" y="0"/>
                    </a:lnTo>
                    <a:lnTo>
                      <a:pt x="121" y="10"/>
                    </a:lnTo>
                    <a:lnTo>
                      <a:pt x="10" y="12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46AAC5"/>
              </a:solidFill>
              <a:ln w="1588">
                <a:solidFill>
                  <a:srgbClr val="46AAC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" name="Rectangle 221"/>
              <p:cNvSpPr>
                <a:spLocks noChangeArrowheads="1"/>
              </p:cNvSpPr>
              <p:nvPr/>
            </p:nvSpPr>
            <p:spPr bwMode="auto">
              <a:xfrm>
                <a:off x="4048492" y="6461126"/>
                <a:ext cx="388283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0.7m</a:t>
                </a:r>
                <a:endPara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666591" y="5191780"/>
                <a:ext cx="836829" cy="52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i="0" dirty="0" smtClean="0">
                    <a:latin typeface="Arial Narrow" panose="020B0606020202030204" pitchFamily="34" charset="0"/>
                  </a:rPr>
                  <a:t>Eff. shield</a:t>
                </a:r>
              </a:p>
              <a:p>
                <a:pPr algn="ctr"/>
                <a:r>
                  <a:rPr lang="en-US" sz="1400" b="1" i="0" dirty="0" smtClean="0">
                    <a:latin typeface="Arial Narrow" panose="020B0606020202030204" pitchFamily="34" charset="0"/>
                  </a:rPr>
                  <a:t>thickness:</a:t>
                </a:r>
                <a:endParaRPr lang="en-US" sz="1400" b="1" i="0" dirty="0"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04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26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= 2.5-3 maximizes blanket utilization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005268"/>
            <a:ext cx="7461250" cy="554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3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Need inboard breeding for TBR &gt; 1</a:t>
            </a:r>
            <a:r>
              <a:rPr lang="en-US" sz="3200" b="1" dirty="0"/>
              <a:t> at </a:t>
            </a:r>
            <a:r>
              <a:rPr lang="en-US" sz="3200" b="1" dirty="0" smtClean="0"/>
              <a:t>A=2</a:t>
            </a:r>
            <a:endParaRPr lang="en-US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" y="6013794"/>
            <a:ext cx="489982" cy="68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947735" y="5729497"/>
            <a:ext cx="0" cy="28429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1200" y="6025896"/>
            <a:ext cx="595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10cm IB shield sufficient for TBR &gt; 1.04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5" y="1084864"/>
            <a:ext cx="7866096" cy="4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6610" y="4239222"/>
            <a:ext cx="1766324" cy="91101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Outboard TBR ~ 0.92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771" y="148213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TBR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634" y="2438400"/>
            <a:ext cx="13064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Required TBR = 1.04</a:t>
            </a:r>
          </a:p>
          <a:p>
            <a:pPr algn="r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(4% margin)</a:t>
            </a:r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72" y="228600"/>
            <a:ext cx="9145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6699"/>
                </a:solidFill>
              </a:rPr>
              <a:t>A=2, R</a:t>
            </a:r>
            <a:r>
              <a:rPr lang="en-US" sz="3200" b="1" baseline="-25000" dirty="0" smtClean="0">
                <a:solidFill>
                  <a:srgbClr val="336699"/>
                </a:solidFill>
              </a:rPr>
              <a:t>0</a:t>
            </a:r>
            <a:r>
              <a:rPr lang="en-US" sz="3200" b="1" dirty="0" smtClean="0">
                <a:solidFill>
                  <a:srgbClr val="336699"/>
                </a:solidFill>
              </a:rPr>
              <a:t> = 3m HTS-TF FNSF / Pilot Plant</a:t>
            </a:r>
            <a:endParaRPr lang="en-US" sz="3200" b="1" dirty="0">
              <a:solidFill>
                <a:srgbClr val="3366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6" t="18252" r="10828" b="10699"/>
          <a:stretch/>
        </p:blipFill>
        <p:spPr bwMode="auto">
          <a:xfrm>
            <a:off x="353891" y="1084249"/>
            <a:ext cx="4626991" cy="501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143000"/>
            <a:ext cx="3486151" cy="53245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C00000"/>
                </a:solidFill>
              </a:rPr>
              <a:t>B</a:t>
            </a:r>
            <a:r>
              <a:rPr lang="en-US" sz="2000" b="1" baseline="-25000" dirty="0">
                <a:solidFill>
                  <a:srgbClr val="C00000"/>
                </a:solidFill>
              </a:rPr>
              <a:t>T</a:t>
            </a:r>
            <a:r>
              <a:rPr lang="en-US" sz="2000" b="1" dirty="0">
                <a:solidFill>
                  <a:srgbClr val="C00000"/>
                </a:solidFill>
              </a:rPr>
              <a:t> = 4T, I</a:t>
            </a:r>
            <a:r>
              <a:rPr lang="en-US" sz="2000" b="1" baseline="-25000" dirty="0">
                <a:solidFill>
                  <a:srgbClr val="C00000"/>
                </a:solidFill>
              </a:rPr>
              <a:t>P</a:t>
            </a:r>
            <a:r>
              <a:rPr lang="en-US" sz="2000" b="1" dirty="0">
                <a:solidFill>
                  <a:srgbClr val="C00000"/>
                </a:solidFill>
              </a:rPr>
              <a:t> = </a:t>
            </a:r>
            <a:r>
              <a:rPr lang="en-US" sz="2000" b="1" dirty="0" smtClean="0">
                <a:solidFill>
                  <a:srgbClr val="C00000"/>
                </a:solidFill>
              </a:rPr>
              <a:t>12.5MA</a:t>
            </a:r>
            <a:endParaRPr lang="en-US" sz="2000" b="1" dirty="0" smtClean="0">
              <a:solidFill>
                <a:srgbClr val="C00000"/>
              </a:solidFill>
              <a:latin typeface="Symbol" panose="05050102010706020507" pitchFamily="18" charset="2"/>
            </a:endParaRP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k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= 2.5,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= 0.55</a:t>
            </a:r>
          </a:p>
          <a:p>
            <a:pPr>
              <a:lnSpc>
                <a:spcPct val="85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N</a:t>
            </a:r>
            <a:r>
              <a:rPr lang="en-US" sz="2000" b="1" dirty="0" smtClean="0">
                <a:solidFill>
                  <a:srgbClr val="C00000"/>
                </a:solidFill>
              </a:rPr>
              <a:t> = 4.2, </a:t>
            </a:r>
            <a:r>
              <a:rPr lang="en-US" sz="2000" b="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2000" b="1" dirty="0" smtClean="0">
                <a:solidFill>
                  <a:srgbClr val="C00000"/>
                </a:solidFill>
              </a:rPr>
              <a:t> = 9%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sz="2000" baseline="-25000" dirty="0" smtClean="0">
                <a:solidFill>
                  <a:schemeClr val="bg1">
                    <a:lumMod val="65000"/>
                  </a:schemeClr>
                </a:solidFill>
              </a:rPr>
              <a:t>98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= 1.8, H</a:t>
            </a:r>
            <a:r>
              <a:rPr lang="en-US" sz="2000" baseline="-25000" dirty="0" smtClean="0">
                <a:solidFill>
                  <a:schemeClr val="bg1">
                    <a:lumMod val="65000"/>
                  </a:schemeClr>
                </a:solidFill>
              </a:rPr>
              <a:t>Petty-08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= 1.3</a:t>
            </a:r>
          </a:p>
          <a:p>
            <a:pPr>
              <a:lnSpc>
                <a:spcPct val="85000"/>
              </a:lnSpc>
            </a:pP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bg1">
                    <a:lumMod val="65000"/>
                  </a:schemeClr>
                </a:solidFill>
              </a:rPr>
              <a:t>gw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= 0.80,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sz="2000" baseline="-25000" dirty="0" err="1" smtClean="0">
                <a:solidFill>
                  <a:schemeClr val="bg1">
                    <a:lumMod val="65000"/>
                  </a:schemeClr>
                </a:solidFill>
              </a:rPr>
              <a:t>BS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= 0.76</a:t>
            </a:r>
          </a:p>
          <a:p>
            <a:pPr>
              <a:lnSpc>
                <a:spcPct val="85000"/>
              </a:lnSpc>
            </a:pP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</a:pP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C00000"/>
                </a:solidFill>
              </a:rPr>
              <a:t>Startup I</a:t>
            </a:r>
            <a:r>
              <a:rPr lang="en-US" sz="2000" b="1" baseline="-25000" dirty="0">
                <a:solidFill>
                  <a:srgbClr val="C00000"/>
                </a:solidFill>
              </a:rPr>
              <a:t>P</a:t>
            </a:r>
            <a:r>
              <a:rPr lang="en-US" sz="2000" b="1" dirty="0">
                <a:solidFill>
                  <a:srgbClr val="C00000"/>
                </a:solidFill>
              </a:rPr>
              <a:t> (OH) ~ 2MA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J</a:t>
            </a:r>
            <a:r>
              <a:rPr lang="en-US" sz="2000" baseline="-25000" dirty="0" smtClean="0">
                <a:solidFill>
                  <a:schemeClr val="bg1">
                    <a:lumMod val="65000"/>
                  </a:schemeClr>
                </a:solidFill>
              </a:rPr>
              <a:t>WP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= 70MA/m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2000" baseline="-25000" dirty="0">
                <a:solidFill>
                  <a:schemeClr val="bg1">
                    <a:lumMod val="65000"/>
                  </a:schemeClr>
                </a:solidFill>
              </a:rPr>
              <a:t>T-max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17.5T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No joints in TF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Vertical maintenance</a:t>
            </a:r>
          </a:p>
          <a:p>
            <a:pPr>
              <a:lnSpc>
                <a:spcPct val="85000"/>
              </a:lnSpc>
            </a:pP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fusion</a:t>
            </a:r>
            <a:r>
              <a:rPr lang="en-US" sz="2000" b="1" dirty="0" smtClean="0">
                <a:solidFill>
                  <a:srgbClr val="C00000"/>
                </a:solidFill>
              </a:rPr>
              <a:t> = 520 MW</a:t>
            </a: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000" baseline="-25000" dirty="0">
                <a:solidFill>
                  <a:schemeClr val="bg1">
                    <a:lumMod val="65000"/>
                  </a:schemeClr>
                </a:solidFill>
              </a:rPr>
              <a:t>NBI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50 MW, E</a:t>
            </a:r>
            <a:r>
              <a:rPr lang="en-US" sz="2000" baseline="-25000" dirty="0" smtClean="0">
                <a:solidFill>
                  <a:schemeClr val="bg1">
                    <a:lumMod val="65000"/>
                  </a:schemeClr>
                </a:solidFill>
              </a:rPr>
              <a:t>NBI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= 0.5MeV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Q</a:t>
            </a:r>
            <a:r>
              <a:rPr lang="en-US" sz="2000" baseline="-25000" dirty="0">
                <a:solidFill>
                  <a:schemeClr val="bg1">
                    <a:lumMod val="65000"/>
                  </a:schemeClr>
                </a:solidFill>
              </a:rPr>
              <a:t>DT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= 10.4</a:t>
            </a:r>
          </a:p>
          <a:p>
            <a:pPr>
              <a:lnSpc>
                <a:spcPct val="85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eng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= 1.35</a:t>
            </a:r>
          </a:p>
          <a:p>
            <a:pPr>
              <a:lnSpc>
                <a:spcPct val="85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C00000"/>
                </a:solidFill>
              </a:rPr>
              <a:t>net</a:t>
            </a:r>
            <a:r>
              <a:rPr lang="en-US" sz="2000" b="1" dirty="0" smtClean="0">
                <a:solidFill>
                  <a:srgbClr val="C00000"/>
                </a:solidFill>
              </a:rPr>
              <a:t> = 73 MW</a:t>
            </a:r>
          </a:p>
          <a:p>
            <a:pPr>
              <a:lnSpc>
                <a:spcPct val="85000"/>
              </a:lnSpc>
            </a:pPr>
            <a:endParaRPr lang="en-US" sz="1000" b="1" dirty="0" smtClean="0">
              <a:solidFill>
                <a:schemeClr val="bg1">
                  <a:lumMod val="65000"/>
                </a:schemeClr>
              </a:solidFill>
              <a:sym typeface="Symbol"/>
            </a:endParaRP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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sz="2000" baseline="-25000" dirty="0" err="1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sym typeface="Symbol"/>
              </a:rPr>
              <a:t>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= 1.3 MW/m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Peak n-flux = 2.4 MW/m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Peak n-</a:t>
            </a:r>
            <a:r>
              <a:rPr lang="en-US" sz="2000" b="1" dirty="0" err="1" smtClean="0">
                <a:solidFill>
                  <a:srgbClr val="C00000"/>
                </a:solidFill>
              </a:rPr>
              <a:t>fluence</a:t>
            </a:r>
            <a:r>
              <a:rPr lang="en-US" sz="2000" b="1" dirty="0" smtClean="0">
                <a:solidFill>
                  <a:srgbClr val="C00000"/>
                </a:solidFill>
              </a:rPr>
              <a:t> = 7 </a:t>
            </a:r>
            <a:r>
              <a:rPr lang="en-US" sz="2000" b="1" dirty="0" err="1" smtClean="0">
                <a:solidFill>
                  <a:srgbClr val="C00000"/>
                </a:solidFill>
              </a:rPr>
              <a:t>MWy</a:t>
            </a:r>
            <a:r>
              <a:rPr lang="en-US" sz="2000" b="1" dirty="0" smtClean="0">
                <a:solidFill>
                  <a:srgbClr val="C00000"/>
                </a:solidFill>
              </a:rPr>
              <a:t>/m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136" y="6049976"/>
            <a:ext cx="380745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Cryostat volume ~ 1/3 of ITER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4" y="1143000"/>
            <a:ext cx="520351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102" y="76200"/>
            <a:ext cx="90678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Base-design Pilot uses long-leg / deep-V slot </a:t>
            </a:r>
            <a:r>
              <a:rPr lang="en-US" sz="2800" b="1" i="0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endParaRPr lang="en-US" sz="2800" b="1" i="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971800"/>
            <a:ext cx="762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4648200" y="1066800"/>
            <a:ext cx="457200" cy="7620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419600" y="1295400"/>
            <a:ext cx="4621628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PF coils outside TF</a:t>
            </a:r>
          </a:p>
          <a:p>
            <a:r>
              <a:rPr lang="en-US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strike-point radius ~2× to reduce q</a:t>
            </a:r>
            <a:r>
              <a:rPr lang="en-US" b="0" i="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en-US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and peak heat flux</a:t>
            </a:r>
          </a:p>
          <a:p>
            <a:r>
              <a:rPr lang="en-US" b="0" i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en-US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PFCs in region of reduced neutron flux</a:t>
            </a:r>
          </a:p>
          <a:p>
            <a:r>
              <a:rPr lang="en-US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Narrow </a:t>
            </a:r>
            <a:r>
              <a:rPr lang="en-US" b="0" i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en-US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aperture for increased TBR</a:t>
            </a:r>
          </a:p>
          <a:p>
            <a:r>
              <a:rPr lang="en-US" b="0" i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More space for breeding at top/bottom of device</a:t>
            </a:r>
          </a:p>
          <a:p>
            <a:endParaRPr lang="en-US" b="0" i="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i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Long-leg / Super-X aids heat flux reduction 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" y="1371599"/>
            <a:ext cx="4736555" cy="41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55" y="1028700"/>
            <a:ext cx="42957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55968"/>
            <a:ext cx="4381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922" y="990600"/>
            <a:ext cx="3557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0" dirty="0">
                <a:solidFill>
                  <a:srgbClr val="FF0000"/>
                </a:solidFill>
              </a:rPr>
              <a:t>A=2 HTS TF FNSF/Pilot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5753182"/>
            <a:ext cx="4114800" cy="53770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800" b="1" i="0" kern="0" dirty="0" err="1" smtClean="0">
                <a:solidFill>
                  <a:srgbClr val="2D2DB9"/>
                </a:solidFill>
                <a:latin typeface="Symbol" panose="05050102010706020507" pitchFamily="18" charset="2"/>
              </a:rPr>
              <a:t>l</a:t>
            </a:r>
            <a:r>
              <a:rPr lang="en-US" sz="1800" b="1" i="0" kern="0" baseline="-25000" dirty="0" err="1" smtClean="0">
                <a:solidFill>
                  <a:srgbClr val="2D2DB9"/>
                </a:solidFill>
                <a:latin typeface="Arial Narrow" pitchFamily="34" charset="0"/>
              </a:rPr>
              <a:t>q</a:t>
            </a:r>
            <a:r>
              <a:rPr lang="en-US" sz="1800" b="1" i="0" kern="0" baseline="-25000" dirty="0" smtClean="0">
                <a:solidFill>
                  <a:srgbClr val="2D2DB9"/>
                </a:solidFill>
                <a:latin typeface="Arial Narrow" pitchFamily="34" charset="0"/>
              </a:rPr>
              <a:t> </a:t>
            </a:r>
            <a:r>
              <a:rPr lang="en-US" sz="1800" b="1" i="0" kern="0" dirty="0">
                <a:solidFill>
                  <a:srgbClr val="2D2DB9"/>
                </a:solidFill>
                <a:latin typeface="Arial Narrow" panose="020B0606020202030204" pitchFamily="34" charset="0"/>
              </a:rPr>
              <a:t>~</a:t>
            </a:r>
            <a:r>
              <a:rPr lang="en-US" sz="1800" b="1" i="0" kern="0" dirty="0" smtClean="0">
                <a:solidFill>
                  <a:srgbClr val="2D2DB9"/>
                </a:solidFill>
                <a:latin typeface="Arial Narrow" panose="020B0606020202030204" pitchFamily="34" charset="0"/>
              </a:rPr>
              <a:t> 1mm, </a:t>
            </a:r>
            <a:r>
              <a:rPr lang="en-US" sz="1800" b="1" i="0" kern="0" dirty="0">
                <a:solidFill>
                  <a:srgbClr val="2D2DB9"/>
                </a:solidFill>
                <a:latin typeface="Arial Narrow" panose="020B0606020202030204" pitchFamily="34" charset="0"/>
              </a:rPr>
              <a:t>a</a:t>
            </a:r>
            <a:r>
              <a:rPr lang="en-US" sz="1800" b="1" i="0" kern="0" dirty="0" smtClean="0">
                <a:solidFill>
                  <a:srgbClr val="2D2DB9"/>
                </a:solidFill>
                <a:latin typeface="Arial Narrow" panose="020B0606020202030204" pitchFamily="34" charset="0"/>
              </a:rPr>
              <a:t>ssume S ≈ </a:t>
            </a:r>
            <a:r>
              <a:rPr lang="en-US" sz="1800" b="1" i="0" kern="0" dirty="0" err="1" smtClean="0">
                <a:solidFill>
                  <a:srgbClr val="2D2DB9"/>
                </a:solidFill>
                <a:latin typeface="Symbol" panose="05050102010706020507" pitchFamily="18" charset="2"/>
              </a:rPr>
              <a:t>l</a:t>
            </a:r>
            <a:r>
              <a:rPr lang="en-US" sz="1800" b="1" i="0" kern="0" baseline="-25000" dirty="0" err="1" smtClean="0">
                <a:solidFill>
                  <a:srgbClr val="2D2DB9"/>
                </a:solidFill>
                <a:latin typeface="Arial Narrow" pitchFamily="34" charset="0"/>
              </a:rPr>
              <a:t>q</a:t>
            </a:r>
            <a:r>
              <a:rPr lang="en-US" sz="1800" b="1" i="0" kern="0" baseline="-25000" dirty="0" smtClean="0">
                <a:solidFill>
                  <a:srgbClr val="2D2DB9"/>
                </a:solidFill>
                <a:latin typeface="Arial Narrow" pitchFamily="34" charset="0"/>
              </a:rPr>
              <a:t> </a:t>
            </a:r>
            <a:r>
              <a:rPr lang="en-US" sz="1800" b="1" i="0" kern="0" dirty="0" smtClean="0">
                <a:solidFill>
                  <a:srgbClr val="2D2DB9"/>
                </a:solidFill>
                <a:latin typeface="Arial Narrow" pitchFamily="34" charset="0"/>
              </a:rPr>
              <a:t> (closed </a:t>
            </a:r>
            <a:r>
              <a:rPr lang="en-US" sz="1800" b="1" i="0" kern="0" dirty="0" err="1" smtClean="0">
                <a:solidFill>
                  <a:srgbClr val="2D2DB9"/>
                </a:solidFill>
                <a:latin typeface="Arial Narrow" panose="020B0606020202030204" pitchFamily="34" charset="0"/>
              </a:rPr>
              <a:t>divertor</a:t>
            </a:r>
            <a:r>
              <a:rPr lang="en-US" sz="1800" b="1" i="0" kern="0" dirty="0" smtClean="0">
                <a:solidFill>
                  <a:srgbClr val="2D2DB9"/>
                </a:solidFill>
                <a:latin typeface="Arial Narrow" panose="020B0606020202030204" pitchFamily="34" charset="0"/>
              </a:rPr>
              <a:t>)</a:t>
            </a:r>
            <a:endParaRPr lang="en-US" sz="1800" b="1" i="0" kern="0" baseline="-25000" dirty="0" smtClean="0">
              <a:solidFill>
                <a:srgbClr val="2D2DB9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600" b="1" i="0" kern="0" dirty="0" smtClean="0">
                <a:solidFill>
                  <a:srgbClr val="2D2DB9"/>
                </a:solidFill>
              </a:rPr>
              <a:t>(T. </a:t>
            </a:r>
            <a:r>
              <a:rPr lang="en-US" sz="1600" b="1" i="0" kern="0" dirty="0" err="1" smtClean="0">
                <a:solidFill>
                  <a:srgbClr val="2D2DB9"/>
                </a:solidFill>
              </a:rPr>
              <a:t>Eich</a:t>
            </a:r>
            <a:r>
              <a:rPr lang="en-US" sz="1600" b="1" i="0" kern="0" dirty="0" smtClean="0">
                <a:solidFill>
                  <a:srgbClr val="2D2DB9"/>
                </a:solidFill>
              </a:rPr>
              <a:t> </a:t>
            </a:r>
            <a:r>
              <a:rPr lang="en-US" sz="1600" b="1" i="0" kern="0" dirty="0">
                <a:solidFill>
                  <a:srgbClr val="2D2DB9"/>
                </a:solidFill>
              </a:rPr>
              <a:t>NF </a:t>
            </a:r>
            <a:r>
              <a:rPr lang="en-US" sz="1600" b="1" i="0" kern="0" dirty="0" smtClean="0">
                <a:solidFill>
                  <a:srgbClr val="2D2DB9"/>
                </a:solidFill>
              </a:rPr>
              <a:t>2013)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6128468"/>
            <a:ext cx="418422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i="0" dirty="0" smtClean="0">
                <a:solidFill>
                  <a:srgbClr val="FF0000"/>
                </a:solidFill>
                <a:latin typeface="Helvetica" charset="0"/>
              </a:rPr>
              <a:t>(Partial) detachment likely reduces peak q</a:t>
            </a:r>
            <a:r>
              <a:rPr lang="en-US" b="1" i="0" baseline="-25000" dirty="0" smtClean="0">
                <a:solidFill>
                  <a:srgbClr val="FF0000"/>
                </a:solidFill>
                <a:latin typeface="Helvetica" charset="0"/>
                <a:sym typeface="Symbol"/>
              </a:rPr>
              <a:t></a:t>
            </a:r>
            <a:r>
              <a:rPr lang="en-US" b="1" i="0" dirty="0" smtClean="0">
                <a:solidFill>
                  <a:srgbClr val="FF0000"/>
                </a:solidFill>
                <a:latin typeface="Helvetica" charset="0"/>
              </a:rPr>
              <a:t> by further factor of 2-7</a:t>
            </a:r>
            <a:endParaRPr lang="en-US" b="1" i="0" baseline="30000" dirty="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0600" y="2724150"/>
            <a:ext cx="4260429" cy="17318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Another option: </a:t>
            </a:r>
            <a:r>
              <a:rPr lang="en-US" sz="2800" b="1" dirty="0" smtClean="0"/>
              <a:t>Liquid metal (</a:t>
            </a:r>
            <a:r>
              <a:rPr lang="en-US" sz="2800" b="1" dirty="0" smtClean="0"/>
              <a:t>LM) </a:t>
            </a:r>
            <a:r>
              <a:rPr lang="en-US" sz="2800" b="1" dirty="0" err="1" smtClean="0"/>
              <a:t>divertor</a:t>
            </a:r>
            <a:r>
              <a:rPr lang="en-US" sz="2800" b="1" dirty="0" smtClean="0"/>
              <a:t> </a:t>
            </a:r>
            <a:r>
              <a:rPr lang="en-US" sz="2800" dirty="0" smtClean="0"/>
              <a:t>w/ </a:t>
            </a:r>
            <a:r>
              <a:rPr lang="en-US" sz="2800" dirty="0" smtClean="0"/>
              <a:t>shorter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outer leg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div</a:t>
            </a:r>
            <a:r>
              <a:rPr lang="en-US" sz="2800" dirty="0" smtClean="0"/>
              <a:t> </a:t>
            </a:r>
            <a:r>
              <a:rPr lang="en-US" sz="2800" dirty="0" smtClean="0"/>
              <a:t>= 9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21MW/m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for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strike</a:t>
            </a:r>
            <a:r>
              <a:rPr lang="en-US" sz="2800" dirty="0" smtClean="0"/>
              <a:t> = 4.2m </a:t>
            </a:r>
            <a:r>
              <a:rPr lang="en-US" sz="2800" dirty="0" smtClean="0">
                <a:sym typeface="Wingdings" panose="05000000000000000000" pitchFamily="2" charset="2"/>
              </a:rPr>
              <a:t> 2.5m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7285" y="1103387"/>
            <a:ext cx="8232952" cy="5449813"/>
            <a:chOff x="107285" y="1103387"/>
            <a:chExt cx="8232952" cy="575461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85" y="1103387"/>
              <a:ext cx="3931315" cy="575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143000"/>
              <a:ext cx="3844437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19200" y="1295400"/>
              <a:ext cx="24641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Long-leg / Super-X</a:t>
              </a:r>
              <a:endParaRPr lang="en-US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98818" y="2921168"/>
              <a:ext cx="121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Shorter leg LM </a:t>
              </a:r>
              <a:r>
                <a:rPr lang="en-US" sz="2000" b="1" dirty="0" err="1" smtClean="0"/>
                <a:t>divertor</a:t>
              </a:r>
              <a:endParaRPr lang="en-US" sz="2000" b="1" dirty="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801" y="3640876"/>
              <a:ext cx="3162080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 smtClean="0">
                  <a:latin typeface="Arial Narrow" panose="020B0606020202030204" pitchFamily="34" charset="0"/>
                </a:rPr>
                <a:t>Geometry also compatible with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 smtClean="0">
                  <a:latin typeface="Arial Narrow" panose="020B0606020202030204" pitchFamily="34" charset="0"/>
                </a:rPr>
                <a:t>“vapor box” concepts (Ono / </a:t>
              </a:r>
              <a:r>
                <a:rPr lang="en-US" sz="1600" dirty="0" err="1" smtClean="0">
                  <a:latin typeface="Arial Narrow" panose="020B0606020202030204" pitchFamily="34" charset="0"/>
                </a:rPr>
                <a:t>Goldston</a:t>
              </a:r>
              <a:r>
                <a:rPr lang="en-US" sz="1600" dirty="0" smtClean="0">
                  <a:latin typeface="Arial Narrow" panose="020B0606020202030204" pitchFamily="34" charset="0"/>
                </a:rPr>
                <a:t>)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6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Why (flowing) liquid metals in </a:t>
            </a:r>
            <a:r>
              <a:rPr lang="en-US" sz="3600" b="1" dirty="0" err="1" smtClean="0"/>
              <a:t>divertor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06540" cy="533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Replenish </a:t>
            </a:r>
            <a:r>
              <a:rPr lang="en-US" sz="3200" dirty="0" err="1" smtClean="0"/>
              <a:t>divertor</a:t>
            </a:r>
            <a:r>
              <a:rPr lang="en-US" sz="3200" dirty="0" smtClean="0"/>
              <a:t> material lost to steady-state,  transient erosion (ELMs, control excursions)</a:t>
            </a:r>
          </a:p>
          <a:p>
            <a:pPr lvl="1"/>
            <a:r>
              <a:rPr lang="en-US" sz="2800" dirty="0" smtClean="0"/>
              <a:t>Potentially more resilient to disruptions (?)</a:t>
            </a:r>
          </a:p>
          <a:p>
            <a:r>
              <a:rPr lang="en-US" sz="3200" dirty="0" smtClean="0"/>
              <a:t>First-wall erosion materials will very likely end up in </a:t>
            </a:r>
            <a:r>
              <a:rPr lang="en-US" sz="3200" dirty="0" err="1" smtClean="0"/>
              <a:t>divertor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need active dust removal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Dissipate higher heat fluxes than is possible with solids  widens </a:t>
            </a:r>
            <a:r>
              <a:rPr lang="en-US" sz="3200" dirty="0" err="1" smtClean="0">
                <a:sym typeface="Wingdings" panose="05000000000000000000" pitchFamily="2" charset="2"/>
              </a:rPr>
              <a:t>divertor</a:t>
            </a:r>
            <a:r>
              <a:rPr lang="en-US" sz="3200" dirty="0" smtClean="0">
                <a:sym typeface="Wingdings" panose="05000000000000000000" pitchFamily="2" charset="2"/>
              </a:rPr>
              <a:t> design space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Lithium H/D/T pumping may increase energy confinement  important for compact Pilots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ELMs suppressed by Li in NSTX, EAST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0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2193</Words>
  <Application>Microsoft Office PowerPoint</Application>
  <PresentationFormat>On-screen Show (4:3)</PresentationFormat>
  <Paragraphs>342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NSTX Upgrade</vt:lpstr>
      <vt:lpstr>Next-Step Low-Aspect-Ratio Tokamaks Using High-Temperature Superconductors and Liquid Metal Plasma Facing Components*</vt:lpstr>
      <vt:lpstr>Possible missions for next-steps</vt:lpstr>
      <vt:lpstr>Recent design studies show ST potentially attractive as Fusion Nuclear Science Facility (FNSF) and Pilot Plant</vt:lpstr>
      <vt:lpstr>Possible missions for next-steps</vt:lpstr>
      <vt:lpstr>PowerPoint Presentation</vt:lpstr>
      <vt:lpstr>PowerPoint Presentation</vt:lpstr>
      <vt:lpstr>Long-leg / Super-X aids heat flux reduction </vt:lpstr>
      <vt:lpstr>Another option: Liquid metal (LM) divertor w/ shorter  outer leg Pdiv = 9  21MW/m2 for Rstrike = 4.2m  2.5m</vt:lpstr>
      <vt:lpstr>Why (flowing) liquid metals in divertor?</vt:lpstr>
      <vt:lpstr>HTS ST-FNSF design with Li flow  on divertor and inboard surfaces</vt:lpstr>
      <vt:lpstr>Basic liquid metal divertor concept</vt:lpstr>
      <vt:lpstr>Concepts with LM flow only in divertors</vt:lpstr>
      <vt:lpstr>Benefits of shorter-leg LM high-heat-flux divertor:</vt:lpstr>
      <vt:lpstr>Comparison of long vs. shorter-leg divertor Pilots:</vt:lpstr>
      <vt:lpstr>Possible missions for next-steps</vt:lpstr>
      <vt:lpstr>Beginning to assess smaller dedicated low-A HTS tokamak for liquid metal divertor development</vt:lpstr>
      <vt:lpstr>Summary</vt:lpstr>
      <vt:lpstr>PowerPoint Presentation</vt:lpstr>
      <vt:lpstr>HTS cables using REBCO tapes achieving  high winding pack current density at high field </vt:lpstr>
      <vt:lpstr>What is optimal A for HTS FNSF / Pilot Plant?</vt:lpstr>
      <vt:lpstr>High TF winding-pack current density required to access highest BT at lower A </vt:lpstr>
      <vt:lpstr>High current density HTS cable motivates  consideration of low-A tokamak pilot plants</vt:lpstr>
      <vt:lpstr>A ≥ 2 pilot plant scenarios have  elevated H &gt; 1, fBS ~ 80%, IP = 6-12MA</vt:lpstr>
      <vt:lpstr>Breeding calculations for A=2, R=3 Pilot Plant</vt:lpstr>
      <vt:lpstr>Comparison of low-A FNSF / Pilot Plants</vt:lpstr>
      <vt:lpstr>Comparison of low-A FNSF / Pilot Plants</vt:lpstr>
      <vt:lpstr>PowerPoint Presentation</vt:lpstr>
      <vt:lpstr>Plasma constraints</vt:lpstr>
      <vt:lpstr>Aspect ratio dependence of limits: k(e), bN(e)</vt:lpstr>
      <vt:lpstr>Engineering constraints</vt:lpstr>
      <vt:lpstr>Simplified TF magnet design equations</vt:lpstr>
      <vt:lpstr>PowerPoint Presentation</vt:lpstr>
      <vt:lpstr>PowerPoint Presentation</vt:lpstr>
      <vt:lpstr>HTS performance vs. field and fast neutron fluence</vt:lpstr>
      <vt:lpstr>Neutronics analysis for HTS TF shielding</vt:lpstr>
      <vt:lpstr>Breeding blanket thickness model</vt:lpstr>
      <vt:lpstr>HTS TF lifetime is very strong  function of inboard shielding thickness</vt:lpstr>
      <vt:lpstr>3-D Neutronics Model</vt:lpstr>
      <vt:lpstr>CAD Geometry of OB Blanket with Ports</vt:lpstr>
      <vt:lpstr>Lower-A maximizes TF magnet utilization</vt:lpstr>
      <vt:lpstr>A = 2.5-3 maximizes blanket utilization</vt:lpstr>
      <vt:lpstr>Need inboard breeding for TBR &gt; 1 at A=2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233</cp:revision>
  <dcterms:created xsi:type="dcterms:W3CDTF">2015-07-16T16:59:24Z</dcterms:created>
  <dcterms:modified xsi:type="dcterms:W3CDTF">2017-09-18T22:13:51Z</dcterms:modified>
</cp:coreProperties>
</file>