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3" r:id="rId3"/>
    <p:sldId id="274" r:id="rId4"/>
    <p:sldId id="280" r:id="rId5"/>
    <p:sldId id="295" r:id="rId6"/>
    <p:sldId id="300" r:id="rId7"/>
    <p:sldId id="304" r:id="rId8"/>
    <p:sldId id="301" r:id="rId9"/>
    <p:sldId id="305" r:id="rId10"/>
    <p:sldId id="307" r:id="rId11"/>
    <p:sldId id="293" r:id="rId12"/>
    <p:sldId id="281" r:id="rId13"/>
    <p:sldId id="285" r:id="rId14"/>
    <p:sldId id="296" r:id="rId15"/>
    <p:sldId id="306" r:id="rId16"/>
    <p:sldId id="290" r:id="rId17"/>
    <p:sldId id="291" r:id="rId18"/>
    <p:sldId id="299" r:id="rId19"/>
    <p:sldId id="289" r:id="rId20"/>
    <p:sldId id="294" r:id="rId21"/>
    <p:sldId id="286" r:id="rId22"/>
  </p:sldIdLst>
  <p:sldSz cx="9144000" cy="6858000" type="screen4x3"/>
  <p:notesSz cx="6669088" cy="9926638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73" autoAdjust="0"/>
  </p:normalViewPr>
  <p:slideViewPr>
    <p:cSldViewPr snapToGrid="0" snapToObjects="1">
      <p:cViewPr varScale="1">
        <p:scale>
          <a:sx n="86" d="100"/>
          <a:sy n="86" d="100"/>
        </p:scale>
        <p:origin x="99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E7BE51-9B10-4409-8A0C-92622C2A9B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DB5CCE-271C-44F6-88A6-068D0D33B8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EA053-DB40-4C25-8FB7-94AB6B3222AA}" type="datetimeFigureOut">
              <a:rPr lang="en-GB" smtClean="0"/>
              <a:t>19/09/2017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EF9183-2C6B-44B3-8D58-B55DC2214B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9E74E-4197-4D3B-B1DE-05E3C4A79B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998E8-0421-49C1-9CF6-D920BF5CE6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286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1FB5025-F7D3-425F-89C4-F807920D5EFE}" type="datetimeFigureOut">
              <a:rPr lang="en-GB"/>
              <a:pPr>
                <a:defRPr/>
              </a:pPr>
              <a:t>19/09/2017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3EB004C-609A-4246-AF04-57B4A33EFF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6114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EB004C-609A-4246-AF04-57B4A33EFFF3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818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Interaction</a:t>
            </a:r>
          </a:p>
          <a:p>
            <a:r>
              <a:rPr lang="en-GB" dirty="0"/>
              <a:t>Turbulent filaments</a:t>
            </a:r>
          </a:p>
          <a:p>
            <a:r>
              <a:rPr lang="en-GB" dirty="0"/>
              <a:t>How long they continue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EB004C-609A-4246-AF04-57B4A33EFFF3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086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6145213"/>
            <a:ext cx="174148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105525"/>
            <a:ext cx="11239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6176963"/>
            <a:ext cx="8832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defTabSz="914400" eaLnBrk="1" hangingPunct="1">
              <a:defRPr/>
            </a:pPr>
            <a:r>
              <a:rPr lang="en-GB" altLang="en-US" sz="900" dirty="0">
                <a:solidFill>
                  <a:srgbClr val="E57C23"/>
                </a:solidFill>
                <a:latin typeface="Arial" charset="0"/>
                <a:cs typeface="Arial" charset="0"/>
              </a:rPr>
              <a:t>CCFE is the fusion research arm of the </a:t>
            </a:r>
            <a:r>
              <a:rPr lang="en-GB" altLang="en-US" sz="900" b="1" dirty="0">
                <a:solidFill>
                  <a:srgbClr val="E57C23"/>
                </a:solidFill>
                <a:latin typeface="Arial" charset="0"/>
                <a:cs typeface="Arial" charset="0"/>
              </a:rPr>
              <a:t>United Kingdom Atomic Energy Authority.</a:t>
            </a:r>
          </a:p>
          <a:p>
            <a:pPr algn="ctr" defTabSz="914400" eaLnBrk="1" hangingPunct="1">
              <a:defRPr/>
            </a:pPr>
            <a:r>
              <a:rPr lang="en-GB" altLang="en-US" sz="900" dirty="0">
                <a:solidFill>
                  <a:srgbClr val="E57C23"/>
                </a:solidFill>
                <a:latin typeface="Arial" charset="0"/>
                <a:cs typeface="Arial" charset="0"/>
              </a:rPr>
              <a:t>This work was funded by the RCUK Energy Programme [grant number EP/I501045] .</a:t>
            </a:r>
            <a:endParaRPr lang="en-GB" altLang="en-US" sz="900" b="1" dirty="0">
              <a:solidFill>
                <a:srgbClr val="E57C23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687"/>
            <a:ext cx="7772400" cy="2881084"/>
          </a:xfrm>
          <a:prstGeom prst="rect">
            <a:avLst/>
          </a:prstGeom>
        </p:spPr>
        <p:txBody>
          <a:bodyPr anchorCtr="1"/>
          <a:lstStyle>
            <a:lvl1pPr>
              <a:defRPr sz="4400">
                <a:solidFill>
                  <a:srgbClr val="E57C2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E57C2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4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CF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19838"/>
            <a:ext cx="9144000" cy="539750"/>
          </a:xfrm>
          <a:prstGeom prst="rect">
            <a:avLst/>
          </a:prstGeom>
          <a:solidFill>
            <a:srgbClr val="E57C23"/>
          </a:solidFill>
          <a:ln>
            <a:solidFill>
              <a:srgbClr val="E57C2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6402388"/>
            <a:ext cx="1196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7144"/>
            <a:ext cx="8229600" cy="52178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999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E57C2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0"/>
          </p:nvPr>
        </p:nvSpPr>
        <p:spPr>
          <a:xfrm>
            <a:off x="1343025" y="6332538"/>
            <a:ext cx="6472238" cy="228600"/>
          </a:xfrm>
        </p:spPr>
        <p:txBody>
          <a:bodyPr/>
          <a:lstStyle>
            <a:lvl1pPr>
              <a:defRPr sz="1200" b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 dirty="0"/>
              <a:t>International Spherical Torus Workshop 20</a:t>
            </a:r>
            <a:r>
              <a:rPr lang="en-GB" baseline="30000" dirty="0"/>
              <a:t>th</a:t>
            </a:r>
            <a:r>
              <a:rPr lang="en-GB" dirty="0"/>
              <a:t> September 2017</a:t>
            </a: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>
          <a:xfrm>
            <a:off x="3502025" y="6567488"/>
            <a:ext cx="2133600" cy="287337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676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7"/>
          <p:cNvSpPr>
            <a:spLocks noGrp="1"/>
          </p:cNvSpPr>
          <p:nvPr>
            <p:ph type="title"/>
          </p:nvPr>
        </p:nvSpPr>
        <p:spPr bwMode="auto">
          <a:xfrm>
            <a:off x="252413" y="0"/>
            <a:ext cx="863917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922338"/>
            <a:ext cx="82296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GB"/>
              <a:t>This is the title of the slide and the date it was written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8D69067-69B6-421D-B29F-76C1862572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E57C23"/>
          </a:solidFill>
          <a:latin typeface="Arial" pitchFamily="34" charset="0"/>
          <a:ea typeface="ＭＳ Ｐゴシック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57C23"/>
          </a:solidFill>
          <a:latin typeface="Arial" pitchFamily="34" charset="0"/>
          <a:ea typeface="ＭＳ Ｐゴシック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57C23"/>
          </a:solidFill>
          <a:latin typeface="Arial" pitchFamily="34" charset="0"/>
          <a:ea typeface="ＭＳ Ｐゴシック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57C23"/>
          </a:solidFill>
          <a:latin typeface="Arial" pitchFamily="34" charset="0"/>
          <a:ea typeface="ＭＳ Ｐゴシック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E57C23"/>
          </a:solidFill>
          <a:latin typeface="Arial" pitchFamily="34" charset="0"/>
          <a:ea typeface="ＭＳ Ｐゴシック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57C23"/>
          </a:solidFill>
          <a:latin typeface="Arial" pitchFamily="34" charset="0"/>
          <a:ea typeface="ＭＳ Ｐゴシック" pitchFamily="34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57C23"/>
          </a:solidFill>
          <a:latin typeface="Arial" pitchFamily="34" charset="0"/>
          <a:ea typeface="ＭＳ Ｐゴシック" pitchFamily="34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57C23"/>
          </a:solidFill>
          <a:latin typeface="Arial" pitchFamily="34" charset="0"/>
          <a:ea typeface="ＭＳ Ｐゴシック" pitchFamily="34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E57C23"/>
          </a:solidFill>
          <a:latin typeface="Arial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Arial" pitchFamily="34" charset="0"/>
          <a:ea typeface="ＭＳ Ｐゴシック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685800" y="188913"/>
            <a:ext cx="7772400" cy="26701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GB" sz="4000" dirty="0"/>
              <a:t>Secondary ELM filaments in MAST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921327" y="3429000"/>
            <a:ext cx="7301345" cy="17526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bg1"/>
                </a:solidFill>
                <a:latin typeface="Arial" charset="0"/>
              </a:rPr>
              <a:t>S. Elmore, J Harrison, A Kirk, N Walkden and the MAST Team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999406-8E0C-40B3-89BA-A79C3DA71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DND Type I ELM filaments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7A7745-F5C1-4A47-9DED-05F20FDCFA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76F86-CB75-4967-84DC-DAF38ACD47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BB10-0E98-47F6-84D4-945BC3CB6888}"/>
              </a:ext>
            </a:extLst>
          </p:cNvPr>
          <p:cNvSpPr txBox="1"/>
          <p:nvPr/>
        </p:nvSpPr>
        <p:spPr>
          <a:xfrm>
            <a:off x="5115335" y="5449366"/>
            <a:ext cx="3927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Inter-ELM is equivalent to t-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ELM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&gt; 1.5ms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9796130-22DC-4D3D-95A8-AB05F6606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8000" y="1072800"/>
            <a:ext cx="4276800" cy="4389798"/>
          </a:xfr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9C35C55-C616-4044-8AE4-17CD38281572}"/>
              </a:ext>
            </a:extLst>
          </p:cNvPr>
          <p:cNvSpPr txBox="1">
            <a:spLocks/>
          </p:cNvSpPr>
          <p:nvPr/>
        </p:nvSpPr>
        <p:spPr bwMode="auto">
          <a:xfrm>
            <a:off x="223025" y="708847"/>
            <a:ext cx="4583914" cy="561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dirty="0"/>
              <a:t>DND type I </a:t>
            </a:r>
            <a:r>
              <a:rPr lang="en-GB" dirty="0" err="1"/>
              <a:t>ELMy</a:t>
            </a:r>
            <a:r>
              <a:rPr lang="en-GB" dirty="0"/>
              <a:t> H-mode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Magnetic equilibrium means LCFS is further from PFCs</a:t>
            </a:r>
          </a:p>
          <a:p>
            <a:pPr>
              <a:lnSpc>
                <a:spcPct val="120000"/>
              </a:lnSpc>
            </a:pPr>
            <a:endParaRPr lang="en-GB" sz="2900" dirty="0"/>
          </a:p>
          <a:p>
            <a:pPr>
              <a:lnSpc>
                <a:spcPct val="120000"/>
              </a:lnSpc>
            </a:pPr>
            <a:r>
              <a:rPr lang="en-GB" dirty="0"/>
              <a:t>Secondary filaments do exist after DND type I ELMs</a:t>
            </a:r>
          </a:p>
          <a:p>
            <a:pPr>
              <a:lnSpc>
                <a:spcPct val="120000"/>
              </a:lnSpc>
            </a:pPr>
            <a:endParaRPr lang="en-GB" sz="2900" dirty="0"/>
          </a:p>
          <a:p>
            <a:pPr>
              <a:lnSpc>
                <a:spcPct val="120000"/>
              </a:lnSpc>
            </a:pPr>
            <a:r>
              <a:rPr lang="en-GB" dirty="0" err="1"/>
              <a:t>I</a:t>
            </a:r>
            <a:r>
              <a:rPr lang="en-GB" baseline="-25000" dirty="0" err="1"/>
              <a:t>sat</a:t>
            </a:r>
            <a:r>
              <a:rPr lang="en-GB" dirty="0"/>
              <a:t> due to filaments reduces across target profile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t-</a:t>
            </a:r>
            <a:r>
              <a:rPr lang="en-GB" dirty="0" err="1"/>
              <a:t>t</a:t>
            </a:r>
            <a:r>
              <a:rPr lang="en-GB" baseline="-25000" dirty="0" err="1"/>
              <a:t>ELM</a:t>
            </a:r>
            <a:r>
              <a:rPr lang="en-GB" dirty="0"/>
              <a:t> = 900 – </a:t>
            </a:r>
            <a:r>
              <a:rPr lang="en-GB" dirty="0" smtClean="0"/>
              <a:t>1200µs:</a:t>
            </a:r>
            <a:endParaRPr lang="en-GB" dirty="0"/>
          </a:p>
          <a:p>
            <a:pPr lvl="2">
              <a:lnSpc>
                <a:spcPct val="120000"/>
              </a:lnSpc>
            </a:pPr>
            <a:r>
              <a:rPr lang="en-GB" sz="2300" dirty="0" err="1"/>
              <a:t>I</a:t>
            </a:r>
            <a:r>
              <a:rPr lang="en-GB" sz="2300" baseline="-25000" dirty="0" err="1"/>
              <a:t>sat</a:t>
            </a:r>
            <a:r>
              <a:rPr lang="en-GB" sz="2300" dirty="0"/>
              <a:t> is close to level of inter-ELM SOL</a:t>
            </a:r>
          </a:p>
          <a:p>
            <a:pPr>
              <a:lnSpc>
                <a:spcPct val="120000"/>
              </a:lnSpc>
            </a:pPr>
            <a:endParaRPr lang="en-GB" sz="2900" dirty="0"/>
          </a:p>
          <a:p>
            <a:pPr>
              <a:lnSpc>
                <a:spcPct val="120000"/>
              </a:lnSpc>
            </a:pPr>
            <a:r>
              <a:rPr lang="en-GB" dirty="0"/>
              <a:t>Camera data will be used to show if any interaction with PFCs in this case</a:t>
            </a:r>
          </a:p>
        </p:txBody>
      </p:sp>
    </p:spTree>
    <p:extLst>
      <p:ext uri="{BB962C8B-B14F-4D97-AF65-F5344CB8AC3E}">
        <p14:creationId xmlns:p14="http://schemas.microsoft.com/office/powerpoint/2010/main" val="164738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53DAA6-D2C6-40D6-B0C1-2EA6FDFB3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DND Small Type I ELM filaments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AE8366-814E-408B-A80D-390C0E1708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3AD46-F313-4509-A4AA-9C6BD0E37E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AD8FBF0-91D5-47E9-B764-C26FB4118B5A}"/>
              </a:ext>
            </a:extLst>
          </p:cNvPr>
          <p:cNvSpPr txBox="1">
            <a:spLocks/>
          </p:cNvSpPr>
          <p:nvPr/>
        </p:nvSpPr>
        <p:spPr bwMode="auto">
          <a:xfrm>
            <a:off x="378691" y="905165"/>
            <a:ext cx="4428247" cy="532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>
              <a:lnSpc>
                <a:spcPct val="120000"/>
              </a:lnSpc>
            </a:pPr>
            <a:r>
              <a:rPr lang="en-GB" dirty="0"/>
              <a:t>Same DND plasma scenario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Δ</a:t>
            </a:r>
            <a:r>
              <a:rPr lang="en-GB" dirty="0"/>
              <a:t>W smaller than previous set of type I ELMs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Same t-</a:t>
            </a:r>
            <a:r>
              <a:rPr lang="en-GB" dirty="0" err="1"/>
              <a:t>t</a:t>
            </a:r>
            <a:r>
              <a:rPr lang="en-GB" baseline="-25000" dirty="0" err="1"/>
              <a:t>ELM</a:t>
            </a:r>
            <a:r>
              <a:rPr lang="en-GB" dirty="0"/>
              <a:t> windows as previous analysis </a:t>
            </a:r>
          </a:p>
          <a:p>
            <a:pPr lvl="1">
              <a:lnSpc>
                <a:spcPct val="120000"/>
              </a:lnSpc>
            </a:pPr>
            <a:r>
              <a:rPr lang="en-GB" dirty="0" err="1"/>
              <a:t>I</a:t>
            </a:r>
            <a:r>
              <a:rPr lang="en-GB" baseline="-25000" dirty="0" err="1"/>
              <a:t>sat</a:t>
            </a:r>
            <a:r>
              <a:rPr lang="en-GB" dirty="0"/>
              <a:t> signal almost overlays inter-ELM measurements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During t-</a:t>
            </a:r>
            <a:r>
              <a:rPr lang="en-GB" dirty="0" err="1"/>
              <a:t>t</a:t>
            </a:r>
            <a:r>
              <a:rPr lang="en-GB" baseline="-25000" dirty="0" err="1"/>
              <a:t>ELM</a:t>
            </a:r>
            <a:r>
              <a:rPr lang="en-GB" dirty="0"/>
              <a:t> = 300-600µs higher </a:t>
            </a:r>
            <a:r>
              <a:rPr lang="en-GB" dirty="0" err="1"/>
              <a:t>I</a:t>
            </a:r>
            <a:r>
              <a:rPr lang="en-GB" baseline="-25000" dirty="0" err="1"/>
              <a:t>sat</a:t>
            </a:r>
            <a:r>
              <a:rPr lang="en-GB" dirty="0"/>
              <a:t> indicative of small filamentary behaviour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low compared to previously studied secondary filaments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5FB3A-4A5D-495D-8C3E-7F2DBBC43C4A}"/>
              </a:ext>
            </a:extLst>
          </p:cNvPr>
          <p:cNvSpPr txBox="1"/>
          <p:nvPr/>
        </p:nvSpPr>
        <p:spPr>
          <a:xfrm>
            <a:off x="5115335" y="5449366"/>
            <a:ext cx="3927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Inter-ELM is equivalent to t-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ELM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&gt; 1.5ms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C8FD38-5591-4C6C-865C-C0C5FEAA6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00" y="1072800"/>
            <a:ext cx="4276800" cy="43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7ED1E8F-3FB1-4993-B15A-6320B612F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805" y="1326502"/>
            <a:ext cx="2764568" cy="442876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9F17E1-FF19-419D-94B1-DB6DBBEB9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Fast camera data of ELMs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D0FA8F-B5BC-475B-A942-D3DB7BCBE6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7A450A-D8BD-4BA7-8652-AC061659F6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5EE55EE-5CE1-4825-A6B1-3198BCFA8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059698" y="1326502"/>
            <a:ext cx="3046482" cy="442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F69C397-8C40-4127-A3AF-7E1E7CA8C4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231655" y="1326503"/>
            <a:ext cx="2764567" cy="442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1D1E59-2724-4074-BCA6-0ADBB6FD86DB}"/>
              </a:ext>
            </a:extLst>
          </p:cNvPr>
          <p:cNvSpPr txBox="1"/>
          <p:nvPr/>
        </p:nvSpPr>
        <p:spPr>
          <a:xfrm>
            <a:off x="716690" y="858237"/>
            <a:ext cx="1686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LSN Type I ELM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FF8047-F0E5-4508-A958-4DB4B6DF7811}"/>
              </a:ext>
            </a:extLst>
          </p:cNvPr>
          <p:cNvSpPr txBox="1"/>
          <p:nvPr/>
        </p:nvSpPr>
        <p:spPr>
          <a:xfrm>
            <a:off x="6473247" y="859116"/>
            <a:ext cx="228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DND Small Type I ELM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4C582E-1D10-4473-8C95-3F6B0D06CAD2}"/>
              </a:ext>
            </a:extLst>
          </p:cNvPr>
          <p:cNvSpPr txBox="1"/>
          <p:nvPr/>
        </p:nvSpPr>
        <p:spPr>
          <a:xfrm>
            <a:off x="3709961" y="859116"/>
            <a:ext cx="173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DND Type I ELM</a:t>
            </a:r>
          </a:p>
        </p:txBody>
      </p:sp>
    </p:spTree>
    <p:extLst>
      <p:ext uri="{BB962C8B-B14F-4D97-AF65-F5344CB8AC3E}">
        <p14:creationId xmlns:p14="http://schemas.microsoft.com/office/powerpoint/2010/main" val="237145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660592-698F-4F2C-97BE-B5E1EBC77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LSN </a:t>
            </a:r>
            <a:r>
              <a:rPr lang="en-GB" dirty="0" smtClean="0"/>
              <a:t>Type </a:t>
            </a:r>
            <a:r>
              <a:rPr lang="en-GB" dirty="0"/>
              <a:t>I ELMs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29CD78-338A-4A69-AD99-DB9C9944547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F37684-6C69-4B90-AE25-E7ECBBFE7E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1F2479-4F0B-41D8-9E60-A3523E9FB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00" y="1040400"/>
            <a:ext cx="8856000" cy="41760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E23623-144B-4E12-AD19-238D61CD83A2}"/>
              </a:ext>
            </a:extLst>
          </p:cNvPr>
          <p:cNvSpPr txBox="1"/>
          <p:nvPr/>
        </p:nvSpPr>
        <p:spPr>
          <a:xfrm>
            <a:off x="159112" y="5312843"/>
            <a:ext cx="891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00" indent="-2520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Average intensity of all frames in time window following set of ELMs occurring at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ELM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Strong plasma interaction seen in all three time windows on the lower P3 coil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1A25D5-943C-4BEE-9C43-DC473E175CFA}"/>
              </a:ext>
            </a:extLst>
          </p:cNvPr>
          <p:cNvSpPr txBox="1"/>
          <p:nvPr/>
        </p:nvSpPr>
        <p:spPr>
          <a:xfrm>
            <a:off x="7320224" y="1371792"/>
            <a:ext cx="78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LCFS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31896B-82C8-4A45-A5F6-0468F244EC11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7320226" y="1741124"/>
            <a:ext cx="391884" cy="637585"/>
          </a:xfrm>
          <a:prstGeom prst="straightConnector1">
            <a:avLst/>
          </a:prstGeom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1913D89-49B4-4CFB-9ED0-27063F2FD0FA}"/>
              </a:ext>
            </a:extLst>
          </p:cNvPr>
          <p:cNvSpPr txBox="1"/>
          <p:nvPr/>
        </p:nvSpPr>
        <p:spPr>
          <a:xfrm>
            <a:off x="4269551" y="744643"/>
            <a:ext cx="598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E57C23"/>
                </a:solidFill>
              </a:rPr>
              <a:t>Mean</a:t>
            </a:r>
          </a:p>
        </p:txBody>
      </p:sp>
    </p:spTree>
    <p:extLst>
      <p:ext uri="{BB962C8B-B14F-4D97-AF65-F5344CB8AC3E}">
        <p14:creationId xmlns:p14="http://schemas.microsoft.com/office/powerpoint/2010/main" val="2032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A74122-2634-4645-A385-3696D1575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LSN </a:t>
            </a:r>
            <a:r>
              <a:rPr lang="en-GB" dirty="0" smtClean="0"/>
              <a:t>Type </a:t>
            </a:r>
            <a:r>
              <a:rPr lang="en-GB" dirty="0"/>
              <a:t>I ELMs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06AA6E-AA41-4D55-923F-9FDA6047BA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963F0-4A67-4901-AF06-446C3DCE24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0286EC31-8021-4459-97E4-1526303C1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697" y="1041388"/>
            <a:ext cx="8854184" cy="418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7126D2-8765-4397-BE12-AFB2E9B5CE07}"/>
              </a:ext>
            </a:extLst>
          </p:cNvPr>
          <p:cNvSpPr txBox="1"/>
          <p:nvPr/>
        </p:nvSpPr>
        <p:spPr>
          <a:xfrm>
            <a:off x="122700" y="5223618"/>
            <a:ext cx="8912888" cy="1102570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pPr marL="252000" indent="-25200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Strong plasma interaction seen in all three time windows on the lower P3 coil can</a:t>
            </a:r>
          </a:p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Filamentary behaviour visible beyond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= 1 continuing for each time window analysed</a:t>
            </a:r>
          </a:p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Filaments extend out to beyond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= 1.4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CBB8F5-F494-40CD-B063-04B31325216A}"/>
              </a:ext>
            </a:extLst>
          </p:cNvPr>
          <p:cNvSpPr txBox="1"/>
          <p:nvPr/>
        </p:nvSpPr>
        <p:spPr>
          <a:xfrm>
            <a:off x="7216391" y="1250219"/>
            <a:ext cx="105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en-GB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1.4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ECB90A-01DB-4310-B40B-F2A811AA7EC8}"/>
              </a:ext>
            </a:extLst>
          </p:cNvPr>
          <p:cNvCxnSpPr>
            <a:cxnSpLocks/>
          </p:cNvCxnSpPr>
          <p:nvPr/>
        </p:nvCxnSpPr>
        <p:spPr>
          <a:xfrm flipH="1">
            <a:off x="7415684" y="1526011"/>
            <a:ext cx="211015" cy="383181"/>
          </a:xfrm>
          <a:prstGeom prst="straightConnector1">
            <a:avLst/>
          </a:prstGeom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A5DBA12-190B-4538-8508-187DE089AA31}"/>
              </a:ext>
            </a:extLst>
          </p:cNvPr>
          <p:cNvSpPr txBox="1"/>
          <p:nvPr/>
        </p:nvSpPr>
        <p:spPr>
          <a:xfrm>
            <a:off x="3807310" y="684058"/>
            <a:ext cx="1420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E57C23"/>
                </a:solidFill>
              </a:rPr>
              <a:t>Standard deviation</a:t>
            </a:r>
          </a:p>
        </p:txBody>
      </p:sp>
    </p:spTree>
    <p:extLst>
      <p:ext uri="{BB962C8B-B14F-4D97-AF65-F5344CB8AC3E}">
        <p14:creationId xmlns:p14="http://schemas.microsoft.com/office/powerpoint/2010/main" val="106395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A74122-2634-4645-A385-3696D1575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LSN </a:t>
            </a:r>
            <a:r>
              <a:rPr lang="en-GB" dirty="0" smtClean="0"/>
              <a:t>Type </a:t>
            </a:r>
            <a:r>
              <a:rPr lang="en-GB" dirty="0"/>
              <a:t>I ELMs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06AA6E-AA41-4D55-923F-9FDA6047BA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963F0-4A67-4901-AF06-446C3DCE24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0286EC31-8021-4459-97E4-1526303C1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0697" y="1041388"/>
            <a:ext cx="8854184" cy="418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CBB8F5-F494-40CD-B063-04B31325216A}"/>
              </a:ext>
            </a:extLst>
          </p:cNvPr>
          <p:cNvSpPr txBox="1"/>
          <p:nvPr/>
        </p:nvSpPr>
        <p:spPr>
          <a:xfrm>
            <a:off x="7216391" y="1250219"/>
            <a:ext cx="105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en-GB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1.4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ECB90A-01DB-4310-B40B-F2A811AA7EC8}"/>
              </a:ext>
            </a:extLst>
          </p:cNvPr>
          <p:cNvCxnSpPr>
            <a:cxnSpLocks/>
          </p:cNvCxnSpPr>
          <p:nvPr/>
        </p:nvCxnSpPr>
        <p:spPr>
          <a:xfrm flipH="1">
            <a:off x="7415684" y="1526011"/>
            <a:ext cx="211015" cy="383181"/>
          </a:xfrm>
          <a:prstGeom prst="straightConnector1">
            <a:avLst/>
          </a:prstGeom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A5DBA12-190B-4538-8508-187DE089AA31}"/>
              </a:ext>
            </a:extLst>
          </p:cNvPr>
          <p:cNvSpPr txBox="1"/>
          <p:nvPr/>
        </p:nvSpPr>
        <p:spPr>
          <a:xfrm>
            <a:off x="3807310" y="684058"/>
            <a:ext cx="1420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E57C23"/>
                </a:solidFill>
              </a:rPr>
              <a:t>Standard deviation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7126D2-8765-4397-BE12-AFB2E9B5CE07}"/>
              </a:ext>
            </a:extLst>
          </p:cNvPr>
          <p:cNvSpPr txBox="1"/>
          <p:nvPr/>
        </p:nvSpPr>
        <p:spPr>
          <a:xfrm>
            <a:off x="90696" y="5205144"/>
            <a:ext cx="5218869" cy="1121043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Filamentary behaviour visible beyond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= 1 continuing for each time window analysed</a:t>
            </a:r>
          </a:p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Filaments extend out to beyond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= 1.4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68B751-FC2B-4DDD-BB4B-DC680FEA7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2520000"/>
            <a:ext cx="3600000" cy="36979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339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ED4756-727A-44F6-B2AD-184738866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DND </a:t>
            </a:r>
            <a:r>
              <a:rPr lang="en-GB" dirty="0" smtClean="0"/>
              <a:t>Type </a:t>
            </a:r>
            <a:r>
              <a:rPr lang="en-GB" dirty="0"/>
              <a:t>I ELMs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1DD6D-A9B6-4B0D-B724-E032A57603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B54897-4223-42EF-81BE-1E634E30B4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FD39055-C28F-493C-89DA-A128ADE9B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36" y="1080000"/>
            <a:ext cx="9000000" cy="370077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36DA6A-0E2A-4218-8B4D-828B5842B2D9}"/>
              </a:ext>
            </a:extLst>
          </p:cNvPr>
          <p:cNvSpPr txBox="1"/>
          <p:nvPr/>
        </p:nvSpPr>
        <p:spPr>
          <a:xfrm>
            <a:off x="122700" y="4780772"/>
            <a:ext cx="8912888" cy="1519276"/>
          </a:xfrm>
          <a:prstGeom prst="rect">
            <a:avLst/>
          </a:prstGeom>
          <a:noFill/>
        </p:spPr>
        <p:txBody>
          <a:bodyPr wrap="square" rtlCol="0">
            <a:normAutofit fontScale="92500"/>
          </a:bodyPr>
          <a:lstStyle/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Average intensity of all frames in time window following set of ELMs occurring at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ELM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Plasma interaction seen in first time window on the upper and lower P3 coil</a:t>
            </a:r>
          </a:p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Likely that the presence of secondary filaments in this magnetic configuration is due to plasma interaction with PFCs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90B94D-C6B6-41F4-84AF-12D85D49D8C4}"/>
              </a:ext>
            </a:extLst>
          </p:cNvPr>
          <p:cNvSpPr txBox="1"/>
          <p:nvPr/>
        </p:nvSpPr>
        <p:spPr>
          <a:xfrm>
            <a:off x="7423377" y="3897066"/>
            <a:ext cx="78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LCFS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73E152-DD38-43F4-ABA2-E7D40AE44C5B}"/>
              </a:ext>
            </a:extLst>
          </p:cNvPr>
          <p:cNvCxnSpPr>
            <a:cxnSpLocks/>
          </p:cNvCxnSpPr>
          <p:nvPr/>
        </p:nvCxnSpPr>
        <p:spPr>
          <a:xfrm flipH="1" flipV="1">
            <a:off x="7717447" y="3482982"/>
            <a:ext cx="97816" cy="414084"/>
          </a:xfrm>
          <a:prstGeom prst="straightConnector1">
            <a:avLst/>
          </a:prstGeom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170F7CB-7B84-48A1-8318-9E967196A464}"/>
              </a:ext>
            </a:extLst>
          </p:cNvPr>
          <p:cNvSpPr txBox="1"/>
          <p:nvPr/>
        </p:nvSpPr>
        <p:spPr>
          <a:xfrm>
            <a:off x="4140242" y="797657"/>
            <a:ext cx="598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E57C23"/>
                </a:solidFill>
              </a:rPr>
              <a:t>Mean</a:t>
            </a:r>
          </a:p>
        </p:txBody>
      </p:sp>
    </p:spTree>
    <p:extLst>
      <p:ext uri="{BB962C8B-B14F-4D97-AF65-F5344CB8AC3E}">
        <p14:creationId xmlns:p14="http://schemas.microsoft.com/office/powerpoint/2010/main" val="133957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15D645-89F9-4167-8CA9-8E5AD55AA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DND T</a:t>
            </a:r>
            <a:r>
              <a:rPr lang="en-GB" dirty="0" smtClean="0"/>
              <a:t>ype </a:t>
            </a:r>
            <a:r>
              <a:rPr lang="en-GB" dirty="0"/>
              <a:t>I ELMs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79B282-F27D-4F0E-B02E-288945E22D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6ABDE-D011-4D6E-8ABF-257CE5B5F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88C5C48-0EF4-4BF7-BAEC-C9F80ECE4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16" y="1080000"/>
            <a:ext cx="9000000" cy="382324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46008E-A01B-4C85-8DD0-E74F9C7141FB}"/>
              </a:ext>
            </a:extLst>
          </p:cNvPr>
          <p:cNvSpPr txBox="1"/>
          <p:nvPr/>
        </p:nvSpPr>
        <p:spPr>
          <a:xfrm>
            <a:off x="122700" y="4969510"/>
            <a:ext cx="8912888" cy="1260468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Plasma interaction on the PFCs visible in first time window</a:t>
            </a:r>
          </a:p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Filamentary behaviour visible beyond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= 1</a:t>
            </a:r>
          </a:p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Filamentary indications reduce with increasing t-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ELM</a:t>
            </a:r>
            <a:endParaRPr lang="en-GB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Filaments extend out to beyond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= 1.4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4399C4-F965-4EF2-82D6-BAE5CE2181D2}"/>
              </a:ext>
            </a:extLst>
          </p:cNvPr>
          <p:cNvSpPr txBox="1"/>
          <p:nvPr/>
        </p:nvSpPr>
        <p:spPr>
          <a:xfrm>
            <a:off x="7248419" y="4103945"/>
            <a:ext cx="1053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en-GB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1.4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0DB456-C64A-482D-AF38-0874E0BE96D2}"/>
              </a:ext>
            </a:extLst>
          </p:cNvPr>
          <p:cNvCxnSpPr>
            <a:cxnSpLocks/>
          </p:cNvCxnSpPr>
          <p:nvPr/>
        </p:nvCxnSpPr>
        <p:spPr>
          <a:xfrm flipV="1">
            <a:off x="7815263" y="3778181"/>
            <a:ext cx="0" cy="325764"/>
          </a:xfrm>
          <a:prstGeom prst="straightConnector1">
            <a:avLst/>
          </a:prstGeom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1E183DE-0A00-4822-8FC9-96D08163700E}"/>
              </a:ext>
            </a:extLst>
          </p:cNvPr>
          <p:cNvSpPr txBox="1"/>
          <p:nvPr/>
        </p:nvSpPr>
        <p:spPr>
          <a:xfrm>
            <a:off x="3868665" y="775437"/>
            <a:ext cx="1420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E57C23"/>
                </a:solidFill>
              </a:rPr>
              <a:t>Standard deviation</a:t>
            </a:r>
          </a:p>
        </p:txBody>
      </p:sp>
    </p:spTree>
    <p:extLst>
      <p:ext uri="{BB962C8B-B14F-4D97-AF65-F5344CB8AC3E}">
        <p14:creationId xmlns:p14="http://schemas.microsoft.com/office/powerpoint/2010/main" val="317572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15D645-89F9-4167-8CA9-8E5AD55AA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DND Type I ELMs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79B282-F27D-4F0E-B02E-288945E22D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06ABDE-D011-4D6E-8ABF-257CE5B5FB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88C5C48-0EF4-4BF7-BAEC-C9F80ECE4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16" y="1080000"/>
            <a:ext cx="9000000" cy="382324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80ADBE-94BD-4711-BCED-744E19B5636F}"/>
              </a:ext>
            </a:extLst>
          </p:cNvPr>
          <p:cNvSpPr txBox="1"/>
          <p:nvPr/>
        </p:nvSpPr>
        <p:spPr>
          <a:xfrm>
            <a:off x="122700" y="4969510"/>
            <a:ext cx="5075356" cy="126046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Filamentary indications reduce with increasing t-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ELM</a:t>
            </a:r>
            <a:endParaRPr lang="en-GB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Filaments extend out to beyond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= 1.4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13CFB4-CE9B-4DC6-8A7E-7A508D14B175}"/>
              </a:ext>
            </a:extLst>
          </p:cNvPr>
          <p:cNvSpPr txBox="1"/>
          <p:nvPr/>
        </p:nvSpPr>
        <p:spPr>
          <a:xfrm>
            <a:off x="3868665" y="775437"/>
            <a:ext cx="1420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E57C23"/>
                </a:solidFill>
              </a:rPr>
              <a:t>Standard deviation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AB55A4-52AD-4BD6-9CDC-569098A4C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2520000"/>
            <a:ext cx="3600000" cy="369799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834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9E5538-DF07-4339-B244-4C1EAEFFC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Small Type I ELMs in DND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72B15-72FC-415B-9A1D-96473ABA07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FE39C-4F5C-461D-90F0-BF2FC5B12D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E1395C-0DFA-4AB7-8615-943C8840AE17}"/>
              </a:ext>
            </a:extLst>
          </p:cNvPr>
          <p:cNvSpPr txBox="1"/>
          <p:nvPr/>
        </p:nvSpPr>
        <p:spPr>
          <a:xfrm>
            <a:off x="231111" y="945806"/>
            <a:ext cx="3165231" cy="512248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Plasma interaction on the PFCs not visible</a:t>
            </a:r>
          </a:p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Little or no filamentary behaviour can be seen</a:t>
            </a:r>
          </a:p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2000" indent="-252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Small filamentary activity close to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ψ</a:t>
            </a:r>
            <a:r>
              <a:rPr lang="en-GB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= 1 only visible up to t-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ELM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= 600µs</a:t>
            </a: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FB820336-7AA6-4150-B306-EC4836FD5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472736" y="3696269"/>
            <a:ext cx="5384318" cy="259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815AF198-D0BA-4FCA-BCA3-04F0F78EC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502025" y="770240"/>
            <a:ext cx="5578068" cy="266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D01296-C71A-481E-8B76-1C11C4D5806D}"/>
              </a:ext>
            </a:extLst>
          </p:cNvPr>
          <p:cNvSpPr txBox="1"/>
          <p:nvPr/>
        </p:nvSpPr>
        <p:spPr>
          <a:xfrm>
            <a:off x="8078929" y="950184"/>
            <a:ext cx="6562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LCFS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01B7432-DB91-4F69-9372-16691A70386C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8155709" y="1211794"/>
            <a:ext cx="251344" cy="179944"/>
          </a:xfrm>
          <a:prstGeom prst="straightConnector1">
            <a:avLst/>
          </a:prstGeom>
          <a:ln w="9525" cap="flat" cmpd="sng" algn="ctr">
            <a:solidFill>
              <a:schemeClr val="bg1"/>
            </a:solidFill>
            <a:prstDash val="sysDot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BBA3AFD-4E2E-4526-8D8E-579F04E152EC}"/>
              </a:ext>
            </a:extLst>
          </p:cNvPr>
          <p:cNvSpPr txBox="1"/>
          <p:nvPr/>
        </p:nvSpPr>
        <p:spPr>
          <a:xfrm>
            <a:off x="5580580" y="3412920"/>
            <a:ext cx="1420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E57C23"/>
                </a:solidFill>
              </a:rPr>
              <a:t>Standard deviation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3A2A6A-0191-4982-8F4C-471209E45D62}"/>
              </a:ext>
            </a:extLst>
          </p:cNvPr>
          <p:cNvSpPr txBox="1"/>
          <p:nvPr/>
        </p:nvSpPr>
        <p:spPr>
          <a:xfrm>
            <a:off x="5991785" y="555903"/>
            <a:ext cx="598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E57C23"/>
                </a:solidFill>
              </a:rPr>
              <a:t>Mean</a:t>
            </a:r>
          </a:p>
        </p:txBody>
      </p:sp>
    </p:spTree>
    <p:extLst>
      <p:ext uri="{BB962C8B-B14F-4D97-AF65-F5344CB8AC3E}">
        <p14:creationId xmlns:p14="http://schemas.microsoft.com/office/powerpoint/2010/main" val="240706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61DDE8-9CF4-4837-86C2-7884D4000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26348"/>
            <a:ext cx="4966947" cy="552205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Secondary ELMs occur following the first 50-200µs and have been seen on tokamaks such as NSTX[1]</a:t>
            </a:r>
          </a:p>
          <a:p>
            <a:pPr>
              <a:lnSpc>
                <a:spcPct val="120000"/>
              </a:lnSpc>
            </a:pPr>
            <a:r>
              <a:rPr lang="en-GB" dirty="0"/>
              <a:t>Not routinely seen on MAST but were identified during high time resolution ELM ion temperature measurements</a:t>
            </a:r>
          </a:p>
          <a:p>
            <a:pPr>
              <a:lnSpc>
                <a:spcPct val="120000"/>
              </a:lnSpc>
            </a:pPr>
            <a:r>
              <a:rPr lang="en-GB" dirty="0"/>
              <a:t>The hypothesis is that they occur when sufficient interaction with PFCs results in neutrals</a:t>
            </a:r>
          </a:p>
          <a:p>
            <a:pPr>
              <a:lnSpc>
                <a:spcPct val="120000"/>
              </a:lnSpc>
            </a:pPr>
            <a:r>
              <a:rPr lang="en-GB" dirty="0"/>
              <a:t>Unlike in MAST, MAST-U will have more in-vessel structures for the closed </a:t>
            </a:r>
            <a:r>
              <a:rPr lang="en-GB" dirty="0" err="1"/>
              <a:t>divertor</a:t>
            </a:r>
            <a:r>
              <a:rPr lang="en-GB" dirty="0"/>
              <a:t> 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interaction with PFCs is almost guaranteed during ELMs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7F28FF-4FD5-46F6-9FC9-AC637847A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F141E8-327D-4D1B-9818-FC797BA7DD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AD04E-F68E-4DDE-B77D-BB592D03C0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7497D6-4444-4843-8290-13CA662DEF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147" y="983961"/>
            <a:ext cx="3580684" cy="3803939"/>
          </a:xfrm>
          <a:prstGeom prst="rect">
            <a:avLst/>
          </a:prstGeom>
          <a:noFill/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DA2952-CF16-4EC9-B54C-30D100E0E7F6}"/>
              </a:ext>
            </a:extLst>
          </p:cNvPr>
          <p:cNvCxnSpPr>
            <a:cxnSpLocks/>
          </p:cNvCxnSpPr>
          <p:nvPr/>
        </p:nvCxnSpPr>
        <p:spPr>
          <a:xfrm flipV="1">
            <a:off x="7334250" y="3906982"/>
            <a:ext cx="147205" cy="14270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7E191A0-08F2-43C8-8B96-156DFF3B0205}"/>
              </a:ext>
            </a:extLst>
          </p:cNvPr>
          <p:cNvCxnSpPr>
            <a:cxnSpLocks/>
          </p:cNvCxnSpPr>
          <p:nvPr/>
        </p:nvCxnSpPr>
        <p:spPr>
          <a:xfrm flipH="1" flipV="1">
            <a:off x="6748896" y="3906982"/>
            <a:ext cx="585354" cy="14270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875DD8F-4AB6-40E7-88EF-FD77D22C2581}"/>
              </a:ext>
            </a:extLst>
          </p:cNvPr>
          <p:cNvSpPr txBox="1"/>
          <p:nvPr/>
        </p:nvSpPr>
        <p:spPr>
          <a:xfrm>
            <a:off x="6496050" y="5334000"/>
            <a:ext cx="220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Close fitting structures around X-point location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25DF5A-4954-4A0B-A31F-06A8206816AE}"/>
              </a:ext>
            </a:extLst>
          </p:cNvPr>
          <p:cNvSpPr txBox="1"/>
          <p:nvPr/>
        </p:nvSpPr>
        <p:spPr>
          <a:xfrm>
            <a:off x="6496050" y="6039664"/>
            <a:ext cx="2295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Maqueda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R et al 2009 JNM</a:t>
            </a:r>
          </a:p>
        </p:txBody>
      </p:sp>
    </p:spTree>
    <p:extLst>
      <p:ext uri="{BB962C8B-B14F-4D97-AF65-F5344CB8AC3E}">
        <p14:creationId xmlns:p14="http://schemas.microsoft.com/office/powerpoint/2010/main" val="337282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6B94A9-4CE9-4F79-9ACE-4EC92D5E3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Implications for MAST-U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C06E6A-3E12-4172-AB1B-FA8848453D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359E88-E6BB-4155-BC14-03A7D88A09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014EB6-9ECD-4531-984B-A83AF9A9C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34" y="726349"/>
            <a:ext cx="6314193" cy="3845652"/>
          </a:xfrm>
        </p:spPr>
        <p:txBody>
          <a:bodyPr>
            <a:normAutofit fontScale="62500" lnSpcReduction="20000"/>
          </a:bodyPr>
          <a:lstStyle/>
          <a:p>
            <a:pPr marL="252000" indent="-252000">
              <a:lnSpc>
                <a:spcPct val="120000"/>
              </a:lnSpc>
            </a:pPr>
            <a:r>
              <a:rPr lang="en-GB" dirty="0"/>
              <a:t>With MAST-U in-vessel structures for closed </a:t>
            </a:r>
            <a:r>
              <a:rPr lang="en-GB" dirty="0" err="1"/>
              <a:t>divertor</a:t>
            </a:r>
            <a:r>
              <a:rPr lang="en-GB" dirty="0"/>
              <a:t> expect all ELMs to interact with PFCs</a:t>
            </a:r>
          </a:p>
          <a:p>
            <a:pPr marL="252000" indent="-252000">
              <a:lnSpc>
                <a:spcPct val="120000"/>
              </a:lnSpc>
            </a:pPr>
            <a:r>
              <a:rPr lang="en-GB" dirty="0"/>
              <a:t>Power from secondary filaments not significant issue compared to primary ELM filaments but some consequences</a:t>
            </a:r>
          </a:p>
          <a:p>
            <a:pPr marL="252000" indent="-252000">
              <a:lnSpc>
                <a:spcPct val="120000"/>
              </a:lnSpc>
            </a:pPr>
            <a:r>
              <a:rPr lang="en-GB" dirty="0"/>
              <a:t>Increased turbulence for prolonged periods following an ELM</a:t>
            </a:r>
          </a:p>
          <a:p>
            <a:pPr marL="652050" lvl="1" indent="-252000">
              <a:lnSpc>
                <a:spcPct val="120000"/>
              </a:lnSpc>
            </a:pPr>
            <a:r>
              <a:rPr lang="en-GB" dirty="0"/>
              <a:t>effect H-mode pedestal recovery</a:t>
            </a:r>
          </a:p>
          <a:p>
            <a:pPr marL="252000" indent="-252000">
              <a:lnSpc>
                <a:spcPct val="120000"/>
              </a:lnSpc>
            </a:pPr>
            <a:r>
              <a:rPr lang="en-GB" dirty="0"/>
              <a:t>In detached H-mode plasmas expect strike point to reattach due to primary ELM</a:t>
            </a:r>
          </a:p>
          <a:p>
            <a:pPr marL="652050" lvl="1" indent="-252000">
              <a:lnSpc>
                <a:spcPct val="120000"/>
              </a:lnSpc>
            </a:pPr>
            <a:r>
              <a:rPr lang="en-GB" dirty="0"/>
              <a:t>prolonged periods of secondary filaments may delay getting back into detachment</a:t>
            </a:r>
          </a:p>
        </p:txBody>
      </p:sp>
      <p:pic>
        <p:nvPicPr>
          <p:cNvPr id="6" name="Picture 5" descr="Super_X_2014.emf">
            <a:extLst>
              <a:ext uri="{FF2B5EF4-FFF2-40B4-BE49-F238E27FC236}">
                <a16:creationId xmlns:a16="http://schemas.microsoft.com/office/drawing/2014/main" id="{FC4314D6-1425-4785-8F3F-CFCAA9807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26" y="1088013"/>
            <a:ext cx="2823977" cy="320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E6F84D71-D9F4-4A8B-A887-09A1C2FE1D9E}"/>
              </a:ext>
            </a:extLst>
          </p:cNvPr>
          <p:cNvSpPr txBox="1">
            <a:spLocks/>
          </p:cNvSpPr>
          <p:nvPr/>
        </p:nvSpPr>
        <p:spPr bwMode="auto">
          <a:xfrm>
            <a:off x="90434" y="4572000"/>
            <a:ext cx="8973569" cy="165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2000" indent="-252000">
              <a:lnSpc>
                <a:spcPct val="120000"/>
              </a:lnSpc>
            </a:pPr>
            <a:r>
              <a:rPr lang="en-GB" dirty="0"/>
              <a:t>In MAST-U will investigate optimum scenario by altering X-point position and flux through </a:t>
            </a:r>
            <a:r>
              <a:rPr lang="en-GB" dirty="0" err="1"/>
              <a:t>divertor</a:t>
            </a:r>
            <a:r>
              <a:rPr lang="en-GB" dirty="0"/>
              <a:t> throat</a:t>
            </a:r>
          </a:p>
          <a:p>
            <a:pPr marL="652050" lvl="1" indent="-252000">
              <a:lnSpc>
                <a:spcPct val="120000"/>
              </a:lnSpc>
            </a:pPr>
            <a:r>
              <a:rPr lang="en-GB" dirty="0"/>
              <a:t>Monitor with LPs in nose and </a:t>
            </a:r>
            <a:r>
              <a:rPr lang="en-GB" dirty="0" err="1"/>
              <a:t>divertor</a:t>
            </a:r>
            <a:r>
              <a:rPr lang="en-GB" dirty="0"/>
              <a:t> tiles operated in </a:t>
            </a:r>
            <a:r>
              <a:rPr lang="en-GB" dirty="0" err="1"/>
              <a:t>I</a:t>
            </a:r>
            <a:r>
              <a:rPr lang="en-GB" baseline="-25000" dirty="0" err="1"/>
              <a:t>sat</a:t>
            </a:r>
            <a:r>
              <a:rPr lang="en-GB" dirty="0"/>
              <a:t> mode</a:t>
            </a:r>
          </a:p>
          <a:p>
            <a:pPr marL="652050" lvl="1" indent="-252000">
              <a:lnSpc>
                <a:spcPct val="120000"/>
              </a:lnSpc>
            </a:pPr>
            <a:r>
              <a:rPr lang="en-GB" dirty="0"/>
              <a:t>Several fast cameras available to study the turbulence and filamentary structures</a:t>
            </a:r>
          </a:p>
        </p:txBody>
      </p:sp>
    </p:spTree>
    <p:extLst>
      <p:ext uri="{BB962C8B-B14F-4D97-AF65-F5344CB8AC3E}">
        <p14:creationId xmlns:p14="http://schemas.microsoft.com/office/powerpoint/2010/main" val="77387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F18647-3CC7-4E0B-AA4B-1A0B2679F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719998"/>
            <a:ext cx="8872694" cy="5606189"/>
          </a:xfrm>
        </p:spPr>
        <p:txBody>
          <a:bodyPr>
            <a:normAutofit fontScale="62500" lnSpcReduction="20000"/>
          </a:bodyPr>
          <a:lstStyle/>
          <a:p>
            <a:pPr marL="252000" indent="-252000">
              <a:lnSpc>
                <a:spcPct val="120000"/>
              </a:lnSpc>
            </a:pPr>
            <a:r>
              <a:rPr lang="en-GB" dirty="0"/>
              <a:t>Secondary filaments have been identified on MAST and are seen to occur following plasma interaction with PFCs</a:t>
            </a:r>
          </a:p>
          <a:p>
            <a:pPr marL="252000" indent="-252000">
              <a:lnSpc>
                <a:spcPct val="120000"/>
              </a:lnSpc>
            </a:pPr>
            <a:endParaRPr lang="en-GB" dirty="0"/>
          </a:p>
          <a:p>
            <a:pPr marL="252000" indent="-252000">
              <a:lnSpc>
                <a:spcPct val="120000"/>
              </a:lnSpc>
            </a:pPr>
            <a:r>
              <a:rPr lang="en-GB" dirty="0"/>
              <a:t>Assumption is that neutrals from the </a:t>
            </a:r>
            <a:r>
              <a:rPr lang="en-GB" dirty="0" smtClean="0"/>
              <a:t>plasma-surface interaction </a:t>
            </a:r>
            <a:r>
              <a:rPr lang="en-GB" dirty="0"/>
              <a:t>effect the edge transport and enhance </a:t>
            </a:r>
            <a:r>
              <a:rPr lang="en-GB"/>
              <a:t>the </a:t>
            </a:r>
            <a:r>
              <a:rPr lang="en-GB" smtClean="0"/>
              <a:t>turbulence</a:t>
            </a:r>
            <a:endParaRPr lang="en-GB" dirty="0"/>
          </a:p>
          <a:p>
            <a:pPr marL="652050" lvl="1" indent="-252000">
              <a:lnSpc>
                <a:spcPct val="120000"/>
              </a:lnSpc>
            </a:pPr>
            <a:r>
              <a:rPr lang="en-GB" dirty="0"/>
              <a:t>Further study required to understand the relationship between plasma-surface interaction and the secondary filament instability</a:t>
            </a:r>
          </a:p>
          <a:p>
            <a:pPr marL="252000" indent="-252000">
              <a:lnSpc>
                <a:spcPct val="120000"/>
              </a:lnSpc>
            </a:pPr>
            <a:endParaRPr lang="en-GB" dirty="0"/>
          </a:p>
          <a:p>
            <a:pPr marL="252000" indent="-252000">
              <a:lnSpc>
                <a:spcPct val="120000"/>
              </a:lnSpc>
            </a:pPr>
            <a:r>
              <a:rPr lang="en-GB" dirty="0"/>
              <a:t>Secondary filaments have been measured at the </a:t>
            </a:r>
            <a:r>
              <a:rPr lang="en-GB" dirty="0" err="1"/>
              <a:t>divertor</a:t>
            </a:r>
            <a:r>
              <a:rPr lang="en-GB" dirty="0"/>
              <a:t> target in MAST by LPs in LSN and DND with type I ELMs</a:t>
            </a:r>
          </a:p>
          <a:p>
            <a:pPr marL="652050" lvl="1" indent="-252000">
              <a:lnSpc>
                <a:spcPct val="120000"/>
              </a:lnSpc>
            </a:pPr>
            <a:r>
              <a:rPr lang="en-GB" dirty="0"/>
              <a:t>Measured up to </a:t>
            </a:r>
            <a:r>
              <a:rPr lang="el-GR" dirty="0"/>
              <a:t>Δ</a:t>
            </a:r>
            <a:r>
              <a:rPr lang="en-GB" dirty="0"/>
              <a:t>R</a:t>
            </a:r>
            <a:r>
              <a:rPr lang="en-GB" baseline="-25000" dirty="0"/>
              <a:t>tgt</a:t>
            </a:r>
            <a:r>
              <a:rPr lang="en-GB" dirty="0"/>
              <a:t> = 20cm persisting for &gt; 1ms after ELM</a:t>
            </a:r>
          </a:p>
          <a:p>
            <a:pPr marL="252000" indent="-252000">
              <a:lnSpc>
                <a:spcPct val="120000"/>
              </a:lnSpc>
            </a:pPr>
            <a:endParaRPr lang="en-GB" dirty="0"/>
          </a:p>
          <a:p>
            <a:pPr marL="252000" indent="-252000">
              <a:lnSpc>
                <a:spcPct val="120000"/>
              </a:lnSpc>
            </a:pPr>
            <a:r>
              <a:rPr lang="en-GB" dirty="0"/>
              <a:t>Fast camera data from a midplane view of the plasma confirmed plasma interaction with in vessel coils occurred in cases with secondary filaments</a:t>
            </a:r>
          </a:p>
          <a:p>
            <a:pPr marL="652050" lvl="1" indent="-252000">
              <a:lnSpc>
                <a:spcPct val="120000"/>
              </a:lnSpc>
            </a:pPr>
            <a:r>
              <a:rPr lang="en-GB" dirty="0"/>
              <a:t>Turbulent filamentary behaviour seem for more than 1.2ms after an ELM event extending to </a:t>
            </a:r>
            <a:r>
              <a:rPr lang="el-GR" dirty="0"/>
              <a:t>ψ</a:t>
            </a:r>
            <a:r>
              <a:rPr lang="en-GB" baseline="-25000" dirty="0"/>
              <a:t>N</a:t>
            </a:r>
            <a:r>
              <a:rPr lang="en-GB" dirty="0"/>
              <a:t> = 1.4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1BA1D6-1110-4DFF-BC9B-6E0BF8733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6E84C-2191-4568-8919-EBDE85A85C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990FD-1F2B-4FEC-9D5A-35530DAF3E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59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8839599-1BE4-40B2-908E-5506E1A638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1" y="907144"/>
                <a:ext cx="3911600" cy="5217886"/>
              </a:xfrm>
            </p:spPr>
            <p:txBody>
              <a:bodyPr>
                <a:normAutofit fontScale="62500" lnSpcReduction="20000"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GB" dirty="0"/>
                  <a:t>20kHz </a:t>
                </a:r>
                <a:r>
                  <a:rPr lang="en-GB" dirty="0" err="1"/>
                  <a:t>T</a:t>
                </a:r>
                <a:r>
                  <a:rPr lang="en-GB" baseline="-25000" dirty="0" err="1"/>
                  <a:t>i</a:t>
                </a:r>
                <a:r>
                  <a:rPr lang="en-GB" dirty="0"/>
                  <a:t> measurements made with a retarding field energy analyser probe (RFEA)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GB" dirty="0"/>
                  <a:t>temperature evolution within ELM [2]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dirty="0" err="1"/>
                  <a:t>T</a:t>
                </a:r>
                <a:r>
                  <a:rPr lang="en-GB" baseline="-25000" dirty="0" err="1"/>
                  <a:t>i</a:t>
                </a:r>
                <a:r>
                  <a:rPr lang="en-GB" dirty="0"/>
                  <a:t> measurements made at </a:t>
                </a:r>
                <a:r>
                  <a:rPr lang="el-GR" dirty="0"/>
                  <a:t>Δ</a:t>
                </a:r>
                <a:r>
                  <a:rPr lang="en-GB" dirty="0" err="1"/>
                  <a:t>R</a:t>
                </a:r>
                <a:r>
                  <a:rPr lang="en-GB" baseline="-25000" dirty="0" err="1"/>
                  <a:t>tgt</a:t>
                </a:r>
                <a:r>
                  <a:rPr lang="en-GB" dirty="0"/>
                  <a:t> ~ 15cm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dirty="0"/>
                  <a:t>Significant </a:t>
                </a:r>
                <a:r>
                  <a:rPr lang="en-GB" dirty="0" err="1"/>
                  <a:t>T</a:t>
                </a:r>
                <a:r>
                  <a:rPr lang="en-GB" baseline="-25000" dirty="0" err="1"/>
                  <a:t>i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GB" dirty="0"/>
                  <a:t> 20eV seen in a region where no inter-ELM signal measured</a:t>
                </a:r>
              </a:p>
              <a:p>
                <a:pPr>
                  <a:lnSpc>
                    <a:spcPct val="120000"/>
                  </a:lnSpc>
                </a:pPr>
                <a:r>
                  <a:rPr lang="en-GB" dirty="0"/>
                  <a:t>Filaments occur beyond time </a:t>
                </a:r>
                <a:r>
                  <a:rPr lang="en-GB" dirty="0" smtClean="0"/>
                  <a:t>for primary </a:t>
                </a:r>
                <a:r>
                  <a:rPr lang="en-GB" dirty="0"/>
                  <a:t>filaments stopped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GB" dirty="0"/>
                  <a:t>Blue: t-</a:t>
                </a:r>
                <a:r>
                  <a:rPr lang="en-GB" dirty="0" err="1"/>
                  <a:t>t</a:t>
                </a:r>
                <a:r>
                  <a:rPr lang="en-GB" baseline="-25000" dirty="0" err="1"/>
                  <a:t>ELM</a:t>
                </a:r>
                <a:r>
                  <a:rPr lang="en-GB" dirty="0"/>
                  <a:t> = 300-600µs</a:t>
                </a:r>
              </a:p>
              <a:p>
                <a:pPr lvl="1">
                  <a:lnSpc>
                    <a:spcPct val="120000"/>
                  </a:lnSpc>
                </a:pPr>
                <a:r>
                  <a:rPr lang="en-GB" dirty="0"/>
                  <a:t>Green: t-</a:t>
                </a:r>
                <a:r>
                  <a:rPr lang="en-GB" dirty="0" err="1"/>
                  <a:t>t</a:t>
                </a:r>
                <a:r>
                  <a:rPr lang="en-GB" baseline="-25000" dirty="0" err="1"/>
                  <a:t>ELM</a:t>
                </a:r>
                <a:r>
                  <a:rPr lang="en-GB" dirty="0"/>
                  <a:t> = 600-900µs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8839599-1BE4-40B2-908E-5506E1A638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1" y="907144"/>
                <a:ext cx="3911600" cy="5217886"/>
              </a:xfrm>
              <a:blipFill>
                <a:blip r:embed="rId2"/>
                <a:stretch>
                  <a:fillRect l="-1090" t="-701" r="-4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C23439B7-C517-41C1-B84D-ADF18ADA3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Secondary Filaments on MAST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641BA6-D9E4-4371-B663-3ABDBB98D8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E55BA4-03E3-46A5-8E8D-97C56FC868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8F454786-E9C5-4CF6-8305-33ACAE28C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470575" y="830263"/>
            <a:ext cx="4636301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CDF1FF-B6A0-4B98-B62B-68E00B29E76B}"/>
              </a:ext>
            </a:extLst>
          </p:cNvPr>
          <p:cNvSpPr txBox="1"/>
          <p:nvPr/>
        </p:nvSpPr>
        <p:spPr>
          <a:xfrm>
            <a:off x="6753225" y="6039664"/>
            <a:ext cx="2295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[2] Elmore S et al 2016 PPCF</a:t>
            </a:r>
          </a:p>
        </p:txBody>
      </p:sp>
    </p:spTree>
    <p:extLst>
      <p:ext uri="{BB962C8B-B14F-4D97-AF65-F5344CB8AC3E}">
        <p14:creationId xmlns:p14="http://schemas.microsoft.com/office/powerpoint/2010/main" val="11323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9FB649-01F3-4637-A7FB-F99354EDE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81" y="907143"/>
            <a:ext cx="3959050" cy="538001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Comparisons between LSN and DND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LSN operates closer to PFC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Strong plasma interaction with the in-vessel poloidal coil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Propose that secondary filaments occurred due to the interaction with PFC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May </a:t>
            </a:r>
            <a:r>
              <a:rPr lang="en-GB" dirty="0" smtClean="0"/>
              <a:t>be what effects </a:t>
            </a:r>
            <a:r>
              <a:rPr lang="en-GB" dirty="0"/>
              <a:t>the edge transport causing secondary instability </a:t>
            </a:r>
            <a:r>
              <a:rPr lang="en-GB" dirty="0" smtClean="0"/>
              <a:t>[</a:t>
            </a:r>
            <a:r>
              <a:rPr lang="en-GB" dirty="0"/>
              <a:t>1]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Investigate similar ELMs in these specific scenarios to give plasma-wall gap ‘scan’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4AC8EC-1515-4C9F-B5D5-05CA22682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do secondary filaments occur in MAST?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F1AD7-4FC8-455B-A3CD-CDA52A08E9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46061-6BB1-40BB-9F14-26C451FDC6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A141F6-EF0D-49B3-897B-74943BBFD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914" y="1233977"/>
            <a:ext cx="5097443" cy="4270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DAD630-8968-4FB4-8519-D8F5BE294DCC}"/>
              </a:ext>
            </a:extLst>
          </p:cNvPr>
          <p:cNvSpPr txBox="1"/>
          <p:nvPr/>
        </p:nvSpPr>
        <p:spPr>
          <a:xfrm>
            <a:off x="6785120" y="6018482"/>
            <a:ext cx="22955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Maqueda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R et al 2009 JNM</a:t>
            </a:r>
          </a:p>
        </p:txBody>
      </p:sp>
    </p:spTree>
    <p:extLst>
      <p:ext uri="{BB962C8B-B14F-4D97-AF65-F5344CB8AC3E}">
        <p14:creationId xmlns:p14="http://schemas.microsoft.com/office/powerpoint/2010/main" val="150965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7AB1EF-3362-4A1F-ADA9-A036069C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Diagnostics for identifying secondary filaments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755429-33BB-4BEB-8A6B-2E04DD12EE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175A2-705A-4A97-A59E-132F9516E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9C4F7DFC-7126-4822-8C3A-5545D21DD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358272" y="3445164"/>
            <a:ext cx="3580416" cy="275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0EAECF6-35CE-4BE3-B657-834A2EB19E87}"/>
              </a:ext>
            </a:extLst>
          </p:cNvPr>
          <p:cNvSpPr txBox="1">
            <a:spLocks/>
          </p:cNvSpPr>
          <p:nvPr/>
        </p:nvSpPr>
        <p:spPr bwMode="auto">
          <a:xfrm>
            <a:off x="457200" y="770324"/>
            <a:ext cx="5472545" cy="267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dirty="0"/>
              <a:t>Analysis using target arrays of Langmuir probes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Use LP measurements of </a:t>
            </a:r>
            <a:r>
              <a:rPr lang="en-GB" dirty="0" err="1"/>
              <a:t>I</a:t>
            </a:r>
            <a:r>
              <a:rPr lang="en-GB" baseline="-25000" dirty="0" err="1"/>
              <a:t>sat</a:t>
            </a:r>
            <a:r>
              <a:rPr lang="en-GB" dirty="0"/>
              <a:t> to identify presence of filaments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Use database of similar ELMs to build up </a:t>
            </a:r>
            <a:r>
              <a:rPr lang="en-GB" dirty="0" err="1"/>
              <a:t>I</a:t>
            </a:r>
            <a:r>
              <a:rPr lang="en-GB" baseline="-25000" dirty="0" err="1"/>
              <a:t>sat</a:t>
            </a:r>
            <a:r>
              <a:rPr lang="en-GB" dirty="0"/>
              <a:t> target profiles using probe array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Analyse time windows of 300µs after </a:t>
            </a:r>
            <a:r>
              <a:rPr lang="en-GB" dirty="0" err="1"/>
              <a:t>t</a:t>
            </a:r>
            <a:r>
              <a:rPr lang="en-GB" baseline="-25000" dirty="0" err="1"/>
              <a:t>ELM</a:t>
            </a:r>
            <a:endParaRPr lang="en-GB" baseline="-25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150ECE-E0A5-42C6-8E4C-DE5A69252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47760" y="1002163"/>
            <a:ext cx="2824935" cy="4525471"/>
          </a:xfrm>
        </p:spPr>
      </p:pic>
    </p:spTree>
    <p:extLst>
      <p:ext uri="{BB962C8B-B14F-4D97-AF65-F5344CB8AC3E}">
        <p14:creationId xmlns:p14="http://schemas.microsoft.com/office/powerpoint/2010/main" val="255071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17AB1EF-3362-4A1F-ADA9-A036069C1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Diagnostics for identifying secondary filaments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755429-33BB-4BEB-8A6B-2E04DD12EE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175A2-705A-4A97-A59E-132F9516E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0EAECF6-35CE-4BE3-B657-834A2EB19E87}"/>
              </a:ext>
            </a:extLst>
          </p:cNvPr>
          <p:cNvSpPr txBox="1">
            <a:spLocks/>
          </p:cNvSpPr>
          <p:nvPr/>
        </p:nvSpPr>
        <p:spPr bwMode="auto">
          <a:xfrm>
            <a:off x="457200" y="770324"/>
            <a:ext cx="5472545" cy="300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dirty="0"/>
              <a:t>Visible camera with fast frame rate operated at 90-100kHz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Midplane view of plasma allows identification of filaments beyond </a:t>
            </a:r>
            <a:r>
              <a:rPr lang="el-GR" dirty="0"/>
              <a:t>ψ</a:t>
            </a:r>
            <a:r>
              <a:rPr lang="en-GB" baseline="-25000" dirty="0"/>
              <a:t>N</a:t>
            </a:r>
            <a:r>
              <a:rPr lang="en-GB" dirty="0"/>
              <a:t> = 1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Fast frame rate ~10µs can resolve filaments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Statistical analysis on 300µs time windows to match LP analysis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150ECE-E0A5-42C6-8E4C-DE5A69252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7760" y="1002163"/>
            <a:ext cx="2824935" cy="4525471"/>
          </a:xfr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784D48A6-1BC4-4665-8AE4-4B2756C14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358272" y="3445164"/>
            <a:ext cx="3580416" cy="275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19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247528-8750-4BFD-82F6-FA83BE5C5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065" y="726347"/>
            <a:ext cx="4585874" cy="549896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LSN type I </a:t>
            </a:r>
            <a:r>
              <a:rPr lang="en-GB" dirty="0" err="1"/>
              <a:t>ELMy</a:t>
            </a:r>
            <a:r>
              <a:rPr lang="en-GB" dirty="0"/>
              <a:t> H-mode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Same scenario as RFEA measurements (I</a:t>
            </a:r>
            <a:r>
              <a:rPr lang="en-GB" baseline="-25000" dirty="0"/>
              <a:t>P</a:t>
            </a:r>
            <a:r>
              <a:rPr lang="en-GB" dirty="0"/>
              <a:t> = 600kA)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 err="1"/>
              <a:t>I</a:t>
            </a:r>
            <a:r>
              <a:rPr lang="en-GB" baseline="-25000" dirty="0" err="1"/>
              <a:t>sat</a:t>
            </a:r>
            <a:r>
              <a:rPr lang="en-GB" dirty="0"/>
              <a:t> measured along </a:t>
            </a:r>
            <a:r>
              <a:rPr lang="en-GB" dirty="0" err="1"/>
              <a:t>divertor</a:t>
            </a:r>
            <a:r>
              <a:rPr lang="en-GB" dirty="0"/>
              <a:t> target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Filaments clearly seen at target consistent with RFEA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Δ</a:t>
            </a:r>
            <a:r>
              <a:rPr lang="en-GB" dirty="0" err="1"/>
              <a:t>R</a:t>
            </a:r>
            <a:r>
              <a:rPr lang="en-GB" baseline="-25000" dirty="0" err="1"/>
              <a:t>tgt</a:t>
            </a:r>
            <a:r>
              <a:rPr lang="en-GB" dirty="0"/>
              <a:t> &gt; 15cm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 err="1"/>
              <a:t>I</a:t>
            </a:r>
            <a:r>
              <a:rPr lang="en-GB" baseline="-25000" dirty="0" err="1"/>
              <a:t>sat</a:t>
            </a:r>
            <a:r>
              <a:rPr lang="en-GB" dirty="0"/>
              <a:t> filaments signals high at large radius until t-</a:t>
            </a:r>
            <a:r>
              <a:rPr lang="en-GB" dirty="0" err="1"/>
              <a:t>t</a:t>
            </a:r>
            <a:r>
              <a:rPr lang="en-GB" baseline="-25000" dirty="0" err="1"/>
              <a:t>ELM</a:t>
            </a:r>
            <a:r>
              <a:rPr lang="en-GB" dirty="0"/>
              <a:t> ~ 1ms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At t-</a:t>
            </a:r>
            <a:r>
              <a:rPr lang="en-GB" dirty="0" err="1"/>
              <a:t>t</a:t>
            </a:r>
            <a:r>
              <a:rPr lang="en-GB" baseline="-25000" dirty="0" err="1"/>
              <a:t>ELM</a:t>
            </a:r>
            <a:r>
              <a:rPr lang="en-GB" dirty="0"/>
              <a:t> = 900-1200µs still large </a:t>
            </a:r>
            <a:r>
              <a:rPr lang="en-GB" dirty="0" err="1"/>
              <a:t>I</a:t>
            </a:r>
            <a:r>
              <a:rPr lang="en-GB" baseline="-25000" dirty="0" err="1"/>
              <a:t>sat</a:t>
            </a:r>
            <a:r>
              <a:rPr lang="en-GB" dirty="0"/>
              <a:t> fluctuations up to </a:t>
            </a:r>
            <a:r>
              <a:rPr lang="el-GR" dirty="0"/>
              <a:t>Δ</a:t>
            </a:r>
            <a:r>
              <a:rPr lang="en-GB" dirty="0" err="1"/>
              <a:t>R</a:t>
            </a:r>
            <a:r>
              <a:rPr lang="en-GB" baseline="-25000" dirty="0" err="1"/>
              <a:t>tgt</a:t>
            </a:r>
            <a:r>
              <a:rPr lang="en-GB" dirty="0"/>
              <a:t> = 10cm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08568C-0D60-4301-AC2B-D4B7CE47D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LSN Type I ELM filaments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5C9135-46C0-4537-B8CA-3CB0628C34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23D21-FDA2-4A72-8088-9F5846F89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497440-C2D4-4F8F-BB55-33972AD90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00" y="1072800"/>
            <a:ext cx="4276800" cy="43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2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08568C-0D60-4301-AC2B-D4B7CE47D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LSN Type I ELM filaments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5C9135-46C0-4537-B8CA-3CB0628C34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23D21-FDA2-4A72-8088-9F5846F89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F1D9B-3A06-455B-8CF2-1FB658AF9FF4}"/>
              </a:ext>
            </a:extLst>
          </p:cNvPr>
          <p:cNvSpPr txBox="1"/>
          <p:nvPr/>
        </p:nvSpPr>
        <p:spPr>
          <a:xfrm>
            <a:off x="5115335" y="5449366"/>
            <a:ext cx="3927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Inter-ELM is equivalent to t-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ELM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&gt; 1.5ms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FFC64B-EF02-4F25-88F3-0904F331A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00" y="1072800"/>
            <a:ext cx="4276800" cy="4393222"/>
          </a:xfrm>
          <a:prstGeom prst="rect">
            <a:avLst/>
          </a:prstGeom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94E7F2E8-8409-4318-B3A1-5600BA695906}"/>
              </a:ext>
            </a:extLst>
          </p:cNvPr>
          <p:cNvSpPr txBox="1">
            <a:spLocks/>
          </p:cNvSpPr>
          <p:nvPr/>
        </p:nvSpPr>
        <p:spPr bwMode="auto">
          <a:xfrm>
            <a:off x="221065" y="726347"/>
            <a:ext cx="4585874" cy="5498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dirty="0"/>
              <a:t>LSN type I </a:t>
            </a:r>
            <a:r>
              <a:rPr lang="en-GB" dirty="0" err="1"/>
              <a:t>ELMy</a:t>
            </a:r>
            <a:r>
              <a:rPr lang="en-GB" dirty="0"/>
              <a:t> H-mode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Same scenario as RFEA measurements (I</a:t>
            </a:r>
            <a:r>
              <a:rPr lang="en-GB" baseline="-25000" dirty="0"/>
              <a:t>P</a:t>
            </a:r>
            <a:r>
              <a:rPr lang="en-GB" dirty="0"/>
              <a:t> = 600kA)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 err="1"/>
              <a:t>I</a:t>
            </a:r>
            <a:r>
              <a:rPr lang="en-GB" baseline="-25000" dirty="0" err="1"/>
              <a:t>sat</a:t>
            </a:r>
            <a:r>
              <a:rPr lang="en-GB" dirty="0"/>
              <a:t> measured along </a:t>
            </a:r>
            <a:r>
              <a:rPr lang="en-GB" dirty="0" err="1"/>
              <a:t>divertor</a:t>
            </a:r>
            <a:r>
              <a:rPr lang="en-GB" dirty="0"/>
              <a:t> target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Filaments clearly seen at target consistent with RFEA</a:t>
            </a:r>
          </a:p>
          <a:p>
            <a:pPr lvl="1">
              <a:lnSpc>
                <a:spcPct val="120000"/>
              </a:lnSpc>
            </a:pPr>
            <a:r>
              <a:rPr lang="el-GR" dirty="0"/>
              <a:t>Δ</a:t>
            </a:r>
            <a:r>
              <a:rPr lang="en-GB" dirty="0" err="1"/>
              <a:t>R</a:t>
            </a:r>
            <a:r>
              <a:rPr lang="en-GB" baseline="-25000" dirty="0" err="1"/>
              <a:t>tgt</a:t>
            </a:r>
            <a:r>
              <a:rPr lang="en-GB" dirty="0"/>
              <a:t> &gt; 15cm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 err="1"/>
              <a:t>I</a:t>
            </a:r>
            <a:r>
              <a:rPr lang="en-GB" baseline="-25000" dirty="0" err="1"/>
              <a:t>sat</a:t>
            </a:r>
            <a:r>
              <a:rPr lang="en-GB" dirty="0"/>
              <a:t> filaments signals high at large radius until t-</a:t>
            </a:r>
            <a:r>
              <a:rPr lang="en-GB" dirty="0" err="1"/>
              <a:t>t</a:t>
            </a:r>
            <a:r>
              <a:rPr lang="en-GB" baseline="-25000" dirty="0" err="1"/>
              <a:t>ELM</a:t>
            </a:r>
            <a:r>
              <a:rPr lang="en-GB" dirty="0"/>
              <a:t> ~ 1ms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At t-</a:t>
            </a:r>
            <a:r>
              <a:rPr lang="en-GB" dirty="0" err="1"/>
              <a:t>t</a:t>
            </a:r>
            <a:r>
              <a:rPr lang="en-GB" baseline="-25000" dirty="0" err="1"/>
              <a:t>ELM</a:t>
            </a:r>
            <a:r>
              <a:rPr lang="en-GB" dirty="0"/>
              <a:t> = 900-1200µs still large </a:t>
            </a:r>
            <a:r>
              <a:rPr lang="en-GB" dirty="0" err="1"/>
              <a:t>I</a:t>
            </a:r>
            <a:r>
              <a:rPr lang="en-GB" baseline="-25000" dirty="0" err="1"/>
              <a:t>sat</a:t>
            </a:r>
            <a:r>
              <a:rPr lang="en-GB" dirty="0"/>
              <a:t> fluctuations up to </a:t>
            </a:r>
            <a:r>
              <a:rPr lang="el-GR" dirty="0"/>
              <a:t>Δ</a:t>
            </a:r>
            <a:r>
              <a:rPr lang="en-GB" dirty="0" err="1"/>
              <a:t>R</a:t>
            </a:r>
            <a:r>
              <a:rPr lang="en-GB" baseline="-25000" dirty="0" err="1"/>
              <a:t>tgt</a:t>
            </a:r>
            <a:r>
              <a:rPr lang="en-GB" dirty="0"/>
              <a:t> = 10cm</a:t>
            </a:r>
          </a:p>
        </p:txBody>
      </p:sp>
    </p:spTree>
    <p:extLst>
      <p:ext uri="{BB962C8B-B14F-4D97-AF65-F5344CB8AC3E}">
        <p14:creationId xmlns:p14="http://schemas.microsoft.com/office/powerpoint/2010/main" val="187400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999406-8E0C-40B3-89BA-A79C3DA71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DND Type I ELM filaments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7A7745-F5C1-4A47-9DED-05F20FDCFA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International Spherical Torus Workshop 20</a:t>
            </a:r>
            <a:r>
              <a:rPr lang="en-GB" baseline="30000"/>
              <a:t>th</a:t>
            </a:r>
            <a:r>
              <a:rPr lang="en-GB"/>
              <a:t> September 2017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76F86-CB75-4967-84DC-DAF38ACD47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Slide </a:t>
            </a:r>
            <a:fld id="{CA62BCBA-AB72-4084-81BD-B71ADDFDE6D6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BB10-0E98-47F6-84D4-945BC3CB6888}"/>
              </a:ext>
            </a:extLst>
          </p:cNvPr>
          <p:cNvSpPr txBox="1"/>
          <p:nvPr/>
        </p:nvSpPr>
        <p:spPr>
          <a:xfrm>
            <a:off x="5115335" y="5449366"/>
            <a:ext cx="3927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Inter-ELM is equivalent to t-</a:t>
            </a:r>
            <a:r>
              <a:rPr lang="en-GB" sz="1600" dirty="0" err="1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6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ELM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 &gt; 1.5ms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9C35C55-C616-4044-8AE4-17CD38281572}"/>
              </a:ext>
            </a:extLst>
          </p:cNvPr>
          <p:cNvSpPr txBox="1">
            <a:spLocks/>
          </p:cNvSpPr>
          <p:nvPr/>
        </p:nvSpPr>
        <p:spPr bwMode="auto">
          <a:xfrm>
            <a:off x="223025" y="708847"/>
            <a:ext cx="4583914" cy="561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2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dirty="0"/>
              <a:t>DND type I </a:t>
            </a:r>
            <a:r>
              <a:rPr lang="en-GB" dirty="0" err="1"/>
              <a:t>ELMy</a:t>
            </a:r>
            <a:r>
              <a:rPr lang="en-GB" dirty="0"/>
              <a:t> H-mode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Magnetic equilibrium means LCFS is further from PFCs</a:t>
            </a:r>
          </a:p>
          <a:p>
            <a:pPr>
              <a:lnSpc>
                <a:spcPct val="120000"/>
              </a:lnSpc>
            </a:pPr>
            <a:endParaRPr lang="en-GB" sz="2900" dirty="0"/>
          </a:p>
          <a:p>
            <a:pPr>
              <a:lnSpc>
                <a:spcPct val="120000"/>
              </a:lnSpc>
            </a:pPr>
            <a:r>
              <a:rPr lang="en-GB" dirty="0"/>
              <a:t>Secondary filaments do exist after DND type I ELMs</a:t>
            </a:r>
          </a:p>
          <a:p>
            <a:pPr>
              <a:lnSpc>
                <a:spcPct val="120000"/>
              </a:lnSpc>
            </a:pPr>
            <a:endParaRPr lang="en-GB" sz="2900" dirty="0"/>
          </a:p>
          <a:p>
            <a:pPr>
              <a:lnSpc>
                <a:spcPct val="120000"/>
              </a:lnSpc>
            </a:pPr>
            <a:r>
              <a:rPr lang="en-GB" dirty="0" err="1"/>
              <a:t>I</a:t>
            </a:r>
            <a:r>
              <a:rPr lang="en-GB" baseline="-25000" dirty="0" err="1"/>
              <a:t>sat</a:t>
            </a:r>
            <a:r>
              <a:rPr lang="en-GB" dirty="0"/>
              <a:t> due to filaments reduces across target profile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t-</a:t>
            </a:r>
            <a:r>
              <a:rPr lang="en-GB" dirty="0" err="1"/>
              <a:t>t</a:t>
            </a:r>
            <a:r>
              <a:rPr lang="en-GB" baseline="-25000" dirty="0" err="1"/>
              <a:t>ELM</a:t>
            </a:r>
            <a:r>
              <a:rPr lang="en-GB" dirty="0"/>
              <a:t> = 900 – </a:t>
            </a:r>
            <a:r>
              <a:rPr lang="en-GB" dirty="0" smtClean="0"/>
              <a:t>1200µs:</a:t>
            </a:r>
            <a:endParaRPr lang="en-GB" dirty="0"/>
          </a:p>
          <a:p>
            <a:pPr lvl="2">
              <a:lnSpc>
                <a:spcPct val="120000"/>
              </a:lnSpc>
            </a:pPr>
            <a:r>
              <a:rPr lang="en-GB" sz="2300" dirty="0" err="1"/>
              <a:t>I</a:t>
            </a:r>
            <a:r>
              <a:rPr lang="en-GB" sz="2300" baseline="-25000" dirty="0" err="1"/>
              <a:t>sat</a:t>
            </a:r>
            <a:r>
              <a:rPr lang="en-GB" sz="2300" dirty="0"/>
              <a:t> is close to level of inter-ELM SOL</a:t>
            </a:r>
          </a:p>
          <a:p>
            <a:pPr>
              <a:lnSpc>
                <a:spcPct val="120000"/>
              </a:lnSpc>
            </a:pPr>
            <a:endParaRPr lang="en-GB" sz="2900" dirty="0"/>
          </a:p>
          <a:p>
            <a:pPr>
              <a:lnSpc>
                <a:spcPct val="120000"/>
              </a:lnSpc>
            </a:pPr>
            <a:r>
              <a:rPr lang="en-GB" dirty="0"/>
              <a:t>Camera data will be used to show if any interaction with PFCs in this case</a:t>
            </a:r>
          </a:p>
        </p:txBody>
      </p:sp>
      <p:pic>
        <p:nvPicPr>
          <p:cNvPr id="10" name="Content Placeholder 14">
            <a:extLst>
              <a:ext uri="{FF2B5EF4-FFF2-40B4-BE49-F238E27FC236}">
                <a16:creationId xmlns:a16="http://schemas.microsoft.com/office/drawing/2014/main" id="{0069F7C0-4716-4B69-B6D9-5A58772A3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788000" y="1072800"/>
            <a:ext cx="4276800" cy="439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34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CF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CCFE PowerPoint</Template>
  <TotalTime>4314</TotalTime>
  <Words>1377</Words>
  <Application>Microsoft Office PowerPoint</Application>
  <PresentationFormat>On-screen Show (4:3)</PresentationFormat>
  <Paragraphs>210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ＭＳ Ｐゴシック</vt:lpstr>
      <vt:lpstr>Arial</vt:lpstr>
      <vt:lpstr>Calibri</vt:lpstr>
      <vt:lpstr>Cambria Math</vt:lpstr>
      <vt:lpstr>CCFE PowerPoint</vt:lpstr>
      <vt:lpstr>Secondary ELM filaments in MAST</vt:lpstr>
      <vt:lpstr>Introduction</vt:lpstr>
      <vt:lpstr>Secondary Filaments on MAST</vt:lpstr>
      <vt:lpstr>When do secondary filaments occur in MAST?</vt:lpstr>
      <vt:lpstr>Diagnostics for identifying secondary filaments</vt:lpstr>
      <vt:lpstr>Diagnostics for identifying secondary filaments</vt:lpstr>
      <vt:lpstr>LSN Type I ELM filaments</vt:lpstr>
      <vt:lpstr>LSN Type I ELM filaments</vt:lpstr>
      <vt:lpstr>DND Type I ELM filaments</vt:lpstr>
      <vt:lpstr>DND Type I ELM filaments</vt:lpstr>
      <vt:lpstr>DND Small Type I ELM filaments</vt:lpstr>
      <vt:lpstr>Fast camera data of ELMs</vt:lpstr>
      <vt:lpstr>LSN Type I ELMs</vt:lpstr>
      <vt:lpstr>LSN Type I ELMs</vt:lpstr>
      <vt:lpstr>LSN Type I ELMs</vt:lpstr>
      <vt:lpstr>DND Type I ELMs</vt:lpstr>
      <vt:lpstr>DND Type I ELMs</vt:lpstr>
      <vt:lpstr>DND Type I ELMs</vt:lpstr>
      <vt:lpstr>Small Type I ELMs in DND</vt:lpstr>
      <vt:lpstr>Implications for MAST-U</vt:lpstr>
      <vt:lpstr>Conclusions</vt:lpstr>
    </vt:vector>
  </TitlesOfParts>
  <Company>Culham Centre for Fusion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Elmore, Sarah D</dc:creator>
  <cp:lastModifiedBy>Stuart</cp:lastModifiedBy>
  <cp:revision>104</cp:revision>
  <cp:lastPrinted>2017-09-15T08:09:30Z</cp:lastPrinted>
  <dcterms:created xsi:type="dcterms:W3CDTF">2015-09-02T08:14:25Z</dcterms:created>
  <dcterms:modified xsi:type="dcterms:W3CDTF">2017-09-19T12:28:39Z</dcterms:modified>
</cp:coreProperties>
</file>