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g" ContentType="image/jpeg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36"/>
  </p:notesMasterIdLst>
  <p:sldIdLst>
    <p:sldId id="268" r:id="rId2"/>
    <p:sldId id="271" r:id="rId3"/>
    <p:sldId id="272" r:id="rId4"/>
    <p:sldId id="273" r:id="rId5"/>
    <p:sldId id="274" r:id="rId6"/>
    <p:sldId id="275" r:id="rId7"/>
    <p:sldId id="293" r:id="rId8"/>
    <p:sldId id="294" r:id="rId9"/>
    <p:sldId id="311" r:id="rId10"/>
    <p:sldId id="278" r:id="rId11"/>
    <p:sldId id="301" r:id="rId12"/>
    <p:sldId id="306" r:id="rId13"/>
    <p:sldId id="300" r:id="rId14"/>
    <p:sldId id="302" r:id="rId15"/>
    <p:sldId id="286" r:id="rId16"/>
    <p:sldId id="303" r:id="rId17"/>
    <p:sldId id="312" r:id="rId18"/>
    <p:sldId id="310" r:id="rId19"/>
    <p:sldId id="284" r:id="rId20"/>
    <p:sldId id="285" r:id="rId21"/>
    <p:sldId id="280" r:id="rId22"/>
    <p:sldId id="313" r:id="rId23"/>
    <p:sldId id="314" r:id="rId24"/>
    <p:sldId id="315" r:id="rId25"/>
    <p:sldId id="316" r:id="rId26"/>
    <p:sldId id="317" r:id="rId27"/>
    <p:sldId id="307" r:id="rId28"/>
    <p:sldId id="287" r:id="rId29"/>
    <p:sldId id="288" r:id="rId30"/>
    <p:sldId id="291" r:id="rId31"/>
    <p:sldId id="279" r:id="rId32"/>
    <p:sldId id="292" r:id="rId33"/>
    <p:sldId id="308" r:id="rId34"/>
    <p:sldId id="289" r:id="rId3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9"/>
    <p:restoredTop sz="95833"/>
  </p:normalViewPr>
  <p:slideViewPr>
    <p:cSldViewPr snapToGrid="0" snapToObjects="1">
      <p:cViewPr>
        <p:scale>
          <a:sx n="130" d="100"/>
          <a:sy n="130" d="100"/>
        </p:scale>
        <p:origin x="1120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20527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128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lobecut_psiPenetration.png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056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BD78-F658-EF47-B2F2-A7818C972A07}" type="datetime1">
              <a:rPr lang="en-US" smtClean="0"/>
              <a:t>9/20/17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  <p:pic>
        <p:nvPicPr>
          <p:cNvPr id="12" name="Picture 11" descr="PP_cover1a_redonly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PP_cover1a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4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BCFF9-C97D-9E4E-96FD-E9207EDC9093}" type="datetime1">
              <a:rPr lang="en-US" smtClean="0"/>
              <a:t>9/20/17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06241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CFB24-72F4-3248-9E76-27F56B7B169B}" type="datetime1">
              <a:rPr lang="en-US" smtClean="0"/>
              <a:t>9/20/17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01459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089" y="425350"/>
            <a:ext cx="7141589" cy="471583"/>
          </a:xfrm>
        </p:spPr>
        <p:txBody>
          <a:bodyPr anchor="t" anchorCtr="0">
            <a:noAutofit/>
          </a:bodyPr>
          <a:lstStyle>
            <a:lvl1pPr algn="l">
              <a:defRPr sz="2100" b="0" i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6861" y="1035635"/>
            <a:ext cx="3994816" cy="3558987"/>
          </a:xfrm>
        </p:spPr>
        <p:txBody>
          <a:bodyPr/>
          <a:lstStyle>
            <a:lvl1pPr marL="137160" indent="-144018">
              <a:spcBef>
                <a:spcPts val="600"/>
              </a:spcBef>
              <a:defRPr sz="1800" baseline="0"/>
            </a:lvl1pPr>
            <a:lvl2pPr marL="342900" indent="-150876">
              <a:spcBef>
                <a:spcPts val="450"/>
              </a:spcBef>
              <a:defRPr sz="1650"/>
            </a:lvl2pPr>
            <a:lvl3pPr marL="480060" indent="-137160">
              <a:spcBef>
                <a:spcPts val="450"/>
              </a:spcBef>
              <a:defRPr sz="1500"/>
            </a:lvl3pPr>
            <a:lvl4pPr marL="685800" indent="-137160">
              <a:spcBef>
                <a:spcPts val="375"/>
              </a:spcBef>
              <a:defRPr sz="1350" baseline="0"/>
            </a:lvl4pPr>
            <a:lvl5pPr marL="822960" indent="-123444">
              <a:defRPr sz="1350" baseline="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0089" y="1035635"/>
            <a:ext cx="2838531" cy="3558988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96F23-0E76-7041-9A34-A7FBDDD88A80}" type="datetime1">
              <a:rPr lang="en-US" smtClean="0"/>
              <a:t>9/20/17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12854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>
            <a:normAutofit/>
          </a:bodyPr>
          <a:lstStyle>
            <a:lvl1pPr algn="l">
              <a:defRPr sz="1650" b="0" i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105553"/>
            <a:ext cx="5486400" cy="52359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797A-BADC-3B4B-B159-C0B6C9A98047}" type="datetime1">
              <a:rPr lang="en-US" smtClean="0"/>
              <a:t>9/20/17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53577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63064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357919"/>
            <a:ext cx="7086600" cy="1871181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DBB1A-B155-7542-8BEF-B69C00E32D91}" type="datetime1">
              <a:rPr lang="en-US" smtClean="0"/>
              <a:t>9/20/17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WISCONSIN–MADISON</a:t>
            </a:r>
            <a:endParaRPr lang="en-US" dirty="0"/>
          </a:p>
        </p:txBody>
      </p:sp>
      <p:pic>
        <p:nvPicPr>
          <p:cNvPr id="8" name="Picture 7" descr="PP_side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066" y="0"/>
            <a:ext cx="86193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8543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86310" y="0"/>
            <a:ext cx="8356046" cy="5143500"/>
          </a:xfrm>
          <a:prstGeom prst="rect">
            <a:avLst/>
          </a:prstGeom>
          <a:gradFill flip="none" rotWithShape="1">
            <a:gsLst>
              <a:gs pos="63000">
                <a:srgbClr val="C3020B"/>
              </a:gs>
              <a:gs pos="92000">
                <a:srgbClr val="9F0000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aseline="-250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6306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357919"/>
            <a:ext cx="7086600" cy="1871181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8" name="Picture 7" descr="PP_side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066" y="0"/>
            <a:ext cx="86193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619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tIns="0" rIns="0" bIns="0" anchor="t" anchorCtr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FontTx/>
              <a:buNone/>
              <a:defRPr sz="1350"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02793" y="4882279"/>
            <a:ext cx="7086660" cy="26122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C3020B"/>
                </a:solidFill>
                <a:effectLst/>
                <a:latin typeface="Times New Roman"/>
                <a:ea typeface="+mj-ea"/>
                <a:cs typeface="Georgia"/>
              </a:defRPr>
            </a:lvl1pPr>
          </a:lstStyle>
          <a:p>
            <a:pPr algn="r"/>
            <a:r>
              <a:rPr lang="en-US" sz="788" cap="all" spc="53" smtClean="0">
                <a:solidFill>
                  <a:srgbClr val="BEA06D"/>
                </a:solidFill>
              </a:rPr>
              <a:t>University of Wisconsin-Madison </a:t>
            </a:r>
            <a:endParaRPr lang="en-US" sz="788" cap="all" spc="53" dirty="0">
              <a:solidFill>
                <a:srgbClr val="BEA0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29259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02793" y="4882279"/>
            <a:ext cx="7086660" cy="26122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C3020B"/>
                </a:solidFill>
                <a:effectLst/>
                <a:latin typeface="Times New Roman"/>
                <a:ea typeface="+mj-ea"/>
                <a:cs typeface="Georgia"/>
              </a:defRPr>
            </a:lvl1pPr>
          </a:lstStyle>
          <a:p>
            <a:pPr algn="r"/>
            <a:r>
              <a:rPr lang="en-US" sz="788" cap="all" spc="53" smtClean="0">
                <a:solidFill>
                  <a:srgbClr val="BEA06D"/>
                </a:solidFill>
              </a:rPr>
              <a:t>University of Wisconsin-Madison </a:t>
            </a:r>
            <a:endParaRPr lang="en-US" sz="788" cap="all" spc="53" dirty="0">
              <a:solidFill>
                <a:srgbClr val="BEA06D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0" y="4828157"/>
            <a:ext cx="3742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19</a:t>
            </a:r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th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ISTW Seoul</a:t>
            </a:r>
            <a:r>
              <a:rPr lang="en-US" smtClean="0">
                <a:latin typeface="Times New Roman" charset="0"/>
                <a:ea typeface="Times New Roman" charset="0"/>
                <a:cs typeface="Times New Roman" charset="0"/>
              </a:rPr>
              <a:t>, South Korea 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77476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4C248-960C-C547-9466-C510E5218CB7}" type="datetime1">
              <a:rPr lang="en-US" smtClean="0"/>
              <a:t>9/20/17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2675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792" y="1686997"/>
            <a:ext cx="7422468" cy="1021556"/>
          </a:xfrm>
        </p:spPr>
        <p:txBody>
          <a:bodyPr anchor="t">
            <a:normAutofit/>
          </a:bodyPr>
          <a:lstStyle>
            <a:lvl1pPr algn="l">
              <a:defRPr sz="2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2792" y="1285297"/>
            <a:ext cx="7422468" cy="388364"/>
          </a:xfrm>
        </p:spPr>
        <p:txBody>
          <a:bodyPr anchor="t" anchorCtr="0"/>
          <a:lstStyle>
            <a:lvl1pPr marL="0" indent="0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8DED2-3384-CB47-A0E0-FEB7EA210531}" type="datetime1">
              <a:rPr lang="en-US" smtClean="0"/>
              <a:t>9/20/17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58365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2792" y="1200151"/>
            <a:ext cx="3415322" cy="3394472"/>
          </a:xfrm>
        </p:spPr>
        <p:txBody>
          <a:bodyPr/>
          <a:lstStyle>
            <a:lvl1pPr marL="137160" indent="-137160">
              <a:spcBef>
                <a:spcPts val="600"/>
              </a:spcBef>
              <a:defRPr sz="1650" kern="1400" spc="15"/>
            </a:lvl1pPr>
            <a:lvl2pPr marL="411480" indent="-137160">
              <a:spcBef>
                <a:spcPts val="525"/>
              </a:spcBef>
              <a:defRPr sz="1500"/>
            </a:lvl2pPr>
            <a:lvl3pPr marL="617220" indent="-123444">
              <a:spcBef>
                <a:spcPts val="375"/>
              </a:spcBef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38686" y="1200151"/>
            <a:ext cx="3402992" cy="3394472"/>
          </a:xfrm>
        </p:spPr>
        <p:txBody>
          <a:bodyPr/>
          <a:lstStyle>
            <a:lvl1pPr marL="137160" indent="-137160">
              <a:spcBef>
                <a:spcPts val="600"/>
              </a:spcBef>
              <a:defRPr sz="1650"/>
            </a:lvl1pPr>
            <a:lvl2pPr marL="411480" indent="-137160">
              <a:spcBef>
                <a:spcPts val="525"/>
              </a:spcBef>
              <a:defRPr sz="1500"/>
            </a:lvl2pPr>
            <a:lvl3pPr marL="617220" indent="-123444">
              <a:spcBef>
                <a:spcPts val="375"/>
              </a:spcBef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22C7-A8F1-5E46-9CFA-71C2FF6BE72E}" type="datetime1">
              <a:rPr lang="en-US" smtClean="0"/>
              <a:t>9/20/17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77751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2793" y="1151335"/>
            <a:ext cx="3439981" cy="392871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500" b="1" baseline="0">
                <a:solidFill>
                  <a:srgbClr val="B60000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2793" y="1631156"/>
            <a:ext cx="3439981" cy="2963466"/>
          </a:xfrm>
        </p:spPr>
        <p:txBody>
          <a:bodyPr/>
          <a:lstStyle>
            <a:lvl1pPr marL="137160" indent="-137160">
              <a:spcBef>
                <a:spcPts val="600"/>
              </a:spcBef>
              <a:defRPr sz="1500" baseline="0"/>
            </a:lvl1pPr>
            <a:lvl2pPr marL="342900" indent="-137160">
              <a:spcBef>
                <a:spcPts val="450"/>
              </a:spcBef>
              <a:defRPr sz="1350" baseline="0"/>
            </a:lvl2pPr>
            <a:lvl3pPr marL="480060" indent="-137160">
              <a:spcBef>
                <a:spcPts val="450"/>
              </a:spcBef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01697" y="1151335"/>
            <a:ext cx="3439980" cy="392871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500" b="1" baseline="0">
                <a:solidFill>
                  <a:srgbClr val="B60000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01697" y="1631156"/>
            <a:ext cx="3439980" cy="2963466"/>
          </a:xfrm>
        </p:spPr>
        <p:txBody>
          <a:bodyPr/>
          <a:lstStyle>
            <a:lvl1pPr marL="137160" indent="-137160">
              <a:defRPr sz="1500" baseline="0"/>
            </a:lvl1pPr>
            <a:lvl2pPr marL="411480" indent="-137160">
              <a:spcBef>
                <a:spcPts val="450"/>
              </a:spcBef>
              <a:defRPr sz="1350" baseline="0"/>
            </a:lvl2pPr>
            <a:lvl3pPr marL="480060" indent="-137160">
              <a:spcBef>
                <a:spcPts val="450"/>
              </a:spcBef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CF06F-3CFF-C941-B0D5-B7892C5AB947}" type="datetime1">
              <a:rPr lang="en-US" smtClean="0"/>
              <a:t>9/20/17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01269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_side1.ep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066" y="0"/>
            <a:ext cx="861934" cy="5143500"/>
          </a:xfrm>
          <a:prstGeom prst="rect">
            <a:avLst/>
          </a:prstGeom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2793" y="407481"/>
            <a:ext cx="7138885" cy="64472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2791" y="1118857"/>
            <a:ext cx="7138886" cy="33278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1934" y="4795003"/>
            <a:ext cx="236886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BA1418A-E2EF-4E4A-80E6-D2EE2681F1ED}" type="datetime1">
              <a:rPr lang="en-US" smtClean="0"/>
              <a:t>9/20/17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11870" y="4795003"/>
            <a:ext cx="48542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UNIVERSITY OF WISCONSIN–MADISON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95003"/>
            <a:ext cx="2326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bg1"/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4828157"/>
            <a:ext cx="3742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19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 ISTW Seoul, South Korea 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923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b="1" i="0" kern="1200">
          <a:solidFill>
            <a:srgbClr val="C3020B"/>
          </a:solidFill>
          <a:effectLst/>
          <a:latin typeface="Times New Roman"/>
          <a:ea typeface="+mj-ea"/>
          <a:cs typeface="Georgia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C3020B"/>
        </a:buClr>
        <a:buFont typeface="Arial"/>
        <a:buChar char="•"/>
        <a:defRPr sz="225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C3020B"/>
        </a:buClr>
        <a:buFont typeface="Arial"/>
        <a:buChar char="•"/>
        <a:defRPr sz="195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C3020B"/>
        </a:buClr>
        <a:buSzPct val="100000"/>
        <a:buFont typeface="Arial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3pPr>
      <a:lvl4pPr marL="1165860" indent="-164592" algn="l" defTabSz="3429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100000"/>
        <a:buFont typeface="Arial"/>
        <a:buChar char="•"/>
        <a:defRPr sz="165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4pPr>
      <a:lvl5pPr marL="1371600" indent="-137160" algn="l" defTabSz="342900" rtl="0" eaLnBrk="1" latinLnBrk="0" hangingPunct="1">
        <a:spcBef>
          <a:spcPts val="450"/>
        </a:spcBef>
        <a:buClr>
          <a:schemeClr val="tx1">
            <a:lumMod val="50000"/>
            <a:lumOff val="50000"/>
          </a:schemeClr>
        </a:buClr>
        <a:buSzPct val="100000"/>
        <a:buFont typeface="Arial"/>
        <a:buChar char="•"/>
        <a:defRPr sz="165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Relationship Id="rId3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5.png"/><Relationship Id="rId11" Type="http://schemas.openxmlformats.org/officeDocument/2006/relationships/image" Target="../media/image47.png"/><Relationship Id="rId12" Type="http://schemas.openxmlformats.org/officeDocument/2006/relationships/image" Target="../media/image48.png"/><Relationship Id="rId13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png"/><Relationship Id="rId12" Type="http://schemas.openxmlformats.org/officeDocument/2006/relationships/image" Target="../media/image48.png"/><Relationship Id="rId13" Type="http://schemas.openxmlformats.org/officeDocument/2006/relationships/image" Target="../media/image49.png"/><Relationship Id="rId1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emf"/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0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g"/><Relationship Id="rId3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0.png"/><Relationship Id="rId3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Relationship Id="rId3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0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image" Target="../media/image280.png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0.png"/><Relationship Id="rId3" Type="http://schemas.openxmlformats.org/officeDocument/2006/relationships/image" Target="../media/image59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6460" y="651649"/>
            <a:ext cx="7747002" cy="1032095"/>
          </a:xfrm>
        </p:spPr>
        <p:txBody>
          <a:bodyPr>
            <a:noAutofit/>
          </a:bodyPr>
          <a:lstStyle/>
          <a:p>
            <a:r>
              <a:rPr lang="en-US" sz="2400" dirty="0" smtClean="0"/>
              <a:t>Plasma Response, Density Control, and Neutral Fueling: EMC3-EIRENE Analysis of the Edge Plasmas at MAST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6459" y="1546482"/>
            <a:ext cx="7747003" cy="928489"/>
          </a:xfrm>
        </p:spPr>
        <p:txBody>
          <a:bodyPr>
            <a:normAutofit/>
          </a:bodyPr>
          <a:lstStyle/>
          <a:p>
            <a:r>
              <a:rPr lang="en-US" sz="1800" b="1" dirty="0"/>
              <a:t>I. Waters</a:t>
            </a:r>
            <a:r>
              <a:rPr lang="en-US" sz="1800" b="1" baseline="30000" dirty="0"/>
              <a:t>1</a:t>
            </a:r>
            <a:r>
              <a:rPr lang="en-US" sz="1800" dirty="0"/>
              <a:t>, H. Frerichs</a:t>
            </a:r>
            <a:r>
              <a:rPr lang="en-US" sz="1800" baseline="30000" dirty="0"/>
              <a:t>1</a:t>
            </a:r>
            <a:r>
              <a:rPr lang="en-US" sz="1800" dirty="0"/>
              <a:t>, R. Akers</a:t>
            </a:r>
            <a:r>
              <a:rPr lang="en-US" sz="1800" baseline="30000" dirty="0"/>
              <a:t>2</a:t>
            </a:r>
            <a:r>
              <a:rPr lang="en-US" sz="1800" dirty="0"/>
              <a:t>, Y. Feng</a:t>
            </a:r>
            <a:r>
              <a:rPr lang="en-US" sz="1800" baseline="30000" dirty="0"/>
              <a:t>3</a:t>
            </a:r>
            <a:r>
              <a:rPr lang="en-US" sz="1800" dirty="0" smtClean="0"/>
              <a:t>, K. Flesch</a:t>
            </a:r>
            <a:r>
              <a:rPr lang="en-US" sz="1800" baseline="30000" dirty="0" smtClean="0"/>
              <a:t>1</a:t>
            </a:r>
            <a:r>
              <a:rPr lang="en-US" sz="1800" dirty="0" smtClean="0"/>
              <a:t>, </a:t>
            </a:r>
            <a:r>
              <a:rPr lang="en-US" sz="1800" dirty="0"/>
              <a:t>A. Kirk</a:t>
            </a:r>
            <a:r>
              <a:rPr lang="en-US" sz="1800" baseline="30000" dirty="0"/>
              <a:t>2</a:t>
            </a:r>
            <a:r>
              <a:rPr lang="en-US" sz="1800" dirty="0"/>
              <a:t>, D. Ryan</a:t>
            </a:r>
            <a:r>
              <a:rPr lang="en-US" sz="1800" baseline="30000" dirty="0"/>
              <a:t>2, 4</a:t>
            </a:r>
            <a:r>
              <a:rPr lang="en-US" sz="1800" dirty="0"/>
              <a:t>, O. Schmitz</a:t>
            </a:r>
            <a:r>
              <a:rPr lang="en-US" sz="1800" baseline="30000" dirty="0"/>
              <a:t>1</a:t>
            </a:r>
            <a:r>
              <a:rPr lang="en-US" sz="1800" dirty="0"/>
              <a:t>, A. Thornton</a:t>
            </a:r>
            <a:r>
              <a:rPr lang="en-US" sz="1800" baseline="30000" dirty="0"/>
              <a:t>2</a:t>
            </a:r>
            <a:endParaRPr lang="en-US" sz="18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16458" y="2175174"/>
            <a:ext cx="7086600" cy="14032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42900" rtl="0" eaLnBrk="1" latinLnBrk="0" hangingPunct="1">
              <a:spcBef>
                <a:spcPct val="20000"/>
              </a:spcBef>
              <a:buClr>
                <a:srgbClr val="C3020B"/>
              </a:buClr>
              <a:buFont typeface="Arial"/>
              <a:buNone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1pPr>
            <a:lvl2pPr marL="342900" indent="0" algn="ctr" defTabSz="342900" rtl="0" eaLnBrk="1" latinLnBrk="0" hangingPunct="1">
              <a:spcBef>
                <a:spcPct val="20000"/>
              </a:spcBef>
              <a:buClr>
                <a:srgbClr val="C3020B"/>
              </a:buClr>
              <a:buFont typeface="Arial"/>
              <a:buNone/>
              <a:defRPr sz="195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685800" indent="0" algn="ctr" defTabSz="342900" rtl="0" eaLnBrk="1" latinLnBrk="0" hangingPunct="1">
              <a:spcBef>
                <a:spcPct val="20000"/>
              </a:spcBef>
              <a:buClr>
                <a:srgbClr val="C3020B"/>
              </a:buClr>
              <a:buSzPct val="100000"/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028700" indent="0" algn="ctr" defTabSz="3429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/>
              <a:buNone/>
              <a:defRPr sz="165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371600" indent="0" algn="ctr" defTabSz="342900" rtl="0" eaLnBrk="1" latinLnBrk="0" hangingPunct="1">
              <a:spcBef>
                <a:spcPts val="45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/>
              <a:buNone/>
              <a:defRPr sz="165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17145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baseline="30000" dirty="0" smtClean="0"/>
              <a:t>1</a:t>
            </a:r>
            <a:r>
              <a:rPr lang="en-US" sz="1400" i="1" dirty="0" smtClean="0"/>
              <a:t>University of Wisconsin, Madison, WI, USA</a:t>
            </a:r>
          </a:p>
          <a:p>
            <a:r>
              <a:rPr lang="en-US" sz="1400" i="1" baseline="30000" dirty="0" smtClean="0"/>
              <a:t>2</a:t>
            </a:r>
            <a:r>
              <a:rPr lang="en-US" sz="1400" i="1" dirty="0" smtClean="0"/>
              <a:t>Culham Centre for Fusion Energy, Abingdon, UK</a:t>
            </a:r>
            <a:endParaRPr lang="en-US" sz="1400" i="1" dirty="0"/>
          </a:p>
          <a:p>
            <a:r>
              <a:rPr lang="en-US" sz="1400" i="1" baseline="30000" dirty="0" smtClean="0"/>
              <a:t>3</a:t>
            </a:r>
            <a:r>
              <a:rPr lang="en-US" sz="1400" i="1" dirty="0" smtClean="0"/>
              <a:t>Max-Planck-Institut </a:t>
            </a:r>
            <a:r>
              <a:rPr lang="en-US" sz="1400" i="1" dirty="0" err="1"/>
              <a:t>für</a:t>
            </a:r>
            <a:r>
              <a:rPr lang="en-US" sz="1400" i="1" dirty="0"/>
              <a:t> </a:t>
            </a:r>
            <a:r>
              <a:rPr lang="en-US" sz="1400" i="1" dirty="0" err="1"/>
              <a:t>Plasmaphysik</a:t>
            </a:r>
            <a:r>
              <a:rPr lang="en-US" sz="1400" i="1" dirty="0"/>
              <a:t>, </a:t>
            </a:r>
            <a:r>
              <a:rPr lang="en-US" sz="1400" i="1" dirty="0" smtClean="0"/>
              <a:t>Greifswald</a:t>
            </a:r>
            <a:r>
              <a:rPr lang="en-US" sz="1400" i="1" dirty="0"/>
              <a:t>, </a:t>
            </a:r>
            <a:r>
              <a:rPr lang="en-US" sz="1400" i="1" dirty="0" smtClean="0"/>
              <a:t>Germany</a:t>
            </a:r>
          </a:p>
          <a:p>
            <a:r>
              <a:rPr lang="en-US" sz="1400" i="1" baseline="30000" dirty="0" smtClean="0"/>
              <a:t>4</a:t>
            </a:r>
            <a:r>
              <a:rPr lang="en-US" sz="1400" i="1" dirty="0" smtClean="0"/>
              <a:t>York </a:t>
            </a:r>
            <a:r>
              <a:rPr lang="en-US" sz="1400" i="1" dirty="0"/>
              <a:t>Plasma Institute, Department of Physics, University of York, UK</a:t>
            </a:r>
            <a:endParaRPr lang="en-US" sz="1400" dirty="0"/>
          </a:p>
          <a:p>
            <a:endParaRPr lang="en-US" sz="1400" baseline="30000" dirty="0" smtClean="0"/>
          </a:p>
          <a:p>
            <a:endParaRPr lang="en-US" sz="1400" baseline="30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250661"/>
            <a:ext cx="2507810" cy="9553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029" y="3250661"/>
            <a:ext cx="3449371" cy="93058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1162698" y="4313694"/>
            <a:ext cx="6132803" cy="40678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just"/>
            <a:r>
              <a:rPr lang="en-US" sz="1000" b="1" dirty="0" smtClean="0">
                <a:latin typeface="Helvetica"/>
                <a:cs typeface="Helvetica"/>
              </a:rPr>
              <a:t>Acknowledgments: This work is funded by the Department of Energy under </a:t>
            </a:r>
            <a:r>
              <a:rPr lang="en-US" sz="1000" b="1" smtClean="0">
                <a:latin typeface="Helvetica"/>
                <a:cs typeface="Helvetica"/>
              </a:rPr>
              <a:t>grant DE-SC0012315 </a:t>
            </a:r>
            <a:r>
              <a:rPr lang="en-US" sz="1000" b="1" dirty="0">
                <a:latin typeface="Helvetica"/>
                <a:cs typeface="Helvetica"/>
              </a:rPr>
              <a:t>and has been carried out within the framework of the </a:t>
            </a:r>
            <a:r>
              <a:rPr lang="en-US" sz="1000" b="1" dirty="0" err="1">
                <a:latin typeface="Helvetica"/>
                <a:cs typeface="Helvetica"/>
              </a:rPr>
              <a:t>EUROfusion</a:t>
            </a:r>
            <a:r>
              <a:rPr lang="en-US" sz="1000" b="1" dirty="0">
                <a:latin typeface="Helvetica"/>
                <a:cs typeface="Helvetica"/>
              </a:rPr>
              <a:t> Consortium. </a:t>
            </a:r>
            <a:endParaRPr lang="en-US" sz="100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929657" y="4787660"/>
            <a:ext cx="82465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19</a:t>
            </a:r>
            <a:r>
              <a:rPr lang="en-US" sz="16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International Spherical Tokamak Workshop-Seoul, South Korea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81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134" y="216171"/>
            <a:ext cx="7138885" cy="64472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Evaluate </a:t>
            </a:r>
            <a:r>
              <a:rPr lang="en-US" smtClean="0"/>
              <a:t>3D Simulation with a Multi-Reservoir </a:t>
            </a:r>
            <a:r>
              <a:rPr lang="en-US" dirty="0" smtClean="0"/>
              <a:t>Particle Balance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9134" y="1042273"/>
            <a:ext cx="4411132" cy="3327818"/>
          </a:xfrm>
        </p:spPr>
        <p:txBody>
          <a:bodyPr/>
          <a:lstStyle/>
          <a:p>
            <a:r>
              <a:rPr lang="en-US" dirty="0" smtClean="0"/>
              <a:t>Breakdown </a:t>
            </a:r>
            <a:r>
              <a:rPr lang="en-US" i="1" dirty="0" smtClean="0"/>
              <a:t>where</a:t>
            </a:r>
            <a:r>
              <a:rPr lang="en-US" dirty="0" smtClean="0"/>
              <a:t> we’re having an impact on confinement</a:t>
            </a:r>
          </a:p>
          <a:p>
            <a:r>
              <a:rPr lang="en-US" dirty="0" smtClean="0"/>
              <a:t>Accounts for Exhaust </a:t>
            </a:r>
            <a:r>
              <a:rPr lang="en-US" b="1" i="1" dirty="0" smtClean="0"/>
              <a:t>and</a:t>
            </a:r>
            <a:r>
              <a:rPr lang="en-US" dirty="0" smtClean="0"/>
              <a:t> Fueling</a:t>
            </a:r>
          </a:p>
          <a:p>
            <a:r>
              <a:rPr lang="en-US" dirty="0" smtClean="0"/>
              <a:t>Define an Edge Reservoir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01"/>
          <a:stretch/>
        </p:blipFill>
        <p:spPr>
          <a:xfrm>
            <a:off x="5844354" y="643957"/>
            <a:ext cx="2390739" cy="44995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06991" y="2475880"/>
            <a:ext cx="71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Core</a:t>
            </a:r>
            <a:endParaRPr lang="en-US" b="1"/>
          </a:p>
        </p:txBody>
      </p:sp>
      <p:sp>
        <p:nvSpPr>
          <p:cNvPr id="14" name="TextBox 13"/>
          <p:cNvSpPr txBox="1"/>
          <p:nvPr/>
        </p:nvSpPr>
        <p:spPr>
          <a:xfrm>
            <a:off x="6775628" y="2942474"/>
            <a:ext cx="71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Edge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644394" y="3735210"/>
            <a:ext cx="973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SOL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6558368" y="1041719"/>
                <a:ext cx="84388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𝝍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=0.6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8368" y="1041719"/>
                <a:ext cx="843885" cy="307777"/>
              </a:xfrm>
              <a:prstGeom prst="rect">
                <a:avLst/>
              </a:prstGeom>
              <a:blipFill rotWithShape="0"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/>
          <p:cNvCxnSpPr/>
          <p:nvPr/>
        </p:nvCxnSpPr>
        <p:spPr>
          <a:xfrm>
            <a:off x="6980310" y="1345852"/>
            <a:ext cx="150917" cy="3330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180128" y="3889098"/>
                <a:ext cx="3469143" cy="7542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𝜏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𝐸𝐷𝐺𝐸</m:t>
                          </m:r>
                        </m:sub>
                      </m:sSub>
                      <m:r>
                        <a:rPr lang="is-IS" sz="240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400" i="1" smtClean="0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𝐸𝐷𝐺𝐸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𝐸𝐷𝐺𝐸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128" y="3889098"/>
                <a:ext cx="3469143" cy="75424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9125" y="2938845"/>
                <a:ext cx="5868238" cy="5730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𝐸𝐷𝐺𝐸</m:t>
                              </m:r>
                            </m:sub>
                          </m:sSub>
                        </m:num>
                        <m:den>
                          <m:r>
                            <a:rPr lang="en-US" sz="1800" b="0" i="1" smtClean="0">
                              <a:latin typeface="Cambria Math" charset="0"/>
                            </a:rPr>
                            <m:t>𝑑𝑡</m:t>
                          </m:r>
                        </m:den>
                      </m:f>
                      <m:r>
                        <a:rPr lang="is-IS" sz="1800" i="1" smtClean="0">
                          <a:latin typeface="Cambria Math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charset="0"/>
                        </a:rPr>
                        <m:t>−</m:t>
                      </m:r>
                      <m:f>
                        <m:fPr>
                          <m:ctrlPr>
                            <a:rPr lang="bg-BG" sz="1800" i="1" smtClean="0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𝐸𝐷𝐺𝐸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𝐸𝐷𝐺𝐸</m:t>
                              </m:r>
                            </m:sub>
                          </m:sSub>
                        </m:den>
                      </m:f>
                      <m:r>
                        <a:rPr lang="en-US" sz="1800" b="0" i="1" smtClean="0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18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charset="0"/>
                            </a:rPr>
                            <m:t>𝐸𝐷𝐺𝐸</m:t>
                          </m:r>
                        </m:sub>
                      </m:sSub>
                      <m:sSub>
                        <m:sSubPr>
                          <m:ctrlPr>
                            <a:rPr lang="en-US" sz="18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𝜙</m:t>
                          </m:r>
                        </m:e>
                        <m:sub>
                          <m:r>
                            <a:rPr lang="en-US" sz="1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𝑅𝐸𝐶</m:t>
                          </m:r>
                        </m:sub>
                      </m:sSub>
                      <m:r>
                        <a:rPr lang="en-US" sz="1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18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charset="0"/>
                            </a:rPr>
                            <m:t>𝐶𝑂𝑅𝐸</m:t>
                          </m:r>
                        </m:sub>
                      </m:sSub>
                      <m:sSub>
                        <m:sSubPr>
                          <m:ctrlPr>
                            <a:rPr lang="en-US" sz="18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𝜙</m:t>
                          </m:r>
                        </m:e>
                        <m:sub>
                          <m:r>
                            <a:rPr lang="en-US" sz="1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𝑅𝐸𝐶</m:t>
                          </m:r>
                        </m:sub>
                      </m:sSub>
                      <m:r>
                        <a:rPr lang="en-US" sz="18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1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Γ</m:t>
                          </m:r>
                        </m:e>
                        <m:sub>
                          <m:r>
                            <a:rPr lang="en-US" sz="1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𝑁𝐵𝐼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25" y="2938845"/>
                <a:ext cx="5868238" cy="57304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/>
          <p:cNvCxnSpPr/>
          <p:nvPr/>
        </p:nvCxnSpPr>
        <p:spPr>
          <a:xfrm flipV="1">
            <a:off x="471943" y="2893728"/>
            <a:ext cx="824120" cy="6781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ight Brace 6"/>
          <p:cNvSpPr/>
          <p:nvPr/>
        </p:nvSpPr>
        <p:spPr>
          <a:xfrm rot="5400000">
            <a:off x="4069877" y="1908842"/>
            <a:ext cx="173783" cy="3152242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799426" y="3539378"/>
                <a:ext cx="71468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l-GR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𝜞</m:t>
                          </m:r>
                        </m:e>
                        <m:sub>
                          <m:r>
                            <a:rPr lang="en-US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𝑬𝑫𝑮𝑬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9426" y="3539378"/>
                <a:ext cx="714683" cy="30777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152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03"/>
          <a:stretch/>
        </p:blipFill>
        <p:spPr>
          <a:xfrm>
            <a:off x="358203" y="440266"/>
            <a:ext cx="1855530" cy="34967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03"/>
          <a:stretch/>
        </p:blipFill>
        <p:spPr>
          <a:xfrm>
            <a:off x="2974477" y="440266"/>
            <a:ext cx="1855531" cy="34967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/>
          <p:cNvSpPr txBox="1"/>
          <p:nvPr/>
        </p:nvSpPr>
        <p:spPr>
          <a:xfrm>
            <a:off x="391985" y="282859"/>
            <a:ext cx="2006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Axisymmetric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6935690" y="2034747"/>
            <a:ext cx="2006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</a:t>
            </a:r>
            <a:r>
              <a:rPr lang="en-US" dirty="0" smtClean="0"/>
              <a:t> [cm</a:t>
            </a:r>
            <a:r>
              <a:rPr lang="en-US" baseline="30000" dirty="0" smtClean="0"/>
              <a:t>-3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74477" y="286377"/>
            <a:ext cx="2006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Vacuum RMP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321" y="440267"/>
            <a:ext cx="2331159" cy="34967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12"/>
          <p:cNvSpPr txBox="1"/>
          <p:nvPr/>
        </p:nvSpPr>
        <p:spPr>
          <a:xfrm>
            <a:off x="5689602" y="286378"/>
            <a:ext cx="2006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Edge-Peeling RMP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06009" y="3880257"/>
                <a:ext cx="21198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𝐸𝐷𝐺𝐸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=8.23 </m:t>
                    </m:r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  <m:r>
                      <a:rPr lang="en-US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19</m:t>
                        </m:r>
                      </m:sup>
                    </m:sSup>
                  </m:oMath>
                </a14:m>
                <a:r>
                  <a:rPr lang="en-US" dirty="0" smtClean="0"/>
                  <a:t> ions</a:t>
                </a:r>
                <a:endParaRPr lang="en-US" baseline="300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09" y="3880257"/>
                <a:ext cx="2119811" cy="307777"/>
              </a:xfrm>
              <a:prstGeom prst="rect">
                <a:avLst/>
              </a:prstGeom>
              <a:blipFill rotWithShape="0">
                <a:blip r:embed="rId5"/>
                <a:stretch>
                  <a:fillRect t="-84000" r="-575" b="-1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058854" y="3880256"/>
                <a:ext cx="21198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𝐸𝐷𝐺𝐸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=4.31 </m:t>
                    </m:r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  <m:sSup>
                      <m:sSupPr>
                        <m:ctrlPr>
                          <a:rPr lang="en-US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i="1"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19</m:t>
                        </m:r>
                      </m:sup>
                    </m:sSup>
                  </m:oMath>
                </a14:m>
                <a:r>
                  <a:rPr lang="en-US" dirty="0" smtClean="0"/>
                  <a:t> ions</a:t>
                </a:r>
                <a:endParaRPr lang="en-US" baseline="300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854" y="3880256"/>
                <a:ext cx="2119811" cy="307777"/>
              </a:xfrm>
              <a:prstGeom prst="rect">
                <a:avLst/>
              </a:prstGeom>
              <a:blipFill rotWithShape="0">
                <a:blip r:embed="rId6"/>
                <a:stretch>
                  <a:fillRect t="-84000" r="-575" b="-1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5689602" y="3880255"/>
                <a:ext cx="21198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𝐸𝐷𝐺𝐸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=7.68 </m:t>
                    </m:r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  <m:sSup>
                      <m:sSupPr>
                        <m:ctrlPr>
                          <a:rPr lang="en-US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i="1"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19</m:t>
                        </m:r>
                      </m:sup>
                    </m:sSup>
                  </m:oMath>
                </a14:m>
                <a:r>
                  <a:rPr lang="en-US" dirty="0" smtClean="0"/>
                  <a:t> ions</a:t>
                </a:r>
                <a:endParaRPr lang="en-US" baseline="300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9602" y="3880255"/>
                <a:ext cx="2119811" cy="307777"/>
              </a:xfrm>
              <a:prstGeom prst="rect">
                <a:avLst/>
              </a:prstGeom>
              <a:blipFill rotWithShape="0">
                <a:blip r:embed="rId7"/>
                <a:stretch>
                  <a:fillRect t="-84000" r="-575" b="-1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258012" y="4193524"/>
            <a:ext cx="2094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47.5 % Decrease!!!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85185" y="4197529"/>
            <a:ext cx="2094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6.6% Decrease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57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03"/>
          <a:stretch/>
        </p:blipFill>
        <p:spPr>
          <a:xfrm>
            <a:off x="358203" y="313262"/>
            <a:ext cx="1855530" cy="34967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03"/>
          <a:stretch/>
        </p:blipFill>
        <p:spPr>
          <a:xfrm>
            <a:off x="2974477" y="313262"/>
            <a:ext cx="1855531" cy="34967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/>
          <p:cNvSpPr txBox="1"/>
          <p:nvPr/>
        </p:nvSpPr>
        <p:spPr>
          <a:xfrm>
            <a:off x="391985" y="155855"/>
            <a:ext cx="2006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Axisymmetric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6935690" y="1907743"/>
            <a:ext cx="2006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</a:t>
            </a:r>
            <a:r>
              <a:rPr lang="en-US" dirty="0" smtClean="0"/>
              <a:t> [cm</a:t>
            </a:r>
            <a:r>
              <a:rPr lang="en-US" baseline="30000" dirty="0" smtClean="0"/>
              <a:t>-3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74477" y="159373"/>
            <a:ext cx="2006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Vacuum RMP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321" y="313263"/>
            <a:ext cx="2331159" cy="34967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12"/>
          <p:cNvSpPr txBox="1"/>
          <p:nvPr/>
        </p:nvSpPr>
        <p:spPr>
          <a:xfrm>
            <a:off x="5689602" y="159374"/>
            <a:ext cx="2006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Edge-Peeling RMP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45361" y="4112213"/>
                <a:ext cx="237795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Γ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𝐸𝐷𝐺𝐸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=3.56</m:t>
                    </m:r>
                    <m:r>
                      <a:rPr lang="en-US" i="1">
                        <a:latin typeface="Cambria Math" charset="0"/>
                      </a:rPr>
                      <m:t> </m:t>
                    </m:r>
                    <m:r>
                      <a:rPr lang="en-US" i="1">
                        <a:latin typeface="Cambria Math" charset="0"/>
                      </a:rPr>
                      <m:t>𝑥</m:t>
                    </m:r>
                    <m:sSup>
                      <m:sSupPr>
                        <m:ctrlPr>
                          <a:rPr lang="en-US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21</m:t>
                        </m:r>
                      </m:sup>
                    </m:sSup>
                  </m:oMath>
                </a14:m>
                <a:r>
                  <a:rPr lang="en-US" dirty="0" smtClean="0"/>
                  <a:t> atoms/s</a:t>
                </a:r>
                <a:endParaRPr lang="en-US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61" y="4112213"/>
                <a:ext cx="2377959" cy="307777"/>
              </a:xfrm>
              <a:prstGeom prst="rect">
                <a:avLst/>
              </a:prstGeom>
              <a:blipFill rotWithShape="0">
                <a:blip r:embed="rId5"/>
                <a:stretch>
                  <a:fillRect t="-84000" b="-1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053098" y="4086441"/>
                <a:ext cx="236455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Γ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𝐸𝐷𝐺𝐸</m:t>
                        </m:r>
                      </m:sub>
                    </m:sSub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=3.56</m:t>
                    </m:r>
                    <m:r>
                      <a:rPr lang="en-US" i="1">
                        <a:latin typeface="Cambria Math" charset="0"/>
                      </a:rPr>
                      <m:t> </m:t>
                    </m:r>
                    <m:r>
                      <a:rPr lang="en-US" i="1">
                        <a:latin typeface="Cambria Math" charset="0"/>
                      </a:rPr>
                      <m:t>𝑥</m:t>
                    </m:r>
                    <m:sSup>
                      <m:sSupPr>
                        <m:ctrlPr>
                          <a:rPr lang="en-US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21</m:t>
                        </m:r>
                      </m:sup>
                    </m:sSup>
                  </m:oMath>
                </a14:m>
                <a:r>
                  <a:rPr lang="en-US" dirty="0" smtClean="0"/>
                  <a:t> atoms/s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3098" y="4086441"/>
                <a:ext cx="2364558" cy="523220"/>
              </a:xfrm>
              <a:prstGeom prst="rect">
                <a:avLst/>
              </a:prstGeom>
              <a:blipFill rotWithShape="0">
                <a:blip r:embed="rId6"/>
                <a:stretch>
                  <a:fillRect t="-48837" b="-23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618724" y="4084788"/>
                <a:ext cx="2683069" cy="5416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Γ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𝐸𝐷𝐺𝐸</m:t>
                        </m:r>
                      </m:sub>
                    </m:sSub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=3.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68</m:t>
                    </m:r>
                    <m:r>
                      <a:rPr lang="en-US" i="1">
                        <a:latin typeface="Cambria Math" charset="0"/>
                      </a:rPr>
                      <m:t> </m:t>
                    </m:r>
                    <m:r>
                      <a:rPr lang="en-US" i="1">
                        <a:latin typeface="Cambria Math" charset="0"/>
                      </a:rPr>
                      <m:t>𝑥</m:t>
                    </m:r>
                    <m:sSup>
                      <m:sSup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21</m:t>
                        </m:r>
                      </m:sup>
                    </m:sSup>
                  </m:oMath>
                </a14:m>
                <a:r>
                  <a:rPr lang="en-US" dirty="0" smtClean="0"/>
                  <a:t> atoms/s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8724" y="4084788"/>
                <a:ext cx="2683069" cy="541623"/>
              </a:xfrm>
              <a:prstGeom prst="rect">
                <a:avLst/>
              </a:prstGeom>
              <a:blipFill rotWithShape="0">
                <a:blip r:embed="rId7"/>
                <a:stretch>
                  <a:fillRect t="-47191" b="-19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397427" y="3739293"/>
                <a:ext cx="209935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𝐸𝐷𝐺𝐸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=8.23 </m:t>
                    </m:r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19</m:t>
                        </m:r>
                      </m:sup>
                    </m:sSup>
                  </m:oMath>
                </a14:m>
                <a:r>
                  <a:rPr lang="en-US" dirty="0" smtClean="0"/>
                  <a:t> ions</a:t>
                </a:r>
                <a:endParaRPr lang="en-US" baseline="30000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427" y="3739293"/>
                <a:ext cx="2099357" cy="307777"/>
              </a:xfrm>
              <a:prstGeom prst="rect">
                <a:avLst/>
              </a:prstGeom>
              <a:blipFill rotWithShape="0">
                <a:blip r:embed="rId11"/>
                <a:stretch>
                  <a:fillRect t="-80392" b="-10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3018067" y="3757190"/>
                <a:ext cx="21198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𝐸𝐷𝐺𝐸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=4.31 </m:t>
                    </m:r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  <m:sSup>
                      <m:sSupPr>
                        <m:ctrlPr>
                          <a:rPr lang="en-US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19</m:t>
                        </m:r>
                      </m:sup>
                    </m:sSup>
                  </m:oMath>
                </a14:m>
                <a:r>
                  <a:rPr lang="en-US" dirty="0" smtClean="0"/>
                  <a:t> ions</a:t>
                </a:r>
                <a:endParaRPr lang="en-US" baseline="30000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8067" y="3757190"/>
                <a:ext cx="2119811" cy="307777"/>
              </a:xfrm>
              <a:prstGeom prst="rect">
                <a:avLst/>
              </a:prstGeom>
              <a:blipFill rotWithShape="0">
                <a:blip r:embed="rId12"/>
                <a:stretch>
                  <a:fillRect t="-82353" b="-10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5576389" y="3744786"/>
                <a:ext cx="21198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𝐸𝐷𝐺𝐸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=7.68 </m:t>
                    </m:r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  <m:sSup>
                      <m:sSupPr>
                        <m:ctrlPr>
                          <a:rPr lang="en-US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19</m:t>
                        </m:r>
                      </m:sup>
                    </m:sSup>
                  </m:oMath>
                </a14:m>
                <a:r>
                  <a:rPr lang="en-US" dirty="0" smtClean="0"/>
                  <a:t> ions</a:t>
                </a:r>
                <a:endParaRPr lang="en-US" baseline="30000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6389" y="3744786"/>
                <a:ext cx="2119811" cy="307777"/>
              </a:xfrm>
              <a:prstGeom prst="rect">
                <a:avLst/>
              </a:prstGeom>
              <a:blipFill rotWithShape="0">
                <a:blip r:embed="rId13"/>
                <a:stretch>
                  <a:fillRect t="-82353" b="-10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649220" y="4419990"/>
            <a:ext cx="1974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3.6% Increase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90898" y="4419990"/>
            <a:ext cx="1974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0.0% Decrease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29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03"/>
          <a:stretch/>
        </p:blipFill>
        <p:spPr>
          <a:xfrm>
            <a:off x="358203" y="313262"/>
            <a:ext cx="1855530" cy="34967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03"/>
          <a:stretch/>
        </p:blipFill>
        <p:spPr>
          <a:xfrm>
            <a:off x="2974477" y="313262"/>
            <a:ext cx="1855531" cy="34967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/>
          <p:cNvSpPr txBox="1"/>
          <p:nvPr/>
        </p:nvSpPr>
        <p:spPr>
          <a:xfrm>
            <a:off x="391985" y="155855"/>
            <a:ext cx="2006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Axisymmetric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6935690" y="1907743"/>
            <a:ext cx="2006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</a:t>
            </a:r>
            <a:r>
              <a:rPr lang="en-US" dirty="0" smtClean="0"/>
              <a:t> [cm</a:t>
            </a:r>
            <a:r>
              <a:rPr lang="en-US" baseline="30000" dirty="0" smtClean="0"/>
              <a:t>-3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74477" y="159373"/>
            <a:ext cx="2006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Vacuum RMP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321" y="313263"/>
            <a:ext cx="2331159" cy="34967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12"/>
          <p:cNvSpPr txBox="1"/>
          <p:nvPr/>
        </p:nvSpPr>
        <p:spPr>
          <a:xfrm>
            <a:off x="5689602" y="159374"/>
            <a:ext cx="2006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Edge-Peeling RMP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444198" y="4266001"/>
                <a:ext cx="154555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𝐸𝐷𝐺𝐸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</m:oMath>
                </a14:m>
                <a:r>
                  <a:rPr lang="en-US" dirty="0" smtClean="0"/>
                  <a:t> 23.1 </a:t>
                </a:r>
                <a:r>
                  <a:rPr lang="en-US" dirty="0" err="1" smtClean="0"/>
                  <a:t>ms</a:t>
                </a:r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198" y="4266001"/>
                <a:ext cx="1545551" cy="307777"/>
              </a:xfrm>
              <a:prstGeom prst="rect">
                <a:avLst/>
              </a:prstGeom>
              <a:blipFill rotWithShape="0">
                <a:blip r:embed="rId5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3060876" y="4266002"/>
                <a:ext cx="154555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𝐸𝐷𝐺𝐸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</m:oMath>
                </a14:m>
                <a:r>
                  <a:rPr lang="en-US" dirty="0" smtClean="0"/>
                  <a:t> 12.1 ms </a:t>
                </a:r>
                <a:endParaRPr lang="en-US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0876" y="4266002"/>
                <a:ext cx="1545551" cy="307777"/>
              </a:xfrm>
              <a:prstGeom prst="rect">
                <a:avLst/>
              </a:prstGeom>
              <a:blipFill rotWithShape="0">
                <a:blip r:embed="rId6"/>
                <a:stretch>
                  <a:fillRect t="-4000" r="-394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5601790" y="4266000"/>
                <a:ext cx="154555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𝐸𝐷𝐺𝐸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</m:oMath>
                </a14:m>
                <a:r>
                  <a:rPr lang="en-US" dirty="0" smtClean="0"/>
                  <a:t> 20.8 </a:t>
                </a:r>
                <a:r>
                  <a:rPr lang="en-US" dirty="0" err="1" smtClean="0"/>
                  <a:t>ms</a:t>
                </a:r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1790" y="4266000"/>
                <a:ext cx="1545551" cy="307777"/>
              </a:xfrm>
              <a:prstGeom prst="rect">
                <a:avLst/>
              </a:prstGeom>
              <a:blipFill rotWithShape="0">
                <a:blip r:embed="rId7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44198" y="4019980"/>
                <a:ext cx="237795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Γ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𝐸𝐷𝐺𝐸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=3.56</m:t>
                    </m:r>
                    <m:r>
                      <a:rPr lang="en-US" i="1">
                        <a:latin typeface="Cambria Math" charset="0"/>
                      </a:rPr>
                      <m:t> </m:t>
                    </m:r>
                    <m:r>
                      <a:rPr lang="en-US" i="1">
                        <a:latin typeface="Cambria Math" charset="0"/>
                      </a:rPr>
                      <m:t>𝑥</m:t>
                    </m:r>
                    <m:sSup>
                      <m:sSupPr>
                        <m:ctrlPr>
                          <a:rPr lang="en-US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21</m:t>
                        </m:r>
                      </m:sup>
                    </m:sSup>
                  </m:oMath>
                </a14:m>
                <a:r>
                  <a:rPr lang="en-US" dirty="0" smtClean="0"/>
                  <a:t> atoms/s</a:t>
                </a:r>
                <a:endParaRPr lang="en-US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198" y="4019980"/>
                <a:ext cx="2377959" cy="307777"/>
              </a:xfrm>
              <a:prstGeom prst="rect">
                <a:avLst/>
              </a:prstGeom>
              <a:blipFill rotWithShape="0">
                <a:blip r:embed="rId8"/>
                <a:stretch>
                  <a:fillRect t="-80392" b="-10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060402" y="3994208"/>
                <a:ext cx="236455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Γ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𝐸𝐷𝐺𝐸</m:t>
                        </m:r>
                      </m:sub>
                    </m:sSub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=3.56</m:t>
                    </m:r>
                    <m:r>
                      <a:rPr lang="en-US" i="1">
                        <a:latin typeface="Cambria Math" charset="0"/>
                      </a:rPr>
                      <m:t> </m:t>
                    </m:r>
                    <m:r>
                      <a:rPr lang="en-US" i="1">
                        <a:latin typeface="Cambria Math" charset="0"/>
                      </a:rPr>
                      <m:t>𝑥</m:t>
                    </m:r>
                    <m:sSup>
                      <m:sSupPr>
                        <m:ctrlPr>
                          <a:rPr lang="en-US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21</m:t>
                        </m:r>
                      </m:sup>
                    </m:sSup>
                  </m:oMath>
                </a14:m>
                <a:r>
                  <a:rPr lang="en-US" dirty="0" smtClean="0"/>
                  <a:t> atoms/s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0402" y="3994208"/>
                <a:ext cx="2364558" cy="523220"/>
              </a:xfrm>
              <a:prstGeom prst="rect">
                <a:avLst/>
              </a:prstGeom>
              <a:blipFill rotWithShape="0">
                <a:blip r:embed="rId9"/>
                <a:stretch>
                  <a:fillRect t="-48837" b="-23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617561" y="3992555"/>
                <a:ext cx="2683069" cy="5416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Γ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𝐸𝐷𝐺𝐸</m:t>
                        </m:r>
                      </m:sub>
                    </m:sSub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=3.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68</m:t>
                    </m:r>
                    <m:r>
                      <a:rPr lang="en-US" i="1">
                        <a:latin typeface="Cambria Math" charset="0"/>
                      </a:rPr>
                      <m:t> </m:t>
                    </m:r>
                    <m:r>
                      <a:rPr lang="en-US" i="1">
                        <a:latin typeface="Cambria Math" charset="0"/>
                      </a:rPr>
                      <m:t>𝑥</m:t>
                    </m:r>
                    <m:sSup>
                      <m:sSup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21</m:t>
                        </m:r>
                      </m:sup>
                    </m:sSup>
                  </m:oMath>
                </a14:m>
                <a:r>
                  <a:rPr lang="en-US" dirty="0" smtClean="0"/>
                  <a:t> atoms/s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7561" y="3992555"/>
                <a:ext cx="2683069" cy="541623"/>
              </a:xfrm>
              <a:prstGeom prst="rect">
                <a:avLst/>
              </a:prstGeom>
              <a:blipFill rotWithShape="0">
                <a:blip r:embed="rId10"/>
                <a:stretch>
                  <a:fillRect t="-47191" b="-19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397427" y="3739293"/>
                <a:ext cx="209935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𝐸𝐷𝐺𝐸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=8.23 </m:t>
                    </m:r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19</m:t>
                        </m:r>
                      </m:sup>
                    </m:sSup>
                  </m:oMath>
                </a14:m>
                <a:r>
                  <a:rPr lang="en-US" dirty="0" smtClean="0"/>
                  <a:t> ions</a:t>
                </a:r>
                <a:endParaRPr lang="en-US" baseline="30000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427" y="3739293"/>
                <a:ext cx="2099357" cy="307777"/>
              </a:xfrm>
              <a:prstGeom prst="rect">
                <a:avLst/>
              </a:prstGeom>
              <a:blipFill rotWithShape="0">
                <a:blip r:embed="rId11"/>
                <a:stretch>
                  <a:fillRect t="-80392" b="-10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3018067" y="3757190"/>
                <a:ext cx="21198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𝐸𝐷𝐺𝐸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=4.31 </m:t>
                    </m:r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  <m:sSup>
                      <m:sSupPr>
                        <m:ctrlPr>
                          <a:rPr lang="en-US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19</m:t>
                        </m:r>
                      </m:sup>
                    </m:sSup>
                  </m:oMath>
                </a14:m>
                <a:r>
                  <a:rPr lang="en-US" dirty="0" smtClean="0"/>
                  <a:t> ions</a:t>
                </a:r>
                <a:endParaRPr lang="en-US" baseline="30000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8067" y="3757190"/>
                <a:ext cx="2119811" cy="307777"/>
              </a:xfrm>
              <a:prstGeom prst="rect">
                <a:avLst/>
              </a:prstGeom>
              <a:blipFill rotWithShape="0">
                <a:blip r:embed="rId12"/>
                <a:stretch>
                  <a:fillRect t="-82353" b="-10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5576389" y="3744786"/>
                <a:ext cx="21198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𝐸𝐷𝐺𝐸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=7.68 </m:t>
                    </m:r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  <m:sSup>
                      <m:sSupPr>
                        <m:ctrlPr>
                          <a:rPr lang="en-US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19</m:t>
                        </m:r>
                      </m:sup>
                    </m:sSup>
                  </m:oMath>
                </a14:m>
                <a:r>
                  <a:rPr lang="en-US" dirty="0" smtClean="0"/>
                  <a:t> ions</a:t>
                </a:r>
                <a:endParaRPr lang="en-US" baseline="30000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6389" y="3744786"/>
                <a:ext cx="2119811" cy="307777"/>
              </a:xfrm>
              <a:prstGeom prst="rect">
                <a:avLst/>
              </a:prstGeom>
              <a:blipFill rotWithShape="0">
                <a:blip r:embed="rId13"/>
                <a:stretch>
                  <a:fillRect t="-82353" b="-10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3089301" y="4600557"/>
            <a:ext cx="2094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47.6 % Decrease</a:t>
            </a:r>
            <a:endParaRPr lang="en-US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5741217" y="4570003"/>
                <a:ext cx="209498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</a:rPr>
                  <a:t>9.8% Decrease</a:t>
                </a:r>
              </a:p>
              <a:p>
                <a:r>
                  <a:rPr lang="en-US" b="1" dirty="0" smtClean="0">
                    <a:solidFill>
                      <a:srgbClr val="FF0000"/>
                    </a:solidFill>
                    <a:sym typeface="Wingdings"/>
                  </a:rPr>
                  <a:t> Bigger than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  <a:sym typeface="Wingdings"/>
                      </a:rPr>
                      <m:t>∆ 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charset="0"/>
                        <a:sym typeface="Wingdings"/>
                      </a:rPr>
                      <m:t>𝑵</m:t>
                    </m:r>
                  </m:oMath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1217" y="4570003"/>
                <a:ext cx="2094981" cy="523220"/>
              </a:xfrm>
              <a:prstGeom prst="rect">
                <a:avLst/>
              </a:prstGeom>
              <a:blipFill rotWithShape="0">
                <a:blip r:embed="rId14"/>
                <a:stretch>
                  <a:fillRect l="-875" t="-8140" b="-62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135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32177267"/>
                  </p:ext>
                </p:extLst>
              </p:nvPr>
            </p:nvGraphicFramePr>
            <p:xfrm>
              <a:off x="702791" y="2241755"/>
              <a:ext cx="7349828" cy="2179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637823"/>
                    <a:gridCol w="2754149"/>
                    <a:gridCol w="2957856"/>
                  </a:tblGrid>
                  <a:tr h="653502"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41100">
                            <a:alpha val="63922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Axisymmetric </a:t>
                          </a:r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  <a:sym typeface="Wingdings"/>
                            </a:rPr>
                            <a:t> </a:t>
                          </a:r>
                        </a:p>
                        <a:p>
                          <a:pPr marL="0" marR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  <a:sym typeface="Wingdings"/>
                            </a:rPr>
                            <a:t>Vacuum RMP</a:t>
                          </a:r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sz="2000" b="1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41100">
                            <a:alpha val="63922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Axisymmetric </a:t>
                          </a:r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  <a:sym typeface="Wingdings"/>
                            </a:rPr>
                            <a:t> </a:t>
                          </a:r>
                        </a:p>
                        <a:p>
                          <a:pPr marL="0" marR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  <a:sym typeface="Wingdings"/>
                            </a:rPr>
                            <a:t>Edge-Peeling RMP</a:t>
                          </a:r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sz="2000" b="1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41100">
                            <a:alpha val="63922"/>
                          </a:srgbClr>
                        </a:solidFill>
                      </a:tcPr>
                    </a:tc>
                  </a:tr>
                  <a:tr h="49265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1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>
                                        <a:latin typeface="Cambria Math" charset="0"/>
                                      </a:rPr>
                                      <m:t>𝐍</m:t>
                                    </m:r>
                                  </m:e>
                                  <m:sub>
                                    <m:r>
                                      <a:rPr lang="en-US" sz="2400" b="1" i="1">
                                        <a:latin typeface="Cambria Math" charset="0"/>
                                      </a:rPr>
                                      <m:t>𝐄𝐃𝐆𝐄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-44.6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dirty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1600" dirty="0" smtClean="0"/>
                            <a:t>2.1%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-5.35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dirty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1600" dirty="0" smtClean="0"/>
                            <a:t>0.8%</a:t>
                          </a:r>
                          <a:endParaRPr lang="en-US" sz="16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49265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1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2400" b="1" i="1">
                                        <a:latin typeface="Cambria Math" charset="0"/>
                                      </a:rPr>
                                      <m:t>𝚪</m:t>
                                    </m:r>
                                  </m:e>
                                  <m:sub>
                                    <m:r>
                                      <a:rPr lang="en-US" sz="2400" b="1" i="1">
                                        <a:latin typeface="Cambria Math" charset="0"/>
                                      </a:rPr>
                                      <m:t>𝐄𝐃𝐆𝐄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0.0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dirty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±</m:t>
                              </m:r>
                              <m:r>
                                <a:rPr lang="en-US" sz="1600" b="0" i="1" dirty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1.3</m:t>
                              </m:r>
                            </m:oMath>
                          </a14:m>
                          <a:r>
                            <a:rPr lang="en-US" sz="1600" dirty="0" smtClean="0"/>
                            <a:t>% </a:t>
                          </a:r>
                          <a:endParaRPr lang="en-US" sz="16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+2.55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dirty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1600" dirty="0" smtClean="0"/>
                            <a:t>1.4%</a:t>
                          </a:r>
                          <a:endParaRPr lang="en-US" sz="16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49265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1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>
                                        <a:latin typeface="Cambria Math" charset="0"/>
                                      </a:rPr>
                                      <m:t>𝛕</m:t>
                                    </m:r>
                                  </m:e>
                                  <m:sub>
                                    <m:r>
                                      <a:rPr lang="en-US" sz="2400" b="1" i="1">
                                        <a:latin typeface="Cambria Math" charset="0"/>
                                      </a:rPr>
                                      <m:t>𝐄𝐃𝐆𝐄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-44.6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dirty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1600" dirty="0" smtClean="0"/>
                            <a:t>1.9%</a:t>
                          </a:r>
                          <a:endParaRPr lang="en-US" sz="16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-7.69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dirty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1600" dirty="0" smtClean="0"/>
                            <a:t>1.6%</a:t>
                          </a:r>
                          <a:endParaRPr lang="en-US" sz="16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32177267"/>
                  </p:ext>
                </p:extLst>
              </p:nvPr>
            </p:nvGraphicFramePr>
            <p:xfrm>
              <a:off x="702791" y="2241755"/>
              <a:ext cx="7349828" cy="2179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637823"/>
                    <a:gridCol w="2754149"/>
                    <a:gridCol w="2957856"/>
                  </a:tblGrid>
                  <a:tr h="701040"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41100">
                            <a:alpha val="63922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Axisymmetric </a:t>
                          </a:r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  <a:sym typeface="Wingdings"/>
                            </a:rPr>
                            <a:t> </a:t>
                          </a:r>
                        </a:p>
                        <a:p>
                          <a:pPr marL="0" marR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  <a:sym typeface="Wingdings"/>
                            </a:rPr>
                            <a:t>Vacuum RMP</a:t>
                          </a:r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sz="2000" b="1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41100">
                            <a:alpha val="63922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Axisymmetric </a:t>
                          </a:r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  <a:sym typeface="Wingdings"/>
                            </a:rPr>
                            <a:t> </a:t>
                          </a:r>
                        </a:p>
                        <a:p>
                          <a:pPr marL="0" marR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  <a:sym typeface="Wingdings"/>
                            </a:rPr>
                            <a:t>Edge-Peeling RMP</a:t>
                          </a:r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sz="2000" b="1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41100">
                            <a:alpha val="63922"/>
                          </a:srgbClr>
                        </a:solidFill>
                      </a:tcPr>
                    </a:tc>
                  </a:tr>
                  <a:tr h="49265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372" t="-147561" r="-34944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59735" t="-147561" r="-10796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48866" t="-147561" r="-619" b="-200000"/>
                          </a:stretch>
                        </a:blipFill>
                      </a:tcPr>
                    </a:tc>
                  </a:tr>
                  <a:tr h="49265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372" t="-250617" r="-349442" b="-10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59735" t="-250617" r="-107965" b="-10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48866" t="-250617" r="-619" b="-102469"/>
                          </a:stretch>
                        </a:blipFill>
                      </a:tcPr>
                    </a:tc>
                  </a:tr>
                  <a:tr h="49265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372" t="-350617" r="-349442" b="-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59735" t="-350617" r="-107965" b="-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48866" t="-350617" r="-619" b="-2469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02790" y="1118857"/>
            <a:ext cx="7138887" cy="1229115"/>
          </a:xfrm>
        </p:spPr>
        <p:txBody>
          <a:bodyPr/>
          <a:lstStyle/>
          <a:p>
            <a:r>
              <a:rPr lang="en-US" dirty="0" smtClean="0"/>
              <a:t>Completed scan across fueling parameters</a:t>
            </a:r>
          </a:p>
          <a:p>
            <a:pPr lvl="1"/>
            <a:r>
              <a:rPr lang="en-US" dirty="0" smtClean="0">
                <a:sym typeface="Wingdings"/>
              </a:rPr>
              <a:t> 3 Recycling Coefficients, 2 NBI Fueling Rates</a:t>
            </a:r>
          </a:p>
          <a:p>
            <a:pPr lvl="1"/>
            <a:r>
              <a:rPr lang="en-US" dirty="0" smtClean="0">
                <a:sym typeface="Wingdings"/>
              </a:rPr>
              <a:t>Table shows averages and standard-</a:t>
            </a:r>
            <a:r>
              <a:rPr lang="en-US" dirty="0" err="1" smtClean="0">
                <a:sym typeface="Wingdings"/>
              </a:rPr>
              <a:t>dev</a:t>
            </a:r>
            <a:r>
              <a:rPr lang="en-US" dirty="0" smtClean="0">
                <a:sym typeface="Wingdings"/>
              </a:rPr>
              <a:t> across fueling scan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2792" y="214194"/>
            <a:ext cx="7138885" cy="64472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Average Change Across Fueling Scan Shows Consistently Enhanced Fueling in Edge-Peeling RMP</a:t>
            </a:r>
            <a:endParaRPr lang="en-US" dirty="0"/>
          </a:p>
        </p:txBody>
      </p:sp>
      <p:sp>
        <p:nvSpPr>
          <p:cNvPr id="16" name="Down Arrow 15"/>
          <p:cNvSpPr/>
          <p:nvPr/>
        </p:nvSpPr>
        <p:spPr>
          <a:xfrm>
            <a:off x="4473011" y="3985053"/>
            <a:ext cx="309835" cy="389364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7511844" y="4073373"/>
            <a:ext cx="309835" cy="245328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 rot="10800000">
            <a:off x="7511844" y="3537524"/>
            <a:ext cx="309835" cy="275908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7511844" y="3085874"/>
            <a:ext cx="309835" cy="245328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97738" y="4496598"/>
            <a:ext cx="2113936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Vacuum-RMP dominated by exhaust</a:t>
            </a:r>
            <a:endParaRPr lang="en-US" b="1" dirty="0"/>
          </a:p>
        </p:txBody>
      </p:sp>
      <p:sp>
        <p:nvSpPr>
          <p:cNvPr id="13" name="Down Arrow 12"/>
          <p:cNvSpPr/>
          <p:nvPr/>
        </p:nvSpPr>
        <p:spPr>
          <a:xfrm>
            <a:off x="4473010" y="2993373"/>
            <a:ext cx="309835" cy="389364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498196" y="4359430"/>
            <a:ext cx="2168565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Edge-Peeling RMP </a:t>
            </a:r>
            <a:r>
              <a:rPr lang="en-US" b="1" dirty="0"/>
              <a:t>combined </a:t>
            </a:r>
            <a:r>
              <a:rPr lang="en-US" b="1" dirty="0" smtClean="0"/>
              <a:t>impact of</a:t>
            </a:r>
            <a:endParaRPr lang="en-US" b="1" dirty="0"/>
          </a:p>
          <a:p>
            <a:pPr algn="ctr"/>
            <a:r>
              <a:rPr lang="en-US" b="1" dirty="0" smtClean="0"/>
              <a:t>exhaust and fueling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3021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793" y="407481"/>
            <a:ext cx="7163013" cy="7682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Parallel Connection Between Edge and </a:t>
            </a:r>
            <a:r>
              <a:rPr lang="en-US" smtClean="0"/>
              <a:t>SOL Allow Parallel Flows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35"/>
          <a:stretch/>
        </p:blipFill>
        <p:spPr>
          <a:xfrm>
            <a:off x="381000" y="1255838"/>
            <a:ext cx="3251200" cy="31510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701" y="1252218"/>
            <a:ext cx="4203147" cy="31546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81109" y="1175730"/>
            <a:ext cx="233795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Vacuum RMP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30952" y="1175729"/>
            <a:ext cx="23758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Edge-Peeling RMP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08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61135" y="146902"/>
            <a:ext cx="7138885" cy="644722"/>
          </a:xfrm>
        </p:spPr>
        <p:txBody>
          <a:bodyPr/>
          <a:lstStyle/>
          <a:p>
            <a:r>
              <a:rPr lang="en-US" dirty="0" smtClean="0"/>
              <a:t>Edge Flows Drive Loss in Confinement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7438632" y="2252132"/>
            <a:ext cx="96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Flow [M]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92939" y="537581"/>
            <a:ext cx="1759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Axisymmetric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44567" y="547086"/>
            <a:ext cx="2006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Vacuum RMP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607569" y="547086"/>
            <a:ext cx="2006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Edge-Peeling RMP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00521" y="4328223"/>
            <a:ext cx="5474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Broadly aligns </a:t>
            </a:r>
            <a:r>
              <a:rPr lang="en-US" dirty="0" smtClean="0"/>
              <a:t>with simulations of traditional aspect ratio tokamaks:</a:t>
            </a:r>
          </a:p>
          <a:p>
            <a:r>
              <a:rPr lang="en-US" dirty="0" smtClean="0"/>
              <a:t>H. </a:t>
            </a:r>
            <a:r>
              <a:rPr lang="en-US" dirty="0" err="1" smtClean="0"/>
              <a:t>Frerichs</a:t>
            </a:r>
            <a:r>
              <a:rPr lang="en-US" dirty="0" smtClean="0"/>
              <a:t> </a:t>
            </a:r>
            <a:r>
              <a:rPr lang="en-US" i="1" dirty="0" smtClean="0"/>
              <a:t>et al</a:t>
            </a:r>
            <a:r>
              <a:rPr lang="en-US" dirty="0" smtClean="0"/>
              <a:t> 2015 </a:t>
            </a:r>
            <a:r>
              <a:rPr lang="en-US" i="1" dirty="0" smtClean="0"/>
              <a:t>Phys. Of </a:t>
            </a:r>
            <a:r>
              <a:rPr lang="en-US" i="1" dirty="0" err="1" smtClean="0"/>
              <a:t>Plas</a:t>
            </a:r>
            <a:r>
              <a:rPr lang="en-US" i="1" dirty="0" smtClean="0"/>
              <a:t>. </a:t>
            </a:r>
            <a:r>
              <a:rPr lang="en-US" b="1" dirty="0" smtClean="0"/>
              <a:t>22</a:t>
            </a:r>
            <a:r>
              <a:rPr lang="en-US" dirty="0" smtClean="0"/>
              <a:t> 072508</a:t>
            </a:r>
          </a:p>
          <a:p>
            <a:r>
              <a:rPr lang="en-US" dirty="0" smtClean="0"/>
              <a:t>O. Schmitz </a:t>
            </a:r>
            <a:r>
              <a:rPr lang="en-US" i="1" dirty="0" smtClean="0"/>
              <a:t>et al</a:t>
            </a:r>
            <a:r>
              <a:rPr lang="en-US" dirty="0" smtClean="0"/>
              <a:t> 2016 </a:t>
            </a:r>
            <a:r>
              <a:rPr lang="en-US" i="1" dirty="0" err="1" smtClean="0"/>
              <a:t>Nucl</a:t>
            </a:r>
            <a:r>
              <a:rPr lang="en-US" i="1" dirty="0" smtClean="0"/>
              <a:t>. Fusion</a:t>
            </a:r>
            <a:r>
              <a:rPr lang="en-US" dirty="0" smtClean="0"/>
              <a:t> </a:t>
            </a:r>
            <a:r>
              <a:rPr lang="en-US" b="1" dirty="0" smtClean="0"/>
              <a:t>56</a:t>
            </a:r>
            <a:r>
              <a:rPr lang="en-US" dirty="0" smtClean="0"/>
              <a:t> 066008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80"/>
          <a:stretch/>
        </p:blipFill>
        <p:spPr>
          <a:xfrm>
            <a:off x="466671" y="700974"/>
            <a:ext cx="1979961" cy="36210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95"/>
          <a:stretch/>
        </p:blipFill>
        <p:spPr>
          <a:xfrm>
            <a:off x="2940745" y="700974"/>
            <a:ext cx="1962710" cy="36210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859" y="700974"/>
            <a:ext cx="2414016" cy="36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1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64" y="1274839"/>
            <a:ext cx="2154330" cy="323149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4359" y="314483"/>
            <a:ext cx="7511535" cy="761328"/>
          </a:xfrm>
        </p:spPr>
        <p:txBody>
          <a:bodyPr>
            <a:normAutofit/>
          </a:bodyPr>
          <a:lstStyle/>
          <a:p>
            <a:r>
              <a:rPr lang="en-US" dirty="0" smtClean="0"/>
              <a:t>Changing SOL Structure Impacts Fueling to Edge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823" y="1038444"/>
            <a:ext cx="2146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/>
              <a:t>Axisymmetric</a:t>
            </a:r>
            <a:endParaRPr lang="en-US" b="1"/>
          </a:p>
        </p:txBody>
      </p:sp>
      <p:sp>
        <p:nvSpPr>
          <p:cNvPr id="12" name="TextBox 11"/>
          <p:cNvSpPr txBox="1"/>
          <p:nvPr/>
        </p:nvSpPr>
        <p:spPr>
          <a:xfrm>
            <a:off x="2401518" y="887418"/>
            <a:ext cx="2395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Edge-Peeling </a:t>
            </a:r>
          </a:p>
          <a:p>
            <a:pPr algn="ctr"/>
            <a:r>
              <a:rPr lang="en-US" b="1" dirty="0" smtClean="0"/>
              <a:t>Response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13"/>
          <a:stretch/>
        </p:blipFill>
        <p:spPr>
          <a:xfrm>
            <a:off x="2708009" y="1278502"/>
            <a:ext cx="1757821" cy="3227832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573982" y="1088833"/>
            <a:ext cx="3557295" cy="38517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C3020B"/>
              </a:buClr>
              <a:buFont typeface="Arial"/>
              <a:buChar char="•"/>
              <a:defRPr sz="225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C3020B"/>
              </a:buClr>
              <a:buFont typeface="Arial"/>
              <a:buChar char="•"/>
              <a:defRPr sz="195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C3020B"/>
              </a:buClr>
              <a:buSzPct val="100000"/>
              <a:buFont typeface="Arial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Arial"/>
              </a:defRPr>
            </a:lvl3pPr>
            <a:lvl4pPr marL="1165860" indent="-164592" algn="l" defTabSz="3429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/>
              <a:buChar char="•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Arial"/>
              </a:defRPr>
            </a:lvl4pPr>
            <a:lvl5pPr marL="1371600" indent="-137160" algn="l" defTabSz="342900" rtl="0" eaLnBrk="1" latinLnBrk="0" hangingPunct="1">
              <a:spcBef>
                <a:spcPts val="45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/>
              <a:buChar char="•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3D SOL impacts penetration of neutrals inside nominal separatrix</a:t>
            </a:r>
          </a:p>
          <a:p>
            <a:pPr lvl="1"/>
            <a:r>
              <a:rPr lang="en-US" dirty="0"/>
              <a:t>Depending on extent / temperature / structure of lobes this can shield or enhance penetration</a:t>
            </a:r>
          </a:p>
          <a:p>
            <a:r>
              <a:rPr lang="en-US" dirty="0" smtClean="0"/>
              <a:t>Investigation of impact on neutral energy and neutral distribution ongoing</a:t>
            </a:r>
          </a:p>
        </p:txBody>
      </p:sp>
      <p:sp>
        <p:nvSpPr>
          <p:cNvPr id="2" name="TextBox 1"/>
          <p:cNvSpPr txBox="1"/>
          <p:nvPr/>
        </p:nvSpPr>
        <p:spPr>
          <a:xfrm rot="16200000">
            <a:off x="1569988" y="2729497"/>
            <a:ext cx="1921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S</a:t>
            </a:r>
            <a:r>
              <a:rPr lang="en-US" b="1" baseline="-25000" dirty="0" err="1" smtClean="0"/>
              <a:t>p</a:t>
            </a:r>
            <a:r>
              <a:rPr lang="en-US" b="1" dirty="0" smtClean="0"/>
              <a:t>[ln(Amps/cm3)]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4810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3286" y="309591"/>
            <a:ext cx="7511535" cy="761328"/>
          </a:xfrm>
        </p:spPr>
        <p:txBody>
          <a:bodyPr>
            <a:normAutofit/>
          </a:bodyPr>
          <a:lstStyle/>
          <a:p>
            <a:r>
              <a:rPr lang="en-US" dirty="0" smtClean="0"/>
              <a:t>Changing SOL Structure Impacts Fueling to Edge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6409" y="809309"/>
            <a:ext cx="1981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Edge-Peeling </a:t>
            </a:r>
          </a:p>
          <a:p>
            <a:pPr algn="ctr"/>
            <a:r>
              <a:rPr lang="en-US" b="1" dirty="0" smtClean="0"/>
              <a:t>H</a:t>
            </a:r>
            <a:r>
              <a:rPr lang="en-US" b="1" baseline="30000" dirty="0" smtClean="0"/>
              <a:t>0</a:t>
            </a:r>
            <a:r>
              <a:rPr lang="en-US" b="1" dirty="0" smtClean="0"/>
              <a:t> Density</a:t>
            </a:r>
            <a:endParaRPr lang="en-US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"/>
          <a:stretch/>
        </p:blipFill>
        <p:spPr>
          <a:xfrm>
            <a:off x="75131" y="1258465"/>
            <a:ext cx="2143779" cy="32278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6200000">
            <a:off x="938443" y="2633641"/>
            <a:ext cx="2764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 Density [Atoms/cm</a:t>
            </a:r>
            <a:r>
              <a:rPr lang="en-US" b="1" baseline="30000" dirty="0" smtClean="0"/>
              <a:t>3</a:t>
            </a:r>
            <a:r>
              <a:rPr lang="en-US" b="1" dirty="0" smtClean="0"/>
              <a:t>]</a:t>
            </a:r>
            <a:endParaRPr lang="en-US" b="1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760768" y="1238736"/>
            <a:ext cx="3557295" cy="38517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C3020B"/>
              </a:buClr>
              <a:buFont typeface="Arial"/>
              <a:buChar char="•"/>
              <a:defRPr sz="225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C3020B"/>
              </a:buClr>
              <a:buFont typeface="Arial"/>
              <a:buChar char="•"/>
              <a:defRPr sz="195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C3020B"/>
              </a:buClr>
              <a:buSzPct val="100000"/>
              <a:buFont typeface="Arial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Arial"/>
              </a:defRPr>
            </a:lvl3pPr>
            <a:lvl4pPr marL="1165860" indent="-164592" algn="l" defTabSz="3429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/>
              <a:buChar char="•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Arial"/>
              </a:defRPr>
            </a:lvl4pPr>
            <a:lvl5pPr marL="1371600" indent="-137160" algn="l" defTabSz="342900" rtl="0" eaLnBrk="1" latinLnBrk="0" hangingPunct="1">
              <a:spcBef>
                <a:spcPts val="45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/>
              <a:buChar char="•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3D SOL impacts penetration of neutrals inside nominal separatrix</a:t>
            </a:r>
          </a:p>
          <a:p>
            <a:pPr lvl="1"/>
            <a:r>
              <a:rPr lang="en-US" dirty="0" smtClean="0"/>
              <a:t>Depending on extent / temperature / structure of lobes this can shield or enhance penetration</a:t>
            </a:r>
          </a:p>
          <a:p>
            <a:r>
              <a:rPr lang="en-US" dirty="0" smtClean="0"/>
              <a:t>Investigation of impact on neutral energy and neutral distribution ongoing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895" y="1258465"/>
            <a:ext cx="2151888" cy="32278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16200000">
            <a:off x="3149377" y="2636142"/>
            <a:ext cx="2915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T</a:t>
            </a:r>
            <a:r>
              <a:rPr lang="en-US" b="1" baseline="-25000" dirty="0" err="1" smtClean="0"/>
              <a:t>e</a:t>
            </a:r>
            <a:r>
              <a:rPr lang="en-US" b="1" dirty="0" smtClean="0"/>
              <a:t> [eV]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474346" y="822203"/>
            <a:ext cx="2137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Edge-Peeling </a:t>
            </a:r>
          </a:p>
          <a:p>
            <a:pPr algn="ctr"/>
            <a:r>
              <a:rPr lang="en-US" b="1" dirty="0" smtClean="0"/>
              <a:t>Electron Temperature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4572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793" y="407481"/>
            <a:ext cx="7138885" cy="644722"/>
          </a:xfrm>
        </p:spPr>
        <p:txBody>
          <a:bodyPr/>
          <a:lstStyle/>
          <a:p>
            <a:r>
              <a:rPr lang="en-US" dirty="0" smtClean="0"/>
              <a:t>Bottom 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2791" y="873323"/>
            <a:ext cx="7438319" cy="3817210"/>
          </a:xfrm>
        </p:spPr>
        <p:txBody>
          <a:bodyPr>
            <a:normAutofit/>
          </a:bodyPr>
          <a:lstStyle/>
          <a:p>
            <a:r>
              <a:rPr lang="en-US" dirty="0" smtClean="0"/>
              <a:t>Successfully incorporated MARS-F results into EMC3-EIRENE simulations</a:t>
            </a:r>
          </a:p>
          <a:p>
            <a:r>
              <a:rPr lang="en-US" dirty="0" smtClean="0"/>
              <a:t>Simulated a range of fueling scenarios: </a:t>
            </a:r>
            <a:r>
              <a:rPr lang="en-US" b="1" u="sng" dirty="0" smtClean="0"/>
              <a:t>Consistent Density Pump-Out with RMP Fields Applied</a:t>
            </a:r>
          </a:p>
          <a:p>
            <a:r>
              <a:rPr lang="en-US" dirty="0" smtClean="0"/>
              <a:t>Consistent loss of confinement, in the edge-peeling response case </a:t>
            </a:r>
            <a:r>
              <a:rPr lang="en-US" b="1" u="sng" dirty="0"/>
              <a:t>M</a:t>
            </a:r>
            <a:r>
              <a:rPr lang="en-US" b="1" u="sng" dirty="0" smtClean="0"/>
              <a:t>itigated by Enhanced </a:t>
            </a:r>
            <a:r>
              <a:rPr lang="en-US" b="1" u="sng" dirty="0"/>
              <a:t>E</a:t>
            </a:r>
            <a:r>
              <a:rPr lang="en-US" b="1" u="sng" dirty="0" smtClean="0"/>
              <a:t>dge Fueling</a:t>
            </a:r>
          </a:p>
          <a:p>
            <a:r>
              <a:rPr lang="en-US" dirty="0" smtClean="0"/>
              <a:t>Root cause of fueling enhancement currently under investigation</a:t>
            </a:r>
          </a:p>
          <a:p>
            <a:r>
              <a:rPr lang="en-US" dirty="0" smtClean="0"/>
              <a:t>Ongoing work to quantitatively link simulation with experimental measurements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6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793" y="407481"/>
            <a:ext cx="7138885" cy="644722"/>
          </a:xfrm>
        </p:spPr>
        <p:txBody>
          <a:bodyPr/>
          <a:lstStyle/>
          <a:p>
            <a:r>
              <a:rPr lang="en-US" dirty="0" smtClean="0"/>
              <a:t>Motivation: Density Pump-Out at MAST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232" y="1272745"/>
            <a:ext cx="3708400" cy="3817210"/>
          </a:xfrm>
        </p:spPr>
        <p:txBody>
          <a:bodyPr>
            <a:normAutofit/>
          </a:bodyPr>
          <a:lstStyle/>
          <a:p>
            <a:r>
              <a:rPr lang="en-US" dirty="0" smtClean="0"/>
              <a:t>Range of H-Mode and L-Mode discharges show density pump-out with Resonant Magnetic Perturbations (RMP)</a:t>
            </a:r>
          </a:p>
          <a:p>
            <a:r>
              <a:rPr lang="en-US" dirty="0" smtClean="0"/>
              <a:t>Dependent on RMP phasing and configuration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6408" y="3040915"/>
            <a:ext cx="13917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Courtesy</a:t>
            </a:r>
            <a:r>
              <a:rPr lang="tr-T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: A. </a:t>
            </a:r>
            <a:r>
              <a:rPr lang="tr-TR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Kirk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187"/>
          <a:stretch/>
        </p:blipFill>
        <p:spPr>
          <a:xfrm>
            <a:off x="3768406" y="981394"/>
            <a:ext cx="4479730" cy="19728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16281" y="4782178"/>
            <a:ext cx="36615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See: A. Kirk et. al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Nucl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. Fusion 55 (2015) 043011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6907" y="2789768"/>
            <a:ext cx="3889445" cy="32463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98231" y="3843870"/>
            <a:ext cx="7272593" cy="8516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C3020B"/>
              </a:buClr>
              <a:buFont typeface="Arial"/>
              <a:buChar char="•"/>
              <a:defRPr sz="225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C3020B"/>
              </a:buClr>
              <a:buFont typeface="Arial"/>
              <a:buChar char="•"/>
              <a:defRPr sz="195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C3020B"/>
              </a:buClr>
              <a:buSzPct val="100000"/>
              <a:buFont typeface="Arial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Arial"/>
              </a:defRPr>
            </a:lvl3pPr>
            <a:lvl4pPr marL="1165860" indent="-164592" algn="l" defTabSz="3429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/>
              <a:buChar char="•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Arial"/>
              </a:defRPr>
            </a:lvl4pPr>
            <a:lvl5pPr marL="1371600" indent="-137160" algn="l" defTabSz="342900" rtl="0" eaLnBrk="1" latinLnBrk="0" hangingPunct="1">
              <a:spcBef>
                <a:spcPts val="45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/>
              <a:buChar char="•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What is the result of </a:t>
            </a:r>
            <a:r>
              <a:rPr lang="en-US" b="1" u="sng" dirty="0" smtClean="0"/>
              <a:t>fueling</a:t>
            </a:r>
            <a:r>
              <a:rPr lang="en-US" dirty="0" smtClean="0"/>
              <a:t>? What is from </a:t>
            </a:r>
            <a:r>
              <a:rPr lang="en-US" b="1" u="sng" dirty="0" smtClean="0"/>
              <a:t>exhaust</a:t>
            </a:r>
            <a:r>
              <a:rPr lang="en-US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989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59" y="1990747"/>
            <a:ext cx="7138885" cy="644722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Backup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0841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296" y="367484"/>
            <a:ext cx="7138885" cy="644722"/>
          </a:xfrm>
        </p:spPr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4093" y="1012206"/>
                <a:ext cx="5240808" cy="4062613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Comparison to experiment </a:t>
                </a:r>
                <a:r>
                  <a:rPr lang="en-US" b="1" dirty="0" smtClean="0"/>
                  <a:t>Two Paths</a:t>
                </a:r>
                <a:r>
                  <a:rPr lang="en-US" dirty="0" smtClean="0"/>
                  <a:t>:</a:t>
                </a:r>
              </a:p>
              <a:p>
                <a:pPr lvl="1"/>
                <a:r>
                  <a:rPr lang="en-US" dirty="0" smtClean="0"/>
                  <a:t>A quantitative evaluation of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𝜏</m:t>
                    </m:r>
                    <m:r>
                      <a:rPr lang="en-US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dirty="0" smtClean="0"/>
                  <a:t>from this LSN H-Mode Experiment (30322 vs. 30270)</a:t>
                </a:r>
              </a:p>
              <a:p>
                <a:pPr lvl="2"/>
                <a:r>
                  <a:rPr lang="en-US" dirty="0" smtClean="0"/>
                  <a:t>Different fueling rates, ELM pacing, complicate analysis</a:t>
                </a:r>
              </a:p>
              <a:p>
                <a:pPr lvl="2"/>
                <a:r>
                  <a:rPr lang="en-US" dirty="0" smtClean="0"/>
                  <a:t>Ongoing work</a:t>
                </a:r>
              </a:p>
              <a:p>
                <a:pPr lvl="1"/>
                <a:r>
                  <a:rPr lang="en-US" dirty="0" smtClean="0"/>
                  <a:t>Further EMC3-EIRENE simulations of MAST</a:t>
                </a:r>
              </a:p>
              <a:p>
                <a:pPr lvl="2"/>
                <a:r>
                  <a:rPr lang="en-US" dirty="0" smtClean="0"/>
                  <a:t>Carbon sputtering, Variable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b>
                        <m:r>
                          <a:rPr lang="el-GR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⊥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2"/>
                <a:r>
                  <a:rPr lang="en-US" dirty="0" smtClean="0"/>
                  <a:t>L-Mode, CDN </a:t>
                </a:r>
                <a:r>
                  <a:rPr lang="en-US" dirty="0">
                    <a:sym typeface="Wingdings"/>
                  </a:rPr>
                  <a:t></a:t>
                </a:r>
                <a:endParaRPr lang="en-US" dirty="0" smtClean="0"/>
              </a:p>
              <a:p>
                <a:pPr lvl="3"/>
                <a:r>
                  <a:rPr lang="en-US" dirty="0" smtClean="0"/>
                  <a:t>Even vs. Odd Parity RMP</a:t>
                </a:r>
              </a:p>
              <a:p>
                <a:pPr lvl="3"/>
                <a:r>
                  <a:rPr lang="en-US" dirty="0" smtClean="0"/>
                  <a:t>Complex topology for grid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4093" y="1012206"/>
                <a:ext cx="5240808" cy="4062613"/>
              </a:xfrm>
              <a:blipFill rotWithShape="0">
                <a:blip r:embed="rId2"/>
                <a:stretch>
                  <a:fillRect l="-3143" t="-1952" r="-2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104" y="504616"/>
            <a:ext cx="2583071" cy="42121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01104" y="4716783"/>
            <a:ext cx="2583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Courtesy: A. Kirk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3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Divertor Conditions: </a:t>
            </a:r>
            <a:r>
              <a:rPr lang="en-US" dirty="0" err="1" smtClean="0"/>
              <a:t>Axi</a:t>
            </a:r>
            <a:r>
              <a:rPr lang="en-US" dirty="0" smtClean="0"/>
              <a:t> vs. Edge-Peeling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2387" y="1134004"/>
            <a:ext cx="2536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/>
              <a:t>Ion Density</a:t>
            </a:r>
            <a:endParaRPr lang="en-US" b="1"/>
          </a:p>
        </p:txBody>
      </p:sp>
      <p:sp>
        <p:nvSpPr>
          <p:cNvPr id="7" name="TextBox 6"/>
          <p:cNvSpPr txBox="1"/>
          <p:nvPr/>
        </p:nvSpPr>
        <p:spPr>
          <a:xfrm>
            <a:off x="4969777" y="1102802"/>
            <a:ext cx="2536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Electron Temperature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052" y="1461178"/>
            <a:ext cx="4176973" cy="29384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2380"/>
            <a:ext cx="4122395" cy="290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53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365523" y="1052203"/>
            <a:ext cx="3844412" cy="3394472"/>
          </a:xfrm>
        </p:spPr>
        <p:txBody>
          <a:bodyPr/>
          <a:lstStyle/>
          <a:p>
            <a:r>
              <a:rPr lang="en-US" dirty="0" smtClean="0"/>
              <a:t>Look ‘up’ the outer divertor leg at the neutral hydrogen density</a:t>
            </a:r>
          </a:p>
          <a:p>
            <a:pPr lvl="1"/>
            <a:r>
              <a:rPr lang="en-US" dirty="0" smtClean="0"/>
              <a:t>Divertor conditions could be impacting neutral mean free paths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Outer Leg Neutral Hydrogen: Along Sep. vs. Across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3" y="1257293"/>
            <a:ext cx="4318000" cy="32385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546555" y="3480612"/>
            <a:ext cx="570271" cy="98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15612" y="2497386"/>
            <a:ext cx="978408" cy="14908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17998" y="995683"/>
            <a:ext cx="2395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Edge-Peeling </a:t>
            </a:r>
          </a:p>
          <a:p>
            <a:pPr algn="ctr"/>
            <a:r>
              <a:rPr lang="en-US" b="1" dirty="0" smtClean="0"/>
              <a:t>Response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202491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Examine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𝜆</m:t>
                        </m:r>
                      </m:e>
                      <m:sub>
                        <m:r>
                          <a:rPr lang="en-US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𝑁</m:t>
                        </m:r>
                        <m:r>
                          <a:rPr lang="en-US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 lengths Up Separatrix</a:t>
                </a:r>
                <a:endParaRPr lang="en-US" dirty="0"/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904" t="-160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91" y="1052203"/>
            <a:ext cx="4937760" cy="35661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5220929" y="1052202"/>
                <a:ext cx="2968351" cy="3962249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>
                    <a:ea typeface="Cambria Math" charset="0"/>
                    <a:cs typeface="Cambria Math" charset="0"/>
                  </a:rPr>
                  <a:t> in front of target</a:t>
                </a:r>
              </a:p>
              <a:p>
                <a:pPr lvl="1"/>
                <a:r>
                  <a:rPr lang="en-US" dirty="0" err="1" smtClean="0"/>
                  <a:t>Axi</a:t>
                </a:r>
                <a:r>
                  <a:rPr lang="en-US" dirty="0"/>
                  <a:t>~</a:t>
                </a:r>
                <a:r>
                  <a:rPr lang="en-US" dirty="0" smtClean="0"/>
                  <a:t> 4.4cm</a:t>
                </a:r>
              </a:p>
              <a:p>
                <a:pPr lvl="1"/>
                <a:r>
                  <a:rPr lang="en-US" dirty="0" smtClean="0"/>
                  <a:t>Edge-Peeling~ 5.2cm</a:t>
                </a:r>
              </a:p>
              <a:p>
                <a:r>
                  <a:rPr lang="en-US" dirty="0" smtClean="0"/>
                  <a:t>But neutral </a:t>
                </a:r>
                <a:r>
                  <a:rPr lang="en-US" dirty="0"/>
                  <a:t>h</a:t>
                </a:r>
                <a:r>
                  <a:rPr lang="en-US" dirty="0" smtClean="0"/>
                  <a:t>ydrogen </a:t>
                </a:r>
                <a:r>
                  <a:rPr lang="en-US" dirty="0"/>
                  <a:t>d</a:t>
                </a:r>
                <a:r>
                  <a:rPr lang="en-US" dirty="0" smtClean="0"/>
                  <a:t>ensity stops behaving exponentially</a:t>
                </a:r>
              </a:p>
              <a:p>
                <a:pPr lvl="1"/>
                <a:r>
                  <a:rPr lang="en-US" dirty="0" smtClean="0"/>
                  <a:t>Look across outer leg as well</a:t>
                </a:r>
                <a:endParaRPr lang="en-US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20929" y="1052202"/>
                <a:ext cx="2968351" cy="3962249"/>
              </a:xfrm>
              <a:blipFill rotWithShape="0">
                <a:blip r:embed="rId4"/>
                <a:stretch>
                  <a:fillRect l="-5544" t="-2154" r="-63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46152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4680154" y="934064"/>
                <a:ext cx="3470787" cy="3382297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Look at H0 Density across separatrix upstream (for Edge-Peeling in this case)</a:t>
                </a:r>
              </a:p>
              <a:p>
                <a:r>
                  <a:rPr lang="en-US" dirty="0" smtClean="0"/>
                  <a:t>Fit exponentials to PFR side and to far-SOL side separately (dashed lines denote fit range)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𝑁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ea typeface="Cambria Math" charset="0"/>
                    <a:cs typeface="Cambria Math" charset="0"/>
                  </a:rPr>
                  <a:t> a</a:t>
                </a:r>
                <a:r>
                  <a:rPr lang="en-US" dirty="0" smtClean="0">
                    <a:ea typeface="Cambria Math" charset="0"/>
                    <a:cs typeface="Cambria Math" charset="0"/>
                  </a:rPr>
                  <a:t>cross </a:t>
                </a:r>
                <a:r>
                  <a:rPr lang="en-US" dirty="0" err="1">
                    <a:ea typeface="Cambria Math" charset="0"/>
                    <a:cs typeface="Cambria Math" charset="0"/>
                  </a:rPr>
                  <a:t>o</a:t>
                </a:r>
                <a:r>
                  <a:rPr lang="en-US" dirty="0" err="1" smtClean="0">
                    <a:ea typeface="Cambria Math" charset="0"/>
                    <a:cs typeface="Cambria Math" charset="0"/>
                  </a:rPr>
                  <a:t>uterleg</a:t>
                </a:r>
                <a:endParaRPr lang="en-US" dirty="0">
                  <a:ea typeface="Cambria Math" charset="0"/>
                  <a:cs typeface="Cambria Math" charset="0"/>
                </a:endParaRPr>
              </a:p>
              <a:p>
                <a:pPr lvl="1"/>
                <a:r>
                  <a:rPr lang="en-US" dirty="0" smtClean="0"/>
                  <a:t>PFR~ 5.3 cm</a:t>
                </a:r>
                <a:endParaRPr lang="en-US" dirty="0"/>
              </a:p>
              <a:p>
                <a:pPr lvl="1"/>
                <a:r>
                  <a:rPr lang="en-US" dirty="0" smtClean="0"/>
                  <a:t>Far SOL~ 6.6 cm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80154" y="934064"/>
                <a:ext cx="3470787" cy="3382297"/>
              </a:xfrm>
              <a:blipFill rotWithShape="0">
                <a:blip r:embed="rId2"/>
                <a:stretch>
                  <a:fillRect l="-4745" t="-3423" r="-5800" b="-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Examine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𝜆</m:t>
                        </m:r>
                      </m:e>
                      <m:sub>
                        <m:r>
                          <a:rPr lang="en-US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𝑁</m:t>
                        </m:r>
                        <m:r>
                          <a:rPr lang="en-US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 Lengths Across </a:t>
                </a:r>
                <a:r>
                  <a:rPr lang="en-US" dirty="0"/>
                  <a:t>S</a:t>
                </a:r>
                <a:r>
                  <a:rPr lang="en-US" dirty="0" smtClean="0"/>
                  <a:t>eparatrix</a:t>
                </a:r>
                <a:endParaRPr lang="en-US" dirty="0"/>
              </a:p>
            </p:txBody>
          </p:sp>
        </mc:Choice>
        <mc:Fallback xmlns="">
          <p:sp>
            <p:nvSpPr>
              <p:cNvPr id="4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2904" t="-160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58" y="1118857"/>
            <a:ext cx="4512597" cy="303957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65987" y="4316361"/>
            <a:ext cx="4758813" cy="71775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H0 Density upstream dominated by neutrals from PFR, and/or far SOL, not direct neutrals from near OSP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1868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Neutral Hydrogen Density Pushed Outward in Edge-Peeling Response, but also in Vacuum RMP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97511" y="1214063"/>
            <a:ext cx="3549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Neutral </a:t>
            </a:r>
            <a:r>
              <a:rPr lang="en-US" b="1" smtClean="0"/>
              <a:t>Density Divertor Profile</a:t>
            </a:r>
            <a:endParaRPr lang="en-US" b="1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357" y="1521840"/>
            <a:ext cx="4443755" cy="313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729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02793" y="617933"/>
            <a:ext cx="7138886" cy="3327818"/>
          </a:xfrm>
        </p:spPr>
        <p:txBody>
          <a:bodyPr/>
          <a:lstStyle/>
          <a:p>
            <a:r>
              <a:rPr lang="en-US" dirty="0" smtClean="0"/>
              <a:t>Enhanced </a:t>
            </a:r>
            <a:r>
              <a:rPr lang="en-US" dirty="0" err="1" smtClean="0"/>
              <a:t>L</a:t>
            </a:r>
            <a:r>
              <a:rPr lang="en-US" baseline="-25000" dirty="0" err="1" smtClean="0"/>
              <a:t>c</a:t>
            </a:r>
            <a:r>
              <a:rPr lang="en-US" baseline="-25000" dirty="0" smtClean="0"/>
              <a:t> </a:t>
            </a:r>
            <a:r>
              <a:rPr lang="en-US" dirty="0" smtClean="0"/>
              <a:t>cools plasma</a:t>
            </a:r>
          </a:p>
          <a:p>
            <a:r>
              <a:rPr lang="en-US" dirty="0" smtClean="0"/>
              <a:t>Enhanced Psi-Penetration Opens SOL to hot interior plasma in Vacuum but not Edge-Peeling</a:t>
            </a:r>
          </a:p>
          <a:p>
            <a:r>
              <a:rPr lang="en-US" dirty="0" smtClean="0"/>
              <a:t>Response in </a:t>
            </a:r>
            <a:r>
              <a:rPr lang="en-US" dirty="0" err="1" smtClean="0"/>
              <a:t>Te</a:t>
            </a:r>
            <a:r>
              <a:rPr lang="en-US" dirty="0" smtClean="0"/>
              <a:t> sensitive to fueling scenario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2793" y="228602"/>
            <a:ext cx="7138885" cy="644722"/>
          </a:xfrm>
        </p:spPr>
        <p:txBody>
          <a:bodyPr/>
          <a:lstStyle/>
          <a:p>
            <a:r>
              <a:rPr lang="en-US" dirty="0" smtClean="0"/>
              <a:t>Connection Length and Psi-Penetration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23" y="2281842"/>
            <a:ext cx="3780367" cy="2616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290" y="2281842"/>
            <a:ext cx="3807762" cy="261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1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793" y="407481"/>
            <a:ext cx="7138885" cy="64472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Backup: MARS-F Vacuum Fields Benchmarking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Quantitative comparison: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4" y="1548823"/>
            <a:ext cx="4694019" cy="359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5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793" y="407481"/>
            <a:ext cx="7138885" cy="644722"/>
          </a:xfrm>
        </p:spPr>
        <p:txBody>
          <a:bodyPr/>
          <a:lstStyle/>
          <a:p>
            <a:r>
              <a:rPr lang="en-US" dirty="0" smtClean="0"/>
              <a:t>Tau SOL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468" y="849656"/>
            <a:ext cx="7611533" cy="393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0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793" y="407481"/>
            <a:ext cx="7138885" cy="644722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2791" y="1118857"/>
            <a:ext cx="7138886" cy="3901876"/>
          </a:xfrm>
        </p:spPr>
        <p:txBody>
          <a:bodyPr>
            <a:normAutofit/>
          </a:bodyPr>
          <a:lstStyle/>
          <a:p>
            <a:r>
              <a:rPr lang="en-US" dirty="0" smtClean="0"/>
              <a:t>Numerical tools for studying edge plasma:</a:t>
            </a:r>
          </a:p>
          <a:p>
            <a:pPr lvl="1"/>
            <a:r>
              <a:rPr lang="en-US" dirty="0" smtClean="0"/>
              <a:t>EMC3-EIRENE</a:t>
            </a:r>
          </a:p>
          <a:p>
            <a:pPr lvl="1"/>
            <a:r>
              <a:rPr lang="en-US" dirty="0" smtClean="0"/>
              <a:t>MARS-F</a:t>
            </a:r>
          </a:p>
          <a:p>
            <a:r>
              <a:rPr lang="en-US" dirty="0" smtClean="0"/>
              <a:t>Evaluate with a multi-reservoir particle balance</a:t>
            </a:r>
          </a:p>
          <a:p>
            <a:r>
              <a:rPr lang="en-US" dirty="0" smtClean="0"/>
              <a:t>Find that in simulations of MAST the observed pump out is a result of changes to </a:t>
            </a:r>
            <a:r>
              <a:rPr lang="en-US" b="1" u="sng" dirty="0" smtClean="0"/>
              <a:t>confinement and fueling</a:t>
            </a:r>
          </a:p>
        </p:txBody>
      </p:sp>
    </p:spTree>
    <p:extLst>
      <p:ext uri="{BB962C8B-B14F-4D97-AF65-F5344CB8AC3E}">
        <p14:creationId xmlns:p14="http://schemas.microsoft.com/office/powerpoint/2010/main" val="186794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3" y="1265767"/>
            <a:ext cx="6638544" cy="35753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702793" y="407481"/>
                <a:ext cx="7138885" cy="644722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 smtClean="0"/>
                  <a:t>Significant Over Prediction of Density Pump-Out in Edge (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𝟎</m:t>
                    </m:r>
                    <m:r>
                      <a:rPr lang="en-US" b="1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.</m:t>
                    </m:r>
                    <m:r>
                      <a:rPr lang="en-US" b="1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𝟔</m:t>
                    </m:r>
                    <m:r>
                      <a:rPr lang="en-US" b="1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&lt;</m:t>
                    </m:r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𝝍</m:t>
                    </m:r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&lt;</m:t>
                    </m:r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𝟏</m:t>
                    </m:r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.</m:t>
                    </m:r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𝟎</m:t>
                    </m:r>
                  </m:oMath>
                </a14:m>
                <a:r>
                  <a:rPr lang="en-US" dirty="0" smtClean="0"/>
                  <a:t>) with Vacuum RMP Fields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2562" t="-15094" b="-41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17067" y="2376797"/>
            <a:ext cx="3244275" cy="2766703"/>
          </a:xfrm>
        </p:spPr>
        <p:txBody>
          <a:bodyPr>
            <a:normAutofit/>
          </a:bodyPr>
          <a:lstStyle/>
          <a:p>
            <a:r>
              <a:rPr lang="en-US" dirty="0" smtClean="0"/>
              <a:t>Consistent decrease in edge inventory across fueling scenarios</a:t>
            </a:r>
          </a:p>
        </p:txBody>
      </p:sp>
    </p:spTree>
    <p:extLst>
      <p:ext uri="{BB962C8B-B14F-4D97-AF65-F5344CB8AC3E}">
        <p14:creationId xmlns:p14="http://schemas.microsoft.com/office/powerpoint/2010/main" val="43673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702793" y="407481"/>
                <a:ext cx="7138885" cy="644722"/>
              </a:xfrm>
            </p:spPr>
            <p:txBody>
              <a:bodyPr/>
              <a:lstStyle/>
              <a:p>
                <a:r>
                  <a:rPr lang="en-US" dirty="0" smtClean="0"/>
                  <a:t>3D-Fields Lead to 5-10% Decrease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𝜏</m:t>
                        </m:r>
                      </m:e>
                      <m:sub>
                        <m:r>
                          <a:rPr lang="en-US" sz="2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𝐸𝐷𝐺𝐸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904" t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580" y="1627265"/>
            <a:ext cx="7138886" cy="402464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Vacuum RMP fields over predict confinement loss</a:t>
            </a:r>
            <a:endParaRPr lang="en-US" dirty="0"/>
          </a:p>
          <a:p>
            <a:r>
              <a:rPr lang="en-US" dirty="0" smtClean="0"/>
              <a:t>Direct impact of the 3D-Fields </a:t>
            </a:r>
            <a:r>
              <a:rPr lang="en-US" b="1" dirty="0" smtClean="0"/>
              <a:t>ONLY</a:t>
            </a:r>
            <a:endParaRPr lang="en-US" dirty="0" smtClean="0"/>
          </a:p>
          <a:p>
            <a:pPr lvl="1"/>
            <a:r>
              <a:rPr lang="en-US" dirty="0" smtClean="0"/>
              <a:t>No breakdown in H-mode barrier, irrespective of ELM pacing 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492" y="863601"/>
            <a:ext cx="3744456" cy="27251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7" y="863601"/>
            <a:ext cx="4021666" cy="272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6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167" y="1455247"/>
            <a:ext cx="3520440" cy="3447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635000" y="290723"/>
                <a:ext cx="7138885" cy="930252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Change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𝜏</m:t>
                        </m:r>
                      </m:e>
                      <m:sub>
                        <m:r>
                          <a:rPr lang="en-US" sz="2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𝐸𝐷𝐺𝐸</m:t>
                        </m:r>
                      </m:sub>
                    </m:sSub>
                  </m:oMath>
                </a14:m>
                <a:r>
                  <a:rPr lang="en-US" dirty="0" smtClean="0"/>
                  <a:t> and in Particle Inventory Do NOT align </a:t>
                </a:r>
                <a:r>
                  <a:rPr lang="en-US" dirty="0" smtClean="0">
                    <a:sym typeface="Wingdings"/>
                  </a:rPr>
                  <a:t></a:t>
                </a:r>
                <a:r>
                  <a:rPr lang="en-US" dirty="0" smtClean="0"/>
                  <a:t> Fueling Changes Playing a Role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35000" y="290723"/>
                <a:ext cx="7138885" cy="930252"/>
              </a:xfrm>
              <a:blipFill rotWithShape="0">
                <a:blip r:embed="rId5"/>
                <a:stretch>
                  <a:fillRect l="-2904" t="-11184"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777047" y="1129556"/>
                <a:ext cx="234526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Relative Change: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𝜏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dirty="0" smtClean="0"/>
                  <a:t>vs. Inventory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7047" y="1129556"/>
                <a:ext cx="2345267" cy="523220"/>
              </a:xfrm>
              <a:prstGeom prst="rect">
                <a:avLst/>
              </a:prstGeom>
              <a:blipFill rotWithShape="0">
                <a:blip r:embed="rId6"/>
                <a:stretch>
                  <a:fillRect t="-8140" b="-6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/>
          <p:nvPr/>
        </p:nvCxnSpPr>
        <p:spPr>
          <a:xfrm>
            <a:off x="3784599" y="2429930"/>
            <a:ext cx="0" cy="702734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878666" y="2122384"/>
            <a:ext cx="0" cy="705478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115735" y="3001767"/>
            <a:ext cx="8467" cy="143256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999138" y="3074245"/>
            <a:ext cx="1" cy="27432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386666" y="2793997"/>
            <a:ext cx="0" cy="338667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385732" y="2554235"/>
            <a:ext cx="1" cy="79433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23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97991" y="1127323"/>
            <a:ext cx="2980209" cy="330921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Edge-Peeling response has consistently higher edge fueling than Axisymmetric </a:t>
            </a:r>
            <a:r>
              <a:rPr lang="en-US" b="1" dirty="0" smtClean="0"/>
              <a:t>and </a:t>
            </a:r>
            <a:r>
              <a:rPr lang="en-US" dirty="0" smtClean="0"/>
              <a:t>Vacuum RMP</a:t>
            </a:r>
          </a:p>
          <a:p>
            <a:r>
              <a:rPr lang="en-US" dirty="0" smtClean="0"/>
              <a:t>Vacuum RMP fueling scenario dependent on whether it has higher or lower fueling than Axisymmetric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7993" y="415947"/>
            <a:ext cx="7138885" cy="644722"/>
          </a:xfrm>
        </p:spPr>
        <p:txBody>
          <a:bodyPr/>
          <a:lstStyle/>
          <a:p>
            <a:r>
              <a:rPr lang="en-US" dirty="0" smtClean="0"/>
              <a:t>Change in Edge Fueling Across all Scenarios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00" y="931212"/>
            <a:ext cx="4872397" cy="3814523"/>
          </a:xfrm>
          <a:prstGeom prst="rect">
            <a:avLst/>
          </a:prstGeom>
        </p:spPr>
      </p:pic>
      <p:sp>
        <p:nvSpPr>
          <p:cNvPr id="8" name="Frame 7"/>
          <p:cNvSpPr/>
          <p:nvPr/>
        </p:nvSpPr>
        <p:spPr>
          <a:xfrm>
            <a:off x="4114800" y="1575934"/>
            <a:ext cx="880533" cy="1565199"/>
          </a:xfrm>
          <a:prstGeom prst="frame">
            <a:avLst>
              <a:gd name="adj1" fmla="val 409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0122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791" y="301645"/>
            <a:ext cx="7138885" cy="644722"/>
          </a:xfrm>
        </p:spPr>
        <p:txBody>
          <a:bodyPr>
            <a:normAutofit/>
          </a:bodyPr>
          <a:lstStyle/>
          <a:p>
            <a:r>
              <a:rPr lang="en-US" dirty="0" smtClean="0"/>
              <a:t>Experimental Analysis [PhD Student K. </a:t>
            </a:r>
            <a:r>
              <a:rPr lang="en-US" dirty="0" err="1" smtClean="0"/>
              <a:t>Flesch</a:t>
            </a:r>
            <a:r>
              <a:rPr lang="en-US" dirty="0" smtClean="0"/>
              <a:t>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02790" y="869760"/>
                <a:ext cx="7138886" cy="4273740"/>
              </a:xfrm>
            </p:spPr>
            <p:txBody>
              <a:bodyPr/>
              <a:lstStyle/>
              <a:p>
                <a:r>
                  <a:rPr lang="en-US" dirty="0" smtClean="0"/>
                  <a:t>Experimental </a:t>
                </a:r>
                <a:r>
                  <a:rPr lang="en-US" dirty="0"/>
                  <a:t>p</a:t>
                </a:r>
                <a:r>
                  <a:rPr lang="en-US" dirty="0" smtClean="0"/>
                  <a:t>article balance interpreting MAST results: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Uses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𝐷</m:t>
                        </m:r>
                      </m:e>
                      <m:sub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𝛼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,</m:t>
                    </m:r>
                  </m:oMath>
                </a14:m>
                <a:r>
                  <a:rPr lang="en-US" dirty="0" smtClean="0"/>
                  <a:t> S/XB coefficients, Neutral Puffing Rates, Assumptions about MAST device</a:t>
                </a:r>
                <a:endParaRPr lang="en-US" dirty="0"/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02790" y="869760"/>
                <a:ext cx="7138886" cy="4273740"/>
              </a:xfrm>
              <a:blipFill rotWithShape="0">
                <a:blip r:embed="rId2"/>
                <a:stretch>
                  <a:fillRect l="-2306" t="-19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3666066" y="4723139"/>
            <a:ext cx="4953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franklin-gothic-urw" charset="0"/>
              </a:rPr>
              <a:t>G P Maddison </a:t>
            </a:r>
            <a:r>
              <a:rPr lang="en-US" i="1" dirty="0">
                <a:solidFill>
                  <a:srgbClr val="333333"/>
                </a:solidFill>
                <a:latin typeface="franklin-gothic-urw" charset="0"/>
              </a:rPr>
              <a:t>et al</a:t>
            </a:r>
            <a:r>
              <a:rPr lang="en-US" dirty="0">
                <a:solidFill>
                  <a:srgbClr val="333333"/>
                </a:solidFill>
                <a:latin typeface="franklin-gothic-urw" charset="0"/>
              </a:rPr>
              <a:t> 2006 </a:t>
            </a:r>
            <a:r>
              <a:rPr lang="en-US" i="1" dirty="0">
                <a:solidFill>
                  <a:srgbClr val="333333"/>
                </a:solidFill>
                <a:latin typeface="franklin-gothic-urw" charset="0"/>
              </a:rPr>
              <a:t>Plasma Phys. Control. Fusion</a:t>
            </a:r>
            <a:r>
              <a:rPr lang="en-US" dirty="0">
                <a:solidFill>
                  <a:srgbClr val="333333"/>
                </a:solidFill>
                <a:latin typeface="franklin-gothic-urw" charset="0"/>
              </a:rPr>
              <a:t> </a:t>
            </a:r>
            <a:r>
              <a:rPr lang="en-US" b="1" dirty="0">
                <a:solidFill>
                  <a:srgbClr val="333333"/>
                </a:solidFill>
                <a:latin typeface="franklin-gothic-urw" charset="0"/>
              </a:rPr>
              <a:t>48</a:t>
            </a:r>
            <a:r>
              <a:rPr lang="en-US" dirty="0">
                <a:solidFill>
                  <a:srgbClr val="333333"/>
                </a:solidFill>
                <a:latin typeface="franklin-gothic-urw" charset="0"/>
              </a:rPr>
              <a:t> 71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201" y="1198807"/>
            <a:ext cx="6976476" cy="25097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87621" y="2856942"/>
            <a:ext cx="354056" cy="9059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1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702794" y="1001406"/>
            <a:ext cx="4099794" cy="2681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793" y="407481"/>
            <a:ext cx="7138885" cy="644722"/>
          </a:xfrm>
        </p:spPr>
        <p:txBody>
          <a:bodyPr/>
          <a:lstStyle/>
          <a:p>
            <a:r>
              <a:rPr lang="en-US" dirty="0" smtClean="0"/>
              <a:t>EMC3-EIRENE* for Edge Modeling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900910" y="910605"/>
            <a:ext cx="3477812" cy="356594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3D Edge Transport Model for Plasma</a:t>
            </a:r>
          </a:p>
          <a:p>
            <a:r>
              <a:rPr lang="en-US" dirty="0" smtClean="0"/>
              <a:t>3D Neutral Particle Transport Model</a:t>
            </a:r>
          </a:p>
          <a:p>
            <a:pPr lvl="1"/>
            <a:r>
              <a:rPr lang="en-US" dirty="0" smtClean="0"/>
              <a:t>Together enable studies of 3D impacts on </a:t>
            </a:r>
            <a:r>
              <a:rPr lang="en-US" b="1" dirty="0" smtClean="0"/>
              <a:t>exhaust (plasma)</a:t>
            </a:r>
            <a:r>
              <a:rPr lang="en-US" dirty="0" smtClean="0"/>
              <a:t> and </a:t>
            </a:r>
            <a:r>
              <a:rPr lang="en-US" b="1" dirty="0" smtClean="0"/>
              <a:t>fueling (neutrals)</a:t>
            </a:r>
          </a:p>
          <a:p>
            <a:r>
              <a:rPr lang="en-US" dirty="0" smtClean="0"/>
              <a:t>Highly flexible:</a:t>
            </a:r>
          </a:p>
          <a:p>
            <a:pPr lvl="1"/>
            <a:r>
              <a:rPr lang="en-US" dirty="0" smtClean="0"/>
              <a:t>Advanced divertors</a:t>
            </a:r>
          </a:p>
          <a:p>
            <a:pPr lvl="1"/>
            <a:r>
              <a:rPr lang="en-US" dirty="0" smtClean="0"/>
              <a:t>Cross machine studies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2793" y="4476551"/>
            <a:ext cx="55769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*Y. Feng et. al  Plasma Phys. Control. Fusion </a:t>
            </a:r>
            <a:r>
              <a:rPr lang="en-US" b="1" dirty="0"/>
              <a:t>59</a:t>
            </a:r>
            <a:r>
              <a:rPr lang="en-US" dirty="0"/>
              <a:t> 034006 (2017)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2792" y="3682605"/>
            <a:ext cx="5576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Courtesy: H</a:t>
            </a:r>
            <a:r>
              <a:rPr lang="en-US" sz="1200" dirty="0"/>
              <a:t>. </a:t>
            </a:r>
            <a:r>
              <a:rPr lang="en-US" sz="1200" dirty="0" err="1" smtClean="0"/>
              <a:t>Frerichs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698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793" y="407481"/>
            <a:ext cx="7138885" cy="644722"/>
          </a:xfrm>
        </p:spPr>
        <p:txBody>
          <a:bodyPr/>
          <a:lstStyle/>
          <a:p>
            <a:r>
              <a:rPr lang="en-US" dirty="0" smtClean="0"/>
              <a:t>Plasma Response and MARS-F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2793" y="932584"/>
            <a:ext cx="7401410" cy="3327818"/>
          </a:xfrm>
        </p:spPr>
        <p:txBody>
          <a:bodyPr/>
          <a:lstStyle/>
          <a:p>
            <a:r>
              <a:rPr lang="en-US" dirty="0"/>
              <a:t>MARS-F: </a:t>
            </a:r>
            <a:r>
              <a:rPr lang="en-US" dirty="0" smtClean="0"/>
              <a:t>Linear, </a:t>
            </a:r>
            <a:r>
              <a:rPr lang="en-US" dirty="0"/>
              <a:t>Single </a:t>
            </a:r>
            <a:r>
              <a:rPr lang="en-US" dirty="0" smtClean="0"/>
              <a:t>Fluid, Resistive </a:t>
            </a:r>
            <a:r>
              <a:rPr lang="en-US" dirty="0"/>
              <a:t>MHD Code </a:t>
            </a:r>
            <a:r>
              <a:rPr lang="en-US" sz="2400" dirty="0"/>
              <a:t>[</a:t>
            </a:r>
            <a:r>
              <a:rPr lang="sk-SK" sz="2400" dirty="0"/>
              <a:t>Y. Q. </a:t>
            </a:r>
            <a:r>
              <a:rPr lang="sk-SK" sz="2400" dirty="0" err="1"/>
              <a:t>Liu</a:t>
            </a:r>
            <a:r>
              <a:rPr lang="sk-SK" sz="2400" dirty="0"/>
              <a:t>, </a:t>
            </a:r>
            <a:r>
              <a:rPr lang="sk-SK" sz="2400" i="1" dirty="0"/>
              <a:t>et </a:t>
            </a:r>
            <a:r>
              <a:rPr lang="sk-SK" sz="2400" i="1" dirty="0" err="1"/>
              <a:t>al</a:t>
            </a:r>
            <a:r>
              <a:rPr lang="sk-SK" sz="2400" dirty="0"/>
              <a:t> 2000 </a:t>
            </a:r>
            <a:r>
              <a:rPr lang="sk-SK" sz="2400" dirty="0" err="1"/>
              <a:t>Phys</a:t>
            </a:r>
            <a:r>
              <a:rPr lang="sk-SK" sz="2400" dirty="0"/>
              <a:t>. Of </a:t>
            </a:r>
            <a:r>
              <a:rPr lang="sk-SK" sz="2400" dirty="0" err="1"/>
              <a:t>Plasmas</a:t>
            </a:r>
            <a:r>
              <a:rPr lang="sk-SK" sz="2400" dirty="0"/>
              <a:t> </a:t>
            </a:r>
            <a:r>
              <a:rPr lang="sk-SK" sz="2400" b="1" dirty="0"/>
              <a:t>7</a:t>
            </a:r>
            <a:r>
              <a:rPr lang="sk-SK" sz="2400" dirty="0"/>
              <a:t> 3681</a:t>
            </a:r>
            <a:r>
              <a:rPr lang="en-US" sz="2400" dirty="0" smtClean="0"/>
              <a:t>]</a:t>
            </a:r>
            <a:endParaRPr lang="en-US" dirty="0" smtClean="0"/>
          </a:p>
          <a:p>
            <a:r>
              <a:rPr lang="en-US" sz="2200" dirty="0" smtClean="0"/>
              <a:t>Plasma response effects are critical</a:t>
            </a:r>
          </a:p>
          <a:p>
            <a:r>
              <a:rPr lang="en-US" sz="2200" dirty="0" smtClean="0"/>
              <a:t>In particular for pump-out studies at MAST in general (and this discharge in particular) want to include the “edge-peeling response” [</a:t>
            </a:r>
            <a:r>
              <a:rPr lang="pl-PL" sz="2200" dirty="0" smtClean="0"/>
              <a:t>Y</a:t>
            </a:r>
            <a:r>
              <a:rPr lang="pl-PL" sz="2200" dirty="0"/>
              <a:t>. Q. </a:t>
            </a:r>
            <a:r>
              <a:rPr lang="pl-PL" sz="2200" dirty="0" err="1"/>
              <a:t>Liu</a:t>
            </a:r>
            <a:r>
              <a:rPr lang="pl-PL" sz="2200" dirty="0"/>
              <a:t> </a:t>
            </a:r>
            <a:r>
              <a:rPr lang="pl-PL" sz="2200" i="1" dirty="0"/>
              <a:t>et al</a:t>
            </a:r>
            <a:r>
              <a:rPr lang="pl-PL" sz="2200" dirty="0"/>
              <a:t> 2011 </a:t>
            </a:r>
            <a:r>
              <a:rPr lang="pl-PL" sz="2200" i="1" dirty="0" err="1"/>
              <a:t>Nucl</a:t>
            </a:r>
            <a:r>
              <a:rPr lang="pl-PL" sz="2200" i="1" dirty="0"/>
              <a:t>. </a:t>
            </a:r>
            <a:r>
              <a:rPr lang="pl-PL" sz="2200" i="1" dirty="0" err="1"/>
              <a:t>Fusion</a:t>
            </a:r>
            <a:r>
              <a:rPr lang="pl-PL" sz="2200" dirty="0"/>
              <a:t> </a:t>
            </a:r>
            <a:r>
              <a:rPr lang="pl-PL" sz="2200" b="1" dirty="0"/>
              <a:t>51</a:t>
            </a:r>
            <a:r>
              <a:rPr lang="pl-PL" sz="2200" dirty="0"/>
              <a:t> </a:t>
            </a:r>
            <a:r>
              <a:rPr lang="pl-PL" sz="2200" dirty="0" smtClean="0"/>
              <a:t>083002]</a:t>
            </a:r>
          </a:p>
          <a:p>
            <a:pPr lvl="1"/>
            <a:r>
              <a:rPr lang="en-US" sz="1900" dirty="0" smtClean="0"/>
              <a:t>Resulting fields can be found with MARS-F and incorporated into EMC3-EIRENE!</a:t>
            </a:r>
          </a:p>
          <a:p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207918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793" y="407481"/>
            <a:ext cx="7138885" cy="644722"/>
          </a:xfrm>
        </p:spPr>
        <p:txBody>
          <a:bodyPr/>
          <a:lstStyle/>
          <a:p>
            <a:r>
              <a:rPr lang="en-US" dirty="0" smtClean="0"/>
              <a:t>EMC3-EIRENE Simulations of MAST #30322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7759" y="851340"/>
            <a:ext cx="3674476" cy="3327818"/>
          </a:xfrm>
        </p:spPr>
        <p:txBody>
          <a:bodyPr/>
          <a:lstStyle/>
          <a:p>
            <a:r>
              <a:rPr lang="en-US" dirty="0" smtClean="0"/>
              <a:t>Chose parameters based on comparing axisymmetric case with experiment: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68" y="840537"/>
            <a:ext cx="3810000" cy="21646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68" y="3007903"/>
            <a:ext cx="3810000" cy="21172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69791186"/>
                  </p:ext>
                </p:extLst>
              </p:nvPr>
            </p:nvGraphicFramePr>
            <p:xfrm>
              <a:off x="597759" y="1991685"/>
              <a:ext cx="3674476" cy="2724755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654374"/>
                    <a:gridCol w="2020102"/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i="0" dirty="0" smtClean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Parameter</a:t>
                          </a:r>
                          <a:endParaRPr lang="en-US" sz="1600" b="1" i="0" dirty="0">
                            <a:solidFill>
                              <a:schemeClr val="tx1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130470" marR="130470" marT="65234" marB="65234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i="0" dirty="0" smtClean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Modeled </a:t>
                          </a:r>
                          <a:r>
                            <a:rPr lang="en-US" sz="1600" b="1" i="0" baseline="0" dirty="0" smtClean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Values</a:t>
                          </a:r>
                          <a:r>
                            <a:rPr lang="en-US" sz="1600" b="1" i="0" dirty="0" smtClean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endParaRPr lang="en-US" sz="1600" b="1" i="0" dirty="0">
                            <a:solidFill>
                              <a:schemeClr val="tx1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130470" marR="130470" marT="65234" marB="65234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0000"/>
                        </a:solidFill>
                      </a:tcPr>
                    </a:tc>
                  </a:tr>
                  <a:tr h="3686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i="0" dirty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Input Power</a:t>
                          </a:r>
                          <a:endParaRPr lang="en-US" sz="1200" b="0" i="0" dirty="0"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130470" marR="130470" marT="65234" marB="65234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i="0" dirty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1.2 MW</a:t>
                          </a:r>
                          <a:endParaRPr lang="en-US" sz="1200" b="1" i="0" dirty="0"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130470" marR="130470" marT="65234" marB="65234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410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i="1" smtClean="0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l-GR" sz="1200" i="1" smtClean="0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 b="0" i="0" dirty="0"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130470" marR="130470" marT="65234" marB="65234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i="0" dirty="0" smtClean="0">
                              <a:latin typeface="+mn-lt"/>
                              <a:ea typeface="Cambria Math" charset="0"/>
                              <a:cs typeface="Cambria Math" charset="0"/>
                            </a:rPr>
                            <a:t>0</a:t>
                          </a:r>
                          <a14:m>
                            <m:oMath xmlns:m="http://schemas.openxmlformats.org/officeDocument/2006/math">
                              <m:r>
                                <a:rPr lang="en-US" sz="1200" b="1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.</m:t>
                              </m:r>
                              <m:r>
                                <a:rPr lang="en-US" sz="1200" b="1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𝟑𝟎</m:t>
                              </m:r>
                              <m:r>
                                <a:rPr lang="en-US" sz="1200" b="1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1200" b="1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1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𝒎</m:t>
                                  </m:r>
                                </m:e>
                                <m:sup>
                                  <m:r>
                                    <a:rPr lang="en-US" sz="1200" b="1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1200" b="1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/</m:t>
                              </m:r>
                              <m:r>
                                <a:rPr lang="en-US" sz="1200" b="1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𝒔</m:t>
                              </m:r>
                            </m:oMath>
                          </a14:m>
                          <a:endParaRPr lang="en-US" sz="1200" b="1" i="0" dirty="0"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130470" marR="130470" marT="65234" marB="65234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410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i="1" smtClean="0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i="1" smtClean="0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𝜒</m:t>
                                    </m:r>
                                  </m:e>
                                  <m:sub>
                                    <m:r>
                                      <a:rPr lang="el-GR" sz="1200" i="1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 b="0" i="0" dirty="0"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130470" marR="130470" marT="65234" marB="65234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 smtClean="0">
                              <a:ea typeface="Cambria Math" charset="0"/>
                              <a:cs typeface="Cambria Math" charset="0"/>
                            </a:rPr>
                            <a:t>3</a:t>
                          </a:r>
                          <a14:m>
                            <m:oMath xmlns:m="http://schemas.openxmlformats.org/officeDocument/2006/math">
                              <m:r>
                                <a:rPr lang="en-US" sz="1200" b="1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.</m:t>
                              </m:r>
                              <m:r>
                                <a:rPr lang="en-US" sz="1200" b="1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𝟎𝟎</m:t>
                              </m:r>
                              <m:r>
                                <a:rPr lang="en-US" sz="1200" b="1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1200" b="1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1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𝒎</m:t>
                                  </m:r>
                                </m:e>
                                <m:sup>
                                  <m:r>
                                    <a:rPr lang="en-US" sz="1200" b="1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1200" b="1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/</m:t>
                              </m:r>
                              <m:r>
                                <a:rPr lang="en-US" sz="1200" b="1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𝒔</m:t>
                              </m:r>
                            </m:oMath>
                          </a14:m>
                          <a:endParaRPr lang="en-US" sz="1200" b="1" i="0" dirty="0"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130470" marR="130470" marT="65234" marB="65234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686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i="0" dirty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Species</a:t>
                          </a:r>
                          <a:endParaRPr lang="en-US" sz="1200" b="0" i="0" dirty="0"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130470" marR="130470" marT="65234" marB="65234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i="0" dirty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Deuterium,</a:t>
                          </a:r>
                          <a:r>
                            <a:rPr lang="en-US" sz="1200" b="1" i="0" baseline="0" dirty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No Impurities</a:t>
                          </a:r>
                          <a:endParaRPr lang="en-US" sz="1200" b="1" i="0" dirty="0"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130470" marR="130470" marT="65234" marB="65234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686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i="0" dirty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NBI Fueling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b="1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sz="1200" b="1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𝜞</m:t>
                                  </m:r>
                                </m:e>
                                <m:sub>
                                  <m:r>
                                    <a:rPr lang="en-US" sz="1200" b="1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𝑵𝑩𝑰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b="0" i="0" dirty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)</a:t>
                          </a:r>
                          <a:endParaRPr lang="en-US" sz="1200" b="0" i="0" dirty="0"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130470" marR="130470" marT="65234" marB="65234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i="0" dirty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~3.75-4.5x10</a:t>
                          </a:r>
                          <a:r>
                            <a:rPr lang="en-US" sz="1200" b="1" i="0" baseline="30000" dirty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20 </a:t>
                          </a:r>
                          <a:r>
                            <a:rPr lang="en-US" sz="1200" b="1" i="0" baseline="0" dirty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part/s</a:t>
                          </a:r>
                          <a:endParaRPr lang="en-US" sz="1200" b="1" i="0" dirty="0"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130470" marR="130470" marT="65234" marB="65234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i="0" dirty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Total Ionization Source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b="1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𝝓</m:t>
                                  </m:r>
                                </m:e>
                                <m:sub>
                                  <m:r>
                                    <a:rPr lang="en-US" sz="1200" b="1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𝑹𝑬𝑪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b="0" i="0" dirty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)</a:t>
                          </a:r>
                          <a:endParaRPr lang="en-US" sz="1200" b="0" i="0" dirty="0"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130470" marR="130470" marT="65234" marB="65234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i="0" dirty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~3.75-9x10</a:t>
                          </a:r>
                          <a:r>
                            <a:rPr lang="en-US" sz="1200" b="1" i="0" baseline="30000" dirty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22</a:t>
                          </a:r>
                          <a:r>
                            <a:rPr lang="en-US" sz="1200" b="1" i="0" baseline="0" dirty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part/s</a:t>
                          </a:r>
                          <a:r>
                            <a:rPr lang="en-US" sz="1200" b="1" i="0" baseline="30000" dirty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endParaRPr lang="en-US" sz="1200" b="1" i="0" dirty="0"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130470" marR="130470" marT="65234" marB="65234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69791186"/>
                  </p:ext>
                </p:extLst>
              </p:nvPr>
            </p:nvGraphicFramePr>
            <p:xfrm>
              <a:off x="597759" y="1991685"/>
              <a:ext cx="3674476" cy="2724755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654374"/>
                    <a:gridCol w="2020102"/>
                  </a:tblGrid>
                  <a:tr h="37430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i="0" dirty="0" smtClean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Parameter</a:t>
                          </a:r>
                          <a:endParaRPr lang="en-US" sz="1600" b="1" i="0" dirty="0">
                            <a:solidFill>
                              <a:schemeClr val="tx1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130470" marR="130470" marT="65234" marB="65234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i="0" dirty="0" smtClean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Modeled </a:t>
                          </a:r>
                          <a:r>
                            <a:rPr lang="en-US" sz="1600" b="1" i="0" baseline="0" dirty="0" smtClean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Values</a:t>
                          </a:r>
                          <a:r>
                            <a:rPr lang="en-US" sz="1600" b="1" i="0" dirty="0" smtClean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endParaRPr lang="en-US" sz="1600" b="1" i="0" dirty="0">
                            <a:solidFill>
                              <a:schemeClr val="tx1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130470" marR="130470" marT="65234" marB="65234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0000"/>
                        </a:solidFill>
                      </a:tcPr>
                    </a:tc>
                  </a:tr>
                  <a:tr h="3686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i="0" dirty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Input Power</a:t>
                          </a:r>
                          <a:endParaRPr lang="en-US" sz="1200" b="0" i="0" dirty="0"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130470" marR="130470" marT="65234" marB="65234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i="0" dirty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1.2 MW</a:t>
                          </a:r>
                          <a:endParaRPr lang="en-US" sz="1200" b="1" i="0" dirty="0"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130470" marR="130470" marT="65234" marB="65234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410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0470" marR="130470" marT="65234" marB="65234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369" t="-198387" r="-123247" b="-4322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0470" marR="130470" marT="65234" marB="65234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81928" t="-198387" r="-602" b="-432258"/>
                          </a:stretch>
                        </a:blipFill>
                      </a:tcPr>
                    </a:tc>
                  </a:tr>
                  <a:tr h="37410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0470" marR="130470" marT="65234" marB="65234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369" t="-303279" r="-123247" b="-3393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0470" marR="130470" marT="65234" marB="65234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81928" t="-303279" r="-602" b="-339344"/>
                          </a:stretch>
                        </a:blipFill>
                      </a:tcPr>
                    </a:tc>
                  </a:tr>
                  <a:tr h="3686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i="0" dirty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Species</a:t>
                          </a:r>
                          <a:endParaRPr lang="en-US" sz="1200" b="0" i="0" dirty="0"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130470" marR="130470" marT="65234" marB="65234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i="0" dirty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Deuterium,</a:t>
                          </a:r>
                          <a:r>
                            <a:rPr lang="en-US" sz="1200" b="1" i="0" baseline="0" dirty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No Impurities</a:t>
                          </a:r>
                          <a:endParaRPr lang="en-US" sz="1200" b="1" i="0" dirty="0"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130470" marR="130470" marT="65234" marB="65234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6866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0470" marR="130470" marT="65234" marB="65234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369" t="-511667" r="-123247" b="-14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i="0" dirty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~3.75-4.5x10</a:t>
                          </a:r>
                          <a:r>
                            <a:rPr lang="en-US" sz="1200" b="1" i="0" baseline="30000" dirty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20 </a:t>
                          </a:r>
                          <a:r>
                            <a:rPr lang="en-US" sz="1200" b="1" i="0" baseline="0" dirty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part/s</a:t>
                          </a:r>
                          <a:endParaRPr lang="en-US" sz="1200" b="1" i="0" dirty="0"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130470" marR="130470" marT="65234" marB="65234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49622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0470" marR="130470" marT="65234" marB="65234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369" t="-447561" r="-123247" b="-48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i="0" dirty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~3.75-9x10</a:t>
                          </a:r>
                          <a:r>
                            <a:rPr lang="en-US" sz="1200" b="1" i="0" baseline="30000" dirty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22</a:t>
                          </a:r>
                          <a:r>
                            <a:rPr lang="en-US" sz="1200" b="1" i="0" baseline="0" dirty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part/s</a:t>
                          </a:r>
                          <a:r>
                            <a:rPr lang="en-US" sz="1200" b="1" i="0" baseline="30000" dirty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endParaRPr lang="en-US" sz="1200" b="1" i="0" dirty="0"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130470" marR="130470" marT="65234" marB="65234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2633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 rot="16200000">
            <a:off x="2302387" y="2246407"/>
            <a:ext cx="2006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</a:t>
            </a:r>
            <a:r>
              <a:rPr lang="en-US" dirty="0" smtClean="0"/>
              <a:t> [cm</a:t>
            </a:r>
            <a:r>
              <a:rPr lang="en-US" baseline="30000" dirty="0" smtClean="0"/>
              <a:t>-3</a:t>
            </a:r>
            <a:r>
              <a:rPr lang="en-US" dirty="0" smtClean="0"/>
              <a:t>]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7" y="313266"/>
            <a:ext cx="2782712" cy="41740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951" y="159375"/>
            <a:ext cx="2006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Axisymmetric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130609" y="1664329"/>
                <a:ext cx="78842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l-GR" sz="20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𝜞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𝑵𝑩𝑰</m:t>
                          </m:r>
                        </m:sub>
                      </m:sSub>
                    </m:oMath>
                  </m:oMathPara>
                </a14:m>
                <a:endParaRPr lang="en-US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609" y="1664329"/>
                <a:ext cx="788421" cy="400110"/>
              </a:xfrm>
              <a:prstGeom prst="rect">
                <a:avLst/>
              </a:prstGeom>
              <a:blipFill rotWithShape="0">
                <a:blip r:embed="rId3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760982" y="3358058"/>
                <a:ext cx="75361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𝜙</m:t>
                          </m:r>
                        </m:e>
                        <m:sub>
                          <m: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𝑅𝐸𝐶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0982" y="3358058"/>
                <a:ext cx="753617" cy="400110"/>
              </a:xfrm>
              <a:prstGeom prst="rect">
                <a:avLst/>
              </a:prstGeom>
              <a:blipFill rotWithShape="0">
                <a:blip r:embed="rId4"/>
                <a:stretch>
                  <a:fillRect l="-2439" b="-1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5322154" y="2594810"/>
                <a:ext cx="293323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l-GR" sz="2000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𝜞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𝑵𝑩𝑰</m:t>
                        </m:r>
                      </m:sub>
                    </m:sSub>
                  </m:oMath>
                </a14:m>
                <a:r>
                  <a:rPr lang="en-US" sz="2000" b="1" dirty="0" smtClean="0">
                    <a:solidFill>
                      <a:schemeClr val="tx1"/>
                    </a:solidFill>
                  </a:rPr>
                  <a:t> = 3.75 x 10</a:t>
                </a:r>
                <a:r>
                  <a:rPr lang="en-US" sz="2000" b="1" baseline="30000" dirty="0" smtClean="0">
                    <a:solidFill>
                      <a:schemeClr val="tx1"/>
                    </a:solidFill>
                  </a:rPr>
                  <a:t>20</a:t>
                </a:r>
                <a:r>
                  <a:rPr lang="en-US" sz="2000" b="1" dirty="0" smtClean="0">
                    <a:solidFill>
                      <a:schemeClr val="tx1"/>
                    </a:solidFill>
                  </a:rPr>
                  <a:t> ion/s</a:t>
                </a:r>
                <a:endParaRPr lang="en-US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2154" y="2594810"/>
                <a:ext cx="2933239" cy="400110"/>
              </a:xfrm>
              <a:prstGeom prst="rect">
                <a:avLst/>
              </a:prstGeom>
              <a:blipFill rotWithShape="0">
                <a:blip r:embed="rId5"/>
                <a:stretch>
                  <a:fillRect t="-7692" r="-1871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322154" y="2994920"/>
                <a:ext cx="299356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</m:e>
                      <m:sub>
                        <m:r>
                          <a:rPr lang="en-US" sz="2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𝑅𝐸𝐶</m:t>
                        </m:r>
                      </m:sub>
                    </m:sSub>
                  </m:oMath>
                </a14:m>
                <a:r>
                  <a:rPr lang="en-US" sz="2000" b="1" dirty="0" smtClean="0">
                    <a:solidFill>
                      <a:schemeClr val="tx1"/>
                    </a:solidFill>
                  </a:rPr>
                  <a:t> = 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3.75 </a:t>
                </a:r>
                <a:r>
                  <a:rPr lang="en-US" sz="2000" b="1" dirty="0" smtClean="0">
                    <a:solidFill>
                      <a:schemeClr val="tx1"/>
                    </a:solidFill>
                  </a:rPr>
                  <a:t>x 10</a:t>
                </a:r>
                <a:r>
                  <a:rPr lang="en-US" sz="2000" b="1" baseline="30000" dirty="0" smtClean="0">
                    <a:solidFill>
                      <a:schemeClr val="tx1"/>
                    </a:solidFill>
                  </a:rPr>
                  <a:t>22</a:t>
                </a:r>
                <a:r>
                  <a:rPr lang="en-US" sz="20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ion/s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2154" y="2994920"/>
                <a:ext cx="2993563" cy="400110"/>
              </a:xfrm>
              <a:prstGeom prst="rect">
                <a:avLst/>
              </a:prstGeom>
              <a:blipFill rotWithShape="0">
                <a:blip r:embed="rId6"/>
                <a:stretch>
                  <a:fillRect l="-815" t="-6061" r="-2240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5284970" y="491918"/>
            <a:ext cx="2988635" cy="2389718"/>
          </a:xfrm>
        </p:spPr>
        <p:txBody>
          <a:bodyPr>
            <a:normAutofit/>
          </a:bodyPr>
          <a:lstStyle/>
          <a:p>
            <a:r>
              <a:rPr lang="en-US" dirty="0" smtClean="0"/>
              <a:t>Apply an n=6 Vacuum RMP field</a:t>
            </a:r>
          </a:p>
          <a:p>
            <a:r>
              <a:rPr lang="en-US" dirty="0" smtClean="0"/>
              <a:t>Fix global fueling input terms to get comparable solutions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514815" y="2058340"/>
            <a:ext cx="0" cy="29335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1760983" y="2351697"/>
            <a:ext cx="145304" cy="1059879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1" idx="2"/>
          </p:cNvCxnSpPr>
          <p:nvPr/>
        </p:nvCxnSpPr>
        <p:spPr>
          <a:xfrm flipH="1">
            <a:off x="1760985" y="3758168"/>
            <a:ext cx="376806" cy="153892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1" idx="1"/>
          </p:cNvCxnSpPr>
          <p:nvPr/>
        </p:nvCxnSpPr>
        <p:spPr>
          <a:xfrm flipH="1" flipV="1">
            <a:off x="1444986" y="3204167"/>
            <a:ext cx="315996" cy="353946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625" y="313263"/>
            <a:ext cx="2782713" cy="417406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/>
          <p:cNvSpPr txBox="1"/>
          <p:nvPr/>
        </p:nvSpPr>
        <p:spPr>
          <a:xfrm>
            <a:off x="2715581" y="159375"/>
            <a:ext cx="2006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Vacuum RMP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4208115" y="2246408"/>
            <a:ext cx="2006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</a:t>
            </a:r>
            <a:r>
              <a:rPr lang="en-US" dirty="0" smtClean="0"/>
              <a:t> [cm</a:t>
            </a:r>
            <a:r>
              <a:rPr lang="en-US" baseline="30000" dirty="0" smtClean="0"/>
              <a:t>-3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9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6" y="313266"/>
            <a:ext cx="2988733" cy="4483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533" y="313264"/>
            <a:ext cx="2988734" cy="44831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/>
          <p:cNvSpPr txBox="1"/>
          <p:nvPr/>
        </p:nvSpPr>
        <p:spPr>
          <a:xfrm>
            <a:off x="524935" y="211669"/>
            <a:ext cx="2006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Axisymmetric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6935689" y="2400924"/>
            <a:ext cx="2006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</a:t>
            </a:r>
            <a:r>
              <a:rPr lang="en-US" dirty="0" smtClean="0"/>
              <a:t> [cm</a:t>
            </a:r>
            <a:r>
              <a:rPr lang="en-US" baseline="30000" dirty="0" smtClean="0"/>
              <a:t>-3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57502" y="211668"/>
            <a:ext cx="2006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Vacuum RMP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00" y="313263"/>
            <a:ext cx="2988734" cy="44831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12"/>
          <p:cNvSpPr txBox="1"/>
          <p:nvPr/>
        </p:nvSpPr>
        <p:spPr>
          <a:xfrm>
            <a:off x="5190069" y="211668"/>
            <a:ext cx="2006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Edge-Peeling RMP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68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 Pump-Out in </a:t>
            </a:r>
            <a:r>
              <a:rPr lang="en-US" dirty="0" err="1" smtClean="0"/>
              <a:t>Midplane</a:t>
            </a:r>
            <a:r>
              <a:rPr lang="en-US" dirty="0" smtClean="0"/>
              <a:t> Profiles of Density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135" y="1052203"/>
            <a:ext cx="5410200" cy="38608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3313471" y="2094271"/>
            <a:ext cx="294968" cy="99305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23651" y="3411643"/>
            <a:ext cx="207460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Extreme pump-out in Vacuum RMP case</a:t>
            </a:r>
            <a:endParaRPr lang="en-US" b="1" dirty="0"/>
          </a:p>
        </p:txBody>
      </p:sp>
      <p:sp>
        <p:nvSpPr>
          <p:cNvPr id="6" name="Down Arrow 5"/>
          <p:cNvSpPr/>
          <p:nvPr/>
        </p:nvSpPr>
        <p:spPr>
          <a:xfrm rot="10800000">
            <a:off x="4498258" y="2800479"/>
            <a:ext cx="261003" cy="55403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06068" y="2720993"/>
            <a:ext cx="233560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Density recovers with Edge-Peeling response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60197830"/>
      </p:ext>
    </p:extLst>
  </p:cSld>
  <p:clrMapOvr>
    <a:masterClrMapping/>
  </p:clrMapOvr>
</p:sld>
</file>

<file path=ppt/theme/theme1.xml><?xml version="1.0" encoding="utf-8"?>
<a:theme xmlns:a="http://schemas.openxmlformats.org/drawingml/2006/main" name="UW_PP1_UW_intr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ST_Presentation_12916_Rev3" id="{7ADB9357-D631-914B-838C-1DD0BCADE69E}" vid="{887DDAF6-8471-2C43-892A-E3E9930D475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PresentationWisc</Template>
  <TotalTime>8460</TotalTime>
  <Words>1114</Words>
  <Application>Microsoft Macintosh PowerPoint</Application>
  <PresentationFormat>On-screen Show (16:9)</PresentationFormat>
  <Paragraphs>240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Cambria Math</vt:lpstr>
      <vt:lpstr>franklin-gothic-urw</vt:lpstr>
      <vt:lpstr>Georgia</vt:lpstr>
      <vt:lpstr>Helvetica</vt:lpstr>
      <vt:lpstr>Times New Roman</vt:lpstr>
      <vt:lpstr>Wingdings</vt:lpstr>
      <vt:lpstr>UW_PP1_UW_intro</vt:lpstr>
      <vt:lpstr>Plasma Response, Density Control, and Neutral Fueling: EMC3-EIRENE Analysis of the Edge Plasmas at MAST</vt:lpstr>
      <vt:lpstr>Motivation: Density Pump-Out at MAST</vt:lpstr>
      <vt:lpstr>Outline</vt:lpstr>
      <vt:lpstr>EMC3-EIRENE* for Edge Modeling</vt:lpstr>
      <vt:lpstr>Plasma Response and MARS-F</vt:lpstr>
      <vt:lpstr>EMC3-EIRENE Simulations of MAST #30322</vt:lpstr>
      <vt:lpstr>PowerPoint Presentation</vt:lpstr>
      <vt:lpstr>PowerPoint Presentation</vt:lpstr>
      <vt:lpstr>See Pump-Out in Midplane Profiles of Density</vt:lpstr>
      <vt:lpstr>Evaluate 3D Simulation with a Multi-Reservoir Particle Balance</vt:lpstr>
      <vt:lpstr>PowerPoint Presentation</vt:lpstr>
      <vt:lpstr>PowerPoint Presentation</vt:lpstr>
      <vt:lpstr>PowerPoint Presentation</vt:lpstr>
      <vt:lpstr>Average Change Across Fueling Scan Shows Consistently Enhanced Fueling in Edge-Peeling RMP</vt:lpstr>
      <vt:lpstr>Parallel Connection Between Edge and SOL Allow Parallel Flows</vt:lpstr>
      <vt:lpstr>Edge Flows Drive Loss in Confinement</vt:lpstr>
      <vt:lpstr>Changing SOL Structure Impacts Fueling to Edge</vt:lpstr>
      <vt:lpstr>Changing SOL Structure Impacts Fueling to Edge</vt:lpstr>
      <vt:lpstr>Bottom Line</vt:lpstr>
      <vt:lpstr>Backup</vt:lpstr>
      <vt:lpstr>Next Steps</vt:lpstr>
      <vt:lpstr>Divertor Conditions: Axi vs. Edge-Peeling</vt:lpstr>
      <vt:lpstr>Outer Leg Neutral Hydrogen: Along Sep. vs. Across</vt:lpstr>
      <vt:lpstr>Examine λ_N0 lengths Up Separatrix</vt:lpstr>
      <vt:lpstr>Examine λ_N0 Lengths Across Separatrix</vt:lpstr>
      <vt:lpstr>Neutral Hydrogen Density Pushed Outward in Edge-Peeling Response, but also in Vacuum RMP</vt:lpstr>
      <vt:lpstr>Connection Length and Psi-Penetration</vt:lpstr>
      <vt:lpstr>Backup: MARS-F Vacuum Fields Benchmarking</vt:lpstr>
      <vt:lpstr>Tau SOL</vt:lpstr>
      <vt:lpstr>Significant Over Prediction of Density Pump-Out in Edge (0.6&lt;ψ&lt;1.0) with Vacuum RMP Fields</vt:lpstr>
      <vt:lpstr>3D-Fields Lead to 5-10% Decrease in τ_EDGE</vt:lpstr>
      <vt:lpstr>Change in τ_EDGE and in Particle Inventory Do NOT align  Fueling Changes Playing a Role</vt:lpstr>
      <vt:lpstr>Change in Edge Fueling Across all Scenarios</vt:lpstr>
      <vt:lpstr>Experimental Analysis [PhD Student K. Flesch]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Ian Waters</cp:lastModifiedBy>
  <cp:revision>227</cp:revision>
  <cp:lastPrinted>2017-09-14T16:23:49Z</cp:lastPrinted>
  <dcterms:modified xsi:type="dcterms:W3CDTF">2017-09-19T23:38:35Z</dcterms:modified>
</cp:coreProperties>
</file>