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37" r:id="rId3"/>
    <p:sldId id="258" r:id="rId4"/>
    <p:sldId id="311" r:id="rId5"/>
    <p:sldId id="360" r:id="rId6"/>
    <p:sldId id="355" r:id="rId7"/>
    <p:sldId id="356" r:id="rId8"/>
    <p:sldId id="359" r:id="rId9"/>
    <p:sldId id="361" r:id="rId10"/>
    <p:sldId id="370" r:id="rId11"/>
    <p:sldId id="373" r:id="rId12"/>
    <p:sldId id="390" r:id="rId13"/>
    <p:sldId id="270" r:id="rId14"/>
    <p:sldId id="379" r:id="rId15"/>
    <p:sldId id="392" r:id="rId16"/>
    <p:sldId id="391" r:id="rId17"/>
    <p:sldId id="358" r:id="rId18"/>
    <p:sldId id="387" r:id="rId19"/>
    <p:sldId id="369" r:id="rId20"/>
    <p:sldId id="367" r:id="rId21"/>
    <p:sldId id="357" r:id="rId22"/>
    <p:sldId id="372" r:id="rId23"/>
    <p:sldId id="377" r:id="rId24"/>
    <p:sldId id="371" r:id="rId25"/>
    <p:sldId id="378" r:id="rId26"/>
    <p:sldId id="375" r:id="rId27"/>
    <p:sldId id="374" r:id="rId28"/>
    <p:sldId id="388" r:id="rId29"/>
    <p:sldId id="382" r:id="rId30"/>
    <p:sldId id="380" r:id="rId31"/>
    <p:sldId id="393" r:id="rId32"/>
    <p:sldId id="394" r:id="rId33"/>
    <p:sldId id="396" r:id="rId34"/>
    <p:sldId id="395" r:id="rId35"/>
    <p:sldId id="362" r:id="rId36"/>
    <p:sldId id="354" r:id="rId37"/>
    <p:sldId id="366" r:id="rId38"/>
    <p:sldId id="363" r:id="rId39"/>
    <p:sldId id="364" r:id="rId40"/>
    <p:sldId id="365" r:id="rId41"/>
    <p:sldId id="376" r:id="rId42"/>
    <p:sldId id="317" r:id="rId43"/>
    <p:sldId id="397" r:id="rId44"/>
  </p:sldIdLst>
  <p:sldSz cx="9144000" cy="6858000" type="screen4x3"/>
  <p:notesSz cx="6794500" cy="99822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7C23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4" autoAdjust="0"/>
    <p:restoredTop sz="94673" autoAdjust="0"/>
  </p:normalViewPr>
  <p:slideViewPr>
    <p:cSldViewPr snapToGrid="0" snapToObjects="1">
      <p:cViewPr varScale="1">
        <p:scale>
          <a:sx n="64" d="100"/>
          <a:sy n="64" d="100"/>
        </p:scale>
        <p:origin x="1236" y="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366C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EA8-487B-BADF-17A766B9345A}"/>
              </c:ext>
            </c:extLst>
          </c:dPt>
          <c:dPt>
            <c:idx val="1"/>
            <c:bubble3D val="0"/>
            <c:spPr>
              <a:solidFill>
                <a:srgbClr val="DC391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EA8-487B-BADF-17A766B9345A}"/>
              </c:ext>
            </c:extLst>
          </c:dPt>
          <c:dPt>
            <c:idx val="2"/>
            <c:bubble3D val="0"/>
            <c:spPr>
              <a:solidFill>
                <a:srgbClr val="FF99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EA8-487B-BADF-17A766B9345A}"/>
              </c:ext>
            </c:extLst>
          </c:dPt>
          <c:dPt>
            <c:idx val="3"/>
            <c:bubble3D val="0"/>
            <c:spPr>
              <a:solidFill>
                <a:srgbClr val="10961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2EA8-487B-BADF-17A766B9345A}"/>
              </c:ext>
            </c:extLst>
          </c:dPt>
          <c:dPt>
            <c:idx val="4"/>
            <c:bubble3D val="0"/>
            <c:spPr>
              <a:solidFill>
                <a:srgbClr val="99009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2EA8-487B-BADF-17A766B9345A}"/>
              </c:ext>
            </c:extLst>
          </c:dPt>
          <c:dLbls>
            <c:dLbl>
              <c:idx val="0"/>
              <c:layout>
                <c:manualLayout>
                  <c:x val="8.3462578264583434E-2"/>
                  <c:y val="3.12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tx1"/>
                        </a:solidFill>
                      </a:rPr>
                      <a:t>Integrated plasma scenarios</a:t>
                    </a:r>
                  </a:p>
                  <a:p>
                    <a:r>
                      <a:rPr lang="en-US" sz="1400">
                        <a:solidFill>
                          <a:schemeClr val="tx1"/>
                        </a:solidFill>
                      </a:rPr>
                      <a:t>20%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A8-487B-BADF-17A766B9345A}"/>
                </c:ext>
              </c:extLst>
            </c:dLbl>
            <c:dLbl>
              <c:idx val="1"/>
              <c:layout>
                <c:manualLayout>
                  <c:x val="3.5523291922764447E-2"/>
                  <c:y val="-2.7194517351997665E-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tx1"/>
                        </a:solidFill>
                      </a:rPr>
                      <a:t>Pedestal </a:t>
                    </a:r>
                  </a:p>
                  <a:p>
                    <a:r>
                      <a:rPr lang="en-US" sz="1400" b="1">
                        <a:solidFill>
                          <a:schemeClr val="tx1"/>
                        </a:solidFill>
                      </a:rPr>
                      <a:t>physics</a:t>
                    </a:r>
                  </a:p>
                  <a:p>
                    <a:r>
                      <a:rPr lang="en-US" sz="1400">
                        <a:solidFill>
                          <a:schemeClr val="tx1"/>
                        </a:solidFill>
                      </a:rPr>
                      <a:t>6%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A8-487B-BADF-17A766B9345A}"/>
                </c:ext>
              </c:extLst>
            </c:dLbl>
            <c:dLbl>
              <c:idx val="2"/>
              <c:layout>
                <c:manualLayout>
                  <c:x val="-0.11360643370149073"/>
                  <c:y val="-5.099686583763016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Exhaust physics</a:t>
                    </a:r>
                  </a:p>
                  <a:p>
                    <a:r>
                      <a:rPr lang="en-US" sz="1400" dirty="0">
                        <a:solidFill>
                          <a:schemeClr val="tx1"/>
                        </a:solidFill>
                      </a:rPr>
                      <a:t>62%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A8-487B-BADF-17A766B934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GB" sz="1400" b="1">
                        <a:solidFill>
                          <a:schemeClr val="tx1"/>
                        </a:solidFill>
                      </a:rPr>
                      <a:t>Fast particles, heating and current drive</a:t>
                    </a:r>
                    <a:r>
                      <a:rPr lang="en-GB" sz="1400">
                        <a:solidFill>
                          <a:schemeClr val="tx1"/>
                        </a:solidFill>
                      </a:rPr>
                      <a:t> 9%</a:t>
                    </a:r>
                    <a:endParaRPr lang="en-GB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A8-487B-BADF-17A766B9345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b="1"/>
                      <a:t>Other</a:t>
                    </a:r>
                    <a:r>
                      <a:rPr lang="en-US" sz="1400"/>
                      <a:t> 3%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EA8-487B-BADF-17A766B9345A}"/>
                </c:ext>
              </c:extLst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Integrated plasma scenarios</c:v>
                </c:pt>
                <c:pt idx="1">
                  <c:v>Pedestal physics</c:v>
                </c:pt>
                <c:pt idx="2">
                  <c:v>Exhaust physics</c:v>
                </c:pt>
                <c:pt idx="3">
                  <c:v>Fast particles, heating and current drive</c:v>
                </c:pt>
                <c:pt idx="4">
                  <c:v>Other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0.20253164556962025</c:v>
                </c:pt>
                <c:pt idx="1">
                  <c:v>6.3291139240506333E-2</c:v>
                </c:pt>
                <c:pt idx="2">
                  <c:v>0.620253164556962</c:v>
                </c:pt>
                <c:pt idx="3">
                  <c:v>8.8607594936708861E-2</c:v>
                </c:pt>
                <c:pt idx="4">
                  <c:v>2.5316455696202531E-2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EA8-487B-BADF-17A766B9345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9110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9110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924EA9C-3784-4482-B27C-C5F7F46A6554}" type="datetimeFigureOut">
              <a:rPr lang="en-GB"/>
              <a:pPr>
                <a:defRPr/>
              </a:pPr>
              <a:t>19/09/2017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41545"/>
            <a:ext cx="5435600" cy="4491990"/>
          </a:xfrm>
          <a:prstGeom prst="rect">
            <a:avLst/>
          </a:prstGeom>
        </p:spPr>
        <p:txBody>
          <a:bodyPr vert="horz" lIns="91433" tIns="45716" rIns="91433" bIns="4571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499110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499110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A5DDC00-9DE8-42B2-8B6D-4203EBA069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430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5DDC00-9DE8-42B2-8B6D-4203EBA06953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06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6145213"/>
            <a:ext cx="17414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105525"/>
            <a:ext cx="1123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87"/>
            <a:ext cx="7772400" cy="2881084"/>
          </a:xfrm>
          <a:prstGeom prst="rect">
            <a:avLst/>
          </a:prstGeom>
        </p:spPr>
        <p:txBody>
          <a:bodyPr anchorCtr="1"/>
          <a:lstStyle>
            <a:lvl1pPr>
              <a:defRPr sz="4400">
                <a:solidFill>
                  <a:srgbClr val="E57C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E57C2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9EB8C-051D-49FC-A27B-146932A9FE15}"/>
              </a:ext>
            </a:extLst>
          </p:cNvPr>
          <p:cNvSpPr txBox="1"/>
          <p:nvPr userDrawn="1"/>
        </p:nvSpPr>
        <p:spPr>
          <a:xfrm>
            <a:off x="438151" y="6054507"/>
            <a:ext cx="665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 algn="l" defTabSz="914400" eaLnBrk="1" hangingPunct="1">
              <a:defRPr/>
            </a:pPr>
            <a:r>
              <a:rPr lang="en-GB" altLang="en-US" sz="900" dirty="0">
                <a:solidFill>
                  <a:srgbClr val="E57C23"/>
                </a:solidFill>
                <a:latin typeface="Arial" charset="0"/>
                <a:cs typeface="Arial" charset="0"/>
              </a:rPr>
              <a:t>CCFE is the fusion research arm of the </a:t>
            </a:r>
            <a:r>
              <a:rPr lang="en-GB" altLang="en-US" sz="900" b="1" dirty="0">
                <a:solidFill>
                  <a:srgbClr val="E57C23"/>
                </a:solidFill>
                <a:latin typeface="Arial" charset="0"/>
                <a:cs typeface="Arial" charset="0"/>
              </a:rPr>
              <a:t>United Kingdom Atomic Energy Authority. </a:t>
            </a:r>
            <a:r>
              <a:rPr lang="en-GB" altLang="en-US" sz="900" dirty="0">
                <a:solidFill>
                  <a:srgbClr val="E57C23"/>
                </a:solidFill>
                <a:latin typeface="Arial" charset="0"/>
                <a:cs typeface="Arial" charset="0"/>
              </a:rPr>
              <a:t>This work was funded by the RCUK Energy Programme [grant number EP/P012450/1] and </a:t>
            </a:r>
            <a:r>
              <a:rPr lang="en-GB" altLang="en-US" sz="900" dirty="0" err="1">
                <a:solidFill>
                  <a:srgbClr val="E57C23"/>
                </a:solidFill>
                <a:latin typeface="Arial" charset="0"/>
                <a:cs typeface="Arial" charset="0"/>
              </a:rPr>
              <a:t>EUROfusion</a:t>
            </a:r>
            <a:r>
              <a:rPr lang="en-GB" altLang="en-US" sz="900" dirty="0">
                <a:solidFill>
                  <a:srgbClr val="E57C23"/>
                </a:solidFill>
                <a:latin typeface="Arial" charset="0"/>
                <a:cs typeface="Arial" charset="0"/>
              </a:rPr>
              <a:t> [grant number 633053] .</a:t>
            </a:r>
            <a:endParaRPr lang="en-GB" altLang="en-US" sz="900" b="1" dirty="0">
              <a:solidFill>
                <a:srgbClr val="E57C23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9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F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9838"/>
            <a:ext cx="9144000" cy="539750"/>
          </a:xfrm>
          <a:prstGeom prst="rect">
            <a:avLst/>
          </a:prstGeom>
          <a:solidFill>
            <a:srgbClr val="E57C23"/>
          </a:solidFill>
          <a:ln>
            <a:solidFill>
              <a:srgbClr val="E57C2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402388"/>
            <a:ext cx="119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57C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45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7"/>
          <p:cNvSpPr>
            <a:spLocks noGrp="1"/>
          </p:cNvSpPr>
          <p:nvPr>
            <p:ph type="title"/>
          </p:nvPr>
        </p:nvSpPr>
        <p:spPr bwMode="auto">
          <a:xfrm>
            <a:off x="252413" y="0"/>
            <a:ext cx="86391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922338"/>
            <a:ext cx="82296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E57C23"/>
          </a:solidFill>
          <a:latin typeface="Arial" pitchFamily="34" charset="0"/>
          <a:ea typeface="ＭＳ Ｐゴシック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mastu.ukaea.uk/" TargetMode="External"/><Relationship Id="rId7" Type="http://schemas.openxmlformats.org/officeDocument/2006/relationships/hyperlink" Target="mailto:richard.martin@ukaea.uk" TargetMode="External"/><Relationship Id="rId2" Type="http://schemas.openxmlformats.org/officeDocument/2006/relationships/hyperlink" Target="http://users.euro-fusion.org/iterphysicswiki/index.php/WPMST1_2014_MAST-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drew.thornton@ukaea.uk" TargetMode="External"/><Relationship Id="rId5" Type="http://schemas.openxmlformats.org/officeDocument/2006/relationships/hyperlink" Target="mailto:andrew.kirk@ukaea.uk" TargetMode="External"/><Relationship Id="rId4" Type="http://schemas.openxmlformats.org/officeDocument/2006/relationships/hyperlink" Target="http://www.ccfe.ac.uk/assets/documents/other/MAST-U_RP_v4.pdf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020333" y="997526"/>
            <a:ext cx="6975088" cy="135378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</a:rPr>
              <a:t>MAST Upgrade – Progress &amp; Plans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1307477" y="2483638"/>
            <a:ext cx="6400800" cy="127432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</a:rPr>
              <a:t>Brian Lloyd</a:t>
            </a:r>
          </a:p>
          <a:p>
            <a:pPr eaLnBrk="1" hangingPunct="1"/>
            <a:r>
              <a:rPr lang="en-US" altLang="en-US" dirty="0">
                <a:latin typeface="Arial" charset="0"/>
              </a:rPr>
              <a:t>CCFE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17714" y="121227"/>
            <a:ext cx="8368725" cy="48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000" kern="1200">
                <a:solidFill>
                  <a:srgbClr val="E57C23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1600" i="1" dirty="0">
                <a:latin typeface="Arial" charset="0"/>
              </a:rPr>
              <a:t>19</a:t>
            </a:r>
            <a:r>
              <a:rPr lang="en-US" altLang="en-US" sz="1600" i="1" baseline="30000" dirty="0">
                <a:latin typeface="Arial" charset="0"/>
              </a:rPr>
              <a:t>th</a:t>
            </a:r>
            <a:r>
              <a:rPr lang="en-US" altLang="en-US" sz="1600" i="1" dirty="0">
                <a:latin typeface="Arial" charset="0"/>
              </a:rPr>
              <a:t> International Spherical Tokamak Workshop, Seoul, Sept.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02AA0-118A-4B37-B49D-44E905C8A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052"/>
          <a:stretch/>
        </p:blipFill>
        <p:spPr>
          <a:xfrm>
            <a:off x="1710788" y="6153439"/>
            <a:ext cx="693692" cy="4689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8C02A-B009-4516-8980-2A95CBDA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Divertor</a:t>
            </a:r>
            <a:r>
              <a:rPr lang="en-GB" dirty="0"/>
              <a:t> - impact of TF ripple</a:t>
            </a:r>
          </a:p>
        </p:txBody>
      </p:sp>
      <p:pic>
        <p:nvPicPr>
          <p:cNvPr id="21" name="Picture 2" descr="K:\MAST\MAST_Upgrade\11000 Project Management\11500 Project Admin\Photos Hardware\End Plate\Upper End Plate 161107.JPG">
            <a:extLst>
              <a:ext uri="{FF2B5EF4-FFF2-40B4-BE49-F238E27FC236}">
                <a16:creationId xmlns:a16="http://schemas.microsoft.com/office/drawing/2014/main" id="{47319CE2-BB2F-47B0-82AD-3EA88590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9" y="788939"/>
            <a:ext cx="1887901" cy="141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34B778E1-8E13-4B6E-A53F-63C440455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9" y="635793"/>
            <a:ext cx="1480471" cy="15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>
            <a:extLst>
              <a:ext uri="{FF2B5EF4-FFF2-40B4-BE49-F238E27FC236}">
                <a16:creationId xmlns:a16="http://schemas.microsoft.com/office/drawing/2014/main" id="{A9BF7007-630D-40E4-8094-465DBA5E5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9" y="1628800"/>
            <a:ext cx="1887901" cy="57606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8BFA28E-B99A-436B-9E7A-A1B900067EDB}"/>
              </a:ext>
            </a:extLst>
          </p:cNvPr>
          <p:cNvSpPr>
            <a:spLocks/>
          </p:cNvSpPr>
          <p:nvPr/>
        </p:nvSpPr>
        <p:spPr bwMode="auto">
          <a:xfrm>
            <a:off x="155996" y="3482112"/>
            <a:ext cx="4103688" cy="254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70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u="sng" dirty="0"/>
              <a:t>TF Ripple:</a:t>
            </a:r>
          </a:p>
          <a:p>
            <a:pPr>
              <a:buFontTx/>
              <a:buNone/>
            </a:pPr>
            <a:r>
              <a:rPr lang="en-GB" altLang="en-US" sz="1800" dirty="0"/>
              <a:t>Challenge:</a:t>
            </a:r>
          </a:p>
          <a:p>
            <a:r>
              <a:rPr lang="en-GB" altLang="en-US" sz="1800" dirty="0"/>
              <a:t>TF ripple leads to factor 3 variation of heat flux on super-X target</a:t>
            </a:r>
          </a:p>
          <a:p>
            <a:r>
              <a:rPr lang="en-GB" altLang="en-US" sz="1800" dirty="0"/>
              <a:t>Angling tiles only doesn’t help much.</a:t>
            </a:r>
          </a:p>
          <a:p>
            <a:pPr marL="0" indent="0">
              <a:buNone/>
            </a:pPr>
            <a:r>
              <a:rPr lang="en-GB" altLang="en-US" sz="1800" dirty="0"/>
              <a:t>Solution:</a:t>
            </a:r>
          </a:p>
          <a:p>
            <a:r>
              <a:rPr lang="en-GB" altLang="en-US" sz="1800" b="1" dirty="0">
                <a:solidFill>
                  <a:srgbClr val="C00000"/>
                </a:solidFill>
              </a:rPr>
              <a:t>Shaping brings variations within  ±6%</a:t>
            </a:r>
            <a:endParaRPr lang="en-GB" altLang="en-US" sz="1800" dirty="0">
              <a:solidFill>
                <a:srgbClr val="C00000"/>
              </a:solidFill>
            </a:endParaRPr>
          </a:p>
          <a:p>
            <a:endParaRPr lang="en-GB" altLang="en-US" sz="1800" b="1" dirty="0"/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4AE4A395-BD09-46A0-90D7-9BBFA9F5B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014517" y="4214467"/>
            <a:ext cx="2227732" cy="180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K:\MAST\MAST_Upgrade\11000 Project Management\11500 Project Admin\Photos Hardware\End Plate\LEP_Tile_Photos_2016_05_25\DSC_0139.JPG">
            <a:extLst>
              <a:ext uri="{FF2B5EF4-FFF2-40B4-BE49-F238E27FC236}">
                <a16:creationId xmlns:a16="http://schemas.microsoft.com/office/drawing/2014/main" id="{D88F3302-5F81-436C-B993-615D1F4A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9698" y="788940"/>
            <a:ext cx="4663147" cy="30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DFBC3020-CBCA-4602-9D62-C7F404FA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697" y="788939"/>
            <a:ext cx="4663147" cy="30885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id="{860EDF77-90A9-421A-8BA5-585ECD9DAB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3687" y="788940"/>
            <a:ext cx="2606010" cy="83986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id="{FF29A487-E595-4079-A19A-7773FE6E21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63686" y="2212973"/>
            <a:ext cx="2606009" cy="167105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23">
            <a:extLst>
              <a:ext uri="{FF2B5EF4-FFF2-40B4-BE49-F238E27FC236}">
                <a16:creationId xmlns:a16="http://schemas.microsoft.com/office/drawing/2014/main" id="{24387C8A-54CA-41F0-8AFD-0BB841BA16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904" y="1496902"/>
            <a:ext cx="921776" cy="49223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BDEA457C-CF14-4359-B2FD-D09B3008C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405" y="3974114"/>
            <a:ext cx="1767604" cy="225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5C2934-966C-4955-9370-7147BDE215F4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196454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5253-B1DB-4C7E-9ACE-8291CD1F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Gas Fuelling Capability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AAC53FE-5969-4909-8D95-8D24539A8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5" y="719998"/>
            <a:ext cx="4104457" cy="145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1800" u="sng" kern="0" dirty="0"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en-US" altLang="en-US" sz="1800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fuelling</a:t>
            </a:r>
            <a:r>
              <a:rPr lang="en-US" altLang="en-US" sz="1800" u="sng" kern="0" dirty="0">
                <a:latin typeface="Arial" panose="020B0604020202020204" pitchFamily="34" charset="0"/>
                <a:cs typeface="Arial" panose="020B0604020202020204" pitchFamily="34" charset="0"/>
              </a:rPr>
              <a:t> capability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Significant capacity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Each location can be used to inject main ion species or impurities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6AFF3-3AC8-4386-A7F8-CAFB7779C963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65CF55-2C96-4842-BD38-97A01E4666C3}"/>
              </a:ext>
            </a:extLst>
          </p:cNvPr>
          <p:cNvGrpSpPr/>
          <p:nvPr/>
        </p:nvGrpSpPr>
        <p:grpSpPr>
          <a:xfrm>
            <a:off x="4902200" y="959520"/>
            <a:ext cx="3902341" cy="5225379"/>
            <a:chOff x="4174859" y="719998"/>
            <a:chExt cx="4232541" cy="55944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4C9729-BDC0-478C-89E3-9D0C7B389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4859" y="719998"/>
              <a:ext cx="4232541" cy="55944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266C39-23C7-444D-AFC5-17856BEF9683}"/>
                </a:ext>
              </a:extLst>
            </p:cNvPr>
            <p:cNvSpPr txBox="1"/>
            <p:nvPr/>
          </p:nvSpPr>
          <p:spPr>
            <a:xfrm>
              <a:off x="5016500" y="1886580"/>
              <a:ext cx="692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LFS-V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AD1D11-305C-4450-88CA-9591BDD273CD}"/>
                </a:ext>
              </a:extLst>
            </p:cNvPr>
            <p:cNvSpPr txBox="1"/>
            <p:nvPr/>
          </p:nvSpPr>
          <p:spPr>
            <a:xfrm>
              <a:off x="7144299" y="965200"/>
              <a:ext cx="792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HFS-m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649F05-C02A-4C33-8718-DB90C47AC4EC}"/>
                </a:ext>
              </a:extLst>
            </p:cNvPr>
            <p:cNvSpPr txBox="1"/>
            <p:nvPr/>
          </p:nvSpPr>
          <p:spPr>
            <a:xfrm>
              <a:off x="6877599" y="2109346"/>
              <a:ext cx="896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HFS-t/b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C2F36B-249E-40EF-8082-27CB1207FCA1}"/>
                </a:ext>
              </a:extLst>
            </p:cNvPr>
            <p:cNvSpPr txBox="1"/>
            <p:nvPr/>
          </p:nvSpPr>
          <p:spPr>
            <a:xfrm>
              <a:off x="6877599" y="3068826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PFR-t/b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FD6905-5A1E-4100-960B-E9BE8217212F}"/>
                </a:ext>
              </a:extLst>
            </p:cNvPr>
            <p:cNvSpPr txBox="1"/>
            <p:nvPr/>
          </p:nvSpPr>
          <p:spPr>
            <a:xfrm>
              <a:off x="5016500" y="3767427"/>
              <a:ext cx="1045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LFS-D t/b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A39024-0976-4E81-B5BE-BCCD59005E75}"/>
                </a:ext>
              </a:extLst>
            </p:cNvPr>
            <p:cNvSpPr txBox="1"/>
            <p:nvPr/>
          </p:nvSpPr>
          <p:spPr>
            <a:xfrm>
              <a:off x="5869053" y="4282438"/>
              <a:ext cx="1008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LFS-S t/b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4EEE23-5EEE-4D57-8281-94311E5CED69}"/>
              </a:ext>
            </a:extLst>
          </p:cNvPr>
          <p:cNvGrpSpPr/>
          <p:nvPr/>
        </p:nvGrpSpPr>
        <p:grpSpPr>
          <a:xfrm>
            <a:off x="268528" y="2137863"/>
            <a:ext cx="4163447" cy="3681041"/>
            <a:chOff x="268528" y="2137863"/>
            <a:chExt cx="4163447" cy="36810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B66775-6810-45B5-897A-F42AD6921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55" y="2137863"/>
              <a:ext cx="3861920" cy="3681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A62F22-A996-49CB-BEF3-A2701B7C5BD5}"/>
                </a:ext>
              </a:extLst>
            </p:cNvPr>
            <p:cNvSpPr txBox="1"/>
            <p:nvPr/>
          </p:nvSpPr>
          <p:spPr>
            <a:xfrm>
              <a:off x="268528" y="270893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9E0003-293E-43F0-99E6-8E305A93596A}"/>
                </a:ext>
              </a:extLst>
            </p:cNvPr>
            <p:cNvSpPr txBox="1"/>
            <p:nvPr/>
          </p:nvSpPr>
          <p:spPr>
            <a:xfrm>
              <a:off x="332615" y="441186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7055E-2139-431C-9CEC-C85B8886C9A3}"/>
                </a:ext>
              </a:extLst>
            </p:cNvPr>
            <p:cNvSpPr txBox="1"/>
            <p:nvPr/>
          </p:nvSpPr>
          <p:spPr>
            <a:xfrm>
              <a:off x="332615" y="417434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241920-795B-4497-95F9-926BBF1FF577}"/>
                </a:ext>
              </a:extLst>
            </p:cNvPr>
            <p:cNvSpPr txBox="1"/>
            <p:nvPr/>
          </p:nvSpPr>
          <p:spPr>
            <a:xfrm>
              <a:off x="332615" y="463190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0153AB-73F0-449B-9C54-998678CB13E5}"/>
                </a:ext>
              </a:extLst>
            </p:cNvPr>
            <p:cNvSpPr txBox="1"/>
            <p:nvPr/>
          </p:nvSpPr>
          <p:spPr>
            <a:xfrm>
              <a:off x="332615" y="38945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F2D25BF-57B1-483E-A129-F745B4FAC75A}"/>
              </a:ext>
            </a:extLst>
          </p:cNvPr>
          <p:cNvSpPr txBox="1"/>
          <p:nvPr/>
        </p:nvSpPr>
        <p:spPr>
          <a:xfrm>
            <a:off x="269973" y="58577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9DA74A-0204-4214-8FFB-4843E9CDC6AA}"/>
              </a:ext>
            </a:extLst>
          </p:cNvPr>
          <p:cNvSpPr txBox="1"/>
          <p:nvPr/>
        </p:nvSpPr>
        <p:spPr>
          <a:xfrm>
            <a:off x="482656" y="5828114"/>
            <a:ext cx="258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Two inlets per piezo valve</a:t>
            </a:r>
          </a:p>
        </p:txBody>
      </p:sp>
    </p:spTree>
    <p:extLst>
      <p:ext uri="{BB962C8B-B14F-4D97-AF65-F5344CB8AC3E}">
        <p14:creationId xmlns:p14="http://schemas.microsoft.com/office/powerpoint/2010/main" val="7064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461F-C8BC-43AF-B25A-43A560FD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ELM Control &amp; Error Field Correction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7973546-D08D-4E61-B98A-43268953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13521"/>
            <a:ext cx="85693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MAST Upgrade is equipped with internal and external coils for applying RMPs or error field correction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External coils also available for n=1 error field correction, internal RMP coils can be used for n=2 correction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Upper row of RMP coils can apply perturbations up to n=2, lower row can apply up to n=4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21BD3FB-2866-4E74-B901-081B4E4C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968749"/>
            <a:ext cx="6269038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A4E89F7-B602-4D93-85D7-84B4B1DBE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411538"/>
            <a:ext cx="1219200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C00000"/>
                </a:solidFill>
              </a:rPr>
              <a:t>RMP coils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D4706BB-B3D4-4A3C-8126-F401856FD904}"/>
              </a:ext>
            </a:extLst>
          </p:cNvPr>
          <p:cNvSpPr/>
          <p:nvPr/>
        </p:nvSpPr>
        <p:spPr>
          <a:xfrm>
            <a:off x="3708400" y="3981574"/>
            <a:ext cx="647700" cy="3635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9B9134BD-835B-4B04-9551-4B502BAA4E7F}"/>
              </a:ext>
            </a:extLst>
          </p:cNvPr>
          <p:cNvSpPr/>
          <p:nvPr/>
        </p:nvSpPr>
        <p:spPr>
          <a:xfrm>
            <a:off x="5254625" y="3938711"/>
            <a:ext cx="647700" cy="3635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B0459668-3D1A-40D2-8C46-DF57A0C6A3DE}"/>
              </a:ext>
            </a:extLst>
          </p:cNvPr>
          <p:cNvSpPr/>
          <p:nvPr/>
        </p:nvSpPr>
        <p:spPr>
          <a:xfrm>
            <a:off x="3708400" y="4899149"/>
            <a:ext cx="647700" cy="3635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069A5604-2823-41C3-8735-DAB3003FD686}"/>
              </a:ext>
            </a:extLst>
          </p:cNvPr>
          <p:cNvSpPr/>
          <p:nvPr/>
        </p:nvSpPr>
        <p:spPr>
          <a:xfrm>
            <a:off x="5254625" y="4924549"/>
            <a:ext cx="647700" cy="3635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32C43B7A-0213-4CAB-84DE-1CE00C4523C9}"/>
              </a:ext>
            </a:extLst>
          </p:cNvPr>
          <p:cNvSpPr/>
          <p:nvPr/>
        </p:nvSpPr>
        <p:spPr>
          <a:xfrm>
            <a:off x="2751138" y="5056311"/>
            <a:ext cx="792162" cy="558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3EED4F4C-4AA1-4D8D-AD02-DDC51C8FB3C9}"/>
              </a:ext>
            </a:extLst>
          </p:cNvPr>
          <p:cNvSpPr/>
          <p:nvPr/>
        </p:nvSpPr>
        <p:spPr>
          <a:xfrm>
            <a:off x="6118225" y="5132511"/>
            <a:ext cx="792163" cy="558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4810A68-662C-4ED8-BA72-B0303CA6E46D}"/>
              </a:ext>
            </a:extLst>
          </p:cNvPr>
          <p:cNvSpPr/>
          <p:nvPr/>
        </p:nvSpPr>
        <p:spPr>
          <a:xfrm>
            <a:off x="263525" y="3416300"/>
            <a:ext cx="1206500" cy="3651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B08B5-E37C-4FD2-B893-B4726A3A295A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161024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Neutral Beam Heating in MAST Upgrade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783E13F-2202-45F7-81C0-6898CB37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1" y="865320"/>
            <a:ext cx="4581455" cy="260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41038B82-20A4-4B7F-BEBC-3DFB87C17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31" y="3610712"/>
            <a:ext cx="440736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2x 2.5MW PINI sources will be available initially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1 on-axis beam (Z = 0.0, </a:t>
            </a:r>
            <a:r>
              <a:rPr lang="en-GB" altLang="en-US" dirty="0" err="1"/>
              <a:t>R</a:t>
            </a:r>
            <a:r>
              <a:rPr lang="en-GB" altLang="en-US" baseline="-25000" dirty="0" err="1"/>
              <a:t>tan</a:t>
            </a:r>
            <a:r>
              <a:rPr lang="en-GB" altLang="en-US" dirty="0"/>
              <a:t> = 0.7m)</a:t>
            </a:r>
          </a:p>
          <a:p>
            <a:pPr eaLnBrk="1" hangingPunct="1"/>
            <a:r>
              <a:rPr lang="en-GB" altLang="en-US" dirty="0"/>
              <a:t>1 </a:t>
            </a:r>
            <a:r>
              <a:rPr lang="en-GB" altLang="en-US" dirty="0">
                <a:solidFill>
                  <a:srgbClr val="C00000"/>
                </a:solidFill>
              </a:rPr>
              <a:t>off-axis</a:t>
            </a:r>
            <a:r>
              <a:rPr lang="en-GB" altLang="en-US" dirty="0"/>
              <a:t> beam (Z = 0.65m, </a:t>
            </a:r>
            <a:r>
              <a:rPr lang="en-GB" altLang="en-US" dirty="0" err="1"/>
              <a:t>R</a:t>
            </a:r>
            <a:r>
              <a:rPr lang="en-GB" altLang="en-US" baseline="-25000" dirty="0" err="1"/>
              <a:t>tan</a:t>
            </a:r>
            <a:r>
              <a:rPr lang="en-GB" altLang="en-US" dirty="0"/>
              <a:t> = 0.8m)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Combination of on and off axis heating allow for control over the heating, current and fast ion profiles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04BC58-4A6A-48ED-B6A6-20E3927B5F41}"/>
              </a:ext>
            </a:extLst>
          </p:cNvPr>
          <p:cNvGrpSpPr/>
          <p:nvPr/>
        </p:nvGrpSpPr>
        <p:grpSpPr>
          <a:xfrm>
            <a:off x="4992688" y="769696"/>
            <a:ext cx="4048988" cy="4788629"/>
            <a:chOff x="4992688" y="719998"/>
            <a:chExt cx="4048988" cy="4788629"/>
          </a:xfrm>
        </p:grpSpPr>
        <p:pic>
          <p:nvPicPr>
            <p:cNvPr id="7" name="Picture 9" descr="MAST_RID_3_+FEDs_221113">
              <a:extLst>
                <a:ext uri="{FF2B5EF4-FFF2-40B4-BE49-F238E27FC236}">
                  <a16:creationId xmlns:a16="http://schemas.microsoft.com/office/drawing/2014/main" id="{593C6D1D-26D2-435C-BFBE-25178B1D2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792" y="719998"/>
              <a:ext cx="3125166" cy="44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3">
              <a:extLst>
                <a:ext uri="{FF2B5EF4-FFF2-40B4-BE49-F238E27FC236}">
                  <a16:creationId xmlns:a16="http://schemas.microsoft.com/office/drawing/2014/main" id="{118861B4-711C-4FC8-B8EA-F50F3A7E1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1815" y="2516676"/>
              <a:ext cx="1114425" cy="585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dirty="0">
                  <a:latin typeface="Tahoma" pitchFamily="34" charset="0"/>
                </a:rPr>
                <a:t>3</a:t>
              </a:r>
              <a:r>
                <a:rPr lang="en-GB" altLang="en-US" sz="1600" baseline="30000" dirty="0">
                  <a:latin typeface="Tahoma" pitchFamily="34" charset="0"/>
                </a:rPr>
                <a:t>rd</a:t>
              </a:r>
              <a:r>
                <a:rPr lang="en-GB" altLang="en-US" sz="1600" dirty="0">
                  <a:latin typeface="Tahoma" pitchFamily="34" charset="0"/>
                </a:rPr>
                <a:t> Energy Ion Dump</a:t>
              </a: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EB14510B-B900-4491-A0E6-68D0B39D1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63453" y="1888026"/>
              <a:ext cx="831850" cy="628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BA2E546A-36C7-4408-B588-DB7613360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238" y="4363278"/>
              <a:ext cx="1087438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dirty="0">
                  <a:latin typeface="Tahoma" pitchFamily="34" charset="0"/>
                </a:rPr>
                <a:t>½ Energy Ion Dump</a:t>
              </a:r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8000B00D-49BC-4C13-9A52-FB38AE9CBF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691573" y="3345625"/>
              <a:ext cx="806384" cy="1017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3D3EDB15-F3FB-41F8-8498-BF9973302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3427" y="4924427"/>
              <a:ext cx="1436687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>
                  <a:latin typeface="Tahoma" pitchFamily="34" charset="0"/>
                </a:rPr>
                <a:t>Full Energy Ion Dump</a:t>
              </a:r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F4D3E8AE-6351-4559-9E15-06D342FFD3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6864" y="4133852"/>
              <a:ext cx="760413" cy="889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DAF466-A711-4114-9DC4-083BBC21C76A}"/>
                </a:ext>
              </a:extLst>
            </p:cNvPr>
            <p:cNvSpPr/>
            <p:nvPr/>
          </p:nvSpPr>
          <p:spPr>
            <a:xfrm>
              <a:off x="4992688" y="1787345"/>
              <a:ext cx="21362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>
                  <a:solidFill>
                    <a:srgbClr val="C00000"/>
                  </a:solidFill>
                </a:rPr>
                <a:t>Residual Ion Dump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9660FCD-A75B-4A2E-8834-778D6A0AE35B}"/>
              </a:ext>
            </a:extLst>
          </p:cNvPr>
          <p:cNvSpPr/>
          <p:nvPr/>
        </p:nvSpPr>
        <p:spPr>
          <a:xfrm>
            <a:off x="5047328" y="5563323"/>
            <a:ext cx="4017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i="1" dirty="0"/>
              <a:t>New beamline components to increase pulse length capability to 5s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B7DAF2-0DED-4E3E-9D48-F06E9728504C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3299357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351A-9F13-41C2-9C39-01711739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Upgrade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FA4A3-0806-41EE-A24E-A583C8AB2297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EC65CC5-CD6A-46B0-BD14-1149F2E184B0}"/>
              </a:ext>
            </a:extLst>
          </p:cNvPr>
          <p:cNvSpPr txBox="1">
            <a:spLocks/>
          </p:cNvSpPr>
          <p:nvPr/>
        </p:nvSpPr>
        <p:spPr>
          <a:xfrm>
            <a:off x="198438" y="1490835"/>
            <a:ext cx="4878387" cy="41714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130 point, ~1cm resolution Thomson scattering</a:t>
            </a:r>
          </a:p>
          <a:p>
            <a:pPr lvl="1" eaLnBrk="1" hangingPunct="1">
              <a:defRPr/>
            </a:pPr>
            <a:r>
              <a:rPr lang="en-US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Extensive beam spectroscopy</a:t>
            </a:r>
          </a:p>
          <a:p>
            <a:pPr lvl="2" eaLnBrk="1" hangingPunct="1">
              <a:defRPr/>
            </a:pPr>
            <a:r>
              <a:rPr lang="en-US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Charge-exchange recombination spectroscopy</a:t>
            </a:r>
          </a:p>
          <a:p>
            <a:pPr lvl="2" eaLnBrk="1" hangingPunct="1">
              <a:defRPr/>
            </a:pPr>
            <a:r>
              <a:rPr lang="en-US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Motional Stark Effect</a:t>
            </a:r>
          </a:p>
          <a:p>
            <a:pPr lvl="2" eaLnBrk="1" hangingPunct="1">
              <a:defRPr/>
            </a:pPr>
            <a:r>
              <a:rPr lang="en-US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Fast Ion D</a:t>
            </a:r>
            <a:r>
              <a:rPr lang="el-GR" altLang="en-US" sz="1800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GB" altLang="en-US" sz="1800" kern="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Wide-angle high speed imaging</a:t>
            </a:r>
          </a:p>
          <a:p>
            <a:pPr lvl="1" eaLnBrk="1" hangingPunct="1"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SAMI</a:t>
            </a:r>
          </a:p>
          <a:p>
            <a:pPr lvl="1" eaLnBrk="1" hangingPunct="1"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Upgraded Beam Emission Spectroscopy System</a:t>
            </a:r>
          </a:p>
          <a:p>
            <a:pPr lvl="1" eaLnBrk="1" hangingPunct="1"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Neutron camera</a:t>
            </a:r>
          </a:p>
          <a:p>
            <a:pPr lvl="1" eaLnBrk="1" hangingPunct="1"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</a:p>
        </p:txBody>
      </p:sp>
      <p:pic>
        <p:nvPicPr>
          <p:cNvPr id="5" name="Picture 2" descr="\\fusnts5\users\jrh\My Documents\My Pictures\ProjectPixels_plasma_with_vessel.jpg">
            <a:extLst>
              <a:ext uri="{FF2B5EF4-FFF2-40B4-BE49-F238E27FC236}">
                <a16:creationId xmlns:a16="http://schemas.microsoft.com/office/drawing/2014/main" id="{6CA796D4-0656-4133-B4BF-DB169325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184400"/>
            <a:ext cx="3706812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8BD1C27-CDF1-4448-B569-9523A0433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920750"/>
            <a:ext cx="7823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cs typeface="Arial" panose="020B0604020202020204" pitchFamily="34" charset="0"/>
              </a:rPr>
              <a:t>MAST-U will retain and extend the extensive suite of MAST diagnostics e.g.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ED974-F7D8-4A77-BE5B-BBE0003B101B}"/>
              </a:ext>
            </a:extLst>
          </p:cNvPr>
          <p:cNvSpPr txBox="1"/>
          <p:nvPr/>
        </p:nvSpPr>
        <p:spPr>
          <a:xfrm>
            <a:off x="606425" y="58102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diagnostics will be significantly extended and enhanced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8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ABDF-0822-4BE4-B39C-99D9CFDF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Diagnostics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A8256-C691-4CE5-96ED-28D5E421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43899"/>
            <a:ext cx="8382000" cy="5554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78710-2C70-4A79-81F6-972C7C51D0BF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4163541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D435-248E-4835-B65D-2AA7EF17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Diagnostics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A720D-FF86-4FC8-92AA-2275CC01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1" y="743445"/>
            <a:ext cx="8633217" cy="5544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478D4-2317-42E5-8C2D-26B1719F7739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1621964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9E2C-118B-485F-9A55-7AD4BE5A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</a:t>
            </a:r>
            <a:r>
              <a:rPr lang="en-GB" dirty="0" err="1"/>
              <a:t>Divertor</a:t>
            </a:r>
            <a:r>
              <a:rPr lang="en-GB" dirty="0"/>
              <a:t> Diagnostics</a:t>
            </a:r>
          </a:p>
        </p:txBody>
      </p:sp>
      <p:grpSp>
        <p:nvGrpSpPr>
          <p:cNvPr id="3" name="Group 19">
            <a:extLst>
              <a:ext uri="{FF2B5EF4-FFF2-40B4-BE49-F238E27FC236}">
                <a16:creationId xmlns:a16="http://schemas.microsoft.com/office/drawing/2014/main" id="{4465FC2A-9956-43BD-A8AE-CB8C2F80030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3835400"/>
            <a:ext cx="3425825" cy="1889125"/>
            <a:chOff x="0" y="1555"/>
            <a:chExt cx="2319" cy="1395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E7AE7897-44F1-449A-8201-2958AA144A3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7" t="76729" r="34119" b="6525"/>
            <a:stretch>
              <a:fillRect/>
            </a:stretch>
          </p:blipFill>
          <p:spPr bwMode="auto">
            <a:xfrm>
              <a:off x="223" y="1596"/>
              <a:ext cx="2096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F1FB2DA2-0523-4612-B03A-9D0373E92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" y="1555"/>
              <a:ext cx="397" cy="50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20121" y="1482"/>
                  </a:moveTo>
                  <a:lnTo>
                    <a:pt x="1184" y="21600"/>
                  </a:lnTo>
                  <a:lnTo>
                    <a:pt x="0" y="20118"/>
                  </a:lnTo>
                  <a:lnTo>
                    <a:pt x="0" y="2541"/>
                  </a:lnTo>
                  <a:lnTo>
                    <a:pt x="5030" y="212"/>
                  </a:lnTo>
                  <a:lnTo>
                    <a:pt x="21600" y="0"/>
                  </a:lnTo>
                  <a:lnTo>
                    <a:pt x="20121" y="1482"/>
                  </a:lnTo>
                  <a:close/>
                  <a:moveTo>
                    <a:pt x="20121" y="1482"/>
                  </a:moveTo>
                </a:path>
              </a:pathLst>
            </a:custGeom>
            <a:solidFill>
              <a:srgbClr val="FF33CC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6" name="Line 12">
              <a:extLst>
                <a:ext uri="{FF2B5EF4-FFF2-40B4-BE49-F238E27FC236}">
                  <a16:creationId xmlns:a16="http://schemas.microsoft.com/office/drawing/2014/main" id="{927AC814-D9BF-42E4-B19A-FB01ADE5EC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196" y="2468"/>
              <a:ext cx="512" cy="2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4CBEAEC5-DD02-4F32-8074-A7067AEC4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" y="2691"/>
              <a:ext cx="75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ea typeface="ＭＳ Ｐゴシック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rPr>
                <a:t>radiation</a:t>
              </a:r>
              <a:br>
                <a:rPr lang="en-US" altLang="en-US" sz="1400">
                  <a:ea typeface="ＭＳ Ｐゴシック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en-US" altLang="en-US" sz="1400">
                  <a:ea typeface="ＭＳ Ｐゴシック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rPr>
                <a:t>from SOLPS</a:t>
              </a:r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C15B96FE-7AE8-4A40-AC63-972C23A63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34"/>
              <a:ext cx="38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ea typeface="ＭＳ Ｐゴシック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rPr>
                <a:t>core </a:t>
              </a:r>
            </a:p>
            <a:p>
              <a:pPr eaLnBrk="1" hangingPunct="1"/>
              <a:r>
                <a:rPr lang="en-US" altLang="en-US" sz="1400">
                  <a:ea typeface="ＭＳ Ｐゴシック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rPr>
                <a:t>system</a:t>
              </a:r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EAD6218C-4CE7-48A9-88F2-080C08BB55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1" y="785813"/>
            <a:ext cx="1708978" cy="409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E414CB48-A194-4787-8C5C-153B1A2F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3540125"/>
            <a:ext cx="19939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>
            <a:extLst>
              <a:ext uri="{FF2B5EF4-FFF2-40B4-BE49-F238E27FC236}">
                <a16:creationId xmlns:a16="http://schemas.microsoft.com/office/drawing/2014/main" id="{E7543116-8AF4-460C-AA09-4A72687DD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5922963"/>
            <a:ext cx="3046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&gt; 800 Langmuir probes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F2ED50E3-23A6-420B-8120-BBB3BEEBC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975" y="4643873"/>
            <a:ext cx="2651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Infra red views of PFCs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6A30CCBA-E649-40F3-BEF8-99FE6D941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5832475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Bolometer arrays for divertor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06D0EDAA-8C1E-4B22-BEA0-84C3F13C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2878138"/>
            <a:ext cx="3060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Divertor</a:t>
            </a:r>
            <a:r>
              <a:rPr lang="en-GB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Thomson scattering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4706D0A8-B827-4471-B6E8-6D82037B3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975" y="5084214"/>
            <a:ext cx="28559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Others, especially</a:t>
            </a:r>
          </a:p>
          <a:p>
            <a:pPr eaLnBrk="1" hangingPunct="1">
              <a:buFontTx/>
              <a:buChar char="•"/>
            </a:pPr>
            <a:r>
              <a:rPr lang="en-GB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Coherence imaging (flows)</a:t>
            </a:r>
          </a:p>
          <a:p>
            <a:pPr eaLnBrk="1" hangingPunct="1">
              <a:buFontTx/>
              <a:buChar char="•"/>
            </a:pPr>
            <a:r>
              <a:rPr lang="en-GB" altLang="en-US" sz="1600" dirty="0">
                <a:cs typeface="Arial" panose="020B0604020202020204" pitchFamily="34" charset="0"/>
              </a:rPr>
              <a:t>&gt; 400 pick-up coils</a:t>
            </a:r>
          </a:p>
          <a:p>
            <a:pPr eaLnBrk="1" hangingPunct="1">
              <a:buFontTx/>
              <a:buChar char="•"/>
            </a:pPr>
            <a:r>
              <a:rPr lang="en-GB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Divertor</a:t>
            </a:r>
            <a:r>
              <a:rPr lang="en-GB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 science facility</a:t>
            </a:r>
          </a:p>
        </p:txBody>
      </p:sp>
      <p:pic>
        <p:nvPicPr>
          <p:cNvPr id="16" name="Picture 23" descr="Div TS">
            <a:extLst>
              <a:ext uri="{FF2B5EF4-FFF2-40B4-BE49-F238E27FC236}">
                <a16:creationId xmlns:a16="http://schemas.microsoft.com/office/drawing/2014/main" id="{EA490091-F1B5-4AA5-9E0F-FB958C5C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1624" r="1498" b="10628"/>
          <a:stretch>
            <a:fillRect/>
          </a:stretch>
        </p:blipFill>
        <p:spPr bwMode="auto">
          <a:xfrm>
            <a:off x="585788" y="785813"/>
            <a:ext cx="26828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934E69B0-5A98-4E6A-8714-1C2038A0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4"/>
          <a:stretch>
            <a:fillRect/>
          </a:stretch>
        </p:blipFill>
        <p:spPr bwMode="auto">
          <a:xfrm>
            <a:off x="3767138" y="773098"/>
            <a:ext cx="2351087" cy="222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5">
            <a:extLst>
              <a:ext uri="{FF2B5EF4-FFF2-40B4-BE49-F238E27FC236}">
                <a16:creationId xmlns:a16="http://schemas.microsoft.com/office/drawing/2014/main" id="{619CAB0B-2100-4E60-925B-32D175963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2906713"/>
            <a:ext cx="187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Spectroscopy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E539A8-2E09-48EC-A7CA-0268B044DB2A}"/>
              </a:ext>
            </a:extLst>
          </p:cNvPr>
          <p:cNvSpPr txBox="1"/>
          <p:nvPr/>
        </p:nvSpPr>
        <p:spPr>
          <a:xfrm>
            <a:off x="121831" y="638902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A0079A-A6DD-4A36-8E7B-02CEA1D19646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3303215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8C6CE85B-3EDC-40AB-8C40-3AA971EA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750816"/>
            <a:ext cx="78486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The </a:t>
            </a:r>
            <a:r>
              <a:rPr lang="en-GB" altLang="en-US" dirty="0" err="1"/>
              <a:t>divertors</a:t>
            </a:r>
            <a:r>
              <a:rPr lang="en-GB" altLang="en-US" dirty="0"/>
              <a:t> are equipped with a total of 858 Langmuir probes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 10mm spacing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 Covering all possible outer strike point locations in both upper and lower </a:t>
            </a:r>
            <a:r>
              <a:rPr lang="en-GB" altLang="en-US" dirty="0" err="1"/>
              <a:t>divertors</a:t>
            </a:r>
            <a:r>
              <a:rPr lang="en-GB" altLang="en-US" dirty="0"/>
              <a:t> at 2 toroidal locations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 Up to 640 probes can be monitored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Mid-plane reciprocating probe with heads to measure: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 </a:t>
            </a:r>
            <a:r>
              <a:rPr lang="en-GB" altLang="en-US" dirty="0" err="1"/>
              <a:t>T</a:t>
            </a:r>
            <a:r>
              <a:rPr lang="en-GB" altLang="en-US" baseline="-25000" dirty="0" err="1"/>
              <a:t>i</a:t>
            </a:r>
            <a:r>
              <a:rPr lang="en-GB" altLang="en-US" dirty="0"/>
              <a:t> profiles (RFEA)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 Flow profiles (Mach probe &amp; </a:t>
            </a:r>
            <a:r>
              <a:rPr lang="en-GB" altLang="en-US" dirty="0" err="1"/>
              <a:t>Gundestrup</a:t>
            </a:r>
            <a:r>
              <a:rPr lang="en-GB" altLang="en-US" dirty="0"/>
              <a:t> probe)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 Plasma potential profiles (ball-pen probe)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 err="1"/>
              <a:t>Divertor</a:t>
            </a:r>
            <a:r>
              <a:rPr lang="en-GB" altLang="en-US" dirty="0"/>
              <a:t> reciprocating probe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FE25F-2CA9-4249-AFB5-3DEC0F6D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dirty="0"/>
              <a:t>Langmuir Probes</a:t>
            </a:r>
          </a:p>
        </p:txBody>
      </p:sp>
      <p:pic>
        <p:nvPicPr>
          <p:cNvPr id="4" name="Picture 7" descr="C:\Users\jrh\Desktop\Langmuir Probe pictures\01.bmp">
            <a:extLst>
              <a:ext uri="{FF2B5EF4-FFF2-40B4-BE49-F238E27FC236}">
                <a16:creationId xmlns:a16="http://schemas.microsoft.com/office/drawing/2014/main" id="{9806D30B-B2DD-462C-A6BF-A7407CCE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4" y="2315310"/>
            <a:ext cx="4740620" cy="214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1F7E36-5789-4763-801A-CD6ECCD96404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2029418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E1E0-C6E6-43B6-833B-C6543F41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Divertor</a:t>
            </a:r>
            <a:r>
              <a:rPr lang="en-GB" dirty="0"/>
              <a:t> Science Facility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92ECE3F7-749B-4B9C-A633-883B01AC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988" y="3717032"/>
            <a:ext cx="2160587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DSF-2">
            <a:extLst>
              <a:ext uri="{FF2B5EF4-FFF2-40B4-BE49-F238E27FC236}">
                <a16:creationId xmlns:a16="http://schemas.microsoft.com/office/drawing/2014/main" id="{CADD97E5-FBE2-44FF-ADCC-06238CECE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975" y="1757363"/>
            <a:ext cx="4227513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9709587B-B2BF-45F6-8031-75A8C1C66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975" y="1773238"/>
            <a:ext cx="4227513" cy="4337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F82134E-EFFF-4314-9A5A-1FE3793B2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488" y="5364857"/>
            <a:ext cx="647700" cy="4333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" name="Line 14">
            <a:extLst>
              <a:ext uri="{FF2B5EF4-FFF2-40B4-BE49-F238E27FC236}">
                <a16:creationId xmlns:a16="http://schemas.microsoft.com/office/drawing/2014/main" id="{A4C4FA4B-E540-4833-8F25-5A0CDF9A76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0487" y="1773238"/>
            <a:ext cx="2376487" cy="35916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A1BD8044-4B1D-4250-BB60-CD72C05A2A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1280" y="5798245"/>
            <a:ext cx="2375693" cy="2961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28F92BE-1F92-4686-89FA-9C40557748B7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692696"/>
            <a:ext cx="4248471" cy="48966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Science Facility       (similar to DIMES)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Allows for the introduction of electrical probes, materials samples, etc into the lower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chamber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6B24C-653E-460F-B4B5-A50D44CC9F6F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237379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7025" y="1219200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MAST history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7025" y="1857375"/>
            <a:ext cx="370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7025" y="249555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Project progress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7025" y="3133725"/>
            <a:ext cx="352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Planned research programme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7025" y="3771900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Additional enhancements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7025" y="4410075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692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01FA-EE30-4451-8B49-6635E69F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Divertor</a:t>
            </a:r>
            <a:r>
              <a:rPr lang="en-GB" dirty="0"/>
              <a:t> Science Facility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17118-2769-419E-B3B2-A33BCB0AD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9" y="1773238"/>
            <a:ext cx="4249737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74B8070-D009-4DBC-8F14-A5BF54B97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988" y="3717032"/>
            <a:ext cx="2160587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C5AC0427-D3B5-4997-A2D6-55EAA0698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975" y="1773238"/>
            <a:ext cx="4227513" cy="4337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1BBE623-D7BE-46CF-BF69-F3CE286B6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488" y="5364857"/>
            <a:ext cx="647700" cy="4333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" name="Line 14">
            <a:extLst>
              <a:ext uri="{FF2B5EF4-FFF2-40B4-BE49-F238E27FC236}">
                <a16:creationId xmlns:a16="http://schemas.microsoft.com/office/drawing/2014/main" id="{2A64CD26-7CCC-4012-862D-5A30BE4A62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0487" y="1773238"/>
            <a:ext cx="2376487" cy="35916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1A869C15-4806-4611-A8F5-9668E81DDD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1280" y="5798245"/>
            <a:ext cx="2375693" cy="2961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5EEE2-3692-4FE1-9E5F-FB756587BBAB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B8A379A-29FE-431D-836A-2E399BFA04CF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692696"/>
            <a:ext cx="4248471" cy="48966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Science Facility       (similar to DIMES)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Allows for the introduction of electrical probes, materials samples, etc into the lower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chamber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08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290A9-21AC-41B5-8A82-B99C4B07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Upgrade Load Assembly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E2DE3FC-D5DB-4269-BDE6-A48AF9E3D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765175"/>
            <a:ext cx="695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/>
              <a:t>MAST-U Load Assembly - Modular Construction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F4F28F5-E34A-4F46-ADD2-F9A1C521F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060575"/>
            <a:ext cx="282892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806D19-216E-417D-A44F-EC41E2479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92300"/>
            <a:ext cx="873125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F41F6-54FF-4143-8CB4-BA5A404BD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1062038"/>
            <a:ext cx="2581275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A3F59B-6A45-4793-B2A3-246EB7EA7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376613"/>
            <a:ext cx="49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b="1"/>
              <a:t>=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05F5D3A6-5ECE-4989-869F-0DA00D01A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376613"/>
            <a:ext cx="49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b="1"/>
              <a:t>+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5FDC2B7-232D-4D26-8C1D-E7BCDB94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908" y="5835413"/>
            <a:ext cx="2160588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i="1"/>
              <a:t>Lower End Plate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DA0DE979-723F-4225-B6EA-5724A4A01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13" y="1247775"/>
            <a:ext cx="18732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i="1"/>
              <a:t>Upper End Plate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EEECAF88-D834-4B7E-9D1B-A681321B7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0200" y="3129771"/>
            <a:ext cx="18732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i="1"/>
              <a:t>Outer Cylinder 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125F1E56-4BDA-43CD-979B-5840DDB71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3844925"/>
            <a:ext cx="1871663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i="1"/>
              <a:t>Centre Tube 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C620FF76-B59F-43C9-9F78-AC60D1833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3850467"/>
            <a:ext cx="187166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i="1"/>
              <a:t>Centre Column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720D1E3-57B7-4805-9F57-5D2A99A7E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306778"/>
            <a:ext cx="18732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i="1"/>
              <a:t>Lower Cassette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8C397EE3-A40F-4C44-9531-DA496D5D1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2635907"/>
            <a:ext cx="1873250" cy="3794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i="1" dirty="0"/>
              <a:t>Upper Cassette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168C1-EB63-47E1-87DC-E5D38D62C131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912175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D01B-8B3C-4A57-9BB3-3A5A399D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Plate Construction</a:t>
            </a:r>
          </a:p>
        </p:txBody>
      </p:sp>
      <p:pic>
        <p:nvPicPr>
          <p:cNvPr id="3" name="Picture 2" descr="K:\MAST\MAST_Upgrade\11000 Project Management\11500 Project Admin\Photos Hardware\End Plate\LEP prior to OC installation.JPG">
            <a:extLst>
              <a:ext uri="{FF2B5EF4-FFF2-40B4-BE49-F238E27FC236}">
                <a16:creationId xmlns:a16="http://schemas.microsoft.com/office/drawing/2014/main" id="{B6A8F85C-B6C4-4799-A707-D7BF89D1A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102" y="954792"/>
            <a:ext cx="6177241" cy="46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FF41B-956E-4F1E-A9EC-353C671EFE02}"/>
              </a:ext>
            </a:extLst>
          </p:cNvPr>
          <p:cNvSpPr txBox="1"/>
          <p:nvPr/>
        </p:nvSpPr>
        <p:spPr>
          <a:xfrm>
            <a:off x="2711103" y="5412246"/>
            <a:ext cx="30456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/>
              <a:t>May 2016</a:t>
            </a:r>
          </a:p>
        </p:txBody>
      </p:sp>
      <p:pic>
        <p:nvPicPr>
          <p:cNvPr id="5" name="Picture 2" descr="K:\MAST\MAST_Upgrade\Work Space\Joe Milnes\Images\CAD Images\LA modular build.png">
            <a:extLst>
              <a:ext uri="{FF2B5EF4-FFF2-40B4-BE49-F238E27FC236}">
                <a16:creationId xmlns:a16="http://schemas.microsoft.com/office/drawing/2014/main" id="{2EF90353-80F5-4BB2-A7BE-BB4E28F3B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4" y="908720"/>
            <a:ext cx="2545184" cy="51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AA53212-099A-4D0D-A64E-5A2472520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113" y="908720"/>
            <a:ext cx="6821887" cy="528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0ACFFA-584A-41F4-AD44-F1F23A534716}"/>
              </a:ext>
            </a:extLst>
          </p:cNvPr>
          <p:cNvSpPr/>
          <p:nvPr/>
        </p:nvSpPr>
        <p:spPr>
          <a:xfrm>
            <a:off x="78806" y="4581128"/>
            <a:ext cx="2411760" cy="143464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80002-AD90-425C-B4F5-E8453B4593DB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140457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0562-75F8-4D92-B4FB-6EA19BAD0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Plate Construction</a:t>
            </a:r>
          </a:p>
        </p:txBody>
      </p:sp>
      <p:pic>
        <p:nvPicPr>
          <p:cNvPr id="3" name="Picture 2" descr="C:\I Katramados\MAST-U\Load Assembly\pictures\270815\IMG_1994.JPG">
            <a:extLst>
              <a:ext uri="{FF2B5EF4-FFF2-40B4-BE49-F238E27FC236}">
                <a16:creationId xmlns:a16="http://schemas.microsoft.com/office/drawing/2014/main" id="{6D7DD528-C6A3-4068-B97B-E64BBDE4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519239"/>
            <a:ext cx="4409016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099AB5B-5E4D-4365-9506-421A4EB13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19" y="2473326"/>
            <a:ext cx="160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FF00"/>
                </a:solidFill>
              </a:rPr>
              <a:t>Particle shield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451694C-6738-4546-A3FF-6A7AD3E8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4406900"/>
            <a:ext cx="1249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FF00"/>
                </a:solidFill>
              </a:rPr>
              <a:t>Cryopump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64117B-A27D-4ED3-A606-3766FF366B88}"/>
              </a:ext>
            </a:extLst>
          </p:cNvPr>
          <p:cNvCxnSpPr>
            <a:cxnSpLocks/>
          </p:cNvCxnSpPr>
          <p:nvPr/>
        </p:nvCxnSpPr>
        <p:spPr>
          <a:xfrm flipH="1" flipV="1">
            <a:off x="935038" y="3794125"/>
            <a:ext cx="411162" cy="612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567260C8-075D-4DB2-9B59-306A2B01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55" y="1519239"/>
            <a:ext cx="4415041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FDD67-DAE6-4493-87DC-02F9C0980934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437037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C009-7A12-45BD-849E-D56BD255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Upper End Plate Installation – Nov 2016</a:t>
            </a:r>
          </a:p>
        </p:txBody>
      </p:sp>
      <p:pic>
        <p:nvPicPr>
          <p:cNvPr id="3" name="Picture 2" descr="K:\MAST\MAST_Upgrade\Work Space\Joe Milnes\Images\CAD Images\LA modular build.png">
            <a:extLst>
              <a:ext uri="{FF2B5EF4-FFF2-40B4-BE49-F238E27FC236}">
                <a16:creationId xmlns:a16="http://schemas.microsoft.com/office/drawing/2014/main" id="{05C67770-5482-4D73-B3EA-1C305954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4" y="908721"/>
            <a:ext cx="2545184" cy="51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:\MAST\MAST_Upgrade\11000 Project Management\11500 Project Admin\Photos Hardware\End Plate\UEP installation 161116\IMG_1136.JPG">
            <a:extLst>
              <a:ext uri="{FF2B5EF4-FFF2-40B4-BE49-F238E27FC236}">
                <a16:creationId xmlns:a16="http://schemas.microsoft.com/office/drawing/2014/main" id="{21E32195-4747-4D10-80B1-57CABE46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139" y="1163858"/>
            <a:ext cx="6373216" cy="47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A420F33-FFE4-4385-8179-D97E5F46116B}"/>
              </a:ext>
            </a:extLst>
          </p:cNvPr>
          <p:cNvSpPr/>
          <p:nvPr/>
        </p:nvSpPr>
        <p:spPr>
          <a:xfrm>
            <a:off x="72008" y="908720"/>
            <a:ext cx="2411760" cy="143464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D6232D-7C92-4979-9ACF-83DE3DB2A653}"/>
              </a:ext>
            </a:extLst>
          </p:cNvPr>
          <p:cNvCxnSpPr>
            <a:stCxn id="5" idx="6"/>
          </p:cNvCxnSpPr>
          <p:nvPr/>
        </p:nvCxnSpPr>
        <p:spPr>
          <a:xfrm>
            <a:off x="2483768" y="1626045"/>
            <a:ext cx="936104" cy="357285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AA2ED4-E499-4077-9443-C8AC78A0BE46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333699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67BDE-88CD-4CA3-8320-75545049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Lower Cassette Construction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CE346-2E99-4802-8FF7-BBB8BD7D3526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97CBB7-3251-4670-B727-72A4F8A9E61A}"/>
              </a:ext>
            </a:extLst>
          </p:cNvPr>
          <p:cNvGrpSpPr/>
          <p:nvPr/>
        </p:nvGrpSpPr>
        <p:grpSpPr>
          <a:xfrm>
            <a:off x="4371521" y="920751"/>
            <a:ext cx="4711912" cy="4857750"/>
            <a:chOff x="4371521" y="819151"/>
            <a:chExt cx="4711912" cy="4857750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2A3140F-322B-4783-8881-5AFDC51F4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11"/>
            <a:stretch/>
          </p:blipFill>
          <p:spPr bwMode="auto">
            <a:xfrm>
              <a:off x="4371521" y="819151"/>
              <a:ext cx="3731079" cy="485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2D5050-00B4-4DF7-BEC1-D4CD84AA66B5}"/>
                </a:ext>
              </a:extLst>
            </p:cNvPr>
            <p:cNvSpPr txBox="1"/>
            <p:nvPr/>
          </p:nvSpPr>
          <p:spPr>
            <a:xfrm>
              <a:off x="8102600" y="1447512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P5 &amp; P4</a:t>
              </a:r>
            </a:p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lower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22C235-0F3B-4384-9591-5DEA652E7458}"/>
                </a:ext>
              </a:extLst>
            </p:cNvPr>
            <p:cNvSpPr txBox="1"/>
            <p:nvPr/>
          </p:nvSpPr>
          <p:spPr>
            <a:xfrm>
              <a:off x="8102600" y="3226058"/>
              <a:ext cx="434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P6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B1684F-DE90-4F76-89D0-C1BB2CE0FC19}"/>
                </a:ext>
              </a:extLst>
            </p:cNvPr>
            <p:cNvSpPr txBox="1"/>
            <p:nvPr/>
          </p:nvSpPr>
          <p:spPr>
            <a:xfrm>
              <a:off x="8037633" y="4851658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DP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EA0937-1631-49CA-A278-1C66830A08F0}"/>
                </a:ext>
              </a:extLst>
            </p:cNvPr>
            <p:cNvSpPr txBox="1"/>
            <p:nvPr/>
          </p:nvSpPr>
          <p:spPr>
            <a:xfrm>
              <a:off x="7991234" y="3746470"/>
              <a:ext cx="10921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Main cassette structure</a:t>
              </a:r>
            </a:p>
          </p:txBody>
        </p:sp>
      </p:grpSp>
      <p:pic>
        <p:nvPicPr>
          <p:cNvPr id="12" name="Picture 3" descr="image">
            <a:extLst>
              <a:ext uri="{FF2B5EF4-FFF2-40B4-BE49-F238E27FC236}">
                <a16:creationId xmlns:a16="http://schemas.microsoft.com/office/drawing/2014/main" id="{EDA1B314-85E9-4A3A-B14F-56776CEB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845467"/>
            <a:ext cx="4157208" cy="31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474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E5EB-B3EB-41CE-83C2-E234697A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998"/>
          </a:xfrm>
        </p:spPr>
        <p:txBody>
          <a:bodyPr/>
          <a:lstStyle/>
          <a:p>
            <a:r>
              <a:rPr lang="en-GB" dirty="0"/>
              <a:t>Centre Column Installation – Mar 2017</a:t>
            </a:r>
          </a:p>
        </p:txBody>
      </p:sp>
      <p:pic>
        <p:nvPicPr>
          <p:cNvPr id="3" name="Picture 6" descr="K:\MAST\MAST_Upgrade\11000 Project Management\11500 Project Admin\Photos Hardware\Airside Coils\Centre Column Installation March 2017\DSC_0171 - Copy.JPG">
            <a:extLst>
              <a:ext uri="{FF2B5EF4-FFF2-40B4-BE49-F238E27FC236}">
                <a16:creationId xmlns:a16="http://schemas.microsoft.com/office/drawing/2014/main" id="{B6C1F727-22D1-4226-993F-6677E047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256" y="1040000"/>
            <a:ext cx="2582068" cy="50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33F7716-AFD1-4255-8D21-A8AFF77E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417638"/>
            <a:ext cx="4530725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8A79ED0-5700-4F91-8352-735A8E8393DC}"/>
              </a:ext>
            </a:extLst>
          </p:cNvPr>
          <p:cNvSpPr/>
          <p:nvPr/>
        </p:nvSpPr>
        <p:spPr>
          <a:xfrm>
            <a:off x="1943100" y="1808163"/>
            <a:ext cx="541338" cy="44164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0F179-EDF8-4019-BA80-7EAF53106982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168963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900EE-910E-42F7-BD43-09415E15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In-vessel Views – April 2017</a:t>
            </a:r>
          </a:p>
        </p:txBody>
      </p:sp>
      <p:pic>
        <p:nvPicPr>
          <p:cNvPr id="3" name="Picture 2" descr="K:\MAST\MAST_Upgrade\11000 Project Management\11500 Project Admin\Photos Hardware\Outer Cylinder\In-vessel platform removal 2017_03_29\In-vessel during platform removal 170329_3.JPG">
            <a:extLst>
              <a:ext uri="{FF2B5EF4-FFF2-40B4-BE49-F238E27FC236}">
                <a16:creationId xmlns:a16="http://schemas.microsoft.com/office/drawing/2014/main" id="{0BFC30B4-155E-45D4-8A79-12E84863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66" y="856591"/>
            <a:ext cx="4551640" cy="341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05068-E88C-4A1C-8982-E60B363ED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84" y="3002891"/>
            <a:ext cx="4320000" cy="3240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E23059-AEA6-4919-8F3C-A917C8438C8A}"/>
              </a:ext>
            </a:extLst>
          </p:cNvPr>
          <p:cNvCxnSpPr/>
          <p:nvPr/>
        </p:nvCxnSpPr>
        <p:spPr>
          <a:xfrm flipV="1">
            <a:off x="3136900" y="4838700"/>
            <a:ext cx="2152162" cy="660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6E3DAB-8B69-42A8-89FD-60016DE164C5}"/>
              </a:ext>
            </a:extLst>
          </p:cNvPr>
          <p:cNvSpPr txBox="1"/>
          <p:nvPr/>
        </p:nvSpPr>
        <p:spPr>
          <a:xfrm>
            <a:off x="564749" y="5168900"/>
            <a:ext cx="254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12 ELM coils installed (8 lower, 4 upper)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7694F2-CFA4-4065-A205-B707D1253470}"/>
              </a:ext>
            </a:extLst>
          </p:cNvPr>
          <p:cNvCxnSpPr/>
          <p:nvPr/>
        </p:nvCxnSpPr>
        <p:spPr>
          <a:xfrm flipH="1">
            <a:off x="4572000" y="2019300"/>
            <a:ext cx="1447800" cy="279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6839B7-BD1D-4A08-AA33-CCA0928E632A}"/>
              </a:ext>
            </a:extLst>
          </p:cNvPr>
          <p:cNvSpPr txBox="1"/>
          <p:nvPr/>
        </p:nvSpPr>
        <p:spPr>
          <a:xfrm>
            <a:off x="6101949" y="1981200"/>
            <a:ext cx="254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View of </a:t>
            </a:r>
            <a:r>
              <a:rPr lang="en-US" alt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column &amp; lower </a:t>
            </a:r>
            <a:r>
              <a:rPr lang="en-US" alt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endParaRPr lang="en-US" alt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78AD6-D9EF-4FD7-8552-F7D6E231D369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3700524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A23F-4537-49C5-A409-F839A8D2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TF Sliding Joints – July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F9A18-EB7E-43CA-AF4A-E0902A91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319213"/>
            <a:ext cx="455295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1FACE-7C0A-421B-8622-2232FA110EC2}"/>
              </a:ext>
            </a:extLst>
          </p:cNvPr>
          <p:cNvSpPr txBox="1"/>
          <p:nvPr/>
        </p:nvSpPr>
        <p:spPr>
          <a:xfrm>
            <a:off x="5346700" y="1344613"/>
            <a:ext cx="194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TF sliding joints installed and tested July 2017</a:t>
            </a:r>
          </a:p>
        </p:txBody>
      </p:sp>
      <p:pic>
        <p:nvPicPr>
          <p:cNvPr id="5" name="Picture 20" descr="K:\MAST\MAST_Upgrade\11000 Project Management\11500 Project Admin\Photos Hardware\Airside Coils\Sliding Joint Installation May 2017\SJ installation 20170517.jpg">
            <a:extLst>
              <a:ext uri="{FF2B5EF4-FFF2-40B4-BE49-F238E27FC236}">
                <a16:creationId xmlns:a16="http://schemas.microsoft.com/office/drawing/2014/main" id="{C6FD9197-C94B-414C-8885-2FA88D54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3403600"/>
            <a:ext cx="3584831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AE99B-83C5-4314-B162-D3C591436866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3636873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F6FA-F8CB-4C2E-874E-7D8A905F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Supplies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DA8AC-F453-49EE-9D8B-3644E7BC0E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692696"/>
            <a:ext cx="5832648" cy="17743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47B69E-EFF9-4B98-A509-38197E03A51C}"/>
              </a:ext>
            </a:extLst>
          </p:cNvPr>
          <p:cNvGrpSpPr/>
          <p:nvPr/>
        </p:nvGrpSpPr>
        <p:grpSpPr>
          <a:xfrm>
            <a:off x="50083" y="1196752"/>
            <a:ext cx="2721717" cy="2799641"/>
            <a:chOff x="107504" y="836712"/>
            <a:chExt cx="3810000" cy="2898762"/>
          </a:xfrm>
        </p:grpSpPr>
        <p:pic>
          <p:nvPicPr>
            <p:cNvPr id="5" name="Picture 4" descr="OX36 breaker">
              <a:extLst>
                <a:ext uri="{FF2B5EF4-FFF2-40B4-BE49-F238E27FC236}">
                  <a16:creationId xmlns:a16="http://schemas.microsoft.com/office/drawing/2014/main" id="{AAAAAD4D-F97D-4B26-AA5A-CAA42A239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7504" y="836712"/>
              <a:ext cx="3810000" cy="2857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7A34E9-2D4B-4EE4-92A4-AF0F67E92A35}"/>
                </a:ext>
              </a:extLst>
            </p:cNvPr>
            <p:cNvSpPr txBox="1"/>
            <p:nvPr/>
          </p:nvSpPr>
          <p:spPr>
            <a:xfrm>
              <a:off x="1026663" y="3066260"/>
              <a:ext cx="2502471" cy="669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Poloidal Field </a:t>
              </a:r>
            </a:p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Supplies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D4D69A-7085-4E97-9B7E-098227647330}"/>
              </a:ext>
            </a:extLst>
          </p:cNvPr>
          <p:cNvSpPr txBox="1"/>
          <p:nvPr/>
        </p:nvSpPr>
        <p:spPr>
          <a:xfrm>
            <a:off x="5868144" y="2067186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Coil Power Supplies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F6B9E-4609-4627-8E7A-F2C30ED92327}"/>
              </a:ext>
            </a:extLst>
          </p:cNvPr>
          <p:cNvSpPr txBox="1"/>
          <p:nvPr/>
        </p:nvSpPr>
        <p:spPr>
          <a:xfrm>
            <a:off x="1100317" y="5281260"/>
            <a:ext cx="75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FED57-5B2E-427C-9B37-BF2B0896FB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512" y="4300210"/>
            <a:ext cx="2780364" cy="1853112"/>
          </a:xfrm>
          <a:prstGeom prst="rect">
            <a:avLst/>
          </a:prstGeom>
        </p:spPr>
      </p:pic>
      <p:pic>
        <p:nvPicPr>
          <p:cNvPr id="10" name="Picture 4" descr="P1PS">
            <a:extLst>
              <a:ext uri="{FF2B5EF4-FFF2-40B4-BE49-F238E27FC236}">
                <a16:creationId xmlns:a16="http://schemas.microsoft.com/office/drawing/2014/main" id="{80EF09B6-BD75-4EE5-B5EE-13F25D4F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58" y="4108392"/>
            <a:ext cx="4284128" cy="21260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2AC13E-4382-4E00-A645-AFD19D0C9F7E}"/>
              </a:ext>
            </a:extLst>
          </p:cNvPr>
          <p:cNvSpPr txBox="1"/>
          <p:nvPr/>
        </p:nvSpPr>
        <p:spPr>
          <a:xfrm>
            <a:off x="800686" y="585577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Power Supplies</a:t>
            </a:r>
          </a:p>
        </p:txBody>
      </p:sp>
      <p:pic>
        <p:nvPicPr>
          <p:cNvPr id="12" name="Picture 4" descr="DSC00042">
            <a:extLst>
              <a:ext uri="{FF2B5EF4-FFF2-40B4-BE49-F238E27FC236}">
                <a16:creationId xmlns:a16="http://schemas.microsoft.com/office/drawing/2014/main" id="{440CD547-35AC-4E0C-803D-A92DBDEF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0101" y="2522505"/>
            <a:ext cx="3386988" cy="1728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988A36-99BF-47FA-9088-4402D8985C6B}"/>
              </a:ext>
            </a:extLst>
          </p:cNvPr>
          <p:cNvSpPr txBox="1"/>
          <p:nvPr/>
        </p:nvSpPr>
        <p:spPr>
          <a:xfrm>
            <a:off x="5900980" y="376201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55ADB-0382-4804-B1AA-24109DEE5213}"/>
              </a:ext>
            </a:extLst>
          </p:cNvPr>
          <p:cNvSpPr txBox="1"/>
          <p:nvPr/>
        </p:nvSpPr>
        <p:spPr>
          <a:xfrm>
            <a:off x="6293595" y="566609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 Coil Power Supplies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A8AA8-2E02-4036-A4FD-9B796E67E7DE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197279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- history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042427" y="718483"/>
            <a:ext cx="5671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MAST physics programme started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2427" y="1119536"/>
            <a:ext cx="5545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2003-04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Installed new centre column &amp;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divertors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42427" y="1520589"/>
            <a:ext cx="508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2003-08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Neutral beam heating system upgraded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42427" y="1919022"/>
            <a:ext cx="54927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2007-08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Installed ELM control coils &amp; major diagnostic upgrades e.g.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 - Thomson scattering (with the University of York)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 - Motional Stark Effect measurements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042427" y="3151072"/>
            <a:ext cx="606607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2010-11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Installed additional ELM control coils, upgraded plasma &amp; neutral beam control systems &amp; diagnostics e.g.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 - Beam Emission Spectroscopy (with RMKI Hungary)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 - Neutron camera (with Uppsala Univ.)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 - Fast Ion D-alpha (FIDA)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 - Synthetic Aperture Microwave Imaging (with York U.)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2427" y="4937119"/>
            <a:ext cx="59120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Proton detector (FIU &amp; PPPL), Doppler Backscattering (UCLA) and coherence imaging systems (ANU, Durham University) installed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42427" y="5892172"/>
            <a:ext cx="5545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2013-17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device upgrade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" y="497962"/>
            <a:ext cx="26701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0" y="3431381"/>
            <a:ext cx="2722563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1831" y="642878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history</a:t>
            </a:r>
          </a:p>
        </p:txBody>
      </p:sp>
    </p:spTree>
    <p:extLst>
      <p:ext uri="{BB962C8B-B14F-4D97-AF65-F5344CB8AC3E}">
        <p14:creationId xmlns:p14="http://schemas.microsoft.com/office/powerpoint/2010/main" val="803789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E5258-138C-4212-A468-8A65509B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Latest Timeline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926B2-FAC2-4C91-AF97-8FA7A4E6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60" y="719998"/>
            <a:ext cx="4521479" cy="301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25DA93-458C-4BC6-B101-FEC621D0DDE7}"/>
              </a:ext>
            </a:extLst>
          </p:cNvPr>
          <p:cNvSpPr txBox="1"/>
          <p:nvPr/>
        </p:nvSpPr>
        <p:spPr>
          <a:xfrm>
            <a:off x="497840" y="400304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M/c now under vacuum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3DA0C-9F32-4F98-96E4-E45C91DC0FA4}"/>
              </a:ext>
            </a:extLst>
          </p:cNvPr>
          <p:cNvSpPr txBox="1"/>
          <p:nvPr/>
        </p:nvSpPr>
        <p:spPr>
          <a:xfrm>
            <a:off x="497840" y="4595707"/>
            <a:ext cx="586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Aiming to conduct high temperature bake by Christmas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E5152-B1C3-4083-BA7B-2C494035A1FB}"/>
              </a:ext>
            </a:extLst>
          </p:cNvPr>
          <p:cNvSpPr txBox="1"/>
          <p:nvPr/>
        </p:nvSpPr>
        <p:spPr>
          <a:xfrm>
            <a:off x="497840" y="518837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First plasma – Spring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9F95F-EBD6-4B3B-9AA5-1F327B9870A4}"/>
              </a:ext>
            </a:extLst>
          </p:cNvPr>
          <p:cNvSpPr txBox="1"/>
          <p:nvPr/>
        </p:nvSpPr>
        <p:spPr>
          <a:xfrm>
            <a:off x="497840" y="5781040"/>
            <a:ext cx="435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First physics campaign – 2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half of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93C05-B6AE-4C3E-A7B4-AED647D6333C}"/>
              </a:ext>
            </a:extLst>
          </p:cNvPr>
          <p:cNvSpPr txBox="1"/>
          <p:nvPr/>
        </p:nvSpPr>
        <p:spPr>
          <a:xfrm>
            <a:off x="121831" y="638902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1808281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38BCF-4F17-4B26-8E52-BB1B661D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DFA14-F348-435B-B68E-609E9960E493}"/>
              </a:ext>
            </a:extLst>
          </p:cNvPr>
          <p:cNvSpPr txBox="1">
            <a:spLocks/>
          </p:cNvSpPr>
          <p:nvPr/>
        </p:nvSpPr>
        <p:spPr bwMode="auto">
          <a:xfrm>
            <a:off x="509100" y="953845"/>
            <a:ext cx="8289925" cy="50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altLang="en-US" sz="1800" dirty="0"/>
              <a:t>The high-level themes of the first physics campaign are:</a:t>
            </a:r>
          </a:p>
          <a:p>
            <a:pPr marL="0" indent="0">
              <a:buFontTx/>
              <a:buNone/>
            </a:pPr>
            <a:endParaRPr lang="en-GB" altLang="en-US" sz="1800" dirty="0"/>
          </a:p>
          <a:p>
            <a:pPr lvl="1"/>
            <a:r>
              <a:rPr lang="en-GB" altLang="en-US" sz="1800" dirty="0">
                <a:solidFill>
                  <a:srgbClr val="0000FF"/>
                </a:solidFill>
              </a:rPr>
              <a:t>Understanding the effect of </a:t>
            </a:r>
            <a:r>
              <a:rPr lang="en-GB" altLang="en-US" sz="1800" dirty="0" err="1">
                <a:solidFill>
                  <a:srgbClr val="0000FF"/>
                </a:solidFill>
              </a:rPr>
              <a:t>divertor</a:t>
            </a:r>
            <a:r>
              <a:rPr lang="en-GB" altLang="en-US" sz="1800" dirty="0">
                <a:solidFill>
                  <a:srgbClr val="0000FF"/>
                </a:solidFill>
              </a:rPr>
              <a:t> magnetic configuration on SOL transport, power and particle losses and loads to </a:t>
            </a:r>
            <a:r>
              <a:rPr lang="en-GB" altLang="en-US" sz="1800" dirty="0" err="1">
                <a:solidFill>
                  <a:srgbClr val="0000FF"/>
                </a:solidFill>
              </a:rPr>
              <a:t>divertor</a:t>
            </a:r>
            <a:r>
              <a:rPr lang="en-GB" altLang="en-US" sz="1800" dirty="0">
                <a:solidFill>
                  <a:srgbClr val="0000FF"/>
                </a:solidFill>
              </a:rPr>
              <a:t> PFCs</a:t>
            </a:r>
          </a:p>
          <a:p>
            <a:pPr marL="457200" lvl="1" indent="0">
              <a:buNone/>
            </a:pPr>
            <a:endParaRPr lang="en-GB" altLang="en-US" sz="1800" dirty="0">
              <a:solidFill>
                <a:srgbClr val="0000FF"/>
              </a:solidFill>
            </a:endParaRPr>
          </a:p>
          <a:p>
            <a:pPr lvl="1"/>
            <a:r>
              <a:rPr lang="en-GB" altLang="en-US" sz="1800" dirty="0">
                <a:solidFill>
                  <a:srgbClr val="0000FF"/>
                </a:solidFill>
              </a:rPr>
              <a:t>Understanding the role of </a:t>
            </a:r>
            <a:r>
              <a:rPr lang="en-GB" altLang="en-US" sz="1800" dirty="0" err="1">
                <a:solidFill>
                  <a:srgbClr val="0000FF"/>
                </a:solidFill>
              </a:rPr>
              <a:t>divertor</a:t>
            </a:r>
            <a:r>
              <a:rPr lang="en-GB" altLang="en-US" sz="1800" dirty="0">
                <a:solidFill>
                  <a:srgbClr val="0000FF"/>
                </a:solidFill>
              </a:rPr>
              <a:t> configuration on plasma performance</a:t>
            </a:r>
            <a:r>
              <a:rPr lang="en-GB" altLang="en-US" sz="1800" dirty="0"/>
              <a:t>, including H-mode access and pedestal parameters</a:t>
            </a:r>
          </a:p>
          <a:p>
            <a:pPr marL="457200" lvl="1" indent="0">
              <a:buNone/>
            </a:pPr>
            <a:endParaRPr lang="en-GB" altLang="en-US" sz="1800" dirty="0"/>
          </a:p>
          <a:p>
            <a:pPr lvl="1"/>
            <a:r>
              <a:rPr lang="en-GB" altLang="en-US" sz="1800" dirty="0">
                <a:solidFill>
                  <a:srgbClr val="0000FF"/>
                </a:solidFill>
              </a:rPr>
              <a:t>Validation of the MAST Upgrade design concept</a:t>
            </a:r>
            <a:r>
              <a:rPr lang="en-GB" altLang="en-US" sz="1800" dirty="0"/>
              <a:t>, e.g. neutral baffling, power deposition to </a:t>
            </a:r>
            <a:r>
              <a:rPr lang="en-GB" altLang="en-US" sz="1800" dirty="0" err="1"/>
              <a:t>divertor</a:t>
            </a:r>
            <a:r>
              <a:rPr lang="en-GB" altLang="en-US" sz="1800" dirty="0"/>
              <a:t> PFCs</a:t>
            </a:r>
          </a:p>
          <a:p>
            <a:pPr marL="457200" lvl="1" indent="0">
              <a:buNone/>
            </a:pPr>
            <a:endParaRPr lang="en-GB" altLang="en-US" sz="1800" dirty="0"/>
          </a:p>
          <a:p>
            <a:pPr lvl="1"/>
            <a:r>
              <a:rPr lang="en-GB" altLang="en-US" sz="1800" dirty="0">
                <a:solidFill>
                  <a:srgbClr val="0000FF"/>
                </a:solidFill>
              </a:rPr>
              <a:t>Developing scenario performance towards long pulse</a:t>
            </a:r>
            <a:r>
              <a:rPr lang="en-GB" altLang="en-US" sz="1800" dirty="0"/>
              <a:t>, including error field correction and RMPs for ELM control</a:t>
            </a:r>
          </a:p>
          <a:p>
            <a:pPr marL="457200" lvl="1" indent="0">
              <a:buNone/>
            </a:pPr>
            <a:endParaRPr lang="en-GB" altLang="en-US" sz="1800" dirty="0"/>
          </a:p>
          <a:p>
            <a:pPr lvl="1"/>
            <a:r>
              <a:rPr lang="en-GB" altLang="en-US" sz="1800" dirty="0">
                <a:solidFill>
                  <a:srgbClr val="0000FF"/>
                </a:solidFill>
              </a:rPr>
              <a:t>Exploring fast ion confinement, heating and current drive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FACEA-091D-4C9F-8B67-580B23DFF614}"/>
              </a:ext>
            </a:extLst>
          </p:cNvPr>
          <p:cNvSpPr txBox="1"/>
          <p:nvPr/>
        </p:nvSpPr>
        <p:spPr>
          <a:xfrm>
            <a:off x="121831" y="638902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Research Programme</a:t>
            </a:r>
          </a:p>
        </p:txBody>
      </p:sp>
    </p:spTree>
    <p:extLst>
      <p:ext uri="{BB962C8B-B14F-4D97-AF65-F5344CB8AC3E}">
        <p14:creationId xmlns:p14="http://schemas.microsoft.com/office/powerpoint/2010/main" val="2578090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D3C2E-9FD9-4744-8899-CF0F2B8E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Physics Campaign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D205E14-59D4-4C72-9B7E-170C761317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05674"/>
              </p:ext>
            </p:extLst>
          </p:nvPr>
        </p:nvGraphicFramePr>
        <p:xfrm>
          <a:off x="1095509" y="1322024"/>
          <a:ext cx="6627600" cy="39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8">
            <a:extLst>
              <a:ext uri="{FF2B5EF4-FFF2-40B4-BE49-F238E27FC236}">
                <a16:creationId xmlns:a16="http://schemas.microsoft.com/office/drawing/2014/main" id="{CDAE4470-E022-4EE0-A751-3B6A9F9B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883467"/>
            <a:ext cx="286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/>
              <a:t>Proposals by Topic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D2907-15B3-4E2D-B4D4-85E5757F4D3E}"/>
              </a:ext>
            </a:extLst>
          </p:cNvPr>
          <p:cNvSpPr txBox="1"/>
          <p:nvPr/>
        </p:nvSpPr>
        <p:spPr>
          <a:xfrm>
            <a:off x="121428" y="5880451"/>
            <a:ext cx="738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Andrew Kirk/James Harrison		MAST Research Forum April 2017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28E4C-2A68-4C05-A6D5-44115BC96D9C}"/>
              </a:ext>
            </a:extLst>
          </p:cNvPr>
          <p:cNvSpPr/>
          <p:nvPr/>
        </p:nvSpPr>
        <p:spPr>
          <a:xfrm>
            <a:off x="4114276" y="5034203"/>
            <a:ext cx="4573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b="1" dirty="0"/>
              <a:t>Received: 79 proposals requesting 1500 shots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FF221-5890-4DA9-9CE1-E041341C7A25}"/>
              </a:ext>
            </a:extLst>
          </p:cNvPr>
          <p:cNvSpPr txBox="1"/>
          <p:nvPr/>
        </p:nvSpPr>
        <p:spPr>
          <a:xfrm>
            <a:off x="121831" y="638902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Research Programme</a:t>
            </a:r>
          </a:p>
        </p:txBody>
      </p:sp>
    </p:spTree>
    <p:extLst>
      <p:ext uri="{BB962C8B-B14F-4D97-AF65-F5344CB8AC3E}">
        <p14:creationId xmlns:p14="http://schemas.microsoft.com/office/powerpoint/2010/main" val="1907492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D164-5034-47BE-AD1C-D8D85993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EUROfusion</a:t>
            </a:r>
            <a:r>
              <a:rPr lang="en-GB" dirty="0"/>
              <a:t> MST Programme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CA3AA-0EA7-4917-A46A-C0EF362EBDF3}"/>
              </a:ext>
            </a:extLst>
          </p:cNvPr>
          <p:cNvSpPr txBox="1"/>
          <p:nvPr/>
        </p:nvSpPr>
        <p:spPr>
          <a:xfrm>
            <a:off x="457200" y="1068300"/>
            <a:ext cx="822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Medium Sized Tokamak (MST) programme</a:t>
            </a:r>
          </a:p>
          <a:p>
            <a:pPr>
              <a:spcAft>
                <a:spcPts val="600"/>
              </a:spcAft>
            </a:pP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MAST-U is part of 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MST programme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along with ASDEX Upgrade and TCV</a:t>
            </a:r>
          </a:p>
          <a:p>
            <a:pPr>
              <a:spcAft>
                <a:spcPts val="6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40 proposals received, showing a </a:t>
            </a:r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interest from European collaborators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 The requested number of pulses was 3 times those available</a:t>
            </a:r>
          </a:p>
          <a:p>
            <a:pPr>
              <a:spcAft>
                <a:spcPts val="6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Shot prioritisation was discussed at the General Planning Meeting held in November 2016 in Garching at which MAST-U was included for the first time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050BF-E3A6-4707-B09D-B8C63E4A878B}"/>
              </a:ext>
            </a:extLst>
          </p:cNvPr>
          <p:cNvSpPr txBox="1"/>
          <p:nvPr/>
        </p:nvSpPr>
        <p:spPr>
          <a:xfrm>
            <a:off x="121831" y="638902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Research Programme</a:t>
            </a:r>
          </a:p>
        </p:txBody>
      </p:sp>
    </p:spTree>
    <p:extLst>
      <p:ext uri="{BB962C8B-B14F-4D97-AF65-F5344CB8AC3E}">
        <p14:creationId xmlns:p14="http://schemas.microsoft.com/office/powerpoint/2010/main" val="1342638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CCB6-0296-44A9-B0DB-6737E546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Information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BB85EF8-1DDD-4D55-BD92-C3061ABAD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012825"/>
            <a:ext cx="88566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/>
              <a:t>MST1 wiki page on MAST Upgrade:</a:t>
            </a:r>
          </a:p>
          <a:p>
            <a:pPr eaLnBrk="1" hangingPunct="1"/>
            <a:r>
              <a:rPr lang="en-GB" altLang="en-US">
                <a:hlinkClick r:id="rId2"/>
              </a:rPr>
              <a:t>http://users.euro-fusion.org/iterphysicswiki/index.php/WPMST1_2014_MAST-U</a:t>
            </a:r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 sz="2000"/>
              <a:t>MAST Upgrade users page (requires EUROfusion login credentials):</a:t>
            </a:r>
          </a:p>
          <a:p>
            <a:pPr eaLnBrk="1" hangingPunct="1"/>
            <a:r>
              <a:rPr lang="en-GB" altLang="en-US" sz="2000">
                <a:hlinkClick r:id="rId3"/>
              </a:rPr>
              <a:t>https://users.mastu.ukaea.uk</a:t>
            </a:r>
            <a:endParaRPr lang="en-GB" altLang="en-US" sz="2000"/>
          </a:p>
          <a:p>
            <a:pPr eaLnBrk="1" hangingPunct="1"/>
            <a:endParaRPr lang="en-GB" altLang="en-US" sz="2000"/>
          </a:p>
          <a:p>
            <a:pPr eaLnBrk="1" hangingPunct="1"/>
            <a:r>
              <a:rPr lang="en-GB" altLang="en-US" sz="2000"/>
              <a:t>MAST Upgrade research plan:</a:t>
            </a:r>
          </a:p>
          <a:p>
            <a:pPr eaLnBrk="1" hangingPunct="1"/>
            <a:r>
              <a:rPr lang="en-GB" altLang="en-US" sz="2000">
                <a:hlinkClick r:id="rId4"/>
              </a:rPr>
              <a:t>http://www.ccfe.ac.uk/assets/documents/other/MAST-U_RP_v3.pdf</a:t>
            </a:r>
            <a:endParaRPr lang="en-GB" altLang="en-US" sz="2000"/>
          </a:p>
          <a:p>
            <a:pPr eaLnBrk="1" hangingPunct="1"/>
            <a:endParaRPr lang="en-GB" altLang="en-US" sz="2000"/>
          </a:p>
          <a:p>
            <a:pPr eaLnBrk="1" hangingPunct="1"/>
            <a:r>
              <a:rPr lang="en-GB" altLang="en-US" sz="2000"/>
              <a:t>or contact:</a:t>
            </a:r>
          </a:p>
          <a:p>
            <a:pPr eaLnBrk="1" hangingPunct="1"/>
            <a:r>
              <a:rPr lang="en-GB" altLang="en-US" sz="2000"/>
              <a:t>Andrew Kirk (programme leader): </a:t>
            </a:r>
            <a:r>
              <a:rPr lang="en-GB" altLang="en-US" sz="2000">
                <a:hlinkClick r:id="rId5"/>
              </a:rPr>
              <a:t>andrew.kirk@ukaea.uk</a:t>
            </a:r>
            <a:endParaRPr lang="en-GB" altLang="en-US" sz="2000"/>
          </a:p>
          <a:p>
            <a:pPr eaLnBrk="1" hangingPunct="1"/>
            <a:r>
              <a:rPr lang="en-GB" altLang="en-US" sz="2000"/>
              <a:t>Andrew Thornton (session leading &amp; scenarios): </a:t>
            </a:r>
            <a:r>
              <a:rPr lang="en-GB" altLang="en-US" sz="2000">
                <a:hlinkClick r:id="rId6"/>
              </a:rPr>
              <a:t>andrew.thornton@ukaea.uk</a:t>
            </a:r>
            <a:endParaRPr lang="en-GB" altLang="en-US" sz="2000"/>
          </a:p>
          <a:p>
            <a:pPr eaLnBrk="1" hangingPunct="1"/>
            <a:r>
              <a:rPr lang="en-GB" altLang="en-US" sz="2000"/>
              <a:t>Richard Martin (diagnostics): </a:t>
            </a:r>
            <a:r>
              <a:rPr lang="en-GB" altLang="en-US" sz="2000">
                <a:hlinkClick r:id="rId7"/>
              </a:rPr>
              <a:t>richard.martin@ukaea.uk</a:t>
            </a:r>
            <a:endParaRPr lang="en-GB" alt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ABFC4-3DEA-44D1-A565-8B5E028A94A6}"/>
              </a:ext>
            </a:extLst>
          </p:cNvPr>
          <p:cNvSpPr txBox="1"/>
          <p:nvPr/>
        </p:nvSpPr>
        <p:spPr>
          <a:xfrm>
            <a:off x="121831" y="638902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Research Programme</a:t>
            </a:r>
          </a:p>
        </p:txBody>
      </p:sp>
    </p:spTree>
    <p:extLst>
      <p:ext uri="{BB962C8B-B14F-4D97-AF65-F5344CB8AC3E}">
        <p14:creationId xmlns:p14="http://schemas.microsoft.com/office/powerpoint/2010/main" val="1929896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0C765-D2BB-41F8-AB4E-4D496E06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MAST-U Enhancements 2017-22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C1271-4B0C-49B4-AB68-5C8162149A96}"/>
              </a:ext>
            </a:extLst>
          </p:cNvPr>
          <p:cNvSpPr txBox="1"/>
          <p:nvPr/>
        </p:nvSpPr>
        <p:spPr>
          <a:xfrm>
            <a:off x="319727" y="807399"/>
            <a:ext cx="82667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October 2015,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issued a call for proposals to address specific gaps in the EU Plasma Exhaust (PEX) strategy.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CCFE submitted a proposal addressing some of these gaps via the study of conventional and alternative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geometries in MAST-U and received approval for a phased approach in April 2017.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Phase 1: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diagnostics,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fuelling, plasma control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Phase 2: Increased NBI power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Phase 2 is dependent on demonstrating that Super-X works and that additional NBI power is necessary.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PEX enhancements will provide additional capability to characterize and understand plasma exhaust in both conventional and advanced (e.g. super-X)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configurations including validation of predictive models for designing future devices and developing further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improvements.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D473B-167A-4320-A81C-378F793398DC}"/>
              </a:ext>
            </a:extLst>
          </p:cNvPr>
          <p:cNvSpPr txBox="1"/>
          <p:nvPr/>
        </p:nvSpPr>
        <p:spPr>
          <a:xfrm>
            <a:off x="121831" y="638902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enhancements</a:t>
            </a:r>
          </a:p>
        </p:txBody>
      </p:sp>
    </p:spTree>
    <p:extLst>
      <p:ext uri="{BB962C8B-B14F-4D97-AF65-F5344CB8AC3E}">
        <p14:creationId xmlns:p14="http://schemas.microsoft.com/office/powerpoint/2010/main" val="4152165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5373-1487-412E-BC97-747A52A1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MAST-U Enhancements 2017-22</a:t>
            </a:r>
          </a:p>
        </p:txBody>
      </p:sp>
      <p:pic>
        <p:nvPicPr>
          <p:cNvPr id="3" name="Picture 2" descr="\\fusnts5\users\jrh\My Documents\My Pictures\MUG.png">
            <a:extLst>
              <a:ext uri="{FF2B5EF4-FFF2-40B4-BE49-F238E27FC236}">
                <a16:creationId xmlns:a16="http://schemas.microsoft.com/office/drawing/2014/main" id="{E8D2599F-732E-484B-83A1-C076BD79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33" y="1500188"/>
            <a:ext cx="4357687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50A7508C-A393-40CA-AE9D-281AE078E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33" y="1630363"/>
            <a:ext cx="2160587" cy="584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b="1">
                <a:cs typeface="Arial" pitchFamily="34" charset="0"/>
              </a:rPr>
              <a:t>Cryoplant</a:t>
            </a:r>
          </a:p>
          <a:p>
            <a:pPr algn="ctr" eaLnBrk="1" hangingPunct="1"/>
            <a:r>
              <a:rPr lang="en-GB" altLang="en-US" sz="1400" i="1">
                <a:cs typeface="Arial" pitchFamily="34" charset="0"/>
              </a:rPr>
              <a:t>Divertor particle control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F88375A4-91AF-4268-B5B9-248FC411D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33" y="2357438"/>
            <a:ext cx="2160587" cy="584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b="1">
                <a:cs typeface="Arial" pitchFamily="34" charset="0"/>
              </a:rPr>
              <a:t>Double NBI Box</a:t>
            </a:r>
          </a:p>
          <a:p>
            <a:pPr algn="ctr" eaLnBrk="1" hangingPunct="1"/>
            <a:r>
              <a:rPr lang="en-GB" altLang="en-US" sz="1400" i="1">
                <a:cs typeface="Arial" pitchFamily="34" charset="0"/>
              </a:rPr>
              <a:t>10MW auxiliary heating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3E1A5CD-7A31-4709-A312-C65DF2ED1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33" y="3094038"/>
            <a:ext cx="2160587" cy="584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b="1" dirty="0">
                <a:cs typeface="Arial" pitchFamily="34" charset="0"/>
              </a:rPr>
              <a:t>Flexible Fuelling</a:t>
            </a:r>
          </a:p>
          <a:p>
            <a:pPr algn="ctr" eaLnBrk="1" hangingPunct="1"/>
            <a:r>
              <a:rPr lang="en-GB" altLang="en-US" sz="1400" i="1" dirty="0">
                <a:cs typeface="Arial" pitchFamily="34" charset="0"/>
              </a:rPr>
              <a:t>HFPI + 48 gas valves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4CEE0D6A-4FCF-49E4-B900-1EBAFE66F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33" y="3783013"/>
            <a:ext cx="2160587" cy="584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b="1">
                <a:cs typeface="Arial" pitchFamily="34" charset="0"/>
              </a:rPr>
              <a:t>Upgraded control</a:t>
            </a:r>
          </a:p>
          <a:p>
            <a:pPr algn="ctr" eaLnBrk="1" hangingPunct="1"/>
            <a:r>
              <a:rPr lang="en-GB" altLang="en-US" sz="1400" i="1">
                <a:cs typeface="Arial" pitchFamily="34" charset="0"/>
              </a:rPr>
              <a:t>New RFPS and software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6A89D5D-B1F7-4C22-897E-0F75B9599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33" y="4503738"/>
            <a:ext cx="2160587" cy="16621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b="1">
                <a:cs typeface="Arial" pitchFamily="34" charset="0"/>
              </a:rPr>
              <a:t>Extra diagnostics</a:t>
            </a:r>
          </a:p>
          <a:p>
            <a:pPr algn="ctr" eaLnBrk="1" hangingPunct="1"/>
            <a:r>
              <a:rPr lang="en-GB" altLang="en-US" sz="1400" i="1">
                <a:cs typeface="Arial" pitchFamily="34" charset="0"/>
              </a:rPr>
              <a:t>X-pointThomson scattering</a:t>
            </a:r>
          </a:p>
          <a:p>
            <a:pPr algn="ctr" eaLnBrk="1" hangingPunct="1"/>
            <a:r>
              <a:rPr lang="en-GB" altLang="en-US" sz="1400" i="1">
                <a:cs typeface="Arial" pitchFamily="34" charset="0"/>
              </a:rPr>
              <a:t>RT Langmuir probes</a:t>
            </a:r>
          </a:p>
          <a:p>
            <a:pPr algn="ctr" eaLnBrk="1" hangingPunct="1"/>
            <a:r>
              <a:rPr lang="en-GB" altLang="en-US" sz="1400" i="1">
                <a:cs typeface="Arial" pitchFamily="34" charset="0"/>
              </a:rPr>
              <a:t>Multiple extra IR cameras</a:t>
            </a:r>
          </a:p>
          <a:p>
            <a:pPr algn="ctr" eaLnBrk="1" hangingPunct="1"/>
            <a:r>
              <a:rPr lang="en-GB" altLang="en-US" sz="1400" i="1">
                <a:cs typeface="Arial" pitchFamily="34" charset="0"/>
              </a:rPr>
              <a:t>2 fast visible cameras</a:t>
            </a: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48698EAF-2238-4915-AE34-6D92C83C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283" y="1970088"/>
            <a:ext cx="17097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B5AB0F3C-D522-4C1B-98E3-D9CA615C5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65175"/>
            <a:ext cx="8569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dirty="0"/>
              <a:t>Additional planned enhancements over the next 5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94C0E-E18A-41EC-A09A-4F10896506E0}"/>
              </a:ext>
            </a:extLst>
          </p:cNvPr>
          <p:cNvSpPr txBox="1"/>
          <p:nvPr/>
        </p:nvSpPr>
        <p:spPr>
          <a:xfrm>
            <a:off x="121831" y="638902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enhancements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C8862-F771-446F-91AC-D6BAC3D63CA7}"/>
              </a:ext>
            </a:extLst>
          </p:cNvPr>
          <p:cNvSpPr txBox="1"/>
          <p:nvPr/>
        </p:nvSpPr>
        <p:spPr>
          <a:xfrm>
            <a:off x="6219157" y="2172772"/>
            <a:ext cx="29674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Installation target dates: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2019 Diagnostics &amp; fuelling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2021 Double beam box</a:t>
            </a:r>
          </a:p>
        </p:txBody>
      </p:sp>
    </p:spTree>
    <p:extLst>
      <p:ext uri="{BB962C8B-B14F-4D97-AF65-F5344CB8AC3E}">
        <p14:creationId xmlns:p14="http://schemas.microsoft.com/office/powerpoint/2010/main" val="2069231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6BC3-3085-454B-B9F7-F66D56FE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MAST-U Enhancements 2017-22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B49D26-EE76-45EA-8A1F-AF87742C0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712821"/>
              </p:ext>
            </p:extLst>
          </p:nvPr>
        </p:nvGraphicFramePr>
        <p:xfrm>
          <a:off x="141288" y="804978"/>
          <a:ext cx="8823201" cy="5063868"/>
        </p:xfrm>
        <a:graphic>
          <a:graphicData uri="http://schemas.openxmlformats.org/drawingml/2006/table">
            <a:tbl>
              <a:tblPr/>
              <a:tblGrid>
                <a:gridCol w="260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0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0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Parameter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MAST-U First Campaigns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MAST-U  after enhancements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R / a (m)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0.7 / 0.5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0.7/ 0.5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8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Divertor PFC material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Carbon (graphite)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Carbon (graphite)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el-GR" alt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φ</a:t>
                      </a: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(0.8m)</a:t>
                      </a:r>
                      <a:endParaRPr kumimoji="0" lang="en-GB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0.8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0.8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Max I</a:t>
                      </a:r>
                      <a:r>
                        <a:rPr kumimoji="0" lang="en-GB" alt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</a:t>
                      </a: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(MA)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2.0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2.0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Max elongation</a:t>
                      </a:r>
                      <a:endParaRPr kumimoji="0" lang="en-GB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itchFamily="18" charset="2"/>
                        <a:ea typeface="ＭＳ Ｐゴシック" pitchFamily="34" charset="-128"/>
                      </a:endParaRP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2.5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2.5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Max triangularity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0.6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0.6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Divertor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Closed, </a:t>
                      </a:r>
                      <a:r>
                        <a:rPr kumimoji="0" lang="en-GB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unpumped</a:t>
                      </a: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Closed, </a:t>
                      </a:r>
                      <a:r>
                        <a:rPr kumimoji="0" lang="en-GB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cryo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-pumped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Configurations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DN, Super-X, Snowflake, SN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DN, Super-X, Snowflake, SN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Pulse length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Up to 5s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Up to 5s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NBI heating power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5MW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10MW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NBI geometry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 on axis, 1 off axis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 on axis, 2 off axis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Fuelling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Gas Injection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Gas Injection 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+ High Frequency Pellet Injector</a:t>
                      </a:r>
                    </a:p>
                  </a:txBody>
                  <a:tcPr marL="91447" marR="91447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2B2E983-2589-4DBD-8B26-97B9DD7A5B40}"/>
              </a:ext>
            </a:extLst>
          </p:cNvPr>
          <p:cNvSpPr txBox="1"/>
          <p:nvPr/>
        </p:nvSpPr>
        <p:spPr>
          <a:xfrm>
            <a:off x="395536" y="591677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+ further enhancements to diagnostics and control capability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D3EF2-069C-46A2-850F-D4562512D629}"/>
              </a:ext>
            </a:extLst>
          </p:cNvPr>
          <p:cNvSpPr txBox="1"/>
          <p:nvPr/>
        </p:nvSpPr>
        <p:spPr>
          <a:xfrm>
            <a:off x="121831" y="638902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enhancements</a:t>
            </a:r>
          </a:p>
        </p:txBody>
      </p:sp>
    </p:spTree>
    <p:extLst>
      <p:ext uri="{BB962C8B-B14F-4D97-AF65-F5344CB8AC3E}">
        <p14:creationId xmlns:p14="http://schemas.microsoft.com/office/powerpoint/2010/main" val="3828416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F5DB-4279-4FD9-BC43-031C1A7F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Enhanced </a:t>
            </a:r>
            <a:r>
              <a:rPr lang="en-GB" dirty="0" err="1"/>
              <a:t>Divertor</a:t>
            </a:r>
            <a:r>
              <a:rPr lang="en-GB" dirty="0"/>
              <a:t> Diagnostics</a:t>
            </a:r>
          </a:p>
        </p:txBody>
      </p:sp>
      <p:pic>
        <p:nvPicPr>
          <p:cNvPr id="3" name="Picture 53">
            <a:extLst>
              <a:ext uri="{FF2B5EF4-FFF2-40B4-BE49-F238E27FC236}">
                <a16:creationId xmlns:a16="http://schemas.microsoft.com/office/drawing/2014/main" id="{B5325CC0-085E-47A1-8285-7D4D571C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187450"/>
            <a:ext cx="25860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9" descr="\\CCFEPC\Home\F-J\jrh\Documents\Tok-Sci\2016\Conferences\EPS 2016\mug_sxd_fil_wf.png">
            <a:extLst>
              <a:ext uri="{FF2B5EF4-FFF2-40B4-BE49-F238E27FC236}">
                <a16:creationId xmlns:a16="http://schemas.microsoft.com/office/drawing/2014/main" id="{E3D3FF43-49EF-43A5-A17A-706F049C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4665" r="5673"/>
          <a:stretch>
            <a:fillRect/>
          </a:stretch>
        </p:blipFill>
        <p:spPr bwMode="auto">
          <a:xfrm>
            <a:off x="4643438" y="1243013"/>
            <a:ext cx="24495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F0322FD-80BB-4016-BD82-00E6C34D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4788" y="627063"/>
            <a:ext cx="239395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/>
              <a:t>IR coverage of all strike points</a:t>
            </a:r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29CF463F-C134-465A-A305-9863E92ED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8" y="611188"/>
            <a:ext cx="255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/>
              <a:t>Improved fast imaging of filaments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75B1B2-2501-4C05-9FA2-579ADC93A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228725"/>
            <a:ext cx="250348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4F789E87-5483-433A-A5EE-93B9742E8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39198" r="18636" b="4454"/>
          <a:stretch>
            <a:fillRect/>
          </a:stretch>
        </p:blipFill>
        <p:spPr bwMode="auto">
          <a:xfrm>
            <a:off x="6962775" y="1524000"/>
            <a:ext cx="21812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1">
            <a:extLst>
              <a:ext uri="{FF2B5EF4-FFF2-40B4-BE49-F238E27FC236}">
                <a16:creationId xmlns:a16="http://schemas.microsoft.com/office/drawing/2014/main" id="{5609C966-B921-4172-8258-40801CFA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620713"/>
            <a:ext cx="2522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/>
              <a:t>IR Imaging bolometer &amp; AXUV diodes</a:t>
            </a:r>
          </a:p>
        </p:txBody>
      </p:sp>
      <p:pic>
        <p:nvPicPr>
          <p:cNvPr id="10" name="Picture 81">
            <a:extLst>
              <a:ext uri="{FF2B5EF4-FFF2-40B4-BE49-F238E27FC236}">
                <a16:creationId xmlns:a16="http://schemas.microsoft.com/office/drawing/2014/main" id="{EE9DEDD4-DC2B-4A8A-947C-6D8C16DE7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3983038"/>
            <a:ext cx="22256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2">
            <a:extLst>
              <a:ext uri="{FF2B5EF4-FFF2-40B4-BE49-F238E27FC236}">
                <a16:creationId xmlns:a16="http://schemas.microsoft.com/office/drawing/2014/main" id="{88ACB2DB-9989-4AA5-B876-0CBEBFFFD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3983038"/>
            <a:ext cx="22352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3">
            <a:extLst>
              <a:ext uri="{FF2B5EF4-FFF2-40B4-BE49-F238E27FC236}">
                <a16:creationId xmlns:a16="http://schemas.microsoft.com/office/drawing/2014/main" id="{CCAE758D-1CE7-41A7-8626-F1ECEA17B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983038"/>
            <a:ext cx="222726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EE909106-BCAD-4033-B5CF-0DED08239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4495800"/>
            <a:ext cx="1389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/>
              <a:t>Improved multi-spectral imaging</a:t>
            </a: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5DDFA8B0-5C1A-4D77-AB8F-DF165FC90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0" y="4017963"/>
            <a:ext cx="639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</a:rPr>
              <a:t>D</a:t>
            </a:r>
            <a:r>
              <a:rPr lang="el-GR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endParaRPr lang="en-GB" altLang="en-US" sz="2800">
              <a:solidFill>
                <a:schemeClr val="bg1"/>
              </a:solidFill>
            </a:endParaRP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0480B866-F54C-43C7-8C6A-E6320288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3994150"/>
            <a:ext cx="94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</a:rPr>
              <a:t>C II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8204F0F5-9C47-4467-8118-2E7D9C015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63" y="4027488"/>
            <a:ext cx="87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</a:rPr>
              <a:t>C III</a:t>
            </a:r>
          </a:p>
        </p:txBody>
      </p:sp>
      <p:sp>
        <p:nvSpPr>
          <p:cNvPr id="17" name="TextBox 40">
            <a:extLst>
              <a:ext uri="{FF2B5EF4-FFF2-40B4-BE49-F238E27FC236}">
                <a16:creationId xmlns:a16="http://schemas.microsoft.com/office/drawing/2014/main" id="{3BC6B4AD-053D-41FB-B3B9-5D945E1E5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52655"/>
            <a:ext cx="2708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dirty="0"/>
              <a:t>X-point Thomson scattering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6A37A0-76FA-4FF8-A42E-D0ACACCAF7B2}"/>
              </a:ext>
            </a:extLst>
          </p:cNvPr>
          <p:cNvSpPr txBox="1"/>
          <p:nvPr/>
        </p:nvSpPr>
        <p:spPr>
          <a:xfrm>
            <a:off x="121831" y="638902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enhancements</a:t>
            </a:r>
          </a:p>
        </p:txBody>
      </p:sp>
    </p:spTree>
    <p:extLst>
      <p:ext uri="{BB962C8B-B14F-4D97-AF65-F5344CB8AC3E}">
        <p14:creationId xmlns:p14="http://schemas.microsoft.com/office/powerpoint/2010/main" val="3726315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85AF-9093-4A96-B100-8B31FCDA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Detachment Control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175B7C0-9D7C-4942-ADBE-629A8411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198938"/>
            <a:ext cx="3833812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7E28056-0484-44B1-9D86-478FA7E79F5B}"/>
              </a:ext>
            </a:extLst>
          </p:cNvPr>
          <p:cNvSpPr txBox="1">
            <a:spLocks/>
          </p:cNvSpPr>
          <p:nvPr/>
        </p:nvSpPr>
        <p:spPr bwMode="auto">
          <a:xfrm>
            <a:off x="74613" y="658813"/>
            <a:ext cx="9069387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  <a:sym typeface="Symbol" pitchFamily="18" charset="2"/>
              </a:rPr>
              <a:t>Upgraded control hardware to control divertor detachment with multiple input sensors: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  <a:sym typeface="Symbol" pitchFamily="18" charset="2"/>
              </a:rPr>
              <a:t>Thomson scattering (mid-plane &amp; divertor – n</a:t>
            </a:r>
            <a:r>
              <a:rPr lang="en-GB" altLang="en-US" sz="2000" baseline="-25000">
                <a:ea typeface="MS PGothic" pitchFamily="34" charset="-128"/>
                <a:sym typeface="Symbol" pitchFamily="18" charset="2"/>
              </a:rPr>
              <a:t>e</a:t>
            </a:r>
            <a:r>
              <a:rPr lang="en-GB" altLang="en-US" sz="2000">
                <a:ea typeface="MS PGothic" pitchFamily="34" charset="-128"/>
                <a:sym typeface="Symbol" pitchFamily="18" charset="2"/>
              </a:rPr>
              <a:t>, T</a:t>
            </a:r>
            <a:r>
              <a:rPr lang="en-GB" altLang="en-US" sz="2000" baseline="-25000">
                <a:ea typeface="MS PGothic" pitchFamily="34" charset="-128"/>
                <a:sym typeface="Symbol" pitchFamily="18" charset="2"/>
              </a:rPr>
              <a:t>e</a:t>
            </a:r>
            <a:r>
              <a:rPr lang="en-GB" altLang="en-US" sz="2000">
                <a:ea typeface="MS PGothic" pitchFamily="34" charset="-128"/>
                <a:sym typeface="Symbol" pitchFamily="18" charset="2"/>
              </a:rPr>
              <a:t>), 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  <a:sym typeface="Symbol" pitchFamily="18" charset="2"/>
              </a:rPr>
              <a:t>CO</a:t>
            </a:r>
            <a:r>
              <a:rPr lang="en-GB" altLang="en-US" sz="2000" baseline="-25000">
                <a:ea typeface="MS PGothic" pitchFamily="34" charset="-128"/>
                <a:sym typeface="Symbol" pitchFamily="18" charset="2"/>
              </a:rPr>
              <a:t>2</a:t>
            </a:r>
            <a:r>
              <a:rPr lang="en-GB" altLang="en-US" sz="2000">
                <a:ea typeface="MS PGothic" pitchFamily="34" charset="-128"/>
                <a:sym typeface="Symbol" pitchFamily="18" charset="2"/>
              </a:rPr>
              <a:t> interferometer (mid-plane </a:t>
            </a:r>
            <a:r>
              <a:rPr lang="en-GB" altLang="en-US" sz="2000">
                <a:latin typeface="Times New Roman" pitchFamily="18" charset="0"/>
                <a:ea typeface="MS PGothic" pitchFamily="34" charset="-128"/>
                <a:cs typeface="Times New Roman" pitchFamily="18" charset="0"/>
                <a:sym typeface="Symbol" pitchFamily="18" charset="2"/>
              </a:rPr>
              <a:t>∫</a:t>
            </a:r>
            <a:r>
              <a:rPr lang="en-GB" altLang="en-US" sz="2000">
                <a:ea typeface="MS PGothic" pitchFamily="34" charset="-128"/>
                <a:sym typeface="Symbol" pitchFamily="18" charset="2"/>
              </a:rPr>
              <a:t>n</a:t>
            </a:r>
            <a:r>
              <a:rPr lang="en-GB" altLang="en-US" sz="2000" baseline="-25000">
                <a:ea typeface="MS PGothic" pitchFamily="34" charset="-128"/>
                <a:sym typeface="Symbol" pitchFamily="18" charset="2"/>
              </a:rPr>
              <a:t>e</a:t>
            </a:r>
            <a:r>
              <a:rPr lang="en-GB" altLang="en-US" sz="2000">
                <a:ea typeface="MS PGothic" pitchFamily="34" charset="-128"/>
                <a:sym typeface="Symbol" pitchFamily="18" charset="2"/>
              </a:rPr>
              <a:t>.dl), 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  <a:sym typeface="Symbol" pitchFamily="18" charset="2"/>
              </a:rPr>
              <a:t>Fast ionization gauges (mid-plane &amp; divertor p</a:t>
            </a:r>
            <a:r>
              <a:rPr lang="en-GB" altLang="en-US" sz="2000" baseline="-25000">
                <a:ea typeface="MS PGothic" pitchFamily="34" charset="-128"/>
                <a:sym typeface="Symbol" pitchFamily="18" charset="2"/>
              </a:rPr>
              <a:t>0</a:t>
            </a:r>
            <a:r>
              <a:rPr lang="en-GB" altLang="en-US" sz="2000">
                <a:ea typeface="MS PGothic" pitchFamily="34" charset="-128"/>
                <a:sym typeface="Symbol" pitchFamily="18" charset="2"/>
              </a:rPr>
              <a:t>)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  <a:sym typeface="Symbol" pitchFamily="18" charset="2"/>
              </a:rPr>
              <a:t>Langmuir probes (divertor j</a:t>
            </a:r>
            <a:r>
              <a:rPr lang="en-GB" altLang="en-US" sz="2000" baseline="30000">
                <a:ea typeface="MS PGothic" pitchFamily="34" charset="-128"/>
                <a:sym typeface="Symbol" pitchFamily="18" charset="2"/>
              </a:rPr>
              <a:t>+</a:t>
            </a:r>
            <a:r>
              <a:rPr lang="en-GB" altLang="en-US" sz="2000" baseline="-25000">
                <a:ea typeface="MS PGothic" pitchFamily="34" charset="-128"/>
                <a:sym typeface="Symbol" pitchFamily="18" charset="2"/>
              </a:rPr>
              <a:t>sat</a:t>
            </a:r>
            <a:r>
              <a:rPr lang="en-GB" altLang="en-US" sz="2000">
                <a:ea typeface="MS PGothic" pitchFamily="34" charset="-128"/>
                <a:sym typeface="Symbol" pitchFamily="18" charset="2"/>
              </a:rPr>
              <a:t>, j</a:t>
            </a:r>
            <a:r>
              <a:rPr lang="en-GB" altLang="en-US" sz="2000" baseline="-25000">
                <a:ea typeface="MS PGothic" pitchFamily="34" charset="-128"/>
                <a:sym typeface="Symbol" pitchFamily="18" charset="2"/>
              </a:rPr>
              <a:t>SOL</a:t>
            </a:r>
            <a:r>
              <a:rPr lang="en-GB" altLang="en-US" sz="2000">
                <a:ea typeface="MS PGothic" pitchFamily="34" charset="-128"/>
                <a:sym typeface="Symbol" pitchFamily="18" charset="2"/>
              </a:rPr>
              <a:t>)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  <a:sym typeface="Symbol" pitchFamily="18" charset="2"/>
              </a:rPr>
              <a:t>Bolometry (radiation)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  <a:sym typeface="Symbol" pitchFamily="18" charset="2"/>
              </a:rPr>
              <a:t>Real-time readout of spectroscopy and cameras</a:t>
            </a:r>
            <a:endParaRPr lang="en-GB" altLang="en-US" sz="2000" baseline="-25000">
              <a:ea typeface="MS PGothic" pitchFamily="34" charset="-128"/>
              <a:sym typeface="Symbol" pitchFamily="18" charset="2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GB" altLang="en-US" sz="3000">
              <a:ea typeface="MS PGothic" pitchFamily="34" charset="-12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B347AE-3D4E-4780-AE02-C364A935562E}"/>
              </a:ext>
            </a:extLst>
          </p:cNvPr>
          <p:cNvSpPr txBox="1">
            <a:spLocks/>
          </p:cNvSpPr>
          <p:nvPr/>
        </p:nvSpPr>
        <p:spPr bwMode="auto">
          <a:xfrm>
            <a:off x="198438" y="3633788"/>
            <a:ext cx="5214937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</a:rPr>
              <a:t>Feasibility of locating radiating region with bolometers and FPGAs for feedback control has been demonstrated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</a:rPr>
              <a:t>Very flexible gas fuelling system allows injection of D</a:t>
            </a:r>
            <a:r>
              <a:rPr lang="en-GB" altLang="en-US" sz="2000" baseline="-25000">
                <a:ea typeface="MS PGothic" pitchFamily="34" charset="-128"/>
              </a:rPr>
              <a:t>2</a:t>
            </a:r>
            <a:r>
              <a:rPr lang="en-GB" altLang="en-US" sz="2000">
                <a:ea typeface="MS PGothic" pitchFamily="34" charset="-128"/>
              </a:rPr>
              <a:t> and impurities from different locations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000">
                <a:ea typeface="MS PGothic" pitchFamily="34" charset="-128"/>
              </a:rPr>
              <a:t>Cryopumping essential to exhaust seeded impurities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5B952-FE1F-4E4E-B71F-AF880845B4C2}"/>
              </a:ext>
            </a:extLst>
          </p:cNvPr>
          <p:cNvSpPr txBox="1"/>
          <p:nvPr/>
        </p:nvSpPr>
        <p:spPr>
          <a:xfrm>
            <a:off x="121831" y="638902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enhancements</a:t>
            </a:r>
          </a:p>
        </p:txBody>
      </p:sp>
    </p:spTree>
    <p:extLst>
      <p:ext uri="{BB962C8B-B14F-4D97-AF65-F5344CB8AC3E}">
        <p14:creationId xmlns:p14="http://schemas.microsoft.com/office/powerpoint/2010/main" val="1603300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Upgrade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85954" y="4434683"/>
            <a:ext cx="35317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ctr"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 Explore the physics viability of an ST– based Component Test Facility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85954" y="3315172"/>
            <a:ext cx="38496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ctr"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 Contribute to the ITER/DEMO physics base to improve predictive capability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85954" y="2164718"/>
            <a:ext cx="35321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ctr"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 Test a range of novel exhaust concepts including the Super-X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</a:rPr>
              <a:t>divertor</a:t>
            </a:r>
            <a:endParaRPr lang="en-GB" alt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ADF92-D35E-495D-BAC3-641397461173}"/>
              </a:ext>
            </a:extLst>
          </p:cNvPr>
          <p:cNvSpPr txBox="1"/>
          <p:nvPr/>
        </p:nvSpPr>
        <p:spPr>
          <a:xfrm>
            <a:off x="285954" y="984169"/>
            <a:ext cx="438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MAST Upgrade has 3 primary objectives:</a:t>
            </a:r>
          </a:p>
        </p:txBody>
      </p:sp>
      <p:pic>
        <p:nvPicPr>
          <p:cNvPr id="11" name="Picture 2" descr="https://pbs.twimg.com/media/CvicncnWEAARDGY.jpg:large">
            <a:extLst>
              <a:ext uri="{FF2B5EF4-FFF2-40B4-BE49-F238E27FC236}">
                <a16:creationId xmlns:a16="http://schemas.microsoft.com/office/drawing/2014/main" id="{BB509C0C-95E1-422B-B934-D9309E490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7224"/>
          <a:stretch>
            <a:fillRect/>
          </a:stretch>
        </p:blipFill>
        <p:spPr bwMode="auto">
          <a:xfrm>
            <a:off x="4479925" y="1513481"/>
            <a:ext cx="3825875" cy="466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152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89AD-B685-47FA-8CFB-1FC63B93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Vertical Control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2FD371B-F972-471C-A390-5BBBD84C37EC}"/>
              </a:ext>
            </a:extLst>
          </p:cNvPr>
          <p:cNvSpPr txBox="1">
            <a:spLocks/>
          </p:cNvSpPr>
          <p:nvPr/>
        </p:nvSpPr>
        <p:spPr>
          <a:xfrm>
            <a:off x="244720" y="3785430"/>
            <a:ext cx="8121772" cy="11880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</a:t>
            </a:r>
            <a:r>
              <a:rPr lang="en-GB" altLang="en-US" sz="18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LFS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/P</a:t>
            </a:r>
            <a:r>
              <a:rPr lang="en-GB" altLang="en-US" sz="18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HFS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reduces by factor of 2 for 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</a:t>
            </a:r>
            <a:r>
              <a:rPr lang="en-GB" altLang="en-US" sz="1800" kern="0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sep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~ 0.5 </a:t>
            </a:r>
          </a:p>
          <a:p>
            <a:pPr eaLnBrk="1" hangingPunct="1"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For MAST this means control of ~ 3-5 mm </a:t>
            </a:r>
          </a:p>
          <a:p>
            <a:pPr eaLnBrk="1" hangingPunct="1">
              <a:defRPr/>
            </a:pP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For DEMO need to be able to control r</a:t>
            </a:r>
            <a:r>
              <a:rPr lang="en-GB" altLang="en-US" sz="18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sep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~0.3 - 0.5 mm</a:t>
            </a:r>
          </a:p>
          <a:p>
            <a:pPr marL="0" indent="0" eaLnBrk="1" hangingPunct="1">
              <a:buFontTx/>
              <a:buNone/>
              <a:defRPr/>
            </a:pPr>
            <a:endParaRPr lang="en-GB" altLang="en-US" sz="1800" kern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CABD3-F9D7-4AD8-B99B-DD6F9FBD763D}"/>
              </a:ext>
            </a:extLst>
          </p:cNvPr>
          <p:cNvGrpSpPr/>
          <p:nvPr/>
        </p:nvGrpSpPr>
        <p:grpSpPr>
          <a:xfrm>
            <a:off x="6154616" y="1204373"/>
            <a:ext cx="2748268" cy="3284755"/>
            <a:chOff x="6377353" y="859715"/>
            <a:chExt cx="2301509" cy="2668121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B758202-9FF0-4F1A-8E9A-10A5E9650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353" y="859715"/>
              <a:ext cx="2301509" cy="2668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426E0BD-11B2-455A-8AEF-7E91E0A20E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6269" y="993728"/>
              <a:ext cx="7318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en-US" dirty="0"/>
                <a:t>MAST</a:t>
              </a: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6E8524CB-4E62-4EA8-A727-3B7FA8940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20" y="4942849"/>
            <a:ext cx="878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000" indent="-342000" eaLnBrk="1" hangingPunct="1">
              <a:buFont typeface="Arial" pitchFamily="34" charset="0"/>
              <a:buChar char="•"/>
            </a:pPr>
            <a:r>
              <a:rPr lang="en-GB" altLang="en-US" dirty="0">
                <a:cs typeface="Arial" pitchFamily="34" charset="0"/>
                <a:sym typeface="Symbol" pitchFamily="18" charset="2"/>
              </a:rPr>
              <a:t>Vertical position control will be upgraded to give this  precision and investigate suitability of control schemes based on power deposited to the </a:t>
            </a:r>
            <a:r>
              <a:rPr lang="en-GB" altLang="en-US" dirty="0" err="1">
                <a:cs typeface="Arial" pitchFamily="34" charset="0"/>
                <a:sym typeface="Symbol" pitchFamily="18" charset="2"/>
              </a:rPr>
              <a:t>divertor</a:t>
            </a:r>
            <a:endParaRPr lang="en-GB" altLang="en-US" dirty="0">
              <a:cs typeface="Arial" pitchFamily="34" charset="0"/>
              <a:sym typeface="Symbol" pitchFamily="18" charset="2"/>
            </a:endParaRPr>
          </a:p>
          <a:p>
            <a:pPr marL="0" indent="0" eaLnBrk="1" hangingPunct="1"/>
            <a:endParaRPr lang="en-GB" altLang="en-US" dirty="0">
              <a:cs typeface="Arial" pitchFamily="34" charset="0"/>
              <a:sym typeface="Symbol" pitchFamily="18" charset="2"/>
            </a:endParaRPr>
          </a:p>
          <a:p>
            <a:pPr marL="342000" indent="-342000" eaLnBrk="1" hangingPunct="1">
              <a:buFont typeface="Arial" pitchFamily="34" charset="0"/>
              <a:buChar char="•"/>
            </a:pPr>
            <a:r>
              <a:rPr lang="en-GB" altLang="en-US" dirty="0">
                <a:cs typeface="Arial" pitchFamily="34" charset="0"/>
                <a:sym typeface="Symbol" pitchFamily="18" charset="2"/>
              </a:rPr>
              <a:t>We will investigate effect of </a:t>
            </a:r>
            <a:r>
              <a:rPr lang="en-GB" altLang="en-US" dirty="0" err="1">
                <a:cs typeface="Arial" pitchFamily="34" charset="0"/>
                <a:sym typeface="Symbol" pitchFamily="18" charset="2"/>
              </a:rPr>
              <a:t>divertor</a:t>
            </a:r>
            <a:r>
              <a:rPr lang="en-GB" altLang="en-US" dirty="0">
                <a:cs typeface="Arial" pitchFamily="34" charset="0"/>
                <a:sym typeface="Symbol" pitchFamily="18" charset="2"/>
              </a:rPr>
              <a:t> geometry on control criterion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DB41366-3B53-4B8E-A488-517A713F4626}"/>
              </a:ext>
            </a:extLst>
          </p:cNvPr>
          <p:cNvSpPr txBox="1">
            <a:spLocks/>
          </p:cNvSpPr>
          <p:nvPr/>
        </p:nvSpPr>
        <p:spPr>
          <a:xfrm>
            <a:off x="244720" y="864494"/>
            <a:ext cx="5741988" cy="25945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GB" sz="18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On MAST-U </a:t>
            </a:r>
            <a:r>
              <a:rPr lang="el-GR" sz="1800" kern="0" dirty="0">
                <a:solidFill>
                  <a:srgbClr val="000000"/>
                </a:solidFill>
                <a:latin typeface="Times New Roman"/>
                <a:cs typeface="Times New Roman"/>
              </a:rPr>
              <a:t>δ</a:t>
            </a:r>
            <a:r>
              <a:rPr lang="en-GB" sz="1800" kern="0" baseline="-250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r,sep</a:t>
            </a:r>
            <a:r>
              <a:rPr lang="en-GB" sz="18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will be controlled to ~2mm accuracy in core scope</a:t>
            </a:r>
          </a:p>
          <a:p>
            <a:pPr defTabSz="914400">
              <a:defRPr/>
            </a:pPr>
            <a:r>
              <a:rPr lang="en-GB" sz="18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Real-time IR cameras and Langmuir probes together with a model-based controller using FPGAs driving a new switching RFA to control power balance</a:t>
            </a:r>
          </a:p>
          <a:p>
            <a:pPr defTabSz="914400">
              <a:defRPr/>
            </a:pPr>
            <a:r>
              <a:rPr lang="en-GB" sz="18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But for DEMO relevance need to control </a:t>
            </a:r>
            <a:r>
              <a:rPr lang="el-GR" sz="1800" kern="0" dirty="0">
                <a:solidFill>
                  <a:srgbClr val="000000"/>
                </a:solidFill>
                <a:latin typeface="Times New Roman"/>
                <a:cs typeface="Times New Roman"/>
              </a:rPr>
              <a:t>δ</a:t>
            </a:r>
            <a:r>
              <a:rPr lang="en-GB" sz="1800" kern="0" baseline="-250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r,sep</a:t>
            </a:r>
            <a:r>
              <a:rPr lang="en-GB" sz="18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to fraction of relevant power heat flux length </a:t>
            </a:r>
            <a:r>
              <a:rPr lang="en-GB" sz="1800" kern="0" dirty="0" err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GB" sz="1800" kern="0" baseline="-250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q</a:t>
            </a:r>
            <a:r>
              <a:rPr lang="en-GB" sz="18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</a:p>
          <a:p>
            <a:pPr defTabSz="914400">
              <a:defRPr/>
            </a:pPr>
            <a:endParaRPr lang="en-GB" sz="1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BAC7E5-8E8A-4745-8F67-D187A114DB99}"/>
              </a:ext>
            </a:extLst>
          </p:cNvPr>
          <p:cNvSpPr txBox="1"/>
          <p:nvPr/>
        </p:nvSpPr>
        <p:spPr>
          <a:xfrm>
            <a:off x="121831" y="638902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enhancements</a:t>
            </a:r>
          </a:p>
        </p:txBody>
      </p:sp>
    </p:spTree>
    <p:extLst>
      <p:ext uri="{BB962C8B-B14F-4D97-AF65-F5344CB8AC3E}">
        <p14:creationId xmlns:p14="http://schemas.microsoft.com/office/powerpoint/2010/main" val="795563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145A-B5D4-44BD-9625-ACD07F80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KPIs for 3</a:t>
            </a:r>
            <a:r>
              <a:rPr lang="en-GB" baseline="30000" dirty="0"/>
              <a:t>rd</a:t>
            </a:r>
            <a:r>
              <a:rPr lang="en-GB" dirty="0"/>
              <a:t> and 4</a:t>
            </a:r>
            <a:r>
              <a:rPr lang="en-GB" baseline="30000" dirty="0"/>
              <a:t>th</a:t>
            </a:r>
            <a:r>
              <a:rPr lang="en-GB" dirty="0"/>
              <a:t> NBI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5F5181B-B000-4A23-B4BD-41806591DA06}"/>
              </a:ext>
            </a:extLst>
          </p:cNvPr>
          <p:cNvSpPr txBox="1">
            <a:spLocks/>
          </p:cNvSpPr>
          <p:nvPr/>
        </p:nvSpPr>
        <p:spPr>
          <a:xfrm>
            <a:off x="457200" y="906463"/>
            <a:ext cx="8229600" cy="5218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u="sng" kern="0" dirty="0">
                <a:latin typeface="Arial" panose="020B0604020202020204" pitchFamily="34" charset="0"/>
                <a:cs typeface="Arial" panose="020B0604020202020204" pitchFamily="34" charset="0"/>
              </a:rPr>
              <a:t>Key performance indicators</a:t>
            </a: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0" indent="0">
              <a:buFontTx/>
              <a:buNone/>
              <a:defRPr/>
            </a:pP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>
              <a:defRPr/>
            </a:pPr>
            <a:r>
              <a:rPr lang="en-GB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To show that the Super-X works:</a:t>
            </a: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	KPI#1 For similar conditions, demonstrate that the target heat loads 	decrease by more than a factor of 2 when moving from a conventional to a 	super-X divertor configuration.	</a:t>
            </a:r>
          </a:p>
          <a:p>
            <a:pPr>
              <a:defRPr/>
            </a:pPr>
            <a:endParaRPr lang="en-GB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To justify the need for extra heating power:</a:t>
            </a:r>
            <a:endParaRPr lang="en-GB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	KPI#2 Demonstrate achievement of 3.5 MW with beam boxes 1 and 2.</a:t>
            </a:r>
          </a:p>
          <a:p>
            <a:pPr marL="0" indent="0">
              <a:buFontTx/>
              <a:buNone/>
              <a:defRPr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KPI#3: At high power (≥ 3.5MW), demonstrate that the divertor is 	detached down to low densities. (~ 0.5 </a:t>
            </a:r>
            <a:r>
              <a:rPr lang="en-GB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800" kern="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FontTx/>
              <a:buNone/>
              <a:defRPr/>
            </a:pP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	KPI#4: Detailed Design Review for Double Beam Box completed and 	approved by EUROfusion.</a:t>
            </a:r>
          </a:p>
          <a:p>
            <a:pPr>
              <a:defRPr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kern="0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CFA68-70FD-454F-A3FB-B889B98BB9D7}"/>
              </a:ext>
            </a:extLst>
          </p:cNvPr>
          <p:cNvSpPr txBox="1"/>
          <p:nvPr/>
        </p:nvSpPr>
        <p:spPr>
          <a:xfrm>
            <a:off x="121831" y="638902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enhancements</a:t>
            </a:r>
          </a:p>
        </p:txBody>
      </p:sp>
    </p:spTree>
    <p:extLst>
      <p:ext uri="{BB962C8B-B14F-4D97-AF65-F5344CB8AC3E}">
        <p14:creationId xmlns:p14="http://schemas.microsoft.com/office/powerpoint/2010/main" val="3049268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07197" y="2835270"/>
            <a:ext cx="8353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 Planning is well underway for the first physics campaign in 2018 which will include a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</a:rPr>
              <a:t>EUROfusion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 MST component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07197" y="3823067"/>
            <a:ext cx="85280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 A project to implement a second wave of major enhancements has started. These include a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</a:rPr>
              <a:t>cryoplant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, pellet injector, upgraded control systems, new diagnostics and a double beam box to increase the installed NBI power to 10MW.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07197" y="5087862"/>
            <a:ext cx="86380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 A large number of international collaborators and UK universities are already involved in the programme. New participants are welcome.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07197" y="859676"/>
            <a:ext cx="85280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MAST 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Upgrade is an exciting new facility. Construction is now close to completion and the vessel is under vacuum</a:t>
            </a:r>
            <a:endParaRPr lang="en-GB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07197" y="1847473"/>
            <a:ext cx="85280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solidFill>
                  <a:srgbClr val="000000"/>
                </a:solidFill>
                <a:latin typeface="Arial" pitchFamily="34" charset="0"/>
              </a:rPr>
              <a:t> One of its primary objectives is to test a range of novel exhaust concepts e.g. super-X, snowflake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831" y="642878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530956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DC630-2629-4674-8863-78D714D60741}"/>
              </a:ext>
            </a:extLst>
          </p:cNvPr>
          <p:cNvGrpSpPr/>
          <p:nvPr/>
        </p:nvGrpSpPr>
        <p:grpSpPr>
          <a:xfrm>
            <a:off x="701675" y="1700678"/>
            <a:ext cx="2160587" cy="3502025"/>
            <a:chOff x="807303" y="1897428"/>
            <a:chExt cx="2160587" cy="3502025"/>
          </a:xfrm>
        </p:grpSpPr>
        <p:sp>
          <p:nvSpPr>
            <p:cNvPr id="4" name="TextBox 14">
              <a:extLst>
                <a:ext uri="{FF2B5EF4-FFF2-40B4-BE49-F238E27FC236}">
                  <a16:creationId xmlns:a16="http://schemas.microsoft.com/office/drawing/2014/main" id="{0E32D8C5-68B6-43CF-85C8-0337330B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303" y="1897428"/>
              <a:ext cx="2160587" cy="584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Increased TF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Improved confinement</a:t>
              </a:r>
            </a:p>
          </p:txBody>
        </p:sp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A741AB46-1E1B-48A3-8E5B-CF3FC01DE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303" y="2634028"/>
              <a:ext cx="2160587" cy="5857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New Solenoid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Greater </a:t>
              </a:r>
              <a:r>
                <a:rPr kumimoji="0" lang="en-GB" altLang="en-US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I</a:t>
              </a:r>
              <a:r>
                <a:rPr kumimoji="0" lang="en-GB" altLang="en-US" sz="1400" b="0" i="1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p</a:t>
              </a:r>
              <a:r>
                <a:rPr kumimoji="0" lang="en-GB" alt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, pulse duration</a:t>
              </a: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7E4D4525-A424-4DBC-92EA-FE10026DD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303" y="3383328"/>
              <a:ext cx="2160587" cy="584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19 New PF Coils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Improved shaping</a:t>
              </a:r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D33636ED-B791-4777-AD91-D936F2C80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303" y="4119928"/>
              <a:ext cx="2160587" cy="584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Super-X </a:t>
              </a:r>
              <a:r>
                <a:rPr kumimoji="0" lang="en-GB" alt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Divertor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Improved power handling</a:t>
              </a: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2402D6C5-C8E9-42B1-8B25-9654A6C66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303" y="4815253"/>
              <a:ext cx="2160587" cy="584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Off-Axis NBI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Improved profile control</a:t>
              </a:r>
            </a:p>
          </p:txBody>
        </p:sp>
      </p:grpSp>
      <p:pic>
        <p:nvPicPr>
          <p:cNvPr id="9" name="Picture 2" descr="\\fusnts5\users\jrh\My Documents\My Pictures\MUG.png">
            <a:extLst>
              <a:ext uri="{FF2B5EF4-FFF2-40B4-BE49-F238E27FC236}">
                <a16:creationId xmlns:a16="http://schemas.microsoft.com/office/drawing/2014/main" id="{095E47BE-7A60-4FFF-9337-62EF9CF7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8969"/>
            <a:ext cx="4446816" cy="471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827C7ED-ECE4-4807-B5CF-7D0B3C15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Upgrade in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A20D5-6E4C-478A-95C7-78FAAD68E2FB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12954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033C-4983-4F66-830D-281990905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Upgrade in 2017</a:t>
            </a:r>
          </a:p>
        </p:txBody>
      </p:sp>
      <p:pic>
        <p:nvPicPr>
          <p:cNvPr id="9" name="Picture 2" descr="\\fusnts5\users\jrh\My Documents\My Pictures\MUG.png">
            <a:extLst>
              <a:ext uri="{FF2B5EF4-FFF2-40B4-BE49-F238E27FC236}">
                <a16:creationId xmlns:a16="http://schemas.microsoft.com/office/drawing/2014/main" id="{99C804B1-4524-44BF-B0B7-08615F20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8969"/>
            <a:ext cx="4446816" cy="471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5428E0-41A6-4E05-A655-D8D4E34EC9B3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597952A-BD5C-4F2B-9ABD-90BF10C9A50E}"/>
              </a:ext>
            </a:extLst>
          </p:cNvPr>
          <p:cNvSpPr txBox="1">
            <a:spLocks/>
          </p:cNvSpPr>
          <p:nvPr/>
        </p:nvSpPr>
        <p:spPr>
          <a:xfrm>
            <a:off x="296999" y="630438"/>
            <a:ext cx="4224202" cy="57585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solidFill>
                  <a:srgbClr val="C00000"/>
                </a:solidFill>
              </a:rPr>
              <a:t>New </a:t>
            </a:r>
            <a:r>
              <a:rPr lang="en-US" altLang="en-US" sz="1800" dirty="0" err="1">
                <a:solidFill>
                  <a:srgbClr val="C00000"/>
                </a:solidFill>
              </a:rPr>
              <a:t>centre</a:t>
            </a:r>
            <a:r>
              <a:rPr lang="en-US" altLang="en-US" sz="1800" dirty="0">
                <a:solidFill>
                  <a:srgbClr val="C00000"/>
                </a:solidFill>
              </a:rPr>
              <a:t> column </a:t>
            </a:r>
            <a:r>
              <a:rPr lang="en-US" altLang="en-US" sz="1800" dirty="0"/>
              <a:t>incl. solenoid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altLang="en-US" sz="1800" dirty="0"/>
              <a:t>	- up to 50% higher toroidal field, 	plasma current up to </a:t>
            </a:r>
            <a:r>
              <a:rPr lang="en-US" altLang="en-US" sz="1800" dirty="0">
                <a:sym typeface="Symbol"/>
              </a:rPr>
              <a:t>2MA</a:t>
            </a:r>
            <a:endParaRPr lang="en-US" altLang="en-US" sz="1800" dirty="0"/>
          </a:p>
          <a:p>
            <a:pPr marL="0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altLang="en-US" sz="1800" dirty="0"/>
              <a:t>	- pulse length up to </a:t>
            </a:r>
            <a:r>
              <a:rPr lang="en-US" altLang="en-US" sz="1800" dirty="0">
                <a:sym typeface="Symbol" pitchFamily="18" charset="2"/>
              </a:rPr>
              <a:t>5s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None/>
            </a:pPr>
            <a:endParaRPr lang="en-US" altLang="en-US" sz="800" dirty="0">
              <a:sym typeface="Symbol" pitchFamily="18" charset="2"/>
            </a:endParaRP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solidFill>
                  <a:srgbClr val="C00000"/>
                </a:solidFill>
                <a:sym typeface="Symbol" pitchFamily="18" charset="2"/>
              </a:rPr>
              <a:t>19 new </a:t>
            </a:r>
            <a:r>
              <a:rPr lang="en-US" altLang="en-US" sz="1800" dirty="0" err="1">
                <a:solidFill>
                  <a:srgbClr val="C00000"/>
                </a:solidFill>
                <a:sym typeface="Symbol" pitchFamily="18" charset="2"/>
              </a:rPr>
              <a:t>poloidal</a:t>
            </a:r>
            <a:r>
              <a:rPr lang="en-US" altLang="en-US" sz="1800" dirty="0">
                <a:solidFill>
                  <a:srgbClr val="C00000"/>
                </a:solidFill>
                <a:sym typeface="Symbol" pitchFamily="18" charset="2"/>
              </a:rPr>
              <a:t> field coils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altLang="en-US" sz="1800" dirty="0">
                <a:sym typeface="Symbol" pitchFamily="18" charset="2"/>
              </a:rPr>
              <a:t>	- better shape control, higher </a:t>
            </a:r>
            <a:r>
              <a:rPr lang="en-US" altLang="en-US" sz="1800" dirty="0">
                <a:sym typeface="Symbol"/>
              </a:rPr>
              <a:t>, </a:t>
            </a:r>
            <a:endParaRPr lang="en-US" altLang="en-US" sz="1800" dirty="0">
              <a:sym typeface="Symbol" pitchFamily="18" charset="2"/>
            </a:endParaRPr>
          </a:p>
          <a:p>
            <a:pPr marL="0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altLang="en-US" sz="1800" dirty="0">
                <a:sym typeface="Symbol" pitchFamily="18" charset="2"/>
              </a:rPr>
              <a:t>	- allows advanced </a:t>
            </a:r>
            <a:r>
              <a:rPr lang="en-US" altLang="en-US" sz="1800" dirty="0" err="1">
                <a:sym typeface="Symbol" pitchFamily="18" charset="2"/>
              </a:rPr>
              <a:t>divertor</a:t>
            </a:r>
            <a:r>
              <a:rPr lang="en-US" altLang="en-US" sz="1800" dirty="0">
                <a:sym typeface="Symbol" pitchFamily="18" charset="2"/>
              </a:rPr>
              <a:t> 	configurations, e.g. Super-X, 	snowflake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None/>
            </a:pPr>
            <a:endParaRPr lang="en-US" altLang="en-US" sz="800" dirty="0">
              <a:sym typeface="Symbol" pitchFamily="18" charset="2"/>
            </a:endParaRP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solidFill>
                  <a:srgbClr val="C00000"/>
                </a:solidFill>
                <a:sym typeface="Symbol" pitchFamily="18" charset="2"/>
              </a:rPr>
              <a:t>Closed </a:t>
            </a:r>
            <a:r>
              <a:rPr lang="en-US" altLang="en-US" sz="1800" dirty="0" err="1">
                <a:solidFill>
                  <a:srgbClr val="C00000"/>
                </a:solidFill>
                <a:sym typeface="Symbol" pitchFamily="18" charset="2"/>
              </a:rPr>
              <a:t>divertor</a:t>
            </a:r>
            <a:r>
              <a:rPr lang="en-US" altLang="en-US" sz="1800" dirty="0">
                <a:solidFill>
                  <a:srgbClr val="C00000"/>
                </a:solidFill>
                <a:sym typeface="Symbol" pitchFamily="18" charset="2"/>
              </a:rPr>
              <a:t> with super-X capability &amp; cryopump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1800" dirty="0">
                <a:sym typeface="Symbol" pitchFamily="18" charset="2"/>
              </a:rPr>
              <a:t>	- lower main chamber neutral 	pressure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800" dirty="0">
              <a:sym typeface="Symbol" pitchFamily="18" charset="2"/>
            </a:endParaRP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solidFill>
                  <a:srgbClr val="C00000"/>
                </a:solidFill>
                <a:sym typeface="Symbol" pitchFamily="18" charset="2"/>
              </a:rPr>
              <a:t>Off-axis NBI </a:t>
            </a:r>
            <a:r>
              <a:rPr lang="en-US" altLang="en-US" sz="1800" dirty="0">
                <a:sym typeface="Symbol" pitchFamily="18" charset="2"/>
              </a:rPr>
              <a:t>and beamline improvements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1800" dirty="0">
                <a:sym typeface="Symbol" pitchFamily="18" charset="2"/>
              </a:rPr>
              <a:t>	- adaptable beam geometry (better 	profile control)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800" dirty="0">
                <a:sym typeface="Symbol" pitchFamily="18" charset="2"/>
              </a:rPr>
              <a:t>	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solidFill>
                  <a:srgbClr val="C00000"/>
                </a:solidFill>
              </a:rPr>
              <a:t>New diagnostics</a:t>
            </a:r>
            <a:endParaRPr lang="en-US" altLang="en-US" sz="1800" dirty="0">
              <a:solidFill>
                <a:srgbClr val="C00000"/>
              </a:solidFill>
              <a:sym typeface="Symbol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en-US" sz="18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9734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6E47-29E3-42DD-8A08-61305299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MAST-U Parameters</a:t>
            </a:r>
          </a:p>
        </p:txBody>
      </p:sp>
      <p:graphicFrame>
        <p:nvGraphicFramePr>
          <p:cNvPr id="4" name="Group 4">
            <a:extLst>
              <a:ext uri="{FF2B5EF4-FFF2-40B4-BE49-F238E27FC236}">
                <a16:creationId xmlns:a16="http://schemas.microsoft.com/office/drawing/2014/main" id="{3929F056-4380-4595-B1A4-FA70FB486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669761"/>
              </p:ext>
            </p:extLst>
          </p:nvPr>
        </p:nvGraphicFramePr>
        <p:xfrm>
          <a:off x="323850" y="983634"/>
          <a:ext cx="4319588" cy="4291013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2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Parameter / System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Upgrade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Toroidal Field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from 0.5 to 0.8T (at R = 0.8m)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Plasma Current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from 1MA to 2MA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5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Pulse Length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from 0.5 to 5s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In-vessel Coils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from 10 to 20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Ex-vessel PF  Coils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from 1 to 4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NBI injection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on-axis beams reconfigured to 1 on-axis, 1 off-axis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RMP coils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Two rows of 4 + 8 in-vessel coils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5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Divertor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Fully reconfigured for advanced divertor configurations</a:t>
                      </a:r>
                    </a:p>
                  </a:txBody>
                  <a:tcPr marL="91423" marR="91423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44BB83B8-1E28-4C52-A077-6932C8E20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706374"/>
            <a:ext cx="5830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=&gt; Result, 90% of the Load Assembly is new (only vacuum vessel and a few coils re-used)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C88190-61D4-4660-AF50-7C21D361DC15}"/>
              </a:ext>
            </a:extLst>
          </p:cNvPr>
          <p:cNvGrpSpPr/>
          <p:nvPr/>
        </p:nvGrpSpPr>
        <p:grpSpPr>
          <a:xfrm>
            <a:off x="4706460" y="1016970"/>
            <a:ext cx="4206875" cy="5051910"/>
            <a:chOff x="4706460" y="1016970"/>
            <a:chExt cx="4206875" cy="50519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5A84B46-400B-4DC0-BCC5-78D954EEB5E0}"/>
                </a:ext>
              </a:extLst>
            </p:cNvPr>
            <p:cNvGrpSpPr/>
            <p:nvPr/>
          </p:nvGrpSpPr>
          <p:grpSpPr>
            <a:xfrm>
              <a:off x="4706460" y="1211130"/>
              <a:ext cx="4206875" cy="4857750"/>
              <a:chOff x="107950" y="692150"/>
              <a:chExt cx="4719638" cy="5761038"/>
            </a:xfrm>
          </p:grpSpPr>
          <p:pic>
            <p:nvPicPr>
              <p:cNvPr id="7" name="Picture 5">
                <a:extLst>
                  <a:ext uri="{FF2B5EF4-FFF2-40B4-BE49-F238E27FC236}">
                    <a16:creationId xmlns:a16="http://schemas.microsoft.com/office/drawing/2014/main" id="{02706380-54CD-47D6-B279-CFF4444E58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225"/>
              <a:stretch>
                <a:fillRect/>
              </a:stretch>
            </p:blipFill>
            <p:spPr bwMode="auto">
              <a:xfrm>
                <a:off x="107950" y="1247775"/>
                <a:ext cx="2397125" cy="4806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6" descr="mast-u_cad.png">
                <a:extLst>
                  <a:ext uri="{FF2B5EF4-FFF2-40B4-BE49-F238E27FC236}">
                    <a16:creationId xmlns:a16="http://schemas.microsoft.com/office/drawing/2014/main" id="{449D19D8-20CB-4041-B75B-FA29BC056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>
                <a:fillRect/>
              </a:stretch>
            </p:blipFill>
            <p:spPr bwMode="auto">
              <a:xfrm>
                <a:off x="2484438" y="806450"/>
                <a:ext cx="2343150" cy="5519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6388186-F642-4EC5-9DBC-21EAA777359B}"/>
                  </a:ext>
                </a:extLst>
              </p:cNvPr>
              <p:cNvCxnSpPr/>
              <p:nvPr/>
            </p:nvCxnSpPr>
            <p:spPr>
              <a:xfrm flipH="1">
                <a:off x="2474913" y="692150"/>
                <a:ext cx="0" cy="5761038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AF1C518-B1FB-4479-B471-33DF398E1E59}"/>
                  </a:ext>
                </a:extLst>
              </p:cNvPr>
              <p:cNvSpPr/>
              <p:nvPr/>
            </p:nvSpPr>
            <p:spPr>
              <a:xfrm>
                <a:off x="3844174" y="1595438"/>
                <a:ext cx="360364" cy="358775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C1D44B4-BE32-43A5-9F9A-5B103F5590B4}"/>
                  </a:ext>
                </a:extLst>
              </p:cNvPr>
              <p:cNvSpPr/>
              <p:nvPr/>
            </p:nvSpPr>
            <p:spPr>
              <a:xfrm>
                <a:off x="3849330" y="5300663"/>
                <a:ext cx="360364" cy="360362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552A167F-2B73-4B65-91D0-A25DA9BBE683}"/>
                  </a:ext>
                </a:extLst>
              </p:cNvPr>
              <p:cNvSpPr/>
              <p:nvPr/>
            </p:nvSpPr>
            <p:spPr>
              <a:xfrm flipH="1">
                <a:off x="4243388" y="3449638"/>
                <a:ext cx="71437" cy="360362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E338397B-96EA-43E6-99E5-3E19A40F3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8710" y="1016970"/>
              <a:ext cx="8969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en-US" sz="2000" dirty="0"/>
                <a:t>MAST</a:t>
              </a: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BC526D8B-8928-4434-AE70-5673CA65A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3061" y="1016970"/>
              <a:ext cx="11557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en-US" sz="2000" dirty="0"/>
                <a:t>MAST-U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DACAD32-35A0-401C-B26C-B220C91B7B6B}"/>
              </a:ext>
            </a:extLst>
          </p:cNvPr>
          <p:cNvSpPr txBox="1"/>
          <p:nvPr/>
        </p:nvSpPr>
        <p:spPr>
          <a:xfrm>
            <a:off x="121831" y="638902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AF04ED-66A6-4BEC-BA16-1D50CD5482A0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187349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875C-75DB-446E-AC3E-B5B8DD7A6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Upgrade </a:t>
            </a:r>
            <a:r>
              <a:rPr lang="en-GB" dirty="0" err="1"/>
              <a:t>Divertor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3EF80-7234-44A9-96C3-5ADD9B0DA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"/>
          <a:stretch>
            <a:fillRect/>
          </a:stretch>
        </p:blipFill>
        <p:spPr bwMode="auto">
          <a:xfrm>
            <a:off x="569913" y="1196975"/>
            <a:ext cx="800417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41C306AD-9E04-46CB-A39D-3853A894A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688013"/>
            <a:ext cx="1249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Cryopump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9CF6680-38FD-4918-AA00-B82AAF39C63A}"/>
              </a:ext>
            </a:extLst>
          </p:cNvPr>
          <p:cNvCxnSpPr/>
          <p:nvPr/>
        </p:nvCxnSpPr>
        <p:spPr>
          <a:xfrm flipH="1" flipV="1">
            <a:off x="7019925" y="4849813"/>
            <a:ext cx="144463" cy="8191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1">
            <a:extLst>
              <a:ext uri="{FF2B5EF4-FFF2-40B4-BE49-F238E27FC236}">
                <a16:creationId xmlns:a16="http://schemas.microsoft.com/office/drawing/2014/main" id="{66580F45-BBAC-4103-99A3-AF9DFE3B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088" y="2917825"/>
            <a:ext cx="506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FF00"/>
                </a:solidFill>
              </a:rPr>
              <a:t>DP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19B5B4D6-2B71-4ADC-85BC-49E70F648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781300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D6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009FF47C-63D0-41D5-9864-CA08A7AA6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759075"/>
            <a:ext cx="48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D7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6C94033E-1922-4F5B-AF77-EAB1B31D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147002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P4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9F8BE54-D0AD-479F-A69D-4BF68D5C5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128963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D1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874F8414-11CB-4A54-B08B-3D1E07AB4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38608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D2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94D3F029-7F6B-4046-AC6B-F0543C30B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665663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D3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79E25D25-68AB-43DB-9BF0-B18B2D024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813" y="1654175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Divertor nose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B00FA1-FB2C-4EAE-B597-938DEE7BC3EF}"/>
              </a:ext>
            </a:extLst>
          </p:cNvPr>
          <p:cNvCxnSpPr/>
          <p:nvPr/>
        </p:nvCxnSpPr>
        <p:spPr>
          <a:xfrm>
            <a:off x="3059113" y="2024063"/>
            <a:ext cx="144462" cy="9191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1">
            <a:extLst>
              <a:ext uri="{FF2B5EF4-FFF2-40B4-BE49-F238E27FC236}">
                <a16:creationId xmlns:a16="http://schemas.microsoft.com/office/drawing/2014/main" id="{F6717047-D3C1-4D5B-9F56-1BAF59B23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0" y="3175000"/>
            <a:ext cx="123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Gas baffle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B39BD9-5717-4FD0-BFEF-1163053AD214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5316538" y="3313113"/>
            <a:ext cx="1103312" cy="460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4">
            <a:extLst>
              <a:ext uri="{FF2B5EF4-FFF2-40B4-BE49-F238E27FC236}">
                <a16:creationId xmlns:a16="http://schemas.microsoft.com/office/drawing/2014/main" id="{2A4DA733-31A0-4EE5-9408-CE4E5BCA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4503738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D5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4F41A812-FB54-4868-91DE-591483020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760413"/>
            <a:ext cx="469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/>
              <a:t>Closed divertor with very flexible PF coil set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F97917-5E1A-4D7E-A809-C9BC03484E6A}"/>
              </a:ext>
            </a:extLst>
          </p:cNvPr>
          <p:cNvSpPr txBox="1"/>
          <p:nvPr/>
        </p:nvSpPr>
        <p:spPr>
          <a:xfrm>
            <a:off x="121831" y="638902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AB6DB214-768A-4952-8AC7-FFB0928DD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849" y="1862133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FF00"/>
                </a:solidFill>
              </a:rPr>
              <a:t>PX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65274CFB-BC93-4DE0-A86E-9CCE084F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823" y="1382097"/>
            <a:ext cx="466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FF00"/>
                </a:solidFill>
              </a:rPr>
              <a:t>P6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06C64-178F-423A-8214-AEB2E89D0AD1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2780905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BC8D5-E4BA-42C4-810F-55E3E01D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Divertor</a:t>
            </a:r>
            <a:r>
              <a:rPr lang="en-GB" dirty="0"/>
              <a:t> Configurations in MAST-U</a:t>
            </a:r>
          </a:p>
        </p:txBody>
      </p:sp>
      <p:pic>
        <p:nvPicPr>
          <p:cNvPr id="3" name="Picture 54" descr="Inner leg SXD.emf">
            <a:extLst>
              <a:ext uri="{FF2B5EF4-FFF2-40B4-BE49-F238E27FC236}">
                <a16:creationId xmlns:a16="http://schemas.microsoft.com/office/drawing/2014/main" id="{2CB48186-9B4A-4F44-966D-EA3D35297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51" y="3768086"/>
            <a:ext cx="2140347" cy="243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5" descr="snowflake.emf">
            <a:extLst>
              <a:ext uri="{FF2B5EF4-FFF2-40B4-BE49-F238E27FC236}">
                <a16:creationId xmlns:a16="http://schemas.microsoft.com/office/drawing/2014/main" id="{6500A7A7-94F5-43DA-B69B-0645947D5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3928327"/>
            <a:ext cx="2021077" cy="22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8" descr="Super_X_2014.emf">
            <a:extLst>
              <a:ext uri="{FF2B5EF4-FFF2-40B4-BE49-F238E27FC236}">
                <a16:creationId xmlns:a16="http://schemas.microsoft.com/office/drawing/2014/main" id="{19433B9F-719A-433F-83E6-D71BAE4D2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6" y="3854450"/>
            <a:ext cx="2085026" cy="236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 descr="Vertical Target.emf">
            <a:extLst>
              <a:ext uri="{FF2B5EF4-FFF2-40B4-BE49-F238E27FC236}">
                <a16:creationId xmlns:a16="http://schemas.microsoft.com/office/drawing/2014/main" id="{505D8E7B-5357-4F9E-8AB8-C2A4AFC2F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313596"/>
            <a:ext cx="2120261" cy="24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0" descr="High Delta.emf">
            <a:extLst>
              <a:ext uri="{FF2B5EF4-FFF2-40B4-BE49-F238E27FC236}">
                <a16:creationId xmlns:a16="http://schemas.microsoft.com/office/drawing/2014/main" id="{6A926D29-1FBC-46AC-B755-C03467D17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1278448"/>
            <a:ext cx="2085026" cy="24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7">
            <a:extLst>
              <a:ext uri="{FF2B5EF4-FFF2-40B4-BE49-F238E27FC236}">
                <a16:creationId xmlns:a16="http://schemas.microsoft.com/office/drawing/2014/main" id="{04C399D1-EED0-4BF9-A181-50DDC8FC3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838" y="3284538"/>
            <a:ext cx="1373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Low R</a:t>
            </a:r>
            <a:r>
              <a:rPr lang="en-GB" altLang="en-US" baseline="-25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9" name="TextBox 69">
            <a:extLst>
              <a:ext uri="{FF2B5EF4-FFF2-40B4-BE49-F238E27FC236}">
                <a16:creationId xmlns:a16="http://schemas.microsoft.com/office/drawing/2014/main" id="{65D136AF-9443-43A1-BCD5-1AD29D9CA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6009462"/>
            <a:ext cx="1417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Super-X</a:t>
            </a:r>
            <a:endParaRPr lang="en-GB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72">
            <a:extLst>
              <a:ext uri="{FF2B5EF4-FFF2-40B4-BE49-F238E27FC236}">
                <a16:creationId xmlns:a16="http://schemas.microsoft.com/office/drawing/2014/main" id="{FE17CC29-4323-44D1-94F1-2ECBA0C85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1" y="3218278"/>
            <a:ext cx="10231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Vertical Target</a:t>
            </a:r>
            <a:endParaRPr lang="en-GB" altLang="en-US" baseline="-25000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00EBA47-C8E8-4B28-A624-D6BC18BB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53" y="1342298"/>
            <a:ext cx="2140346" cy="238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8">
            <a:extLst>
              <a:ext uri="{FF2B5EF4-FFF2-40B4-BE49-F238E27FC236}">
                <a16:creationId xmlns:a16="http://schemas.microsoft.com/office/drawing/2014/main" id="{61330F47-906E-414D-BFFA-3F12F6485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8" y="3284538"/>
            <a:ext cx="2259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X-</a:t>
            </a:r>
            <a:r>
              <a:rPr lang="en-GB" altLang="en-US" dirty="0" err="1">
                <a:solidFill>
                  <a:srgbClr val="FF0000"/>
                </a:solidFill>
              </a:rPr>
              <a:t>divertor</a:t>
            </a:r>
            <a:endParaRPr lang="en-GB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A3EE175E-A11F-463D-8517-2C3DD84E1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622300"/>
            <a:ext cx="8972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MAST Upgrade has considerable flexibility for studying conventional and alternative </a:t>
            </a:r>
            <a:r>
              <a:rPr lang="en-GB" altLang="en-US" dirty="0" err="1"/>
              <a:t>divertor</a:t>
            </a:r>
            <a:r>
              <a:rPr lang="en-GB" altLang="en-US" dirty="0"/>
              <a:t> configurations</a:t>
            </a: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765E9E31-BB3C-44CB-A83E-CE486F427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6009462"/>
            <a:ext cx="1288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Snowflake</a:t>
            </a:r>
            <a:endParaRPr lang="en-GB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73">
            <a:extLst>
              <a:ext uri="{FF2B5EF4-FFF2-40B4-BE49-F238E27FC236}">
                <a16:creationId xmlns:a16="http://schemas.microsoft.com/office/drawing/2014/main" id="{888AA60B-BDBB-45E7-9B56-5314927EE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8" y="5732463"/>
            <a:ext cx="18363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Inner Leg Super-X</a:t>
            </a:r>
            <a:endParaRPr lang="en-GB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2F7DCE-A602-4DE0-8D32-2C550F60D743}"/>
              </a:ext>
            </a:extLst>
          </p:cNvPr>
          <p:cNvSpPr txBox="1"/>
          <p:nvPr/>
        </p:nvSpPr>
        <p:spPr>
          <a:xfrm>
            <a:off x="121831" y="638902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2D9EFA-0064-4FAD-ABE1-1B17B860D594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1484027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1D1A-D248-4C17-9D6D-DDAB5735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 of </a:t>
            </a:r>
            <a:r>
              <a:rPr lang="en-GB" dirty="0" err="1"/>
              <a:t>Divertor</a:t>
            </a:r>
            <a:r>
              <a:rPr lang="en-GB" dirty="0"/>
              <a:t> Configuration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C3ED263-33AB-4034-BB5B-2D7A982045B1}"/>
              </a:ext>
            </a:extLst>
          </p:cNvPr>
          <p:cNvSpPr txBox="1">
            <a:spLocks/>
          </p:cNvSpPr>
          <p:nvPr/>
        </p:nvSpPr>
        <p:spPr>
          <a:xfrm>
            <a:off x="427648" y="826757"/>
            <a:ext cx="8229600" cy="52178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Can smoothly change from conventional to Super-X whilst keeping same core plasma</a:t>
            </a:r>
          </a:p>
        </p:txBody>
      </p:sp>
      <p:pic>
        <p:nvPicPr>
          <p:cNvPr id="4" name="Presentation_Quality.avi">
            <a:hlinkClick r:id="" action="ppaction://media"/>
            <a:extLst>
              <a:ext uri="{FF2B5EF4-FFF2-40B4-BE49-F238E27FC236}">
                <a16:creationId xmlns:a16="http://schemas.microsoft.com/office/drawing/2014/main" id="{3BFC5B78-F052-4857-A28A-D6F5ACD0F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071" y="1778291"/>
            <a:ext cx="4500006" cy="4266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75C8B-EA24-47AB-A1B5-EDE4D8A23188}"/>
              </a:ext>
            </a:extLst>
          </p:cNvPr>
          <p:cNvSpPr txBox="1"/>
          <p:nvPr/>
        </p:nvSpPr>
        <p:spPr>
          <a:xfrm>
            <a:off x="121831" y="638902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 Upgrade Design Features</a:t>
            </a:r>
          </a:p>
        </p:txBody>
      </p:sp>
    </p:spTree>
    <p:extLst>
      <p:ext uri="{BB962C8B-B14F-4D97-AF65-F5344CB8AC3E}">
        <p14:creationId xmlns:p14="http://schemas.microsoft.com/office/powerpoint/2010/main" val="361582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CF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CCFE PowerPoint</Template>
  <TotalTime>4444</TotalTime>
  <Words>2147</Words>
  <Application>Microsoft Office PowerPoint</Application>
  <PresentationFormat>On-screen Show (4:3)</PresentationFormat>
  <Paragraphs>460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ＭＳ Ｐゴシック</vt:lpstr>
      <vt:lpstr>ＭＳ Ｐゴシック</vt:lpstr>
      <vt:lpstr>Arial</vt:lpstr>
      <vt:lpstr>Calibri</vt:lpstr>
      <vt:lpstr>Symbol</vt:lpstr>
      <vt:lpstr>Tahoma</vt:lpstr>
      <vt:lpstr>Times New Roman</vt:lpstr>
      <vt:lpstr>Wingdings</vt:lpstr>
      <vt:lpstr>CCFE PowerPoint</vt:lpstr>
      <vt:lpstr>MAST Upgrade – Progress &amp; Plans</vt:lpstr>
      <vt:lpstr>Outline</vt:lpstr>
      <vt:lpstr>MAST - history</vt:lpstr>
      <vt:lpstr>MAST Upgrade</vt:lpstr>
      <vt:lpstr>MAST Upgrade in 2017</vt:lpstr>
      <vt:lpstr>MAST-U Parameters</vt:lpstr>
      <vt:lpstr>MAST Upgrade Divertor</vt:lpstr>
      <vt:lpstr>Divertor Configurations in MAST-U</vt:lpstr>
      <vt:lpstr>Control of Divertor Configuration</vt:lpstr>
      <vt:lpstr>Divertor - impact of TF ripple</vt:lpstr>
      <vt:lpstr>Gas Fuelling Capability</vt:lpstr>
      <vt:lpstr>ELM Control &amp; Error Field Correction</vt:lpstr>
      <vt:lpstr>Neutral Beam Heating in MAST Upgrade</vt:lpstr>
      <vt:lpstr>MAST Upgrade Diagnostics</vt:lpstr>
      <vt:lpstr>Diagnostics Overview</vt:lpstr>
      <vt:lpstr>Diagnostics Overview</vt:lpstr>
      <vt:lpstr>New Divertor Diagnostics</vt:lpstr>
      <vt:lpstr>Langmuir Probes</vt:lpstr>
      <vt:lpstr>Divertor Science Facility</vt:lpstr>
      <vt:lpstr>Divertor Science Facility</vt:lpstr>
      <vt:lpstr>MAST Upgrade Load Assembly</vt:lpstr>
      <vt:lpstr>End Plate Construction</vt:lpstr>
      <vt:lpstr>End Plate Construction</vt:lpstr>
      <vt:lpstr>Upper End Plate Installation – Nov 2016</vt:lpstr>
      <vt:lpstr>Lower Cassette Construction</vt:lpstr>
      <vt:lpstr>Centre Column Installation – Mar 2017</vt:lpstr>
      <vt:lpstr>In-vessel Views – April 2017</vt:lpstr>
      <vt:lpstr>TF Sliding Joints – July 2017</vt:lpstr>
      <vt:lpstr>Power Supplies</vt:lpstr>
      <vt:lpstr>Latest Timeline</vt:lpstr>
      <vt:lpstr>Physics Priorities</vt:lpstr>
      <vt:lpstr>First Physics Campaign</vt:lpstr>
      <vt:lpstr>EUROfusion MST Programme</vt:lpstr>
      <vt:lpstr>Additional Information</vt:lpstr>
      <vt:lpstr>MAST-U Enhancements 2017-22</vt:lpstr>
      <vt:lpstr>MAST-U Enhancements 2017-22</vt:lpstr>
      <vt:lpstr>MAST-U Enhancements 2017-22</vt:lpstr>
      <vt:lpstr>Enhanced Divertor Diagnostics</vt:lpstr>
      <vt:lpstr>Detachment Control</vt:lpstr>
      <vt:lpstr>Vertical Control</vt:lpstr>
      <vt:lpstr>KPIs for 3rd and 4th NBI</vt:lpstr>
      <vt:lpstr>Summary</vt:lpstr>
      <vt:lpstr>MAST Upgrade in 2017</vt:lpstr>
    </vt:vector>
  </TitlesOfParts>
  <Company>Culham Centre for Fusion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 – overview of achievements &amp; prospects for upgrade</dc:title>
  <dc:creator>Lloyd, Brian</dc:creator>
  <cp:lastModifiedBy>Lloyd, Brian</cp:lastModifiedBy>
  <cp:revision>343</cp:revision>
  <cp:lastPrinted>2017-09-06T15:27:37Z</cp:lastPrinted>
  <dcterms:created xsi:type="dcterms:W3CDTF">2014-03-10T11:47:08Z</dcterms:created>
  <dcterms:modified xsi:type="dcterms:W3CDTF">2017-09-19T11:48:08Z</dcterms:modified>
</cp:coreProperties>
</file>