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handoutMasterIdLst>
    <p:handoutMasterId r:id="rId14"/>
  </p:handoutMasterIdLst>
  <p:sldIdLst>
    <p:sldId id="256" r:id="rId2"/>
    <p:sldId id="267" r:id="rId3"/>
    <p:sldId id="257" r:id="rId4"/>
    <p:sldId id="258" r:id="rId5"/>
    <p:sldId id="260" r:id="rId6"/>
    <p:sldId id="261" r:id="rId7"/>
    <p:sldId id="262" r:id="rId8"/>
    <p:sldId id="259" r:id="rId9"/>
    <p:sldId id="265" r:id="rId10"/>
    <p:sldId id="263" r:id="rId11"/>
    <p:sldId id="264" r:id="rId12"/>
    <p:sldId id="266" r:id="rId13"/>
  </p:sldIdLst>
  <p:sldSz cx="12192000" cy="6858000"/>
  <p:notesSz cx="6865938" cy="99980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79" autoAdjust="0"/>
    <p:restoredTop sz="94660"/>
  </p:normalViewPr>
  <p:slideViewPr>
    <p:cSldViewPr snapToGrid="0">
      <p:cViewPr varScale="1">
        <p:scale>
          <a:sx n="74" d="100"/>
          <a:sy n="74" d="100"/>
        </p:scale>
        <p:origin x="9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94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608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197100"/>
            <a:ext cx="12192000" cy="9144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4800" b="1"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en-US" altLang="ko-KR" dirty="0" smtClean="0"/>
              <a:t>Title</a:t>
            </a:r>
            <a:endParaRPr lang="ko-KR" altLang="en-US" dirty="0"/>
          </a:p>
        </p:txBody>
      </p:sp>
      <p:sp>
        <p:nvSpPr>
          <p:cNvPr id="28" name="텍스트 개체 틀 4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483100"/>
            <a:ext cx="12192000" cy="9144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3600" b="1"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en-US" altLang="ko-KR" dirty="0" smtClean="0"/>
              <a:t>Author</a:t>
            </a:r>
            <a:endParaRPr lang="ko-KR" altLang="en-US" dirty="0"/>
          </a:p>
        </p:txBody>
      </p:sp>
      <p:sp>
        <p:nvSpPr>
          <p:cNvPr id="29" name="텍스트 개체 틀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984250"/>
            <a:ext cx="121920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en-US" altLang="ko-KR" dirty="0" smtClean="0"/>
              <a:t>Presentation venue</a:t>
            </a:r>
            <a:endParaRPr lang="ko-KR" altLang="en-US" dirty="0"/>
          </a:p>
        </p:txBody>
      </p:sp>
      <p:sp>
        <p:nvSpPr>
          <p:cNvPr id="31" name="텍스트 개체 틀 4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10200"/>
            <a:ext cx="121920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baseline="0"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en-US" altLang="ko-KR" dirty="0" smtClean="0"/>
              <a:t>Author affiliation</a:t>
            </a:r>
            <a:endParaRPr lang="ko-KR" altLang="en-US" dirty="0"/>
          </a:p>
        </p:txBody>
      </p:sp>
      <p:sp>
        <p:nvSpPr>
          <p:cNvPr id="32" name="텍스트 개체 틀 4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3124200"/>
            <a:ext cx="121920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400" b="1" baseline="0">
                <a:latin typeface="+mj-lt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en-US" altLang="ko-KR" dirty="0" smtClean="0"/>
              <a:t>Subtitle</a:t>
            </a:r>
            <a:endParaRPr lang="ko-KR" altLang="en-US" dirty="0"/>
          </a:p>
        </p:txBody>
      </p:sp>
      <p:sp>
        <p:nvSpPr>
          <p:cNvPr id="33" name="텍스트 개체 틀 4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501650"/>
            <a:ext cx="12192000" cy="4572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1800" b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4800">
                <a:latin typeface="+mj-lt"/>
              </a:defRPr>
            </a:lvl2pPr>
            <a:lvl3pPr>
              <a:defRPr sz="4800">
                <a:latin typeface="+mj-lt"/>
              </a:defRPr>
            </a:lvl3pPr>
            <a:lvl4pPr>
              <a:defRPr sz="4800">
                <a:latin typeface="+mj-lt"/>
              </a:defRPr>
            </a:lvl4pPr>
            <a:lvl5pPr>
              <a:defRPr sz="4800">
                <a:latin typeface="+mj-lt"/>
              </a:defRPr>
            </a:lvl5pPr>
          </a:lstStyle>
          <a:p>
            <a:pPr lvl="0"/>
            <a:r>
              <a:rPr lang="en-US" altLang="ko-KR" dirty="0" smtClean="0"/>
              <a:t>Date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0071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제목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720000"/>
          </a:xfrm>
          <a:prstGeom prst="rect">
            <a:avLst/>
          </a:prstGeom>
        </p:spPr>
        <p:txBody>
          <a:bodyPr tIns="90000" bIns="90000" anchor="b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altLang="ko-KR" dirty="0" smtClean="0"/>
              <a:t>Page title</a:t>
            </a:r>
            <a:endParaRPr lang="ko-KR" altLang="en-US" dirty="0"/>
          </a:p>
        </p:txBody>
      </p:sp>
      <p:pic>
        <p:nvPicPr>
          <p:cNvPr id="14" name="Picture 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8561" y="6487200"/>
            <a:ext cx="1753439" cy="37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488183"/>
            <a:ext cx="12191999" cy="369574"/>
          </a:xfrm>
          <a:prstGeom prst="rect">
            <a:avLst/>
          </a:prstGeom>
          <a:noFill/>
        </p:spPr>
        <p:txBody>
          <a:bodyPr wrap="square" lIns="0" tIns="25200" rIns="0" bIns="36000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on MHD activity during </a:t>
            </a:r>
            <a:r>
              <a:rPr lang="en-US" altLang="ko-KR" sz="2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Ohmic</a:t>
            </a:r>
            <a:r>
              <a:rPr lang="en-US" altLang="ko-KR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Plasma Operation</a:t>
            </a:r>
            <a:r>
              <a:rPr lang="en-US" altLang="ko-KR" sz="2000" baseline="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VEST</a:t>
            </a:r>
            <a:endParaRPr lang="ko-KR" altLang="en-U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6488668"/>
            <a:ext cx="1132114" cy="369574"/>
          </a:xfrm>
          <a:prstGeom prst="rect">
            <a:avLst/>
          </a:prstGeom>
          <a:noFill/>
        </p:spPr>
        <p:txBody>
          <a:bodyPr wrap="square" lIns="90000" tIns="25200" rIns="90000" bIns="36000" rtlCol="0">
            <a:spAutoFit/>
          </a:bodyPr>
          <a:lstStyle/>
          <a:p>
            <a:r>
              <a:rPr lang="en-US" altLang="ko-KR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Page </a:t>
            </a:r>
            <a:fld id="{6A2B3931-3884-46DF-9861-B338B05F6C7F}" type="slidenum">
              <a:rPr lang="ko-KR" alt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‹#›</a:t>
            </a:fld>
            <a:endParaRPr lang="ko-KR" alt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16507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5971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Tahoma" pitchFamily="34" charset="0"/>
          <a:ea typeface="굴림" pitchFamily="50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Tahoma" pitchFamily="34" charset="0"/>
          <a:ea typeface="굴림" pitchFamily="50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Tahoma" pitchFamily="34" charset="0"/>
          <a:ea typeface="굴림" pitchFamily="50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bg1"/>
          </a:solidFill>
          <a:latin typeface="Tahoma" pitchFamily="34" charset="0"/>
          <a:ea typeface="굴림" pitchFamily="50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Tahoma" pitchFamily="34" charset="0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Tahoma" pitchFamily="34" charset="0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Tahoma" pitchFamily="34" charset="0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Tahoma" pitchFamily="34" charset="0"/>
          <a:ea typeface="굴림" pitchFamily="50" charset="-127"/>
        </a:defRPr>
      </a:lvl9pPr>
    </p:titleStyle>
    <p:bodyStyle>
      <a:lvl1pPr marL="342900" indent="-342900" algn="l" rtl="0" eaLnBrk="1" fontAlgn="base" latinLnBrk="1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latinLnBrk="1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latinLnBrk="1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"/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7" Type="http://schemas.openxmlformats.org/officeDocument/2006/relationships/image" Target="../media/image11.jpg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tif"/><Relationship Id="rId5" Type="http://schemas.openxmlformats.org/officeDocument/2006/relationships/image" Target="../media/image9.tiff"/><Relationship Id="rId4" Type="http://schemas.openxmlformats.org/officeDocument/2006/relationships/image" Target="../media/image8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"/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"/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0"/>
          </p:nvPr>
        </p:nvSpPr>
        <p:spPr>
          <a:xfrm>
            <a:off x="0" y="1931025"/>
            <a:ext cx="12192000" cy="1446550"/>
          </a:xfrm>
        </p:spPr>
        <p:txBody>
          <a:bodyPr>
            <a:spAutoFit/>
          </a:bodyPr>
          <a:lstStyle/>
          <a:p>
            <a:r>
              <a:rPr lang="en-US" altLang="ko-KR" sz="4400" dirty="0" smtClean="0"/>
              <a:t>Study on MHD Activity </a:t>
            </a:r>
            <a:br>
              <a:rPr lang="en-US" altLang="ko-KR" sz="4400" dirty="0" smtClean="0"/>
            </a:br>
            <a:r>
              <a:rPr lang="en-US" altLang="ko-KR" sz="4400" dirty="0" smtClean="0"/>
              <a:t>during </a:t>
            </a:r>
            <a:r>
              <a:rPr lang="en-US" altLang="ko-KR" sz="4400" dirty="0" err="1" smtClean="0"/>
              <a:t>Ohmic</a:t>
            </a:r>
            <a:r>
              <a:rPr lang="en-US" altLang="ko-KR" sz="4400" dirty="0" smtClean="0"/>
              <a:t> Plasma Operation in VEST</a:t>
            </a:r>
            <a:endParaRPr lang="ko-KR" altLang="en-US" sz="4400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sz="quarter" idx="11"/>
          </p:nvPr>
        </p:nvSpPr>
        <p:spPr>
          <a:xfrm>
            <a:off x="0" y="4271969"/>
            <a:ext cx="12192000" cy="914400"/>
          </a:xfrm>
        </p:spPr>
        <p:txBody>
          <a:bodyPr/>
          <a:lstStyle/>
          <a:p>
            <a:r>
              <a:rPr lang="en-US" altLang="ko-KR" sz="3200" dirty="0" smtClean="0"/>
              <a:t>J.H. Yang</a:t>
            </a:r>
            <a:r>
              <a:rPr lang="en-US" altLang="ko-KR" sz="3200" baseline="30000" dirty="0" smtClean="0"/>
              <a:t>1</a:t>
            </a:r>
            <a:r>
              <a:rPr lang="en-US" altLang="ko-KR" sz="3200" dirty="0" smtClean="0"/>
              <a:t>, S.C. Kim</a:t>
            </a:r>
            <a:r>
              <a:rPr lang="en-US" altLang="ko-KR" sz="3200" baseline="30000" dirty="0" smtClean="0"/>
              <a:t>1</a:t>
            </a:r>
            <a:r>
              <a:rPr lang="en-US" altLang="ko-KR" sz="3200" dirty="0" smtClean="0"/>
              <a:t>, and Y.S. Hwang</a:t>
            </a:r>
            <a:r>
              <a:rPr lang="en-US" altLang="ko-KR" sz="3200" baseline="30000" dirty="0" smtClean="0"/>
              <a:t>1</a:t>
            </a:r>
            <a:r>
              <a:rPr lang="en-US" altLang="ko-KR" sz="3200" dirty="0" smtClean="0"/>
              <a:t>*</a:t>
            </a:r>
            <a:endParaRPr lang="ko-KR" altLang="en-US" sz="3200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ko-KR" dirty="0" err="1" smtClean="0"/>
              <a:t>Hoam</a:t>
            </a:r>
            <a:r>
              <a:rPr lang="en-US" altLang="ko-KR" dirty="0" smtClean="0"/>
              <a:t> Faculty House, Seoul National University</a:t>
            </a:r>
            <a:endParaRPr lang="ko-KR" altLang="en-US" dirty="0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13"/>
          </p:nvPr>
        </p:nvSpPr>
        <p:spPr>
          <a:xfrm>
            <a:off x="0" y="5438744"/>
            <a:ext cx="12192000" cy="400110"/>
          </a:xfrm>
        </p:spPr>
        <p:txBody>
          <a:bodyPr>
            <a:spAutoFit/>
          </a:bodyPr>
          <a:lstStyle/>
          <a:p>
            <a:r>
              <a:rPr lang="en-US" altLang="ko-KR" sz="2000" baseline="30000" dirty="0" smtClean="0"/>
              <a:t>1</a:t>
            </a:r>
            <a:r>
              <a:rPr lang="en-US" altLang="ko-KR" sz="2000" dirty="0" smtClean="0"/>
              <a:t>Seoul National University, Korea</a:t>
            </a:r>
            <a:endParaRPr lang="ko-KR" altLang="en-US" sz="2000" dirty="0"/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ko-KR" dirty="0" smtClean="0"/>
              <a:t>2017. 09. 20.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7570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Equilibrium Reconstruction Results</a:t>
            </a:r>
            <a:endParaRPr lang="ko-KR" altLang="en-US" dirty="0"/>
          </a:p>
        </p:txBody>
      </p:sp>
      <p:graphicFrame>
        <p:nvGraphicFramePr>
          <p:cNvPr id="24" name="표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4534"/>
              </p:ext>
            </p:extLst>
          </p:nvPr>
        </p:nvGraphicFramePr>
        <p:xfrm>
          <a:off x="5925205" y="4222322"/>
          <a:ext cx="5040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/>
                <a:gridCol w="1440000"/>
                <a:gridCol w="1080000"/>
                <a:gridCol w="14400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R (m)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0.38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aseline="0" dirty="0" smtClean="0"/>
                        <a:t>I</a:t>
                      </a:r>
                      <a:r>
                        <a:rPr lang="en-US" altLang="ko-KR" sz="1800" baseline="-25000" dirty="0" smtClean="0"/>
                        <a:t>P</a:t>
                      </a:r>
                      <a:r>
                        <a:rPr lang="en-US" altLang="ko-KR" sz="1800" baseline="0" dirty="0" smtClean="0"/>
                        <a:t> (kA)</a:t>
                      </a:r>
                      <a:endParaRPr lang="ko-KR" altLang="en-US" sz="18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67.0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 (m)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0.27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/>
                        <a:t>B</a:t>
                      </a:r>
                      <a:r>
                        <a:rPr lang="en-US" altLang="ko-KR" sz="1800" baseline="-25000" dirty="0" err="1" smtClean="0"/>
                        <a:t>t</a:t>
                      </a:r>
                      <a:r>
                        <a:rPr lang="en-US" altLang="ko-KR" sz="1800" dirty="0" smtClean="0"/>
                        <a:t> (T)</a:t>
                      </a:r>
                      <a:endParaRPr lang="ko-KR" altLang="en-US" sz="18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0.06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 = R / a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1.41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</a:t>
                      </a:r>
                      <a:r>
                        <a:rPr lang="en-US" altLang="ko-KR" sz="1800" baseline="-25000" dirty="0" smtClean="0"/>
                        <a:t>i</a:t>
                      </a:r>
                      <a:endParaRPr lang="ko-KR" altLang="en-US" sz="18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0.38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l-GR" altLang="ko-KR" sz="1800" dirty="0" smtClean="0"/>
                        <a:t>κ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1.93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/>
                        <a:t>q</a:t>
                      </a:r>
                      <a:r>
                        <a:rPr lang="en-US" altLang="ko-KR" sz="1800" baseline="-25000" dirty="0" err="1" smtClean="0"/>
                        <a:t>a</a:t>
                      </a:r>
                      <a:endParaRPr lang="ko-KR" altLang="en-US" sz="18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6.97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7459259" y="5767066"/>
            <a:ext cx="3740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Equilibrium reconstruction at t = 5.2 </a:t>
            </a:r>
            <a:r>
              <a:rPr lang="en-US" altLang="ko-KR" sz="1600" dirty="0" err="1" smtClean="0">
                <a:latin typeface="+mj-lt"/>
              </a:rPr>
              <a:t>ms</a:t>
            </a:r>
            <a:endParaRPr lang="ko-KR" altLang="en-US" sz="1600" dirty="0" smtClean="0">
              <a:latin typeface="+mj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5785" r="8421" b="7105"/>
          <a:stretch/>
        </p:blipFill>
        <p:spPr>
          <a:xfrm>
            <a:off x="310409" y="1016232"/>
            <a:ext cx="4919346" cy="490582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14498" y="981928"/>
            <a:ext cx="61568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Low current for internal magnetic probe ~ 70 kA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More current profile parameters (2 </a:t>
            </a: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 4)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Faster ramp-up: Lower internal inductance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+mj-lt"/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MHD activity is observed as always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dB/</a:t>
            </a:r>
            <a:r>
              <a:rPr lang="en-US" altLang="ko-KR" sz="2000" dirty="0" err="1" smtClean="0">
                <a:latin typeface="+mj-lt"/>
                <a:sym typeface="Wingdings" panose="05000000000000000000" pitchFamily="2" charset="2"/>
              </a:rPr>
              <a:t>dt</a:t>
            </a: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 from outboard </a:t>
            </a:r>
            <a:r>
              <a:rPr lang="en-US" altLang="ko-KR" sz="2000" dirty="0" err="1" smtClean="0">
                <a:latin typeface="+mj-lt"/>
                <a:sym typeface="Wingdings" panose="05000000000000000000" pitchFamily="2" charset="2"/>
              </a:rPr>
              <a:t>midplane</a:t>
            </a: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altLang="ko-KR" sz="2000" dirty="0" err="1" smtClean="0">
                <a:latin typeface="+mj-lt"/>
                <a:sym typeface="Wingdings" panose="05000000000000000000" pitchFamily="2" charset="2"/>
              </a:rPr>
              <a:t>Mirnov</a:t>
            </a: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 coils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Numerical filter applied at 1 kHz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>
                <a:sym typeface="Wingdings" panose="05000000000000000000" pitchFamily="2" charset="2"/>
              </a:rPr>
              <a:t>DAQ sampling: 25 </a:t>
            </a:r>
            <a:r>
              <a:rPr lang="en-US" altLang="ko-KR" sz="2000" dirty="0" err="1" smtClean="0">
                <a:sym typeface="Wingdings" panose="05000000000000000000" pitchFamily="2" charset="2"/>
              </a:rPr>
              <a:t>kS</a:t>
            </a:r>
            <a:r>
              <a:rPr lang="en-US" altLang="ko-KR" sz="2000" dirty="0" smtClean="0">
                <a:sym typeface="Wingdings" panose="05000000000000000000" pitchFamily="2" charset="2"/>
              </a:rPr>
              <a:t>/s</a:t>
            </a:r>
            <a:endParaRPr lang="en-US" altLang="ko-KR" sz="2000" dirty="0" smtClean="0">
              <a:latin typeface="+mj-lt"/>
              <a:sym typeface="Wingdings" panose="05000000000000000000" pitchFamily="2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0743" y="1116054"/>
            <a:ext cx="765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I</a:t>
            </a:r>
            <a:r>
              <a:rPr lang="en-US" altLang="ko-KR" sz="1600" baseline="-25000" dirty="0" smtClean="0">
                <a:latin typeface="+mj-lt"/>
              </a:rPr>
              <a:t>P</a:t>
            </a:r>
            <a:r>
              <a:rPr lang="en-US" altLang="ko-KR" sz="1600" dirty="0" smtClean="0">
                <a:latin typeface="+mj-lt"/>
              </a:rPr>
              <a:t> (kA)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0743" y="2371635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dB/</a:t>
            </a:r>
            <a:r>
              <a:rPr lang="en-US" altLang="ko-KR" sz="1600" dirty="0" err="1" smtClean="0">
                <a:latin typeface="+mj-lt"/>
              </a:rPr>
              <a:t>dt</a:t>
            </a:r>
            <a:r>
              <a:rPr lang="en-US" altLang="ko-KR" sz="1600" dirty="0" smtClean="0">
                <a:latin typeface="+mj-lt"/>
              </a:rPr>
              <a:t> (T/s)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2572" y="3598190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R (m)</a:t>
            </a:r>
            <a:endParaRPr lang="ko-KR" altLang="en-US" sz="16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0743" y="3880891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a (m)</a:t>
            </a:r>
            <a:endParaRPr lang="ko-KR" altLang="en-US" sz="1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34602" y="5347259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li</a:t>
            </a:r>
            <a:endParaRPr lang="ko-KR" altLang="en-US" sz="16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32773" y="4831676"/>
            <a:ext cx="8499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q</a:t>
            </a:r>
            <a:r>
              <a:rPr lang="en-US" altLang="ko-KR" sz="1600" baseline="-25000" dirty="0" smtClean="0">
                <a:solidFill>
                  <a:srgbClr val="FF0000"/>
                </a:solidFill>
                <a:latin typeface="+mj-lt"/>
              </a:rPr>
              <a:t>95</a:t>
            </a:r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 / 10</a:t>
            </a:r>
            <a:endParaRPr lang="ko-KR" altLang="en-US" sz="1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520992" y="3613735"/>
            <a:ext cx="4758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cf</a:t>
            </a:r>
            <a:r>
              <a:rPr lang="en-US" altLang="ko-KR" dirty="0">
                <a:sym typeface="Wingdings" panose="05000000000000000000" pitchFamily="2" charset="2"/>
              </a:rPr>
              <a:t>. if V</a:t>
            </a:r>
            <a:r>
              <a:rPr lang="en-US" altLang="ko-KR" baseline="-25000" dirty="0">
                <a:sym typeface="Wingdings" panose="05000000000000000000" pitchFamily="2" charset="2"/>
              </a:rPr>
              <a:t>T</a:t>
            </a:r>
            <a:r>
              <a:rPr lang="en-US" altLang="ko-KR" dirty="0">
                <a:sym typeface="Wingdings" panose="05000000000000000000" pitchFamily="2" charset="2"/>
              </a:rPr>
              <a:t> = 10 km/s, V</a:t>
            </a:r>
            <a:r>
              <a:rPr lang="en-US" altLang="ko-KR" baseline="-25000" dirty="0">
                <a:sym typeface="Wingdings" panose="05000000000000000000" pitchFamily="2" charset="2"/>
              </a:rPr>
              <a:t>T</a:t>
            </a:r>
            <a:r>
              <a:rPr lang="en-US" altLang="ko-KR" dirty="0">
                <a:sym typeface="Wingdings" panose="05000000000000000000" pitchFamily="2" charset="2"/>
              </a:rPr>
              <a:t> / 2</a:t>
            </a:r>
            <a:r>
              <a:rPr lang="el-GR" altLang="ko-KR" dirty="0">
                <a:sym typeface="Wingdings" panose="05000000000000000000" pitchFamily="2" charset="2"/>
              </a:rPr>
              <a:t>π</a:t>
            </a:r>
            <a:r>
              <a:rPr lang="en-US" altLang="ko-KR" dirty="0">
                <a:sym typeface="Wingdings" panose="05000000000000000000" pitchFamily="2" charset="2"/>
              </a:rPr>
              <a:t>R ~ 4 </a:t>
            </a:r>
            <a:r>
              <a:rPr lang="en-US" altLang="ko-KR" dirty="0" smtClean="0">
                <a:sym typeface="Wingdings" panose="05000000000000000000" pitchFamily="2" charset="2"/>
              </a:rPr>
              <a:t>kHz in VEST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53580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/>
        </p:blipFill>
        <p:spPr>
          <a:xfrm>
            <a:off x="1504143" y="2157710"/>
            <a:ext cx="4563144" cy="4000500"/>
          </a:xfrm>
          <a:prstGeom prst="rect">
            <a:avLst/>
          </a:prstGeom>
        </p:spPr>
      </p:pic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4" r="6864"/>
          <a:stretch/>
        </p:blipFill>
        <p:spPr>
          <a:xfrm>
            <a:off x="6067287" y="2151845"/>
            <a:ext cx="4601734" cy="40005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MHD </a:t>
            </a:r>
            <a:r>
              <a:rPr lang="en-US" altLang="ko-KR" dirty="0" smtClean="0"/>
              <a:t>Activity and Safety Factor Profile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7200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Nearly zero shear during current ramp-up (hollow current profile, 4.4 </a:t>
            </a:r>
            <a:r>
              <a:rPr lang="en-US" altLang="ko-KR" sz="2000" dirty="0" err="1" smtClean="0">
                <a:latin typeface="+mj-lt"/>
              </a:rPr>
              <a:t>ms</a:t>
            </a:r>
            <a:r>
              <a:rPr lang="en-US" altLang="ko-KR" sz="2000" dirty="0" smtClean="0">
                <a:latin typeface="+mj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As discharge evolves, current profile is relaxed (5.2 </a:t>
            </a:r>
            <a:r>
              <a:rPr lang="en-US" altLang="ko-KR" sz="2000" dirty="0" err="1" smtClean="0">
                <a:latin typeface="+mj-lt"/>
                <a:sym typeface="Wingdings" panose="05000000000000000000" pitchFamily="2" charset="2"/>
              </a:rPr>
              <a:t>ms</a:t>
            </a: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)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Positive shear throughout minor radius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MHD activity is decreased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99772" y="2486140"/>
            <a:ext cx="765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I</a:t>
            </a:r>
            <a:r>
              <a:rPr lang="en-US" altLang="ko-KR" sz="1600" baseline="-25000" dirty="0" smtClean="0">
                <a:latin typeface="+mj-lt"/>
              </a:rPr>
              <a:t>P</a:t>
            </a:r>
            <a:r>
              <a:rPr lang="en-US" altLang="ko-KR" sz="1600" dirty="0" smtClean="0">
                <a:latin typeface="+mj-lt"/>
              </a:rPr>
              <a:t> (kA)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9771" y="4397381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dB/</a:t>
            </a:r>
            <a:r>
              <a:rPr lang="en-US" altLang="ko-KR" sz="1600" dirty="0" err="1" smtClean="0">
                <a:latin typeface="+mj-lt"/>
              </a:rPr>
              <a:t>dt</a:t>
            </a:r>
            <a:r>
              <a:rPr lang="en-US" altLang="ko-KR" sz="1600" dirty="0" smtClean="0">
                <a:latin typeface="+mj-lt"/>
              </a:rPr>
              <a:t> (T/s)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26005" y="2453337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4.4 </a:t>
            </a:r>
            <a:r>
              <a:rPr lang="en-US" altLang="ko-KR" sz="1600" dirty="0" err="1" smtClean="0">
                <a:solidFill>
                  <a:srgbClr val="FF0000"/>
                </a:solidFill>
                <a:latin typeface="+mj-lt"/>
              </a:rPr>
              <a:t>ms</a:t>
            </a:r>
            <a:endParaRPr lang="ko-KR" altLang="en-US" sz="1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916" y="2465863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5.2 </a:t>
            </a:r>
            <a:r>
              <a:rPr lang="en-US" altLang="ko-KR" sz="1600" dirty="0" err="1" smtClean="0">
                <a:solidFill>
                  <a:srgbClr val="0000FF"/>
                </a:solidFill>
                <a:latin typeface="+mj-lt"/>
              </a:rPr>
              <a:t>ms</a:t>
            </a:r>
            <a:endParaRPr lang="ko-KR" altLang="en-US" sz="16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13479" y="5368720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4.4 </a:t>
            </a:r>
            <a:r>
              <a:rPr lang="en-US" altLang="ko-KR" sz="1600" dirty="0" err="1" smtClean="0">
                <a:solidFill>
                  <a:srgbClr val="FF0000"/>
                </a:solidFill>
                <a:latin typeface="+mj-lt"/>
              </a:rPr>
              <a:t>ms</a:t>
            </a:r>
            <a:endParaRPr lang="ko-KR" altLang="en-US" sz="1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916" y="5368720"/>
            <a:ext cx="8018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5.2 </a:t>
            </a:r>
            <a:r>
              <a:rPr lang="en-US" altLang="ko-KR" sz="1600" dirty="0" err="1" smtClean="0">
                <a:solidFill>
                  <a:srgbClr val="0000FF"/>
                </a:solidFill>
                <a:latin typeface="+mj-lt"/>
              </a:rPr>
              <a:t>ms</a:t>
            </a:r>
            <a:endParaRPr lang="ko-KR" altLang="en-US" sz="16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719279" y="3233797"/>
            <a:ext cx="16225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Dashed: </a:t>
            </a:r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4.4 </a:t>
            </a:r>
            <a:r>
              <a:rPr lang="en-US" altLang="ko-KR" sz="1600" dirty="0" err="1" smtClean="0">
                <a:solidFill>
                  <a:srgbClr val="FF0000"/>
                </a:solidFill>
                <a:latin typeface="+mj-lt"/>
              </a:rPr>
              <a:t>ms</a:t>
            </a:r>
            <a:endParaRPr lang="en-US" altLang="ko-KR" sz="1600" dirty="0" smtClean="0">
              <a:solidFill>
                <a:srgbClr val="FF0000"/>
              </a:solidFill>
              <a:latin typeface="+mj-lt"/>
            </a:endParaRPr>
          </a:p>
          <a:p>
            <a:r>
              <a:rPr lang="en-US" altLang="ko-KR" sz="1600" dirty="0" smtClean="0">
                <a:latin typeface="+mj-lt"/>
              </a:rPr>
              <a:t>Full line: </a:t>
            </a:r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5.2 </a:t>
            </a:r>
            <a:r>
              <a:rPr lang="en-US" altLang="ko-KR" sz="1600" dirty="0" err="1" smtClean="0">
                <a:solidFill>
                  <a:srgbClr val="0000FF"/>
                </a:solidFill>
                <a:latin typeface="+mj-lt"/>
              </a:rPr>
              <a:t>ms</a:t>
            </a:r>
            <a:endParaRPr lang="ko-KR" altLang="en-US" sz="16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2531" y="3480018"/>
            <a:ext cx="23150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Current density (A/cm</a:t>
            </a:r>
            <a:r>
              <a:rPr lang="en-US" altLang="ko-KR" sz="1600" baseline="30000" dirty="0" smtClean="0">
                <a:latin typeface="+mj-lt"/>
              </a:rPr>
              <a:t>2</a:t>
            </a:r>
            <a:r>
              <a:rPr lang="en-US" altLang="ko-KR" sz="1600" dirty="0" smtClean="0">
                <a:latin typeface="+mj-lt"/>
              </a:rPr>
              <a:t>)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400493" y="4359924"/>
            <a:ext cx="13388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Safety factor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588519" y="5394106"/>
            <a:ext cx="1934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>
                <a:latin typeface="+mj-lt"/>
              </a:rPr>
              <a:t>ψ</a:t>
            </a:r>
            <a:r>
              <a:rPr lang="en-US" altLang="ko-KR" sz="1600" baseline="-25000" dirty="0" err="1" smtClean="0">
                <a:latin typeface="+mj-lt"/>
              </a:rPr>
              <a:t>N</a:t>
            </a:r>
            <a:r>
              <a:rPr lang="en-US" altLang="ko-KR" sz="1600" dirty="0" smtClean="0">
                <a:latin typeface="+mj-lt"/>
              </a:rPr>
              <a:t> (normalized flux)</a:t>
            </a:r>
            <a:endParaRPr lang="ko-KR" alt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285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Summary and Future Work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20000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MHD activity is observed during </a:t>
            </a:r>
            <a:r>
              <a:rPr lang="en-US" altLang="ko-KR" sz="2000" dirty="0" err="1" smtClean="0">
                <a:latin typeface="+mj-lt"/>
              </a:rPr>
              <a:t>Ohmic</a:t>
            </a:r>
            <a:r>
              <a:rPr lang="en-US" altLang="ko-KR" sz="2000" dirty="0" smtClean="0">
                <a:latin typeface="+mj-lt"/>
              </a:rPr>
              <a:t> plasma operation in VEST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Equilibrium reconstruction code has been developed for current profile diagnostics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Internal magnetic probe is used as an additional constraint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Vacuum field calculated separately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Safety factor profile evolution has shown the relevance of magnetic shear to MHD activity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Change from zero to positive shear is coincident with decrease of MHD activity</a:t>
            </a:r>
            <a:endParaRPr lang="en-US" altLang="ko-KR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Future work will focus on the identification of instability source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Improved profile reconstruction using diamagnetic flux constraint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Mode number analysis</a:t>
            </a:r>
            <a:endParaRPr lang="en-US" altLang="ko-K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09128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Contents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20000"/>
            <a:ext cx="12192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Introduction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VEST </a:t>
            </a:r>
            <a:r>
              <a:rPr lang="en-US" altLang="ko-KR" sz="2000" dirty="0" err="1" smtClean="0">
                <a:latin typeface="+mj-lt"/>
              </a:rPr>
              <a:t>Ohmic</a:t>
            </a:r>
            <a:r>
              <a:rPr lang="en-US" altLang="ko-KR" sz="2000" dirty="0" smtClean="0">
                <a:latin typeface="+mj-lt"/>
              </a:rPr>
              <a:t> discharge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Previous works on MHD activity during </a:t>
            </a:r>
            <a:r>
              <a:rPr lang="en-US" altLang="ko-KR" sz="2000" dirty="0" err="1"/>
              <a:t>Ohmic</a:t>
            </a:r>
            <a:r>
              <a:rPr lang="en-US" altLang="ko-KR" sz="2000" dirty="0"/>
              <a:t> </a:t>
            </a:r>
            <a:r>
              <a:rPr lang="en-US" altLang="ko-KR" sz="2000" dirty="0" smtClean="0"/>
              <a:t>discharge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endParaRPr lang="en-US" altLang="ko-KR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Equilibrium reconstruction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Special features of VEST equilibrium reconstruction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Sensitivity test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Internal magnetic probe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Current density profile reconstruction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Study of MHD activity: Comparison to safety factor profile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Summary and future work</a:t>
            </a:r>
            <a:endParaRPr lang="ko-KR" alt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76329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VEST </a:t>
            </a:r>
            <a:r>
              <a:rPr lang="en-US" altLang="ko-KR" dirty="0" err="1" smtClean="0"/>
              <a:t>Ohmic</a:t>
            </a:r>
            <a:r>
              <a:rPr lang="en-US" altLang="ko-KR" dirty="0" smtClean="0"/>
              <a:t> Discharge</a:t>
            </a:r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532329"/>
              </p:ext>
            </p:extLst>
          </p:nvPr>
        </p:nvGraphicFramePr>
        <p:xfrm>
          <a:off x="5949927" y="4380992"/>
          <a:ext cx="5040000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0000"/>
                <a:gridCol w="1440000"/>
                <a:gridCol w="1080000"/>
                <a:gridCol w="1440000"/>
              </a:tblGrid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R (m)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0.39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baseline="0" dirty="0" smtClean="0"/>
                        <a:t>I</a:t>
                      </a:r>
                      <a:r>
                        <a:rPr lang="en-US" altLang="ko-KR" sz="1800" baseline="-25000" dirty="0" smtClean="0"/>
                        <a:t>P</a:t>
                      </a:r>
                      <a:r>
                        <a:rPr lang="en-US" altLang="ko-KR" sz="1800" baseline="0" dirty="0" smtClean="0"/>
                        <a:t> (kA)</a:t>
                      </a:r>
                      <a:endParaRPr lang="ko-KR" altLang="en-US" sz="18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96.7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 (m)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0.28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/>
                        <a:t>B</a:t>
                      </a:r>
                      <a:r>
                        <a:rPr lang="en-US" altLang="ko-KR" sz="1800" baseline="-25000" dirty="0" err="1" smtClean="0"/>
                        <a:t>t</a:t>
                      </a:r>
                      <a:r>
                        <a:rPr lang="en-US" altLang="ko-KR" sz="1800" dirty="0" smtClean="0"/>
                        <a:t> (T)</a:t>
                      </a:r>
                      <a:endParaRPr lang="ko-KR" altLang="en-US" sz="18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0.10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A = R / a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1.39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smtClean="0"/>
                        <a:t>l</a:t>
                      </a:r>
                      <a:r>
                        <a:rPr lang="en-US" altLang="ko-KR" sz="1800" baseline="-25000" dirty="0" smtClean="0"/>
                        <a:t>i</a:t>
                      </a:r>
                      <a:endParaRPr lang="ko-KR" altLang="en-US" sz="18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>
                          <a:solidFill>
                            <a:schemeClr val="tx1"/>
                          </a:solidFill>
                        </a:rPr>
                        <a:t>0.67</a:t>
                      </a:r>
                      <a:endParaRPr lang="ko-KR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l-GR" altLang="ko-KR" sz="1800" dirty="0" smtClean="0"/>
                        <a:t>κ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1.58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800" dirty="0" err="1" smtClean="0"/>
                        <a:t>q</a:t>
                      </a:r>
                      <a:r>
                        <a:rPr lang="en-US" altLang="ko-KR" sz="1800" baseline="-25000" dirty="0" err="1" smtClean="0"/>
                        <a:t>a</a:t>
                      </a:r>
                      <a:endParaRPr lang="ko-KR" altLang="en-US" sz="18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 smtClean="0"/>
                        <a:t>6.11</a:t>
                      </a:r>
                      <a:endParaRPr lang="ko-KR" altLang="en-US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74695" y="5990222"/>
            <a:ext cx="37401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Equilibrium reconstruction at t = 5.0 </a:t>
            </a:r>
            <a:r>
              <a:rPr lang="en-US" altLang="ko-KR" sz="1600" dirty="0" err="1" smtClean="0">
                <a:latin typeface="+mj-lt"/>
              </a:rPr>
              <a:t>ms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14498" y="981928"/>
            <a:ext cx="6156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EC-assisted startup &amp; </a:t>
            </a:r>
            <a:r>
              <a:rPr lang="en-US" altLang="ko-KR" sz="2000" dirty="0" err="1" smtClean="0">
                <a:latin typeface="+mj-lt"/>
              </a:rPr>
              <a:t>boronized</a:t>
            </a:r>
            <a:r>
              <a:rPr lang="en-US" altLang="ko-KR" sz="2000" dirty="0" smtClean="0">
                <a:latin typeface="+mj-lt"/>
              </a:rPr>
              <a:t> wall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Pre-ionization: R ~ 0.46 m (2.45 GHz EC)</a:t>
            </a:r>
            <a:endParaRPr lang="en-US" altLang="ko-KR" sz="2000" dirty="0">
              <a:latin typeface="+mj-lt"/>
            </a:endParaRP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Trapped particle configuration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err="1" smtClean="0">
                <a:latin typeface="+mj-lt"/>
              </a:rPr>
              <a:t>Boronization</a:t>
            </a:r>
            <a:r>
              <a:rPr lang="en-US" altLang="ko-KR" sz="2000" dirty="0" smtClean="0">
                <a:latin typeface="+mj-lt"/>
              </a:rPr>
              <a:t> / He glow discharge cleaning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Best shot: plasma current ~ 100 kA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MHD activity during ramp-up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Runaway electron production / IRE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Analysis in terms of equilibrium (q profile)</a:t>
            </a:r>
            <a:endParaRPr lang="ko-KR" altLang="en-US" sz="2000" dirty="0" smtClean="0">
              <a:latin typeface="+mj-lt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1" t="6346" r="7221" b="6346"/>
          <a:stretch/>
        </p:blipFill>
        <p:spPr>
          <a:xfrm>
            <a:off x="329398" y="981928"/>
            <a:ext cx="5013579" cy="517757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98800" y="1051549"/>
            <a:ext cx="765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I</a:t>
            </a:r>
            <a:r>
              <a:rPr lang="en-US" altLang="ko-KR" sz="1600" baseline="-25000" dirty="0" smtClean="0">
                <a:latin typeface="+mj-lt"/>
              </a:rPr>
              <a:t>P</a:t>
            </a:r>
            <a:r>
              <a:rPr lang="en-US" altLang="ko-KR" sz="1600" dirty="0" smtClean="0">
                <a:latin typeface="+mj-lt"/>
              </a:rPr>
              <a:t> (kA)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8800" y="2829644"/>
            <a:ext cx="11448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dB/</a:t>
            </a:r>
            <a:r>
              <a:rPr lang="en-US" altLang="ko-KR" sz="1600" dirty="0" err="1" smtClean="0">
                <a:latin typeface="+mj-lt"/>
              </a:rPr>
              <a:t>dt</a:t>
            </a:r>
            <a:r>
              <a:rPr lang="en-US" altLang="ko-KR" sz="1600" dirty="0" smtClean="0">
                <a:latin typeface="+mj-lt"/>
              </a:rPr>
              <a:t> (T/s)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0629" y="4607739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R (m)</a:t>
            </a:r>
            <a:endParaRPr lang="ko-KR" altLang="en-US" sz="16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98800" y="5122672"/>
            <a:ext cx="6655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a (m)</a:t>
            </a:r>
            <a:endParaRPr lang="ko-KR" altLang="en-US" sz="1600" dirty="0" smtClean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63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MHD Activity during Ramp-up Limits Plasma Performance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20000"/>
            <a:ext cx="1219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I.H. Hutchinson (1976) / </a:t>
            </a:r>
            <a:r>
              <a:rPr lang="en-US" altLang="ko-KR" sz="2000" dirty="0" smtClean="0"/>
              <a:t>R.S. </a:t>
            </a:r>
            <a:r>
              <a:rPr lang="en-US" altLang="ko-KR" sz="2000" dirty="0" err="1" smtClean="0"/>
              <a:t>Granetz</a:t>
            </a:r>
            <a:r>
              <a:rPr lang="en-US" altLang="ko-KR" sz="2000" dirty="0" smtClean="0"/>
              <a:t> et al. (1979)</a:t>
            </a:r>
            <a:endParaRPr lang="en-US" altLang="ko-KR" sz="2000" dirty="0" smtClean="0">
              <a:latin typeface="+mj-lt"/>
            </a:endParaRP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Anomalous resistivity: Fast current penetration leading to disruption / rational q surface important</a:t>
            </a:r>
          </a:p>
          <a:p>
            <a:endParaRPr lang="en-US" altLang="ko-KR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M. Ono et al. (1997) / G.D. </a:t>
            </a:r>
            <a:r>
              <a:rPr lang="en-US" altLang="ko-KR" sz="2000" dirty="0" err="1" smtClean="0">
                <a:latin typeface="+mj-lt"/>
              </a:rPr>
              <a:t>Garstka</a:t>
            </a:r>
            <a:r>
              <a:rPr lang="en-US" altLang="ko-KR" sz="2000" dirty="0" smtClean="0">
                <a:latin typeface="+mj-lt"/>
              </a:rPr>
              <a:t> et al. (2003)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/>
              <a:t>Soft X-ray array / soft </a:t>
            </a:r>
            <a:r>
              <a:rPr lang="en-US" altLang="ko-KR" sz="2000" dirty="0"/>
              <a:t>X-ray constrained equilibrium </a:t>
            </a:r>
            <a:r>
              <a:rPr lang="en-US" altLang="ko-KR" sz="2000" dirty="0" smtClean="0"/>
              <a:t>reconstruction</a:t>
            </a:r>
            <a:endParaRPr lang="en-US" altLang="ko-KR" sz="2000" dirty="0" smtClean="0">
              <a:latin typeface="+mj-lt"/>
            </a:endParaRP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Internal resistive MHD modes associated with </a:t>
            </a:r>
            <a:r>
              <a:rPr lang="en-US" altLang="ko-KR" sz="2000" dirty="0" smtClean="0"/>
              <a:t>low </a:t>
            </a:r>
            <a:r>
              <a:rPr lang="en-US" altLang="ko-KR" sz="2000" dirty="0"/>
              <a:t>m/n ~ </a:t>
            </a:r>
            <a:r>
              <a:rPr lang="en-US" altLang="ko-KR" sz="2000" dirty="0" smtClean="0"/>
              <a:t>1-3 surfaces</a:t>
            </a:r>
          </a:p>
          <a:p>
            <a:pPr marL="342900" indent="-342900">
              <a:buFont typeface="helvetica" panose="020B0604020202020204" pitchFamily="34" charset="0"/>
              <a:buChar char="–"/>
            </a:pPr>
            <a:endParaRPr lang="en-US" altLang="ko-K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Study </a:t>
            </a:r>
            <a:r>
              <a:rPr lang="en-US" altLang="ko-KR" sz="2000" dirty="0"/>
              <a:t>effect of safety factor / current density profiles on MHD </a:t>
            </a:r>
            <a:r>
              <a:rPr lang="en-US" altLang="ko-KR" sz="2000" dirty="0" smtClean="0"/>
              <a:t>activities </a:t>
            </a:r>
            <a:r>
              <a:rPr lang="en-US" altLang="ko-KR" sz="2000" dirty="0" smtClean="0">
                <a:sym typeface="Wingdings" panose="05000000000000000000" pitchFamily="2" charset="2"/>
              </a:rPr>
              <a:t> Equilibrium reconstruction</a:t>
            </a:r>
            <a:endParaRPr lang="en-US" altLang="ko-KR" sz="2000" dirty="0" smtClean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rcRect b="50693"/>
          <a:stretch/>
        </p:blipFill>
        <p:spPr>
          <a:xfrm>
            <a:off x="4123580" y="3579277"/>
            <a:ext cx="3944840" cy="269270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rcRect t="48999"/>
          <a:stretch/>
        </p:blipFill>
        <p:spPr>
          <a:xfrm>
            <a:off x="8043318" y="3579277"/>
            <a:ext cx="3949484" cy="278849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9" r="6939"/>
          <a:stretch/>
        </p:blipFill>
        <p:spPr>
          <a:xfrm>
            <a:off x="471714" y="3522435"/>
            <a:ext cx="3026229" cy="26354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232" y="3725546"/>
            <a:ext cx="1012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I</a:t>
            </a:r>
            <a:r>
              <a:rPr lang="en-US" altLang="ko-KR" sz="1600" baseline="-25000" dirty="0" smtClean="0">
                <a:latin typeface="+mj-lt"/>
              </a:rPr>
              <a:t>P</a:t>
            </a:r>
            <a:r>
              <a:rPr lang="en-US" altLang="ko-KR" sz="1600" dirty="0" smtClean="0">
                <a:latin typeface="+mj-lt"/>
              </a:rPr>
              <a:t> (10</a:t>
            </a:r>
            <a:r>
              <a:rPr lang="en-US" altLang="ko-KR" sz="1600" baseline="30000" dirty="0" smtClean="0">
                <a:latin typeface="+mj-lt"/>
              </a:rPr>
              <a:t>5</a:t>
            </a:r>
            <a:r>
              <a:rPr lang="en-US" altLang="ko-KR" sz="1600" dirty="0" smtClean="0">
                <a:latin typeface="+mj-lt"/>
              </a:rPr>
              <a:t> A)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07399" y="5988559"/>
            <a:ext cx="1090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I</a:t>
            </a:r>
            <a:r>
              <a:rPr lang="en-US" altLang="ko-KR" sz="1600" baseline="-25000" dirty="0" smtClean="0">
                <a:latin typeface="+mj-lt"/>
              </a:rPr>
              <a:t>TF</a:t>
            </a:r>
            <a:r>
              <a:rPr lang="en-US" altLang="ko-KR" sz="1600" dirty="0" smtClean="0">
                <a:latin typeface="+mj-lt"/>
              </a:rPr>
              <a:t> (10</a:t>
            </a:r>
            <a:r>
              <a:rPr lang="en-US" altLang="ko-KR" sz="1600" baseline="30000" dirty="0" smtClean="0">
                <a:latin typeface="+mj-lt"/>
              </a:rPr>
              <a:t>5</a:t>
            </a:r>
            <a:r>
              <a:rPr lang="en-US" altLang="ko-KR" sz="1600" dirty="0" smtClean="0">
                <a:latin typeface="+mj-lt"/>
              </a:rPr>
              <a:t> A)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07399" y="3879343"/>
            <a:ext cx="7913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I</a:t>
            </a:r>
            <a:r>
              <a:rPr lang="en-US" altLang="ko-KR" sz="1600" baseline="-25000" dirty="0" smtClean="0">
                <a:solidFill>
                  <a:srgbClr val="0000FF"/>
                </a:solidFill>
                <a:latin typeface="+mj-lt"/>
              </a:rPr>
              <a:t>P</a:t>
            </a:r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 = I</a:t>
            </a:r>
            <a:r>
              <a:rPr lang="en-US" altLang="ko-KR" sz="1600" baseline="-25000" dirty="0" smtClean="0">
                <a:solidFill>
                  <a:srgbClr val="0000FF"/>
                </a:solidFill>
                <a:latin typeface="+mj-lt"/>
              </a:rPr>
              <a:t>TF</a:t>
            </a:r>
            <a:endParaRPr lang="ko-KR" altLang="en-US" sz="1600" baseline="-250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30253" y="4501581"/>
            <a:ext cx="10766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I</a:t>
            </a:r>
            <a:r>
              <a:rPr lang="en-US" altLang="ko-KR" sz="1600" baseline="-25000" dirty="0" smtClean="0">
                <a:solidFill>
                  <a:srgbClr val="FF0000"/>
                </a:solidFill>
                <a:latin typeface="+mj-lt"/>
              </a:rPr>
              <a:t>P</a:t>
            </a:r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 = 0.5I</a:t>
            </a:r>
            <a:r>
              <a:rPr lang="en-US" altLang="ko-KR" sz="1600" baseline="-25000" dirty="0" smtClean="0">
                <a:solidFill>
                  <a:srgbClr val="FF0000"/>
                </a:solidFill>
                <a:latin typeface="+mj-lt"/>
              </a:rPr>
              <a:t>TF</a:t>
            </a:r>
            <a:endParaRPr lang="ko-KR" altLang="en-US" sz="1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6232" y="3376077"/>
            <a:ext cx="25277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VEST shots 14721-17571</a:t>
            </a:r>
            <a:endParaRPr lang="ko-KR" alt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362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Equilibrium </a:t>
            </a:r>
            <a:r>
              <a:rPr lang="en-US" altLang="ko-KR" dirty="0" smtClean="0"/>
              <a:t>Reconstruction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873945"/>
                <a:ext cx="7131460" cy="5025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>
                    <a:latin typeface="+mj-lt"/>
                  </a:rPr>
                  <a:t>Grad-</a:t>
                </a:r>
                <a:r>
                  <a:rPr lang="en-US" altLang="ko-KR" sz="2000" dirty="0" err="1" smtClean="0">
                    <a:latin typeface="+mj-lt"/>
                  </a:rPr>
                  <a:t>Shafranov</a:t>
                </a:r>
                <a:r>
                  <a:rPr lang="en-US" altLang="ko-KR" sz="2000" dirty="0" smtClean="0">
                    <a:latin typeface="+mj-lt"/>
                  </a:rPr>
                  <a:t> equation solved</a:t>
                </a:r>
                <a:br>
                  <a:rPr lang="en-US" altLang="ko-KR" sz="2000" dirty="0" smtClean="0">
                    <a:latin typeface="+mj-lt"/>
                  </a:rPr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ko-KR" altLang="en-US" sz="2000" i="1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ko-KR" altLang="en-US" sz="2000" i="1"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altLang="ko-KR" sz="2000" dirty="0" smtClean="0">
                  <a:latin typeface="+mj-lt"/>
                </a:endParaRPr>
              </a:p>
              <a:p>
                <a:pPr indent="342000"/>
                <a:endParaRPr lang="en-US" altLang="ko-KR" sz="2000" dirty="0" smtClean="0">
                  <a:latin typeface="+mj-lt"/>
                </a:endParaRPr>
              </a:p>
              <a:p>
                <a:pPr indent="342000"/>
                <a:r>
                  <a:rPr lang="en-US" altLang="ko-KR" sz="2000" dirty="0" smtClean="0">
                    <a:latin typeface="+mj-lt"/>
                  </a:rPr>
                  <a:t>based on magnetic diagnostics fitting</a:t>
                </a:r>
                <a:br>
                  <a:rPr lang="en-US" altLang="ko-KR" sz="2000" dirty="0" smtClean="0"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latin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∑</m:t>
                      </m:r>
                      <m:sSup>
                        <m:sSup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𝑀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𝐶</m:t>
                                          </m:r>
                                        </m:e>
                                        <m:sub>
                                          <m:r>
                                            <a:rPr lang="en-US" altLang="ko-KR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ko-KR" alt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en-US" altLang="ko-K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altLang="ko-KR" sz="2000" dirty="0" smtClean="0">
                  <a:latin typeface="+mj-lt"/>
                </a:endParaRPr>
              </a:p>
              <a:p>
                <a:pPr indent="342000"/>
                <a:endParaRPr lang="en-US" altLang="ko-KR" sz="2000" dirty="0" smtClean="0">
                  <a:latin typeface="+mj-lt"/>
                </a:endParaRPr>
              </a:p>
              <a:p>
                <a:pPr indent="342000"/>
                <a:r>
                  <a:rPr lang="en-US" altLang="ko-KR" sz="2000" dirty="0" smtClean="0">
                    <a:latin typeface="+mj-lt"/>
                  </a:rPr>
                  <a:t>assuming equilibrium current density profile model</a:t>
                </a:r>
                <a:br>
                  <a:rPr lang="en-US" altLang="ko-KR" sz="2000" dirty="0" smtClean="0"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sSup>
                            <m:sSupPr>
                              <m:ctrlPr>
                                <a:rPr lang="en-US" altLang="ko-K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altLang="ko-K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ko-K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ko-KR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ko-K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en-US" altLang="ko-K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altLang="ko-KR" sz="2000" dirty="0" smtClean="0">
                  <a:latin typeface="+mj-lt"/>
                </a:endParaRPr>
              </a:p>
              <a:p>
                <a:pPr indent="342000"/>
                <a:endParaRPr lang="en-US" altLang="ko-KR" sz="2000" dirty="0" smtClean="0">
                  <a:latin typeface="+mj-lt"/>
                </a:endParaRPr>
              </a:p>
              <a:p>
                <a:pPr indent="342000"/>
                <a:r>
                  <a:rPr lang="en-US" altLang="ko-KR" sz="2000" dirty="0" smtClean="0">
                    <a:latin typeface="+mj-lt"/>
                  </a:rPr>
                  <a:t>where </a:t>
                </a:r>
                <a:r>
                  <a:rPr lang="en-US" altLang="ko-KR" sz="2000" dirty="0" smtClean="0">
                    <a:solidFill>
                      <a:srgbClr val="00CC00"/>
                    </a:solidFill>
                    <a:latin typeface="+mj-lt"/>
                  </a:rPr>
                  <a:t>(with internal probes)</a:t>
                </a:r>
                <a:r>
                  <a:rPr lang="en-US" altLang="ko-KR" sz="2000" dirty="0" smtClean="0">
                    <a:latin typeface="+mj-lt"/>
                  </a:rPr>
                  <a:t/>
                </a:r>
                <a:br>
                  <a:rPr lang="en-US" altLang="ko-KR" sz="2000" dirty="0" smtClean="0">
                    <a:latin typeface="+mj-lt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ko-KR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ko-K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altLang="ko-K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ko-K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000" b="0" i="1" smtClean="0">
                                  <a:solidFill>
                                    <a:srgbClr val="00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rgbClr val="00CC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altLang="ko-KR" sz="2000" b="0" i="1" smtClean="0">
                                  <a:solidFill>
                                    <a:srgbClr val="00CC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sSup>
                        <m:s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00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ko-KR" sz="20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0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</m:sSub>
                      <m:r>
                        <a:rPr lang="en-US" altLang="ko-KR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ko-KR" alt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  <m:sub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b>
                        <m:sup>
                          <m: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d>
                        <m:dPr>
                          <m:ctrlPr>
                            <a:rPr lang="en-US" altLang="ko-KR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ko-K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ko-KR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altLang="ko-KR" sz="2000" i="1" smtClean="0">
                              <a:solidFill>
                                <a:srgbClr val="00CC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ko-KR" sz="2000" i="1">
                                  <a:solidFill>
                                    <a:srgbClr val="00CC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b="0" i="1" smtClean="0">
                                  <a:solidFill>
                                    <a:srgbClr val="00CC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altLang="ko-KR" sz="2000" i="1">
                                  <a:solidFill>
                                    <a:srgbClr val="00CC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altLang="ko-KR" sz="2000" dirty="0" smtClean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altLang="ko-KR" sz="2000" dirty="0">
                  <a:latin typeface="+mj-lt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altLang="ko-KR" sz="2000" dirty="0" smtClean="0">
                    <a:latin typeface="+mj-lt"/>
                  </a:rPr>
                  <a:t>Features of VEST equilibrium reconstruction</a:t>
                </a:r>
              </a:p>
              <a:p>
                <a:pPr marL="800100" lvl="1" indent="-342900">
                  <a:buFont typeface="helvetica" panose="020B0604020202020204" pitchFamily="34" charset="0"/>
                  <a:buChar char="–"/>
                </a:pPr>
                <a:r>
                  <a:rPr lang="en-US" altLang="ko-KR" sz="2000" dirty="0" smtClean="0">
                    <a:latin typeface="+mj-lt"/>
                  </a:rPr>
                  <a:t>Internal magnetic probe constraint</a:t>
                </a:r>
              </a:p>
              <a:p>
                <a:pPr marL="800100" lvl="1" indent="-342900">
                  <a:buFont typeface="helvetica" panose="020B0604020202020204" pitchFamily="34" charset="0"/>
                  <a:buChar char="–"/>
                </a:pPr>
                <a:r>
                  <a:rPr lang="en-US" altLang="ko-KR" sz="2000" dirty="0" smtClean="0">
                    <a:latin typeface="+mj-lt"/>
                  </a:rPr>
                  <a:t>Separate vacuum field calculation</a:t>
                </a:r>
                <a:endParaRPr lang="ko-KR" altLang="en-US" sz="2000" dirty="0" smtClean="0">
                  <a:latin typeface="+mj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73945"/>
                <a:ext cx="7131460" cy="5025350"/>
              </a:xfrm>
              <a:prstGeom prst="rect">
                <a:avLst/>
              </a:prstGeom>
              <a:blipFill rotWithShape="0">
                <a:blip r:embed="rId2"/>
                <a:stretch>
                  <a:fillRect l="-769" t="-485" b="-121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460" y="873945"/>
            <a:ext cx="4741079" cy="470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03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Internal Magnetic Probe for Additional Constraints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20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Reaches R &gt; 0.35 m: ~ 10% degradation of plasma current (10 mm diameter)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ko-KR" altLang="en-US" sz="2000" dirty="0" smtClean="0">
              <a:latin typeface="+mj-lt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" t="52275" r="54190" b="10898"/>
          <a:stretch/>
        </p:blipFill>
        <p:spPr>
          <a:xfrm>
            <a:off x="179970" y="1262755"/>
            <a:ext cx="2984558" cy="205262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1368490"/>
            <a:ext cx="3310753" cy="483690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3" y="3847664"/>
            <a:ext cx="3895214" cy="2561553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058" y="3856574"/>
            <a:ext cx="3358315" cy="256155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35" y="1427886"/>
            <a:ext cx="1890706" cy="22864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868848" y="1114157"/>
            <a:ext cx="215636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Compensation of </a:t>
            </a:r>
            <a:br>
              <a:rPr lang="en-US" altLang="ko-KR" sz="1600" dirty="0" smtClean="0">
                <a:latin typeface="+mj-lt"/>
              </a:rPr>
            </a:br>
            <a:r>
              <a:rPr lang="en-US" altLang="ko-KR" sz="1600" dirty="0" smtClean="0">
                <a:latin typeface="+mj-lt"/>
              </a:rPr>
              <a:t>toroidal field crosstalk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283" y="3453770"/>
            <a:ext cx="4338047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Operation test (low plasma current discharge)</a:t>
            </a:r>
            <a:endParaRPr lang="ko-KR" altLang="en-US" sz="1600" dirty="0" smtClean="0">
              <a:latin typeface="+mj-lt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0" t="39126" r="26090" b="47031"/>
          <a:stretch/>
        </p:blipFill>
        <p:spPr>
          <a:xfrm>
            <a:off x="3699291" y="1455622"/>
            <a:ext cx="2549110" cy="1413124"/>
          </a:xfrm>
          <a:prstGeom prst="rect">
            <a:avLst/>
          </a:prstGeom>
        </p:spPr>
      </p:pic>
      <p:cxnSp>
        <p:nvCxnSpPr>
          <p:cNvPr id="13" name="직선 화살표 연결선 12"/>
          <p:cNvCxnSpPr/>
          <p:nvPr/>
        </p:nvCxnSpPr>
        <p:spPr bwMode="auto">
          <a:xfrm flipV="1">
            <a:off x="5043673" y="2105162"/>
            <a:ext cx="233177" cy="8975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16" name="직선 화살표 연결선 15"/>
          <p:cNvCxnSpPr/>
          <p:nvPr/>
        </p:nvCxnSpPr>
        <p:spPr bwMode="auto">
          <a:xfrm flipV="1">
            <a:off x="5277652" y="1987911"/>
            <a:ext cx="359967" cy="12722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809034" y="2939475"/>
            <a:ext cx="13805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SUS 1/4 inch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66544" y="3205746"/>
            <a:ext cx="1609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Alumina 10 mm</a:t>
            </a:r>
            <a:endParaRPr lang="ko-KR" alt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5054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Separate Vacuum Field Calculation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1" y="720000"/>
            <a:ext cx="69847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/>
              <a:t>Eddy </a:t>
            </a:r>
            <a:r>
              <a:rPr lang="en-US" altLang="ko-KR" sz="2000" dirty="0" smtClean="0"/>
              <a:t>current </a:t>
            </a:r>
            <a:r>
              <a:rPr lang="en-US" altLang="ko-KR" sz="2000" dirty="0" err="1" smtClean="0"/>
              <a:t>I</a:t>
            </a:r>
            <a:r>
              <a:rPr lang="en-US" altLang="ko-KR" sz="2000" baseline="-25000" dirty="0" err="1" smtClean="0"/>
              <a:t>eddy</a:t>
            </a:r>
            <a:r>
              <a:rPr lang="en-US" altLang="ko-KR" sz="2000" dirty="0" smtClean="0"/>
              <a:t> ~ </a:t>
            </a:r>
            <a:r>
              <a:rPr lang="en-US" altLang="ko-KR" sz="2000" dirty="0"/>
              <a:t>250 kA (&gt; </a:t>
            </a:r>
            <a:r>
              <a:rPr lang="en-US" altLang="ko-KR" sz="2000" dirty="0" smtClean="0"/>
              <a:t>I</a:t>
            </a:r>
            <a:r>
              <a:rPr lang="en-US" altLang="ko-KR" sz="2000" baseline="-25000" dirty="0" smtClean="0"/>
              <a:t>P</a:t>
            </a:r>
            <a:r>
              <a:rPr lang="en-US" altLang="ko-KR" sz="2000" dirty="0" smtClean="0"/>
              <a:t>) in VEST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/>
              <a:t>Walls </a:t>
            </a:r>
            <a:r>
              <a:rPr lang="en-US" altLang="ko-KR" sz="2000" dirty="0"/>
              <a:t>close to the </a:t>
            </a:r>
            <a:r>
              <a:rPr lang="en-US" altLang="ko-KR" sz="2000" dirty="0" smtClean="0"/>
              <a:t>plasma (low aspect ratio)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/>
              <a:t>Coarse </a:t>
            </a:r>
            <a:r>
              <a:rPr lang="en-US" altLang="ko-KR" sz="2000" dirty="0"/>
              <a:t>grid distorts vacuum </a:t>
            </a:r>
            <a:r>
              <a:rPr lang="en-US" altLang="ko-KR" sz="2000" dirty="0" smtClean="0"/>
              <a:t>field: </a:t>
            </a:r>
            <a:r>
              <a:rPr lang="en-US" altLang="ko-KR" sz="2000" dirty="0"/>
              <a:t>Fine grid </a:t>
            </a:r>
            <a:r>
              <a:rPr lang="en-US" altLang="ko-KR" sz="2000" dirty="0" smtClean="0"/>
              <a:t>needed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/>
              <a:t>Over 400+ elements: Too many for magnetics fitting</a:t>
            </a:r>
            <a:endParaRPr lang="en-US" altLang="ko-KR" sz="20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00155"/>
            <a:ext cx="5171753" cy="38788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5980" y="4943403"/>
            <a:ext cx="16001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Measurement</a:t>
            </a:r>
          </a:p>
          <a:p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Grid 1 (Coarse)</a:t>
            </a:r>
          </a:p>
          <a:p>
            <a:r>
              <a:rPr lang="en-US" altLang="ko-KR" sz="1600" dirty="0" smtClean="0">
                <a:solidFill>
                  <a:srgbClr val="0000FF"/>
                </a:solidFill>
                <a:latin typeface="+mj-lt"/>
              </a:rPr>
              <a:t>Grid 2 (Fine)</a:t>
            </a:r>
            <a:endParaRPr lang="ko-KR" altLang="en-US" sz="1600" dirty="0" smtClean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40296" y="2687196"/>
            <a:ext cx="101502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FL 10</a:t>
            </a:r>
          </a:p>
          <a:p>
            <a:r>
              <a:rPr lang="en-US" altLang="ko-KR" sz="1600" dirty="0" err="1" smtClean="0">
                <a:latin typeface="+mj-lt"/>
              </a:rPr>
              <a:t>Midplane</a:t>
            </a:r>
            <a:endParaRPr lang="en-US" altLang="ko-KR" sz="1600" dirty="0">
              <a:latin typeface="+mj-lt"/>
            </a:endParaRPr>
          </a:p>
          <a:p>
            <a:r>
              <a:rPr lang="en-US" altLang="ko-KR" sz="1600" dirty="0" smtClean="0">
                <a:latin typeface="+mj-lt"/>
              </a:rPr>
              <a:t>Inboard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t="6636" r="6593" b="6636"/>
          <a:stretch/>
        </p:blipFill>
        <p:spPr>
          <a:xfrm>
            <a:off x="7110778" y="720000"/>
            <a:ext cx="4632500" cy="5558971"/>
          </a:xfrm>
          <a:prstGeom prst="rect">
            <a:avLst/>
          </a:prstGeom>
        </p:spPr>
      </p:pic>
      <p:cxnSp>
        <p:nvCxnSpPr>
          <p:cNvPr id="10" name="직선 화살표 연결선 9"/>
          <p:cNvCxnSpPr/>
          <p:nvPr/>
        </p:nvCxnSpPr>
        <p:spPr bwMode="auto">
          <a:xfrm flipH="1" flipV="1">
            <a:off x="7912342" y="1826017"/>
            <a:ext cx="345940" cy="813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998742" y="2639617"/>
            <a:ext cx="15840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Partial solenoid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9274" y="3978006"/>
            <a:ext cx="2555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Unconventional structures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3" name="타원 12"/>
          <p:cNvSpPr/>
          <p:nvPr/>
        </p:nvSpPr>
        <p:spPr bwMode="auto">
          <a:xfrm>
            <a:off x="8258282" y="1654629"/>
            <a:ext cx="1495318" cy="682171"/>
          </a:xfrm>
          <a:prstGeom prst="ellipse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굴림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11885" y="1323300"/>
            <a:ext cx="2303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Plasma breakdown site</a:t>
            </a:r>
            <a:endParaRPr lang="ko-KR" altLang="en-US" sz="1600" dirty="0" smtClean="0">
              <a:latin typeface="+mj-lt"/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2" r="7318"/>
          <a:stretch/>
        </p:blipFill>
        <p:spPr>
          <a:xfrm>
            <a:off x="3095049" y="3548970"/>
            <a:ext cx="3571747" cy="135650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090165" y="6278971"/>
            <a:ext cx="9304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smtClean="0">
                <a:latin typeface="+mj-lt"/>
              </a:rPr>
              <a:t>Time (s)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91029" y="4373297"/>
            <a:ext cx="2208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Wall eddy current (kA)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81246" y="5654950"/>
            <a:ext cx="23727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Plotted all 483 elements</a:t>
            </a:r>
            <a:endParaRPr lang="ko-KR" altLang="en-US" sz="16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1345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Equilibrium Reconstruction Quality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720000"/>
            <a:ext cx="1219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Accumulative equilibrium reconstruction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Random error ±10% added to measurements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Accumulated 48 reconstructed equilibriums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Post-process to get MHD parameters / fit to normal distribution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ko-KR" sz="2000" dirty="0" smtClean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Error bar: Shape parameters 10% / </a:t>
            </a:r>
            <a:r>
              <a:rPr lang="en-US" altLang="ko-KR" sz="2000" dirty="0" smtClean="0">
                <a:solidFill>
                  <a:srgbClr val="FF0000"/>
                </a:solidFill>
                <a:latin typeface="+mj-lt"/>
              </a:rPr>
              <a:t>profile parameters 20% without information inside the plasma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</a:rPr>
              <a:t>Internal magnetic probe constraint required</a:t>
            </a:r>
            <a:endParaRPr lang="en-US" altLang="ko-KR" sz="2000" dirty="0">
              <a:latin typeface="+mj-lt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/>
          </p:nvPr>
        </p:nvGraphicFramePr>
        <p:xfrm>
          <a:off x="682171" y="3677818"/>
          <a:ext cx="3268800" cy="1341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7200"/>
                <a:gridCol w="817200"/>
                <a:gridCol w="817200"/>
                <a:gridCol w="817200"/>
              </a:tblGrid>
              <a:tr h="32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baseline="0" dirty="0" smtClean="0"/>
                        <a:t>R</a:t>
                      </a:r>
                      <a:endParaRPr lang="ko-KR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0.008</a:t>
                      </a:r>
                      <a:endParaRPr lang="ko-KR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</a:rPr>
                        <a:t>q</a:t>
                      </a:r>
                      <a:r>
                        <a:rPr lang="en-US" altLang="ko-KR" sz="1600" baseline="-250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ko-KR" altLang="en-US" sz="1600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>
                          <a:solidFill>
                            <a:srgbClr val="FF0000"/>
                          </a:solidFill>
                        </a:rPr>
                        <a:t>0.183</a:t>
                      </a:r>
                      <a:endParaRPr lang="ko-KR" alt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a</a:t>
                      </a:r>
                      <a:endParaRPr lang="ko-KR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0.011</a:t>
                      </a:r>
                      <a:endParaRPr lang="ko-KR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 smtClean="0"/>
                        <a:t>q</a:t>
                      </a:r>
                      <a:r>
                        <a:rPr lang="en-US" altLang="ko-KR" sz="1600" baseline="-25000" dirty="0" err="1" smtClean="0"/>
                        <a:t>a</a:t>
                      </a:r>
                      <a:endParaRPr lang="ko-KR" alt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0.037</a:t>
                      </a:r>
                      <a:endParaRPr lang="ko-KR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latinLnBrk="1"/>
                      <a:r>
                        <a:rPr lang="el-GR" altLang="ko-KR" sz="1600" dirty="0" smtClean="0"/>
                        <a:t>δ</a:t>
                      </a:r>
                      <a:endParaRPr lang="ko-KR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0.121</a:t>
                      </a:r>
                      <a:endParaRPr lang="ko-KR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l</a:t>
                      </a:r>
                      <a:r>
                        <a:rPr lang="en-US" altLang="ko-KR" sz="1600" baseline="-25000" dirty="0" smtClean="0"/>
                        <a:t>i</a:t>
                      </a:r>
                      <a:endParaRPr lang="ko-KR" alt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0.040</a:t>
                      </a:r>
                      <a:endParaRPr lang="ko-KR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latinLnBrk="1"/>
                      <a:r>
                        <a:rPr lang="el-GR" altLang="ko-KR" sz="1600" dirty="0" smtClean="0"/>
                        <a:t>κ</a:t>
                      </a:r>
                      <a:endParaRPr lang="ko-KR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0.011</a:t>
                      </a:r>
                      <a:endParaRPr lang="ko-KR" altLang="en-US" sz="1600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L</a:t>
                      </a:r>
                      <a:r>
                        <a:rPr lang="en-US" altLang="ko-KR" sz="1600" baseline="-25000" dirty="0" smtClean="0"/>
                        <a:t>t</a:t>
                      </a:r>
                      <a:endParaRPr lang="ko-KR" altLang="en-US" sz="16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smtClean="0"/>
                        <a:t>0.019</a:t>
                      </a:r>
                      <a:endParaRPr lang="ko-KR" altLang="en-US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2171" y="3305341"/>
            <a:ext cx="28857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relative error = </a:t>
            </a:r>
            <a:r>
              <a:rPr lang="en-US" altLang="ko-KR" sz="1600" dirty="0" err="1" smtClean="0">
                <a:latin typeface="+mj-lt"/>
              </a:rPr>
              <a:t>st.dev</a:t>
            </a:r>
            <a:r>
              <a:rPr lang="en-US" altLang="ko-KR" sz="1600" dirty="0" smtClean="0">
                <a:latin typeface="+mj-lt"/>
              </a:rPr>
              <a:t> / mean</a:t>
            </a:r>
            <a:endParaRPr lang="ko-KR" altLang="en-US" sz="1600" dirty="0" smtClean="0">
              <a:latin typeface="+mj-lt"/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171" y="3494028"/>
            <a:ext cx="3351571" cy="2513678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258" y="3494028"/>
            <a:ext cx="3351570" cy="25136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63666" y="5044681"/>
            <a:ext cx="699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R (m)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3666" y="5389397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0.36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60106" y="5384324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0.39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88164" y="5044681"/>
            <a:ext cx="373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q</a:t>
            </a:r>
            <a:r>
              <a:rPr lang="en-US" altLang="ko-KR" sz="1600" baseline="-25000" dirty="0" smtClean="0">
                <a:latin typeface="+mj-lt"/>
              </a:rPr>
              <a:t>0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8164" y="5389397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0.1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498904" y="538432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0.8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00723" y="3972059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5</a:t>
            </a:r>
            <a:r>
              <a:rPr lang="el-GR" altLang="ko-KR" sz="1600" dirty="0" smtClean="0">
                <a:latin typeface="+mj-lt"/>
              </a:rPr>
              <a:t>σ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10606" y="4029001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5</a:t>
            </a:r>
            <a:r>
              <a:rPr lang="el-GR" altLang="ko-KR" sz="1600" dirty="0" smtClean="0">
                <a:latin typeface="+mj-lt"/>
              </a:rPr>
              <a:t>σ</a:t>
            </a:r>
            <a:endParaRPr lang="ko-KR" altLang="en-US" sz="1600" dirty="0" smtClean="0">
              <a:latin typeface="+mj-lt"/>
            </a:endParaRPr>
          </a:p>
        </p:txBody>
      </p:sp>
      <p:cxnSp>
        <p:nvCxnSpPr>
          <p:cNvPr id="17" name="직선 화살표 연결선 16"/>
          <p:cNvCxnSpPr/>
          <p:nvPr/>
        </p:nvCxnSpPr>
        <p:spPr bwMode="auto">
          <a:xfrm>
            <a:off x="5063666" y="3985165"/>
            <a:ext cx="25802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cxnSp>
        <p:nvCxnSpPr>
          <p:cNvPr id="18" name="직선 화살표 연결선 17"/>
          <p:cNvCxnSpPr/>
          <p:nvPr/>
        </p:nvCxnSpPr>
        <p:spPr bwMode="auto">
          <a:xfrm>
            <a:off x="8380187" y="4029001"/>
            <a:ext cx="258025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4964868" y="3305341"/>
            <a:ext cx="2307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fit to normal distribution</a:t>
            </a:r>
            <a:endParaRPr lang="ko-KR" altLang="en-US" sz="1600" dirty="0" smtClean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16570" y="4875404"/>
            <a:ext cx="2146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max. error bar: ±18%</a:t>
            </a:r>
            <a:endParaRPr lang="ko-KR" altLang="en-US" sz="1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5066" y="5250245"/>
            <a:ext cx="36840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 smtClean="0">
                <a:latin typeface="+mj-lt"/>
              </a:rPr>
              <a:t>Sample: Shot 15311</a:t>
            </a:r>
            <a:br>
              <a:rPr lang="en-US" altLang="ko-KR" sz="1600" b="1" dirty="0" smtClean="0">
                <a:latin typeface="+mj-lt"/>
              </a:rPr>
            </a:br>
            <a:r>
              <a:rPr lang="en-US" altLang="ko-KR" sz="1600" i="1" dirty="0" smtClean="0">
                <a:solidFill>
                  <a:srgbClr val="FF0000"/>
                </a:solidFill>
                <a:latin typeface="+mj-lt"/>
              </a:rPr>
              <a:t>Excluded</a:t>
            </a:r>
            <a:r>
              <a:rPr lang="en-US" altLang="ko-KR" sz="1600" dirty="0" smtClean="0">
                <a:solidFill>
                  <a:srgbClr val="FF0000"/>
                </a:solidFill>
                <a:latin typeface="+mj-lt"/>
              </a:rPr>
              <a:t> internal magnetic probe data</a:t>
            </a:r>
            <a:endParaRPr lang="ko-KR" altLang="en-US" sz="16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119247" y="1058572"/>
            <a:ext cx="41024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600" dirty="0">
                <a:latin typeface="새굴림" panose="02030600000101010101" pitchFamily="18" charset="-127"/>
                <a:ea typeface="새굴림" panose="02030600000101010101" pitchFamily="18" charset="-127"/>
              </a:rPr>
              <a:t>b = b .* (1 + 0.2 * (rand(size(b)) – 0.5));</a:t>
            </a:r>
          </a:p>
        </p:txBody>
      </p:sp>
    </p:spTree>
    <p:extLst>
      <p:ext uri="{BB962C8B-B14F-4D97-AF65-F5344CB8AC3E}">
        <p14:creationId xmlns:p14="http://schemas.microsoft.com/office/powerpoint/2010/main" val="672731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Current Density Profile Reconstruction Quality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8427" y="4913782"/>
            <a:ext cx="41650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u="sng" dirty="0" smtClean="0">
                <a:latin typeface="+mj-lt"/>
              </a:rPr>
              <a:t>Shot 15305 – 15311 (radial scan)</a:t>
            </a:r>
          </a:p>
          <a:p>
            <a:r>
              <a:rPr lang="en-US" altLang="ko-KR" sz="1600" dirty="0" smtClean="0">
                <a:latin typeface="+mj-lt"/>
              </a:rPr>
              <a:t>Total plasma current: ~ 70 kA</a:t>
            </a:r>
          </a:p>
          <a:p>
            <a:r>
              <a:rPr lang="en-US" altLang="ko-KR" sz="1600" dirty="0" err="1" smtClean="0">
                <a:latin typeface="+mj-lt"/>
              </a:rPr>
              <a:t>Boronized</a:t>
            </a:r>
            <a:r>
              <a:rPr lang="en-US" altLang="ko-KR" sz="1600" dirty="0" smtClean="0">
                <a:latin typeface="+mj-lt"/>
              </a:rPr>
              <a:t> wall</a:t>
            </a:r>
          </a:p>
          <a:p>
            <a:r>
              <a:rPr lang="en-US" altLang="ko-KR" sz="1600" dirty="0" smtClean="0">
                <a:latin typeface="+mj-lt"/>
              </a:rPr>
              <a:t>EC pre-ionization</a:t>
            </a:r>
            <a:endParaRPr lang="ko-KR" altLang="en-US" sz="1600" dirty="0" smtClean="0">
              <a:latin typeface="+mj-lt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232231" y="858832"/>
            <a:ext cx="4557484" cy="3901198"/>
            <a:chOff x="798288" y="1135259"/>
            <a:chExt cx="4557484" cy="3901198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79" t="2381" r="7279" b="4013"/>
            <a:stretch/>
          </p:blipFill>
          <p:spPr>
            <a:xfrm>
              <a:off x="798288" y="1291772"/>
              <a:ext cx="4557484" cy="374468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528453" y="4412340"/>
              <a:ext cx="6992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latin typeface="+mj-lt"/>
                </a:rPr>
                <a:t>R (m)</a:t>
              </a:r>
              <a:endParaRPr lang="ko-KR" altLang="en-US" sz="1600" dirty="0" smtClean="0">
                <a:latin typeface="+mj-lt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2593" y="1135259"/>
              <a:ext cx="1107098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latin typeface="+mj-lt"/>
                </a:rPr>
                <a:t>J</a:t>
              </a:r>
              <a:r>
                <a:rPr lang="en-US" altLang="ko-KR" sz="1600" baseline="-25000" dirty="0" smtClean="0">
                  <a:latin typeface="+mj-lt"/>
                </a:rPr>
                <a:t>T</a:t>
              </a:r>
              <a:r>
                <a:rPr lang="en-US" altLang="ko-KR" sz="1600" dirty="0" smtClean="0">
                  <a:latin typeface="+mj-lt"/>
                </a:rPr>
                <a:t> (A/cm</a:t>
              </a:r>
              <a:r>
                <a:rPr lang="en-US" altLang="ko-KR" sz="1600" baseline="30000" dirty="0" smtClean="0">
                  <a:latin typeface="+mj-lt"/>
                </a:rPr>
                <a:t>2</a:t>
              </a:r>
              <a:r>
                <a:rPr lang="en-US" altLang="ko-KR" sz="1600" dirty="0" smtClean="0">
                  <a:latin typeface="+mj-lt"/>
                </a:rPr>
                <a:t>)</a:t>
              </a:r>
              <a:endParaRPr lang="ko-KR" altLang="en-US" sz="1600" dirty="0" smtClean="0">
                <a:latin typeface="+mj-l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80862" y="1512206"/>
              <a:ext cx="162256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 smtClean="0">
                  <a:latin typeface="+mj-lt"/>
                </a:rPr>
                <a:t>Dashed: 5.4 </a:t>
              </a:r>
              <a:r>
                <a:rPr lang="en-US" altLang="ko-KR" sz="1600" dirty="0" err="1" smtClean="0">
                  <a:latin typeface="+mj-lt"/>
                </a:rPr>
                <a:t>ms</a:t>
              </a:r>
              <a:endParaRPr lang="en-US" altLang="ko-KR" sz="1600" dirty="0" smtClean="0">
                <a:latin typeface="+mj-lt"/>
              </a:endParaRPr>
            </a:p>
            <a:p>
              <a:r>
                <a:rPr lang="en-US" altLang="ko-KR" sz="1600" dirty="0" smtClean="0">
                  <a:latin typeface="+mj-lt"/>
                </a:rPr>
                <a:t>Full line: 6.2 </a:t>
              </a:r>
              <a:r>
                <a:rPr lang="en-US" altLang="ko-KR" sz="1600" dirty="0" err="1" smtClean="0">
                  <a:latin typeface="+mj-lt"/>
                </a:rPr>
                <a:t>ms</a:t>
              </a:r>
              <a:endParaRPr lang="ko-KR" altLang="en-US" sz="1600" dirty="0" smtClean="0">
                <a:latin typeface="+mj-lt"/>
              </a:endParaRPr>
            </a:p>
          </p:txBody>
        </p:sp>
        <p:cxnSp>
          <p:nvCxnSpPr>
            <p:cNvPr id="10" name="직선 화살표 연결선 9"/>
            <p:cNvCxnSpPr/>
            <p:nvPr/>
          </p:nvCxnSpPr>
          <p:spPr bwMode="auto">
            <a:xfrm flipH="1">
              <a:off x="3381829" y="2838030"/>
              <a:ext cx="435428" cy="61637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3537517" y="2499476"/>
              <a:ext cx="16659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altLang="ko-KR" sz="1600" dirty="0" smtClean="0">
                  <a:latin typeface="+mj-lt"/>
                </a:rPr>
                <a:t>Direct deduction</a:t>
              </a:r>
            </a:p>
            <a:p>
              <a:pPr algn="r"/>
              <a:r>
                <a:rPr lang="en-US" altLang="ko-KR" sz="1600" dirty="0" smtClean="0">
                  <a:latin typeface="+mj-lt"/>
                </a:rPr>
                <a:t>(</a:t>
              </a:r>
              <a:r>
                <a:rPr lang="en-US" altLang="ko-KR" sz="1600" dirty="0">
                  <a:solidFill>
                    <a:srgbClr val="FF0000"/>
                  </a:solidFill>
                  <a:latin typeface="+mj-lt"/>
                </a:rPr>
                <a:t>4</a:t>
              </a:r>
              <a:r>
                <a:rPr lang="en-US" altLang="ko-KR" sz="1600" dirty="0" smtClean="0">
                  <a:solidFill>
                    <a:srgbClr val="FF0000"/>
                  </a:solidFill>
                  <a:latin typeface="+mj-lt"/>
                </a:rPr>
                <a:t>.4</a:t>
              </a:r>
              <a:r>
                <a:rPr lang="en-US" altLang="ko-KR" sz="1600" dirty="0" smtClean="0">
                  <a:latin typeface="+mj-lt"/>
                </a:rPr>
                <a:t> / </a:t>
              </a:r>
              <a:r>
                <a:rPr lang="en-US" altLang="ko-KR" sz="1600" dirty="0" smtClean="0">
                  <a:solidFill>
                    <a:srgbClr val="0000FF"/>
                  </a:solidFill>
                  <a:latin typeface="+mj-lt"/>
                </a:rPr>
                <a:t>5.2</a:t>
              </a:r>
              <a:r>
                <a:rPr lang="en-US" altLang="ko-KR" sz="1600" dirty="0" smtClean="0">
                  <a:latin typeface="+mj-lt"/>
                </a:rPr>
                <a:t> </a:t>
              </a:r>
              <a:r>
                <a:rPr lang="en-US" altLang="ko-KR" sz="1600" dirty="0" err="1" smtClean="0">
                  <a:latin typeface="+mj-lt"/>
                </a:rPr>
                <a:t>ms</a:t>
              </a:r>
              <a:r>
                <a:rPr lang="en-US" altLang="ko-KR" sz="1600" dirty="0" smtClean="0">
                  <a:latin typeface="+mj-lt"/>
                </a:rPr>
                <a:t>)</a:t>
              </a:r>
              <a:endParaRPr lang="ko-KR" altLang="en-US" sz="1600" dirty="0" smtClean="0">
                <a:latin typeface="+mj-lt"/>
              </a:endParaRPr>
            </a:p>
          </p:txBody>
        </p:sp>
      </p:grp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07"/>
          <a:stretch/>
        </p:blipFill>
        <p:spPr>
          <a:xfrm>
            <a:off x="9811658" y="3100106"/>
            <a:ext cx="2047536" cy="3168756"/>
          </a:xfrm>
          <a:prstGeom prst="rect">
            <a:avLst/>
          </a:prstGeom>
        </p:spPr>
      </p:pic>
      <p:pic>
        <p:nvPicPr>
          <p:cNvPr id="16" name="그림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5" r="5908"/>
          <a:stretch/>
        </p:blipFill>
        <p:spPr>
          <a:xfrm>
            <a:off x="5031478" y="2929678"/>
            <a:ext cx="4538417" cy="183035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152571" y="4913782"/>
            <a:ext cx="419462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latin typeface="+mj-lt"/>
              </a:rPr>
              <a:t>Plasma current (measurement)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+mj-lt"/>
              </a:rPr>
              <a:t>(max. I</a:t>
            </a:r>
            <a:r>
              <a:rPr lang="en-US" altLang="ko-KR" sz="1600" baseline="-25000" dirty="0" smtClean="0">
                <a:latin typeface="+mj-lt"/>
              </a:rPr>
              <a:t>P</a:t>
            </a:r>
            <a:r>
              <a:rPr lang="en-US" altLang="ko-KR" sz="1600" dirty="0" smtClean="0">
                <a:latin typeface="+mj-lt"/>
              </a:rPr>
              <a:t> – min. I</a:t>
            </a:r>
            <a:r>
              <a:rPr lang="en-US" altLang="ko-KR" sz="1600" baseline="-25000" dirty="0" smtClean="0">
                <a:latin typeface="+mj-lt"/>
              </a:rPr>
              <a:t>P</a:t>
            </a:r>
            <a:r>
              <a:rPr lang="en-US" altLang="ko-KR" sz="1600" dirty="0" smtClean="0">
                <a:latin typeface="+mj-lt"/>
              </a:rPr>
              <a:t>) / mean I</a:t>
            </a:r>
            <a:r>
              <a:rPr lang="en-US" altLang="ko-KR" sz="1600" baseline="-25000" dirty="0" smtClean="0">
                <a:latin typeface="+mj-lt"/>
              </a:rPr>
              <a:t>P</a:t>
            </a:r>
            <a:r>
              <a:rPr lang="en-US" altLang="ko-KR" sz="1600" dirty="0" smtClean="0">
                <a:latin typeface="+mj-lt"/>
              </a:rPr>
              <a:t> = 10%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1600" dirty="0" smtClean="0">
                <a:latin typeface="+mj-lt"/>
              </a:rPr>
              <a:t>VEST typically shows a very good shot to shot reproducibility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52571" y="1124816"/>
            <a:ext cx="670662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</a:rPr>
              <a:t>Additional constraint </a:t>
            </a: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 more unknowns used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Reconstructed vs. measured current density profile</a:t>
            </a: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Plasma centered above </a:t>
            </a:r>
            <a:r>
              <a:rPr lang="en-US" altLang="ko-KR" sz="2000" dirty="0" err="1" smtClean="0">
                <a:latin typeface="+mj-lt"/>
                <a:sym typeface="Wingdings" panose="05000000000000000000" pitchFamily="2" charset="2"/>
              </a:rPr>
              <a:t>midplane</a:t>
            </a:r>
            <a:endParaRPr lang="en-US" altLang="ko-KR" sz="2000" dirty="0" smtClean="0">
              <a:latin typeface="+mj-lt"/>
              <a:sym typeface="Wingdings" panose="05000000000000000000" pitchFamily="2" charset="2"/>
            </a:endParaRP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Sensor position may be off-</a:t>
            </a:r>
            <a:r>
              <a:rPr lang="en-US" altLang="ko-KR" sz="2000" dirty="0" err="1" smtClean="0">
                <a:latin typeface="+mj-lt"/>
                <a:sym typeface="Wingdings" panose="05000000000000000000" pitchFamily="2" charset="2"/>
              </a:rPr>
              <a:t>midplane</a:t>
            </a:r>
            <a:endParaRPr lang="en-US" altLang="ko-KR" sz="2000" dirty="0" smtClean="0">
              <a:latin typeface="+mj-lt"/>
              <a:sym typeface="Wingdings" panose="05000000000000000000" pitchFamily="2" charset="2"/>
            </a:endParaRPr>
          </a:p>
          <a:p>
            <a:pPr marL="800100" lvl="1" indent="-342900">
              <a:buFont typeface="helvetica" panose="020B0604020202020204" pitchFamily="34" charset="0"/>
              <a:buChar char="–"/>
            </a:pPr>
            <a:r>
              <a:rPr lang="en-US" altLang="ko-KR" sz="2000" dirty="0" smtClean="0">
                <a:latin typeface="+mj-lt"/>
                <a:sym typeface="Wingdings" panose="05000000000000000000" pitchFamily="2" charset="2"/>
              </a:rPr>
              <a:t>Plasma perturbed by the sensors (~ 10%)</a:t>
            </a:r>
            <a:endParaRPr lang="ko-KR" altLang="en-US" sz="20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6363242"/>
      </p:ext>
    </p:extLst>
  </p:cSld>
  <p:clrMapOvr>
    <a:masterClrMapping/>
  </p:clrMapOvr>
</p:sld>
</file>

<file path=ppt/theme/theme1.xml><?xml version="1.0" encoding="utf-8"?>
<a:theme xmlns:a="http://schemas.openxmlformats.org/drawingml/2006/main" name="(eng.)templet">
  <a:themeElements>
    <a:clrScheme name="cov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nuplex">
      <a:majorFont>
        <a:latin typeface="helvetica"/>
        <a:ea typeface="맑은 고딕"/>
        <a:cs typeface=""/>
      </a:majorFont>
      <a:minorFont>
        <a:latin typeface="helvetic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굴림" pitchFamily="50" charset="-127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000" dirty="0" smtClean="0">
            <a:latin typeface="+mj-lt"/>
          </a:defRPr>
        </a:defPPr>
      </a:lstStyle>
    </a:txDef>
  </a:objectDefaults>
  <a:extraClrSchemeLst>
    <a:extraClrScheme>
      <a:clrScheme name="cov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v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v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(eng.)templet" id="{4A7E62C0-A08C-4A33-A25A-1E3B527F9114}" vid="{EB4B6DA1-CBD1-4728-BCDD-95D610C07817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229</TotalTime>
  <Words>937</Words>
  <Application>Microsoft Office PowerPoint</Application>
  <PresentationFormat>와이드스크린</PresentationFormat>
  <Paragraphs>218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2" baseType="lpstr">
      <vt:lpstr>굴림</vt:lpstr>
      <vt:lpstr>맑은 고딕</vt:lpstr>
      <vt:lpstr>새굴림</vt:lpstr>
      <vt:lpstr>Arial</vt:lpstr>
      <vt:lpstr>Cambria Math</vt:lpstr>
      <vt:lpstr>helvetica</vt:lpstr>
      <vt:lpstr>Tahoma</vt:lpstr>
      <vt:lpstr>Times New Roman</vt:lpstr>
      <vt:lpstr>Wingdings</vt:lpstr>
      <vt:lpstr>(eng.)templet</vt:lpstr>
      <vt:lpstr>PowerPoint 프레젠테이션</vt:lpstr>
      <vt:lpstr>Contents</vt:lpstr>
      <vt:lpstr>VEST Ohmic Discharge</vt:lpstr>
      <vt:lpstr>MHD Activity during Ramp-up Limits Plasma Performance</vt:lpstr>
      <vt:lpstr>Equilibrium Reconstruction</vt:lpstr>
      <vt:lpstr>Internal Magnetic Probe for Additional Constraints</vt:lpstr>
      <vt:lpstr>Separate Vacuum Field Calculation</vt:lpstr>
      <vt:lpstr>Equilibrium Reconstruction Quality</vt:lpstr>
      <vt:lpstr>Current Density Profile Reconstruction Quality</vt:lpstr>
      <vt:lpstr>Equilibrium Reconstruction Results</vt:lpstr>
      <vt:lpstr>MHD Activity and Safety Factor Profile</vt:lpstr>
      <vt:lpstr>Summary and Future Work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</dc:creator>
  <cp:lastModifiedBy>Yang</cp:lastModifiedBy>
  <cp:revision>17</cp:revision>
  <cp:lastPrinted>2017-09-20T03:02:19Z</cp:lastPrinted>
  <dcterms:created xsi:type="dcterms:W3CDTF">2017-09-19T23:28:27Z</dcterms:created>
  <dcterms:modified xsi:type="dcterms:W3CDTF">2017-09-20T05:43:12Z</dcterms:modified>
</cp:coreProperties>
</file>