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5" r:id="rId2"/>
    <p:sldId id="341" r:id="rId3"/>
    <p:sldId id="321" r:id="rId4"/>
    <p:sldId id="358" r:id="rId5"/>
    <p:sldId id="361" r:id="rId6"/>
    <p:sldId id="380" r:id="rId7"/>
    <p:sldId id="359" r:id="rId8"/>
    <p:sldId id="294" r:id="rId9"/>
    <p:sldId id="288" r:id="rId10"/>
    <p:sldId id="281" r:id="rId11"/>
    <p:sldId id="379" r:id="rId12"/>
    <p:sldId id="371" r:id="rId13"/>
    <p:sldId id="373" r:id="rId14"/>
    <p:sldId id="363" r:id="rId15"/>
    <p:sldId id="366" r:id="rId16"/>
    <p:sldId id="344" r:id="rId17"/>
    <p:sldId id="345" r:id="rId18"/>
    <p:sldId id="340" r:id="rId19"/>
    <p:sldId id="375" r:id="rId20"/>
    <p:sldId id="347" r:id="rId21"/>
    <p:sldId id="348" r:id="rId22"/>
    <p:sldId id="350" r:id="rId23"/>
    <p:sldId id="351" r:id="rId24"/>
    <p:sldId id="353" r:id="rId25"/>
    <p:sldId id="382" r:id="rId26"/>
    <p:sldId id="357" r:id="rId27"/>
    <p:sldId id="378" r:id="rId28"/>
    <p:sldId id="320" r:id="rId29"/>
    <p:sldId id="278" r:id="rId30"/>
    <p:sldId id="384" r:id="rId31"/>
    <p:sldId id="383" r:id="rId32"/>
    <p:sldId id="374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26" r:id="rId44"/>
    <p:sldId id="377" r:id="rId45"/>
    <p:sldId id="319" r:id="rId46"/>
    <p:sldId id="317" r:id="rId47"/>
    <p:sldId id="315" r:id="rId48"/>
    <p:sldId id="313" r:id="rId49"/>
    <p:sldId id="311" r:id="rId50"/>
    <p:sldId id="309" r:id="rId51"/>
    <p:sldId id="305" r:id="rId52"/>
    <p:sldId id="306" r:id="rId53"/>
    <p:sldId id="307" r:id="rId54"/>
    <p:sldId id="365" r:id="rId55"/>
    <p:sldId id="369" r:id="rId56"/>
    <p:sldId id="370" r:id="rId57"/>
    <p:sldId id="287" r:id="rId58"/>
    <p:sldId id="282" r:id="rId59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4" autoAdjust="0"/>
    <p:restoredTop sz="94660"/>
  </p:normalViewPr>
  <p:slideViewPr>
    <p:cSldViewPr snapToGrid="0">
      <p:cViewPr varScale="1">
        <p:scale>
          <a:sx n="53" d="100"/>
          <a:sy n="53" d="100"/>
        </p:scale>
        <p:origin x="80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174F5-0ECB-4368-B0C9-22DF218A027E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ABB92-54B1-4CFC-8911-2638AC93C1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6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3FA-08C2-42E7-A72A-E676D81D56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7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3FA-08C2-42E7-A72A-E676D81D56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3FA-08C2-42E7-A72A-E676D81D56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3FA-08C2-42E7-A72A-E676D81D564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2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27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15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5908609"/>
            <a:ext cx="2743200" cy="365125"/>
          </a:xfrm>
        </p:spPr>
        <p:txBody>
          <a:bodyPr/>
          <a:lstStyle/>
          <a:p>
            <a:fld id="{C4E72722-3E72-4A42-8971-8B25B58ECB9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590860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5908609"/>
            <a:ext cx="2743200" cy="365125"/>
          </a:xfrm>
        </p:spPr>
        <p:txBody>
          <a:bodyPr/>
          <a:lstStyle/>
          <a:p>
            <a:fld id="{4721772E-AFF8-CA46-8512-580DABBF6AB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直線コネクタ 6"/>
          <p:cNvCxnSpPr/>
          <p:nvPr userDrawn="1"/>
        </p:nvCxnSpPr>
        <p:spPr>
          <a:xfrm>
            <a:off x="369225" y="6617631"/>
            <a:ext cx="11453567" cy="28281"/>
          </a:xfrm>
          <a:prstGeom prst="line">
            <a:avLst/>
          </a:prstGeom>
          <a:ln w="57150">
            <a:solidFill>
              <a:srgbClr val="E52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273724"/>
            <a:ext cx="2595510" cy="530381"/>
          </a:xfrm>
          <a:prstGeom prst="rect">
            <a:avLst/>
          </a:prstGeom>
        </p:spPr>
      </p:pic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8012632" y="6507976"/>
            <a:ext cx="3341169" cy="2475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63423" tIns="31156" rIns="63423" bIns="31156">
            <a:prstTxWarp prst="textNoShape">
              <a:avLst/>
            </a:prstTxWarp>
            <a:spAutoFit/>
          </a:bodyPr>
          <a:lstStyle/>
          <a:p>
            <a:pPr algn="ctr" defTabSz="686957"/>
            <a:r>
              <a:rPr lang="en-US" altLang="ja-JP" sz="1200" i="1" dirty="0" smtClean="0">
                <a:solidFill>
                  <a:srgbClr val="E52B27"/>
                </a:solidFill>
                <a:latin typeface="Rockwell" panose="02060603020205020403" pitchFamily="18" charset="0"/>
                <a:ea typeface="Osaka" charset="-128"/>
                <a:cs typeface="Times New Roman"/>
              </a:rPr>
              <a:t>Advanced </a:t>
            </a:r>
            <a:r>
              <a:rPr lang="en-US" altLang="ja-JP" sz="1200" i="1" dirty="0">
                <a:solidFill>
                  <a:srgbClr val="E52B27"/>
                </a:solidFill>
                <a:latin typeface="Rockwell" panose="02060603020205020403" pitchFamily="18" charset="0"/>
                <a:ea typeface="Osaka" charset="-128"/>
                <a:cs typeface="Times New Roman"/>
              </a:rPr>
              <a:t>Fusion Research Center</a:t>
            </a:r>
            <a:endParaRPr lang="ja-JP" altLang="en-US" sz="1200" i="1" dirty="0">
              <a:solidFill>
                <a:srgbClr val="E52B27"/>
              </a:solidFill>
              <a:latin typeface="Rockwell" panose="02060603020205020403" pitchFamily="18" charset="0"/>
              <a:ea typeface="Osaka" charset="-128"/>
              <a:cs typeface="Times New Roman"/>
            </a:endParaRPr>
          </a:p>
        </p:txBody>
      </p:sp>
      <p:sp>
        <p:nvSpPr>
          <p:cNvPr id="10" name="1 つの角を切り取った四角形 12"/>
          <p:cNvSpPr/>
          <p:nvPr userDrawn="1"/>
        </p:nvSpPr>
        <p:spPr>
          <a:xfrm flipV="1">
            <a:off x="2" y="-2"/>
            <a:ext cx="9076267" cy="76200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77000">
                <a:srgbClr val="E52B27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" y="-2"/>
            <a:ext cx="10515600" cy="76199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5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つの角を切り取った四角形 12"/>
          <p:cNvSpPr/>
          <p:nvPr userDrawn="1"/>
        </p:nvSpPr>
        <p:spPr>
          <a:xfrm flipV="1">
            <a:off x="1" y="-2"/>
            <a:ext cx="9076267" cy="76200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77000">
                <a:srgbClr val="E52B27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34560"/>
            <a:ext cx="10515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Lucida Sans" panose="020B0602030504020204" pitchFamily="34" charset="0"/>
                <a:ea typeface="HGMaruGothicMPRO" panose="020F0600000000000000" pitchFamily="34" charset="-128"/>
              </a:defRPr>
            </a:lvl1pPr>
            <a:lvl2pPr>
              <a:defRPr>
                <a:solidFill>
                  <a:schemeClr val="tx2"/>
                </a:solidFill>
                <a:latin typeface="Lucida Sans" panose="020B0602030504020204" pitchFamily="34" charset="0"/>
                <a:ea typeface="HGMaruGothicMPRO" panose="020F0600000000000000" pitchFamily="34" charset="-128"/>
              </a:defRPr>
            </a:lvl2pPr>
            <a:lvl3pPr>
              <a:defRPr>
                <a:solidFill>
                  <a:schemeClr val="tx2"/>
                </a:solidFill>
                <a:latin typeface="Lucida Sans" panose="020B0602030504020204" pitchFamily="34" charset="0"/>
                <a:ea typeface="HGMaruGothicMPRO" panose="020F0600000000000000" pitchFamily="34" charset="-128"/>
              </a:defRPr>
            </a:lvl3pPr>
            <a:lvl4pPr>
              <a:defRPr>
                <a:solidFill>
                  <a:schemeClr val="tx2"/>
                </a:solidFill>
                <a:latin typeface="Lucida Sans" panose="020B0602030504020204" pitchFamily="34" charset="0"/>
                <a:ea typeface="HGMaruGothicMPRO" panose="020F0600000000000000" pitchFamily="34" charset="-128"/>
              </a:defRPr>
            </a:lvl4pPr>
            <a:lvl5pPr>
              <a:defRPr>
                <a:solidFill>
                  <a:schemeClr val="tx2"/>
                </a:solidFill>
                <a:latin typeface="Lucida Sans" panose="020B0602030504020204" pitchFamily="34" charset="0"/>
                <a:ea typeface="HGMaruGothicMPRO" panose="020F0600000000000000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865297"/>
            <a:ext cx="2743200" cy="365125"/>
          </a:xfrm>
        </p:spPr>
        <p:txBody>
          <a:bodyPr/>
          <a:lstStyle/>
          <a:p>
            <a:fld id="{C4E72722-3E72-4A42-8971-8B25B58ECB9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865297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865297"/>
            <a:ext cx="2743200" cy="365125"/>
          </a:xfrm>
        </p:spPr>
        <p:txBody>
          <a:bodyPr/>
          <a:lstStyle/>
          <a:p>
            <a:fld id="{4721772E-AFF8-CA46-8512-580DABBF6AB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直線コネクタ 6"/>
          <p:cNvCxnSpPr/>
          <p:nvPr userDrawn="1"/>
        </p:nvCxnSpPr>
        <p:spPr>
          <a:xfrm>
            <a:off x="369224" y="6617630"/>
            <a:ext cx="11453567" cy="28281"/>
          </a:xfrm>
          <a:prstGeom prst="line">
            <a:avLst/>
          </a:prstGeom>
          <a:ln w="57150">
            <a:solidFill>
              <a:srgbClr val="E52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273723"/>
            <a:ext cx="2595511" cy="530381"/>
          </a:xfrm>
          <a:prstGeom prst="rect">
            <a:avLst/>
          </a:prstGeom>
        </p:spPr>
      </p:pic>
      <p:sp>
        <p:nvSpPr>
          <p:cNvPr id="15" name="Rectangle 30"/>
          <p:cNvSpPr>
            <a:spLocks noChangeArrowheads="1"/>
          </p:cNvSpPr>
          <p:nvPr userDrawn="1"/>
        </p:nvSpPr>
        <p:spPr bwMode="auto">
          <a:xfrm>
            <a:off x="8012632" y="6507976"/>
            <a:ext cx="3341169" cy="2475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63423" tIns="31156" rIns="63423" bIns="31156">
            <a:prstTxWarp prst="textNoShape">
              <a:avLst/>
            </a:prstTxWarp>
            <a:spAutoFit/>
          </a:bodyPr>
          <a:lstStyle/>
          <a:p>
            <a:pPr algn="ctr" defTabSz="686957"/>
            <a:r>
              <a:rPr lang="en-US" altLang="ja-JP" sz="1200" i="1" dirty="0" smtClean="0">
                <a:solidFill>
                  <a:srgbClr val="E52B27"/>
                </a:solidFill>
                <a:latin typeface="Rockwell" panose="02060603020205020403" pitchFamily="18" charset="0"/>
                <a:ea typeface="Osaka" charset="-128"/>
                <a:cs typeface="Times New Roman"/>
              </a:rPr>
              <a:t>Advanced </a:t>
            </a:r>
            <a:r>
              <a:rPr lang="en-US" altLang="ja-JP" sz="1200" i="1" dirty="0">
                <a:solidFill>
                  <a:srgbClr val="E52B27"/>
                </a:solidFill>
                <a:latin typeface="Rockwell" panose="02060603020205020403" pitchFamily="18" charset="0"/>
                <a:ea typeface="Osaka" charset="-128"/>
                <a:cs typeface="Times New Roman"/>
              </a:rPr>
              <a:t>Fusion Research Center</a:t>
            </a:r>
            <a:endParaRPr lang="ja-JP" altLang="en-US" sz="1200" i="1" dirty="0">
              <a:solidFill>
                <a:srgbClr val="E52B27"/>
              </a:solidFill>
              <a:latin typeface="Rockwell" panose="02060603020205020403" pitchFamily="18" charset="0"/>
              <a:ea typeface="Osaka" charset="-128"/>
              <a:cs typeface="Times New Roman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" y="-5664"/>
            <a:ext cx="10515600" cy="76199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1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47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77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25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83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19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12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8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84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CAB58-58F7-4C39-A013-29054CEE2D7D}" type="datetimeFigureOut">
              <a:rPr kumimoji="1" lang="ja-JP" altLang="en-US" smtClean="0"/>
              <a:t>2017/9/22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BC89-D3E3-4534-B459-1C089293D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3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tm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0.png"/><Relationship Id="rId3" Type="http://schemas.openxmlformats.org/officeDocument/2006/relationships/image" Target="../media/image58.emf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47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emf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.gi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2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2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7.emf"/><Relationship Id="rId3" Type="http://schemas.openxmlformats.org/officeDocument/2006/relationships/image" Target="../media/image93.emf"/><Relationship Id="rId7" Type="http://schemas.openxmlformats.org/officeDocument/2006/relationships/image" Target="../media/image90.wmf"/><Relationship Id="rId12" Type="http://schemas.openxmlformats.org/officeDocument/2006/relationships/image" Target="../media/image9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5.emf"/><Relationship Id="rId5" Type="http://schemas.openxmlformats.org/officeDocument/2006/relationships/image" Target="../media/image89.wmf"/><Relationship Id="rId15" Type="http://schemas.openxmlformats.org/officeDocument/2006/relationships/image" Target="../media/image92.wmf"/><Relationship Id="rId10" Type="http://schemas.openxmlformats.org/officeDocument/2006/relationships/image" Target="../media/image9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7.emf"/><Relationship Id="rId3" Type="http://schemas.openxmlformats.org/officeDocument/2006/relationships/image" Target="../media/image93.emf"/><Relationship Id="rId7" Type="http://schemas.openxmlformats.org/officeDocument/2006/relationships/image" Target="../media/image90.wmf"/><Relationship Id="rId12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5.emf"/><Relationship Id="rId5" Type="http://schemas.openxmlformats.org/officeDocument/2006/relationships/image" Target="../media/image89.wmf"/><Relationship Id="rId15" Type="http://schemas.openxmlformats.org/officeDocument/2006/relationships/image" Target="../media/image92.wmf"/><Relationship Id="rId10" Type="http://schemas.openxmlformats.org/officeDocument/2006/relationships/image" Target="../media/image9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396" y="163525"/>
            <a:ext cx="1059340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/>
              <a:t>Overview of recent progress on plasma current start-up and long-duration plasma maintenance in QUEST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9389" y="1489088"/>
            <a:ext cx="10891787" cy="1774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Kazuaki Hanada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Hiroshi Idei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Naoaki</a:t>
            </a:r>
            <a:r>
              <a:rPr lang="en-US" altLang="ja-JP" sz="2400" dirty="0"/>
              <a:t> Yoshida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Makoto Hasegawa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Kazuo Nakamura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Hideki Zushi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Akihide Fujisawa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Yoshihiko Nagashima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Takumi Onchi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Kengo</a:t>
            </a:r>
            <a:r>
              <a:rPr lang="en-US" altLang="ja-JP" sz="2400" dirty="0"/>
              <a:t> Kuroda</a:t>
            </a:r>
            <a:r>
              <a:rPr lang="en-US" altLang="ja-JP" sz="2400" baseline="30000" dirty="0"/>
              <a:t>1</a:t>
            </a:r>
            <a:r>
              <a:rPr lang="en-US" altLang="ja-JP" sz="2400" dirty="0" smtClean="0"/>
              <a:t>,</a:t>
            </a:r>
            <a:r>
              <a:rPr lang="en-GB" altLang="ja-JP" sz="2400" dirty="0"/>
              <a:t> O. </a:t>
            </a:r>
            <a:r>
              <a:rPr lang="en-GB" altLang="ja-JP" sz="2400" dirty="0" smtClean="0"/>
              <a:t>Watanabe</a:t>
            </a:r>
            <a:r>
              <a:rPr lang="en-GB" altLang="ja-JP" sz="2400" baseline="30000" dirty="0" smtClean="0"/>
              <a:t>1</a:t>
            </a:r>
            <a:r>
              <a:rPr lang="en-GB" altLang="ja-JP" sz="2400" dirty="0" smtClean="0"/>
              <a:t>,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Shoji Kawasaki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Aki Higashijima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Takahiro Nagata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Shun Shimabukuro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Atsushi Fukuyama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, Osamu Mitarai</a:t>
            </a:r>
            <a:r>
              <a:rPr lang="en-US" altLang="ja-JP" sz="2400" baseline="30000" dirty="0"/>
              <a:t>3</a:t>
            </a:r>
            <a:r>
              <a:rPr lang="en-US" altLang="ja-JP" sz="2400" dirty="0"/>
              <a:t>, Yuichi Takase</a:t>
            </a:r>
            <a:r>
              <a:rPr lang="en-US" altLang="ja-JP" sz="2400" baseline="30000" dirty="0"/>
              <a:t>4</a:t>
            </a:r>
            <a:r>
              <a:rPr lang="en-US" altLang="ja-JP" sz="2400" dirty="0"/>
              <a:t>, Roger Raman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, and Masayuki Ono</a:t>
            </a:r>
            <a:r>
              <a:rPr lang="en-US" altLang="ja-JP" sz="2400" baseline="30000" dirty="0"/>
              <a:t>6</a:t>
            </a:r>
            <a:r>
              <a:rPr lang="en-US" altLang="ja-JP" sz="2400" dirty="0" smtClean="0"/>
              <a:t>.</a:t>
            </a:r>
            <a:endParaRPr lang="ja-JP" altLang="ja-JP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6944" y="3007001"/>
            <a:ext cx="1118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baseline="30000" dirty="0"/>
              <a:t>1 </a:t>
            </a:r>
            <a:r>
              <a:rPr lang="en-US" altLang="ja-JP" i="1" dirty="0"/>
              <a:t>Research Institute for Applied Mechanics, Kyushu University, </a:t>
            </a:r>
            <a:r>
              <a:rPr lang="en-US" altLang="ja-JP" i="1" dirty="0" err="1"/>
              <a:t>Kasuga</a:t>
            </a:r>
            <a:r>
              <a:rPr lang="en-US" altLang="ja-JP" i="1" dirty="0"/>
              <a:t> 816-8580, Japan: </a:t>
            </a:r>
            <a:r>
              <a:rPr lang="en-US" altLang="ja-JP" i="1" baseline="30000" dirty="0"/>
              <a:t>2</a:t>
            </a:r>
            <a:r>
              <a:rPr lang="en-US" altLang="ja-JP" i="1" dirty="0"/>
              <a:t> Kyoto University, Japan: </a:t>
            </a:r>
            <a:r>
              <a:rPr lang="en-US" altLang="ja-JP" i="1" baseline="30000" dirty="0"/>
              <a:t>3</a:t>
            </a:r>
            <a:r>
              <a:rPr lang="en-US" altLang="ja-JP" i="1" dirty="0"/>
              <a:t> Tokai University, Japan: </a:t>
            </a:r>
            <a:r>
              <a:rPr lang="en-US" altLang="ja-JP" i="1" baseline="30000" dirty="0"/>
              <a:t>4</a:t>
            </a:r>
            <a:r>
              <a:rPr lang="en-US" altLang="ja-JP" i="1" dirty="0"/>
              <a:t> The University of Tokyo, Japan: </a:t>
            </a:r>
            <a:r>
              <a:rPr lang="en-US" altLang="ja-JP" i="1" baseline="30000" dirty="0"/>
              <a:t>5</a:t>
            </a:r>
            <a:r>
              <a:rPr lang="en-US" altLang="ja-JP" i="1" dirty="0"/>
              <a:t> The University of Washington, USA: </a:t>
            </a:r>
            <a:r>
              <a:rPr lang="en-US" altLang="ja-JP" i="1" baseline="30000" dirty="0"/>
              <a:t>6</a:t>
            </a:r>
            <a:r>
              <a:rPr lang="en-US" altLang="ja-JP" i="1" dirty="0"/>
              <a:t> Princeton Plasma Physics Laboratory, </a:t>
            </a:r>
            <a:r>
              <a:rPr lang="en-US" altLang="ja-JP" i="1" dirty="0" smtClean="0"/>
              <a:t>USA</a:t>
            </a:r>
            <a:endParaRPr lang="ja-JP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6944" y="4276840"/>
            <a:ext cx="10757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Acknowledgement</a:t>
            </a:r>
            <a:r>
              <a:rPr kumimoji="1" lang="ja-JP" altLang="en-US" sz="2400" dirty="0" smtClean="0"/>
              <a:t>：</a:t>
            </a:r>
            <a:endParaRPr kumimoji="1" lang="en-US" altLang="ja-JP" sz="2400" dirty="0" smtClean="0"/>
          </a:p>
          <a:p>
            <a:r>
              <a:rPr lang="en-GB" altLang="ja-JP" sz="2400" dirty="0" smtClean="0"/>
              <a:t>K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Mishra</a:t>
            </a:r>
            <a:r>
              <a:rPr lang="en-GB" altLang="ja-JP" sz="2400" baseline="30000" dirty="0" err="1" smtClean="0"/>
              <a:t>a</a:t>
            </a:r>
            <a:r>
              <a:rPr lang="en-GB" altLang="ja-JP" sz="2400" baseline="30000" dirty="0" smtClean="0"/>
              <a:t>, </a:t>
            </a:r>
            <a:r>
              <a:rPr lang="en-GB" altLang="ja-JP" sz="2400" baseline="30000" dirty="0"/>
              <a:t>h</a:t>
            </a:r>
            <a:r>
              <a:rPr lang="en-GB" altLang="ja-JP" sz="2400" dirty="0"/>
              <a:t> T. </a:t>
            </a:r>
            <a:r>
              <a:rPr lang="en-GB" altLang="ja-JP" sz="2400" dirty="0" err="1"/>
              <a:t>Kariya</a:t>
            </a:r>
            <a:r>
              <a:rPr lang="en-GB" altLang="ja-JP" sz="2400" baseline="30000" dirty="0" err="1"/>
              <a:t>b</a:t>
            </a:r>
            <a:r>
              <a:rPr lang="en-GB" altLang="ja-JP" sz="2400" dirty="0"/>
              <a:t>,</a:t>
            </a:r>
            <a:r>
              <a:rPr lang="en-GB" altLang="ja-JP" sz="2400" baseline="30000" dirty="0"/>
              <a:t> </a:t>
            </a:r>
            <a:r>
              <a:rPr lang="en-GB" altLang="ja-JP" sz="2400" dirty="0" smtClean="0"/>
              <a:t>M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Yunoki</a:t>
            </a:r>
            <a:r>
              <a:rPr lang="en-GB" altLang="ja-JP" sz="2400" baseline="30000" dirty="0" err="1" smtClean="0"/>
              <a:t>a</a:t>
            </a:r>
            <a:r>
              <a:rPr lang="en-GB" altLang="ja-JP" sz="2400" dirty="0" smtClean="0"/>
              <a:t>, S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Kojima</a:t>
            </a:r>
            <a:r>
              <a:rPr lang="en-GB" altLang="ja-JP" sz="2400" baseline="30000" dirty="0" err="1" smtClean="0"/>
              <a:t>a</a:t>
            </a:r>
            <a:r>
              <a:rPr lang="en-GB" altLang="ja-JP" sz="2400" dirty="0" smtClean="0"/>
              <a:t>, A</a:t>
            </a:r>
            <a:r>
              <a:rPr lang="en-GB" altLang="ja-JP" sz="2400" dirty="0"/>
              <a:t>. </a:t>
            </a:r>
            <a:r>
              <a:rPr lang="en-GB" altLang="ja-JP" sz="2400" dirty="0" err="1"/>
              <a:t>Ejiri</a:t>
            </a:r>
            <a:r>
              <a:rPr lang="en-GB" altLang="ja-JP" sz="2400" baseline="30000" dirty="0" err="1"/>
              <a:t>c</a:t>
            </a:r>
            <a:r>
              <a:rPr lang="en-GB" altLang="ja-JP" sz="2400" dirty="0"/>
              <a:t>, </a:t>
            </a:r>
            <a:r>
              <a:rPr lang="en-GB" altLang="ja-JP" sz="2400" dirty="0" smtClean="0"/>
              <a:t>N</a:t>
            </a:r>
            <a:r>
              <a:rPr lang="en-GB" altLang="ja-JP" sz="2400" dirty="0"/>
              <a:t>. </a:t>
            </a:r>
            <a:r>
              <a:rPr lang="en-GB" altLang="ja-JP" sz="2400" dirty="0" err="1"/>
              <a:t>Matsumoto</a:t>
            </a:r>
            <a:r>
              <a:rPr lang="en-GB" altLang="ja-JP" sz="2400" baseline="30000" dirty="0" err="1"/>
              <a:t>c</a:t>
            </a:r>
            <a:r>
              <a:rPr lang="en-GB" altLang="ja-JP" sz="2400" dirty="0"/>
              <a:t>, T.I. </a:t>
            </a:r>
            <a:r>
              <a:rPr lang="en-GB" altLang="ja-JP" sz="2400" dirty="0" err="1"/>
              <a:t>Tsujimura</a:t>
            </a:r>
            <a:r>
              <a:rPr lang="en-GB" altLang="ja-JP" sz="2400" baseline="30000" dirty="0" err="1"/>
              <a:t>d</a:t>
            </a:r>
            <a:r>
              <a:rPr lang="en-GB" altLang="ja-JP" sz="2400" dirty="0"/>
              <a:t>, S. </a:t>
            </a:r>
            <a:r>
              <a:rPr lang="en-GB" altLang="ja-JP" sz="2400" dirty="0" err="1"/>
              <a:t>Kubo</a:t>
            </a:r>
            <a:r>
              <a:rPr lang="en-GB" altLang="ja-JP" sz="2400" baseline="30000" dirty="0" err="1"/>
              <a:t>d</a:t>
            </a:r>
            <a:r>
              <a:rPr lang="en-GB" altLang="ja-JP" sz="2400" dirty="0"/>
              <a:t>, </a:t>
            </a:r>
            <a:r>
              <a:rPr lang="en-GB" altLang="ja-JP" sz="2400" dirty="0" smtClean="0"/>
              <a:t>H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Ohwada</a:t>
            </a:r>
            <a:r>
              <a:rPr lang="en-GB" altLang="ja-JP" sz="2400" baseline="30000" dirty="0" err="1" smtClean="0"/>
              <a:t>a</a:t>
            </a:r>
            <a:r>
              <a:rPr lang="en-GB" altLang="ja-JP" sz="2400" dirty="0" smtClean="0"/>
              <a:t>, K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Yamasaki</a:t>
            </a:r>
            <a:r>
              <a:rPr lang="en-GB" altLang="ja-JP" sz="2400" baseline="30000" dirty="0" err="1" smtClean="0"/>
              <a:t>e</a:t>
            </a:r>
            <a:r>
              <a:rPr lang="en-GB" altLang="ja-JP" sz="2400" dirty="0" smtClean="0"/>
              <a:t>, R</a:t>
            </a:r>
            <a:r>
              <a:rPr lang="en-GB" altLang="ja-JP" sz="2400" dirty="0"/>
              <a:t>. </a:t>
            </a:r>
            <a:r>
              <a:rPr lang="en-GB" altLang="ja-JP" sz="2400" dirty="0" err="1" smtClean="0"/>
              <a:t>Yoneda</a:t>
            </a:r>
            <a:r>
              <a:rPr lang="en-GB" altLang="ja-JP" sz="2400" baseline="30000" dirty="0" err="1" smtClean="0"/>
              <a:t>a</a:t>
            </a:r>
            <a:r>
              <a:rPr lang="en-GB" altLang="ja-JP" sz="2400" dirty="0" smtClean="0"/>
              <a:t>, </a:t>
            </a:r>
            <a:r>
              <a:rPr lang="en-GB" altLang="ja-JP" sz="2400" dirty="0"/>
              <a:t>G. </a:t>
            </a:r>
            <a:r>
              <a:rPr lang="en-GB" altLang="ja-JP" sz="2400" dirty="0" err="1"/>
              <a:t>Taylor</a:t>
            </a:r>
            <a:r>
              <a:rPr lang="en-GB" altLang="ja-JP" sz="2400" baseline="30000" dirty="0" err="1"/>
              <a:t>g</a:t>
            </a:r>
            <a:r>
              <a:rPr lang="en-GB" altLang="ja-JP" sz="2400" dirty="0"/>
              <a:t>, </a:t>
            </a:r>
            <a:r>
              <a:rPr lang="en-US" altLang="ja-JP" sz="2400" dirty="0"/>
              <a:t>N. </a:t>
            </a:r>
            <a:r>
              <a:rPr lang="en-US" altLang="ja-JP" sz="2400" dirty="0" err="1"/>
              <a:t>Bertelli</a:t>
            </a:r>
            <a:r>
              <a:rPr lang="en-GB" altLang="ja-JP" sz="2400" baseline="30000" dirty="0" smtClean="0"/>
              <a:t>g</a:t>
            </a:r>
            <a:r>
              <a:rPr lang="en-GB" altLang="ja-JP" sz="2400" dirty="0" smtClean="0"/>
              <a:t> , </a:t>
            </a:r>
            <a:r>
              <a:rPr lang="en-US" altLang="ja-JP" dirty="0" smtClean="0"/>
              <a:t> </a:t>
            </a:r>
            <a:r>
              <a:rPr lang="en-US" altLang="ja-JP" sz="2400" dirty="0"/>
              <a:t>T. </a:t>
            </a:r>
            <a:r>
              <a:rPr lang="en-US" altLang="ja-JP" sz="2400" dirty="0" err="1" smtClean="0"/>
              <a:t>Honda</a:t>
            </a:r>
            <a:r>
              <a:rPr lang="en-US" altLang="ja-JP" sz="2400" baseline="30000" dirty="0" err="1" smtClean="0"/>
              <a:t>a</a:t>
            </a:r>
            <a:r>
              <a:rPr lang="en-US" altLang="ja-JP" sz="2400" dirty="0" smtClean="0"/>
              <a:t>, </a:t>
            </a:r>
          </a:p>
          <a:p>
            <a:r>
              <a:rPr lang="en-US" altLang="ja-JP" sz="2400" dirty="0" smtClean="0"/>
              <a:t>Z</a:t>
            </a:r>
            <a:r>
              <a:rPr lang="en-US" altLang="ja-JP" sz="2400" dirty="0"/>
              <a:t>. </a:t>
            </a:r>
            <a:r>
              <a:rPr lang="en-US" altLang="ja-JP" sz="2400" dirty="0" err="1" smtClean="0"/>
              <a:t>Wang</a:t>
            </a:r>
            <a:r>
              <a:rPr lang="en-US" altLang="ja-JP" sz="2400" baseline="30000" dirty="0" err="1" smtClean="0"/>
              <a:t>a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A. </a:t>
            </a:r>
            <a:r>
              <a:rPr lang="en-US" altLang="ja-JP" sz="2400" dirty="0" err="1" smtClean="0"/>
              <a:t>Kuzmin</a:t>
            </a:r>
            <a:r>
              <a:rPr lang="en-US" altLang="ja-JP" sz="2400" baseline="30000" dirty="0" err="1" smtClean="0"/>
              <a:t>d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I. </a:t>
            </a:r>
            <a:r>
              <a:rPr lang="en-US" altLang="ja-JP" sz="2400" dirty="0" err="1" smtClean="0"/>
              <a:t>Takagi</a:t>
            </a:r>
            <a:r>
              <a:rPr lang="en-US" altLang="ja-JP" sz="2400" baseline="30000" dirty="0" err="1"/>
              <a:t>f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T. </a:t>
            </a:r>
            <a:r>
              <a:rPr lang="en-US" altLang="ja-JP" sz="2400" dirty="0" err="1" smtClean="0"/>
              <a:t>Hirata</a:t>
            </a:r>
            <a:r>
              <a:rPr lang="en-US" altLang="ja-JP" sz="2400" baseline="30000" dirty="0" err="1"/>
              <a:t>f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Y. </a:t>
            </a:r>
            <a:r>
              <a:rPr lang="en-US" altLang="ja-JP" sz="2400" dirty="0" err="1" smtClean="0"/>
              <a:t>Oya</a:t>
            </a:r>
            <a:r>
              <a:rPr lang="en-US" altLang="ja-JP" sz="2400" baseline="30000" dirty="0" err="1" smtClean="0"/>
              <a:t>i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M. </a:t>
            </a:r>
            <a:r>
              <a:rPr lang="en-US" altLang="ja-JP" sz="2400" dirty="0" err="1" smtClean="0"/>
              <a:t>Miyamoto</a:t>
            </a:r>
            <a:r>
              <a:rPr lang="en-US" altLang="ja-JP" sz="2400" baseline="30000" dirty="0" err="1" smtClean="0"/>
              <a:t>j</a:t>
            </a:r>
            <a:r>
              <a:rPr lang="en-US" altLang="ja-JP" sz="2400" dirty="0"/>
              <a:t> , </a:t>
            </a:r>
            <a:r>
              <a:rPr lang="en-US" altLang="ja-JP" sz="2400" dirty="0" err="1" smtClean="0"/>
              <a:t>K.Tokunaga</a:t>
            </a:r>
            <a:r>
              <a:rPr lang="en-US" altLang="ja-JP" sz="2400" baseline="30000" dirty="0" err="1" smtClean="0"/>
              <a:t>e</a:t>
            </a:r>
            <a:endParaRPr lang="en-GB" altLang="ja-JP" sz="2400" baseline="30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944" y="5934670"/>
            <a:ext cx="11069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ja-JP" i="1" baseline="30000" dirty="0"/>
              <a:t>e </a:t>
            </a:r>
            <a:r>
              <a:rPr lang="de-DE" altLang="ja-JP" i="1" dirty="0"/>
              <a:t>IGES., Kyushu University </a:t>
            </a:r>
            <a:r>
              <a:rPr lang="de-DE" altLang="ja-JP" dirty="0" smtClean="0"/>
              <a:t>: </a:t>
            </a:r>
            <a:r>
              <a:rPr lang="de-DE" altLang="ja-JP" i="1" baseline="30000" dirty="0"/>
              <a:t>b </a:t>
            </a:r>
            <a:r>
              <a:rPr lang="de-DE" altLang="ja-JP" i="1" dirty="0"/>
              <a:t>PRC, University of Tsukuba, </a:t>
            </a:r>
            <a:r>
              <a:rPr lang="de-DE" altLang="ja-JP" dirty="0"/>
              <a:t>: </a:t>
            </a:r>
            <a:r>
              <a:rPr lang="de-DE" altLang="ja-JP" i="1" baseline="30000" dirty="0"/>
              <a:t>C </a:t>
            </a:r>
            <a:r>
              <a:rPr lang="de-DE" altLang="ja-JP" i="1" dirty="0"/>
              <a:t>Univ. of </a:t>
            </a:r>
            <a:r>
              <a:rPr lang="de-DE" altLang="ja-JP" i="1" dirty="0" smtClean="0"/>
              <a:t>Tokyo, </a:t>
            </a:r>
            <a:r>
              <a:rPr lang="en-US" altLang="ja-JP" i="1" baseline="30000" dirty="0" smtClean="0"/>
              <a:t>d</a:t>
            </a:r>
            <a:r>
              <a:rPr lang="de-DE" altLang="ja-JP" i="1" baseline="30000" dirty="0" smtClean="0"/>
              <a:t> </a:t>
            </a:r>
            <a:r>
              <a:rPr lang="de-DE" altLang="ja-JP" i="1" dirty="0"/>
              <a:t>NIFS </a:t>
            </a:r>
            <a:r>
              <a:rPr lang="de-DE" altLang="ja-JP" dirty="0"/>
              <a:t>: </a:t>
            </a:r>
            <a:r>
              <a:rPr lang="de-DE" altLang="ja-JP" i="1" baseline="30000" dirty="0"/>
              <a:t>a </a:t>
            </a:r>
            <a:r>
              <a:rPr lang="de-DE" altLang="ja-JP" i="1" dirty="0"/>
              <a:t>RIAM, Kyushu </a:t>
            </a:r>
            <a:r>
              <a:rPr lang="de-DE" altLang="ja-JP" i="1" dirty="0" smtClean="0"/>
              <a:t>University,</a:t>
            </a:r>
          </a:p>
          <a:p>
            <a:r>
              <a:rPr lang="de-DE" altLang="ja-JP" i="1" dirty="0" smtClean="0"/>
              <a:t> </a:t>
            </a:r>
            <a:r>
              <a:rPr lang="de-DE" altLang="ja-JP" i="1" baseline="30000" dirty="0"/>
              <a:t>f</a:t>
            </a:r>
            <a:r>
              <a:rPr lang="de-DE" altLang="ja-JP" i="1" dirty="0"/>
              <a:t> Kyoto Univ. </a:t>
            </a:r>
            <a:r>
              <a:rPr lang="de-DE" altLang="ja-JP" dirty="0"/>
              <a:t>:</a:t>
            </a:r>
            <a:r>
              <a:rPr lang="de-DE" altLang="ja-JP" i="1" dirty="0"/>
              <a:t> </a:t>
            </a:r>
            <a:r>
              <a:rPr lang="de-DE" altLang="ja-JP" i="1" baseline="30000" dirty="0"/>
              <a:t>g </a:t>
            </a:r>
            <a:r>
              <a:rPr lang="de-DE" altLang="ja-JP" i="1" dirty="0"/>
              <a:t>PPPL, USA</a:t>
            </a:r>
            <a:r>
              <a:rPr lang="de-DE" altLang="ja-JP" dirty="0"/>
              <a:t>:</a:t>
            </a:r>
            <a:r>
              <a:rPr lang="de-DE" altLang="ja-JP" i="1" dirty="0"/>
              <a:t> </a:t>
            </a:r>
            <a:r>
              <a:rPr lang="de-DE" altLang="ja-JP" i="1" baseline="30000" dirty="0"/>
              <a:t>h </a:t>
            </a:r>
            <a:r>
              <a:rPr lang="de-DE" altLang="ja-JP" i="1" dirty="0"/>
              <a:t>IPR, India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49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2191999" cy="76199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Visible camera image of </a:t>
            </a:r>
            <a:r>
              <a:rPr lang="en-US" i="1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altLang="ja-JP" dirty="0" smtClean="0"/>
              <a:t> Ramp-up Exp. with the </a:t>
            </a:r>
            <a:r>
              <a:rPr lang="en-US" altLang="ja-JP" dirty="0" smtClean="0">
                <a:solidFill>
                  <a:srgbClr val="FF0000"/>
                </a:solidFill>
              </a:rPr>
              <a:t>28GHz ECH 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19" name="35713_ch2_w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6960" y="1072429"/>
            <a:ext cx="6230864" cy="46731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4925"/>
            <a:ext cx="2956473" cy="4507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74493" y="959640"/>
            <a:ext cx="1227249" cy="207305"/>
          </a:xfrm>
          <a:prstGeom prst="rect">
            <a:avLst/>
          </a:prstGeom>
          <a:solidFill>
            <a:srgbClr val="E52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57403" y="559530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rPr>
              <a:t>28 GHz 250 kW</a:t>
            </a:r>
            <a:endParaRPr lang="en-US" sz="2000" dirty="0">
              <a:solidFill>
                <a:schemeClr val="tx2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726" y="1159695"/>
            <a:ext cx="2935273" cy="477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Plasma current rapidly increased with HX </a:t>
            </a:r>
            <a:r>
              <a:rPr lang="en-US" altLang="ja-JP" dirty="0" err="1" smtClean="0"/>
              <a:t>connts</a:t>
            </a:r>
            <a:r>
              <a:rPr lang="en-US" altLang="ja-JP" dirty="0" smtClean="0"/>
              <a:t> of more than 40keV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24" y="1581045"/>
            <a:ext cx="2135544" cy="42710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73" y="873279"/>
            <a:ext cx="5253135" cy="5116524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>
            <a:off x="6690650" y="3349854"/>
            <a:ext cx="2719874" cy="6765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9296137" y="317531"/>
            <a:ext cx="254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PF26:0.59kA</a:t>
            </a:r>
            <a:endParaRPr lang="en-US" altLang="ja-JP" dirty="0" smtClean="0"/>
          </a:p>
          <a:p>
            <a:r>
              <a:rPr kumimoji="1" lang="en-US" altLang="ja-JP" dirty="0" smtClean="0"/>
              <a:t>PF352:0.22kA</a:t>
            </a:r>
          </a:p>
          <a:p>
            <a:r>
              <a:rPr lang="en-US" altLang="ja-JP" dirty="0" smtClean="0"/>
              <a:t>PF4(1-2A-3-CC1):1.3kA</a:t>
            </a:r>
          </a:p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=-15kA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8" y="1606748"/>
            <a:ext cx="2191528" cy="4383055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2959961" y="3362771"/>
            <a:ext cx="2237791" cy="663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下矢印 8"/>
          <p:cNvSpPr/>
          <p:nvPr/>
        </p:nvSpPr>
        <p:spPr>
          <a:xfrm>
            <a:off x="6504038" y="3449156"/>
            <a:ext cx="145972" cy="3352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60198" y="3133595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Transition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345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cs typeface="Times New Roman"/>
              </a:rPr>
              <a:t>HX measurement indicates presence of energetic </a:t>
            </a:r>
            <a:r>
              <a:rPr kumimoji="1" lang="en-US" altLang="ja-JP" dirty="0" err="1" smtClean="0">
                <a:cs typeface="Times New Roman"/>
              </a:rPr>
              <a:t>electons</a:t>
            </a:r>
            <a:r>
              <a:rPr kumimoji="1" lang="en-US" altLang="ja-JP" dirty="0" smtClean="0">
                <a:cs typeface="Times New Roman"/>
              </a:rPr>
              <a:t> during current ramp-up.</a:t>
            </a:r>
            <a:endParaRPr kumimoji="1" lang="ja-JP" altLang="en-US" dirty="0">
              <a:cs typeface="Times New Roman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22" y="1501210"/>
            <a:ext cx="4490464" cy="4275276"/>
          </a:xfrm>
          <a:prstGeom prst="rect">
            <a:avLst/>
          </a:prstGeom>
        </p:spPr>
      </p:pic>
      <p:grpSp>
        <p:nvGrpSpPr>
          <p:cNvPr id="13" name="図形グループ 12"/>
          <p:cNvGrpSpPr/>
          <p:nvPr/>
        </p:nvGrpSpPr>
        <p:grpSpPr>
          <a:xfrm>
            <a:off x="1143001" y="1090625"/>
            <a:ext cx="4806363" cy="3861673"/>
            <a:chOff x="313934" y="1510427"/>
            <a:chExt cx="4806363" cy="3861673"/>
          </a:xfrm>
        </p:grpSpPr>
        <p:grpSp>
          <p:nvGrpSpPr>
            <p:cNvPr id="22" name="グループ化 10"/>
            <p:cNvGrpSpPr/>
            <p:nvPr/>
          </p:nvGrpSpPr>
          <p:grpSpPr>
            <a:xfrm>
              <a:off x="313934" y="1510427"/>
              <a:ext cx="4806363" cy="3729806"/>
              <a:chOff x="677182" y="-1071760"/>
              <a:chExt cx="10462307" cy="8018693"/>
            </a:xfrm>
          </p:grpSpPr>
          <p:grpSp>
            <p:nvGrpSpPr>
              <p:cNvPr id="23" name="グループ化 12"/>
              <p:cNvGrpSpPr/>
              <p:nvPr/>
            </p:nvGrpSpPr>
            <p:grpSpPr>
              <a:xfrm>
                <a:off x="677182" y="984787"/>
                <a:ext cx="8971644" cy="5962146"/>
                <a:chOff x="677182" y="984787"/>
                <a:chExt cx="8971644" cy="5962146"/>
              </a:xfrm>
            </p:grpSpPr>
            <p:sp>
              <p:nvSpPr>
                <p:cNvPr id="27" name="楕円 748"/>
                <p:cNvSpPr/>
                <p:nvPr/>
              </p:nvSpPr>
              <p:spPr>
                <a:xfrm>
                  <a:off x="3419130" y="1485271"/>
                  <a:ext cx="4034625" cy="3879802"/>
                </a:xfrm>
                <a:prstGeom prst="ellipse">
                  <a:avLst/>
                </a:prstGeom>
                <a:solidFill>
                  <a:srgbClr val="FF0000">
                    <a:alpha val="1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grpSp>
              <p:nvGrpSpPr>
                <p:cNvPr id="28" name="グループ化 20"/>
                <p:cNvGrpSpPr/>
                <p:nvPr/>
              </p:nvGrpSpPr>
              <p:grpSpPr>
                <a:xfrm>
                  <a:off x="3149493" y="1233566"/>
                  <a:ext cx="4595005" cy="4366827"/>
                  <a:chOff x="3075533" y="1226703"/>
                  <a:chExt cx="4595005" cy="4366827"/>
                </a:xfrm>
              </p:grpSpPr>
              <p:sp>
                <p:nvSpPr>
                  <p:cNvPr id="53" name="楕円 756"/>
                  <p:cNvSpPr/>
                  <p:nvPr/>
                </p:nvSpPr>
                <p:spPr>
                  <a:xfrm>
                    <a:off x="4753296" y="2838796"/>
                    <a:ext cx="1239479" cy="1169894"/>
                  </a:xfrm>
                  <a:prstGeom prst="ellipse">
                    <a:avLst/>
                  </a:prstGeom>
                  <a:noFill/>
                  <a:ln w="38100">
                    <a:solidFill>
                      <a:srgbClr val="E52B2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54" name="楕円 757"/>
                  <p:cNvSpPr/>
                  <p:nvPr/>
                </p:nvSpPr>
                <p:spPr>
                  <a:xfrm>
                    <a:off x="3075533" y="1226703"/>
                    <a:ext cx="4595005" cy="4366827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cxnSp>
                <p:nvCxnSpPr>
                  <p:cNvPr id="55" name="直線コネクタ 54"/>
                  <p:cNvCxnSpPr/>
                  <p:nvPr/>
                </p:nvCxnSpPr>
                <p:spPr>
                  <a:xfrm flipH="1" flipV="1">
                    <a:off x="6613040" y="5265194"/>
                    <a:ext cx="403521" cy="17589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コネクタ 55"/>
                  <p:cNvCxnSpPr/>
                  <p:nvPr/>
                </p:nvCxnSpPr>
                <p:spPr>
                  <a:xfrm flipV="1">
                    <a:off x="7037013" y="4936263"/>
                    <a:ext cx="236724" cy="50482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コネクタ 56"/>
                  <p:cNvCxnSpPr/>
                  <p:nvPr/>
                </p:nvCxnSpPr>
                <p:spPr>
                  <a:xfrm>
                    <a:off x="7090380" y="4841012"/>
                    <a:ext cx="183357" cy="9525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コネクタ 57"/>
                  <p:cNvCxnSpPr/>
                  <p:nvPr/>
                </p:nvCxnSpPr>
                <p:spPr>
                  <a:xfrm flipV="1">
                    <a:off x="7057466" y="4888637"/>
                    <a:ext cx="297234" cy="64294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コネクタ 58"/>
                  <p:cNvCxnSpPr/>
                  <p:nvPr/>
                </p:nvCxnSpPr>
                <p:spPr>
                  <a:xfrm>
                    <a:off x="6973280" y="5481012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/>
                  <p:cNvCxnSpPr/>
                  <p:nvPr/>
                </p:nvCxnSpPr>
                <p:spPr>
                  <a:xfrm>
                    <a:off x="7264557" y="4862514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楕円 766"/>
                  <p:cNvSpPr/>
                  <p:nvPr/>
                </p:nvSpPr>
                <p:spPr>
                  <a:xfrm>
                    <a:off x="7250598" y="4871493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2" name="楕円 767"/>
                  <p:cNvSpPr/>
                  <p:nvPr/>
                </p:nvSpPr>
                <p:spPr>
                  <a:xfrm>
                    <a:off x="6972638" y="5441088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48" name="グループ化 21"/>
                <p:cNvGrpSpPr/>
                <p:nvPr/>
              </p:nvGrpSpPr>
              <p:grpSpPr>
                <a:xfrm>
                  <a:off x="677182" y="984787"/>
                  <a:ext cx="8971644" cy="5962146"/>
                  <a:chOff x="677182" y="1015740"/>
                  <a:chExt cx="8971644" cy="5962146"/>
                </a:xfrm>
              </p:grpSpPr>
              <p:cxnSp>
                <p:nvCxnSpPr>
                  <p:cNvPr id="49" name="直線コネクタ 48"/>
                  <p:cNvCxnSpPr/>
                  <p:nvPr/>
                </p:nvCxnSpPr>
                <p:spPr>
                  <a:xfrm flipH="1" flipV="1">
                    <a:off x="677182" y="1074653"/>
                    <a:ext cx="8971644" cy="5903233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線コネクタ 49"/>
                  <p:cNvCxnSpPr/>
                  <p:nvPr/>
                </p:nvCxnSpPr>
                <p:spPr>
                  <a:xfrm flipH="1" flipV="1">
                    <a:off x="754380" y="1326353"/>
                    <a:ext cx="7741920" cy="4892676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/>
                  <p:cNvCxnSpPr/>
                  <p:nvPr/>
                </p:nvCxnSpPr>
                <p:spPr>
                  <a:xfrm flipH="1" flipV="1">
                    <a:off x="989338" y="1015740"/>
                    <a:ext cx="7506964" cy="5203290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正方形/長方形 51"/>
                  <p:cNvSpPr/>
                  <p:nvPr/>
                </p:nvSpPr>
                <p:spPr>
                  <a:xfrm rot="2040739">
                    <a:off x="7608707" y="5741087"/>
                    <a:ext cx="1000125" cy="440532"/>
                  </a:xfrm>
                  <a:prstGeom prst="rect">
                    <a:avLst/>
                  </a:prstGeom>
                  <a:noFill/>
                  <a:ln w="381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4" name="テキスト ボックス 23"/>
              <p:cNvSpPr txBox="1"/>
              <p:nvPr/>
            </p:nvSpPr>
            <p:spPr>
              <a:xfrm>
                <a:off x="1135519" y="5480799"/>
                <a:ext cx="2690991" cy="125720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</a:t>
                </a:r>
              </a:p>
              <a:p>
                <a:r>
                  <a:rPr lang="en-US" altLang="ja-JP" sz="1600" dirty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TOP VIEW</a:t>
                </a:r>
                <a:endParaRPr lang="ja-JP" altLang="en-US" sz="1600" dirty="0">
                  <a:solidFill>
                    <a:schemeClr val="tx2"/>
                  </a:solidFill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3025412" y="-1071760"/>
                <a:ext cx="4491497" cy="1985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28GHzRF 2</a:t>
                </a:r>
                <a:r>
                  <a:rPr lang="en-US" altLang="ja-JP" baseline="30000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nd</a:t>
                </a:r>
                <a:endParaRPr lang="en-US" altLang="ja-JP" dirty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Resonance layer </a:t>
                </a:r>
              </a:p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ja-JP" i="1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 ≈ 320 mm)</a:t>
                </a:r>
                <a:endParaRPr lang="ja-JP" altLang="en-US" dirty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8722256" y="5436378"/>
                <a:ext cx="2417233" cy="1257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Detector (</a:t>
                </a:r>
                <a:r>
                  <a:rPr lang="en-US" altLang="ja-JP" sz="1600" dirty="0" err="1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CdTe</a:t>
                </a:r>
                <a:r>
                  <a:rPr lang="en-US" altLang="ja-JP" sz="1600" dirty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)</a:t>
                </a:r>
                <a:endParaRPr lang="ja-JP" altLang="en-US" sz="1600" dirty="0">
                  <a:solidFill>
                    <a:schemeClr val="bg2">
                      <a:lumMod val="50000"/>
                    </a:schemeClr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円/楕円 63"/>
            <p:cNvSpPr/>
            <p:nvPr/>
          </p:nvSpPr>
          <p:spPr>
            <a:xfrm>
              <a:off x="2327668" y="3444022"/>
              <a:ext cx="339990" cy="3206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Sans" panose="020B0602030504020204" pitchFamily="34" charset="0"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2077989" y="2620317"/>
              <a:ext cx="424403" cy="722996"/>
            </a:xfrm>
            <a:prstGeom prst="line">
              <a:avLst/>
            </a:prstGeom>
            <a:ln>
              <a:solidFill>
                <a:srgbClr val="E5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円弧 65"/>
            <p:cNvSpPr/>
            <p:nvPr/>
          </p:nvSpPr>
          <p:spPr>
            <a:xfrm>
              <a:off x="1971819" y="3028683"/>
              <a:ext cx="1051336" cy="991436"/>
            </a:xfrm>
            <a:prstGeom prst="arc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2575262" y="307088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en-US" baseline="-250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70" name="円弧 43"/>
            <p:cNvSpPr/>
            <p:nvPr/>
          </p:nvSpPr>
          <p:spPr>
            <a:xfrm rot="2714809" flipH="1" flipV="1">
              <a:off x="1961327" y="3099352"/>
              <a:ext cx="991436" cy="1051336"/>
            </a:xfrm>
            <a:prstGeom prst="arc">
              <a:avLst/>
            </a:prstGeom>
            <a:ln w="57150">
              <a:solidFill>
                <a:srgbClr val="FF93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1"/>
            <p:cNvSpPr txBox="1"/>
            <p:nvPr/>
          </p:nvSpPr>
          <p:spPr>
            <a:xfrm>
              <a:off x="2055414" y="3811817"/>
              <a:ext cx="5405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e</a:t>
              </a:r>
              <a:r>
                <a:rPr lang="en-US" sz="3600" baseline="30000" dirty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-</a:t>
              </a:r>
              <a:endParaRPr lang="en-US" sz="2400" baseline="30000" dirty="0">
                <a:solidFill>
                  <a:srgbClr val="FF9300"/>
                </a:solidFill>
                <a:latin typeface="Lucida Sans" charset="0"/>
                <a:ea typeface="Lucida Sans" charset="0"/>
                <a:cs typeface="Lucida Sans" charset="0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023154" y="4252142"/>
              <a:ext cx="2030268" cy="1119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048673" y="4241097"/>
              <a:ext cx="638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FWD</a:t>
              </a:r>
              <a:endParaRPr lang="ja-JP" altLang="en-US" dirty="0"/>
            </a:p>
            <a:p>
              <a:endParaRPr lang="ja-JP" altLang="en-US" dirty="0"/>
            </a:p>
          </p:txBody>
        </p:sp>
        <p:cxnSp>
          <p:nvCxnSpPr>
            <p:cNvPr id="8" name="直線コネクタ 7"/>
            <p:cNvCxnSpPr/>
            <p:nvPr/>
          </p:nvCxnSpPr>
          <p:spPr>
            <a:xfrm flipV="1">
              <a:off x="2384640" y="2620317"/>
              <a:ext cx="855391" cy="2104083"/>
            </a:xfrm>
            <a:prstGeom prst="line">
              <a:avLst/>
            </a:prstGeom>
            <a:ln w="25400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/>
            <p:cNvSpPr txBox="1"/>
            <p:nvPr/>
          </p:nvSpPr>
          <p:spPr>
            <a:xfrm>
              <a:off x="2267944" y="4710997"/>
              <a:ext cx="659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BWD</a:t>
              </a:r>
              <a:endParaRPr lang="ja-JP" altLang="en-US" dirty="0"/>
            </a:p>
            <a:p>
              <a:endParaRPr lang="ja-JP" altLang="en-US" dirty="0"/>
            </a:p>
          </p:txBody>
        </p:sp>
      </p:grpSp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11923" r="66542" b="32161"/>
          <a:stretch/>
        </p:blipFill>
        <p:spPr>
          <a:xfrm rot="5400000">
            <a:off x="3979799" y="4192499"/>
            <a:ext cx="1833018" cy="2088177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66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Making an strong gas puff from the center stack prevented from plasma current start up. </a:t>
            </a:r>
            <a:endParaRPr kumimoji="1" lang="ja-JP" altLang="en-US" dirty="0"/>
          </a:p>
        </p:txBody>
      </p:sp>
      <p:pic>
        <p:nvPicPr>
          <p:cNvPr id="3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3" y="990453"/>
            <a:ext cx="5937074" cy="53070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98" y="923551"/>
            <a:ext cx="6011919" cy="537393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23751" y="805787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Gas puff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00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2191999" cy="1189705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Injected RF is much easier to couple with higher </a:t>
            </a:r>
            <a:r>
              <a:rPr lang="en-US" altLang="ja-JP" sz="2800" dirty="0">
                <a:solidFill>
                  <a:srgbClr val="FF0000"/>
                </a:solidFill>
              </a:rPr>
              <a:t>temperature </a:t>
            </a:r>
            <a:r>
              <a:rPr lang="en-US" altLang="ja-JP" sz="2800" dirty="0"/>
              <a:t>electron around 2</a:t>
            </a:r>
            <a:r>
              <a:rPr lang="en-US" altLang="ja-JP" sz="2800" baseline="30000" dirty="0"/>
              <a:t>nd</a:t>
            </a:r>
            <a:r>
              <a:rPr lang="en-US" altLang="ja-JP" sz="2800" dirty="0"/>
              <a:t> harmonic ECR</a:t>
            </a:r>
            <a:r>
              <a:rPr lang="en-US" altLang="ja-JP" sz="2800" dirty="0">
                <a:solidFill>
                  <a:srgbClr val="FF0000"/>
                </a:solidFill>
              </a:rPr>
              <a:t>. </a:t>
            </a:r>
            <a:r>
              <a:rPr lang="en-US" altLang="ja-JP" sz="2800" dirty="0"/>
              <a:t>But single </a:t>
            </a:r>
            <a:r>
              <a:rPr lang="en-US" altLang="ja-JP" sz="2800" dirty="0">
                <a:solidFill>
                  <a:srgbClr val="FF0000"/>
                </a:solidFill>
              </a:rPr>
              <a:t>path absorption cannot be expected.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26237" y="1197895"/>
            <a:ext cx="4390946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Calculated results by </a:t>
            </a:r>
            <a:r>
              <a:rPr kumimoji="1" lang="ja-JP" altLang="en-US" sz="2400" dirty="0" smtClean="0"/>
              <a:t>ＧＥＮＲＡＹ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Ｘ </a:t>
            </a:r>
            <a:r>
              <a:rPr lang="en-US" altLang="ja-JP" sz="2400" dirty="0" smtClean="0"/>
              <a:t>mode oblique injection N//~0.8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1571" y="2123541"/>
            <a:ext cx="5673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Calculated single path absorption is approximately proportional to electron temperature and density when the Ray trajectory of 28GHz does not inflect.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4120" y="3281336"/>
            <a:ext cx="462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We assume Bulk: 1×10</a:t>
            </a:r>
            <a:r>
              <a:rPr kumimoji="1" lang="en-US" altLang="ja-JP" sz="2000" baseline="30000" dirty="0" smtClean="0"/>
              <a:t>18</a:t>
            </a:r>
            <a:r>
              <a:rPr kumimoji="1" lang="en-US" altLang="ja-JP" sz="2000" dirty="0" smtClean="0"/>
              <a:t> m</a:t>
            </a:r>
            <a:r>
              <a:rPr kumimoji="1" lang="en-US" altLang="ja-JP" sz="2000" baseline="30000" dirty="0" smtClean="0"/>
              <a:t>-3</a:t>
            </a:r>
            <a:r>
              <a:rPr kumimoji="1" lang="en-US" altLang="ja-JP" sz="2000" dirty="0" smtClean="0"/>
              <a:t>, 10eV</a:t>
            </a:r>
          </a:p>
          <a:p>
            <a:r>
              <a:rPr lang="en-US" altLang="ja-JP" sz="2000" dirty="0" smtClean="0"/>
              <a:t>                    Tail: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1×10</a:t>
            </a:r>
            <a:r>
              <a:rPr lang="en-US" altLang="ja-JP" sz="2000" baseline="30000" dirty="0" smtClean="0"/>
              <a:t>16</a:t>
            </a:r>
            <a:r>
              <a:rPr lang="en-US" altLang="ja-JP" sz="2000" dirty="0" smtClean="0"/>
              <a:t> m</a:t>
            </a:r>
            <a:r>
              <a:rPr lang="en-US" altLang="ja-JP" sz="2000" baseline="30000" dirty="0" smtClean="0"/>
              <a:t>-3</a:t>
            </a:r>
            <a:r>
              <a:rPr lang="en-US" altLang="ja-JP" sz="2000" dirty="0" smtClean="0"/>
              <a:t>, 100keV.</a:t>
            </a:r>
          </a:p>
          <a:p>
            <a:r>
              <a:rPr kumimoji="1" lang="en-US" altLang="ja-JP" sz="2000" dirty="0" smtClean="0"/>
              <a:t>Density 10</a:t>
            </a:r>
            <a:r>
              <a:rPr kumimoji="1" lang="en-US" altLang="ja-JP" sz="2000" baseline="30000" dirty="0" smtClean="0"/>
              <a:t>-2</a:t>
            </a:r>
            <a:r>
              <a:rPr kumimoji="1" lang="en-US" altLang="ja-JP" sz="2000" dirty="0" smtClean="0"/>
              <a:t>; Temperature 10</a:t>
            </a:r>
            <a:r>
              <a:rPr kumimoji="1" lang="en-US" altLang="ja-JP" sz="2000" baseline="30000" dirty="0" smtClean="0"/>
              <a:t>4</a:t>
            </a:r>
            <a:r>
              <a:rPr kumimoji="1" lang="en-US" altLang="ja-JP" sz="2000" dirty="0" smtClean="0"/>
              <a:t> leads to 10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 absorption. </a:t>
            </a:r>
            <a:endParaRPr kumimoji="1" lang="ja-JP" altLang="en-US" sz="2000" baseline="30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5326" y="4604775"/>
            <a:ext cx="5905501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When the energetic electron is present in the target plasma, injected RF is likely to deposit on energetic electrons even in the multi-reflection dominant condition.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04327" y="1013228"/>
            <a:ext cx="2380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first </a:t>
            </a:r>
            <a:r>
              <a:rPr kumimoji="1" lang="en-US" altLang="ja-JP" dirty="0" smtClean="0"/>
              <a:t> path absorption of </a:t>
            </a:r>
            <a:r>
              <a:rPr lang="en-US" altLang="ja-JP" dirty="0" smtClean="0"/>
              <a:t>17</a:t>
            </a:r>
            <a:r>
              <a:rPr kumimoji="1" lang="en-US" altLang="ja-JP" dirty="0" smtClean="0"/>
              <a:t> % can be expected, when density is 1 x 10</a:t>
            </a:r>
            <a:r>
              <a:rPr kumimoji="1" lang="en-US" altLang="ja-JP" baseline="30000" dirty="0" smtClean="0"/>
              <a:t>17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-3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The first path absorption is almost proportional to </a:t>
            </a:r>
            <a:r>
              <a:rPr lang="en-US" altLang="ja-JP" dirty="0" err="1" smtClean="0"/>
              <a:t>Te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0418" t="13978" r="26089" b="13513"/>
          <a:stretch/>
        </p:blipFill>
        <p:spPr>
          <a:xfrm>
            <a:off x="6029317" y="759655"/>
            <a:ext cx="4141620" cy="29385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l="22773" t="13131" r="25593" b="9668"/>
          <a:stretch/>
        </p:blipFill>
        <p:spPr>
          <a:xfrm>
            <a:off x="6120828" y="3564802"/>
            <a:ext cx="4074844" cy="318901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9904327" y="3767321"/>
            <a:ext cx="2380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The first path absorption is almost proportional to ne except near </a:t>
            </a:r>
            <a:r>
              <a:rPr lang="en-US" altLang="ja-JP" dirty="0" smtClean="0"/>
              <a:t>cut-off density (3 </a:t>
            </a:r>
            <a:r>
              <a:rPr kumimoji="1" lang="en-US" altLang="ja-JP" dirty="0" smtClean="0"/>
              <a:t>x 10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)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0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 of </a:t>
            </a:r>
            <a:r>
              <a:rPr lang="en-US" dirty="0" err="1" smtClean="0"/>
              <a:t>Ip</a:t>
            </a:r>
            <a:r>
              <a:rPr lang="en-US" dirty="0" smtClean="0"/>
              <a:t> prevented from increasing </a:t>
            </a:r>
            <a:r>
              <a:rPr lang="en-US" dirty="0" err="1" smtClean="0"/>
              <a:t>Ip</a:t>
            </a:r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4" y="949670"/>
            <a:ext cx="2280756" cy="2346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04" y="949670"/>
            <a:ext cx="2280756" cy="234654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74" y="3427353"/>
            <a:ext cx="2285227" cy="23511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22" y="1099595"/>
            <a:ext cx="4183779" cy="5029200"/>
          </a:xfrm>
          <a:prstGeom prst="rect">
            <a:avLst/>
          </a:prstGeom>
        </p:spPr>
      </p:pic>
      <p:sp>
        <p:nvSpPr>
          <p:cNvPr id="8" name="Rectangle 8"/>
          <p:cNvSpPr/>
          <p:nvPr/>
        </p:nvSpPr>
        <p:spPr>
          <a:xfrm>
            <a:off x="8851791" y="1144032"/>
            <a:ext cx="1194549" cy="140664"/>
          </a:xfrm>
          <a:prstGeom prst="rect">
            <a:avLst/>
          </a:prstGeom>
          <a:solidFill>
            <a:srgbClr val="E52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8615918" y="1205980"/>
            <a:ext cx="473450" cy="880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215866" y="949669"/>
            <a:ext cx="50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rPr>
              <a:t>28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0569" y="949669"/>
            <a:ext cx="59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rPr>
              <a:t>8.2</a:t>
            </a:r>
          </a:p>
        </p:txBody>
      </p:sp>
      <p:cxnSp>
        <p:nvCxnSpPr>
          <p:cNvPr id="12" name="Straight Connector 12"/>
          <p:cNvCxnSpPr/>
          <p:nvPr/>
        </p:nvCxnSpPr>
        <p:spPr>
          <a:xfrm>
            <a:off x="9266926" y="1349781"/>
            <a:ext cx="0" cy="408888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/>
          <p:cNvCxnSpPr/>
          <p:nvPr/>
        </p:nvCxnSpPr>
        <p:spPr>
          <a:xfrm>
            <a:off x="9817259" y="1337081"/>
            <a:ext cx="0" cy="4088885"/>
          </a:xfrm>
          <a:prstGeom prst="line">
            <a:avLst/>
          </a:prstGeom>
          <a:ln w="12700">
            <a:solidFill>
              <a:srgbClr val="E52B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9449066" y="2679700"/>
            <a:ext cx="73638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3.09 s</a:t>
            </a:r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46" y="3721416"/>
            <a:ext cx="3273817" cy="2640969"/>
          </a:xfrm>
          <a:prstGeom prst="rect">
            <a:avLst/>
          </a:prstGeom>
        </p:spPr>
      </p:pic>
      <p:cxnSp>
        <p:nvCxnSpPr>
          <p:cNvPr id="15" name="Straight Connector 16"/>
          <p:cNvCxnSpPr/>
          <p:nvPr/>
        </p:nvCxnSpPr>
        <p:spPr>
          <a:xfrm>
            <a:off x="5722341" y="3300352"/>
            <a:ext cx="0" cy="1690748"/>
          </a:xfrm>
          <a:prstGeom prst="line">
            <a:avLst/>
          </a:prstGeom>
          <a:ln w="38100">
            <a:solidFill>
              <a:srgbClr val="E52B27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矢印 16"/>
          <p:cNvSpPr/>
          <p:nvPr/>
        </p:nvSpPr>
        <p:spPr>
          <a:xfrm>
            <a:off x="3378200" y="2806700"/>
            <a:ext cx="622300" cy="3429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右矢印 17"/>
          <p:cNvSpPr/>
          <p:nvPr/>
        </p:nvSpPr>
        <p:spPr>
          <a:xfrm rot="7811114">
            <a:off x="3376780" y="3269554"/>
            <a:ext cx="736537" cy="3429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73866" y="2926884"/>
            <a:ext cx="73638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3.09 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20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0578" y="14759"/>
            <a:ext cx="8613058" cy="761997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Progress of CHI experiment project in QUEST</a:t>
            </a:r>
            <a:endParaRPr lang="en-US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24" y="1394490"/>
            <a:ext cx="1888598" cy="45773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24743" r="43742" b="16709"/>
          <a:stretch/>
        </p:blipFill>
        <p:spPr>
          <a:xfrm>
            <a:off x="2027383" y="1466415"/>
            <a:ext cx="1795599" cy="429102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1336" r="23045" b="15971"/>
          <a:stretch/>
        </p:blipFill>
        <p:spPr>
          <a:xfrm>
            <a:off x="1804046" y="1678692"/>
            <a:ext cx="1503551" cy="3591213"/>
          </a:xfrm>
          <a:prstGeom prst="rect">
            <a:avLst/>
          </a:prstGeom>
        </p:spPr>
      </p:pic>
      <p:sp>
        <p:nvSpPr>
          <p:cNvPr id="12" name="フリーフォーム 11"/>
          <p:cNvSpPr/>
          <p:nvPr/>
        </p:nvSpPr>
        <p:spPr>
          <a:xfrm rot="472628">
            <a:off x="2670740" y="4620576"/>
            <a:ext cx="192889" cy="284325"/>
          </a:xfrm>
          <a:custGeom>
            <a:avLst/>
            <a:gdLst>
              <a:gd name="connsiteX0" fmla="*/ 66154 w 290088"/>
              <a:gd name="connsiteY0" fmla="*/ 0 h 294847"/>
              <a:gd name="connsiteX1" fmla="*/ 13902 w 290088"/>
              <a:gd name="connsiteY1" fmla="*/ 138093 h 294847"/>
              <a:gd name="connsiteX2" fmla="*/ 290088 w 290088"/>
              <a:gd name="connsiteY2" fmla="*/ 294847 h 29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088" h="294847">
                <a:moveTo>
                  <a:pt x="66154" y="0"/>
                </a:moveTo>
                <a:cubicBezTo>
                  <a:pt x="21367" y="44476"/>
                  <a:pt x="-23420" y="88952"/>
                  <a:pt x="13902" y="138093"/>
                </a:cubicBezTo>
                <a:cubicBezTo>
                  <a:pt x="51224" y="187234"/>
                  <a:pt x="170656" y="241040"/>
                  <a:pt x="290088" y="294847"/>
                </a:cubicBezTo>
              </a:path>
            </a:pathLst>
          </a:custGeom>
          <a:noFill/>
          <a:ln w="57150">
            <a:solidFill>
              <a:srgbClr val="FFC0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cxnSp>
        <p:nvCxnSpPr>
          <p:cNvPr id="13" name="直線コネクタ 12"/>
          <p:cNvCxnSpPr/>
          <p:nvPr/>
        </p:nvCxnSpPr>
        <p:spPr>
          <a:xfrm>
            <a:off x="2284444" y="4946360"/>
            <a:ext cx="507538" cy="0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 rot="472628">
            <a:off x="2669014" y="4613663"/>
            <a:ext cx="192889" cy="284325"/>
          </a:xfrm>
          <a:custGeom>
            <a:avLst/>
            <a:gdLst>
              <a:gd name="connsiteX0" fmla="*/ 66154 w 290088"/>
              <a:gd name="connsiteY0" fmla="*/ 0 h 294847"/>
              <a:gd name="connsiteX1" fmla="*/ 13902 w 290088"/>
              <a:gd name="connsiteY1" fmla="*/ 138093 h 294847"/>
              <a:gd name="connsiteX2" fmla="*/ 290088 w 290088"/>
              <a:gd name="connsiteY2" fmla="*/ 294847 h 29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088" h="294847">
                <a:moveTo>
                  <a:pt x="66154" y="0"/>
                </a:moveTo>
                <a:cubicBezTo>
                  <a:pt x="21367" y="44476"/>
                  <a:pt x="-23420" y="88952"/>
                  <a:pt x="13902" y="138093"/>
                </a:cubicBezTo>
                <a:cubicBezTo>
                  <a:pt x="51224" y="187234"/>
                  <a:pt x="170656" y="241040"/>
                  <a:pt x="290088" y="294847"/>
                </a:cubicBezTo>
              </a:path>
            </a:pathLst>
          </a:custGeom>
          <a:noFill/>
          <a:ln w="19050">
            <a:solidFill>
              <a:schemeClr val="tx1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grpSp>
        <p:nvGrpSpPr>
          <p:cNvPr id="15" name="グループ化 14"/>
          <p:cNvGrpSpPr/>
          <p:nvPr/>
        </p:nvGrpSpPr>
        <p:grpSpPr>
          <a:xfrm>
            <a:off x="2496981" y="4298114"/>
            <a:ext cx="738126" cy="898578"/>
            <a:chOff x="5086845" y="4321205"/>
            <a:chExt cx="916225" cy="1115389"/>
          </a:xfrm>
        </p:grpSpPr>
        <p:sp>
          <p:nvSpPr>
            <p:cNvPr id="79" name="フリーフォーム 78"/>
            <p:cNvSpPr/>
            <p:nvPr/>
          </p:nvSpPr>
          <p:spPr>
            <a:xfrm>
              <a:off x="5102681" y="4800601"/>
              <a:ext cx="574578" cy="633798"/>
            </a:xfrm>
            <a:custGeom>
              <a:avLst/>
              <a:gdLst>
                <a:gd name="connsiteX0" fmla="*/ 0 w 3046137"/>
                <a:gd name="connsiteY0" fmla="*/ 3729108 h 3729108"/>
                <a:gd name="connsiteX1" fmla="*/ 174812 w 3046137"/>
                <a:gd name="connsiteY1" fmla="*/ 3339143 h 3729108"/>
                <a:gd name="connsiteX2" fmla="*/ 484094 w 3046137"/>
                <a:gd name="connsiteY2" fmla="*/ 3258461 h 3729108"/>
                <a:gd name="connsiteX3" fmla="*/ 874059 w 3046137"/>
                <a:gd name="connsiteY3" fmla="*/ 3258461 h 3729108"/>
                <a:gd name="connsiteX4" fmla="*/ 1250577 w 3046137"/>
                <a:gd name="connsiteY4" fmla="*/ 3123990 h 3729108"/>
                <a:gd name="connsiteX5" fmla="*/ 1680883 w 3046137"/>
                <a:gd name="connsiteY5" fmla="*/ 2559214 h 3729108"/>
                <a:gd name="connsiteX6" fmla="*/ 2541494 w 3046137"/>
                <a:gd name="connsiteY6" fmla="*/ 1375873 h 3729108"/>
                <a:gd name="connsiteX7" fmla="*/ 2985247 w 3046137"/>
                <a:gd name="connsiteY7" fmla="*/ 690073 h 3729108"/>
                <a:gd name="connsiteX8" fmla="*/ 3012141 w 3046137"/>
                <a:gd name="connsiteY8" fmla="*/ 259767 h 3729108"/>
                <a:gd name="connsiteX9" fmla="*/ 2702859 w 3046137"/>
                <a:gd name="connsiteY9" fmla="*/ 4273 h 3729108"/>
                <a:gd name="connsiteX10" fmla="*/ 2353236 w 3046137"/>
                <a:gd name="connsiteY10" fmla="*/ 125296 h 3729108"/>
                <a:gd name="connsiteX11" fmla="*/ 2043953 w 3046137"/>
                <a:gd name="connsiteY11" fmla="*/ 448026 h 372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6137" h="3729108">
                  <a:moveTo>
                    <a:pt x="0" y="3729108"/>
                  </a:moveTo>
                  <a:cubicBezTo>
                    <a:pt x="47065" y="3573346"/>
                    <a:pt x="94130" y="3417584"/>
                    <a:pt x="174812" y="3339143"/>
                  </a:cubicBezTo>
                  <a:cubicBezTo>
                    <a:pt x="255494" y="3260702"/>
                    <a:pt x="367553" y="3271908"/>
                    <a:pt x="484094" y="3258461"/>
                  </a:cubicBezTo>
                  <a:cubicBezTo>
                    <a:pt x="600635" y="3245014"/>
                    <a:pt x="746312" y="3280873"/>
                    <a:pt x="874059" y="3258461"/>
                  </a:cubicBezTo>
                  <a:cubicBezTo>
                    <a:pt x="1001806" y="3236049"/>
                    <a:pt x="1116106" y="3240531"/>
                    <a:pt x="1250577" y="3123990"/>
                  </a:cubicBezTo>
                  <a:cubicBezTo>
                    <a:pt x="1385048" y="3007449"/>
                    <a:pt x="1465730" y="2850567"/>
                    <a:pt x="1680883" y="2559214"/>
                  </a:cubicBezTo>
                  <a:cubicBezTo>
                    <a:pt x="1896036" y="2267861"/>
                    <a:pt x="2324100" y="1687396"/>
                    <a:pt x="2541494" y="1375873"/>
                  </a:cubicBezTo>
                  <a:cubicBezTo>
                    <a:pt x="2758888" y="1064350"/>
                    <a:pt x="2906806" y="876090"/>
                    <a:pt x="2985247" y="690073"/>
                  </a:cubicBezTo>
                  <a:cubicBezTo>
                    <a:pt x="3063688" y="504056"/>
                    <a:pt x="3059206" y="374067"/>
                    <a:pt x="3012141" y="259767"/>
                  </a:cubicBezTo>
                  <a:cubicBezTo>
                    <a:pt x="2965076" y="145467"/>
                    <a:pt x="2812676" y="26685"/>
                    <a:pt x="2702859" y="4273"/>
                  </a:cubicBezTo>
                  <a:cubicBezTo>
                    <a:pt x="2593042" y="-18139"/>
                    <a:pt x="2463054" y="51337"/>
                    <a:pt x="2353236" y="125296"/>
                  </a:cubicBezTo>
                  <a:cubicBezTo>
                    <a:pt x="2243418" y="199255"/>
                    <a:pt x="2143685" y="323640"/>
                    <a:pt x="2043953" y="448026"/>
                  </a:cubicBezTo>
                </a:path>
              </a:pathLst>
            </a:cu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sp>
          <p:nvSpPr>
            <p:cNvPr id="80" name="フリーフォーム 79"/>
            <p:cNvSpPr/>
            <p:nvPr/>
          </p:nvSpPr>
          <p:spPr>
            <a:xfrm>
              <a:off x="5493295" y="4401372"/>
              <a:ext cx="504755" cy="473089"/>
            </a:xfrm>
            <a:custGeom>
              <a:avLst/>
              <a:gdLst>
                <a:gd name="connsiteX0" fmla="*/ 2675965 w 2675965"/>
                <a:gd name="connsiteY0" fmla="*/ 0 h 2783542"/>
                <a:gd name="connsiteX1" fmla="*/ 2447365 w 2675965"/>
                <a:gd name="connsiteY1" fmla="*/ 228600 h 2783542"/>
                <a:gd name="connsiteX2" fmla="*/ 2286000 w 2675965"/>
                <a:gd name="connsiteY2" fmla="*/ 685800 h 2783542"/>
                <a:gd name="connsiteX3" fmla="*/ 1976718 w 2675965"/>
                <a:gd name="connsiteY3" fmla="*/ 1169894 h 2783542"/>
                <a:gd name="connsiteX4" fmla="*/ 1600200 w 2675965"/>
                <a:gd name="connsiteY4" fmla="*/ 1600200 h 2783542"/>
                <a:gd name="connsiteX5" fmla="*/ 1021977 w 2675965"/>
                <a:gd name="connsiteY5" fmla="*/ 2043953 h 2783542"/>
                <a:gd name="connsiteX6" fmla="*/ 712694 w 2675965"/>
                <a:gd name="connsiteY6" fmla="*/ 2164977 h 2783542"/>
                <a:gd name="connsiteX7" fmla="*/ 484094 w 2675965"/>
                <a:gd name="connsiteY7" fmla="*/ 2299447 h 2783542"/>
                <a:gd name="connsiteX8" fmla="*/ 0 w 2675965"/>
                <a:gd name="connsiteY8" fmla="*/ 2783542 h 278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965" h="2783542">
                  <a:moveTo>
                    <a:pt x="2675965" y="0"/>
                  </a:moveTo>
                  <a:cubicBezTo>
                    <a:pt x="2594162" y="57150"/>
                    <a:pt x="2512359" y="114300"/>
                    <a:pt x="2447365" y="228600"/>
                  </a:cubicBezTo>
                  <a:cubicBezTo>
                    <a:pt x="2382371" y="342900"/>
                    <a:pt x="2364441" y="528918"/>
                    <a:pt x="2286000" y="685800"/>
                  </a:cubicBezTo>
                  <a:cubicBezTo>
                    <a:pt x="2207559" y="842682"/>
                    <a:pt x="2091018" y="1017494"/>
                    <a:pt x="1976718" y="1169894"/>
                  </a:cubicBezTo>
                  <a:cubicBezTo>
                    <a:pt x="1862418" y="1322294"/>
                    <a:pt x="1759323" y="1454524"/>
                    <a:pt x="1600200" y="1600200"/>
                  </a:cubicBezTo>
                  <a:cubicBezTo>
                    <a:pt x="1441077" y="1745876"/>
                    <a:pt x="1169895" y="1949824"/>
                    <a:pt x="1021977" y="2043953"/>
                  </a:cubicBezTo>
                  <a:cubicBezTo>
                    <a:pt x="874059" y="2138083"/>
                    <a:pt x="802341" y="2122395"/>
                    <a:pt x="712694" y="2164977"/>
                  </a:cubicBezTo>
                  <a:cubicBezTo>
                    <a:pt x="623047" y="2207559"/>
                    <a:pt x="602876" y="2196353"/>
                    <a:pt x="484094" y="2299447"/>
                  </a:cubicBezTo>
                  <a:cubicBezTo>
                    <a:pt x="365312" y="2402541"/>
                    <a:pt x="182656" y="2593041"/>
                    <a:pt x="0" y="2783542"/>
                  </a:cubicBezTo>
                </a:path>
              </a:pathLst>
            </a:custGeom>
            <a:noFill/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57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845" y="4321205"/>
              <a:ext cx="916225" cy="111538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正方形/長方形 15"/>
          <p:cNvSpPr/>
          <p:nvPr/>
        </p:nvSpPr>
        <p:spPr>
          <a:xfrm>
            <a:off x="1643945" y="1715089"/>
            <a:ext cx="314237" cy="56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17" name="正方形/長方形 16"/>
          <p:cNvSpPr/>
          <p:nvPr/>
        </p:nvSpPr>
        <p:spPr>
          <a:xfrm>
            <a:off x="1640360" y="4994974"/>
            <a:ext cx="314237" cy="56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20" name="フリーフォーム 19"/>
          <p:cNvSpPr/>
          <p:nvPr/>
        </p:nvSpPr>
        <p:spPr>
          <a:xfrm>
            <a:off x="3209300" y="4344981"/>
            <a:ext cx="110498" cy="29326"/>
          </a:xfrm>
          <a:custGeom>
            <a:avLst/>
            <a:gdLst>
              <a:gd name="connsiteX0" fmla="*/ 0 w 124691"/>
              <a:gd name="connsiteY0" fmla="*/ 31206 h 36401"/>
              <a:gd name="connsiteX1" fmla="*/ 62346 w 124691"/>
              <a:gd name="connsiteY1" fmla="*/ 33 h 36401"/>
              <a:gd name="connsiteX2" fmla="*/ 124691 w 124691"/>
              <a:gd name="connsiteY2" fmla="*/ 36401 h 3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1" h="36401">
                <a:moveTo>
                  <a:pt x="0" y="31206"/>
                </a:moveTo>
                <a:cubicBezTo>
                  <a:pt x="20782" y="15186"/>
                  <a:pt x="41564" y="-833"/>
                  <a:pt x="62346" y="33"/>
                </a:cubicBezTo>
                <a:cubicBezTo>
                  <a:pt x="83128" y="899"/>
                  <a:pt x="116898" y="19949"/>
                  <a:pt x="124691" y="36401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1954826" y="1445326"/>
            <a:ext cx="217516" cy="322533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76" name="フローチャート: 処理 75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77" name="直線コネクタ 76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1954826" y="5442803"/>
            <a:ext cx="217516" cy="322533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73" name="フローチャート: 処理 72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74" name="直線コネクタ 73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2611909" y="1445326"/>
            <a:ext cx="217516" cy="322533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70" name="フローチャート: 処理 69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2611909" y="5442803"/>
            <a:ext cx="217516" cy="322533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67" name="フローチャート: 処理 66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68" name="直線コネクタ 67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>
            <a:grpSpLocks/>
          </p:cNvGrpSpPr>
          <p:nvPr/>
        </p:nvGrpSpPr>
        <p:grpSpPr>
          <a:xfrm>
            <a:off x="3235055" y="2150957"/>
            <a:ext cx="269409" cy="304524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64" name="フローチャート: 処理 63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/>
          <p:cNvGrpSpPr>
            <a:grpSpLocks/>
          </p:cNvGrpSpPr>
          <p:nvPr/>
        </p:nvGrpSpPr>
        <p:grpSpPr>
          <a:xfrm>
            <a:off x="3224963" y="4753072"/>
            <a:ext cx="269409" cy="304524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61" name="フローチャート: 処理 60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62" name="直線コネクタ 61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グループ化 28"/>
          <p:cNvGrpSpPr>
            <a:grpSpLocks/>
          </p:cNvGrpSpPr>
          <p:nvPr/>
        </p:nvGrpSpPr>
        <p:grpSpPr>
          <a:xfrm>
            <a:off x="3550678" y="2821961"/>
            <a:ext cx="204634" cy="224162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58" name="フローチャート: 処理 57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59" name="直線コネクタ 58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/>
          <p:cNvGrpSpPr>
            <a:grpSpLocks/>
          </p:cNvGrpSpPr>
          <p:nvPr/>
        </p:nvGrpSpPr>
        <p:grpSpPr>
          <a:xfrm>
            <a:off x="3550678" y="4160220"/>
            <a:ext cx="204634" cy="224162"/>
            <a:chOff x="6837002" y="497932"/>
            <a:chExt cx="222424" cy="378941"/>
          </a:xfrm>
          <a:solidFill>
            <a:schemeClr val="bg1"/>
          </a:solidFill>
        </p:grpSpPr>
        <p:sp>
          <p:nvSpPr>
            <p:cNvPr id="55" name="フローチャート: 処理 54"/>
            <p:cNvSpPr/>
            <p:nvPr/>
          </p:nvSpPr>
          <p:spPr>
            <a:xfrm>
              <a:off x="6837002" y="502051"/>
              <a:ext cx="222424" cy="374822"/>
            </a:xfrm>
            <a:prstGeom prst="flowChartProcess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b="1"/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6837002" y="497932"/>
              <a:ext cx="222424" cy="378941"/>
            </a:xfrm>
            <a:prstGeom prst="line">
              <a:avLst/>
            </a:prstGeom>
            <a:grp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1883514" y="1473760"/>
            <a:ext cx="549831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PF3-1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83741" y="5528656"/>
            <a:ext cx="549831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PF5-1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29101" y="1512239"/>
            <a:ext cx="549831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PF3-2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28199" y="5490289"/>
            <a:ext cx="549831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PF5-2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247430" y="2198347"/>
            <a:ext cx="370294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PF2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247430" y="4766859"/>
            <a:ext cx="370294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PF6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588723" y="2864123"/>
            <a:ext cx="370294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PF1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88723" y="4120464"/>
            <a:ext cx="370294" cy="251795"/>
          </a:xfrm>
          <a:prstGeom prst="rect">
            <a:avLst/>
          </a:prstGeom>
          <a:noFill/>
          <a:ln>
            <a:noFill/>
          </a:ln>
        </p:spPr>
        <p:txBody>
          <a:bodyPr wrap="none" lIns="0" tIns="36000" rIns="0" bIns="0" rtlCol="0">
            <a:spAutoFit/>
          </a:bodyPr>
          <a:lstStyle/>
          <a:p>
            <a:r>
              <a:rPr lang="en-US" altLang="ja-JP" sz="1400" b="1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PF7</a:t>
            </a:r>
            <a:endParaRPr lang="ja-JP" altLang="en-US" sz="1400" b="1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 flipV="1">
            <a:off x="2882203" y="4781980"/>
            <a:ext cx="210355" cy="41679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075518" y="3367132"/>
            <a:ext cx="1128322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ja-JP" sz="1400" b="1" dirty="0">
                <a:ln w="0"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</a:t>
            </a:r>
          </a:p>
          <a:p>
            <a:pPr algn="ctr">
              <a:lnSpc>
                <a:spcPts val="1600"/>
              </a:lnSpc>
            </a:pPr>
            <a:r>
              <a:rPr lang="en-US" altLang="ja-JP" sz="1400" b="1" dirty="0">
                <a:ln w="0"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(Conducted to vessel)</a:t>
            </a:r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2665530" y="4106198"/>
            <a:ext cx="42925" cy="53136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フリーフォーム 42"/>
          <p:cNvSpPr/>
          <p:nvPr/>
        </p:nvSpPr>
        <p:spPr>
          <a:xfrm rot="20460000">
            <a:off x="2673427" y="3994090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4" name="フリーフォーム 43"/>
          <p:cNvSpPr/>
          <p:nvPr/>
        </p:nvSpPr>
        <p:spPr>
          <a:xfrm rot="19620000">
            <a:off x="2462493" y="3950620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5" name="フリーフォーム 44"/>
          <p:cNvSpPr/>
          <p:nvPr/>
        </p:nvSpPr>
        <p:spPr>
          <a:xfrm rot="19020000">
            <a:off x="2269241" y="3707507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6" name="フリーフォーム 45"/>
          <p:cNvSpPr/>
          <p:nvPr/>
        </p:nvSpPr>
        <p:spPr>
          <a:xfrm rot="21120000">
            <a:off x="2812935" y="4113722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7" name="フリーフォーム 46"/>
          <p:cNvSpPr/>
          <p:nvPr/>
        </p:nvSpPr>
        <p:spPr>
          <a:xfrm rot="15420000">
            <a:off x="2854174" y="3124119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8" name="フリーフォーム 47"/>
          <p:cNvSpPr/>
          <p:nvPr/>
        </p:nvSpPr>
        <p:spPr>
          <a:xfrm rot="15300000">
            <a:off x="2791167" y="2900941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49" name="フリーフォーム 48"/>
          <p:cNvSpPr/>
          <p:nvPr/>
        </p:nvSpPr>
        <p:spPr>
          <a:xfrm rot="15480000">
            <a:off x="2702391" y="2716044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2358367" y="4718164"/>
            <a:ext cx="178210" cy="19695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フリーフォーム 52"/>
          <p:cNvSpPr/>
          <p:nvPr/>
        </p:nvSpPr>
        <p:spPr>
          <a:xfrm rot="60000">
            <a:off x="2866054" y="4255890"/>
            <a:ext cx="46635" cy="46642"/>
          </a:xfrm>
          <a:custGeom>
            <a:avLst/>
            <a:gdLst>
              <a:gd name="connsiteX0" fmla="*/ 32787 w 87432"/>
              <a:gd name="connsiteY0" fmla="*/ 0 h 102005"/>
              <a:gd name="connsiteX1" fmla="*/ 0 w 87432"/>
              <a:gd name="connsiteY1" fmla="*/ 102005 h 102005"/>
              <a:gd name="connsiteX2" fmla="*/ 87432 w 87432"/>
              <a:gd name="connsiteY2" fmla="*/ 87433 h 10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32" h="102005">
                <a:moveTo>
                  <a:pt x="32787" y="0"/>
                </a:moveTo>
                <a:lnTo>
                  <a:pt x="0" y="102005"/>
                </a:lnTo>
                <a:lnTo>
                  <a:pt x="87432" y="87433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 b="1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890684" y="5075171"/>
            <a:ext cx="1323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altLang="ja-JP" b="1" dirty="0">
                <a:solidFill>
                  <a:srgbClr val="C00000"/>
                </a:solidFill>
              </a:rPr>
              <a:t>CHI </a:t>
            </a:r>
          </a:p>
          <a:p>
            <a:pPr algn="ctr">
              <a:lnSpc>
                <a:spcPts val="1760"/>
              </a:lnSpc>
            </a:pPr>
            <a:r>
              <a:rPr lang="en-US" altLang="ja-JP" b="1" dirty="0">
                <a:solidFill>
                  <a:srgbClr val="C00000"/>
                </a:solidFill>
              </a:rPr>
              <a:t>Gas injector</a:t>
            </a:r>
          </a:p>
        </p:txBody>
      </p:sp>
      <p:cxnSp>
        <p:nvCxnSpPr>
          <p:cNvPr id="89" name="直線コネクタ 88"/>
          <p:cNvCxnSpPr/>
          <p:nvPr/>
        </p:nvCxnSpPr>
        <p:spPr>
          <a:xfrm>
            <a:off x="3166047" y="4601785"/>
            <a:ext cx="6508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3816921" y="4593715"/>
            <a:ext cx="0" cy="7181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3816921" y="5632134"/>
            <a:ext cx="0" cy="3145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2496980" y="4961115"/>
            <a:ext cx="0" cy="9841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2487679" y="5947704"/>
            <a:ext cx="48695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3382938" y="5947704"/>
            <a:ext cx="44268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2630703" y="5803122"/>
            <a:ext cx="108099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36000" rIns="36000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C00000"/>
                </a:solidFill>
              </a:rPr>
              <a:t>−</a:t>
            </a:r>
            <a:r>
              <a:rPr lang="en-US" altLang="ja-JP" sz="1400" b="1" dirty="0">
                <a:solidFill>
                  <a:srgbClr val="C00000"/>
                </a:solidFill>
              </a:rPr>
              <a:t> </a:t>
            </a:r>
            <a:r>
              <a:rPr lang="en-US" altLang="ja-JP" sz="1400" b="1" dirty="0"/>
              <a:t>Capacitor </a:t>
            </a:r>
            <a:r>
              <a:rPr lang="en-US" altLang="ja-JP" sz="1400" b="1" dirty="0">
                <a:solidFill>
                  <a:srgbClr val="C00000"/>
                </a:solidFill>
              </a:rPr>
              <a:t>+ </a:t>
            </a:r>
          </a:p>
          <a:p>
            <a:pPr algn="ctr"/>
            <a:r>
              <a:rPr lang="en-US" altLang="ja-JP" sz="1400" b="1" dirty="0"/>
              <a:t>Bank</a:t>
            </a:r>
            <a:endParaRPr lang="ja-JP" altLang="en-US" sz="1400" b="1" dirty="0"/>
          </a:p>
        </p:txBody>
      </p:sp>
      <p:grpSp>
        <p:nvGrpSpPr>
          <p:cNvPr id="96" name="図形グループ 2"/>
          <p:cNvGrpSpPr>
            <a:grpSpLocks noChangeAspect="1"/>
          </p:cNvGrpSpPr>
          <p:nvPr/>
        </p:nvGrpSpPr>
        <p:grpSpPr>
          <a:xfrm>
            <a:off x="4186755" y="1234561"/>
            <a:ext cx="2900290" cy="2450926"/>
            <a:chOff x="2661828" y="1846185"/>
            <a:chExt cx="6429571" cy="4914958"/>
          </a:xfrm>
        </p:grpSpPr>
        <p:pic>
          <p:nvPicPr>
            <p:cNvPr id="97" name="図 9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6" t="683" r="13493" b="253"/>
            <a:stretch/>
          </p:blipFill>
          <p:spPr>
            <a:xfrm>
              <a:off x="2661828" y="1846185"/>
              <a:ext cx="6429571" cy="4869260"/>
            </a:xfrm>
            <a:prstGeom prst="rect">
              <a:avLst/>
            </a:prstGeom>
          </p:spPr>
        </p:pic>
        <p:sp>
          <p:nvSpPr>
            <p:cNvPr id="98" name="テキスト ボックス 97"/>
            <p:cNvSpPr txBox="1"/>
            <p:nvPr/>
          </p:nvSpPr>
          <p:spPr>
            <a:xfrm>
              <a:off x="4536315" y="2453392"/>
              <a:ext cx="1986776" cy="80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QUEST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2955774" y="4107188"/>
              <a:ext cx="3306014" cy="2653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CHI Capacitor Bank Power supply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フリーフォーム 99"/>
            <p:cNvSpPr/>
            <p:nvPr/>
          </p:nvSpPr>
          <p:spPr>
            <a:xfrm>
              <a:off x="7198822" y="3500371"/>
              <a:ext cx="199505" cy="1138132"/>
            </a:xfrm>
            <a:custGeom>
              <a:avLst/>
              <a:gdLst>
                <a:gd name="connsiteX0" fmla="*/ 199505 w 199505"/>
                <a:gd name="connsiteY0" fmla="*/ 1138132 h 1138132"/>
                <a:gd name="connsiteX1" fmla="*/ 149629 w 199505"/>
                <a:gd name="connsiteY1" fmla="*/ 140605 h 1138132"/>
                <a:gd name="connsiteX2" fmla="*/ 0 w 199505"/>
                <a:gd name="connsiteY2" fmla="*/ 7601 h 11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505" h="1138132">
                  <a:moveTo>
                    <a:pt x="199505" y="1138132"/>
                  </a:moveTo>
                  <a:cubicBezTo>
                    <a:pt x="191192" y="733579"/>
                    <a:pt x="182880" y="329027"/>
                    <a:pt x="149629" y="140605"/>
                  </a:cubicBezTo>
                  <a:cubicBezTo>
                    <a:pt x="116378" y="-47817"/>
                    <a:pt x="0" y="7601"/>
                    <a:pt x="0" y="7601"/>
                  </a:cubicBezTo>
                </a:path>
              </a:pathLst>
            </a:custGeom>
            <a:noFill/>
            <a:ln w="508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01" name="直線コネクタ 100"/>
            <p:cNvCxnSpPr/>
            <p:nvPr/>
          </p:nvCxnSpPr>
          <p:spPr>
            <a:xfrm rot="120000" flipH="1">
              <a:off x="5955324" y="3479681"/>
              <a:ext cx="1173160" cy="84359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フリーフォーム 101"/>
            <p:cNvSpPr/>
            <p:nvPr/>
          </p:nvSpPr>
          <p:spPr>
            <a:xfrm>
              <a:off x="5843491" y="3634154"/>
              <a:ext cx="205617" cy="1011153"/>
            </a:xfrm>
            <a:custGeom>
              <a:avLst/>
              <a:gdLst>
                <a:gd name="connsiteX0" fmla="*/ 18048 w 205617"/>
                <a:gd name="connsiteY0" fmla="*/ 0 h 1011153"/>
                <a:gd name="connsiteX1" fmla="*/ 18048 w 205617"/>
                <a:gd name="connsiteY1" fmla="*/ 984738 h 1011153"/>
                <a:gd name="connsiteX2" fmla="*/ 205617 w 205617"/>
                <a:gd name="connsiteY2" fmla="*/ 750277 h 10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17" h="1011153">
                  <a:moveTo>
                    <a:pt x="18048" y="0"/>
                  </a:moveTo>
                  <a:cubicBezTo>
                    <a:pt x="2417" y="429846"/>
                    <a:pt x="-13213" y="859692"/>
                    <a:pt x="18048" y="984738"/>
                  </a:cubicBezTo>
                  <a:cubicBezTo>
                    <a:pt x="49309" y="1109784"/>
                    <a:pt x="205617" y="750277"/>
                    <a:pt x="205617" y="750277"/>
                  </a:cubicBezTo>
                </a:path>
              </a:pathLst>
            </a:custGeom>
            <a:noFill/>
            <a:ln w="508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cxnSp>
        <p:nvCxnSpPr>
          <p:cNvPr id="104" name="直線矢印コネクタ 103"/>
          <p:cNvCxnSpPr/>
          <p:nvPr/>
        </p:nvCxnSpPr>
        <p:spPr>
          <a:xfrm flipV="1">
            <a:off x="5701504" y="3380586"/>
            <a:ext cx="397407" cy="55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グループ化 146"/>
          <p:cNvGrpSpPr>
            <a:grpSpLocks noChangeAspect="1"/>
          </p:cNvGrpSpPr>
          <p:nvPr/>
        </p:nvGrpSpPr>
        <p:grpSpPr>
          <a:xfrm>
            <a:off x="4118693" y="4005040"/>
            <a:ext cx="2968352" cy="2489177"/>
            <a:chOff x="5600107" y="1142565"/>
            <a:chExt cx="5778383" cy="4620637"/>
          </a:xfrm>
        </p:grpSpPr>
        <p:pic>
          <p:nvPicPr>
            <p:cNvPr id="106" name="図 10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r="5277"/>
            <a:stretch/>
          </p:blipFill>
          <p:spPr>
            <a:xfrm>
              <a:off x="5731458" y="1142565"/>
              <a:ext cx="5647032" cy="4620637"/>
            </a:xfrm>
            <a:prstGeom prst="rect">
              <a:avLst/>
            </a:prstGeom>
          </p:spPr>
        </p:pic>
        <p:grpSp>
          <p:nvGrpSpPr>
            <p:cNvPr id="107" name="グループ化 230"/>
            <p:cNvGrpSpPr/>
            <p:nvPr/>
          </p:nvGrpSpPr>
          <p:grpSpPr>
            <a:xfrm>
              <a:off x="5600107" y="2175505"/>
              <a:ext cx="5696387" cy="3269869"/>
              <a:chOff x="5890530" y="1530698"/>
              <a:chExt cx="5956649" cy="3404241"/>
            </a:xfrm>
          </p:grpSpPr>
          <p:grpSp>
            <p:nvGrpSpPr>
              <p:cNvPr id="108" name="グループ化 231"/>
              <p:cNvGrpSpPr/>
              <p:nvPr/>
            </p:nvGrpSpPr>
            <p:grpSpPr>
              <a:xfrm>
                <a:off x="5890530" y="1932740"/>
                <a:ext cx="5956649" cy="3002199"/>
                <a:chOff x="4108550" y="2067105"/>
                <a:chExt cx="7865965" cy="3553040"/>
              </a:xfrm>
            </p:grpSpPr>
            <p:sp>
              <p:nvSpPr>
                <p:cNvPr id="111" name="テキスト ボックス 110"/>
                <p:cNvSpPr txBox="1"/>
                <p:nvPr/>
              </p:nvSpPr>
              <p:spPr>
                <a:xfrm>
                  <a:off x="9583700" y="2638429"/>
                  <a:ext cx="2390815" cy="1196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CHI </a:t>
                  </a:r>
                  <a:r>
                    <a:rPr lang="en-US" altLang="ja-JP" sz="1400" b="1">
                      <a:solidFill>
                        <a:schemeClr val="bg1"/>
                      </a:solidFill>
                    </a:rPr>
                    <a:t>Bias </a:t>
                  </a:r>
                </a:p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Electrode</a:t>
                  </a:r>
                  <a:endParaRPr lang="ja-JP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8726525" y="4423457"/>
                  <a:ext cx="2412188" cy="1196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Lower </a:t>
                  </a:r>
                </a:p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End-plate</a:t>
                  </a:r>
                  <a:endParaRPr lang="ja-JP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テキスト ボックス 112"/>
                <p:cNvSpPr txBox="1"/>
                <p:nvPr/>
              </p:nvSpPr>
              <p:spPr>
                <a:xfrm>
                  <a:off x="4108550" y="2067105"/>
                  <a:ext cx="2907896" cy="1196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CHI Ground </a:t>
                  </a:r>
                </a:p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Electrode</a:t>
                  </a:r>
                  <a:endParaRPr lang="ja-JP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下矢印 113"/>
                <p:cNvSpPr/>
                <p:nvPr/>
              </p:nvSpPr>
              <p:spPr>
                <a:xfrm>
                  <a:off x="10284715" y="2130778"/>
                  <a:ext cx="326572" cy="433884"/>
                </a:xfrm>
                <a:prstGeom prst="down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 b="1"/>
                </a:p>
              </p:txBody>
            </p:sp>
            <p:sp>
              <p:nvSpPr>
                <p:cNvPr id="115" name="上矢印 114"/>
                <p:cNvSpPr/>
                <p:nvPr/>
              </p:nvSpPr>
              <p:spPr>
                <a:xfrm>
                  <a:off x="9622200" y="4172654"/>
                  <a:ext cx="220621" cy="284890"/>
                </a:xfrm>
                <a:prstGeom prst="up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 b="1"/>
                </a:p>
              </p:txBody>
            </p:sp>
            <p:sp>
              <p:nvSpPr>
                <p:cNvPr id="116" name="テキスト ボックス 115"/>
                <p:cNvSpPr txBox="1"/>
                <p:nvPr/>
              </p:nvSpPr>
              <p:spPr>
                <a:xfrm>
                  <a:off x="5323592" y="3738896"/>
                  <a:ext cx="1864595" cy="1196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400" b="1" dirty="0" err="1">
                      <a:solidFill>
                        <a:schemeClr val="bg1"/>
                      </a:solidFill>
                    </a:rPr>
                    <a:t>Cramic</a:t>
                  </a:r>
                  <a:endParaRPr lang="en-US" altLang="ja-JP" sz="1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ja-JP" sz="1400" b="1" dirty="0">
                      <a:solidFill>
                        <a:schemeClr val="bg1"/>
                      </a:solidFill>
                    </a:rPr>
                    <a:t>Break</a:t>
                  </a:r>
                  <a:endParaRPr lang="ja-JP" alt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9" name="上矢印 108"/>
              <p:cNvSpPr/>
              <p:nvPr/>
            </p:nvSpPr>
            <p:spPr>
              <a:xfrm rot="16200000" flipH="1">
                <a:off x="7462395" y="3155274"/>
                <a:ext cx="167069" cy="240722"/>
              </a:xfrm>
              <a:prstGeom prst="upArrow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 b="1"/>
              </a:p>
            </p:txBody>
          </p:sp>
          <p:sp>
            <p:nvSpPr>
              <p:cNvPr id="110" name="上矢印 109"/>
              <p:cNvSpPr/>
              <p:nvPr/>
            </p:nvSpPr>
            <p:spPr>
              <a:xfrm rot="19320000">
                <a:off x="6655029" y="1530698"/>
                <a:ext cx="244127" cy="333035"/>
              </a:xfrm>
              <a:prstGeom prst="upArrow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 b="1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sp>
        <p:nvSpPr>
          <p:cNvPr id="117" name="テキスト ボックス 116"/>
          <p:cNvSpPr txBox="1"/>
          <p:nvPr/>
        </p:nvSpPr>
        <p:spPr>
          <a:xfrm>
            <a:off x="4852872" y="3675862"/>
            <a:ext cx="1723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>
                <a:solidFill>
                  <a:srgbClr val="C00000"/>
                </a:solidFill>
              </a:rPr>
              <a:t>CHI electrodes</a:t>
            </a:r>
            <a:endParaRPr lang="ja-JP" altLang="en-US" sz="2000" b="1" u="sng" dirty="0">
              <a:solidFill>
                <a:srgbClr val="C00000"/>
              </a:solidFill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797478" y="4052732"/>
            <a:ext cx="374865" cy="6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520896" y="4013885"/>
            <a:ext cx="1041213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ja-JP" sz="1400" b="1" dirty="0">
                <a:ln w="0"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Bias</a:t>
            </a:r>
          </a:p>
          <a:p>
            <a:pPr algn="ctr">
              <a:lnSpc>
                <a:spcPts val="1600"/>
              </a:lnSpc>
            </a:pPr>
            <a:r>
              <a:rPr lang="en-US" altLang="ja-JP" sz="1400" b="1" dirty="0">
                <a:ln w="0"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(Isolated to vessel)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1746256" y="2908124"/>
            <a:ext cx="442275" cy="399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674118" y="2863433"/>
            <a:ext cx="117737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altLang="ja-JP" b="1" dirty="0">
                <a:solidFill>
                  <a:srgbClr val="C00000"/>
                </a:solidFill>
              </a:rPr>
              <a:t>CHI </a:t>
            </a:r>
          </a:p>
          <a:p>
            <a:pPr>
              <a:lnSpc>
                <a:spcPts val="1560"/>
              </a:lnSpc>
            </a:pPr>
            <a:r>
              <a:rPr lang="en-US" altLang="ja-JP" b="1" dirty="0">
                <a:solidFill>
                  <a:srgbClr val="C00000"/>
                </a:solidFill>
              </a:rPr>
              <a:t>Electrodes</a:t>
            </a:r>
          </a:p>
        </p:txBody>
      </p:sp>
      <p:cxnSp>
        <p:nvCxnSpPr>
          <p:cNvPr id="122" name="直線コネクタ 121"/>
          <p:cNvCxnSpPr/>
          <p:nvPr/>
        </p:nvCxnSpPr>
        <p:spPr>
          <a:xfrm>
            <a:off x="2095881" y="3301974"/>
            <a:ext cx="130795" cy="1847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/>
          <p:nvPr/>
        </p:nvCxnSpPr>
        <p:spPr>
          <a:xfrm flipH="1">
            <a:off x="1840608" y="3307412"/>
            <a:ext cx="83019" cy="6987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7364863" y="789583"/>
            <a:ext cx="3312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Result of first CHI experiment</a:t>
            </a:r>
            <a:endParaRPr lang="ja-JP" altLang="en-US" sz="2000" b="1" u="sng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804046" y="804691"/>
            <a:ext cx="2681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Introduced CHI systems</a:t>
            </a:r>
            <a:endParaRPr lang="ja-JP" altLang="en-US" sz="2000" b="1" u="sng" dirty="0"/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7786152" y="6048983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/>
              <a:t>0</a:t>
            </a:r>
            <a:endParaRPr lang="ja-JP" altLang="en-US" sz="1200" dirty="0"/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8585364" y="6052158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1</a:t>
            </a:r>
            <a:endParaRPr lang="ja-JP" altLang="en-US" sz="1200" dirty="0"/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9399181" y="6052158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2</a:t>
            </a:r>
            <a:endParaRPr lang="ja-JP" altLang="en-US" sz="1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b="51667"/>
          <a:stretch/>
        </p:blipFill>
        <p:spPr>
          <a:xfrm>
            <a:off x="7802640" y="3818454"/>
            <a:ext cx="2595521" cy="2227696"/>
          </a:xfrm>
          <a:prstGeom prst="rect">
            <a:avLst/>
          </a:prstGeom>
        </p:spPr>
      </p:pic>
      <p:sp>
        <p:nvSpPr>
          <p:cNvPr id="121" name="テキスト ボックス 120"/>
          <p:cNvSpPr txBox="1"/>
          <p:nvPr/>
        </p:nvSpPr>
        <p:spPr>
          <a:xfrm>
            <a:off x="7674832" y="3827309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0</a:t>
            </a:r>
            <a:endParaRPr lang="ja-JP" altLang="en-US" sz="1200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7517419" y="4182909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-0.4</a:t>
            </a:r>
            <a:endParaRPr lang="ja-JP" altLang="en-US" sz="12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517419" y="4528984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-0.8</a:t>
            </a:r>
            <a:endParaRPr lang="ja-JP" altLang="en-US" sz="1200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520594" y="4878234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-1.2</a:t>
            </a:r>
            <a:endParaRPr lang="ja-JP" altLang="en-US" sz="1200" dirty="0"/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7517419" y="5221134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-1.6</a:t>
            </a:r>
            <a:endParaRPr lang="ja-JP" altLang="en-US" sz="1200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7519324" y="5573559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-2.0</a:t>
            </a:r>
            <a:endParaRPr lang="ja-JP" altLang="en-US" sz="1200" dirty="0"/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7509164" y="5919634"/>
            <a:ext cx="24205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-2.4</a:t>
            </a:r>
            <a:endParaRPr lang="ja-JP" altLang="en-US" sz="1200" dirty="0"/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10213220" y="6055333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3</a:t>
            </a:r>
            <a:endParaRPr lang="ja-JP" altLang="en-US" sz="1200" dirty="0"/>
          </a:p>
        </p:txBody>
      </p:sp>
      <p:pic>
        <p:nvPicPr>
          <p:cNvPr id="128" name="図 127" descr="34185_ch2.avi (V)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8880" r="9096" b="22165"/>
          <a:stretch/>
        </p:blipFill>
        <p:spPr>
          <a:xfrm>
            <a:off x="7570681" y="1397587"/>
            <a:ext cx="2900877" cy="2323760"/>
          </a:xfrm>
          <a:prstGeom prst="rect">
            <a:avLst/>
          </a:prstGeom>
        </p:spPr>
      </p:pic>
      <p:sp>
        <p:nvSpPr>
          <p:cNvPr id="132" name="テキスト ボックス 131"/>
          <p:cNvSpPr txBox="1"/>
          <p:nvPr/>
        </p:nvSpPr>
        <p:spPr>
          <a:xfrm>
            <a:off x="10293488" y="3829849"/>
            <a:ext cx="1570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50</a:t>
            </a:r>
            <a:endParaRPr lang="ja-JP" altLang="en-US" sz="1200" dirty="0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10290313" y="4185449"/>
            <a:ext cx="1570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40</a:t>
            </a:r>
            <a:endParaRPr lang="ja-JP" altLang="en-US" sz="1200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0290313" y="4531524"/>
            <a:ext cx="1570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30</a:t>
            </a:r>
            <a:endParaRPr lang="ja-JP" altLang="en-US" sz="1200" dirty="0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10293488" y="4880774"/>
            <a:ext cx="1570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/>
              <a:t>20</a:t>
            </a:r>
            <a:endParaRPr lang="ja-JP" altLang="en-US" sz="1200" dirty="0"/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10290313" y="5223674"/>
            <a:ext cx="1570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10</a:t>
            </a:r>
            <a:endParaRPr lang="ja-JP" altLang="en-US" sz="1200" dirty="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10352321" y="5576099"/>
            <a:ext cx="7854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0</a:t>
            </a:r>
            <a:endParaRPr lang="ja-JP" altLang="en-US" sz="1200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10269389" y="5922174"/>
            <a:ext cx="20358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/>
              <a:t>-10</a:t>
            </a:r>
            <a:endParaRPr lang="ja-JP" altLang="en-US" sz="12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7232659" y="822436"/>
            <a:ext cx="0" cy="573788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 rot="16200000">
            <a:off x="7261456" y="4883388"/>
            <a:ext cx="29797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/>
              <a:t>[kV]</a:t>
            </a:r>
          </a:p>
        </p:txBody>
      </p:sp>
      <p:sp>
        <p:nvSpPr>
          <p:cNvPr id="148" name="テキスト ボックス 147"/>
          <p:cNvSpPr txBox="1"/>
          <p:nvPr/>
        </p:nvSpPr>
        <p:spPr>
          <a:xfrm rot="16200000">
            <a:off x="10394447" y="4860457"/>
            <a:ext cx="29797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/>
              <a:t>[kA]</a:t>
            </a:r>
          </a:p>
        </p:txBody>
      </p:sp>
      <p:sp>
        <p:nvSpPr>
          <p:cNvPr id="149" name="テキスト ボックス 148"/>
          <p:cNvSpPr txBox="1"/>
          <p:nvPr/>
        </p:nvSpPr>
        <p:spPr>
          <a:xfrm flipH="1">
            <a:off x="8913922" y="6182524"/>
            <a:ext cx="36445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/>
              <a:t>[</a:t>
            </a:r>
            <a:r>
              <a:rPr lang="en-US" altLang="ja-JP" sz="1200" dirty="0" err="1"/>
              <a:t>ms</a:t>
            </a:r>
            <a:r>
              <a:rPr lang="en-US" altLang="ja-JP" sz="1200" dirty="0"/>
              <a:t>]</a:t>
            </a:r>
            <a:endParaRPr lang="ja-JP" altLang="en-US" sz="1200" dirty="0"/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9046359" y="4145578"/>
            <a:ext cx="115214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Electrode voltage</a:t>
            </a:r>
            <a:endParaRPr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9096330" y="4053147"/>
            <a:ext cx="93001" cy="11379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テキスト ボックス 150"/>
          <p:cNvSpPr txBox="1"/>
          <p:nvPr/>
        </p:nvSpPr>
        <p:spPr>
          <a:xfrm>
            <a:off x="8270687" y="4357579"/>
            <a:ext cx="115214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Injector current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52" name="直線コネクタ 151"/>
          <p:cNvCxnSpPr/>
          <p:nvPr/>
        </p:nvCxnSpPr>
        <p:spPr>
          <a:xfrm flipV="1">
            <a:off x="8103403" y="4465460"/>
            <a:ext cx="125525" cy="43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テキスト ボックス 152"/>
          <p:cNvSpPr txBox="1"/>
          <p:nvPr/>
        </p:nvSpPr>
        <p:spPr>
          <a:xfrm>
            <a:off x="8878391" y="4851914"/>
            <a:ext cx="115214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</a:rPr>
              <a:t>Toroidal current</a:t>
            </a:r>
            <a:endParaRPr lang="ja-JP" alt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54" name="直線コネクタ 153"/>
          <p:cNvCxnSpPr/>
          <p:nvPr/>
        </p:nvCxnSpPr>
        <p:spPr>
          <a:xfrm flipV="1">
            <a:off x="8740546" y="4959384"/>
            <a:ext cx="125525" cy="4333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7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5664"/>
            <a:ext cx="8544232" cy="761997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Progress of CHI experiment project in QUEST</a:t>
            </a:r>
            <a:endParaRPr lang="ja-JP" altLang="en-US" sz="2800" dirty="0"/>
          </a:p>
        </p:txBody>
      </p:sp>
      <p:grpSp>
        <p:nvGrpSpPr>
          <p:cNvPr id="4" name="図形グループ 27"/>
          <p:cNvGrpSpPr>
            <a:grpSpLocks noChangeAspect="1"/>
          </p:cNvGrpSpPr>
          <p:nvPr/>
        </p:nvGrpSpPr>
        <p:grpSpPr>
          <a:xfrm>
            <a:off x="1989822" y="714897"/>
            <a:ext cx="2385533" cy="2594416"/>
            <a:chOff x="1186907" y="1100600"/>
            <a:chExt cx="1958613" cy="213011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0581" r="4259" b="4035"/>
            <a:stretch/>
          </p:blipFill>
          <p:spPr>
            <a:xfrm>
              <a:off x="1186907" y="1321974"/>
              <a:ext cx="1958613" cy="1908738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192839" y="1100600"/>
              <a:ext cx="297708" cy="30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2.</a:t>
              </a:r>
              <a:endParaRPr lang="ja-JP" altLang="en-US" b="1" dirty="0"/>
            </a:p>
          </p:txBody>
        </p:sp>
        <p:sp>
          <p:nvSpPr>
            <p:cNvPr id="7" name="円弧 6"/>
            <p:cNvSpPr/>
            <p:nvPr/>
          </p:nvSpPr>
          <p:spPr>
            <a:xfrm rot="11572904" flipH="1">
              <a:off x="2396880" y="1431919"/>
              <a:ext cx="85529" cy="1447693"/>
            </a:xfrm>
            <a:prstGeom prst="arc">
              <a:avLst>
                <a:gd name="adj1" fmla="val 16281050"/>
                <a:gd name="adj2" fmla="val 4979568"/>
              </a:avLst>
            </a:prstGeom>
            <a:ln w="28575">
              <a:solidFill>
                <a:srgbClr val="CC66FF">
                  <a:alpha val="75000"/>
                </a:srgbClr>
              </a:solidFill>
              <a:prstDash val="dash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b="1"/>
            </a:p>
          </p:txBody>
        </p:sp>
      </p:grpSp>
      <p:grpSp>
        <p:nvGrpSpPr>
          <p:cNvPr id="8" name="図形グループ 26"/>
          <p:cNvGrpSpPr>
            <a:grpSpLocks noChangeAspect="1"/>
          </p:cNvGrpSpPr>
          <p:nvPr/>
        </p:nvGrpSpPr>
        <p:grpSpPr>
          <a:xfrm>
            <a:off x="4826498" y="716666"/>
            <a:ext cx="2408752" cy="2592649"/>
            <a:chOff x="4188154" y="1106607"/>
            <a:chExt cx="1973662" cy="2124345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190200" y="1106607"/>
              <a:ext cx="297104" cy="302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3.</a:t>
              </a:r>
              <a:endParaRPr lang="ja-JP" altLang="en-US" b="1" dirty="0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9592" r="4715" b="4466"/>
            <a:stretch/>
          </p:blipFill>
          <p:spPr>
            <a:xfrm>
              <a:off x="4188154" y="1321974"/>
              <a:ext cx="1973662" cy="1908978"/>
            </a:xfrm>
            <a:prstGeom prst="rect">
              <a:avLst/>
            </a:prstGeom>
          </p:spPr>
        </p:pic>
        <p:sp>
          <p:nvSpPr>
            <p:cNvPr id="11" name="フリーフォーム 10"/>
            <p:cNvSpPr/>
            <p:nvPr/>
          </p:nvSpPr>
          <p:spPr>
            <a:xfrm>
              <a:off x="5428858" y="2532147"/>
              <a:ext cx="292631" cy="533456"/>
            </a:xfrm>
            <a:custGeom>
              <a:avLst/>
              <a:gdLst>
                <a:gd name="connsiteX0" fmla="*/ 440872 w 440872"/>
                <a:gd name="connsiteY0" fmla="*/ 0 h 440872"/>
                <a:gd name="connsiteX1" fmla="*/ 65314 w 440872"/>
                <a:gd name="connsiteY1" fmla="*/ 97972 h 440872"/>
                <a:gd name="connsiteX2" fmla="*/ 0 w 440872"/>
                <a:gd name="connsiteY2" fmla="*/ 440872 h 44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872" h="440872">
                  <a:moveTo>
                    <a:pt x="440872" y="0"/>
                  </a:moveTo>
                  <a:cubicBezTo>
                    <a:pt x="289832" y="12246"/>
                    <a:pt x="138793" y="24493"/>
                    <a:pt x="65314" y="97972"/>
                  </a:cubicBezTo>
                  <a:cubicBezTo>
                    <a:pt x="-8165" y="171451"/>
                    <a:pt x="13607" y="383722"/>
                    <a:pt x="0" y="440872"/>
                  </a:cubicBezTo>
                </a:path>
              </a:pathLst>
            </a:custGeom>
            <a:noFill/>
            <a:ln w="28575">
              <a:solidFill>
                <a:srgbClr val="CC66FF"/>
              </a:solidFill>
              <a:prstDash val="dash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b="1"/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b="-3004"/>
          <a:stretch/>
        </p:blipFill>
        <p:spPr>
          <a:xfrm>
            <a:off x="7739604" y="979510"/>
            <a:ext cx="2426698" cy="239661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759085" y="71378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4.</a:t>
            </a:r>
            <a:endParaRPr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1687" y="3210990"/>
            <a:ext cx="1181837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>
                <a:latin typeface="Arial" charset="0"/>
                <a:ea typeface="Arial" charset="0"/>
                <a:cs typeface="Arial" charset="0"/>
              </a:rPr>
              <a:t>・</a:t>
            </a:r>
            <a:r>
              <a:rPr lang="en-US" altLang="ja-JP" sz="2400" u="sng" dirty="0">
                <a:latin typeface="Arial" charset="0"/>
                <a:ea typeface="Arial" charset="0"/>
                <a:cs typeface="Arial" charset="0"/>
              </a:rPr>
              <a:t>In the PF configuration of the picture 2</a:t>
            </a:r>
          </a:p>
          <a:p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  The plasma evolved up to the top wall and the toroidal current increased up to 48kA.  </a:t>
            </a:r>
          </a:p>
          <a:p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  However, this configuration is not suitable for attaining flux closure.</a:t>
            </a:r>
          </a:p>
          <a:p>
            <a:pPr>
              <a:lnSpc>
                <a:spcPct val="150000"/>
              </a:lnSpc>
            </a:pPr>
            <a:r>
              <a:rPr lang="ja-JP" altLang="en-US" sz="2400" u="sng" dirty="0">
                <a:latin typeface="Arial" charset="0"/>
                <a:ea typeface="Arial" charset="0"/>
                <a:cs typeface="Arial" charset="0"/>
              </a:rPr>
              <a:t>・</a:t>
            </a:r>
            <a:r>
              <a:rPr lang="en-US" altLang="ja-JP" sz="2400" u="sng" dirty="0">
                <a:latin typeface="Arial" charset="0"/>
                <a:ea typeface="Arial" charset="0"/>
                <a:cs typeface="Arial" charset="0"/>
              </a:rPr>
              <a:t>In the PF configurations of the picture 3 and 4</a:t>
            </a:r>
          </a:p>
          <a:p>
            <a:pPr>
              <a:spcAft>
                <a:spcPts val="600"/>
              </a:spcAft>
            </a:pP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  In picture 3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current path is to the outer anode plate as expected.</a:t>
            </a:r>
          </a:p>
          <a:p>
            <a:pPr>
              <a:lnSpc>
                <a:spcPts val="1460"/>
              </a:lnSpc>
              <a:spcAft>
                <a:spcPts val="6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As toroidal current increases, the discharge appears to contact the upper wall plates,</a:t>
            </a:r>
          </a:p>
          <a:p>
            <a:pPr>
              <a:lnSpc>
                <a:spcPts val="1460"/>
              </a:lnSpc>
              <a:spcAft>
                <a:spcPts val="6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as shown in picture 4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Improved diagnostics, vertical field control, and performance of capacitor bank to be implemented in future to improve plasma evolution.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1356257" cy="76199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Plan of high field side injection of 8.2GHz for </a:t>
            </a:r>
            <a:r>
              <a:rPr lang="en-US" altLang="ja-JP" dirty="0" smtClean="0">
                <a:solidFill>
                  <a:srgbClr val="FF0000"/>
                </a:solidFill>
              </a:rPr>
              <a:t>EBW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plasma </a:t>
            </a:r>
            <a:r>
              <a:rPr lang="en-US" altLang="ja-JP" dirty="0" smtClean="0"/>
              <a:t>current start-up to make higher density plasma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616" y="930101"/>
            <a:ext cx="4616625" cy="52731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16" y="2031195"/>
            <a:ext cx="4524000" cy="39754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6478" y="1165762"/>
            <a:ext cx="5563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Presented by Mr. Hatem in this conference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31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Main target of SSO on QUEST is particle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balance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31755" y="6088212"/>
            <a:ext cx="6272925" cy="365125"/>
          </a:xfrm>
        </p:spPr>
        <p:txBody>
          <a:bodyPr/>
          <a:lstStyle/>
          <a:p>
            <a:pPr>
              <a:defRPr/>
            </a:pPr>
            <a:r>
              <a:rPr lang="en-GB" dirty="0"/>
              <a:t>E. </a:t>
            </a:r>
            <a:r>
              <a:rPr lang="en-GB" dirty="0" err="1"/>
              <a:t>Joffrin</a:t>
            </a:r>
            <a:r>
              <a:rPr lang="en-GB" dirty="0"/>
              <a:t> | IAEA Technical meeting on steady state Operation | Nara, Japan 25/05/2015| Page </a:t>
            </a:r>
            <a:fld id="{E2D45D80-4A09-420E-87CE-CA25D839BC4C}" type="slidenum">
              <a:rPr lang="en-GB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03388" y="2024821"/>
            <a:ext cx="2232025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MHD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1744" y="2455033"/>
            <a:ext cx="1296194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E. </a:t>
            </a:r>
            <a:r>
              <a:rPr lang="fr-FR" sz="2400" b="1" dirty="0" err="1">
                <a:solidFill>
                  <a:srgbClr val="FFFFFF"/>
                </a:solidFill>
              </a:rPr>
              <a:t>conf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87888" y="3753608"/>
            <a:ext cx="1296144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 err="1">
                <a:solidFill>
                  <a:srgbClr val="FFFFFF"/>
                </a:solidFill>
              </a:rPr>
              <a:t>Cur</a:t>
            </a:r>
            <a:r>
              <a:rPr lang="fr-FR" sz="2400" b="1" dirty="0">
                <a:solidFill>
                  <a:srgbClr val="FFFFFF"/>
                </a:solidFill>
              </a:rPr>
              <a:t>. </a:t>
            </a:r>
            <a:r>
              <a:rPr lang="fr-FR" sz="2400" b="1" dirty="0" err="1">
                <a:solidFill>
                  <a:srgbClr val="FFFFFF"/>
                </a:solidFill>
              </a:rPr>
              <a:t>Diff</a:t>
            </a:r>
            <a:r>
              <a:rPr lang="fr-FR" sz="2400" b="1" dirty="0">
                <a:solidFill>
                  <a:srgbClr val="FFFFFF"/>
                </a:solidFill>
              </a:rPr>
              <a:t>.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79776" y="3320221"/>
            <a:ext cx="1511398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</a:rPr>
              <a:t>Part + Imp</a:t>
            </a:r>
            <a:endParaRPr lang="en-GB" sz="2400" b="1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00056" y="4114318"/>
            <a:ext cx="1800994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 err="1">
                <a:solidFill>
                  <a:srgbClr val="FFFFFF"/>
                </a:solidFill>
              </a:rPr>
              <a:t>Retention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500938" y="4615621"/>
            <a:ext cx="2843535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Erosion/</a:t>
            </a:r>
            <a:r>
              <a:rPr lang="fr-FR" sz="2400" b="1" dirty="0" err="1">
                <a:solidFill>
                  <a:srgbClr val="FFFFFF"/>
                </a:solidFill>
              </a:rPr>
              <a:t>deposition</a:t>
            </a:r>
            <a:endParaRPr lang="en-GB" sz="2400" b="1" dirty="0">
              <a:solidFill>
                <a:srgbClr val="FFFFFF"/>
              </a:solidFill>
            </a:endParaRPr>
          </a:p>
        </p:txBody>
      </p:sp>
      <p:graphicFrame>
        <p:nvGraphicFramePr>
          <p:cNvPr id="10" name="Group 35"/>
          <p:cNvGraphicFramePr>
            <a:graphicFrameLocks noGrp="1"/>
          </p:cNvGraphicFramePr>
          <p:nvPr>
            <p:extLst/>
          </p:nvPr>
        </p:nvGraphicFramePr>
        <p:xfrm>
          <a:off x="1703388" y="5191883"/>
          <a:ext cx="8426450" cy="447675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-3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-2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-1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2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3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4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10</a:t>
                      </a:r>
                      <a:r>
                        <a:rPr kumimoji="0" lang="fr-FR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5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1703389" y="5839582"/>
            <a:ext cx="84613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ln w="76200">
                <a:solidFill>
                  <a:srgbClr val="00B050"/>
                </a:solidFill>
              </a:ln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503612" y="2888421"/>
            <a:ext cx="1656284" cy="3587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400" b="1" dirty="0" err="1">
                <a:solidFill>
                  <a:srgbClr val="FFFFFF"/>
                </a:solidFill>
              </a:rPr>
              <a:t>Heat</a:t>
            </a:r>
            <a:r>
              <a:rPr lang="fr-FR" sz="2400" b="1" dirty="0">
                <a:solidFill>
                  <a:srgbClr val="FFFFFF"/>
                </a:solidFill>
              </a:rPr>
              <a:t> </a:t>
            </a:r>
            <a:r>
              <a:rPr lang="fr-FR" sz="2400" b="1" dirty="0" err="1">
                <a:solidFill>
                  <a:srgbClr val="FFFFFF"/>
                </a:solidFill>
              </a:rPr>
              <a:t>loads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10164763" y="5166482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/>
              <a:t>[s]</a:t>
            </a:r>
            <a:endParaRPr lang="en-GB" sz="2400" b="1"/>
          </a:p>
        </p:txBody>
      </p:sp>
      <p:sp>
        <p:nvSpPr>
          <p:cNvPr id="14" name="TextBox 9"/>
          <p:cNvSpPr txBox="1"/>
          <p:nvPr/>
        </p:nvSpPr>
        <p:spPr>
          <a:xfrm>
            <a:off x="1919536" y="104980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00FF"/>
                </a:solidFill>
              </a:rPr>
              <a:t>Tokamaks</a:t>
            </a:r>
            <a:r>
              <a:rPr lang="en-GB" sz="2400" b="1" dirty="0">
                <a:solidFill>
                  <a:srgbClr val="0000FF"/>
                </a:solidFill>
              </a:rPr>
              <a:t> operating long pulses have to overcome and control several plasma-core and plasma-wall interaction time scales 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6384032" y="2078843"/>
            <a:ext cx="144016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ITER pulses</a:t>
            </a:r>
          </a:p>
          <a:p>
            <a:pPr algn="ctr"/>
            <a:r>
              <a:rPr lang="en-GB" sz="1600" b="1" dirty="0"/>
              <a:t>400s – 3000s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5159896" y="4471842"/>
            <a:ext cx="6480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JET</a:t>
            </a:r>
          </a:p>
          <a:p>
            <a:pPr algn="ctr"/>
            <a:r>
              <a:rPr lang="en-GB" b="1" dirty="0"/>
              <a:t>10s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7351843" y="3458046"/>
            <a:ext cx="94469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FF00"/>
                </a:solidFill>
              </a:rPr>
              <a:t>QUEST</a:t>
            </a:r>
            <a:endParaRPr lang="en-GB" altLang="ja-JP" sz="1600" b="1" dirty="0">
              <a:solidFill>
                <a:srgbClr val="FFFF00"/>
              </a:solidFill>
            </a:endParaRPr>
          </a:p>
          <a:p>
            <a:pPr algn="ctr"/>
            <a:r>
              <a:rPr lang="en-GB" altLang="ja-JP" sz="1600" b="1" dirty="0">
                <a:solidFill>
                  <a:srgbClr val="FFFF00"/>
                </a:solidFill>
              </a:rPr>
              <a:t>2h14m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5915595" y="2853277"/>
            <a:ext cx="10081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JT-60SA</a:t>
            </a:r>
          </a:p>
          <a:p>
            <a:pPr algn="ctr"/>
            <a:r>
              <a:rPr lang="en-GB" sz="1600" b="1" dirty="0"/>
              <a:t>100s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7983733" y="2835755"/>
            <a:ext cx="113660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TRIAM-1M</a:t>
            </a:r>
            <a:endParaRPr lang="en-GB" sz="1600" b="1" dirty="0"/>
          </a:p>
          <a:p>
            <a:pPr algn="ctr"/>
            <a:r>
              <a:rPr lang="en-GB" sz="1600" b="1" dirty="0"/>
              <a:t>5h16m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7054561" y="2835755"/>
            <a:ext cx="82731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LHD</a:t>
            </a:r>
            <a:endParaRPr lang="en-GB" sz="1600" b="1" dirty="0"/>
          </a:p>
          <a:p>
            <a:pPr algn="ctr"/>
            <a:r>
              <a:rPr lang="en-GB" sz="1600" b="1" dirty="0"/>
              <a:t>48m</a:t>
            </a:r>
          </a:p>
        </p:txBody>
      </p:sp>
    </p:spTree>
    <p:extLst>
      <p:ext uri="{BB962C8B-B14F-4D97-AF65-F5344CB8AC3E}">
        <p14:creationId xmlns:p14="http://schemas.microsoft.com/office/powerpoint/2010/main" val="27841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5136" y="1455174"/>
            <a:ext cx="111104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3200" dirty="0" smtClean="0"/>
              <a:t>Introduction of QUEST </a:t>
            </a:r>
            <a:endParaRPr kumimoji="1" lang="en-US" altLang="ja-JP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Introduction of 28GHz RF system</a:t>
            </a:r>
            <a:endParaRPr kumimoji="1" lang="en-US" altLang="ja-JP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/>
              <a:t>R</a:t>
            </a:r>
            <a:r>
              <a:rPr lang="en-US" altLang="ja-JP" sz="3200" dirty="0" smtClean="0"/>
              <a:t>ecent </a:t>
            </a:r>
            <a:r>
              <a:rPr lang="en-US" altLang="ja-JP" sz="3200" dirty="0"/>
              <a:t>p</a:t>
            </a:r>
            <a:r>
              <a:rPr lang="en-US" altLang="ja-JP" sz="3200" dirty="0" smtClean="0"/>
              <a:t>rogress on </a:t>
            </a:r>
            <a:r>
              <a:rPr lang="en-US" altLang="ja-JP" sz="3200" dirty="0" smtClean="0"/>
              <a:t>RF non-inductive plasma </a:t>
            </a:r>
            <a:r>
              <a:rPr lang="en-US" altLang="ja-JP" sz="3200" dirty="0" smtClean="0"/>
              <a:t>current </a:t>
            </a:r>
            <a:r>
              <a:rPr lang="en-US" altLang="ja-JP" sz="3200" dirty="0" smtClean="0"/>
              <a:t>start-up</a:t>
            </a:r>
            <a:endParaRPr kumimoji="1" lang="en-US" altLang="ja-JP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Recent progress on coaxial </a:t>
            </a:r>
            <a:r>
              <a:rPr lang="en-US" altLang="ja-JP" sz="3200" dirty="0"/>
              <a:t>h</a:t>
            </a:r>
            <a:r>
              <a:rPr lang="en-US" altLang="ja-JP" sz="3200" dirty="0" smtClean="0"/>
              <a:t>elicity </a:t>
            </a:r>
            <a:r>
              <a:rPr lang="en-US" altLang="ja-JP" sz="3200" dirty="0"/>
              <a:t>i</a:t>
            </a:r>
            <a:r>
              <a:rPr lang="en-US" altLang="ja-JP" sz="3200" dirty="0" smtClean="0"/>
              <a:t>njection (CHI) for plasma start-up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Plasma control for steady state operation (SSO)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Recent progress on </a:t>
            </a:r>
            <a:r>
              <a:rPr lang="en-US" altLang="ja-JP" sz="3200" dirty="0" smtClean="0"/>
              <a:t>particle balance research</a:t>
            </a:r>
            <a:endParaRPr lang="en-US" altLang="ja-JP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Summary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923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Recent progress on SSO in QUEST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3" y="2034600"/>
            <a:ext cx="5154161" cy="423929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722" y="2696302"/>
            <a:ext cx="4200181" cy="292873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069519" y="2034600"/>
            <a:ext cx="343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Hot wall since 2015</a:t>
            </a:r>
            <a:endParaRPr kumimoji="1"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70" y="1628775"/>
            <a:ext cx="2517009" cy="38533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右矢印 6"/>
          <p:cNvSpPr/>
          <p:nvPr/>
        </p:nvSpPr>
        <p:spPr>
          <a:xfrm>
            <a:off x="4908418" y="2657475"/>
            <a:ext cx="37500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4326" y="827369"/>
            <a:ext cx="1081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SSO is the most important issue to realize fusion power plant. Particle balance including tritium retention is crucial, but few experiments were executed.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5777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 txBox="1">
            <a:spLocks noGrp="1"/>
          </p:cNvSpPr>
          <p:nvPr>
            <p:ph type="title"/>
          </p:nvPr>
        </p:nvSpPr>
        <p:spPr>
          <a:xfrm>
            <a:off x="1" y="113231"/>
            <a:ext cx="870302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Particle fueling feed-back control for </a:t>
            </a:r>
            <a:r>
              <a:rPr lang="en-US" altLang="ja-JP" dirty="0" smtClean="0"/>
              <a:t>SSO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5" y="1751954"/>
            <a:ext cx="4156800" cy="40517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690" y="1761228"/>
            <a:ext cx="3786553" cy="414700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64337" y="5810870"/>
            <a:ext cx="5861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5. Gas fueling control with monitoring 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14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14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filtered by a digital low-pass filter (solid line) and raw signal (dashed line), (b) 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14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widened by time and the voltage applied to the piezo valve.</a:t>
            </a:r>
            <a:endParaRPr kumimoji="1" lang="ja-JP" alt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2102" y="1233537"/>
            <a:ext cx="334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Piezo valve control by changing the duty of repetitive gas puff.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8300" y="5146094"/>
            <a:ext cx="2250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Hasegawa, et al., Fusion Engineering and Design, 112 (2016) 699-702</a:t>
            </a:r>
            <a:endParaRPr kumimoji="1" lang="ja-JP" alt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03690" y="1233537"/>
            <a:ext cx="4173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flow control by changing the flow rate of fueling with PID loop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88164" y="785173"/>
            <a:ext cx="8949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--- Two types of actuators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be used for feed-back control referring to Ha signal. ---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62340" y="3432443"/>
            <a:ext cx="22621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fueling rate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puff: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ja-JP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2.0×10</a:t>
            </a:r>
            <a:r>
              <a:rPr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altLang="ja-JP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ja-JP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Mass-flow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ja-JP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1.7×10</a:t>
            </a:r>
            <a:r>
              <a:rPr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altLang="ja-JP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ja-JP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22327" y="5903230"/>
            <a:ext cx="390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signal is kept at the target value </a:t>
            </a: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decreasing the flow rate gradually.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51513" y="1346750"/>
            <a:ext cx="297539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Total H Flux to the wall is expected to be proportional to H</a:t>
            </a:r>
            <a:r>
              <a:rPr kumimoji="1" lang="en-US" altLang="ja-JP" dirty="0" smtClean="0">
                <a:latin typeface="Symbol" panose="05050102010706020507" pitchFamily="18" charset="2"/>
              </a:rPr>
              <a:t>a</a:t>
            </a:r>
            <a:r>
              <a:rPr kumimoji="1" lang="en-US" altLang="ja-JP" dirty="0" smtClean="0"/>
              <a:t> signal level.</a:t>
            </a:r>
          </a:p>
          <a:p>
            <a:r>
              <a:rPr lang="en-US" altLang="ja-JP" dirty="0" smtClean="0"/>
              <a:t>When Ha level is kept constant, change of wall pumping rate must be caused by net emission  of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24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Plasma discharge of 1hour </a:t>
            </a:r>
            <a:r>
              <a:rPr lang="en-US" altLang="ja-JP" dirty="0" smtClean="0"/>
              <a:t>55min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181" y="1211207"/>
            <a:ext cx="6448425" cy="4572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5400000">
            <a:off x="11030059" y="331254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(Pa)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4663379" y="3227045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297092" y="467336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flux (ml/min)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632920" y="172041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kumimoji="1" lang="en-US" altLang="ja-JP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(kA)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7531210" y="3199335"/>
            <a:ext cx="378691" cy="212376"/>
          </a:xfrm>
          <a:prstGeom prst="rightArrow">
            <a:avLst/>
          </a:prstGeom>
          <a:solidFill>
            <a:srgbClr val="00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10800000">
            <a:off x="9106596" y="3864417"/>
            <a:ext cx="378691" cy="2123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38514" y="55985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06604" y="55985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60265" y="55985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10995" y="55985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09901" y="5866214"/>
            <a:ext cx="117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(sec)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2388" y="1244123"/>
            <a:ext cx="4712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fueling is feed-back controlled with mass flow controller to keep H</a:t>
            </a:r>
            <a:r>
              <a:rPr kumimoji="1" lang="en-US" altLang="ja-JP" sz="2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of hot wall and vessel wall are kept 120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Plasma current is measured with hall sensors.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888555" y="3743917"/>
            <a:ext cx="5154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下矢印 16"/>
          <p:cNvSpPr/>
          <p:nvPr/>
        </p:nvSpPr>
        <p:spPr>
          <a:xfrm>
            <a:off x="2133977" y="3376244"/>
            <a:ext cx="586153" cy="48437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1730" y="4225923"/>
            <a:ext cx="4593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Fueling rate is decreased gradually to keep H</a:t>
            </a:r>
            <a:r>
              <a:rPr kumimoji="1" lang="en-US" altLang="ja-JP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constant, and it finally become zero.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that, H</a:t>
            </a:r>
            <a:r>
              <a:rPr lang="en-US" altLang="ja-JP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increases gradually, and finally plasma discharge is terminated spontaneously. 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92414" y="765683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</a:t>
            </a:r>
            <a:endParaRPr kumimoji="1" lang="ja-JP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82844" y="765683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endParaRPr kumimoji="1" lang="ja-JP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07340" y="765683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endParaRPr kumimoji="1" lang="ja-JP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5853742" y="1164973"/>
            <a:ext cx="1666101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519843" y="1163582"/>
            <a:ext cx="1343536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8795509" y="1163582"/>
            <a:ext cx="2260085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3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Investigation of Plasma facing wall with TEM, </a:t>
            </a:r>
            <a:r>
              <a:rPr kumimoji="1" lang="en-US" altLang="ja-JP" dirty="0" err="1" smtClean="0"/>
              <a:t>Ellipsomerty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Colormetry</a:t>
            </a:r>
            <a:endParaRPr kumimoji="1" lang="ja-JP" altLang="en-US" dirty="0"/>
          </a:p>
        </p:txBody>
      </p:sp>
      <p:pic>
        <p:nvPicPr>
          <p:cNvPr id="3" name="图片 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16" y="1781934"/>
            <a:ext cx="6479458" cy="4166582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1" y="825031"/>
            <a:ext cx="6538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Photo of inner vessel and specimen for TEM and </a:t>
            </a:r>
            <a:r>
              <a:rPr kumimoji="1" lang="en-US" altLang="ja-JP" sz="2400" dirty="0" err="1" smtClean="0"/>
              <a:t>Ellipsometry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before installation of the hot wall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39897" y="825031"/>
            <a:ext cx="499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Component and thickness of plasma-induced thin film on the surface  </a:t>
            </a:r>
            <a:endParaRPr kumimoji="1" lang="ja-JP" altLang="en-US" sz="2400" dirty="0"/>
          </a:p>
        </p:txBody>
      </p:sp>
      <p:pic>
        <p:nvPicPr>
          <p:cNvPr id="8" name="图片 2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631" y="1502797"/>
            <a:ext cx="5654040" cy="2103755"/>
          </a:xfrm>
          <a:prstGeom prst="rect">
            <a:avLst/>
          </a:prstGeom>
          <a:noFill/>
        </p:spPr>
      </p:pic>
      <p:pic>
        <p:nvPicPr>
          <p:cNvPr id="9" name="图片 2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827" y="3448440"/>
            <a:ext cx="5029791" cy="316867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7883672" y="3535910"/>
            <a:ext cx="291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Thickness distribution</a:t>
            </a:r>
            <a:endParaRPr kumimoji="1" lang="ja-JP" altLang="en-US" sz="2400" dirty="0"/>
          </a:p>
        </p:txBody>
      </p:sp>
      <p:sp>
        <p:nvSpPr>
          <p:cNvPr id="11" name="左右矢印 10"/>
          <p:cNvSpPr/>
          <p:nvPr/>
        </p:nvSpPr>
        <p:spPr>
          <a:xfrm>
            <a:off x="9006348" y="4347354"/>
            <a:ext cx="1091381" cy="3917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09078" y="4254314"/>
            <a:ext cx="70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Top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176928" y="4254314"/>
            <a:ext cx="1277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Bottom</a:t>
            </a:r>
            <a:endParaRPr kumimoji="1" lang="ja-JP" altLang="en-US" sz="2800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7511848" y="5496231"/>
            <a:ext cx="3588774" cy="1966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1198942" y="525556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100nm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1350" y="5948516"/>
            <a:ext cx="300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Published to RSI, </a:t>
            </a:r>
            <a:r>
              <a:rPr kumimoji="1" lang="en-US" altLang="ja-JP" dirty="0" err="1" smtClean="0"/>
              <a:t>Z.Wang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0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 wall model with hydrogen barrier (HB) is </a:t>
            </a:r>
            <a:r>
              <a:rPr lang="en-US" altLang="ja-JP" dirty="0">
                <a:solidFill>
                  <a:srgbClr val="FF0000"/>
                </a:solidFill>
              </a:rPr>
              <a:t>proposed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00824" y="6202696"/>
            <a:ext cx="11610761" cy="479839"/>
            <a:chOff x="300824" y="6389506"/>
            <a:chExt cx="11610761" cy="479839"/>
          </a:xfrm>
        </p:grpSpPr>
        <p:pic>
          <p:nvPicPr>
            <p:cNvPr id="4" name="Picture 2" descr="\\winsrv2\users\hasegawa\2017 RIAMフォーラム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853" y="6389506"/>
              <a:ext cx="1656623" cy="479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3157728" y="6691910"/>
              <a:ext cx="49832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8305917" y="6560881"/>
              <a:ext cx="2680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Advanced Fusion Research Center</a:t>
              </a:r>
              <a:endParaRPr kumimoji="1" lang="ja-JP" alt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1173969" y="6691910"/>
              <a:ext cx="737616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00824" y="6691910"/>
              <a:ext cx="737616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93" y="1720648"/>
            <a:ext cx="6379335" cy="385689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19819" y="5658300"/>
            <a:ext cx="578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26th IAEA Fusion Energy Conference,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EX/P4-49, K. </a:t>
            </a:r>
            <a:r>
              <a:rPr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Hanada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et.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published in Nuclear Fusion, </a:t>
            </a:r>
            <a:r>
              <a:rPr kumimoji="1" lang="en-US" altLang="ja-JP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K.Hanada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al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963597" y="883335"/>
                <a:ext cx="3120598" cy="604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597" y="883335"/>
                <a:ext cx="3120598" cy="6042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963597" y="2294695"/>
                <a:ext cx="293400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ja-JP" alt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597" y="2294695"/>
                <a:ext cx="2934008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7113795" y="3653067"/>
                <a:ext cx="4600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:the number of H dissolved in wall material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3653067"/>
                <a:ext cx="4600427" cy="369332"/>
              </a:xfrm>
              <a:prstGeom prst="rect">
                <a:avLst/>
              </a:prstGeom>
              <a:blipFill>
                <a:blip r:embed="rId6"/>
                <a:stretch>
                  <a:fillRect t="-9836" r="-265" b="-229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7113795" y="3982101"/>
                <a:ext cx="3866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ja-JP" altLang="en-US" dirty="0" smtClean="0"/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:the number of H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trapped in defects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3982101"/>
                <a:ext cx="3866443" cy="369332"/>
              </a:xfrm>
              <a:prstGeom prst="rect">
                <a:avLst/>
              </a:prstGeom>
              <a:blipFill>
                <a:blip r:embed="rId7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/>
              <p:cNvSpPr/>
              <p:nvPr/>
            </p:nvSpPr>
            <p:spPr>
              <a:xfrm>
                <a:off x="7113795" y="4311135"/>
                <a:ext cx="3310650" cy="374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ja-JP" altLang="en-US" dirty="0" smtClean="0"/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:the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upper-limit number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5" name="正方形/長方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4311135"/>
                <a:ext cx="3310650" cy="374911"/>
              </a:xfrm>
              <a:prstGeom prst="rect">
                <a:avLst/>
              </a:prstGeom>
              <a:blipFill>
                <a:blip r:embed="rId8"/>
                <a:stretch>
                  <a:fillRect t="-8065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7113795" y="4645748"/>
                <a:ext cx="44122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:net influx per unit area into wall material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4645748"/>
                <a:ext cx="4412298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7113795" y="4974782"/>
                <a:ext cx="16275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surface area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4974782"/>
                <a:ext cx="1627561" cy="369332"/>
              </a:xfrm>
              <a:prstGeom prst="rect">
                <a:avLst/>
              </a:prstGeom>
              <a:blipFill>
                <a:blip r:embed="rId10"/>
                <a:stretch>
                  <a:fillRect t="-8197" r="-1124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7113795" y="5303816"/>
                <a:ext cx="47068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surface recombination coefficient of H atoms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5303816"/>
                <a:ext cx="4706866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7113795" y="5632850"/>
                <a:ext cx="33604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thickness of deposition layer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5632850"/>
                <a:ext cx="3360407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/>
            </p:nvSpPr>
            <p:spPr>
              <a:xfrm>
                <a:off x="7113795" y="5961885"/>
                <a:ext cx="1906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 trapping rate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5" y="5961885"/>
                <a:ext cx="1906869" cy="369332"/>
              </a:xfrm>
              <a:prstGeom prst="rect">
                <a:avLst/>
              </a:prstGeom>
              <a:blipFill>
                <a:blip r:embed="rId13"/>
                <a:stretch>
                  <a:fillRect t="-8197" r="-2236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9178533" y="5930097"/>
                <a:ext cx="21850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ja-JP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 de-trapping rate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33" y="5930097"/>
                <a:ext cx="2185022" cy="369332"/>
              </a:xfrm>
              <a:prstGeom prst="rect">
                <a:avLst/>
              </a:prstGeom>
              <a:blipFill>
                <a:blip r:embed="rId14"/>
                <a:stretch>
                  <a:fillRect t="-10000" r="-195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480646" y="862496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this model, H atoms don’t move from deposition layer to SUS substrate and vice versa due to high chemical potential.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H</a:t>
            </a:r>
            <a:r>
              <a:rPr lang="en-US" altLang="ja-JP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total numbers of H atoms in deposition layer.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178533" y="1507707"/>
            <a:ext cx="29225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 due to recombination</a:t>
            </a:r>
            <a:endParaRPr kumimoji="1" lang="ja-JP" alt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59698" y="1793182"/>
            <a:ext cx="28648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nflux to the deposition layer</a:t>
            </a:r>
            <a:endParaRPr kumimoji="1" lang="ja-JP" alt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005147" y="2987498"/>
            <a:ext cx="10806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Trapping </a:t>
            </a:r>
            <a:endParaRPr kumimoji="1" lang="ja-JP" alt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467228" y="2975775"/>
            <a:ext cx="13580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De-trapping </a:t>
            </a:r>
            <a:endParaRPr kumimoji="1" lang="ja-JP" alt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7799214" y="2991970"/>
            <a:ext cx="1379319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9394535" y="2993618"/>
            <a:ext cx="50307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9178533" y="1510466"/>
            <a:ext cx="832359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8442520" y="1487539"/>
            <a:ext cx="597671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8741356" y="1510466"/>
            <a:ext cx="0" cy="3920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839063" y="5119150"/>
            <a:ext cx="3211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from wall surface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1218605" cy="76199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Comparison between experimental </a:t>
            </a:r>
            <a:r>
              <a:rPr lang="en-US" altLang="ja-JP" dirty="0"/>
              <a:t>results </a:t>
            </a:r>
            <a:r>
              <a:rPr lang="en-US" altLang="ja-JP" dirty="0" smtClean="0"/>
              <a:t>and </a:t>
            </a:r>
            <a:r>
              <a:rPr lang="en-US" altLang="ja-JP" dirty="0">
                <a:solidFill>
                  <a:srgbClr val="FF0000"/>
                </a:solidFill>
              </a:rPr>
              <a:t>HB </a:t>
            </a:r>
            <a:r>
              <a:rPr lang="en-US" altLang="ja-JP" dirty="0" smtClean="0">
                <a:solidFill>
                  <a:srgbClr val="FF0000"/>
                </a:solidFill>
              </a:rPr>
              <a:t>model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7" y="1026775"/>
            <a:ext cx="5474371" cy="48836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928849"/>
                  </p:ext>
                </p:extLst>
              </p:nvPr>
            </p:nvGraphicFramePr>
            <p:xfrm>
              <a:off x="5510281" y="882379"/>
              <a:ext cx="6564924" cy="171577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4582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973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pumping rate (H/sec)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stored H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HB model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d>
                                      <m:d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𝑊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en-US" altLang="ja-JP" dirty="0" smtClean="0"/>
                        </a:p>
                        <a:p>
                          <a:pPr algn="ctr"/>
                          <a:r>
                            <a:rPr kumimoji="1" lang="en-US" altLang="ja-JP" dirty="0" smtClean="0"/>
                            <a:t> (=0 @t=0)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Experimental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𝑓𝑢𝑒𝑙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𝑝𝑢𝑚𝑝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p>
                                  <m:e>
                                    <m:d>
                                      <m:dPr>
                                        <m:ctrlPr>
                                          <a:rPr lang="en-US" altLang="ja-JP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𝑓𝑢𝑒𝑙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𝑝𝑢𝑚𝑝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r>
                                      <a:rPr lang="ja-JP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928849"/>
                  </p:ext>
                </p:extLst>
              </p:nvPr>
            </p:nvGraphicFramePr>
            <p:xfrm>
              <a:off x="5510281" y="882379"/>
              <a:ext cx="6564924" cy="171577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4582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973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pumping rate (H/sec)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stored H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HB model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933" t="-62264" r="-88989" b="-1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3858" t="-62264" r="-508" b="-1113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0485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Experimental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933" t="-148276" r="-88989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3858" t="-148276" r="-508" b="-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388377" y="5910387"/>
            <a:ext cx="160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stored H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674663" y="3132017"/>
            <a:ext cx="231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pumping (H</a:t>
            </a:r>
            <a:r>
              <a:rPr kumimoji="1" lang="en-US" altLang="ja-JP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/s)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77491" y="2261361"/>
            <a:ext cx="1559169" cy="43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62229" y="3840313"/>
            <a:ext cx="1652954" cy="39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258998" y="4344405"/>
            <a:ext cx="178042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98251" y="2273272"/>
            <a:ext cx="12314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77999" y="3947252"/>
            <a:ext cx="1351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06121" y="4577411"/>
            <a:ext cx="14718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916212" y="4702932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CX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1685872" y="393054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Ionization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1821909" y="3070836"/>
            <a:ext cx="78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Total</a:t>
            </a:r>
            <a:endParaRPr kumimoji="1" lang="ja-JP" altLang="en-US" sz="2400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284201" y="1727512"/>
            <a:ext cx="949390" cy="206478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283360" y="1434019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B050"/>
                </a:solidFill>
              </a:rPr>
              <a:t>HB model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711" y="2742545"/>
            <a:ext cx="3884524" cy="382512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662443" y="2902307"/>
            <a:ext cx="21930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wall-stored H gradually increase with the decrease of wall pumping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phase III, wall release starts with the decrease of wall stored H.</a:t>
            </a:r>
            <a:endParaRPr kumimoji="1"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Hot wall can modify wall pumping rate and H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recycling </a:t>
            </a:r>
            <a:r>
              <a:rPr kumimoji="1" lang="en-US" altLang="ja-JP" dirty="0" smtClean="0"/>
              <a:t>rate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4" y="1066800"/>
            <a:ext cx="5486399" cy="5297756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956488"/>
            <a:ext cx="5534025" cy="53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Plans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492" y="1033677"/>
            <a:ext cx="3743343" cy="261756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3963328" y="1672195"/>
            <a:ext cx="700555" cy="1371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6" name="右矢印 15"/>
          <p:cNvSpPr/>
          <p:nvPr/>
        </p:nvSpPr>
        <p:spPr>
          <a:xfrm>
            <a:off x="3984542" y="4292061"/>
            <a:ext cx="679341" cy="1371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209" y="3977039"/>
            <a:ext cx="4187429" cy="246739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84" y="639287"/>
            <a:ext cx="3684167" cy="3030222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70" y="3535662"/>
            <a:ext cx="3015000" cy="2884398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559557" y="713170"/>
            <a:ext cx="250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Hot wall + water cooling 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43128" y="3669509"/>
            <a:ext cx="193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CW 28 GHz system</a:t>
            </a:r>
            <a:endParaRPr kumimoji="1" lang="ja-JP" altLang="en-US" dirty="0"/>
          </a:p>
        </p:txBody>
      </p:sp>
      <p:sp>
        <p:nvSpPr>
          <p:cNvPr id="29" name="右矢印 28"/>
          <p:cNvSpPr/>
          <p:nvPr/>
        </p:nvSpPr>
        <p:spPr>
          <a:xfrm>
            <a:off x="9273172" y="2357995"/>
            <a:ext cx="533400" cy="2533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917504" y="2638457"/>
            <a:ext cx="2154172" cy="2062103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SSO of more than 100kA plasmas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50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600074" y="959219"/>
            <a:ext cx="11401425" cy="483933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The plasma current start-up without fundamental ECR could be demonstrated by 28 GHz microwave injection on QUEST. The plasma current up to 86 kA could be achieved with  250kW injection (0.35A/W) which is in large part responsible for the improvement of transmission line. </a:t>
            </a:r>
          </a:p>
          <a:p>
            <a:r>
              <a:rPr lang="en-US" altLang="ja-JP" dirty="0" smtClean="0"/>
              <a:t>Coaxial </a:t>
            </a:r>
            <a:r>
              <a:rPr lang="en-US" altLang="ja-JP" dirty="0"/>
              <a:t>h</a:t>
            </a:r>
            <a:r>
              <a:rPr lang="en-US" altLang="ja-JP" dirty="0" smtClean="0"/>
              <a:t>elicity injection has been executed and reliable plasma breakdown could be observed. Toroidal current of up to 48 kA could be achieved, but closed flux surface was formed.</a:t>
            </a:r>
          </a:p>
          <a:p>
            <a:r>
              <a:rPr lang="en-US" altLang="ja-JP" dirty="0" smtClean="0"/>
              <a:t>High field Injection of 8.2 GHz is planning to excite </a:t>
            </a:r>
            <a:r>
              <a:rPr lang="en-US" altLang="ja-JP" dirty="0"/>
              <a:t>EBW effectively. </a:t>
            </a:r>
            <a:endParaRPr lang="en-US" altLang="ja-JP" dirty="0" smtClean="0"/>
          </a:p>
          <a:p>
            <a:r>
              <a:rPr lang="en-US" altLang="ja-JP" dirty="0" smtClean="0"/>
              <a:t>Feedback control of H</a:t>
            </a:r>
            <a:r>
              <a:rPr lang="en-US" altLang="ja-JP" dirty="0" smtClean="0">
                <a:latin typeface="Symbol" panose="05050102010706020507" pitchFamily="18" charset="2"/>
              </a:rPr>
              <a:t>a</a:t>
            </a:r>
            <a:r>
              <a:rPr lang="en-US" altLang="ja-JP" dirty="0" smtClean="0"/>
              <a:t> is effective to achieve long duration discharge and three phases of particle balance could be observed.</a:t>
            </a:r>
          </a:p>
          <a:p>
            <a:r>
              <a:rPr lang="en-US" altLang="ja-JP" dirty="0" smtClean="0"/>
              <a:t>Plasma-induced film on the surface of plasma facing wall has been investigated and the film Plays an essential role in particle balance. </a:t>
            </a:r>
          </a:p>
          <a:p>
            <a:r>
              <a:rPr lang="en-US" altLang="ja-JP" dirty="0" smtClean="0"/>
              <a:t>Hydrogen barrier model is proposed to explain the progress on particle balance in the long duration discharge. In phase I and II, the model could express the progression.  </a:t>
            </a:r>
          </a:p>
          <a:p>
            <a:r>
              <a:rPr lang="en-US" altLang="ja-JP" dirty="0" smtClean="0"/>
              <a:t>The Hot wall has the possibility to control the wall pumping and the hydrogen recycling. </a:t>
            </a:r>
          </a:p>
        </p:txBody>
      </p:sp>
    </p:spTree>
    <p:extLst>
      <p:ext uri="{BB962C8B-B14F-4D97-AF65-F5344CB8AC3E}">
        <p14:creationId xmlns:p14="http://schemas.microsoft.com/office/powerpoint/2010/main" val="21180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タイトル 5"/>
          <p:cNvSpPr txBox="1">
            <a:spLocks/>
          </p:cNvSpPr>
          <p:nvPr/>
        </p:nvSpPr>
        <p:spPr>
          <a:xfrm>
            <a:off x="1" y="-2"/>
            <a:ext cx="10515600" cy="761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Introduction of QUEST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04155" y="1895705"/>
            <a:ext cx="4321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		: </a:t>
            </a:r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6.6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		:  5 m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Vessel Radius	: 1.4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Vessel Height	: 2.8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Vessel Volume: 13.5m</a:t>
            </a:r>
            <a:r>
              <a:rPr lang="en-US" altLang="ja-JP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ja-JP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Toroidal field: &lt;0.25T@0.64m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45251" y="950118"/>
            <a:ext cx="6211687" cy="94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</a:t>
            </a:r>
            <a:r>
              <a:rPr lang="en-US" altLang="ja-JP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E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xperiment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Steady-State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pherical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okamak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6" y="950118"/>
            <a:ext cx="4357915" cy="545968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45251" y="4064555"/>
            <a:ext cx="621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Plasma heating source</a:t>
            </a:r>
            <a:endParaRPr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04155" y="4486587"/>
            <a:ext cx="5752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2.45GHz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&lt;50kW, CW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8.2GHz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&lt;200kW, CW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8.56GHz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&lt;250kW, CW in preparation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28GHz	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&lt;400kW, several sec</a:t>
            </a: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		: 0.2 Vs unipolar operation </a:t>
            </a:r>
            <a:endParaRPr lang="en-US" altLang="ja-JP" sz="2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 model agrees well with experimental results, excluding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830415" y="4403469"/>
            <a:ext cx="5931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wall-stored H gradually increase with the decrease of wall pumping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phase III, wall release starts with the decrease of wall stored H.</a:t>
            </a:r>
            <a:endParaRPr kumimoji="1"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471" y="917703"/>
            <a:ext cx="3571944" cy="351732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518703" y="974600"/>
            <a:ext cx="230915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trapped particles is saturated with longer time constant.</a:t>
            </a:r>
            <a:endParaRPr kumimoji="1" lang="ja-JP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74" y="991333"/>
            <a:ext cx="5474371" cy="488361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352784" y="5874945"/>
            <a:ext cx="160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stored H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-710256" y="3096575"/>
            <a:ext cx="231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pumping (H</a:t>
            </a:r>
            <a:r>
              <a:rPr kumimoji="1" lang="en-US" altLang="ja-JP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/s)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641898" y="2225919"/>
            <a:ext cx="1559169" cy="43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3626636" y="3804871"/>
            <a:ext cx="1652954" cy="39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223405" y="4308963"/>
            <a:ext cx="178042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62658" y="2237830"/>
            <a:ext cx="12314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42406" y="3911810"/>
            <a:ext cx="1351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70528" y="4541969"/>
            <a:ext cx="14718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2248608" y="1692070"/>
            <a:ext cx="949390" cy="206478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247767" y="1398577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B050"/>
                </a:solidFill>
              </a:rPr>
              <a:t>HB model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1218605" cy="76199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Comparison between experimental </a:t>
            </a:r>
            <a:r>
              <a:rPr lang="en-US" altLang="ja-JP" dirty="0"/>
              <a:t>results </a:t>
            </a:r>
            <a:r>
              <a:rPr lang="en-US" altLang="ja-JP" dirty="0" smtClean="0"/>
              <a:t>and </a:t>
            </a:r>
            <a:r>
              <a:rPr lang="en-US" altLang="ja-JP" dirty="0">
                <a:solidFill>
                  <a:srgbClr val="FF0000"/>
                </a:solidFill>
              </a:rPr>
              <a:t>HB </a:t>
            </a:r>
            <a:r>
              <a:rPr lang="en-US" altLang="ja-JP" dirty="0" smtClean="0">
                <a:solidFill>
                  <a:srgbClr val="FF0000"/>
                </a:solidFill>
              </a:rPr>
              <a:t>model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399" y="1019908"/>
            <a:ext cx="5474371" cy="4883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4382" y="831286"/>
              <a:ext cx="6564924" cy="171577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4582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973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pumping rate (H/sec)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stored H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HB model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d>
                                      <m:d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𝑊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en-US" altLang="ja-JP" dirty="0" smtClean="0"/>
                        </a:p>
                        <a:p>
                          <a:pPr algn="ctr"/>
                          <a:r>
                            <a:rPr kumimoji="1" lang="en-US" altLang="ja-JP" dirty="0" smtClean="0"/>
                            <a:t> (=0 @t=0)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Experimental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𝑓𝑢𝑒𝑙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𝑝𝑢𝑚𝑝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p>
                                  <m:e>
                                    <m:d>
                                      <m:dPr>
                                        <m:ctrlPr>
                                          <a:rPr lang="en-US" altLang="ja-JP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𝑓𝑢𝑒𝑙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𝑝𝑢𝑚𝑝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r>
                                      <a:rPr lang="ja-JP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0628032"/>
                  </p:ext>
                </p:extLst>
              </p:nvPr>
            </p:nvGraphicFramePr>
            <p:xfrm>
              <a:off x="184382" y="831286"/>
              <a:ext cx="6564924" cy="171577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4582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973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pumping rate (H/sec)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Wall stored H</a:t>
                          </a:r>
                          <a:endParaRPr kumimoji="1" lang="ja-JP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HB model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933" t="-63810" r="-88989" b="-1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3858" t="-63810" r="-508" b="-11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0485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Experimental</a:t>
                          </a:r>
                          <a:endParaRPr kumimoji="1" lang="ja-JP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933" t="-148276" r="-88989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3858" t="-148276" r="-508" b="-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8801209" y="5903520"/>
            <a:ext cx="160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stored H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5738169" y="3125150"/>
            <a:ext cx="231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 pumping (H</a:t>
            </a:r>
            <a:r>
              <a:rPr kumimoji="1" lang="en-US" altLang="ja-JP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/s)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090323" y="2254494"/>
            <a:ext cx="1559169" cy="43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0075061" y="3833446"/>
            <a:ext cx="1652954" cy="39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671830" y="4337538"/>
            <a:ext cx="178042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11083" y="2266405"/>
            <a:ext cx="12314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890831" y="3940385"/>
            <a:ext cx="1351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418953" y="4570544"/>
            <a:ext cx="14718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III</a:t>
            </a:r>
            <a:endParaRPr kumimoji="1" lang="ja-JP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図 1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6" y="2579018"/>
            <a:ext cx="3748405" cy="351472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-916212" y="4702932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CX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1685872" y="393054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Ionization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1821909" y="3070836"/>
            <a:ext cx="78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Total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89564" y="2755445"/>
            <a:ext cx="2850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Total H Flux to the wall is expected to be proportional to H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a</a:t>
            </a:r>
            <a:r>
              <a:rPr kumimoji="1" lang="en-US" altLang="ja-JP" sz="2400" dirty="0" smtClean="0"/>
              <a:t> signal level.</a:t>
            </a:r>
          </a:p>
          <a:p>
            <a:r>
              <a:rPr lang="en-US" altLang="ja-JP" sz="2400" dirty="0" smtClean="0"/>
              <a:t>When Ha level is kept constant, change of wall pumping rate must be caused by net emission  of H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8697033" y="1720645"/>
            <a:ext cx="949390" cy="206478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9696192" y="1427152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B050"/>
                </a:solidFill>
              </a:rPr>
              <a:t>HB model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2009119" cy="76199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dirty="0" smtClean="0"/>
              <a:t>Incident polarization scan indicates single path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absorption was </a:t>
            </a:r>
            <a:r>
              <a:rPr kumimoji="1" lang="en-US" altLang="ja-JP" dirty="0" smtClean="0"/>
              <a:t>dominant. 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1137762"/>
            <a:ext cx="4168711" cy="47931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06600" y="1422400"/>
            <a:ext cx="3004812" cy="369332"/>
          </a:xfrm>
          <a:prstGeom prst="rect">
            <a:avLst/>
          </a:prstGeom>
          <a:noFill/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Incident Polarization Scanning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5531" y="1183502"/>
            <a:ext cx="4879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High non-inductive </a:t>
            </a:r>
            <a:r>
              <a:rPr lang="en-US" altLang="ja-JP" b="1" i="1" dirty="0" err="1">
                <a:solidFill>
                  <a:srgbClr val="FF0000"/>
                </a:solidFill>
              </a:rPr>
              <a:t>I</a:t>
            </a:r>
            <a:r>
              <a:rPr lang="en-US" altLang="ja-JP" b="1" dirty="0" err="1">
                <a:solidFill>
                  <a:srgbClr val="FF0000"/>
                </a:solidFill>
              </a:rPr>
              <a:t>p</a:t>
            </a:r>
            <a:r>
              <a:rPr lang="en-US" altLang="ja-JP" b="1" dirty="0">
                <a:solidFill>
                  <a:srgbClr val="FF0000"/>
                </a:solidFill>
              </a:rPr>
              <a:t> of 70 kA has been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	achieved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 using a new 28 GHz launcher.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29" y="1814250"/>
            <a:ext cx="5567486" cy="36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1798709" cy="119953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The same operation of human-conducted control</a:t>
            </a:r>
            <a:r>
              <a:rPr lang="en-US" altLang="ja-JP" dirty="0">
                <a:solidFill>
                  <a:srgbClr val="FF0000"/>
                </a:solidFill>
              </a:rPr>
              <a:t> gave rise to </a:t>
            </a:r>
            <a:r>
              <a:rPr lang="en-US" altLang="ja-JP" dirty="0"/>
              <a:t>complete different plasma start-up. The plasma</a:t>
            </a:r>
            <a:r>
              <a:rPr lang="en-US" altLang="ja-JP" dirty="0">
                <a:solidFill>
                  <a:srgbClr val="FF0000"/>
                </a:solidFill>
              </a:rPr>
              <a:t> start-up was quite sensitive to hydrogen recycling from the center stack.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35" y="1517522"/>
            <a:ext cx="5141167" cy="500746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57" y="1559595"/>
            <a:ext cx="5097972" cy="496539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90057" y="1176584"/>
            <a:ext cx="266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Standard operation 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41978" y="1176583"/>
            <a:ext cx="273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After strong gas puff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ECR 28GHz Plasma start-up(#35713</a:t>
            </a:r>
            <a:r>
              <a:rPr lang="en-US" altLang="ja-JP" dirty="0" smtClean="0"/>
              <a:t>)</a:t>
            </a:r>
            <a:r>
              <a:rPr lang="ja-JP" altLang="en-US" dirty="0" smtClean="0"/>
              <a:t>（九大</a:t>
            </a:r>
            <a:r>
              <a:rPr lang="ja-JP" altLang="en-US" dirty="0" smtClean="0">
                <a:solidFill>
                  <a:srgbClr val="FF0000"/>
                </a:solidFill>
              </a:rPr>
              <a:t>提供）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75" y="462014"/>
            <a:ext cx="10383621" cy="60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1338560" cy="76199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Transition from bulk heating to tail heating was </a:t>
            </a:r>
            <a:r>
              <a:rPr lang="en-US" altLang="ja-JP" dirty="0">
                <a:solidFill>
                  <a:srgbClr val="FF0000"/>
                </a:solidFill>
              </a:rPr>
              <a:t>observed in </a:t>
            </a:r>
            <a:r>
              <a:rPr lang="en-US" altLang="ja-JP" dirty="0"/>
              <a:t>the early phase of plasma start-up</a:t>
            </a:r>
            <a:r>
              <a:rPr lang="en-US" altLang="ja-JP" dirty="0" smtClean="0"/>
              <a:t>.</a:t>
            </a:r>
            <a:r>
              <a:rPr lang="ja-JP" altLang="en-US" dirty="0" smtClean="0"/>
              <a:t>　　　</a:t>
            </a:r>
            <a:r>
              <a:rPr lang="ja-JP" altLang="en-US" dirty="0" smtClean="0">
                <a:solidFill>
                  <a:srgbClr val="FF0000"/>
                </a:solidFill>
              </a:rPr>
              <a:t>（九大、東大提供）</a:t>
            </a:r>
            <a:endParaRPr kumimoji="1" lang="ja-JP" alt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15" y="984572"/>
            <a:ext cx="5270892" cy="530352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2231301" y="1166573"/>
            <a:ext cx="1120556" cy="4816346"/>
          </a:xfrm>
          <a:prstGeom prst="rect">
            <a:avLst/>
          </a:prstGeom>
          <a:solidFill>
            <a:srgbClr val="5B9BD5">
              <a:alpha val="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/>
          <p:nvPr/>
        </p:nvSpPr>
        <p:spPr>
          <a:xfrm>
            <a:off x="3351859" y="1148369"/>
            <a:ext cx="1123887" cy="4834550"/>
          </a:xfrm>
          <a:prstGeom prst="rect">
            <a:avLst/>
          </a:prstGeom>
          <a:solidFill>
            <a:srgbClr val="66D175">
              <a:alpha val="9804"/>
            </a:srgbClr>
          </a:solidFill>
          <a:ln>
            <a:solidFill>
              <a:srgbClr val="559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75507" y="1696543"/>
            <a:ext cx="62629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Rapid </a:t>
            </a:r>
            <a:r>
              <a:rPr kumimoji="1" lang="en-US" altLang="ja-JP" sz="2400" dirty="0" err="1" smtClean="0"/>
              <a:t>Ip</a:t>
            </a:r>
            <a:r>
              <a:rPr kumimoji="1" lang="en-US" altLang="ja-JP" sz="2400" dirty="0" smtClean="0"/>
              <a:t> ramp-up was observed.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Bulk electron temperature was significantly reduced from 100 eV to 5 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Electron density of 1 x 10</a:t>
            </a:r>
            <a:r>
              <a:rPr kumimoji="1" lang="en-US" altLang="ja-JP" sz="2400" baseline="30000" dirty="0" smtClean="0"/>
              <a:t>18</a:t>
            </a:r>
            <a:r>
              <a:rPr kumimoji="1" lang="en-US" altLang="ja-JP" sz="2400" dirty="0" smtClean="0"/>
              <a:t> m</a:t>
            </a:r>
            <a:r>
              <a:rPr kumimoji="1" lang="en-US" altLang="ja-JP" sz="2400" baseline="30000" dirty="0" smtClean="0"/>
              <a:t>-3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was not so different.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AXUV and Ha signals were significantly reduced.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XUV with an aluminum filter of 0.4 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m in thickness signal did not become altered so much.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HXR signals beyond 40keV was enhanced.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60460" y="1185692"/>
            <a:ext cx="264367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After the transition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41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 Diagnostics</a:t>
            </a:r>
            <a:r>
              <a:rPr lang="ja-JP" altLang="en-US" dirty="0" smtClean="0"/>
              <a:t>（東大提供）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2" y="1241213"/>
            <a:ext cx="3156661" cy="31529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1469814"/>
            <a:ext cx="6413500" cy="477402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589748" y="1469813"/>
            <a:ext cx="6344952" cy="1460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589748" y="2930313"/>
            <a:ext cx="6344952" cy="1463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589748" y="4365413"/>
            <a:ext cx="6332252" cy="1463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679700" y="2616200"/>
            <a:ext cx="571500" cy="0"/>
          </a:xfrm>
          <a:prstGeom prst="straightConnector1">
            <a:avLst/>
          </a:prstGeom>
          <a:ln w="50800">
            <a:solidFill>
              <a:srgbClr val="E52B27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679701" y="225956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HX</a:t>
            </a:r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13" name="上矢印 12"/>
          <p:cNvSpPr/>
          <p:nvPr/>
        </p:nvSpPr>
        <p:spPr>
          <a:xfrm>
            <a:off x="3127998" y="2259568"/>
            <a:ext cx="212103" cy="216932"/>
          </a:xfrm>
          <a:prstGeom prst="upArrow">
            <a:avLst/>
          </a:prstGeom>
          <a:solidFill>
            <a:srgbClr val="E52B27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35501" y="858195"/>
            <a:ext cx="95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2</a:t>
            </a:r>
            <a:r>
              <a:rPr lang="en-US" altLang="ja-JP" sz="1400" b="1" baseline="30000" dirty="0">
                <a:solidFill>
                  <a:srgbClr val="FF0000"/>
                </a:solidFill>
              </a:rPr>
              <a:t>nd</a:t>
            </a:r>
            <a:r>
              <a:rPr lang="en-US" altLang="ja-JP" sz="1400" b="1" dirty="0">
                <a:solidFill>
                  <a:srgbClr val="FF0000"/>
                </a:solidFill>
              </a:rPr>
              <a:t> ECR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for 28 GHz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45401" y="878190"/>
            <a:ext cx="95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2</a:t>
            </a:r>
            <a:r>
              <a:rPr lang="en-US" altLang="ja-JP" sz="1400" b="1" baseline="30000" dirty="0">
                <a:solidFill>
                  <a:srgbClr val="FF0000"/>
                </a:solidFill>
              </a:rPr>
              <a:t>nd</a:t>
            </a:r>
            <a:r>
              <a:rPr lang="en-US" altLang="ja-JP" sz="1400" b="1" dirty="0">
                <a:solidFill>
                  <a:srgbClr val="FF0000"/>
                </a:solidFill>
              </a:rPr>
              <a:t> ECR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for 28 GHz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91437" y="865490"/>
            <a:ext cx="101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1</a:t>
            </a:r>
            <a:r>
              <a:rPr lang="en-US" altLang="ja-JP" sz="1400" b="1" baseline="30000" dirty="0">
                <a:solidFill>
                  <a:srgbClr val="FF0000"/>
                </a:solidFill>
              </a:rPr>
              <a:t>st</a:t>
            </a:r>
            <a:r>
              <a:rPr lang="en-US" altLang="ja-JP" sz="1400" b="1" dirty="0">
                <a:solidFill>
                  <a:srgbClr val="FF0000"/>
                </a:solidFill>
              </a:rPr>
              <a:t>  ECR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for 8,2 GHz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51039" y="883595"/>
            <a:ext cx="101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1</a:t>
            </a:r>
            <a:r>
              <a:rPr lang="en-US" altLang="ja-JP" sz="1400" b="1" baseline="30000" dirty="0">
                <a:solidFill>
                  <a:srgbClr val="FF0000"/>
                </a:solidFill>
              </a:rPr>
              <a:t>st</a:t>
            </a:r>
            <a:r>
              <a:rPr lang="en-US" altLang="ja-JP" sz="1400" b="1" dirty="0">
                <a:solidFill>
                  <a:srgbClr val="FF0000"/>
                </a:solidFill>
              </a:rPr>
              <a:t>  ECR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for 8,2 GHz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30287" y="4427753"/>
            <a:ext cx="349882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Before the HX built-up, </a:t>
            </a:r>
          </a:p>
          <a:p>
            <a:r>
              <a:rPr lang="en-US" altLang="ja-JP" dirty="0"/>
              <a:t>  </a:t>
            </a:r>
            <a:r>
              <a:rPr lang="en-US" altLang="ja-JP" dirty="0" err="1"/>
              <a:t>Te</a:t>
            </a:r>
            <a:r>
              <a:rPr lang="en-US" altLang="ja-JP" dirty="0"/>
              <a:t> peaks were observed near</a:t>
            </a:r>
          </a:p>
          <a:p>
            <a:r>
              <a:rPr lang="en-US" altLang="ja-JP" dirty="0"/>
              <a:t>  the ECR layers, while </a:t>
            </a:r>
            <a:r>
              <a:rPr lang="en-US" altLang="ja-JP" dirty="0" err="1"/>
              <a:t>Te</a:t>
            </a:r>
            <a:r>
              <a:rPr lang="en-US" altLang="ja-JP" dirty="0"/>
              <a:t> deceased</a:t>
            </a:r>
          </a:p>
          <a:p>
            <a:r>
              <a:rPr lang="en-US" altLang="ja-JP" dirty="0"/>
              <a:t>  after the HX built-up.</a:t>
            </a:r>
          </a:p>
          <a:p>
            <a:endParaRPr lang="en-US" altLang="ja-JP" sz="800" dirty="0"/>
          </a:p>
          <a:p>
            <a:r>
              <a:rPr lang="en-US" altLang="ja-JP" dirty="0"/>
              <a:t>The plasma current was ramped up</a:t>
            </a:r>
          </a:p>
          <a:p>
            <a:r>
              <a:rPr lang="en-US" altLang="ja-JP" dirty="0"/>
              <a:t>  with the HX built-up.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91401" y="2560981"/>
            <a:ext cx="9288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t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2.4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91401" y="4024867"/>
            <a:ext cx="9288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t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2.9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91401" y="5459967"/>
            <a:ext cx="9288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t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3.3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endParaRPr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2514600" y="1241213"/>
            <a:ext cx="63500" cy="2783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3149600" y="1279313"/>
            <a:ext cx="63500" cy="2783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3581400" y="1266613"/>
            <a:ext cx="63500" cy="2783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4152"/>
            <a:ext cx="10369112" cy="818148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Resonance condition at high field side of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ECR layer is </a:t>
            </a:r>
            <a:r>
              <a:rPr lang="en-US" altLang="ja-JP" sz="2400" dirty="0">
                <a:solidFill>
                  <a:srgbClr val="FF0000"/>
                </a:solidFill>
              </a:rPr>
              <a:t>satisfied </a:t>
            </a:r>
            <a:r>
              <a:rPr lang="en-US" altLang="ja-JP" sz="2400" dirty="0"/>
              <a:t>by bi-directional drifting electrons, but …</a:t>
            </a:r>
            <a:endParaRPr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75" y="1188063"/>
            <a:ext cx="4275359" cy="27574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010" y="4222748"/>
            <a:ext cx="3708378" cy="237806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26" y="1673572"/>
            <a:ext cx="2346159" cy="46923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33791" y="1693175"/>
            <a:ext cx="23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Energy=25, 50, 100keV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99861" y="109006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Pperp</a:t>
            </a:r>
            <a:r>
              <a:rPr kumimoji="1" lang="en-US" altLang="ja-JP" dirty="0" smtClean="0"/>
              <a:t>/mc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818998" y="3334747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Ppara</a:t>
            </a:r>
            <a:r>
              <a:rPr kumimoji="1" lang="en-US" altLang="ja-JP" dirty="0" smtClean="0"/>
              <a:t>/mc</a:t>
            </a:r>
            <a:endParaRPr kumimoji="1" lang="ja-JP" altLang="en-US" dirty="0"/>
          </a:p>
        </p:txBody>
      </p:sp>
      <p:sp>
        <p:nvSpPr>
          <p:cNvPr id="9" name="円/楕円 9"/>
          <p:cNvSpPr/>
          <p:nvPr/>
        </p:nvSpPr>
        <p:spPr>
          <a:xfrm>
            <a:off x="7997546" y="2211557"/>
            <a:ext cx="133350" cy="123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11"/>
          <p:cNvSpPr/>
          <p:nvPr/>
        </p:nvSpPr>
        <p:spPr>
          <a:xfrm>
            <a:off x="7612159" y="2956595"/>
            <a:ext cx="133350" cy="123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87370" y="623148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30176" y="3853416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Pitch Angle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8536977" y="2559092"/>
            <a:ext cx="116267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066897" y="1343015"/>
            <a:ext cx="17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ECR R=0.32m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29530" y="796409"/>
            <a:ext cx="197207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LFS of 2</a:t>
            </a:r>
            <a:r>
              <a:rPr lang="en-US" altLang="ja-JP" sz="2400" baseline="30000" dirty="0" smtClean="0">
                <a:solidFill>
                  <a:srgbClr val="FFFF00"/>
                </a:solidFill>
              </a:rPr>
              <a:t>nd</a:t>
            </a:r>
            <a:r>
              <a:rPr lang="en-US" altLang="ja-JP" sz="2400" dirty="0" smtClean="0">
                <a:solidFill>
                  <a:srgbClr val="FFFF00"/>
                </a:solidFill>
              </a:rPr>
              <a:t> ECR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6" name="左右矢印 15"/>
          <p:cNvSpPr/>
          <p:nvPr/>
        </p:nvSpPr>
        <p:spPr>
          <a:xfrm>
            <a:off x="2534136" y="5691140"/>
            <a:ext cx="1296769" cy="4668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1m</a:t>
            </a:r>
            <a:endParaRPr kumimoji="1" lang="ja-JP" altLang="en-US" dirty="0"/>
          </a:p>
        </p:txBody>
      </p:sp>
      <p:sp>
        <p:nvSpPr>
          <p:cNvPr id="17" name="右矢印 16"/>
          <p:cNvSpPr/>
          <p:nvPr/>
        </p:nvSpPr>
        <p:spPr>
          <a:xfrm>
            <a:off x="7867277" y="3945516"/>
            <a:ext cx="466530" cy="2772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408225" y="3853416"/>
            <a:ext cx="170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CNT direction of</a:t>
            </a:r>
          </a:p>
          <a:p>
            <a:r>
              <a:rPr lang="en-US" altLang="ja-JP" dirty="0" smtClean="0"/>
              <a:t>Plasma current</a:t>
            </a:r>
            <a:endParaRPr kumimoji="1" lang="ja-JP" altLang="en-US" dirty="0"/>
          </a:p>
        </p:txBody>
      </p:sp>
      <p:sp>
        <p:nvSpPr>
          <p:cNvPr id="19" name="右矢印 18"/>
          <p:cNvSpPr/>
          <p:nvPr/>
        </p:nvSpPr>
        <p:spPr>
          <a:xfrm flipH="1">
            <a:off x="5329286" y="3401119"/>
            <a:ext cx="466530" cy="2772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69777" y="2811263"/>
            <a:ext cx="159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 direction of</a:t>
            </a:r>
          </a:p>
          <a:p>
            <a:r>
              <a:rPr lang="en-US" altLang="ja-JP" dirty="0" smtClean="0"/>
              <a:t>Plasma current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43786" y="465276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90295" y="1981749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N//=0.78</a:t>
            </a:r>
          </a:p>
          <a:p>
            <a:r>
              <a:rPr lang="en-US" altLang="ja-JP" dirty="0" smtClean="0"/>
              <a:t>R=0.35m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182004" y="1676544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Resonance curve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44859" y="4697030"/>
            <a:ext cx="283654" cy="36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12403" y="26923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851777" y="1917973"/>
            <a:ext cx="283654" cy="36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27" name="下矢印 26"/>
          <p:cNvSpPr/>
          <p:nvPr/>
        </p:nvSpPr>
        <p:spPr>
          <a:xfrm flipV="1">
            <a:off x="5609640" y="4426392"/>
            <a:ext cx="186176" cy="30387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flipV="1">
            <a:off x="6893598" y="4426392"/>
            <a:ext cx="186176" cy="30387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>
            <a:stCxn id="30" idx="2"/>
          </p:cNvCxnSpPr>
          <p:nvPr/>
        </p:nvCxnSpPr>
        <p:spPr>
          <a:xfrm>
            <a:off x="2181174" y="3290816"/>
            <a:ext cx="257841" cy="7808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387495" y="2921484"/>
            <a:ext cx="158735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Area is wide.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999" y="40140"/>
            <a:ext cx="1157288" cy="231457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287" y="2160271"/>
            <a:ext cx="1151000" cy="230199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00" y="4245472"/>
            <a:ext cx="1157288" cy="2314575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0060239" y="401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059412" y="22232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059412" y="443898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15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0" y="152825"/>
            <a:ext cx="10369112" cy="818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ja-JP" sz="2400" smtClean="0"/>
              <a:t>Resonance condition in the low field side is satisfied by </a:t>
            </a:r>
            <a:r>
              <a:rPr lang="en-US" altLang="ja-JP" sz="2400" smtClean="0">
                <a:solidFill>
                  <a:srgbClr val="FF0000"/>
                </a:solidFill>
              </a:rPr>
              <a:t>only CNT </a:t>
            </a:r>
            <a:r>
              <a:rPr lang="en-US" altLang="ja-JP" sz="2400" smtClean="0"/>
              <a:t>drifting</a:t>
            </a:r>
            <a:r>
              <a:rPr lang="en-US" altLang="ja-JP" sz="2400" smtClean="0">
                <a:solidFill>
                  <a:srgbClr val="FF0000"/>
                </a:solidFill>
              </a:rPr>
              <a:t> </a:t>
            </a:r>
            <a:r>
              <a:rPr lang="en-US" altLang="ja-JP" sz="2400" smtClean="0"/>
              <a:t>electrons, when single path absorption is </a:t>
            </a:r>
            <a:r>
              <a:rPr lang="en-US" altLang="ja-JP" sz="2400" smtClean="0">
                <a:solidFill>
                  <a:srgbClr val="FF0000"/>
                </a:solidFill>
              </a:rPr>
              <a:t>dominant. It is expected to make a current drive originally intended.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808" y="1207315"/>
            <a:ext cx="4275359" cy="27574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43" y="4242000"/>
            <a:ext cx="3708378" cy="23780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9" y="1987793"/>
            <a:ext cx="2346159" cy="46923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260024" y="1712427"/>
            <a:ext cx="23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Energy=25, 50, 100keV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26094" y="1109321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Pperp</a:t>
            </a:r>
            <a:r>
              <a:rPr kumimoji="1" lang="en-US" altLang="ja-JP" dirty="0" smtClean="0"/>
              <a:t>/mc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5231" y="3353999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Ppara</a:t>
            </a:r>
            <a:r>
              <a:rPr kumimoji="1" lang="en-US" altLang="ja-JP" dirty="0" smtClean="0"/>
              <a:t>/mc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7323779" y="2230809"/>
            <a:ext cx="133350" cy="123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1"/>
          <p:cNvSpPr/>
          <p:nvPr/>
        </p:nvSpPr>
        <p:spPr>
          <a:xfrm>
            <a:off x="6938392" y="2975847"/>
            <a:ext cx="133350" cy="123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13603" y="625073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56409" y="3872668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Pitch Angle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7863210" y="2578344"/>
            <a:ext cx="116267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393130" y="1657236"/>
            <a:ext cx="17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ECR R=0.32m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5763" y="1110630"/>
            <a:ext cx="197207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LFS of 2</a:t>
            </a:r>
            <a:r>
              <a:rPr lang="en-US" altLang="ja-JP" sz="2400" baseline="30000" dirty="0" smtClean="0">
                <a:solidFill>
                  <a:srgbClr val="FFFF00"/>
                </a:solidFill>
              </a:rPr>
              <a:t>nd</a:t>
            </a:r>
            <a:r>
              <a:rPr lang="en-US" altLang="ja-JP" sz="2400" dirty="0" smtClean="0">
                <a:solidFill>
                  <a:srgbClr val="FFFF00"/>
                </a:solidFill>
              </a:rPr>
              <a:t> ECR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7" name="左右矢印 16"/>
          <p:cNvSpPr/>
          <p:nvPr/>
        </p:nvSpPr>
        <p:spPr>
          <a:xfrm>
            <a:off x="1860369" y="6005361"/>
            <a:ext cx="1296769" cy="4668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1m</a:t>
            </a:r>
            <a:endParaRPr kumimoji="1" lang="ja-JP" altLang="en-US" dirty="0"/>
          </a:p>
        </p:txBody>
      </p:sp>
      <p:sp>
        <p:nvSpPr>
          <p:cNvPr id="18" name="右矢印 17"/>
          <p:cNvSpPr/>
          <p:nvPr/>
        </p:nvSpPr>
        <p:spPr>
          <a:xfrm>
            <a:off x="7193510" y="3964768"/>
            <a:ext cx="466530" cy="2772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34458" y="3872668"/>
            <a:ext cx="170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CNT direction of</a:t>
            </a:r>
          </a:p>
          <a:p>
            <a:r>
              <a:rPr lang="en-US" altLang="ja-JP" dirty="0" smtClean="0"/>
              <a:t>Plasma current</a:t>
            </a:r>
            <a:endParaRPr kumimoji="1" lang="ja-JP" altLang="en-US" dirty="0"/>
          </a:p>
        </p:txBody>
      </p:sp>
      <p:sp>
        <p:nvSpPr>
          <p:cNvPr id="20" name="右矢印 19"/>
          <p:cNvSpPr/>
          <p:nvPr/>
        </p:nvSpPr>
        <p:spPr>
          <a:xfrm flipH="1">
            <a:off x="4655519" y="3420371"/>
            <a:ext cx="466530" cy="2772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96010" y="2830515"/>
            <a:ext cx="159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 direction of</a:t>
            </a:r>
          </a:p>
          <a:p>
            <a:r>
              <a:rPr lang="en-US" altLang="ja-JP" dirty="0" smtClean="0"/>
              <a:t>Plasma current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70019" y="46720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16528" y="2001001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N//=0.78</a:t>
            </a:r>
          </a:p>
          <a:p>
            <a:r>
              <a:rPr lang="en-US" altLang="ja-JP" dirty="0" smtClean="0"/>
              <a:t>R=0.35m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08237" y="1695796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Resonance curve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71092" y="4716282"/>
            <a:ext cx="283654" cy="36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38636" y="27116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178010" y="1937225"/>
            <a:ext cx="283654" cy="36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28" name="下矢印 27"/>
          <p:cNvSpPr/>
          <p:nvPr/>
        </p:nvSpPr>
        <p:spPr>
          <a:xfrm flipV="1">
            <a:off x="4935873" y="4445644"/>
            <a:ext cx="186176" cy="30387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下矢印 28"/>
          <p:cNvSpPr/>
          <p:nvPr/>
        </p:nvSpPr>
        <p:spPr>
          <a:xfrm flipV="1">
            <a:off x="6219831" y="4445644"/>
            <a:ext cx="186176" cy="30387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/>
          <p:cNvCxnSpPr>
            <a:stCxn id="31" idx="2"/>
          </p:cNvCxnSpPr>
          <p:nvPr/>
        </p:nvCxnSpPr>
        <p:spPr>
          <a:xfrm>
            <a:off x="1507407" y="3605037"/>
            <a:ext cx="257841" cy="7808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13728" y="3235705"/>
            <a:ext cx="158735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Area is wide.</a:t>
            </a:r>
            <a:endParaRPr kumimoji="1" lang="ja-JP" altLang="en-US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03" y="166858"/>
            <a:ext cx="1717182" cy="343436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03" y="3351623"/>
            <a:ext cx="1717182" cy="3434363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9997017" y="650710"/>
            <a:ext cx="22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Drifting CNT-direction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172906" y="3855477"/>
            <a:ext cx="22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Drifting CNT-direction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953517" y="3565597"/>
            <a:ext cx="283654" cy="36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953517" y="3243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5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2191999" cy="1189705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Injected RF is much easier to couple with higher </a:t>
            </a:r>
            <a:r>
              <a:rPr lang="en-US" altLang="ja-JP" sz="2800" dirty="0">
                <a:solidFill>
                  <a:srgbClr val="FF0000"/>
                </a:solidFill>
              </a:rPr>
              <a:t>temperature </a:t>
            </a:r>
            <a:r>
              <a:rPr lang="en-US" altLang="ja-JP" sz="2800" dirty="0"/>
              <a:t>electron around 2</a:t>
            </a:r>
            <a:r>
              <a:rPr lang="en-US" altLang="ja-JP" sz="2800" baseline="30000" dirty="0"/>
              <a:t>nd</a:t>
            </a:r>
            <a:r>
              <a:rPr lang="en-US" altLang="ja-JP" sz="2800" dirty="0"/>
              <a:t> harmonic ECR</a:t>
            </a:r>
            <a:r>
              <a:rPr lang="en-US" altLang="ja-JP" sz="2800" dirty="0">
                <a:solidFill>
                  <a:srgbClr val="FF0000"/>
                </a:solidFill>
              </a:rPr>
              <a:t>. </a:t>
            </a:r>
            <a:r>
              <a:rPr lang="en-US" altLang="ja-JP" sz="2800" dirty="0"/>
              <a:t>But single </a:t>
            </a:r>
            <a:r>
              <a:rPr lang="en-US" altLang="ja-JP" sz="2800" dirty="0">
                <a:solidFill>
                  <a:srgbClr val="FF0000"/>
                </a:solidFill>
              </a:rPr>
              <a:t>path absorption cannot be expected.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26237" y="1197895"/>
            <a:ext cx="4390946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Calculated results by </a:t>
            </a:r>
            <a:r>
              <a:rPr kumimoji="1" lang="ja-JP" altLang="en-US" sz="2400" dirty="0" smtClean="0"/>
              <a:t>ＧＥＮＲＡＹ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Ｘ </a:t>
            </a:r>
            <a:r>
              <a:rPr lang="en-US" altLang="ja-JP" sz="2400" dirty="0" smtClean="0"/>
              <a:t>mode oblique injection N//~0.8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1571" y="2123541"/>
            <a:ext cx="5673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Calculated single path absorption is approximately proportional to electron temperature and density when the Ray trajectory of 28GHz does not inflect.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4120" y="3281336"/>
            <a:ext cx="462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We assume Bulk: 1×10</a:t>
            </a:r>
            <a:r>
              <a:rPr kumimoji="1" lang="en-US" altLang="ja-JP" sz="2000" baseline="30000" dirty="0" smtClean="0"/>
              <a:t>18</a:t>
            </a:r>
            <a:r>
              <a:rPr kumimoji="1" lang="en-US" altLang="ja-JP" sz="2000" dirty="0" smtClean="0"/>
              <a:t> m</a:t>
            </a:r>
            <a:r>
              <a:rPr kumimoji="1" lang="en-US" altLang="ja-JP" sz="2000" baseline="30000" dirty="0" smtClean="0"/>
              <a:t>-3</a:t>
            </a:r>
            <a:r>
              <a:rPr kumimoji="1" lang="en-US" altLang="ja-JP" sz="2000" dirty="0" smtClean="0"/>
              <a:t>, 10eV</a:t>
            </a:r>
          </a:p>
          <a:p>
            <a:r>
              <a:rPr lang="en-US" altLang="ja-JP" sz="2000" dirty="0" smtClean="0"/>
              <a:t>                    Tail: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1×10</a:t>
            </a:r>
            <a:r>
              <a:rPr lang="en-US" altLang="ja-JP" sz="2000" baseline="30000" dirty="0" smtClean="0"/>
              <a:t>16</a:t>
            </a:r>
            <a:r>
              <a:rPr lang="en-US" altLang="ja-JP" sz="2000" dirty="0" smtClean="0"/>
              <a:t> m</a:t>
            </a:r>
            <a:r>
              <a:rPr lang="en-US" altLang="ja-JP" sz="2000" baseline="30000" dirty="0" smtClean="0"/>
              <a:t>-3</a:t>
            </a:r>
            <a:r>
              <a:rPr lang="en-US" altLang="ja-JP" sz="2000" dirty="0" smtClean="0"/>
              <a:t>, 100keV.</a:t>
            </a:r>
          </a:p>
          <a:p>
            <a:r>
              <a:rPr kumimoji="1" lang="en-US" altLang="ja-JP" sz="2000" dirty="0" smtClean="0"/>
              <a:t>Density 10</a:t>
            </a:r>
            <a:r>
              <a:rPr kumimoji="1" lang="en-US" altLang="ja-JP" sz="2000" baseline="30000" dirty="0" smtClean="0"/>
              <a:t>-2</a:t>
            </a:r>
            <a:r>
              <a:rPr kumimoji="1" lang="en-US" altLang="ja-JP" sz="2000" dirty="0" smtClean="0"/>
              <a:t>; Temperature 10</a:t>
            </a:r>
            <a:r>
              <a:rPr kumimoji="1" lang="en-US" altLang="ja-JP" sz="2000" baseline="30000" dirty="0" smtClean="0"/>
              <a:t>4</a:t>
            </a:r>
            <a:r>
              <a:rPr kumimoji="1" lang="en-US" altLang="ja-JP" sz="2000" dirty="0" smtClean="0"/>
              <a:t> leads to 10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 absorption. </a:t>
            </a:r>
            <a:endParaRPr kumimoji="1" lang="ja-JP" altLang="en-US" sz="2000" baseline="30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5326" y="4604775"/>
            <a:ext cx="5905501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When the energetic electron is present in the target plasma, injected RF is likely to deposit on energetic electrons even in the multi-reflection dominant condition.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04327" y="1013228"/>
            <a:ext cx="2380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first </a:t>
            </a:r>
            <a:r>
              <a:rPr kumimoji="1" lang="en-US" altLang="ja-JP" dirty="0" smtClean="0"/>
              <a:t> path absorption of </a:t>
            </a:r>
            <a:r>
              <a:rPr lang="en-US" altLang="ja-JP" dirty="0" smtClean="0"/>
              <a:t>17</a:t>
            </a:r>
            <a:r>
              <a:rPr kumimoji="1" lang="en-US" altLang="ja-JP" dirty="0" smtClean="0"/>
              <a:t> % can be expected, when density is 1 x 10</a:t>
            </a:r>
            <a:r>
              <a:rPr kumimoji="1" lang="en-US" altLang="ja-JP" baseline="30000" dirty="0" smtClean="0"/>
              <a:t>17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-3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The first path absorption is almost proportional to </a:t>
            </a:r>
            <a:r>
              <a:rPr lang="en-US" altLang="ja-JP" dirty="0" err="1" smtClean="0"/>
              <a:t>Te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0418" t="13978" r="26089" b="13513"/>
          <a:stretch/>
        </p:blipFill>
        <p:spPr>
          <a:xfrm>
            <a:off x="6029317" y="759655"/>
            <a:ext cx="4141620" cy="29385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l="22773" t="13131" r="25593" b="9668"/>
          <a:stretch/>
        </p:blipFill>
        <p:spPr>
          <a:xfrm>
            <a:off x="6120828" y="3564802"/>
            <a:ext cx="4074844" cy="318901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9904327" y="3767321"/>
            <a:ext cx="2380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The first path absorption is almost proportional to ne except near </a:t>
            </a:r>
            <a:r>
              <a:rPr lang="en-US" altLang="ja-JP" dirty="0" smtClean="0"/>
              <a:t>cut-off density (3 </a:t>
            </a:r>
            <a:r>
              <a:rPr kumimoji="1" lang="en-US" altLang="ja-JP" dirty="0" smtClean="0"/>
              <a:t>x 10</a:t>
            </a:r>
            <a:r>
              <a:rPr kumimoji="1" lang="en-US" altLang="ja-JP" baseline="30000" dirty="0" smtClean="0"/>
              <a:t>18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)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1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-2"/>
            <a:ext cx="12191999" cy="761997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cs typeface="Times New Roman"/>
              </a:rPr>
              <a:t>The 28GHz </a:t>
            </a:r>
            <a:r>
              <a:rPr kumimoji="1" lang="en-US" altLang="ja-JP" dirty="0" err="1" smtClean="0">
                <a:cs typeface="Times New Roman"/>
              </a:rPr>
              <a:t>Gyrotron</a:t>
            </a:r>
            <a:r>
              <a:rPr kumimoji="1" lang="en-US" altLang="ja-JP" dirty="0" smtClean="0"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has been </a:t>
            </a:r>
            <a:r>
              <a:rPr kumimoji="1" lang="en-US" altLang="ja-JP" dirty="0" smtClean="0">
                <a:cs typeface="Times New Roman"/>
              </a:rPr>
              <a:t>Developed in </a:t>
            </a:r>
            <a:r>
              <a:rPr kumimoji="1" lang="en-US" altLang="ja-JP" dirty="0" smtClean="0">
                <a:solidFill>
                  <a:srgbClr val="FF0000"/>
                </a:solidFill>
                <a:cs typeface="Times New Roman"/>
              </a:rPr>
              <a:t>Tsukuba</a:t>
            </a:r>
            <a:r>
              <a:rPr lang="en-US" altLang="ja-JP" dirty="0">
                <a:solidFill>
                  <a:srgbClr val="FF0000"/>
                </a:solidFill>
                <a:cs typeface="Times New Roman"/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  <a:cs typeface="Times New Roman"/>
              </a:rPr>
              <a:t>Univ.</a:t>
            </a:r>
            <a:endParaRPr kumimoji="1" lang="en-US" altLang="ja-JP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86439" y="853360"/>
            <a:ext cx="4961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/>
                <a:cs typeface="Times New Roman"/>
              </a:rPr>
              <a:t>28 GHz </a:t>
            </a:r>
            <a:r>
              <a:rPr lang="en-US" altLang="ja-JP" sz="2000" dirty="0" err="1">
                <a:latin typeface="Times New Roman"/>
                <a:cs typeface="Times New Roman"/>
              </a:rPr>
              <a:t>gyrotron</a:t>
            </a:r>
            <a:r>
              <a:rPr lang="en-US" altLang="ja-JP" sz="2000" dirty="0">
                <a:latin typeface="Times New Roman"/>
                <a:cs typeface="Times New Roman"/>
              </a:rPr>
              <a:t> has been  developed for Gamma-10/PDX projects at Tsukuba</a:t>
            </a:r>
          </a:p>
          <a:p>
            <a:r>
              <a:rPr lang="en-US" altLang="ja-JP" sz="2000" dirty="0">
                <a:latin typeface="Times New Roman"/>
                <a:cs typeface="Times New Roman"/>
              </a:rPr>
              <a:t>University.</a:t>
            </a:r>
          </a:p>
          <a:p>
            <a:endParaRPr lang="en-US" altLang="ja-JP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84" y="1606936"/>
            <a:ext cx="135572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3156071" y="1594237"/>
          <a:ext cx="2576513" cy="437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AutoCAD Drawing" r:id="rId5" imgW="11496675" imgH="7534275" progId="AutoCAD.Drawing.17">
                  <p:embed/>
                </p:oleObj>
              </mc:Choice>
              <mc:Fallback>
                <p:oleObj name="AutoCAD Drawing" r:id="rId5" imgW="11496675" imgH="7534275" progId="AutoCAD.Drawing.17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011" t="28668" r="43839" b="19112"/>
                      <a:stretch>
                        <a:fillRect/>
                      </a:stretch>
                    </p:blipFill>
                    <p:spPr bwMode="auto">
                      <a:xfrm>
                        <a:off x="3156071" y="1594237"/>
                        <a:ext cx="2576513" cy="437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/>
          </p:nvPr>
        </p:nvGraphicFramePr>
        <p:xfrm>
          <a:off x="5938355" y="2490100"/>
          <a:ext cx="5040312" cy="3886200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28GHz 1MW 1s Gyrotorn for PRC(Tsukuba)</a:t>
                      </a:r>
                      <a:endParaRPr kumimoji="1" lang="ja-JP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</a:txBody>
                  <a:tcPr marL="96012" marR="96012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7120">
                <a:tc>
                  <a:txBody>
                    <a:bodyPr/>
                    <a:lstStyle/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Frequency                            28GHz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Output Power                       1MW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Pulse Width	                      1s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Output Efficiency                 35% (W/O CPD)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Beam Voltage	                      80kV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Beam Current	                      40A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MIG	                       triode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Cavity Oscillation mode        TE</a:t>
                      </a:r>
                      <a:r>
                        <a:rPr kumimoji="1" lang="en-US" altLang="ja-JP" sz="17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8,3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RomanS" charset="0"/>
                        </a:rPr>
                        <a:t>Built-in Mode Converter       with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明朝" charset="0"/>
                        <a:ea typeface="ＭＳ 明朝" charset="0"/>
                        <a:cs typeface="RomanS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Output mode	                       Gaussian like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Output Window                     Sapphire Single Disk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                  Aperture diameter 112mm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Collector                                W/O CPD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明朝" charset="0"/>
                          <a:cs typeface="Times New Roman" charset="0"/>
                        </a:rPr>
                        <a:t>	                       Sweeping coils</a:t>
                      </a:r>
                      <a:endParaRPr kumimoji="1" lang="ja-JP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charset="0"/>
                        <a:ea typeface="ＭＳ 明朝" charset="0"/>
                        <a:cs typeface="Times New Roman" charset="0"/>
                      </a:endParaRPr>
                    </a:p>
                  </a:txBody>
                  <a:tcPr marL="96012" marR="96012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945469" y="210288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  <a:latin typeface="Times New Roman"/>
                <a:cs typeface="Times New Roman"/>
              </a:rPr>
              <a:t>Design Parameters</a:t>
            </a:r>
            <a:endParaRPr lang="ja-JP" alt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05164" y="2102880"/>
            <a:ext cx="153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From T. </a:t>
            </a:r>
            <a:r>
              <a:rPr lang="en-US" altLang="ja-JP" dirty="0" err="1"/>
              <a:t>Kariya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194800" y="3797301"/>
            <a:ext cx="1756110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Kyushu</a:t>
            </a:r>
            <a:r>
              <a:rPr lang="ja-JP" altLang="en-US" sz="1600" dirty="0"/>
              <a:t> </a:t>
            </a:r>
            <a:r>
              <a:rPr lang="en-US" altLang="ja-JP" sz="1600" dirty="0"/>
              <a:t>Univ.</a:t>
            </a:r>
            <a:r>
              <a:rPr lang="ja-JP" altLang="en-US" sz="1600" dirty="0"/>
              <a:t> </a:t>
            </a:r>
            <a:r>
              <a:rPr lang="en-US" altLang="ja-JP" sz="1600" dirty="0"/>
              <a:t>HVPS</a:t>
            </a:r>
          </a:p>
          <a:p>
            <a:r>
              <a:rPr lang="ja-JP" altLang="ja-JP" sz="1600" dirty="0"/>
              <a:t>75 </a:t>
            </a:r>
            <a:r>
              <a:rPr lang="en-US" altLang="ja-JP" sz="1600" dirty="0"/>
              <a:t>kV</a:t>
            </a:r>
            <a:r>
              <a:rPr lang="ja-JP" altLang="en-US" sz="1600" dirty="0"/>
              <a:t> </a:t>
            </a:r>
            <a:r>
              <a:rPr lang="en-US" altLang="ja-JP" sz="1600" dirty="0"/>
              <a:t>/</a:t>
            </a:r>
            <a:r>
              <a:rPr lang="ja-JP" altLang="en-US" sz="1600" dirty="0"/>
              <a:t> </a:t>
            </a:r>
            <a:r>
              <a:rPr lang="en-US" altLang="ja-JP" sz="1600" dirty="0"/>
              <a:t>25</a:t>
            </a:r>
            <a:r>
              <a:rPr lang="ja-JP" altLang="en-US" sz="1600" dirty="0"/>
              <a:t> </a:t>
            </a:r>
            <a:r>
              <a:rPr lang="en-US" altLang="ja-JP" sz="1600" dirty="0"/>
              <a:t>A</a:t>
            </a:r>
            <a:r>
              <a:rPr lang="ja-JP" altLang="en-US" sz="1600" dirty="0"/>
              <a:t> </a:t>
            </a:r>
            <a:r>
              <a:rPr lang="en-US" altLang="ja-JP" sz="1600" dirty="0"/>
              <a:t>=&gt;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r>
              <a:rPr lang="en-US" altLang="ja-JP" sz="1600" dirty="0"/>
              <a:t>max.</a:t>
            </a:r>
            <a:r>
              <a:rPr lang="ja-JP" altLang="en-US" sz="1600" dirty="0"/>
              <a:t> </a:t>
            </a:r>
            <a:r>
              <a:rPr lang="en-US" altLang="ja-JP" sz="1600" dirty="0"/>
              <a:t>0.4 MW</a:t>
            </a:r>
            <a:endParaRPr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81301" y="5199798"/>
            <a:ext cx="1484501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Commercial PS </a:t>
            </a:r>
          </a:p>
          <a:p>
            <a:r>
              <a:rPr lang="en-US" altLang="ja-JP" sz="1600" dirty="0"/>
              <a:t>             +</a:t>
            </a:r>
          </a:p>
          <a:p>
            <a:r>
              <a:rPr lang="en-US" altLang="ja-JP" sz="1600" dirty="0"/>
              <a:t>MOSFET SW.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81300" y="4830465"/>
            <a:ext cx="4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Va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8470900" y="4064000"/>
            <a:ext cx="5461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470900" y="4318000"/>
            <a:ext cx="5461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8521700" y="3276600"/>
            <a:ext cx="5461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Equilibrium calculation also indicates the plasma shrinking before the transition.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24" y="1581045"/>
            <a:ext cx="2135544" cy="42710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73" y="873279"/>
            <a:ext cx="5253135" cy="5116524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>
            <a:off x="6690650" y="3349854"/>
            <a:ext cx="2719874" cy="6765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9296137" y="317531"/>
            <a:ext cx="254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PF26:0.59kA</a:t>
            </a:r>
            <a:endParaRPr lang="en-US" altLang="ja-JP" dirty="0" smtClean="0"/>
          </a:p>
          <a:p>
            <a:r>
              <a:rPr kumimoji="1" lang="en-US" altLang="ja-JP" dirty="0" smtClean="0"/>
              <a:t>PF352:0.22kA</a:t>
            </a:r>
          </a:p>
          <a:p>
            <a:r>
              <a:rPr lang="en-US" altLang="ja-JP" dirty="0" smtClean="0"/>
              <a:t>PF4(1-2A-3-CC1):1.3kA</a:t>
            </a:r>
          </a:p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=-15kA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8" y="1606748"/>
            <a:ext cx="2191528" cy="4383055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2959961" y="3362771"/>
            <a:ext cx="2237791" cy="663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下矢印 8"/>
          <p:cNvSpPr/>
          <p:nvPr/>
        </p:nvSpPr>
        <p:spPr>
          <a:xfrm>
            <a:off x="6504038" y="3449156"/>
            <a:ext cx="145972" cy="3352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60198" y="3133595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Transition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49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76" y="1008622"/>
            <a:ext cx="7248510" cy="49885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"/>
            <a:ext cx="10515600" cy="110690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Plasma was shrinking before transition and </a:t>
            </a:r>
            <a:r>
              <a:rPr lang="en-US" altLang="ja-JP" dirty="0">
                <a:solidFill>
                  <a:srgbClr val="FF0000"/>
                </a:solidFill>
              </a:rPr>
              <a:t>detached </a:t>
            </a:r>
            <a:r>
              <a:rPr lang="en-US" altLang="ja-JP" dirty="0"/>
              <a:t>from the center stack. It is expected to </a:t>
            </a:r>
            <a:r>
              <a:rPr lang="en-US" altLang="ja-JP" dirty="0">
                <a:solidFill>
                  <a:srgbClr val="FF0000"/>
                </a:solidFill>
              </a:rPr>
              <a:t>produce less PWI and reduce hydrogen emission from the wall.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1168429"/>
            <a:ext cx="2220686" cy="166551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0976" y="123883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142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361662" y="1889061"/>
            <a:ext cx="1504617" cy="92386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2904350"/>
            <a:ext cx="2220686" cy="166551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68998" y="295598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151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361662" y="2772833"/>
            <a:ext cx="3009235" cy="9642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4640271"/>
            <a:ext cx="2220686" cy="166551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78759" y="465750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154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361662" y="2601235"/>
            <a:ext cx="3755609" cy="28074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12" y="4640271"/>
            <a:ext cx="2192664" cy="164449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9835512" y="464027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155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stCxn id="13" idx="1"/>
          </p:cNvCxnSpPr>
          <p:nvPr/>
        </p:nvCxnSpPr>
        <p:spPr>
          <a:xfrm flipH="1" flipV="1">
            <a:off x="6355164" y="2554644"/>
            <a:ext cx="3480348" cy="290787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12" y="2914857"/>
            <a:ext cx="2192664" cy="164449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9845303" y="2955986"/>
            <a:ext cx="42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156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18" name="直線矢印コネクタ 17"/>
          <p:cNvCxnSpPr>
            <a:stCxn id="16" idx="1"/>
          </p:cNvCxnSpPr>
          <p:nvPr/>
        </p:nvCxnSpPr>
        <p:spPr>
          <a:xfrm flipH="1" flipV="1">
            <a:off x="6506749" y="2369607"/>
            <a:ext cx="3328763" cy="13675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2" y="1168429"/>
            <a:ext cx="2192664" cy="164449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9842196" y="1240612"/>
            <a:ext cx="42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157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21" name="直線矢印コネクタ 20"/>
          <p:cNvCxnSpPr>
            <a:stCxn id="19" idx="1"/>
          </p:cNvCxnSpPr>
          <p:nvPr/>
        </p:nvCxnSpPr>
        <p:spPr>
          <a:xfrm flipH="1">
            <a:off x="6910939" y="1990678"/>
            <a:ext cx="2935473" cy="18006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下矢印 21"/>
          <p:cNvSpPr/>
          <p:nvPr/>
        </p:nvSpPr>
        <p:spPr>
          <a:xfrm>
            <a:off x="216542" y="2386445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下矢印 22"/>
          <p:cNvSpPr/>
          <p:nvPr/>
        </p:nvSpPr>
        <p:spPr>
          <a:xfrm>
            <a:off x="252973" y="4117403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 flipV="1">
            <a:off x="10176318" y="4095021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 flipV="1">
            <a:off x="10131852" y="2403860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 rot="5400000" flipV="1">
            <a:off x="5984218" y="2880307"/>
            <a:ext cx="161423" cy="6395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>
            <a:off x="4842485" y="1940077"/>
            <a:ext cx="298580" cy="1715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>
            <a:off x="7880972" y="2144977"/>
            <a:ext cx="298580" cy="171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flipH="1">
            <a:off x="6327462" y="2111675"/>
            <a:ext cx="298580" cy="17159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flipH="1">
            <a:off x="3319604" y="3810077"/>
            <a:ext cx="298580" cy="17159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>
            <a:off x="7796758" y="4217337"/>
            <a:ext cx="298580" cy="171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>
            <a:off x="7812979" y="2515436"/>
            <a:ext cx="298580" cy="1715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>
            <a:off x="7493558" y="2947653"/>
            <a:ext cx="298580" cy="1715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9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Modelling of the transition with estimation of </a:t>
            </a:r>
            <a:r>
              <a:rPr lang="en-US" altLang="ja-JP" dirty="0">
                <a:solidFill>
                  <a:srgbClr val="FF0000"/>
                </a:solidFill>
              </a:rPr>
              <a:t>Life time </a:t>
            </a:r>
            <a:r>
              <a:rPr lang="en-US" altLang="ja-JP" dirty="0"/>
              <a:t>of energetic electron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204" y="680179"/>
            <a:ext cx="3023592" cy="1899819"/>
          </a:xfrm>
          <a:prstGeom prst="rect">
            <a:avLst/>
          </a:prstGeom>
        </p:spPr>
      </p:pic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663176" y="681152"/>
          <a:ext cx="2758263" cy="2002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" name="Equation" r:id="rId4" imgW="1955520" imgH="1422360" progId="Equation.DSMT4">
                  <p:embed/>
                </p:oleObj>
              </mc:Choice>
              <mc:Fallback>
                <p:oleObj name="Equation" r:id="rId4" imgW="1955520" imgH="142236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76" y="681152"/>
                        <a:ext cx="2758263" cy="2002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706377" y="2753768"/>
          <a:ext cx="1070736" cy="665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tion" r:id="rId6" imgW="736560" imgH="457200" progId="Equation.DSMT4">
                  <p:embed/>
                </p:oleObj>
              </mc:Choice>
              <mc:Fallback>
                <p:oleObj name="Equation" r:id="rId6" imgW="736560" imgH="457200" progId="Equation.DSMT4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377" y="2753768"/>
                        <a:ext cx="1070736" cy="665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355921" y="2686081"/>
          <a:ext cx="1390489" cy="73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Equation" r:id="rId8" imgW="812520" imgH="431640" progId="Equation.DSMT4">
                  <p:embed/>
                </p:oleObj>
              </mc:Choice>
              <mc:Fallback>
                <p:oleObj name="Equation" r:id="rId8" imgW="81252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921" y="2686081"/>
                        <a:ext cx="1390489" cy="73823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086" y="3517497"/>
            <a:ext cx="3057670" cy="25674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377" y="6084993"/>
            <a:ext cx="3479276" cy="2844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0292" y="2589822"/>
            <a:ext cx="2999197" cy="188449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0292" y="4448823"/>
            <a:ext cx="2953148" cy="18555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30" y="759756"/>
            <a:ext cx="2892823" cy="181765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44982" y="1119773"/>
            <a:ext cx="6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3keV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44983" y="3058250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kumimoji="1" lang="en-US" altLang="ja-JP" dirty="0" smtClean="0"/>
              <a:t>keV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44982" y="4762019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r>
              <a:rPr lang="en-US" altLang="ja-JP" dirty="0" smtClean="0"/>
              <a:t>0</a:t>
            </a:r>
            <a:r>
              <a:rPr kumimoji="1" lang="en-US" altLang="ja-JP" dirty="0" smtClean="0"/>
              <a:t>keV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60101" y="415849"/>
            <a:ext cx="2043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QUEST@R=0.64m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25786" y="6251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44493" y="238929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28527" y="436031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03774" y="2591535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13691" y="1298451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12808" y="3073426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268874" y="502624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83958" y="621105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/>
          </p:nvPr>
        </p:nvGraphicFramePr>
        <p:xfrm>
          <a:off x="8851491" y="2824686"/>
          <a:ext cx="1733022" cy="912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" name="Equation" r:id="rId14" imgW="1371600" imgH="723600" progId="Equation.DSMT4">
                  <p:embed/>
                </p:oleObj>
              </mc:Choice>
              <mc:Fallback>
                <p:oleObj name="Equation" r:id="rId14" imgW="1371600" imgH="723600" progId="Equation.DSMT4">
                  <p:embed/>
                  <p:pic>
                    <p:nvPicPr>
                      <p:cNvPr id="2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1491" y="2824686"/>
                        <a:ext cx="1733022" cy="912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8041320" y="3982208"/>
            <a:ext cx="3523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When the plasma is shrinking into high field side, 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baseline="-25000" dirty="0" smtClean="0"/>
              <a:t>//</a:t>
            </a:r>
            <a:r>
              <a:rPr kumimoji="1" lang="en-US" altLang="ja-JP" dirty="0" smtClean="0"/>
              <a:t> is constant. The collision time between neutral with energetic electron is approximately several 10 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 [1].  Therefore the collision may prevent from production of energetic electrons.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96381" y="6013533"/>
            <a:ext cx="3539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[1] </a:t>
            </a:r>
            <a:r>
              <a:rPr kumimoji="1" lang="en-US" altLang="ja-JP" sz="1400" dirty="0" err="1" smtClean="0"/>
              <a:t>D.Sengupta</a:t>
            </a:r>
            <a:r>
              <a:rPr kumimoji="1" lang="en-US" altLang="ja-JP" sz="1400" dirty="0" smtClean="0"/>
              <a:t>, et al. </a:t>
            </a:r>
            <a:r>
              <a:rPr kumimoji="1" lang="en-US" altLang="ja-JP" sz="1400" dirty="0" err="1" smtClean="0"/>
              <a:t>Pramana</a:t>
            </a:r>
            <a:r>
              <a:rPr lang="en-US" altLang="ja-JP" sz="1400" dirty="0" smtClean="0"/>
              <a:t>, 11, 661 (1978)</a:t>
            </a:r>
            <a:endParaRPr kumimoji="1" lang="ja-JP" altLang="en-US" sz="1400" dirty="0"/>
          </a:p>
        </p:txBody>
      </p:sp>
      <p:sp>
        <p:nvSpPr>
          <p:cNvPr id="27" name="円/楕円 26"/>
          <p:cNvSpPr/>
          <p:nvPr/>
        </p:nvSpPr>
        <p:spPr>
          <a:xfrm>
            <a:off x="10218139" y="2742066"/>
            <a:ext cx="428127" cy="723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8568569" y="2027458"/>
            <a:ext cx="2042863" cy="186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9915918" y="165812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Collision time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/>
        </p:nvCxnSpPr>
        <p:spPr>
          <a:xfrm flipV="1">
            <a:off x="8638984" y="940755"/>
            <a:ext cx="2042863" cy="1866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3"/>
          <p:cNvSpPr/>
          <p:nvPr/>
        </p:nvSpPr>
        <p:spPr>
          <a:xfrm>
            <a:off x="8961845" y="1972062"/>
            <a:ext cx="130629" cy="1294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 rot="1200000" flipV="1">
            <a:off x="9321661" y="1391997"/>
            <a:ext cx="212311" cy="3650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886666" y="210736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10519992" y="1068304"/>
            <a:ext cx="0" cy="693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183958" y="43958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8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cs typeface="Times New Roman"/>
              </a:rPr>
              <a:t>2</a:t>
            </a:r>
            <a:r>
              <a:rPr lang="en-US" altLang="ja-JP" baseline="30000" dirty="0" smtClean="0">
                <a:cs typeface="Times New Roman"/>
              </a:rPr>
              <a:t>nd</a:t>
            </a:r>
            <a:r>
              <a:rPr lang="en-US" altLang="ja-JP" dirty="0" smtClean="0">
                <a:cs typeface="Times New Roman"/>
              </a:rPr>
              <a:t> Transmission Line</a:t>
            </a:r>
            <a:r>
              <a:rPr lang="ja-JP" altLang="en-US" dirty="0" smtClean="0">
                <a:cs typeface="Times New Roman"/>
              </a:rPr>
              <a:t> </a:t>
            </a:r>
            <a:r>
              <a:rPr lang="en-US" altLang="ja-JP" dirty="0" smtClean="0">
                <a:cs typeface="Times New Roman"/>
              </a:rPr>
              <a:t>for Local ECHCD</a:t>
            </a:r>
            <a:br>
              <a:rPr lang="en-US" altLang="ja-JP" dirty="0" smtClean="0">
                <a:cs typeface="Times New Roman"/>
              </a:rPr>
            </a:br>
            <a:r>
              <a:rPr lang="en-US" altLang="ja-JP" dirty="0" smtClean="0">
                <a:cs typeface="Times New Roman"/>
              </a:rPr>
              <a:t>(NIFS</a:t>
            </a:r>
            <a:r>
              <a:rPr lang="ja-JP" altLang="en-US" dirty="0" smtClean="0">
                <a:cs typeface="Times New Roman"/>
              </a:rPr>
              <a:t>及び九大提供）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370" y="3726411"/>
            <a:ext cx="5744759" cy="268937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14336" r="9087" b="33450"/>
          <a:stretch>
            <a:fillRect/>
          </a:stretch>
        </p:blipFill>
        <p:spPr bwMode="auto">
          <a:xfrm>
            <a:off x="3697710" y="828055"/>
            <a:ext cx="6574973" cy="287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下矢印 13"/>
          <p:cNvSpPr/>
          <p:nvPr/>
        </p:nvSpPr>
        <p:spPr>
          <a:xfrm>
            <a:off x="10083168" y="3349321"/>
            <a:ext cx="725766" cy="404746"/>
          </a:xfrm>
          <a:prstGeom prst="downArrow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 descr="fig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68" y="3669465"/>
            <a:ext cx="1118549" cy="86084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147323" y="3726411"/>
            <a:ext cx="103202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err="1"/>
              <a:t>λ</a:t>
            </a:r>
            <a:r>
              <a:rPr lang="en-US" altLang="en-US" b="1" dirty="0"/>
              <a:t>/8 </a:t>
            </a:r>
          </a:p>
          <a:p>
            <a:pPr algn="ctr"/>
            <a:r>
              <a:rPr lang="en-US" altLang="en-US" b="1" dirty="0"/>
              <a:t>polarizer</a:t>
            </a:r>
            <a:endParaRPr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72395" y="3351111"/>
            <a:ext cx="103202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err="1"/>
              <a:t>λ</a:t>
            </a:r>
            <a:r>
              <a:rPr lang="en-US" altLang="en-US" b="1" dirty="0"/>
              <a:t>/4 </a:t>
            </a:r>
          </a:p>
          <a:p>
            <a:pPr algn="ctr"/>
            <a:r>
              <a:rPr lang="en-US" altLang="en-US" b="1" dirty="0"/>
              <a:t>polarizer</a:t>
            </a:r>
            <a:endParaRPr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80875" y="3411331"/>
            <a:ext cx="1062686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0090"/>
                </a:solidFill>
              </a:rPr>
              <a:t>Launcher</a:t>
            </a:r>
          </a:p>
          <a:p>
            <a:pPr algn="ctr"/>
            <a:r>
              <a:rPr lang="en-US" altLang="ja-JP" b="1" dirty="0">
                <a:solidFill>
                  <a:srgbClr val="000090"/>
                </a:solidFill>
              </a:rPr>
              <a:t>with a </a:t>
            </a:r>
          </a:p>
          <a:p>
            <a:pPr algn="ctr"/>
            <a:r>
              <a:rPr lang="en-US" altLang="ja-JP" b="1" dirty="0">
                <a:solidFill>
                  <a:srgbClr val="000090"/>
                </a:solidFill>
              </a:rPr>
              <a:t>focusing </a:t>
            </a:r>
          </a:p>
          <a:p>
            <a:pPr algn="ctr"/>
            <a:r>
              <a:rPr lang="en-US" altLang="ja-JP" b="1" dirty="0">
                <a:solidFill>
                  <a:srgbClr val="000090"/>
                </a:solidFill>
              </a:rPr>
              <a:t>mirror</a:t>
            </a:r>
            <a:endParaRPr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82967" y="3346300"/>
            <a:ext cx="18338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ja-JP" b="1" dirty="0">
                <a:solidFill>
                  <a:srgbClr val="FF0000"/>
                </a:solidFill>
              </a:rPr>
              <a:t>X</a:t>
            </a:r>
            <a:r>
              <a:rPr lang="en-US" altLang="ja-JP" b="1" dirty="0">
                <a:solidFill>
                  <a:srgbClr val="FF0000"/>
                </a:solidFill>
              </a:rPr>
              <a:t>-mode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ja-JP" altLang="ja-JP" b="1" dirty="0">
                <a:solidFill>
                  <a:srgbClr val="FF0000"/>
                </a:solidFill>
              </a:rPr>
              <a:t>I</a:t>
            </a:r>
            <a:r>
              <a:rPr lang="en-US" altLang="ja-JP" b="1" dirty="0" err="1">
                <a:solidFill>
                  <a:srgbClr val="FF0000"/>
                </a:solidFill>
              </a:rPr>
              <a:t>njection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>
                <a:solidFill>
                  <a:srgbClr val="FF0000"/>
                </a:solidFill>
              </a:rPr>
              <a:t>for 2</a:t>
            </a:r>
            <a:r>
              <a:rPr lang="en-US" altLang="ja-JP" b="1" baseline="30000" dirty="0">
                <a:solidFill>
                  <a:srgbClr val="FF0000"/>
                </a:solidFill>
              </a:rPr>
              <a:t>nd</a:t>
            </a:r>
            <a:r>
              <a:rPr lang="en-US" altLang="ja-JP" b="1" dirty="0">
                <a:solidFill>
                  <a:srgbClr val="FF0000"/>
                </a:solidFill>
              </a:rPr>
              <a:t> ECHCD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1963" y="1866900"/>
            <a:ext cx="229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/>
              <a:t>P</a:t>
            </a:r>
            <a:r>
              <a:rPr lang="en-US" altLang="ja-JP" dirty="0" err="1"/>
              <a:t>olarization</a:t>
            </a:r>
            <a:r>
              <a:rPr lang="en-US" altLang="ja-JP" dirty="0"/>
              <a:t> control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excite X-mode in the </a:t>
            </a:r>
          </a:p>
          <a:p>
            <a:r>
              <a:rPr lang="en-US" altLang="ja-JP" dirty="0"/>
              <a:t>oblique injection</a:t>
            </a:r>
            <a:r>
              <a:rPr lang="ja-JP" altLang="en-US" dirty="0"/>
              <a:t> 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27366" y="4517610"/>
            <a:ext cx="246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focusing to</a:t>
            </a:r>
            <a:r>
              <a:rPr lang="ja-JP" altLang="en-US" dirty="0"/>
              <a:t> </a:t>
            </a:r>
            <a:r>
              <a:rPr lang="en-US" altLang="ja-JP" dirty="0"/>
              <a:t>obtain</a:t>
            </a:r>
          </a:p>
          <a:p>
            <a:r>
              <a:rPr lang="en-US" altLang="ja-JP" dirty="0"/>
              <a:t>a narrow beam 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327366" y="1701800"/>
            <a:ext cx="2465038" cy="3822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46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23813"/>
            <a:ext cx="9144000" cy="8128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96008" y="-5354"/>
            <a:ext cx="9036496" cy="894173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ja-JP" sz="3200" dirty="0"/>
              <a:t>W-Be</a:t>
            </a:r>
            <a:r>
              <a:rPr lang="ja-JP" altLang="en-US" sz="3200" dirty="0"/>
              <a:t>壁の導入により静的吸蔵から動的吸蔵へ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01036" y="836713"/>
            <a:ext cx="118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JET</a:t>
            </a:r>
            <a:r>
              <a:rPr lang="ja-JP" altLang="en-US" sz="2400" dirty="0"/>
              <a:t> </a:t>
            </a:r>
            <a:r>
              <a:rPr lang="en-US" altLang="ja-JP" sz="2400" dirty="0"/>
              <a:t>ILW </a:t>
            </a:r>
            <a:endParaRPr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0" y="5517233"/>
            <a:ext cx="9108504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W-Be</a:t>
            </a:r>
            <a:r>
              <a:rPr lang="ja-JP" altLang="en-US" sz="2400" dirty="0">
                <a:solidFill>
                  <a:schemeClr val="bg1"/>
                </a:solidFill>
              </a:rPr>
              <a:t>壁</a:t>
            </a:r>
            <a:r>
              <a:rPr lang="en-US" altLang="ja-JP" sz="2400" dirty="0">
                <a:solidFill>
                  <a:schemeClr val="bg1"/>
                </a:solidFill>
              </a:rPr>
              <a:t>(ILW)</a:t>
            </a:r>
            <a:r>
              <a:rPr lang="ja-JP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の導入により放電終了時の重水素放出が促進されて、トリチウムの長期吸蔵による放射化レベルは激減した。一方放電中の重水素放出（動的吸蔵）の影響はより顕著になった。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131" y="1170097"/>
            <a:ext cx="4179760" cy="378790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168008" y="4928179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V. Philipps et al, J. </a:t>
            </a:r>
            <a:r>
              <a:rPr lang="it-IT" altLang="ja-JP" sz="1400" dirty="0"/>
              <a:t>Nucl. Matr. 438 (2013) S1067–1071</a:t>
            </a:r>
            <a:endParaRPr lang="ja-JP" altLang="en-US" sz="1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96" y="919670"/>
            <a:ext cx="3794935" cy="41107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773796" y="5019296"/>
            <a:ext cx="3738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ja-JP" sz="1400" dirty="0"/>
              <a:t>S. Brezinsek et al</a:t>
            </a:r>
            <a:r>
              <a:rPr lang="ja-JP" altLang="en-US" sz="1400" dirty="0"/>
              <a:t>　</a:t>
            </a:r>
            <a:r>
              <a:rPr lang="it-IT" altLang="ja-JP" sz="1400" dirty="0"/>
              <a:t>Nucl. Fusion 53 (2013) 083023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893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15482" y="37830"/>
            <a:ext cx="11176518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The same operation of human-conducted control gave rise to complete different plasma start-up. The plasma start-up was quite sensitive to hydrogen recycling from the center stack.  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35" y="1782986"/>
            <a:ext cx="5141167" cy="500746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57" y="1825059"/>
            <a:ext cx="5097972" cy="496539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090057" y="1363394"/>
            <a:ext cx="266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Standard operation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41978" y="1363393"/>
            <a:ext cx="273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After strong gas puff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0479" y="21488"/>
            <a:ext cx="9142981" cy="132556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M</a:t>
            </a:r>
            <a:r>
              <a:rPr kumimoji="1" lang="en-US" altLang="ja-JP" sz="3600" dirty="0" smtClean="0"/>
              <a:t>aking an strong gas puff from the center stack </a:t>
            </a:r>
            <a:r>
              <a:rPr lang="en-US" altLang="ja-JP" sz="3600" dirty="0" smtClean="0"/>
              <a:t>prevented from plasma current start up.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3" y="1413953"/>
            <a:ext cx="5937074" cy="530702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98" y="1347051"/>
            <a:ext cx="6011919" cy="537393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23751" y="1229287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Gas puff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05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840" y="1007439"/>
            <a:ext cx="3023592" cy="18998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8499" y="3192"/>
            <a:ext cx="10515600" cy="831416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Modelling of the transition with estimation of Life time of energetic electron</a:t>
            </a:r>
            <a:endParaRPr kumimoji="1" lang="ja-JP" alt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057812" y="1008412"/>
          <a:ext cx="2758263" cy="2002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4" imgW="1955520" imgH="1422360" progId="Equation.DSMT4">
                  <p:embed/>
                </p:oleObj>
              </mc:Choice>
              <mc:Fallback>
                <p:oleObj name="Equation" r:id="rId4" imgW="1955520" imgH="14223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812" y="1008412"/>
                        <a:ext cx="2758263" cy="2002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101013" y="3081028"/>
          <a:ext cx="1070736" cy="665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6" imgW="736560" imgH="457200" progId="Equation.DSMT4">
                  <p:embed/>
                </p:oleObj>
              </mc:Choice>
              <mc:Fallback>
                <p:oleObj name="Equation" r:id="rId6" imgW="736560" imgH="457200" progId="Equation.DSMT4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013" y="3081028"/>
                        <a:ext cx="1070736" cy="665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2750557" y="3013341"/>
          <a:ext cx="1390489" cy="73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8" imgW="812520" imgH="431640" progId="Equation.DSMT4">
                  <p:embed/>
                </p:oleObj>
              </mc:Choice>
              <mc:Fallback>
                <p:oleObj name="Equation" r:id="rId8" imgW="812520" imgH="43164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0557" y="3013341"/>
                        <a:ext cx="1390489" cy="73823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722" y="3844757"/>
            <a:ext cx="3057670" cy="25674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13" y="6412253"/>
            <a:ext cx="3479276" cy="2844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4928" y="2917082"/>
            <a:ext cx="2999197" cy="188449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4928" y="4776083"/>
            <a:ext cx="2953148" cy="18555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66" y="1087016"/>
            <a:ext cx="2892823" cy="181765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439618" y="1447033"/>
            <a:ext cx="6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3keV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39619" y="3385510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kumimoji="1" lang="en-US" altLang="ja-JP" dirty="0" smtClean="0"/>
              <a:t>keV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39618" y="5089279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r>
              <a:rPr lang="en-US" altLang="ja-JP" dirty="0" smtClean="0"/>
              <a:t>0</a:t>
            </a:r>
            <a:r>
              <a:rPr kumimoji="1" lang="en-US" altLang="ja-JP" dirty="0" smtClean="0"/>
              <a:t>keV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54737" y="743109"/>
            <a:ext cx="2043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QUEST@R=0.64m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20422" y="95243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39129" y="271655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23163" y="468757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98410" y="2918795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08327" y="1625711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07444" y="3400686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63510" y="535350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 err="1" smtClean="0"/>
              <a:t>e</a:t>
            </a:r>
            <a:endParaRPr kumimoji="1" lang="ja-JP" altLang="en-US" sz="2400" baseline="-25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78594" y="653831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>
            <p:extLst/>
          </p:nvPr>
        </p:nvGraphicFramePr>
        <p:xfrm>
          <a:off x="9246127" y="3151946"/>
          <a:ext cx="1733022" cy="912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14" imgW="1371600" imgH="723600" progId="Equation.DSMT4">
                  <p:embed/>
                </p:oleObj>
              </mc:Choice>
              <mc:Fallback>
                <p:oleObj name="Equation" r:id="rId14" imgW="1371600" imgH="723600" progId="Equation.DSMT4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6127" y="3151946"/>
                        <a:ext cx="1733022" cy="912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8435956" y="4309468"/>
            <a:ext cx="3523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When the plasma is shrinking into high field side, 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baseline="-25000" dirty="0" smtClean="0"/>
              <a:t>//</a:t>
            </a:r>
            <a:r>
              <a:rPr kumimoji="1" lang="en-US" altLang="ja-JP" dirty="0" smtClean="0"/>
              <a:t> is constant. The collision time between neutral with energetic electron is approximately several 10 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 [1].  Therefore the collision may prevent from production of energetic electrons.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91017" y="6340793"/>
            <a:ext cx="3539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[1] </a:t>
            </a:r>
            <a:r>
              <a:rPr kumimoji="1" lang="en-US" altLang="ja-JP" sz="1400" dirty="0" err="1" smtClean="0"/>
              <a:t>D.Sengupta</a:t>
            </a:r>
            <a:r>
              <a:rPr kumimoji="1" lang="en-US" altLang="ja-JP" sz="1400" dirty="0" smtClean="0"/>
              <a:t>, et al. </a:t>
            </a:r>
            <a:r>
              <a:rPr kumimoji="1" lang="en-US" altLang="ja-JP" sz="1400" dirty="0" err="1" smtClean="0"/>
              <a:t>Pramana</a:t>
            </a:r>
            <a:r>
              <a:rPr lang="en-US" altLang="ja-JP" sz="1400" dirty="0" smtClean="0"/>
              <a:t>, 11, 661 (1978)</a:t>
            </a:r>
            <a:endParaRPr kumimoji="1" lang="ja-JP" altLang="en-US" sz="1400" dirty="0"/>
          </a:p>
        </p:txBody>
      </p:sp>
      <p:sp>
        <p:nvSpPr>
          <p:cNvPr id="27" name="円/楕円 26"/>
          <p:cNvSpPr/>
          <p:nvPr/>
        </p:nvSpPr>
        <p:spPr>
          <a:xfrm>
            <a:off x="10612775" y="3069326"/>
            <a:ext cx="428127" cy="723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 flipV="1">
            <a:off x="8963205" y="2354718"/>
            <a:ext cx="2042863" cy="186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0310554" y="198538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Collision time</a:t>
            </a:r>
            <a:endParaRPr kumimoji="1" lang="ja-JP" altLang="en-US" dirty="0"/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9033620" y="1268015"/>
            <a:ext cx="2042863" cy="1866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9356481" y="2299322"/>
            <a:ext cx="130629" cy="1294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下矢印 34"/>
          <p:cNvSpPr/>
          <p:nvPr/>
        </p:nvSpPr>
        <p:spPr>
          <a:xfrm rot="1200000" flipV="1">
            <a:off x="9716297" y="1719257"/>
            <a:ext cx="212311" cy="3650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281302" y="243462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  <p:cxnSp>
        <p:nvCxnSpPr>
          <p:cNvPr id="39" name="直線矢印コネクタ 38"/>
          <p:cNvCxnSpPr/>
          <p:nvPr/>
        </p:nvCxnSpPr>
        <p:spPr>
          <a:xfrm flipV="1">
            <a:off x="10914628" y="1395564"/>
            <a:ext cx="0" cy="693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578594" y="472314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 (kA)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37" y="1327202"/>
            <a:ext cx="7238585" cy="49845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1582313"/>
            <a:ext cx="2220686" cy="16655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0976" y="165272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142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361662" y="2162985"/>
            <a:ext cx="1464906" cy="1399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3318234"/>
            <a:ext cx="2220686" cy="16655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68998" y="336987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151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61662" y="2968528"/>
            <a:ext cx="3035560" cy="118246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" y="5054155"/>
            <a:ext cx="2220686" cy="166551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78759" y="507138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154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2361662" y="3247827"/>
            <a:ext cx="3797559" cy="257476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12" y="5054155"/>
            <a:ext cx="2192664" cy="1644498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9835512" y="505415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155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20" name="直線矢印コネクタ 19"/>
          <p:cNvCxnSpPr>
            <a:stCxn id="18" idx="1"/>
          </p:cNvCxnSpPr>
          <p:nvPr/>
        </p:nvCxnSpPr>
        <p:spPr>
          <a:xfrm flipH="1" flipV="1">
            <a:off x="6355164" y="2968528"/>
            <a:ext cx="3480348" cy="290787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12" y="3328741"/>
            <a:ext cx="2192664" cy="164449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845303" y="3369870"/>
            <a:ext cx="42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156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stCxn id="25" idx="1"/>
          </p:cNvCxnSpPr>
          <p:nvPr/>
        </p:nvCxnSpPr>
        <p:spPr>
          <a:xfrm flipH="1" flipV="1">
            <a:off x="6504454" y="2584630"/>
            <a:ext cx="3331058" cy="156636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2" y="1582313"/>
            <a:ext cx="2192664" cy="164449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9842196" y="1654496"/>
            <a:ext cx="42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157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cxnSp>
        <p:nvCxnSpPr>
          <p:cNvPr id="34" name="直線矢印コネクタ 33"/>
          <p:cNvCxnSpPr>
            <a:stCxn id="31" idx="1"/>
          </p:cNvCxnSpPr>
          <p:nvPr/>
        </p:nvCxnSpPr>
        <p:spPr>
          <a:xfrm flipH="1" flipV="1">
            <a:off x="6765711" y="2232964"/>
            <a:ext cx="3080701" cy="17159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下矢印 37"/>
          <p:cNvSpPr/>
          <p:nvPr/>
        </p:nvSpPr>
        <p:spPr>
          <a:xfrm>
            <a:off x="216542" y="2800329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下矢印 38"/>
          <p:cNvSpPr/>
          <p:nvPr/>
        </p:nvSpPr>
        <p:spPr>
          <a:xfrm>
            <a:off x="252973" y="4531287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下矢印 39"/>
          <p:cNvSpPr/>
          <p:nvPr/>
        </p:nvSpPr>
        <p:spPr>
          <a:xfrm flipV="1">
            <a:off x="10176318" y="4508905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下矢印 40"/>
          <p:cNvSpPr/>
          <p:nvPr/>
        </p:nvSpPr>
        <p:spPr>
          <a:xfrm flipV="1">
            <a:off x="10131852" y="2817744"/>
            <a:ext cx="172371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下矢印 41"/>
          <p:cNvSpPr/>
          <p:nvPr/>
        </p:nvSpPr>
        <p:spPr>
          <a:xfrm rot="5400000" flipV="1">
            <a:off x="5984218" y="3294191"/>
            <a:ext cx="161423" cy="6395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4851920" y="2232964"/>
            <a:ext cx="298580" cy="1715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右矢印 44"/>
          <p:cNvSpPr/>
          <p:nvPr/>
        </p:nvSpPr>
        <p:spPr>
          <a:xfrm>
            <a:off x="6373827" y="3367810"/>
            <a:ext cx="298580" cy="171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矢印 45"/>
          <p:cNvSpPr/>
          <p:nvPr/>
        </p:nvSpPr>
        <p:spPr>
          <a:xfrm flipH="1">
            <a:off x="4447730" y="2893280"/>
            <a:ext cx="298580" cy="17159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矢印 46"/>
          <p:cNvSpPr/>
          <p:nvPr/>
        </p:nvSpPr>
        <p:spPr>
          <a:xfrm flipH="1">
            <a:off x="3319604" y="4223961"/>
            <a:ext cx="298580" cy="17159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矢印 47"/>
          <p:cNvSpPr/>
          <p:nvPr/>
        </p:nvSpPr>
        <p:spPr>
          <a:xfrm>
            <a:off x="7796758" y="4631221"/>
            <a:ext cx="298580" cy="171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654180" y="83166"/>
            <a:ext cx="10384896" cy="1325563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Plasma was shrinking before transition and detached from the center stack. It is expected to produce less PWI and reduce hydrogen emission from the wall.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669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53962" y="-3159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Equilibrium calculation also indicates the plasma shrinking before the transition.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6" y="2033329"/>
            <a:ext cx="2135544" cy="42710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5" y="1325563"/>
            <a:ext cx="5253135" cy="5116524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7044612" y="3802138"/>
            <a:ext cx="2719874" cy="6765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9650099" y="769815"/>
            <a:ext cx="254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PF26:0.59kA</a:t>
            </a:r>
            <a:endParaRPr lang="en-US" altLang="ja-JP" dirty="0" smtClean="0"/>
          </a:p>
          <a:p>
            <a:r>
              <a:rPr kumimoji="1" lang="en-US" altLang="ja-JP" dirty="0" smtClean="0"/>
              <a:t>PF352:0.22kA</a:t>
            </a:r>
          </a:p>
          <a:p>
            <a:r>
              <a:rPr lang="en-US" altLang="ja-JP" dirty="0" smtClean="0"/>
              <a:t>PF4(1-2A-3-CC1):1.3kA</a:t>
            </a:r>
          </a:p>
          <a:p>
            <a:r>
              <a:rPr kumimoji="1" lang="en-US" altLang="ja-JP" dirty="0" err="1" smtClean="0"/>
              <a:t>Ip</a:t>
            </a:r>
            <a:r>
              <a:rPr kumimoji="1" lang="en-US" altLang="ja-JP" dirty="0" smtClean="0"/>
              <a:t>=-15kA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70" y="2059032"/>
            <a:ext cx="2191528" cy="4383055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3313923" y="3815055"/>
            <a:ext cx="2237791" cy="663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下矢印 4"/>
          <p:cNvSpPr/>
          <p:nvPr/>
        </p:nvSpPr>
        <p:spPr>
          <a:xfrm>
            <a:off x="6858000" y="3901440"/>
            <a:ext cx="145972" cy="3352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14160" y="3585879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Transition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5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New</a:t>
            </a:r>
            <a:r>
              <a:rPr kumimoji="1" lang="en-US" altLang="ja-JP" dirty="0" smtClean="0"/>
              <a:t> Transmission Line</a:t>
            </a:r>
            <a:br>
              <a:rPr kumimoji="1" lang="en-US" altLang="ja-JP" dirty="0" smtClean="0"/>
            </a:br>
            <a:r>
              <a:rPr lang="en-US" altLang="ja-JP" dirty="0" smtClean="0"/>
              <a:t>(collaborated with NIFS and Tsukuba University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170730" y="761996"/>
            <a:ext cx="9906000" cy="3621215"/>
            <a:chOff x="0" y="1113726"/>
            <a:chExt cx="9906000" cy="3621215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83058"/>
              <a:ext cx="9906000" cy="3251883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1683613" y="1113726"/>
              <a:ext cx="2099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QO Polarizer System</a:t>
              </a:r>
              <a:endParaRPr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863565" y="2595267"/>
              <a:ext cx="12080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en-US" dirty="0"/>
                <a:t>WG Switch</a:t>
              </a:r>
              <a:endParaRPr lang="ja-JP" altLang="en-US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974265" y="3810980"/>
              <a:ext cx="428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en-US" dirty="0"/>
                <a:t>DL</a:t>
              </a:r>
              <a:endParaRPr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279051" y="2213029"/>
              <a:ext cx="141468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/>
                <a:t>Double</a:t>
              </a:r>
            </a:p>
            <a:p>
              <a:pPr algn="ctr"/>
              <a:r>
                <a:rPr lang="en-US" altLang="ja-JP" dirty="0"/>
                <a:t>Disk Window</a:t>
              </a:r>
              <a:endParaRPr lang="ja-JP" altLang="en-US" dirty="0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V="1">
              <a:off x="6974265" y="3162894"/>
              <a:ext cx="830551" cy="7384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5602674" y="3694049"/>
              <a:ext cx="830551" cy="25780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 flipV="1">
              <a:off x="5164417" y="3547698"/>
              <a:ext cx="581369" cy="20001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996028" y="3236735"/>
              <a:ext cx="978238" cy="10337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3877605" y="3916074"/>
              <a:ext cx="613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TMP</a:t>
              </a:r>
              <a:endParaRPr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036252" y="3093644"/>
              <a:ext cx="613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TMP</a:t>
              </a:r>
              <a:endParaRPr lang="ja-JP" altLang="en-US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7730" y="3916074"/>
              <a:ext cx="103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Gyrotron</a:t>
              </a:r>
              <a:endParaRPr lang="ja-JP" altLang="en-US" dirty="0"/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>
              <a:off x="5813905" y="3810980"/>
              <a:ext cx="9144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8975546" y="1504666"/>
            <a:ext cx="19077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E52B27"/>
                </a:solidFill>
              </a:rPr>
              <a:t>For CW Operation</a:t>
            </a:r>
            <a:endParaRPr lang="ja-JP" altLang="en-US" dirty="0">
              <a:solidFill>
                <a:srgbClr val="E52B27"/>
              </a:solidFill>
            </a:endParaRPr>
          </a:p>
        </p:txBody>
      </p:sp>
      <p:sp>
        <p:nvSpPr>
          <p:cNvPr id="7" name="稲妻 6"/>
          <p:cNvSpPr/>
          <p:nvPr/>
        </p:nvSpPr>
        <p:spPr>
          <a:xfrm rot="12623861">
            <a:off x="10051939" y="2532755"/>
            <a:ext cx="510183" cy="2172633"/>
          </a:xfrm>
          <a:prstGeom prst="lightningBolt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210579" y="3497349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Arc Sensors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5546" y="4485116"/>
            <a:ext cx="1805299" cy="1877584"/>
          </a:xfrm>
          <a:prstGeom prst="rect">
            <a:avLst/>
          </a:prstGeom>
        </p:spPr>
      </p:pic>
      <p:sp>
        <p:nvSpPr>
          <p:cNvPr id="48" name="稲妻 47"/>
          <p:cNvSpPr/>
          <p:nvPr/>
        </p:nvSpPr>
        <p:spPr>
          <a:xfrm rot="10521242">
            <a:off x="4339912" y="1985283"/>
            <a:ext cx="555964" cy="2315155"/>
          </a:xfrm>
          <a:prstGeom prst="lightningBolt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048336" y="5146798"/>
            <a:ext cx="613757" cy="1076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402884" y="5448301"/>
            <a:ext cx="57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Viton </a:t>
            </a:r>
          </a:p>
          <a:p>
            <a:r>
              <a:rPr lang="en-US" altLang="ja-JP" sz="1200" dirty="0"/>
              <a:t>O-ring</a:t>
            </a:r>
            <a:endParaRPr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78809" y="5008298"/>
            <a:ext cx="634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SS pipe</a:t>
            </a:r>
            <a:endParaRPr lang="ja-JP" altLang="en-US" sz="12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80409" y="5173093"/>
            <a:ext cx="5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Water</a:t>
            </a:r>
            <a:endParaRPr lang="ja-JP" altLang="en-US" sz="1200" dirty="0"/>
          </a:p>
        </p:txBody>
      </p:sp>
      <p:grpSp>
        <p:nvGrpSpPr>
          <p:cNvPr id="32" name="図形グループ 48"/>
          <p:cNvGrpSpPr/>
          <p:nvPr/>
        </p:nvGrpSpPr>
        <p:grpSpPr>
          <a:xfrm>
            <a:off x="3263164" y="4165414"/>
            <a:ext cx="3211892" cy="3193179"/>
            <a:chOff x="6063031" y="1165396"/>
            <a:chExt cx="3211892" cy="3193179"/>
          </a:xfrm>
        </p:grpSpPr>
        <p:grpSp>
          <p:nvGrpSpPr>
            <p:cNvPr id="38" name="図形グループ 47"/>
            <p:cNvGrpSpPr/>
            <p:nvPr/>
          </p:nvGrpSpPr>
          <p:grpSpPr>
            <a:xfrm>
              <a:off x="6063031" y="1165396"/>
              <a:ext cx="3211892" cy="2846212"/>
              <a:chOff x="6063031" y="1165396"/>
              <a:chExt cx="3211892" cy="2846212"/>
            </a:xfrm>
          </p:grpSpPr>
          <p:pic>
            <p:nvPicPr>
              <p:cNvPr id="41" name="図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901" y="1258497"/>
                <a:ext cx="2019300" cy="1844706"/>
              </a:xfrm>
              <a:prstGeom prst="rect">
                <a:avLst/>
              </a:prstGeom>
            </p:spPr>
          </p:pic>
          <p:sp>
            <p:nvSpPr>
              <p:cNvPr id="43" name="正方形/長方形 42"/>
              <p:cNvSpPr/>
              <p:nvPr/>
            </p:nvSpPr>
            <p:spPr>
              <a:xfrm rot="2635382">
                <a:off x="7157732" y="2534301"/>
                <a:ext cx="684000" cy="144000"/>
              </a:xfrm>
              <a:prstGeom prst="rect">
                <a:avLst/>
              </a:prstGeom>
              <a:solidFill>
                <a:srgbClr val="E52B27"/>
              </a:solidFill>
              <a:ln>
                <a:solidFill>
                  <a:srgbClr val="E52B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44" name="図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94590" y="3103204"/>
                <a:ext cx="2911310" cy="863753"/>
              </a:xfrm>
              <a:prstGeom prst="rect">
                <a:avLst/>
              </a:prstGeom>
            </p:spPr>
          </p:pic>
          <p:sp>
            <p:nvSpPr>
              <p:cNvPr id="45" name="直角三角形 44"/>
              <p:cNvSpPr/>
              <p:nvPr/>
            </p:nvSpPr>
            <p:spPr>
              <a:xfrm rot="10680000">
                <a:off x="7657055" y="1165396"/>
                <a:ext cx="1229058" cy="137329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直角三角形 45"/>
              <p:cNvSpPr/>
              <p:nvPr/>
            </p:nvSpPr>
            <p:spPr>
              <a:xfrm rot="10281255">
                <a:off x="8821815" y="3075915"/>
                <a:ext cx="453108" cy="46713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直角三角形 46"/>
              <p:cNvSpPr/>
              <p:nvPr/>
            </p:nvSpPr>
            <p:spPr>
              <a:xfrm rot="5580000">
                <a:off x="5966458" y="3166278"/>
                <a:ext cx="941903" cy="74875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" name="直角三角形 39"/>
            <p:cNvSpPr/>
            <p:nvPr/>
          </p:nvSpPr>
          <p:spPr>
            <a:xfrm rot="18000000">
              <a:off x="7871683" y="3063212"/>
              <a:ext cx="1422906" cy="11678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5593822" y="5092717"/>
            <a:ext cx="103202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 err="1" smtClean="0"/>
              <a:t>λ</a:t>
            </a:r>
            <a:r>
              <a:rPr lang="en-US" altLang="en-US" dirty="0" smtClean="0"/>
              <a:t>/8 </a:t>
            </a:r>
          </a:p>
          <a:p>
            <a:pPr algn="ctr"/>
            <a:r>
              <a:rPr lang="en-US" altLang="en-US" dirty="0" smtClean="0"/>
              <a:t>polarizer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801570" y="4268457"/>
            <a:ext cx="103202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 err="1" smtClean="0"/>
              <a:t>λ</a:t>
            </a:r>
            <a:r>
              <a:rPr lang="en-US" altLang="en-US" dirty="0" smtClean="0"/>
              <a:t>/4 </a:t>
            </a:r>
          </a:p>
          <a:p>
            <a:pPr algn="ctr"/>
            <a:r>
              <a:rPr lang="en-US" altLang="en-US" dirty="0" smtClean="0"/>
              <a:t>polarizer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922498" y="6321752"/>
            <a:ext cx="1377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Ti02 Coating</a:t>
            </a:r>
          </a:p>
          <a:p>
            <a:pPr algn="ctr"/>
            <a:r>
              <a:rPr kumimoji="1" lang="en-US" altLang="ja-JP" dirty="0" smtClean="0"/>
              <a:t>Absorber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248502" y="442477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2.5-inch CC WG </a:t>
            </a:r>
          </a:p>
          <a:p>
            <a:r>
              <a:rPr kumimoji="1" lang="en-US" altLang="ja-JP" dirty="0" smtClean="0"/>
              <a:t>with Water-cooling Jacket </a:t>
            </a:r>
            <a:endParaRPr kumimoji="1" lang="ja-JP" altLang="en-US" dirty="0"/>
          </a:p>
        </p:txBody>
      </p:sp>
      <p:sp>
        <p:nvSpPr>
          <p:cNvPr id="55" name="稲妻 54"/>
          <p:cNvSpPr/>
          <p:nvPr/>
        </p:nvSpPr>
        <p:spPr>
          <a:xfrm rot="9923502">
            <a:off x="5654629" y="3073905"/>
            <a:ext cx="555964" cy="1789727"/>
          </a:xfrm>
          <a:prstGeom prst="lightningBolt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0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2009119" cy="76199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dirty="0" smtClean="0"/>
              <a:t>Incident polarization scan indicates single path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absorption was </a:t>
            </a:r>
            <a:r>
              <a:rPr kumimoji="1" lang="en-US" altLang="ja-JP" dirty="0" smtClean="0"/>
              <a:t>dominant. 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1137762"/>
            <a:ext cx="4168711" cy="47931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06600" y="1422400"/>
            <a:ext cx="3004812" cy="369332"/>
          </a:xfrm>
          <a:prstGeom prst="rect">
            <a:avLst/>
          </a:prstGeom>
          <a:noFill/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Incident Polarization Scanning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5531" y="1183502"/>
            <a:ext cx="4879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High non-inductive </a:t>
            </a:r>
            <a:r>
              <a:rPr lang="en-US" altLang="ja-JP" b="1" i="1" dirty="0" err="1">
                <a:solidFill>
                  <a:srgbClr val="FF0000"/>
                </a:solidFill>
              </a:rPr>
              <a:t>I</a:t>
            </a:r>
            <a:r>
              <a:rPr lang="en-US" altLang="ja-JP" b="1" dirty="0" err="1">
                <a:solidFill>
                  <a:srgbClr val="FF0000"/>
                </a:solidFill>
              </a:rPr>
              <a:t>p</a:t>
            </a:r>
            <a:r>
              <a:rPr lang="en-US" altLang="ja-JP" b="1" dirty="0">
                <a:solidFill>
                  <a:srgbClr val="FF0000"/>
                </a:solidFill>
              </a:rPr>
              <a:t> of 70 kA has been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	achieved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 using a new 28 GHz launcher.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29" y="1814250"/>
            <a:ext cx="5567486" cy="36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Transmission Line</a:t>
            </a:r>
            <a:br>
              <a:rPr kumimoji="1" lang="en-US" altLang="ja-JP" dirty="0" smtClean="0"/>
            </a:br>
            <a:r>
              <a:rPr lang="ja-JP" altLang="en-US" dirty="0" smtClean="0"/>
              <a:t>（筑波大学、</a:t>
            </a:r>
            <a:r>
              <a:rPr lang="en-US" altLang="ja-JP" dirty="0" smtClean="0"/>
              <a:t>NIFS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九大提供）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170730" y="761996"/>
            <a:ext cx="9906000" cy="3621215"/>
            <a:chOff x="0" y="1113726"/>
            <a:chExt cx="9906000" cy="3621215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83058"/>
              <a:ext cx="9906000" cy="3251883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1683613" y="1113726"/>
              <a:ext cx="2099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QO Polarizer System</a:t>
              </a:r>
              <a:endParaRPr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863565" y="2595267"/>
              <a:ext cx="12080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en-US" dirty="0"/>
                <a:t>WG Switch</a:t>
              </a:r>
              <a:endParaRPr lang="ja-JP" altLang="en-US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974265" y="3810980"/>
              <a:ext cx="428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en-US" dirty="0"/>
                <a:t>DL</a:t>
              </a:r>
              <a:endParaRPr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279051" y="2213029"/>
              <a:ext cx="141468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/>
                <a:t>Double</a:t>
              </a:r>
            </a:p>
            <a:p>
              <a:pPr algn="ctr"/>
              <a:r>
                <a:rPr lang="en-US" altLang="ja-JP" dirty="0"/>
                <a:t>Disk Window</a:t>
              </a:r>
              <a:endParaRPr lang="ja-JP" altLang="en-US" dirty="0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V="1">
              <a:off x="6974265" y="3162894"/>
              <a:ext cx="830551" cy="7384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5602674" y="3694049"/>
              <a:ext cx="830551" cy="25780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 flipV="1">
              <a:off x="5164417" y="3547698"/>
              <a:ext cx="581369" cy="20001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996028" y="3236735"/>
              <a:ext cx="978238" cy="10337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3877605" y="3916074"/>
              <a:ext cx="613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TMP</a:t>
              </a:r>
              <a:endParaRPr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036252" y="3093644"/>
              <a:ext cx="613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TMP</a:t>
              </a:r>
              <a:endParaRPr lang="ja-JP" altLang="en-US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7730" y="3916074"/>
              <a:ext cx="103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Gyrotron</a:t>
              </a:r>
              <a:endParaRPr lang="ja-JP" altLang="en-US" dirty="0"/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>
              <a:off x="5813905" y="3810980"/>
              <a:ext cx="9144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8975546" y="1504666"/>
            <a:ext cx="19077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E52B27"/>
                </a:solidFill>
              </a:rPr>
              <a:t>For CW Operation</a:t>
            </a:r>
            <a:endParaRPr lang="ja-JP" altLang="en-US" dirty="0">
              <a:solidFill>
                <a:srgbClr val="E52B27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24989" y="4485116"/>
            <a:ext cx="19077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E52B27"/>
                </a:solidFill>
              </a:rPr>
              <a:t>For CW Operation</a:t>
            </a:r>
            <a:endParaRPr lang="ja-JP" altLang="en-US" dirty="0">
              <a:solidFill>
                <a:srgbClr val="E52B27"/>
              </a:solidFill>
            </a:endParaRPr>
          </a:p>
        </p:txBody>
      </p:sp>
      <p:sp>
        <p:nvSpPr>
          <p:cNvPr id="7" name="稲妻 6"/>
          <p:cNvSpPr/>
          <p:nvPr/>
        </p:nvSpPr>
        <p:spPr>
          <a:xfrm rot="12623861">
            <a:off x="10051939" y="2532755"/>
            <a:ext cx="510183" cy="2172633"/>
          </a:xfrm>
          <a:prstGeom prst="lightningBolt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210579" y="3497349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Arc Sensors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5546" y="4485116"/>
            <a:ext cx="1805299" cy="1877584"/>
          </a:xfrm>
          <a:prstGeom prst="rect">
            <a:avLst/>
          </a:prstGeom>
        </p:spPr>
      </p:pic>
      <p:sp>
        <p:nvSpPr>
          <p:cNvPr id="48" name="稲妻 47"/>
          <p:cNvSpPr/>
          <p:nvPr/>
        </p:nvSpPr>
        <p:spPr>
          <a:xfrm rot="12623861">
            <a:off x="4373634" y="3161714"/>
            <a:ext cx="555964" cy="2015365"/>
          </a:xfrm>
          <a:prstGeom prst="lightningBolt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42165" y="4500467"/>
            <a:ext cx="265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2.5-inch CC WG </a:t>
            </a:r>
          </a:p>
          <a:p>
            <a:r>
              <a:rPr lang="en-US" altLang="ja-JP" dirty="0"/>
              <a:t>with Water-cooling Jacket 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081" y="5016152"/>
            <a:ext cx="4460875" cy="134654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048336" y="5146798"/>
            <a:ext cx="613757" cy="1076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20739" y="5448301"/>
            <a:ext cx="57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Viton </a:t>
            </a:r>
          </a:p>
          <a:p>
            <a:r>
              <a:rPr lang="en-US" altLang="ja-JP" sz="1200" dirty="0"/>
              <a:t>O-ring</a:t>
            </a:r>
            <a:endParaRPr lang="ja-JP" altLang="en-US" sz="12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402884" y="5448301"/>
            <a:ext cx="57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Viton </a:t>
            </a:r>
          </a:p>
          <a:p>
            <a:r>
              <a:rPr lang="en-US" altLang="ja-JP" sz="1200" dirty="0"/>
              <a:t>O-ring</a:t>
            </a:r>
            <a:endParaRPr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78809" y="5008298"/>
            <a:ext cx="634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SS pipe</a:t>
            </a:r>
            <a:endParaRPr lang="ja-JP" altLang="en-US" sz="12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80409" y="5173093"/>
            <a:ext cx="5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Water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6942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 Beam Steering</a:t>
            </a:r>
            <a:r>
              <a:rPr kumimoji="1" lang="ja-JP" altLang="en-US" dirty="0" smtClean="0"/>
              <a:t>（九大提供）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43" y="952954"/>
            <a:ext cx="4066968" cy="31491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7039983" y="1636788"/>
            <a:ext cx="121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Full Wave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Simulation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56" y="296937"/>
            <a:ext cx="1918539" cy="25527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81" y="2606529"/>
            <a:ext cx="4185245" cy="4185245"/>
          </a:xfrm>
          <a:prstGeom prst="rect">
            <a:avLst/>
          </a:prstGeom>
        </p:spPr>
      </p:pic>
      <p:sp>
        <p:nvSpPr>
          <p:cNvPr id="6" name="下カーブ矢印 5"/>
          <p:cNvSpPr/>
          <p:nvPr/>
        </p:nvSpPr>
        <p:spPr>
          <a:xfrm rot="13464345" flipH="1">
            <a:off x="9277809" y="279295"/>
            <a:ext cx="462632" cy="27057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3433" y="952954"/>
            <a:ext cx="181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Convex Mirror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74961" y="1860594"/>
            <a:ext cx="138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 Focusing</a:t>
            </a:r>
          </a:p>
          <a:p>
            <a:r>
              <a:rPr lang="en-US" altLang="ja-JP" dirty="0"/>
              <a:t> Mirror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90481" y="4850199"/>
            <a:ext cx="3889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beam can be steered mainly in the </a:t>
            </a:r>
          </a:p>
          <a:p>
            <a:r>
              <a:rPr lang="en-US" altLang="ja-JP" dirty="0" err="1"/>
              <a:t>toroidal</a:t>
            </a:r>
            <a:r>
              <a:rPr lang="en-US" altLang="ja-JP" dirty="0"/>
              <a:t> direction to have the refractive</a:t>
            </a:r>
          </a:p>
          <a:p>
            <a:r>
              <a:rPr lang="en-US" altLang="ja-JP" dirty="0"/>
              <a:t>parallel index </a:t>
            </a:r>
            <a:r>
              <a:rPr lang="en-US" altLang="ja-JP" i="1" dirty="0"/>
              <a:t>N</a:t>
            </a:r>
            <a:r>
              <a:rPr lang="en-US" altLang="ja-JP" baseline="-25000" dirty="0"/>
              <a:t>//</a:t>
            </a:r>
            <a:r>
              <a:rPr lang="en-US" altLang="ja-JP" dirty="0"/>
              <a:t> from 0 to 1.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15903" y="5152599"/>
            <a:ext cx="126188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Low power</a:t>
            </a:r>
          </a:p>
          <a:p>
            <a:r>
              <a:rPr lang="en-US" altLang="ja-JP" dirty="0"/>
              <a:t>test results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69046" y="454"/>
            <a:ext cx="83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CC WG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44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 </a:t>
            </a:r>
            <a:r>
              <a:rPr kumimoji="1" lang="en-US" altLang="ja-JP" dirty="0" smtClean="0"/>
              <a:t>Focusing</a:t>
            </a:r>
            <a:r>
              <a:rPr kumimoji="1" lang="ja-JP" altLang="en-US" dirty="0" smtClean="0"/>
              <a:t>（九大提供）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92" y="3706911"/>
            <a:ext cx="4955708" cy="23656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7039983" y="1636788"/>
            <a:ext cx="121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Full Wave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Simulation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1171868"/>
            <a:ext cx="1467319" cy="195233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40810" y="1079501"/>
            <a:ext cx="508951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irradiant</a:t>
            </a:r>
            <a:r>
              <a:rPr lang="ja-JP" altLang="en-US" dirty="0"/>
              <a:t> </a:t>
            </a:r>
            <a:r>
              <a:rPr lang="en-US" altLang="ja-JP" dirty="0"/>
              <a:t>HE11</a:t>
            </a:r>
            <a:r>
              <a:rPr lang="ja-JP" altLang="en-US" dirty="0"/>
              <a:t> </a:t>
            </a:r>
            <a:r>
              <a:rPr lang="en-US" altLang="ja-JP" dirty="0"/>
              <a:t>beam</a:t>
            </a:r>
            <a:r>
              <a:rPr lang="ja-JP" altLang="en-US" dirty="0"/>
              <a:t> </a:t>
            </a:r>
            <a:r>
              <a:rPr lang="en-US" altLang="ja-JP" dirty="0"/>
              <a:t>was</a:t>
            </a:r>
            <a:r>
              <a:rPr lang="ja-JP" altLang="en-US" dirty="0"/>
              <a:t> </a:t>
            </a:r>
            <a:r>
              <a:rPr lang="en-US" altLang="ja-JP" dirty="0"/>
              <a:t>converted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</a:t>
            </a:r>
            <a:r>
              <a:rPr lang="en-US" altLang="ja-JP" dirty="0"/>
              <a:t>Gaussian</a:t>
            </a:r>
          </a:p>
          <a:p>
            <a:r>
              <a:rPr lang="ja-JP" altLang="ja-JP" dirty="0"/>
              <a:t>b</a:t>
            </a:r>
            <a:r>
              <a:rPr lang="en-US" altLang="ja-JP" dirty="0" err="1"/>
              <a:t>eam</a:t>
            </a:r>
            <a:r>
              <a:rPr lang="en-US" altLang="ja-JP" dirty="0"/>
              <a:t> and expanded at the 1</a:t>
            </a:r>
            <a:r>
              <a:rPr lang="en-US" altLang="ja-JP" baseline="30000" dirty="0"/>
              <a:t>st</a:t>
            </a:r>
            <a:r>
              <a:rPr lang="en-US" altLang="ja-JP" dirty="0"/>
              <a:t> mirror. The mirror</a:t>
            </a:r>
          </a:p>
          <a:p>
            <a:r>
              <a:rPr lang="en-US" altLang="ja-JP" dirty="0"/>
              <a:t>was designed on the phase surfaces to be matched </a:t>
            </a:r>
          </a:p>
          <a:p>
            <a:r>
              <a:rPr lang="en-US" altLang="ja-JP" dirty="0"/>
              <a:t>between the incident HE11</a:t>
            </a:r>
            <a:r>
              <a:rPr lang="ja-JP" altLang="en-US" dirty="0"/>
              <a:t> </a:t>
            </a:r>
            <a:r>
              <a:rPr lang="en-US" altLang="ja-JP" dirty="0"/>
              <a:t> and output Gaussian </a:t>
            </a:r>
          </a:p>
          <a:p>
            <a:r>
              <a:rPr lang="en-US" altLang="ja-JP" dirty="0"/>
              <a:t>beams using a developed Kirchhoff integral code.</a:t>
            </a:r>
          </a:p>
          <a:p>
            <a:endParaRPr lang="en-US" altLang="ja-JP" sz="800" dirty="0"/>
          </a:p>
          <a:p>
            <a:r>
              <a:rPr lang="en-US" altLang="ja-JP" dirty="0"/>
              <a:t>The 2</a:t>
            </a:r>
            <a:r>
              <a:rPr lang="en-US" altLang="ja-JP" baseline="30000" dirty="0"/>
              <a:t>nd</a:t>
            </a:r>
            <a:r>
              <a:rPr lang="en-US" altLang="ja-JP" dirty="0"/>
              <a:t> large mirror sharply focused the expanded</a:t>
            </a:r>
          </a:p>
          <a:p>
            <a:r>
              <a:rPr lang="en-US" altLang="ja-JP" dirty="0"/>
              <a:t>Gaussian beam to a narrow beam with a 5-cm waist </a:t>
            </a:r>
          </a:p>
          <a:p>
            <a:r>
              <a:rPr lang="en-US" altLang="ja-JP" dirty="0"/>
              <a:t>size at the ECR layer.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56193" y="2497653"/>
            <a:ext cx="2422651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Full wave simulation </a:t>
            </a:r>
          </a:p>
          <a:p>
            <a:r>
              <a:rPr lang="en-US" altLang="ja-JP" dirty="0"/>
              <a:t>at the ECR layer for </a:t>
            </a:r>
          </a:p>
          <a:p>
            <a:r>
              <a:rPr lang="en-US" altLang="ja-JP" dirty="0"/>
              <a:t>a launching beam </a:t>
            </a:r>
          </a:p>
          <a:p>
            <a:r>
              <a:rPr lang="ja-JP" altLang="ja-JP" dirty="0"/>
              <a:t>f</a:t>
            </a:r>
            <a:r>
              <a:rPr lang="en-US" altLang="ja-JP" dirty="0"/>
              <a:t>rom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en-US" altLang="ja-JP" dirty="0"/>
              <a:t>2.5-inch CC WG. </a:t>
            </a:r>
            <a:endParaRPr lang="ja-JP" altLang="en-US" dirty="0"/>
          </a:p>
        </p:txBody>
      </p:sp>
      <p:pic>
        <p:nvPicPr>
          <p:cNvPr id="23" name="図 22" descr="fig8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33" y="3943156"/>
            <a:ext cx="2305372" cy="188614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6890203" y="5179368"/>
            <a:ext cx="126188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Low power</a:t>
            </a:r>
          </a:p>
          <a:p>
            <a:r>
              <a:rPr lang="en-US" altLang="ja-JP" dirty="0"/>
              <a:t>test results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83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"/>
            <a:ext cx="11877674" cy="76199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Heater of the hot wall was off during long </a:t>
            </a:r>
            <a:r>
              <a:rPr lang="en-US" altLang="ja-JP" dirty="0" smtClean="0">
                <a:solidFill>
                  <a:srgbClr val="FF0000"/>
                </a:solidFill>
              </a:rPr>
              <a:t>duration 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discharge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79834" y="1503215"/>
            <a:ext cx="37004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heater powers to keep 120 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plasma are about 5 kW in vessel wall, and less 1 kW in hot wall. 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of most parts increase up in the same way due to the plasma radiation.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Heater power of hot wall becomes zero because of the increase of hot wall temperature.</a:t>
            </a:r>
          </a:p>
          <a:p>
            <a:pPr marL="98425" indent="-98425">
              <a:buFont typeface="Arial" panose="020B0604020202020204" pitchFamily="34" charset="0"/>
              <a:buChar char="•"/>
            </a:pP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-98425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Heater power of vessel wall decreases gradually.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786048" y="1147665"/>
            <a:ext cx="5849137" cy="5340185"/>
            <a:chOff x="4227984" y="216809"/>
            <a:chExt cx="5849137" cy="5340185"/>
          </a:xfrm>
        </p:grpSpPr>
        <p:sp>
          <p:nvSpPr>
            <p:cNvPr id="5" name="正方形/長方形 4"/>
            <p:cNvSpPr/>
            <p:nvPr/>
          </p:nvSpPr>
          <p:spPr>
            <a:xfrm>
              <a:off x="6646985" y="410308"/>
              <a:ext cx="1840524" cy="453683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7984" y="216809"/>
              <a:ext cx="5705508" cy="268937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5370" y="2448994"/>
              <a:ext cx="5781751" cy="3108000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3941468" y="4078205"/>
            <a:ext cx="122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 wall</a:t>
            </a:r>
            <a:endParaRPr kumimoji="1" lang="ja-JP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85189" y="512583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kumimoji="1" lang="en-US" altLang="ja-JP" dirty="0" smtClean="0">
                <a:solidFill>
                  <a:srgbClr val="0000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endParaRPr kumimoji="1" lang="ja-JP" altLang="en-US" dirty="0" smtClean="0">
              <a:solidFill>
                <a:srgbClr val="0000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317324" y="1387808"/>
            <a:ext cx="2375760" cy="5057065"/>
            <a:chOff x="317324" y="1147665"/>
            <a:chExt cx="2375760" cy="505706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24" y="1147665"/>
              <a:ext cx="2375760" cy="505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円/楕円 23"/>
            <p:cNvSpPr/>
            <p:nvPr/>
          </p:nvSpPr>
          <p:spPr>
            <a:xfrm>
              <a:off x="1969476" y="3440302"/>
              <a:ext cx="164365" cy="164365"/>
            </a:xfrm>
            <a:prstGeom prst="ellipse">
              <a:avLst/>
            </a:prstGeom>
            <a:solidFill>
              <a:srgbClr val="4E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24"/>
            <p:cNvSpPr/>
            <p:nvPr/>
          </p:nvSpPr>
          <p:spPr>
            <a:xfrm>
              <a:off x="2145564" y="3452025"/>
              <a:ext cx="164365" cy="164365"/>
            </a:xfrm>
            <a:prstGeom prst="ellipse">
              <a:avLst/>
            </a:prstGeom>
            <a:solidFill>
              <a:srgbClr val="F20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25"/>
            <p:cNvSpPr/>
            <p:nvPr/>
          </p:nvSpPr>
          <p:spPr>
            <a:xfrm>
              <a:off x="1606302" y="2767416"/>
              <a:ext cx="164365" cy="164365"/>
            </a:xfrm>
            <a:prstGeom prst="ellipse">
              <a:avLst/>
            </a:prstGeom>
            <a:solidFill>
              <a:srgbClr val="DD08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26"/>
            <p:cNvSpPr/>
            <p:nvPr/>
          </p:nvSpPr>
          <p:spPr>
            <a:xfrm>
              <a:off x="1967006" y="3093193"/>
              <a:ext cx="164365" cy="164365"/>
            </a:xfrm>
            <a:prstGeom prst="ellipse">
              <a:avLst/>
            </a:prstGeom>
            <a:solidFill>
              <a:srgbClr val="000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27"/>
            <p:cNvSpPr/>
            <p:nvPr/>
          </p:nvSpPr>
          <p:spPr>
            <a:xfrm>
              <a:off x="1961825" y="4001853"/>
              <a:ext cx="164365" cy="16436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28"/>
            <p:cNvSpPr/>
            <p:nvPr/>
          </p:nvSpPr>
          <p:spPr>
            <a:xfrm>
              <a:off x="1601121" y="4323684"/>
              <a:ext cx="164365" cy="164365"/>
            </a:xfrm>
            <a:prstGeom prst="ellipse">
              <a:avLst/>
            </a:prstGeom>
            <a:solidFill>
              <a:srgbClr val="0760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776453" y="131222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Jun. 30, 2017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05049" y="3428579"/>
            <a:ext cx="184762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Plasma discharge</a:t>
            </a: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35 kW RF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205049" y="3379850"/>
            <a:ext cx="184052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35179" y="1127561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of thermocouple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62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Cooling function for vacuum vessel </a:t>
            </a:r>
            <a:r>
              <a:rPr lang="en-US" altLang="ja-JP" dirty="0" smtClean="0"/>
              <a:t>wall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3" y="2127589"/>
            <a:ext cx="4599393" cy="442546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41903" y="793375"/>
            <a:ext cx="11358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of vacuum vessel has to be kept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150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protect diagnostics and plasma-heating devices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212" y="1327368"/>
            <a:ext cx="52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channels are installed at the ribs of vacuum vessel and vacuum ports.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791" y="1239549"/>
            <a:ext cx="6423055" cy="53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22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function for hot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50" y="1193099"/>
            <a:ext cx="6275365" cy="259680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85" y="1047827"/>
            <a:ext cx="4034826" cy="324421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82485" y="4195465"/>
            <a:ext cx="27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Sheath heater profile (Red)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24000" y="746698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view of one section HCP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46243" y="955933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of heating-cooling channels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5306" y="160663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kumimoji="1" lang="ja-JP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55306" y="2316548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kumimoji="1" lang="ja-JP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7795848" y="3691499"/>
            <a:ext cx="194603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299716" y="369149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~50mm</a:t>
            </a:r>
            <a:endParaRPr kumimoji="1" lang="ja-JP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45453" y="4052825"/>
            <a:ext cx="6092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water cooling channels are prepared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are connected to the panel with appropriate SUS316L plates (thickness and distance).</a:t>
            </a:r>
          </a:p>
          <a:p>
            <a:pPr indent="179388" algn="just"/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provides two different thermal resistances to the panel, and the cooling capacity will be adjusted with the combination of cooling channels.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03212" y="6156136"/>
            <a:ext cx="543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capacity:  H water &lt; L water &lt; H&amp;L water</a:t>
            </a:r>
            <a:endParaRPr kumimoji="1" lang="ja-JP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5" y="4471227"/>
            <a:ext cx="3840870" cy="19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24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cs typeface="Times New Roman"/>
              </a:rPr>
              <a:t>HX measurements</a:t>
            </a:r>
            <a:endParaRPr kumimoji="1" lang="ja-JP" altLang="en-US" dirty="0">
              <a:cs typeface="Times New Roman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22" y="1501210"/>
            <a:ext cx="4490464" cy="4275276"/>
          </a:xfrm>
          <a:prstGeom prst="rect">
            <a:avLst/>
          </a:prstGeom>
        </p:spPr>
      </p:pic>
      <p:grpSp>
        <p:nvGrpSpPr>
          <p:cNvPr id="13" name="図形グループ 12"/>
          <p:cNvGrpSpPr/>
          <p:nvPr/>
        </p:nvGrpSpPr>
        <p:grpSpPr>
          <a:xfrm>
            <a:off x="1143001" y="1090625"/>
            <a:ext cx="4806363" cy="3861673"/>
            <a:chOff x="313934" y="1510427"/>
            <a:chExt cx="4806363" cy="3861673"/>
          </a:xfrm>
        </p:grpSpPr>
        <p:grpSp>
          <p:nvGrpSpPr>
            <p:cNvPr id="22" name="グループ化 10"/>
            <p:cNvGrpSpPr/>
            <p:nvPr/>
          </p:nvGrpSpPr>
          <p:grpSpPr>
            <a:xfrm>
              <a:off x="313934" y="1510427"/>
              <a:ext cx="4806363" cy="3729806"/>
              <a:chOff x="677182" y="-1071760"/>
              <a:chExt cx="10462307" cy="8018693"/>
            </a:xfrm>
          </p:grpSpPr>
          <p:grpSp>
            <p:nvGrpSpPr>
              <p:cNvPr id="23" name="グループ化 12"/>
              <p:cNvGrpSpPr/>
              <p:nvPr/>
            </p:nvGrpSpPr>
            <p:grpSpPr>
              <a:xfrm>
                <a:off x="677182" y="984787"/>
                <a:ext cx="8971644" cy="5962146"/>
                <a:chOff x="677182" y="984787"/>
                <a:chExt cx="8971644" cy="5962146"/>
              </a:xfrm>
            </p:grpSpPr>
            <p:sp>
              <p:nvSpPr>
                <p:cNvPr id="27" name="楕円 748"/>
                <p:cNvSpPr/>
                <p:nvPr/>
              </p:nvSpPr>
              <p:spPr>
                <a:xfrm>
                  <a:off x="3419130" y="1485271"/>
                  <a:ext cx="4034625" cy="3879802"/>
                </a:xfrm>
                <a:prstGeom prst="ellipse">
                  <a:avLst/>
                </a:prstGeom>
                <a:solidFill>
                  <a:srgbClr val="FF0000">
                    <a:alpha val="1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grpSp>
              <p:nvGrpSpPr>
                <p:cNvPr id="28" name="グループ化 20"/>
                <p:cNvGrpSpPr/>
                <p:nvPr/>
              </p:nvGrpSpPr>
              <p:grpSpPr>
                <a:xfrm>
                  <a:off x="3149493" y="1233566"/>
                  <a:ext cx="4595005" cy="4366827"/>
                  <a:chOff x="3075533" y="1226703"/>
                  <a:chExt cx="4595005" cy="4366827"/>
                </a:xfrm>
              </p:grpSpPr>
              <p:sp>
                <p:nvSpPr>
                  <p:cNvPr id="53" name="楕円 756"/>
                  <p:cNvSpPr/>
                  <p:nvPr/>
                </p:nvSpPr>
                <p:spPr>
                  <a:xfrm>
                    <a:off x="4753296" y="2838796"/>
                    <a:ext cx="1239479" cy="1169894"/>
                  </a:xfrm>
                  <a:prstGeom prst="ellipse">
                    <a:avLst/>
                  </a:prstGeom>
                  <a:noFill/>
                  <a:ln w="38100">
                    <a:solidFill>
                      <a:srgbClr val="E52B2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54" name="楕円 757"/>
                  <p:cNvSpPr/>
                  <p:nvPr/>
                </p:nvSpPr>
                <p:spPr>
                  <a:xfrm>
                    <a:off x="3075533" y="1226703"/>
                    <a:ext cx="4595005" cy="4366827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cxnSp>
                <p:nvCxnSpPr>
                  <p:cNvPr id="55" name="直線コネクタ 54"/>
                  <p:cNvCxnSpPr/>
                  <p:nvPr/>
                </p:nvCxnSpPr>
                <p:spPr>
                  <a:xfrm flipH="1" flipV="1">
                    <a:off x="6613040" y="5265194"/>
                    <a:ext cx="403521" cy="17589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コネクタ 55"/>
                  <p:cNvCxnSpPr/>
                  <p:nvPr/>
                </p:nvCxnSpPr>
                <p:spPr>
                  <a:xfrm flipV="1">
                    <a:off x="7037013" y="4936263"/>
                    <a:ext cx="236724" cy="50482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コネクタ 56"/>
                  <p:cNvCxnSpPr/>
                  <p:nvPr/>
                </p:nvCxnSpPr>
                <p:spPr>
                  <a:xfrm>
                    <a:off x="7090380" y="4841012"/>
                    <a:ext cx="183357" cy="9525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コネクタ 57"/>
                  <p:cNvCxnSpPr/>
                  <p:nvPr/>
                </p:nvCxnSpPr>
                <p:spPr>
                  <a:xfrm flipV="1">
                    <a:off x="7057466" y="4888637"/>
                    <a:ext cx="297234" cy="64294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コネクタ 58"/>
                  <p:cNvCxnSpPr/>
                  <p:nvPr/>
                </p:nvCxnSpPr>
                <p:spPr>
                  <a:xfrm>
                    <a:off x="6973280" y="5481012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/>
                  <p:cNvCxnSpPr/>
                  <p:nvPr/>
                </p:nvCxnSpPr>
                <p:spPr>
                  <a:xfrm>
                    <a:off x="7264557" y="4862514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楕円 766"/>
                  <p:cNvSpPr/>
                  <p:nvPr/>
                </p:nvSpPr>
                <p:spPr>
                  <a:xfrm>
                    <a:off x="7250598" y="4871493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2" name="楕円 767"/>
                  <p:cNvSpPr/>
                  <p:nvPr/>
                </p:nvSpPr>
                <p:spPr>
                  <a:xfrm>
                    <a:off x="6972638" y="5441088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48" name="グループ化 21"/>
                <p:cNvGrpSpPr/>
                <p:nvPr/>
              </p:nvGrpSpPr>
              <p:grpSpPr>
                <a:xfrm>
                  <a:off x="677182" y="984787"/>
                  <a:ext cx="8971644" cy="5962146"/>
                  <a:chOff x="677182" y="1015740"/>
                  <a:chExt cx="8971644" cy="5962146"/>
                </a:xfrm>
              </p:grpSpPr>
              <p:cxnSp>
                <p:nvCxnSpPr>
                  <p:cNvPr id="49" name="直線コネクタ 48"/>
                  <p:cNvCxnSpPr/>
                  <p:nvPr/>
                </p:nvCxnSpPr>
                <p:spPr>
                  <a:xfrm flipH="1" flipV="1">
                    <a:off x="677182" y="1074653"/>
                    <a:ext cx="8971644" cy="5903233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線コネクタ 49"/>
                  <p:cNvCxnSpPr/>
                  <p:nvPr/>
                </p:nvCxnSpPr>
                <p:spPr>
                  <a:xfrm flipH="1" flipV="1">
                    <a:off x="754380" y="1326353"/>
                    <a:ext cx="7741920" cy="4892676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/>
                  <p:cNvCxnSpPr/>
                  <p:nvPr/>
                </p:nvCxnSpPr>
                <p:spPr>
                  <a:xfrm flipH="1" flipV="1">
                    <a:off x="989338" y="1015740"/>
                    <a:ext cx="7506964" cy="5203290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正方形/長方形 51"/>
                  <p:cNvSpPr/>
                  <p:nvPr/>
                </p:nvSpPr>
                <p:spPr>
                  <a:xfrm rot="2040739">
                    <a:off x="7608707" y="5741087"/>
                    <a:ext cx="1000125" cy="440532"/>
                  </a:xfrm>
                  <a:prstGeom prst="rect">
                    <a:avLst/>
                  </a:prstGeom>
                  <a:noFill/>
                  <a:ln w="381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4" name="テキスト ボックス 23"/>
              <p:cNvSpPr txBox="1"/>
              <p:nvPr/>
            </p:nvSpPr>
            <p:spPr>
              <a:xfrm>
                <a:off x="1135519" y="5480799"/>
                <a:ext cx="2690991" cy="125720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</a:t>
                </a:r>
              </a:p>
              <a:p>
                <a:r>
                  <a:rPr lang="en-US" altLang="ja-JP" sz="1600" dirty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TOP VIEW</a:t>
                </a:r>
                <a:endParaRPr lang="ja-JP" altLang="en-US" sz="1600" dirty="0">
                  <a:solidFill>
                    <a:schemeClr val="tx2"/>
                  </a:solidFill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3025412" y="-1071760"/>
                <a:ext cx="4491497" cy="1985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28GHzRF 2</a:t>
                </a:r>
                <a:r>
                  <a:rPr lang="en-US" altLang="ja-JP" baseline="30000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nd</a:t>
                </a:r>
                <a:endParaRPr lang="en-US" altLang="ja-JP" dirty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Resonance layer </a:t>
                </a:r>
              </a:p>
              <a:p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ja-JP" i="1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ja-JP" dirty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 ≈ 320 mm)</a:t>
                </a:r>
                <a:endParaRPr lang="ja-JP" altLang="en-US" dirty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8722256" y="5436378"/>
                <a:ext cx="2417233" cy="1257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Detector (</a:t>
                </a:r>
                <a:r>
                  <a:rPr lang="en-US" altLang="ja-JP" sz="1600" dirty="0" err="1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CdTe</a:t>
                </a:r>
                <a:r>
                  <a:rPr lang="en-US" altLang="ja-JP" sz="1600" dirty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)</a:t>
                </a:r>
                <a:endParaRPr lang="ja-JP" altLang="en-US" sz="1600" dirty="0">
                  <a:solidFill>
                    <a:schemeClr val="bg2">
                      <a:lumMod val="50000"/>
                    </a:schemeClr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円/楕円 63"/>
            <p:cNvSpPr/>
            <p:nvPr/>
          </p:nvSpPr>
          <p:spPr>
            <a:xfrm>
              <a:off x="2327668" y="3444022"/>
              <a:ext cx="339990" cy="3206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Sans" panose="020B0602030504020204" pitchFamily="34" charset="0"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2077989" y="2620317"/>
              <a:ext cx="424403" cy="722996"/>
            </a:xfrm>
            <a:prstGeom prst="line">
              <a:avLst/>
            </a:prstGeom>
            <a:ln>
              <a:solidFill>
                <a:srgbClr val="E5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円弧 65"/>
            <p:cNvSpPr/>
            <p:nvPr/>
          </p:nvSpPr>
          <p:spPr>
            <a:xfrm>
              <a:off x="1971819" y="3028683"/>
              <a:ext cx="1051336" cy="991436"/>
            </a:xfrm>
            <a:prstGeom prst="arc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2575262" y="307088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en-US" baseline="-250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70" name="円弧 43"/>
            <p:cNvSpPr/>
            <p:nvPr/>
          </p:nvSpPr>
          <p:spPr>
            <a:xfrm rot="2714809" flipH="1" flipV="1">
              <a:off x="1961327" y="3099352"/>
              <a:ext cx="991436" cy="1051336"/>
            </a:xfrm>
            <a:prstGeom prst="arc">
              <a:avLst/>
            </a:prstGeom>
            <a:ln w="57150">
              <a:solidFill>
                <a:srgbClr val="FF93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1"/>
            <p:cNvSpPr txBox="1"/>
            <p:nvPr/>
          </p:nvSpPr>
          <p:spPr>
            <a:xfrm>
              <a:off x="2055414" y="3811817"/>
              <a:ext cx="5405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e</a:t>
              </a:r>
              <a:r>
                <a:rPr lang="en-US" sz="3600" baseline="30000" dirty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-</a:t>
              </a:r>
              <a:endParaRPr lang="en-US" sz="2400" baseline="30000" dirty="0">
                <a:solidFill>
                  <a:srgbClr val="FF9300"/>
                </a:solidFill>
                <a:latin typeface="Lucida Sans" charset="0"/>
                <a:ea typeface="Lucida Sans" charset="0"/>
                <a:cs typeface="Lucida Sans" charset="0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023154" y="4252142"/>
              <a:ext cx="2030268" cy="1119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048673" y="4241097"/>
              <a:ext cx="638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FWD</a:t>
              </a:r>
              <a:endParaRPr lang="ja-JP" altLang="en-US" dirty="0"/>
            </a:p>
            <a:p>
              <a:endParaRPr lang="ja-JP" altLang="en-US" dirty="0"/>
            </a:p>
          </p:txBody>
        </p:sp>
        <p:cxnSp>
          <p:nvCxnSpPr>
            <p:cNvPr id="8" name="直線コネクタ 7"/>
            <p:cNvCxnSpPr/>
            <p:nvPr/>
          </p:nvCxnSpPr>
          <p:spPr>
            <a:xfrm flipV="1">
              <a:off x="2384640" y="2620317"/>
              <a:ext cx="855391" cy="2104083"/>
            </a:xfrm>
            <a:prstGeom prst="line">
              <a:avLst/>
            </a:prstGeom>
            <a:ln w="25400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/>
            <p:cNvSpPr txBox="1"/>
            <p:nvPr/>
          </p:nvSpPr>
          <p:spPr>
            <a:xfrm>
              <a:off x="2267944" y="4710997"/>
              <a:ext cx="659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BWD</a:t>
              </a:r>
              <a:endParaRPr lang="ja-JP" altLang="en-US" dirty="0"/>
            </a:p>
            <a:p>
              <a:endParaRPr lang="ja-JP" altLang="en-US" dirty="0"/>
            </a:p>
          </p:txBody>
        </p:sp>
      </p:grpSp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11923" r="66542" b="32161"/>
          <a:stretch/>
        </p:blipFill>
        <p:spPr>
          <a:xfrm rot="5400000">
            <a:off x="3979799" y="4192499"/>
            <a:ext cx="1833018" cy="2088177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53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camera images</a:t>
            </a:r>
            <a:r>
              <a:rPr lang="ja-JP" altLang="en-US" smtClean="0"/>
              <a:t> </a:t>
            </a:r>
            <a:r>
              <a:rPr lang="en-US" altLang="ja-JP" smtClean="0"/>
              <a:t>at</a:t>
            </a:r>
            <a:r>
              <a:rPr lang="en-US" smtClean="0"/>
              <a:t> </a:t>
            </a:r>
            <a:r>
              <a:rPr lang="en-US" i="1" smtClean="0"/>
              <a:t>I</a:t>
            </a:r>
            <a:r>
              <a:rPr lang="en-US" baseline="-25000" smtClean="0"/>
              <a:t>p</a:t>
            </a:r>
            <a:r>
              <a:rPr lang="en-US" smtClean="0"/>
              <a:t> drop</a:t>
            </a:r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4" y="949670"/>
            <a:ext cx="2280756" cy="2346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04" y="949670"/>
            <a:ext cx="2280756" cy="234654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74" y="3427353"/>
            <a:ext cx="2285227" cy="23511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22" y="1099595"/>
            <a:ext cx="4183779" cy="5029200"/>
          </a:xfrm>
          <a:prstGeom prst="rect">
            <a:avLst/>
          </a:prstGeom>
        </p:spPr>
      </p:pic>
      <p:sp>
        <p:nvSpPr>
          <p:cNvPr id="8" name="Rectangle 8"/>
          <p:cNvSpPr/>
          <p:nvPr/>
        </p:nvSpPr>
        <p:spPr>
          <a:xfrm>
            <a:off x="8851791" y="1144032"/>
            <a:ext cx="1194549" cy="140664"/>
          </a:xfrm>
          <a:prstGeom prst="rect">
            <a:avLst/>
          </a:prstGeom>
          <a:solidFill>
            <a:srgbClr val="E52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8615918" y="1205980"/>
            <a:ext cx="473450" cy="880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215866" y="949669"/>
            <a:ext cx="50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rPr>
              <a:t>28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0569" y="949669"/>
            <a:ext cx="59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rPr>
              <a:t>8.2</a:t>
            </a:r>
          </a:p>
        </p:txBody>
      </p:sp>
      <p:cxnSp>
        <p:nvCxnSpPr>
          <p:cNvPr id="12" name="Straight Connector 12"/>
          <p:cNvCxnSpPr/>
          <p:nvPr/>
        </p:nvCxnSpPr>
        <p:spPr>
          <a:xfrm>
            <a:off x="9266926" y="1349781"/>
            <a:ext cx="0" cy="408888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/>
          <p:cNvCxnSpPr/>
          <p:nvPr/>
        </p:nvCxnSpPr>
        <p:spPr>
          <a:xfrm>
            <a:off x="9817259" y="1337081"/>
            <a:ext cx="0" cy="4088885"/>
          </a:xfrm>
          <a:prstGeom prst="line">
            <a:avLst/>
          </a:prstGeom>
          <a:ln w="12700">
            <a:solidFill>
              <a:srgbClr val="E52B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9449066" y="2679700"/>
            <a:ext cx="73638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3.09 s</a:t>
            </a:r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46" y="3721416"/>
            <a:ext cx="3273817" cy="2640969"/>
          </a:xfrm>
          <a:prstGeom prst="rect">
            <a:avLst/>
          </a:prstGeom>
        </p:spPr>
      </p:pic>
      <p:cxnSp>
        <p:nvCxnSpPr>
          <p:cNvPr id="15" name="Straight Connector 16"/>
          <p:cNvCxnSpPr/>
          <p:nvPr/>
        </p:nvCxnSpPr>
        <p:spPr>
          <a:xfrm>
            <a:off x="5722341" y="3300352"/>
            <a:ext cx="0" cy="1690748"/>
          </a:xfrm>
          <a:prstGeom prst="line">
            <a:avLst/>
          </a:prstGeom>
          <a:ln w="38100">
            <a:solidFill>
              <a:srgbClr val="E52B27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矢印 16"/>
          <p:cNvSpPr/>
          <p:nvPr/>
        </p:nvSpPr>
        <p:spPr>
          <a:xfrm>
            <a:off x="3378200" y="2806700"/>
            <a:ext cx="622300" cy="3429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右矢印 17"/>
          <p:cNvSpPr/>
          <p:nvPr/>
        </p:nvSpPr>
        <p:spPr>
          <a:xfrm rot="7811114">
            <a:off x="3376780" y="3269554"/>
            <a:ext cx="736537" cy="3429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73866" y="2926884"/>
            <a:ext cx="73638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E52B27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3.09 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80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 </a:t>
            </a:r>
            <a:r>
              <a:rPr kumimoji="1" lang="en-US" altLang="ja-JP" dirty="0" smtClean="0"/>
              <a:t>Focusing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could be checked in a cold </a:t>
            </a:r>
            <a:r>
              <a:rPr lang="en-US" altLang="ja-JP" dirty="0" smtClean="0">
                <a:solidFill>
                  <a:srgbClr val="FF0000"/>
                </a:solidFill>
              </a:rPr>
              <a:t>test.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92" y="3706911"/>
            <a:ext cx="4955708" cy="23656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7039983" y="1636788"/>
            <a:ext cx="121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Full Wave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Simulation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1171868"/>
            <a:ext cx="1467319" cy="195233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40810" y="1079501"/>
            <a:ext cx="508951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irradiant</a:t>
            </a:r>
            <a:r>
              <a:rPr lang="ja-JP" altLang="en-US" dirty="0"/>
              <a:t> </a:t>
            </a:r>
            <a:r>
              <a:rPr lang="en-US" altLang="ja-JP" dirty="0"/>
              <a:t>HE11</a:t>
            </a:r>
            <a:r>
              <a:rPr lang="ja-JP" altLang="en-US" dirty="0"/>
              <a:t> </a:t>
            </a:r>
            <a:r>
              <a:rPr lang="en-US" altLang="ja-JP" dirty="0"/>
              <a:t>beam</a:t>
            </a:r>
            <a:r>
              <a:rPr lang="ja-JP" altLang="en-US" dirty="0"/>
              <a:t> </a:t>
            </a:r>
            <a:r>
              <a:rPr lang="en-US" altLang="ja-JP" dirty="0"/>
              <a:t>was</a:t>
            </a:r>
            <a:r>
              <a:rPr lang="ja-JP" altLang="en-US" dirty="0"/>
              <a:t> </a:t>
            </a:r>
            <a:r>
              <a:rPr lang="en-US" altLang="ja-JP" dirty="0"/>
              <a:t>converted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</a:t>
            </a:r>
            <a:r>
              <a:rPr lang="en-US" altLang="ja-JP" dirty="0"/>
              <a:t>Gaussian</a:t>
            </a:r>
          </a:p>
          <a:p>
            <a:r>
              <a:rPr lang="ja-JP" altLang="ja-JP" dirty="0"/>
              <a:t>b</a:t>
            </a:r>
            <a:r>
              <a:rPr lang="en-US" altLang="ja-JP" dirty="0" err="1"/>
              <a:t>eam</a:t>
            </a:r>
            <a:r>
              <a:rPr lang="en-US" altLang="ja-JP" dirty="0"/>
              <a:t> and expanded at the 1</a:t>
            </a:r>
            <a:r>
              <a:rPr lang="en-US" altLang="ja-JP" baseline="30000" dirty="0"/>
              <a:t>st</a:t>
            </a:r>
            <a:r>
              <a:rPr lang="en-US" altLang="ja-JP" dirty="0"/>
              <a:t> mirror. The mirror</a:t>
            </a:r>
          </a:p>
          <a:p>
            <a:r>
              <a:rPr lang="en-US" altLang="ja-JP" dirty="0"/>
              <a:t>was designed on the phase surfaces to be matched </a:t>
            </a:r>
          </a:p>
          <a:p>
            <a:r>
              <a:rPr lang="en-US" altLang="ja-JP" dirty="0"/>
              <a:t>between the incident HE11</a:t>
            </a:r>
            <a:r>
              <a:rPr lang="ja-JP" altLang="en-US" dirty="0"/>
              <a:t> </a:t>
            </a:r>
            <a:r>
              <a:rPr lang="en-US" altLang="ja-JP" dirty="0"/>
              <a:t> and output Gaussian </a:t>
            </a:r>
          </a:p>
          <a:p>
            <a:r>
              <a:rPr lang="en-US" altLang="ja-JP" dirty="0"/>
              <a:t>beams using a developed Kirchhoff integral code.</a:t>
            </a:r>
          </a:p>
          <a:p>
            <a:endParaRPr lang="en-US" altLang="ja-JP" sz="800" dirty="0"/>
          </a:p>
          <a:p>
            <a:r>
              <a:rPr lang="en-US" altLang="ja-JP" dirty="0"/>
              <a:t>The 2</a:t>
            </a:r>
            <a:r>
              <a:rPr lang="en-US" altLang="ja-JP" baseline="30000" dirty="0"/>
              <a:t>nd</a:t>
            </a:r>
            <a:r>
              <a:rPr lang="en-US" altLang="ja-JP" dirty="0"/>
              <a:t> large mirror sharply focused the expanded</a:t>
            </a:r>
          </a:p>
          <a:p>
            <a:r>
              <a:rPr lang="en-US" altLang="ja-JP" dirty="0"/>
              <a:t>Gaussian beam to a narrow beam with a 5-cm waist </a:t>
            </a:r>
          </a:p>
          <a:p>
            <a:r>
              <a:rPr lang="en-US" altLang="ja-JP" dirty="0"/>
              <a:t>size at the ECR layer.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56193" y="2497653"/>
            <a:ext cx="2422651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Full wave simulation </a:t>
            </a:r>
          </a:p>
          <a:p>
            <a:r>
              <a:rPr lang="en-US" altLang="ja-JP" dirty="0"/>
              <a:t>at the ECR layer for </a:t>
            </a:r>
          </a:p>
          <a:p>
            <a:r>
              <a:rPr lang="en-US" altLang="ja-JP" dirty="0"/>
              <a:t>a launching beam </a:t>
            </a:r>
          </a:p>
          <a:p>
            <a:r>
              <a:rPr lang="ja-JP" altLang="ja-JP" dirty="0"/>
              <a:t>f</a:t>
            </a:r>
            <a:r>
              <a:rPr lang="en-US" altLang="ja-JP" dirty="0"/>
              <a:t>rom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en-US" altLang="ja-JP" dirty="0"/>
              <a:t>2.5-inch CC WG. </a:t>
            </a:r>
            <a:endParaRPr lang="ja-JP" altLang="en-US" dirty="0"/>
          </a:p>
        </p:txBody>
      </p:sp>
      <p:pic>
        <p:nvPicPr>
          <p:cNvPr id="23" name="図 22" descr="fig8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33" y="3943156"/>
            <a:ext cx="2305372" cy="188614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6890203" y="5179368"/>
            <a:ext cx="126188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Low power</a:t>
            </a:r>
          </a:p>
          <a:p>
            <a:r>
              <a:rPr lang="en-US" altLang="ja-JP" dirty="0"/>
              <a:t>test results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7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 Beam Steering</a:t>
            </a:r>
            <a:r>
              <a:rPr lang="ja-JP" altLang="en-US" dirty="0"/>
              <a:t> </a:t>
            </a:r>
            <a:r>
              <a:rPr lang="en-US" altLang="ja-JP" dirty="0" smtClean="0"/>
              <a:t>could be demonstrated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43" y="952954"/>
            <a:ext cx="4066968" cy="31491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7039983" y="1636788"/>
            <a:ext cx="121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Full Wave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Simulation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56" y="296937"/>
            <a:ext cx="1918539" cy="25527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81" y="2606529"/>
            <a:ext cx="4185245" cy="4185245"/>
          </a:xfrm>
          <a:prstGeom prst="rect">
            <a:avLst/>
          </a:prstGeom>
        </p:spPr>
      </p:pic>
      <p:sp>
        <p:nvSpPr>
          <p:cNvPr id="6" name="下カーブ矢印 5"/>
          <p:cNvSpPr/>
          <p:nvPr/>
        </p:nvSpPr>
        <p:spPr>
          <a:xfrm rot="13464345" flipH="1">
            <a:off x="9277809" y="279295"/>
            <a:ext cx="462632" cy="27057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3433" y="952954"/>
            <a:ext cx="181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Convex Mirror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74961" y="1860594"/>
            <a:ext cx="138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 Focusing</a:t>
            </a:r>
          </a:p>
          <a:p>
            <a:r>
              <a:rPr lang="en-US" altLang="ja-JP" dirty="0"/>
              <a:t> Mirror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427" y="4555346"/>
            <a:ext cx="509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The beam can be steered mainly in the </a:t>
            </a:r>
          </a:p>
          <a:p>
            <a:r>
              <a:rPr lang="en-US" altLang="ja-JP" sz="2400" dirty="0" err="1"/>
              <a:t>toroidal</a:t>
            </a:r>
            <a:r>
              <a:rPr lang="en-US" altLang="ja-JP" sz="2400" dirty="0"/>
              <a:t> direction to have the refractive</a:t>
            </a:r>
          </a:p>
          <a:p>
            <a:r>
              <a:rPr lang="en-US" altLang="ja-JP" sz="2400" dirty="0"/>
              <a:t>parallel index </a:t>
            </a:r>
            <a:r>
              <a:rPr lang="en-US" altLang="ja-JP" sz="2400" i="1" dirty="0"/>
              <a:t>N</a:t>
            </a:r>
            <a:r>
              <a:rPr lang="en-US" altLang="ja-JP" sz="2400" baseline="-25000" dirty="0"/>
              <a:t>//</a:t>
            </a:r>
            <a:r>
              <a:rPr lang="en-US" altLang="ja-JP" sz="2400" dirty="0"/>
              <a:t> from 0 to 1.</a:t>
            </a:r>
            <a:endParaRPr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15903" y="5152599"/>
            <a:ext cx="126188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Low power</a:t>
            </a:r>
          </a:p>
          <a:p>
            <a:r>
              <a:rPr lang="en-US" altLang="ja-JP" dirty="0"/>
              <a:t>test results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69046" y="454"/>
            <a:ext cx="83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CC WG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60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"/>
            <a:ext cx="11213431" cy="832485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Summary of 2017 Spring/Summer </a:t>
            </a:r>
            <a:r>
              <a:rPr lang="en-US" altLang="ja-JP" sz="3600" dirty="0">
                <a:solidFill>
                  <a:srgbClr val="FF0000"/>
                </a:solidFill>
              </a:rPr>
              <a:t>C</a:t>
            </a:r>
            <a:r>
              <a:rPr lang="en-US" altLang="ja-JP" sz="3600" dirty="0" smtClean="0">
                <a:solidFill>
                  <a:srgbClr val="FF0000"/>
                </a:solidFill>
              </a:rPr>
              <a:t>ampaign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29" y="1983779"/>
            <a:ext cx="6031036" cy="407064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6" y="1998610"/>
            <a:ext cx="6130911" cy="4070644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>
            <a:off x="9015254" y="4838946"/>
            <a:ext cx="1688841" cy="485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7503695" y="4615011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#35682 86.4kA</a:t>
            </a:r>
            <a:endParaRPr kumimoji="1" lang="ja-JP" altLang="en-US" dirty="0"/>
          </a:p>
        </p:txBody>
      </p:sp>
      <p:sp>
        <p:nvSpPr>
          <p:cNvPr id="7" name="円/楕円 10"/>
          <p:cNvSpPr/>
          <p:nvPr/>
        </p:nvSpPr>
        <p:spPr>
          <a:xfrm>
            <a:off x="1586204" y="2147899"/>
            <a:ext cx="307910" cy="1866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96955" y="177856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3600</a:t>
            </a:r>
            <a:r>
              <a:rPr lang="en-US" altLang="ja-JP" dirty="0" smtClean="0"/>
              <a:t>sec </a:t>
            </a:r>
            <a:r>
              <a:rPr kumimoji="1" lang="ja-JP" altLang="en-US" dirty="0" smtClean="0"/>
              <a:t>ＥＣＲ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1380931" y="2509947"/>
            <a:ext cx="4170783" cy="14760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90379" y="222459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ＥＣＲ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82569" y="1165167"/>
            <a:ext cx="2286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Pulse duration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28188" y="1138529"/>
            <a:ext cx="2375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Plasma current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94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Present </a:t>
            </a:r>
            <a:r>
              <a:rPr lang="en-US" altLang="ja-JP" b="1" dirty="0"/>
              <a:t>Operation </a:t>
            </a:r>
            <a:r>
              <a:rPr lang="en-US" altLang="ja-JP" b="1" dirty="0" smtClean="0"/>
              <a:t>regime and target in </a:t>
            </a:r>
            <a:r>
              <a:rPr lang="en-US" altLang="ja-JP" b="1" dirty="0">
                <a:solidFill>
                  <a:srgbClr val="FF0000"/>
                </a:solidFill>
              </a:rPr>
              <a:t>QUEST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3" name="Picture 2" descr="G:\zushi\zvaio\quest\shotanalysis\wolrdrecord\Graph3_130716.jpg"/>
          <p:cNvPicPr>
            <a:picLocks noChangeAspect="1" noChangeArrowheads="1"/>
          </p:cNvPicPr>
          <p:nvPr/>
        </p:nvPicPr>
        <p:blipFill>
          <a:blip r:embed="rId3" cstate="print"/>
          <a:srcRect r="26545"/>
          <a:stretch>
            <a:fillRect/>
          </a:stretch>
        </p:blipFill>
        <p:spPr bwMode="auto">
          <a:xfrm>
            <a:off x="642487" y="1430731"/>
            <a:ext cx="4874991" cy="4678363"/>
          </a:xfrm>
          <a:prstGeom prst="rect">
            <a:avLst/>
          </a:prstGeom>
          <a:noFill/>
        </p:spPr>
      </p:pic>
      <p:pic>
        <p:nvPicPr>
          <p:cNvPr id="54" name="Picture 2" descr="G:\zushi\zvaio\quest\shotanalysis\wolrdrecord\Graph42013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0777" y="1474205"/>
            <a:ext cx="5068227" cy="4678363"/>
          </a:xfrm>
          <a:prstGeom prst="rect">
            <a:avLst/>
          </a:prstGeom>
          <a:noFill/>
        </p:spPr>
      </p:pic>
      <p:sp>
        <p:nvSpPr>
          <p:cNvPr id="56" name="ドーナツ 55"/>
          <p:cNvSpPr/>
          <p:nvPr/>
        </p:nvSpPr>
        <p:spPr>
          <a:xfrm rot="18794848">
            <a:off x="1969976" y="2407854"/>
            <a:ext cx="2879595" cy="994332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3830186" y="1783923"/>
            <a:ext cx="7620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592187" y="1599257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Target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星 4 6"/>
          <p:cNvSpPr/>
          <p:nvPr/>
        </p:nvSpPr>
        <p:spPr>
          <a:xfrm rot="18900000">
            <a:off x="4033386" y="1733123"/>
            <a:ext cx="228600" cy="33350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8" name="二等辺三角形 7"/>
          <p:cNvSpPr/>
          <p:nvPr/>
        </p:nvSpPr>
        <p:spPr>
          <a:xfrm>
            <a:off x="8724900" y="1736598"/>
            <a:ext cx="177800" cy="177800"/>
          </a:xfrm>
          <a:prstGeom prst="triangle">
            <a:avLst/>
          </a:prstGeom>
          <a:noFill/>
          <a:ln w="25400">
            <a:solidFill>
              <a:srgbClr val="E52B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" name="楕円 1"/>
          <p:cNvSpPr/>
          <p:nvPr/>
        </p:nvSpPr>
        <p:spPr>
          <a:xfrm>
            <a:off x="3948952" y="1515636"/>
            <a:ext cx="507545" cy="7078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02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3552</Words>
  <Application>Microsoft Office PowerPoint</Application>
  <PresentationFormat>ワイド画面</PresentationFormat>
  <Paragraphs>674</Paragraphs>
  <Slides>58</Slides>
  <Notes>4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58</vt:i4>
      </vt:variant>
    </vt:vector>
  </HeadingPairs>
  <TitlesOfParts>
    <vt:vector size="78" baseType="lpstr">
      <vt:lpstr>HGMaruGothicMPRO</vt:lpstr>
      <vt:lpstr>ＭＳ Ｐゴシック</vt:lpstr>
      <vt:lpstr>ＭＳ 明朝</vt:lpstr>
      <vt:lpstr>Osaka</vt:lpstr>
      <vt:lpstr>RomanS</vt:lpstr>
      <vt:lpstr>Arial</vt:lpstr>
      <vt:lpstr>Arial Black</vt:lpstr>
      <vt:lpstr>Calibri</vt:lpstr>
      <vt:lpstr>Calibri Light</vt:lpstr>
      <vt:lpstr>Cambria Math</vt:lpstr>
      <vt:lpstr>Century</vt:lpstr>
      <vt:lpstr>Lucida Sans</vt:lpstr>
      <vt:lpstr>Rockwell</vt:lpstr>
      <vt:lpstr>Symbol</vt:lpstr>
      <vt:lpstr>Tahoma</vt:lpstr>
      <vt:lpstr>Times New Roman</vt:lpstr>
      <vt:lpstr>Verdana</vt:lpstr>
      <vt:lpstr>Office テーマ</vt:lpstr>
      <vt:lpstr>AutoCAD Drawing</vt:lpstr>
      <vt:lpstr>Equation</vt:lpstr>
      <vt:lpstr>Overview of recent progress on plasma current start-up and long-duration plasma maintenance in QUEST</vt:lpstr>
      <vt:lpstr>Outline </vt:lpstr>
      <vt:lpstr>Introduction of QUEST</vt:lpstr>
      <vt:lpstr>The 28GHz Gyrotron has been Developed in Tsukuba Univ.</vt:lpstr>
      <vt:lpstr>New Transmission Line (collaborated with NIFS and Tsukuba University)</vt:lpstr>
      <vt:lpstr>Beam Focusing could be checked in a cold test.</vt:lpstr>
      <vt:lpstr> Beam Steering could be demonstrated.</vt:lpstr>
      <vt:lpstr>Summary of 2017 Spring/Summer Campaign</vt:lpstr>
      <vt:lpstr>Present Operation regime and target in QUEST</vt:lpstr>
      <vt:lpstr>Visible camera image of Ip Ramp-up Exp. with the 28GHz ECH </vt:lpstr>
      <vt:lpstr>Plasma current rapidly increased with HX connts of more than 40keV</vt:lpstr>
      <vt:lpstr>HX measurement indicates presence of energetic electons during current ramp-up.</vt:lpstr>
      <vt:lpstr>Making an strong gas puff from the center stack prevented from plasma current start up. </vt:lpstr>
      <vt:lpstr>Injected RF is much easier to couple with higher temperature electron around 2nd harmonic ECR. But single path absorption cannot be expected.</vt:lpstr>
      <vt:lpstr>Spike of Ip prevented from increasing Ip</vt:lpstr>
      <vt:lpstr>Progress of CHI experiment project in QUEST</vt:lpstr>
      <vt:lpstr>Progress of CHI experiment project in QUEST</vt:lpstr>
      <vt:lpstr>Plan of high field side injection of 8.2GHz for EBW plasma current start-up to make higher density plasma </vt:lpstr>
      <vt:lpstr>Main target of SSO on QUEST is particle balance</vt:lpstr>
      <vt:lpstr>Recent progress on SSO in QUEST</vt:lpstr>
      <vt:lpstr>Particle fueling feed-back control for SSO</vt:lpstr>
      <vt:lpstr>Plasma discharge of 1hour 55min</vt:lpstr>
      <vt:lpstr>Investigation of Plasma facing wall with TEM, Ellipsomerty and Colormetry</vt:lpstr>
      <vt:lpstr>A wall model with hydrogen barrier (HB) is proposed</vt:lpstr>
      <vt:lpstr>Comparison between experimental results and HB model</vt:lpstr>
      <vt:lpstr>Hot wall can modify wall pumping rate and H recycling rate</vt:lpstr>
      <vt:lpstr>Future Plans</vt:lpstr>
      <vt:lpstr>Summary</vt:lpstr>
      <vt:lpstr>PowerPoint プレゼンテーション</vt:lpstr>
      <vt:lpstr>HB model agrees well with experimental results, excluding Phase III.</vt:lpstr>
      <vt:lpstr>Comparison between experimental results and HB model</vt:lpstr>
      <vt:lpstr> Incident polarization scan indicates single path absorption was dominant. </vt:lpstr>
      <vt:lpstr>The same operation of human-conducted control gave rise to complete different plasma start-up. The plasma start-up was quite sensitive to hydrogen recycling from the center stack. </vt:lpstr>
      <vt:lpstr>2nd ECR 28GHz Plasma start-up(#35713)（九大提供）</vt:lpstr>
      <vt:lpstr>Transition from bulk heating to tail heating was observed in the early phase of plasma start-up.　　　（九大、東大提供）</vt:lpstr>
      <vt:lpstr>TS Diagnostics（東大提供） </vt:lpstr>
      <vt:lpstr>Resonance condition at high field side of 2nd ECR layer is satisfied by bi-directional drifting electrons, but …</vt:lpstr>
      <vt:lpstr>PowerPoint プレゼンテーション</vt:lpstr>
      <vt:lpstr>Injected RF is much easier to couple with higher temperature electron around 2nd harmonic ECR. But single path absorption cannot be expected.</vt:lpstr>
      <vt:lpstr>Equilibrium calculation also indicates the plasma shrinking before the transition.</vt:lpstr>
      <vt:lpstr>Plasma was shrinking before transition and detached from the center stack. It is expected to produce less PWI and reduce hydrogen emission from the wall. </vt:lpstr>
      <vt:lpstr>Modelling of the transition with estimation of Life time of energetic electron</vt:lpstr>
      <vt:lpstr>2nd Transmission Line for Local ECHCD (NIFS及び九大提供）</vt:lpstr>
      <vt:lpstr>W-Be壁の導入により静的吸蔵から動的吸蔵へ</vt:lpstr>
      <vt:lpstr>The same operation of human-conducted control gave rise to complete different plasma start-up. The plasma start-up was quite sensitive to hydrogen recycling from the center stack.  </vt:lpstr>
      <vt:lpstr>Making an strong gas puff from the center stack prevented from plasma current start up. </vt:lpstr>
      <vt:lpstr>Modelling of the transition with estimation of Life time of energetic electron</vt:lpstr>
      <vt:lpstr>Plasma was shrinking before transition and detached from the center stack. It is expected to produce less PWI and reduce hydrogen emission from the wall. </vt:lpstr>
      <vt:lpstr>Equilibrium calculation also indicates the plasma shrinking before the transition.</vt:lpstr>
      <vt:lpstr> Incident polarization scan indicates single path absorption was dominant. </vt:lpstr>
      <vt:lpstr>3rd Transmission Line （筑波大学、NIFS、九大提供）</vt:lpstr>
      <vt:lpstr> Beam Steering（九大提供）</vt:lpstr>
      <vt:lpstr>Beam Focusing（九大提供）</vt:lpstr>
      <vt:lpstr>Heater of the hot wall was off during long duration  discharge</vt:lpstr>
      <vt:lpstr>Cooling function for vacuum vessel wall</vt:lpstr>
      <vt:lpstr>Cooling function for hot walls</vt:lpstr>
      <vt:lpstr>HX measurements</vt:lpstr>
      <vt:lpstr>Fast camera images at Ip drop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花田和明</dc:creator>
  <cp:lastModifiedBy>hanada</cp:lastModifiedBy>
  <cp:revision>103</cp:revision>
  <cp:lastPrinted>2017-09-08T11:47:12Z</cp:lastPrinted>
  <dcterms:created xsi:type="dcterms:W3CDTF">2017-09-08T10:57:40Z</dcterms:created>
  <dcterms:modified xsi:type="dcterms:W3CDTF">2017-09-21T23:12:39Z</dcterms:modified>
</cp:coreProperties>
</file>