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7" r:id="rId6"/>
    <p:sldId id="268" r:id="rId7"/>
  </p:sldIdLst>
  <p:sldSz cx="12192000" cy="6858000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9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35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16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21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45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23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8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70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94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26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141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80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B901-0C8B-4C6D-BE3D-D2ED00D6B9E7}" type="datetimeFigureOut">
              <a:rPr lang="ko-KR" altLang="en-US" smtClean="0"/>
              <a:t>2017-09-22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27FC4-F9D6-45F5-9E83-28B91E9F56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6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stw-2015.pppl.gov/config/pagetemplates/home-st-workshgop/World_STs.png?attredirects=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 noChangeArrowheads="1"/>
          </p:cNvSpPr>
          <p:nvPr/>
        </p:nvSpPr>
        <p:spPr>
          <a:xfrm>
            <a:off x="452482" y="161363"/>
            <a:ext cx="11305256" cy="1335877"/>
          </a:xfrm>
          <a:prstGeom prst="rect">
            <a:avLst/>
          </a:prstGeom>
        </p:spPr>
        <p:txBody>
          <a:bodyPr vert="horz" lIns="89129" tIns="45932" rIns="89129" bIns="45932" rtlCol="0" anchor="b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898525"/>
            <a:r>
              <a:rPr lang="en-US" altLang="ko-KR" sz="3200" b="1" dirty="0" smtClean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19</a:t>
            </a:r>
            <a:r>
              <a:rPr lang="en-US" altLang="ko-KR" sz="3200" b="1" baseline="30000" dirty="0" smtClean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th</a:t>
            </a:r>
            <a:r>
              <a:rPr lang="en-US" altLang="ko-KR" sz="3200" b="1" dirty="0" smtClean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 International Spherical Torus Workshop (ISTW 2017)</a:t>
            </a:r>
            <a:br>
              <a:rPr lang="en-US" altLang="ko-KR" sz="3200" b="1" dirty="0" smtClean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</a:br>
            <a:r>
              <a:rPr lang="en-US" altLang="ko-KR" sz="2400" b="1" dirty="0" smtClean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will be held at</a:t>
            </a:r>
            <a:r>
              <a:rPr lang="en-US" altLang="ko-KR" sz="3200" b="1" dirty="0" smtClean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/>
            </a:r>
            <a:br>
              <a:rPr lang="en-US" altLang="ko-KR" sz="3200" b="1" dirty="0" smtClean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</a:br>
            <a:r>
              <a:rPr lang="en-US" altLang="ko-KR" sz="2800" b="1" dirty="0" smtClean="0">
                <a:solidFill>
                  <a:srgbClr val="000000"/>
                </a:solidFill>
                <a:latin typeface="Arial" pitchFamily="34" charset="0"/>
                <a:sym typeface="Wingdings" pitchFamily="2" charset="2"/>
              </a:rPr>
              <a:t>Seoul National University, 18-22 September 2017</a:t>
            </a:r>
            <a:endParaRPr lang="en-US" altLang="ko-KR" sz="2800" b="1" dirty="0">
              <a:solidFill>
                <a:srgbClr val="000000"/>
              </a:solidFill>
              <a:latin typeface="Arial" pitchFamily="34" charset="0"/>
              <a:sym typeface="Wingdings" pitchFamily="2" charset="2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0" r="14322"/>
          <a:stretch/>
        </p:blipFill>
        <p:spPr>
          <a:xfrm>
            <a:off x="7470876" y="2062126"/>
            <a:ext cx="3672408" cy="2995979"/>
          </a:xfrm>
          <a:prstGeom prst="rect">
            <a:avLst/>
          </a:prstGeom>
        </p:spPr>
      </p:pic>
      <p:pic>
        <p:nvPicPr>
          <p:cNvPr id="6" name="Picture 2" descr="http://istw-2015.pppl.gov/_/rsrc/1470332316121/config/pagetemplates/home-st-workshgop/World_STs.png?height=218&amp;width=45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30" y="2058092"/>
            <a:ext cx="6192688" cy="300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255494" y="5618957"/>
            <a:ext cx="11593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solidFill>
                  <a:srgbClr val="000000"/>
                </a:solidFill>
              </a:rPr>
              <a:t>Previous </a:t>
            </a:r>
            <a:r>
              <a:rPr lang="en-US" altLang="ko-KR" sz="1600" b="1" dirty="0">
                <a:solidFill>
                  <a:srgbClr val="000000"/>
                </a:solidFill>
              </a:rPr>
              <a:t>ISTWs were held in Oak Ridge (1994), Princeton (1995), </a:t>
            </a:r>
            <a:r>
              <a:rPr lang="en-US" altLang="ko-KR" sz="1600" b="1" dirty="0" err="1">
                <a:solidFill>
                  <a:srgbClr val="000000"/>
                </a:solidFill>
              </a:rPr>
              <a:t>Culham</a:t>
            </a:r>
            <a:r>
              <a:rPr lang="en-US" altLang="ko-KR" sz="1600" b="1" dirty="0">
                <a:solidFill>
                  <a:srgbClr val="000000"/>
                </a:solidFill>
              </a:rPr>
              <a:t> (1996), St. Petersburg (1997), Tokyo (1998), Seattle (1999), Sao Jose dos Campos (2001), Princeton (2002), </a:t>
            </a:r>
            <a:r>
              <a:rPr lang="en-US" altLang="ko-KR" sz="1600" b="1" dirty="0" err="1">
                <a:solidFill>
                  <a:srgbClr val="000000"/>
                </a:solidFill>
              </a:rPr>
              <a:t>Culham</a:t>
            </a:r>
            <a:r>
              <a:rPr lang="en-US" altLang="ko-KR" sz="1600" b="1" dirty="0">
                <a:solidFill>
                  <a:srgbClr val="000000"/>
                </a:solidFill>
              </a:rPr>
              <a:t> (2003), Kyoto (2004), St. Petersburg (2005), Chengdu (2006), Fukuoka (2007), </a:t>
            </a:r>
            <a:r>
              <a:rPr lang="en-US" altLang="ko-KR" sz="1600" b="1" dirty="0" err="1">
                <a:solidFill>
                  <a:srgbClr val="000000"/>
                </a:solidFill>
              </a:rPr>
              <a:t>Frascati</a:t>
            </a:r>
            <a:r>
              <a:rPr lang="en-US" altLang="ko-KR" sz="1600" b="1" dirty="0">
                <a:solidFill>
                  <a:srgbClr val="000000"/>
                </a:solidFill>
              </a:rPr>
              <a:t> (2008), Madison (2009), Toki (2011), 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York </a:t>
            </a:r>
            <a:r>
              <a:rPr lang="en-US" altLang="ko-KR" sz="1600" b="1" dirty="0">
                <a:solidFill>
                  <a:srgbClr val="000000"/>
                </a:solidFill>
              </a:rPr>
              <a:t>(2013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), and Princeton (2015).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902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1046" y="29807"/>
            <a:ext cx="11855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Program at a </a:t>
            </a:r>
            <a:r>
              <a:rPr lang="en-US" altLang="ko-KR" sz="3200" b="1" dirty="0" smtClean="0"/>
              <a:t>Glance</a:t>
            </a:r>
            <a:endParaRPr lang="en-US" altLang="ko-KR" sz="32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85" y="614582"/>
            <a:ext cx="10040216" cy="61167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71000" y="3975100"/>
            <a:ext cx="2746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Presentations:</a:t>
            </a:r>
            <a:endParaRPr lang="en-US" altLang="ko-KR" dirty="0"/>
          </a:p>
          <a:p>
            <a:r>
              <a:rPr lang="en-US" altLang="ko-KR" dirty="0" smtClean="0"/>
              <a:t>Overview</a:t>
            </a:r>
            <a:r>
              <a:rPr lang="ko-KR" altLang="en-US" dirty="0" smtClean="0"/>
              <a:t> </a:t>
            </a:r>
            <a:r>
              <a:rPr lang="en-US" altLang="ko-KR" dirty="0" smtClean="0"/>
              <a:t>13</a:t>
            </a:r>
            <a:endParaRPr lang="en-US" altLang="ko-KR" dirty="0"/>
          </a:p>
          <a:p>
            <a:r>
              <a:rPr lang="en-US" altLang="ko-KR" dirty="0" smtClean="0"/>
              <a:t>Oral 21</a:t>
            </a:r>
          </a:p>
          <a:p>
            <a:r>
              <a:rPr lang="en-US" altLang="ko-KR" dirty="0" smtClean="0"/>
              <a:t>Poster 20</a:t>
            </a:r>
          </a:p>
          <a:p>
            <a:endParaRPr lang="en-US" altLang="ko-KR" dirty="0"/>
          </a:p>
          <a:p>
            <a:r>
              <a:rPr lang="en-US" altLang="ko-KR" dirty="0" smtClean="0"/>
              <a:t>Participants:</a:t>
            </a:r>
          </a:p>
          <a:p>
            <a:r>
              <a:rPr lang="en-US" altLang="ko-KR" dirty="0" smtClean="0"/>
              <a:t>8 countries</a:t>
            </a:r>
          </a:p>
          <a:p>
            <a:r>
              <a:rPr lang="en-US" altLang="ko-KR" dirty="0" smtClean="0"/>
              <a:t>66 participants (31+35)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933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1046" y="29807"/>
            <a:ext cx="11855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Program </a:t>
            </a:r>
            <a:r>
              <a:rPr lang="en-US" altLang="ko-KR" sz="3200" b="1" dirty="0" smtClean="0"/>
              <a:t>(Tuesday, Sept. 19, 2017)</a:t>
            </a:r>
            <a:endParaRPr lang="en-US" altLang="ko-KR" sz="3200" b="1" dirty="0"/>
          </a:p>
        </p:txBody>
      </p:sp>
      <p:sp>
        <p:nvSpPr>
          <p:cNvPr id="5" name="직사각형 4"/>
          <p:cNvSpPr/>
          <p:nvPr/>
        </p:nvSpPr>
        <p:spPr>
          <a:xfrm>
            <a:off x="336022" y="824130"/>
            <a:ext cx="1185597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/>
              <a:t>Session </a:t>
            </a:r>
            <a:r>
              <a:rPr lang="en-US" altLang="ko-KR" sz="1400" b="1" dirty="0"/>
              <a:t>1	</a:t>
            </a:r>
            <a:r>
              <a:rPr lang="en-US" altLang="ko-KR" sz="1400" dirty="0"/>
              <a:t>			</a:t>
            </a:r>
            <a:r>
              <a:rPr lang="en-US" altLang="ko-KR" sz="1400" b="1" dirty="0"/>
              <a:t>Chair: J. Menard</a:t>
            </a:r>
          </a:p>
          <a:p>
            <a:r>
              <a:rPr lang="en-US" altLang="ko-KR" sz="1400" dirty="0"/>
              <a:t>09:00 – 09:35 </a:t>
            </a:r>
            <a:r>
              <a:rPr lang="en-US" altLang="ko-KR" sz="1400" dirty="0" smtClean="0"/>
              <a:t>  Overview </a:t>
            </a:r>
            <a:r>
              <a:rPr lang="en-US" altLang="ko-KR" sz="1400" dirty="0"/>
              <a:t>of Versatile Experiment Spherical Torus (VEST) </a:t>
            </a:r>
            <a:r>
              <a:rPr lang="en-US" altLang="ko-KR" sz="1400" dirty="0" smtClean="0"/>
              <a:t>toward </a:t>
            </a:r>
            <a:r>
              <a:rPr lang="en-US" altLang="ko-KR" sz="1400" dirty="0"/>
              <a:t>Advanced Tokamak Study, Y.S. Hwang (SNU, Korea)</a:t>
            </a:r>
          </a:p>
          <a:p>
            <a:r>
              <a:rPr lang="en-US" altLang="ko-KR" sz="1400" dirty="0"/>
              <a:t>09:35 – 09:55 </a:t>
            </a:r>
            <a:r>
              <a:rPr lang="en-US" altLang="ko-KR" sz="1400" dirty="0" smtClean="0"/>
              <a:t>  Study </a:t>
            </a:r>
            <a:r>
              <a:rPr lang="en-US" altLang="ko-KR" sz="1400" dirty="0"/>
              <a:t>on solenoid-free start-up utilizing outer PF coils with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help of pre-ionization via direct XB mode conversion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from </a:t>
            </a:r>
            <a:r>
              <a:rPr lang="en-US" altLang="ko-KR" sz="1400" dirty="0"/>
              <a:t>low field side </a:t>
            </a:r>
            <a:r>
              <a:rPr lang="en-US" altLang="ko-KR" sz="1400" dirty="0" smtClean="0"/>
              <a:t>injection in VEST, </a:t>
            </a:r>
            <a:r>
              <a:rPr lang="en-US" altLang="ko-KR" sz="1400" dirty="0"/>
              <a:t>H.Y. Lee (SNU, Korea)</a:t>
            </a:r>
          </a:p>
          <a:p>
            <a:r>
              <a:rPr lang="en-US" altLang="ko-KR" sz="1400" dirty="0"/>
              <a:t>09:55 – 10:15 </a:t>
            </a:r>
            <a:r>
              <a:rPr lang="en-US" altLang="ko-KR" sz="1400" dirty="0" smtClean="0"/>
              <a:t>  Profile </a:t>
            </a:r>
            <a:r>
              <a:rPr lang="en-US" altLang="ko-KR" sz="1400" dirty="0"/>
              <a:t>measurements of ion temperature and toroidal </a:t>
            </a:r>
            <a:r>
              <a:rPr lang="en-US" altLang="ko-KR" sz="1400" dirty="0" smtClean="0"/>
              <a:t>rotation </a:t>
            </a:r>
            <a:r>
              <a:rPr lang="en-US" altLang="ko-KR" sz="1400" dirty="0"/>
              <a:t>velocity from optical emission spectroscopy in VEST, 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     Y.S</a:t>
            </a:r>
            <a:r>
              <a:rPr lang="en-US" altLang="ko-KR" sz="1400" dirty="0"/>
              <a:t>. Kim (SNU, Korea)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10:15 – 10:45 </a:t>
            </a:r>
            <a:r>
              <a:rPr lang="en-US" altLang="ko-KR" sz="1400" dirty="0" smtClean="0"/>
              <a:t>  Coffee </a:t>
            </a:r>
            <a:r>
              <a:rPr lang="en-US" altLang="ko-KR" sz="1400" dirty="0"/>
              <a:t>Break 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Session 2</a:t>
            </a:r>
            <a:r>
              <a:rPr lang="en-US" altLang="ko-KR" sz="1400" dirty="0"/>
              <a:t>				</a:t>
            </a:r>
            <a:r>
              <a:rPr lang="en-US" altLang="ko-KR" sz="1400" b="1" dirty="0"/>
              <a:t>Chair: </a:t>
            </a:r>
            <a:r>
              <a:rPr lang="en-US" altLang="ko-KR" sz="1400" b="1" dirty="0" smtClean="0"/>
              <a:t>F</a:t>
            </a:r>
            <a:r>
              <a:rPr lang="en-US" altLang="ko-KR" sz="1400" b="1" dirty="0"/>
              <a:t>. </a:t>
            </a:r>
            <a:r>
              <a:rPr lang="en-US" altLang="ko-KR" sz="1400" b="1" dirty="0" err="1"/>
              <a:t>Alladio</a:t>
            </a:r>
            <a:r>
              <a:rPr lang="en-US" altLang="ko-KR" sz="1400" b="1" dirty="0"/>
              <a:t> </a:t>
            </a:r>
          </a:p>
          <a:p>
            <a:r>
              <a:rPr lang="en-US" altLang="ko-KR" sz="1400" dirty="0"/>
              <a:t>10:45 – </a:t>
            </a:r>
            <a:r>
              <a:rPr lang="en-US" altLang="ko-KR" sz="1400" dirty="0" smtClean="0"/>
              <a:t>11:20    </a:t>
            </a:r>
            <a:r>
              <a:rPr lang="en-US" altLang="ko-KR" sz="1400" dirty="0"/>
              <a:t>Overview of NSTX Upgrade Initial Results and </a:t>
            </a:r>
            <a:r>
              <a:rPr lang="en-US" altLang="ko-KR" sz="1400" dirty="0" smtClean="0"/>
              <a:t>Modelling Highlights</a:t>
            </a:r>
            <a:r>
              <a:rPr lang="en-US" altLang="ko-KR" sz="1400" dirty="0"/>
              <a:t>, J. Menard (PPPL, USA)</a:t>
            </a:r>
          </a:p>
          <a:p>
            <a:r>
              <a:rPr lang="en-US" altLang="ko-KR" sz="1400" dirty="0"/>
              <a:t>11:20 – </a:t>
            </a:r>
            <a:r>
              <a:rPr lang="en-US" altLang="ko-KR" sz="1400" dirty="0" smtClean="0"/>
              <a:t>11:40    </a:t>
            </a:r>
            <a:r>
              <a:rPr lang="en-US" altLang="ko-KR" sz="1400" dirty="0"/>
              <a:t>Facility and Diagnostic Commissioning for Initial Operation </a:t>
            </a:r>
            <a:r>
              <a:rPr lang="en-US" altLang="ko-KR" sz="1400" dirty="0" smtClean="0"/>
              <a:t>of </a:t>
            </a:r>
            <a:r>
              <a:rPr lang="en-US" altLang="ko-KR" sz="1400" dirty="0"/>
              <a:t>the NSTX-U Facility, M. Ono (PPPL, USA)</a:t>
            </a:r>
          </a:p>
          <a:p>
            <a:r>
              <a:rPr lang="en-US" altLang="ko-KR" sz="1400" dirty="0"/>
              <a:t>11:40 – 12:00 </a:t>
            </a:r>
            <a:r>
              <a:rPr lang="en-US" altLang="ko-KR" sz="1400" dirty="0" smtClean="0"/>
              <a:t>   </a:t>
            </a:r>
            <a:r>
              <a:rPr lang="en-US" altLang="ko-KR" sz="1400" dirty="0"/>
              <a:t>NSTX-U Plasma Commissioning and Scenario Development, </a:t>
            </a:r>
            <a:r>
              <a:rPr lang="en-US" altLang="ko-KR" sz="1400" dirty="0" smtClean="0"/>
              <a:t>D</a:t>
            </a:r>
            <a:r>
              <a:rPr lang="en-US" altLang="ko-KR" sz="1400" dirty="0"/>
              <a:t>. Muller (PPPL, USA</a:t>
            </a:r>
            <a:r>
              <a:rPr lang="en-US" altLang="ko-KR" sz="1400" dirty="0" smtClean="0"/>
              <a:t>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12:00 – 13:30   Lunch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Session 3</a:t>
            </a:r>
            <a:r>
              <a:rPr lang="en-US" altLang="ko-KR" sz="1400" dirty="0"/>
              <a:t>				</a:t>
            </a:r>
            <a:r>
              <a:rPr lang="en-US" altLang="ko-KR" sz="1400" b="1" dirty="0"/>
              <a:t>Chair: T. S. </a:t>
            </a:r>
            <a:r>
              <a:rPr lang="en-US" altLang="ko-KR" sz="1400" b="1" dirty="0" err="1"/>
              <a:t>Hahm</a:t>
            </a:r>
            <a:endParaRPr lang="en-US" altLang="ko-KR" sz="1400" b="1" dirty="0"/>
          </a:p>
          <a:p>
            <a:r>
              <a:rPr lang="en-US" altLang="ko-KR" sz="1400" dirty="0"/>
              <a:t>13:30 – 13:50   Non-</a:t>
            </a:r>
            <a:r>
              <a:rPr lang="en-US" altLang="ko-KR" sz="1400" dirty="0" err="1"/>
              <a:t>axisymmetry</a:t>
            </a:r>
            <a:r>
              <a:rPr lang="en-US" altLang="ko-KR" sz="1400" dirty="0"/>
              <a:t> at the center of NSTX – Lessons to </a:t>
            </a:r>
            <a:r>
              <a:rPr lang="en-US" altLang="ko-KR" sz="1400" dirty="0" smtClean="0"/>
              <a:t>optimize </a:t>
            </a:r>
            <a:r>
              <a:rPr lang="en-US" altLang="ko-KR" sz="1400" dirty="0"/>
              <a:t>3D tokamaks, J.K. Park (PPPL, USA)</a:t>
            </a:r>
          </a:p>
          <a:p>
            <a:r>
              <a:rPr lang="en-US" altLang="ko-KR" sz="1400" dirty="0"/>
              <a:t>13:50 – 14:10   Numerical simulations of stabilization of Global Alfven </a:t>
            </a:r>
            <a:r>
              <a:rPr lang="en-US" altLang="ko-KR" sz="1400" dirty="0" err="1" smtClean="0"/>
              <a:t>Eigenmodes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(GAEs) in NSTX-U, E. </a:t>
            </a:r>
            <a:r>
              <a:rPr lang="en-US" altLang="ko-KR" sz="1400" dirty="0" err="1"/>
              <a:t>Belova</a:t>
            </a:r>
            <a:r>
              <a:rPr lang="en-US" altLang="ko-KR" sz="1400" dirty="0"/>
              <a:t> (PPPL, USA)</a:t>
            </a:r>
          </a:p>
          <a:p>
            <a:r>
              <a:rPr lang="en-US" altLang="ko-KR" sz="1400" dirty="0"/>
              <a:t>14:10 – 14:30   Next-Step Low-Aspect-Ratio Tokamaks Using </a:t>
            </a:r>
            <a:r>
              <a:rPr lang="en-US" altLang="ko-KR" sz="1400" dirty="0" smtClean="0"/>
              <a:t>High-Temperature </a:t>
            </a:r>
            <a:r>
              <a:rPr lang="en-US" altLang="ko-KR" sz="1400" dirty="0"/>
              <a:t>Superconductors and Liquid Metal Plasma </a:t>
            </a:r>
          </a:p>
          <a:p>
            <a:r>
              <a:rPr lang="en-US" altLang="ko-KR" sz="1400" dirty="0"/>
              <a:t>                            Facing Components, J. Menard (PPPL, USA)</a:t>
            </a:r>
          </a:p>
          <a:p>
            <a:r>
              <a:rPr lang="en-US" altLang="ko-KR" sz="1400" dirty="0"/>
              <a:t>14:30 – 15:05   The PROTO-SPHERA experiment, an innovative </a:t>
            </a:r>
            <a:r>
              <a:rPr lang="en-US" altLang="ko-KR" sz="1400" dirty="0" smtClean="0"/>
              <a:t>confinement </a:t>
            </a:r>
            <a:r>
              <a:rPr lang="en-US" altLang="ko-KR" sz="1400" dirty="0"/>
              <a:t>scheme for Fusion, F. </a:t>
            </a:r>
            <a:r>
              <a:rPr lang="en-US" altLang="ko-KR" sz="1400" dirty="0" err="1"/>
              <a:t>Alladio</a:t>
            </a:r>
            <a:r>
              <a:rPr lang="en-US" altLang="ko-KR" sz="1400" dirty="0"/>
              <a:t> (ENEA, Italy)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15:05 – 15:30   Coffee Break </a:t>
            </a:r>
          </a:p>
          <a:p>
            <a:endParaRPr lang="en-US" altLang="ko-KR" sz="1400" dirty="0"/>
          </a:p>
          <a:p>
            <a:r>
              <a:rPr lang="en-US" altLang="ko-KR" sz="1400" dirty="0"/>
              <a:t>15:30 – 17:30    Poster Session	Chairs: A. </a:t>
            </a:r>
            <a:r>
              <a:rPr lang="en-US" altLang="ko-KR" sz="1400" dirty="0" err="1"/>
              <a:t>Ejiri</a:t>
            </a:r>
            <a:r>
              <a:rPr lang="en-US" altLang="ko-KR" sz="1400" dirty="0"/>
              <a:t>/M. </a:t>
            </a:r>
            <a:r>
              <a:rPr lang="en-US" altLang="ko-KR" sz="1400" dirty="0" err="1" smtClean="0"/>
              <a:t>Bongard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74178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1046" y="29807"/>
            <a:ext cx="11855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Program </a:t>
            </a:r>
            <a:r>
              <a:rPr lang="en-US" altLang="ko-KR" sz="3200" b="1" dirty="0" smtClean="0"/>
              <a:t>(Wednesday, Sept. 20, 2017)</a:t>
            </a:r>
            <a:endParaRPr lang="en-US" altLang="ko-KR" sz="3200" b="1" dirty="0"/>
          </a:p>
        </p:txBody>
      </p:sp>
      <p:sp>
        <p:nvSpPr>
          <p:cNvPr id="5" name="직사각형 4"/>
          <p:cNvSpPr/>
          <p:nvPr/>
        </p:nvSpPr>
        <p:spPr>
          <a:xfrm>
            <a:off x="0" y="716182"/>
            <a:ext cx="12192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/>
              <a:t>Session 4</a:t>
            </a:r>
            <a:r>
              <a:rPr lang="en-US" altLang="ko-KR" sz="1400" dirty="0"/>
              <a:t>				</a:t>
            </a:r>
            <a:r>
              <a:rPr lang="en-US" altLang="ko-KR" sz="1400" b="1" dirty="0"/>
              <a:t>Chair: M. </a:t>
            </a:r>
            <a:r>
              <a:rPr lang="en-US" altLang="ko-KR" sz="1400" b="1" dirty="0" err="1"/>
              <a:t>Inomoto</a:t>
            </a:r>
            <a:endParaRPr lang="en-US" altLang="ko-KR" sz="1400" b="1" dirty="0"/>
          </a:p>
          <a:p>
            <a:r>
              <a:rPr lang="en-US" altLang="ko-KR" sz="1400" dirty="0"/>
              <a:t>09:00 – 09:35   MAST Upgrade – Progress &amp; Plans, B. Lloyd (UKAEA, UK)</a:t>
            </a:r>
          </a:p>
          <a:p>
            <a:r>
              <a:rPr lang="en-US" altLang="ko-KR" sz="1400" dirty="0"/>
              <a:t>09:35 – 09:55   Secondary ELM filaments in MAST, S. Elmore (UKAEA, UK)</a:t>
            </a:r>
          </a:p>
          <a:p>
            <a:r>
              <a:rPr lang="en-US" altLang="ko-KR" sz="1400" dirty="0"/>
              <a:t>09:55 – 10:15   Plasma Response, Density Control, and Neutral Fueling: </a:t>
            </a:r>
            <a:r>
              <a:rPr lang="en-US" altLang="ko-KR" sz="1400" dirty="0" smtClean="0"/>
              <a:t>EMC3-EIRENE </a:t>
            </a:r>
            <a:r>
              <a:rPr lang="en-US" altLang="ko-KR" sz="1400" dirty="0"/>
              <a:t>Analysis of Edge Plasmas at MAST</a:t>
            </a:r>
            <a:r>
              <a:rPr lang="en-US" altLang="ko-KR" sz="1400" dirty="0" smtClean="0"/>
              <a:t>,</a:t>
            </a:r>
          </a:p>
          <a:p>
            <a:r>
              <a:rPr lang="en-US" altLang="ko-KR" sz="1400" dirty="0"/>
              <a:t>	</a:t>
            </a:r>
            <a:r>
              <a:rPr lang="en-US" altLang="ko-KR" sz="1400" dirty="0" smtClean="0"/>
              <a:t>	 </a:t>
            </a:r>
            <a:r>
              <a:rPr lang="en-US" altLang="ko-KR" sz="1400" dirty="0"/>
              <a:t>I. </a:t>
            </a:r>
            <a:r>
              <a:rPr lang="en-US" altLang="ko-KR" sz="1400" dirty="0" smtClean="0"/>
              <a:t>Waters </a:t>
            </a:r>
            <a:r>
              <a:rPr lang="en-US" altLang="ko-KR" sz="1400" dirty="0"/>
              <a:t>(Univ. of Wisconsin-Madison, USA)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10:15 – 10:45   Coffee Break 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Session 5</a:t>
            </a:r>
            <a:r>
              <a:rPr lang="en-US" altLang="ko-KR" sz="1400" dirty="0"/>
              <a:t>				</a:t>
            </a:r>
            <a:r>
              <a:rPr lang="en-US" altLang="ko-KR" sz="1400" b="1" dirty="0"/>
              <a:t>Chair: N. N. </a:t>
            </a:r>
            <a:r>
              <a:rPr lang="en-US" altLang="ko-KR" sz="1400" b="1" dirty="0" err="1"/>
              <a:t>Bakharev</a:t>
            </a:r>
            <a:endParaRPr lang="en-US" altLang="ko-KR" sz="1400" b="1" dirty="0"/>
          </a:p>
          <a:p>
            <a:r>
              <a:rPr lang="en-US" altLang="ko-KR" sz="1400" dirty="0"/>
              <a:t>10:45 – 11:05   </a:t>
            </a:r>
            <a:r>
              <a:rPr lang="en-US" altLang="ko-KR" sz="1400" dirty="0" err="1"/>
              <a:t>Gyrokinetic</a:t>
            </a:r>
            <a:r>
              <a:rPr lang="en-US" altLang="ko-KR" sz="1400" dirty="0"/>
              <a:t> heat-flux footprint in NSTX and NSTX-U plasmas, </a:t>
            </a:r>
            <a:r>
              <a:rPr lang="en-US" altLang="ko-KR" sz="1400" dirty="0" smtClean="0"/>
              <a:t>S</a:t>
            </a:r>
            <a:r>
              <a:rPr lang="en-US" altLang="ko-KR" sz="1400" dirty="0"/>
              <a:t>. Ku (PPPL, USA)</a:t>
            </a:r>
          </a:p>
          <a:p>
            <a:r>
              <a:rPr lang="en-US" altLang="ko-KR" sz="1400" dirty="0"/>
              <a:t>11:05 – 11:25   Requirements, Designs and Plans for NSTX-U High Heat Flux </a:t>
            </a:r>
            <a:r>
              <a:rPr lang="en-US" altLang="ko-KR" sz="1400" dirty="0" smtClean="0"/>
              <a:t>Plasma </a:t>
            </a:r>
            <a:r>
              <a:rPr lang="en-US" altLang="ko-KR" sz="1400" dirty="0"/>
              <a:t>Facing Components , M. L. </a:t>
            </a:r>
            <a:r>
              <a:rPr lang="en-US" altLang="ko-KR" sz="1400" dirty="0" err="1"/>
              <a:t>Reinke</a:t>
            </a:r>
            <a:r>
              <a:rPr lang="en-US" altLang="ko-KR" sz="1400" dirty="0"/>
              <a:t> (ORNL, USA)</a:t>
            </a:r>
          </a:p>
          <a:p>
            <a:r>
              <a:rPr lang="en-US" altLang="ko-KR" sz="1400" dirty="0"/>
              <a:t>11:25 – 12:00    Recent activities on TST-2 , A. </a:t>
            </a:r>
            <a:r>
              <a:rPr lang="en-US" altLang="ko-KR" sz="1400" dirty="0" err="1"/>
              <a:t>Ejiri</a:t>
            </a:r>
            <a:r>
              <a:rPr lang="en-US" altLang="ko-KR" sz="1400" dirty="0"/>
              <a:t> (Univ. Tokyo, Japan)</a:t>
            </a:r>
            <a:endParaRPr lang="ko-KR" altLang="en-US" sz="1400" dirty="0"/>
          </a:p>
          <a:p>
            <a:endParaRPr lang="en-US" altLang="ko-KR" sz="1400" dirty="0"/>
          </a:p>
          <a:p>
            <a:r>
              <a:rPr lang="en-US" altLang="ko-KR" sz="1400" dirty="0"/>
              <a:t>12:00 – 13:30   Lunch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Session 6</a:t>
            </a:r>
            <a:r>
              <a:rPr lang="en-US" altLang="ko-KR" sz="1400" dirty="0"/>
              <a:t>				</a:t>
            </a:r>
            <a:r>
              <a:rPr lang="en-US" altLang="ko-KR" sz="1400" b="1" dirty="0"/>
              <a:t>Chair: M. Ono</a:t>
            </a:r>
          </a:p>
          <a:p>
            <a:r>
              <a:rPr lang="en-US" altLang="ko-KR" sz="1400" dirty="0"/>
              <a:t>13:30 – 14:05   </a:t>
            </a:r>
            <a:r>
              <a:rPr lang="en-US" altLang="ko-KR" sz="1400" dirty="0" err="1"/>
              <a:t>Overdense</a:t>
            </a:r>
            <a:r>
              <a:rPr lang="en-US" altLang="ko-KR" sz="1400" dirty="0"/>
              <a:t> plasma production by electron Bernstein wave </a:t>
            </a:r>
            <a:r>
              <a:rPr lang="en-US" altLang="ko-KR" sz="1400" dirty="0" smtClean="0"/>
              <a:t>in the </a:t>
            </a:r>
            <a:r>
              <a:rPr lang="en-US" altLang="ko-KR" sz="1400" dirty="0"/>
              <a:t>LATE device, H. Tanaka (Kyoto Univ., Japan)</a:t>
            </a:r>
          </a:p>
          <a:p>
            <a:r>
              <a:rPr lang="en-US" altLang="ko-KR" sz="1400" dirty="0"/>
              <a:t>14:05 – 14:25   Kinetic study of plasma current start-up under electron </a:t>
            </a:r>
            <a:r>
              <a:rPr lang="en-US" altLang="ko-KR" sz="1400" dirty="0" smtClean="0"/>
              <a:t>Bernstein </a:t>
            </a:r>
            <a:r>
              <a:rPr lang="en-US" altLang="ko-KR" sz="1400" dirty="0"/>
              <a:t>wave power in spherical tokamaks, </a:t>
            </a:r>
            <a:r>
              <a:rPr lang="en-US" altLang="ko-KR" sz="1400" dirty="0" smtClean="0"/>
              <a:t>E.J</a:t>
            </a:r>
            <a:r>
              <a:rPr lang="en-US" altLang="ko-KR" sz="1400" dirty="0"/>
              <a:t>. du </a:t>
            </a:r>
            <a:r>
              <a:rPr lang="en-US" altLang="ko-KR" sz="1400" dirty="0" err="1"/>
              <a:t>Toit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York Univ., UK)</a:t>
            </a:r>
          </a:p>
          <a:p>
            <a:r>
              <a:rPr lang="en-US" altLang="ko-KR" sz="1400" dirty="0"/>
              <a:t>14:25 – 14:45   Status of the Lower Hybrid Fast Wave Research on VEST, S. H. </a:t>
            </a:r>
            <a:r>
              <a:rPr lang="en-US" altLang="ko-KR" sz="1400" dirty="0" smtClean="0"/>
              <a:t>Kim </a:t>
            </a:r>
            <a:r>
              <a:rPr lang="en-US" altLang="ko-KR" sz="1400" dirty="0"/>
              <a:t>(KAERI, Korea)</a:t>
            </a:r>
          </a:p>
          <a:p>
            <a:r>
              <a:rPr lang="en-US" altLang="ko-KR" sz="1400" dirty="0"/>
              <a:t>14:45 – 15:05    The effects of the HHFW wave-field on the evolution of fast </a:t>
            </a:r>
            <a:r>
              <a:rPr lang="en-US" altLang="ko-KR" sz="1400" dirty="0" smtClean="0"/>
              <a:t>ion </a:t>
            </a:r>
            <a:r>
              <a:rPr lang="en-US" altLang="ko-KR" sz="1400" dirty="0"/>
              <a:t>/ beam ion populations in NSTX plasma, </a:t>
            </a:r>
            <a:r>
              <a:rPr lang="en-US" altLang="ko-KR" sz="1400" dirty="0" smtClean="0"/>
              <a:t>N</a:t>
            </a:r>
            <a:r>
              <a:rPr lang="en-US" altLang="ko-KR" sz="1400" dirty="0"/>
              <a:t>. </a:t>
            </a:r>
            <a:r>
              <a:rPr lang="en-US" altLang="ko-KR" sz="1400" dirty="0" err="1"/>
              <a:t>Bertelli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PPPL, USA)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15:05 – 15:40   Coffee Break 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Session 7</a:t>
            </a:r>
            <a:r>
              <a:rPr lang="en-US" altLang="ko-KR" sz="1400" dirty="0"/>
              <a:t>				</a:t>
            </a:r>
            <a:r>
              <a:rPr lang="en-US" altLang="ko-KR" sz="1400" b="1" dirty="0"/>
              <a:t>Chair: : B. Lloyd</a:t>
            </a:r>
          </a:p>
          <a:p>
            <a:r>
              <a:rPr lang="en-US" altLang="ko-KR" sz="1400" dirty="0"/>
              <a:t>15:40 – 16:15   </a:t>
            </a:r>
            <a:r>
              <a:rPr lang="en-US" altLang="ko-KR" sz="1400" dirty="0" smtClean="0"/>
              <a:t>Overview </a:t>
            </a:r>
            <a:r>
              <a:rPr lang="en-US" altLang="ko-KR" sz="1400" dirty="0"/>
              <a:t>of the Pegasus Non-Solenoidal Startup </a:t>
            </a:r>
            <a:r>
              <a:rPr lang="en-US" altLang="ko-KR" sz="1400" dirty="0" smtClean="0"/>
              <a:t>Research Program </a:t>
            </a:r>
            <a:r>
              <a:rPr lang="en-US" altLang="ko-KR" sz="1400" dirty="0"/>
              <a:t>, M. </a:t>
            </a:r>
            <a:r>
              <a:rPr lang="en-US" altLang="ko-KR" sz="1400" dirty="0" err="1"/>
              <a:t>Bongard</a:t>
            </a:r>
            <a:r>
              <a:rPr lang="en-US" altLang="ko-KR" sz="1400" dirty="0"/>
              <a:t> (Univ. of Wisconsin-Madison, USA)</a:t>
            </a:r>
          </a:p>
          <a:p>
            <a:r>
              <a:rPr lang="en-US" altLang="ko-KR" sz="1400" dirty="0"/>
              <a:t>16:15 – 16:50   Merging Formation of High-Beta STs in UTST, M. </a:t>
            </a:r>
            <a:r>
              <a:rPr lang="en-US" altLang="ko-KR" sz="1400" dirty="0" err="1"/>
              <a:t>Inomoto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(</a:t>
            </a:r>
            <a:r>
              <a:rPr lang="en-US" altLang="ko-KR" sz="1400" dirty="0"/>
              <a:t>Tokyo Univ., Japan)</a:t>
            </a:r>
          </a:p>
          <a:p>
            <a:r>
              <a:rPr lang="en-US" altLang="ko-KR" sz="1400" dirty="0"/>
              <a:t>16:50 – 17:10   Study on MHD Activity during </a:t>
            </a:r>
            <a:r>
              <a:rPr lang="en-US" altLang="ko-KR" sz="1400" dirty="0" err="1"/>
              <a:t>Ohmic</a:t>
            </a:r>
            <a:r>
              <a:rPr lang="en-US" altLang="ko-KR" sz="1400" dirty="0"/>
              <a:t> Plasma Operation in </a:t>
            </a:r>
            <a:r>
              <a:rPr lang="en-US" altLang="ko-KR" sz="1400" dirty="0" smtClean="0"/>
              <a:t>VEST</a:t>
            </a:r>
            <a:r>
              <a:rPr lang="en-US" altLang="ko-KR" sz="1400" dirty="0"/>
              <a:t>, J. H. Yang (SNU, Korea)</a:t>
            </a:r>
          </a:p>
          <a:p>
            <a:r>
              <a:rPr lang="en-US" altLang="ko-KR" sz="1400" dirty="0"/>
              <a:t>17:10 – 17:30    NSTX Vertical Displacement Event 3D nonlinear modelling </a:t>
            </a:r>
            <a:r>
              <a:rPr lang="en-US" altLang="ko-KR" sz="1400" dirty="0" smtClean="0"/>
              <a:t>with </a:t>
            </a:r>
            <a:r>
              <a:rPr lang="en-US" altLang="ko-KR" sz="1400" dirty="0"/>
              <a:t>M3D-C1, D. </a:t>
            </a:r>
            <a:r>
              <a:rPr lang="en-US" altLang="ko-KR" sz="1400" dirty="0" err="1"/>
              <a:t>Pfefferlé</a:t>
            </a:r>
            <a:r>
              <a:rPr lang="en-US" altLang="ko-KR" sz="1400" dirty="0"/>
              <a:t> (PPPL, USA</a:t>
            </a:r>
            <a:r>
              <a:rPr lang="en-US" altLang="ko-KR" sz="1400" dirty="0" smtClean="0"/>
              <a:t>)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6980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1046" y="29807"/>
            <a:ext cx="11855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Program </a:t>
            </a:r>
            <a:r>
              <a:rPr lang="en-US" altLang="ko-KR" sz="3200" b="1" dirty="0" smtClean="0"/>
              <a:t>(Thursday, Sept. 21, 2017)</a:t>
            </a:r>
            <a:endParaRPr lang="en-US" altLang="ko-KR" sz="3200" b="1" dirty="0"/>
          </a:p>
        </p:txBody>
      </p:sp>
      <p:sp>
        <p:nvSpPr>
          <p:cNvPr id="5" name="직사각형 4"/>
          <p:cNvSpPr/>
          <p:nvPr/>
        </p:nvSpPr>
        <p:spPr>
          <a:xfrm>
            <a:off x="444500" y="932082"/>
            <a:ext cx="105283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/>
              <a:t>Session 8</a:t>
            </a:r>
            <a:r>
              <a:rPr lang="en-US" altLang="ko-KR" sz="1400" dirty="0"/>
              <a:t>				</a:t>
            </a:r>
            <a:r>
              <a:rPr lang="en-US" altLang="ko-KR" sz="1400" b="1" dirty="0"/>
              <a:t>Chair: Z. Gao</a:t>
            </a:r>
          </a:p>
          <a:p>
            <a:r>
              <a:rPr lang="en-US" altLang="ko-KR" sz="1400" dirty="0"/>
              <a:t>09:00 – 09:35   Progress toward LTX-</a:t>
            </a:r>
            <a:r>
              <a:rPr lang="el-GR" altLang="ko-KR" sz="1400" dirty="0"/>
              <a:t>β</a:t>
            </a:r>
            <a:r>
              <a:rPr lang="en-US" altLang="ko-KR" sz="1400" dirty="0"/>
              <a:t>, R. </a:t>
            </a:r>
            <a:r>
              <a:rPr lang="en-US" altLang="ko-KR" sz="1400" dirty="0" err="1"/>
              <a:t>Majeski</a:t>
            </a:r>
            <a:r>
              <a:rPr lang="en-US" altLang="ko-KR" sz="1400" dirty="0"/>
              <a:t> (PPPL, USA)</a:t>
            </a:r>
          </a:p>
          <a:p>
            <a:r>
              <a:rPr lang="en-US" altLang="ko-KR" sz="1400" dirty="0"/>
              <a:t>09:35 – 09:55   Transient CHI Research on STs, R. Raman (PPPL, USA)</a:t>
            </a:r>
          </a:p>
          <a:p>
            <a:r>
              <a:rPr lang="en-US" altLang="ko-KR" sz="1400" dirty="0"/>
              <a:t>09:55 – 10:15   The main results of the 0.5 T Globus-M experiments, N. N. </a:t>
            </a:r>
            <a:r>
              <a:rPr lang="en-US" altLang="ko-KR" sz="1400" dirty="0" err="1" smtClean="0"/>
              <a:t>Bakharev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(</a:t>
            </a:r>
            <a:r>
              <a:rPr lang="en-US" altLang="ko-KR" sz="1400" dirty="0" err="1"/>
              <a:t>Ioffe</a:t>
            </a:r>
            <a:r>
              <a:rPr lang="en-US" altLang="ko-KR" sz="1400" dirty="0"/>
              <a:t> institute, RF)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10:15 – 10:45   Coffee Break 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Session 9</a:t>
            </a:r>
            <a:r>
              <a:rPr lang="en-US" altLang="ko-KR" sz="1400" dirty="0"/>
              <a:t>				</a:t>
            </a:r>
            <a:r>
              <a:rPr lang="en-US" altLang="ko-KR" sz="1400" b="1" dirty="0"/>
              <a:t>Chair: H. Tanaka</a:t>
            </a:r>
          </a:p>
          <a:p>
            <a:r>
              <a:rPr lang="en-US" altLang="ko-KR" sz="1400" dirty="0"/>
              <a:t>10:45 – 11:20   Status of the Globus-M2 project, N. N. </a:t>
            </a:r>
            <a:r>
              <a:rPr lang="en-US" altLang="ko-KR" sz="1400" dirty="0" err="1"/>
              <a:t>Bakharev</a:t>
            </a:r>
            <a:r>
              <a:rPr lang="en-US" altLang="ko-KR" sz="1400" dirty="0"/>
              <a:t> (</a:t>
            </a:r>
            <a:r>
              <a:rPr lang="en-US" altLang="ko-KR" sz="1400" dirty="0" err="1"/>
              <a:t>Ioffe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institute</a:t>
            </a:r>
            <a:r>
              <a:rPr lang="en-US" altLang="ko-KR" sz="1400" dirty="0"/>
              <a:t>, RF)</a:t>
            </a:r>
          </a:p>
          <a:p>
            <a:r>
              <a:rPr lang="en-US" altLang="ko-KR" sz="1400" dirty="0"/>
              <a:t>11:20 – 11:55   Recent experimental progress on the SUNIST spherical </a:t>
            </a:r>
            <a:r>
              <a:rPr lang="en-US" altLang="ko-KR" sz="1400" dirty="0" smtClean="0"/>
              <a:t>tokamak </a:t>
            </a:r>
            <a:r>
              <a:rPr lang="en-US" altLang="ko-KR" sz="1400" dirty="0"/>
              <a:t>, Z. Gao (Tsinghua Univ., China)</a:t>
            </a:r>
          </a:p>
          <a:p>
            <a:r>
              <a:rPr lang="en-US" altLang="ko-KR" sz="1400" dirty="0"/>
              <a:t>11:55 – 12:15   Study of the tearing instability during the current ramp up </a:t>
            </a:r>
            <a:r>
              <a:rPr lang="en-US" altLang="ko-KR" sz="1400" dirty="0" smtClean="0"/>
              <a:t>stage </a:t>
            </a:r>
            <a:r>
              <a:rPr lang="en-US" altLang="ko-KR" sz="1400" dirty="0"/>
              <a:t>in the SUNIST Spherical Tokamak, </a:t>
            </a:r>
            <a:endParaRPr lang="en-US" altLang="ko-KR" sz="1400" dirty="0" smtClean="0"/>
          </a:p>
          <a:p>
            <a:r>
              <a:rPr lang="en-US" altLang="ko-KR" sz="1400" dirty="0"/>
              <a:t>	</a:t>
            </a:r>
            <a:r>
              <a:rPr lang="en-US" altLang="ko-KR" sz="1400" dirty="0" smtClean="0"/>
              <a:t>	H</a:t>
            </a:r>
            <a:r>
              <a:rPr lang="en-US" altLang="ko-KR" sz="1400" dirty="0"/>
              <a:t>. </a:t>
            </a:r>
            <a:r>
              <a:rPr lang="en-US" altLang="ko-KR" sz="1400" dirty="0" err="1"/>
              <a:t>Zhong</a:t>
            </a:r>
            <a:r>
              <a:rPr lang="en-US" altLang="ko-KR" sz="1400" dirty="0"/>
              <a:t> (Tsinghua </a:t>
            </a:r>
            <a:r>
              <a:rPr lang="en-US" altLang="ko-KR" sz="1400" dirty="0" smtClean="0"/>
              <a:t>Univ</a:t>
            </a:r>
            <a:r>
              <a:rPr lang="en-US" altLang="ko-KR" sz="1400" dirty="0"/>
              <a:t>., China)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12:05 – 13:35   Lunch</a:t>
            </a:r>
          </a:p>
          <a:p>
            <a:endParaRPr lang="en-US" altLang="ko-KR" sz="1400" dirty="0"/>
          </a:p>
          <a:p>
            <a:r>
              <a:rPr lang="en-US" altLang="ko-KR" sz="1400" dirty="0"/>
              <a:t>13:35 – 18:30   VEST Visit &amp; Tour</a:t>
            </a:r>
          </a:p>
          <a:p>
            <a:endParaRPr lang="en-US" altLang="ko-KR" sz="1400" dirty="0"/>
          </a:p>
          <a:p>
            <a:r>
              <a:rPr lang="fr-FR" altLang="ko-KR" sz="1400" dirty="0"/>
              <a:t>18:30 – 20:30   Banquet</a:t>
            </a:r>
          </a:p>
        </p:txBody>
      </p:sp>
    </p:spTree>
    <p:extLst>
      <p:ext uri="{BB962C8B-B14F-4D97-AF65-F5344CB8AC3E}">
        <p14:creationId xmlns:p14="http://schemas.microsoft.com/office/powerpoint/2010/main" val="23049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1046" y="29807"/>
            <a:ext cx="11855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/>
              <a:t>Program </a:t>
            </a:r>
            <a:r>
              <a:rPr lang="en-US" altLang="ko-KR" sz="3200" b="1" dirty="0" smtClean="0"/>
              <a:t>(Friday, Sept. 22, 2017)</a:t>
            </a:r>
            <a:endParaRPr lang="en-US" altLang="ko-KR" sz="3200" b="1" dirty="0"/>
          </a:p>
        </p:txBody>
      </p:sp>
      <p:sp>
        <p:nvSpPr>
          <p:cNvPr id="5" name="직사각형 4"/>
          <p:cNvSpPr/>
          <p:nvPr/>
        </p:nvSpPr>
        <p:spPr>
          <a:xfrm>
            <a:off x="302773" y="982882"/>
            <a:ext cx="1157252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/>
              <a:t>Session 10</a:t>
            </a:r>
            <a:r>
              <a:rPr lang="en-US" altLang="ko-KR" sz="1400" dirty="0"/>
              <a:t>			</a:t>
            </a:r>
            <a:r>
              <a:rPr lang="en-US" altLang="ko-KR" sz="1400" b="1" dirty="0"/>
              <a:t>Chair: M. </a:t>
            </a:r>
            <a:r>
              <a:rPr lang="en-US" altLang="ko-KR" sz="1400" b="1" dirty="0" err="1"/>
              <a:t>Gryaznevich</a:t>
            </a:r>
            <a:r>
              <a:rPr lang="en-US" altLang="ko-KR" sz="1400" b="1" dirty="0"/>
              <a:t> </a:t>
            </a:r>
          </a:p>
          <a:p>
            <a:r>
              <a:rPr lang="en-US" altLang="ko-KR" sz="1400" dirty="0"/>
              <a:t>09:00 – 09:35   Overview of recent progress on plasma current start-up </a:t>
            </a:r>
            <a:r>
              <a:rPr lang="en-US" altLang="ko-KR" sz="1400" dirty="0" smtClean="0"/>
              <a:t>and long-duration </a:t>
            </a:r>
            <a:r>
              <a:rPr lang="en-US" altLang="ko-KR" sz="1400" dirty="0"/>
              <a:t>plasma maintenance in QUEST</a:t>
            </a:r>
            <a:r>
              <a:rPr lang="el-GR" altLang="ko-KR" sz="1400" dirty="0"/>
              <a:t>, </a:t>
            </a:r>
            <a:endParaRPr lang="en-US" altLang="ko-KR" sz="1400" dirty="0" smtClean="0"/>
          </a:p>
          <a:p>
            <a:r>
              <a:rPr lang="en-US" altLang="ko-KR" sz="1400" dirty="0"/>
              <a:t>	</a:t>
            </a:r>
            <a:r>
              <a:rPr lang="en-US" altLang="ko-KR" sz="1400" dirty="0" smtClean="0"/>
              <a:t>	K</a:t>
            </a:r>
            <a:r>
              <a:rPr lang="en-US" altLang="ko-KR" sz="1400" dirty="0"/>
              <a:t>. </a:t>
            </a:r>
            <a:r>
              <a:rPr lang="en-US" altLang="ko-KR" sz="1400" dirty="0" err="1" smtClean="0"/>
              <a:t>Hanada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(Kyushu Univ., Japan)</a:t>
            </a:r>
          </a:p>
          <a:p>
            <a:r>
              <a:rPr lang="en-US" altLang="ko-KR" sz="1400" dirty="0"/>
              <a:t>09:35 – 09:55   Validating </a:t>
            </a:r>
            <a:r>
              <a:rPr lang="en-US" altLang="ko-KR" sz="1400" dirty="0" err="1"/>
              <a:t>gyrokinetic</a:t>
            </a:r>
            <a:r>
              <a:rPr lang="en-US" altLang="ko-KR" sz="1400" dirty="0"/>
              <a:t> predictions using NSTX-U plasmas , W. </a:t>
            </a:r>
            <a:r>
              <a:rPr lang="en-US" altLang="ko-KR" sz="1400" dirty="0" err="1" smtClean="0"/>
              <a:t>Guttenfelder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(PPPL, USA)</a:t>
            </a:r>
          </a:p>
          <a:p>
            <a:r>
              <a:rPr lang="en-US" altLang="ko-KR" sz="1400" dirty="0"/>
              <a:t>09:55 – 10:15   Scaling Study of Reconnection Heating in Torus Plasma </a:t>
            </a:r>
            <a:r>
              <a:rPr lang="en-US" altLang="ko-KR" sz="1400" dirty="0" smtClean="0"/>
              <a:t>Merging </a:t>
            </a:r>
            <a:r>
              <a:rPr lang="en-US" altLang="ko-KR" sz="1400" dirty="0"/>
              <a:t>Experiments , Y. Ono (Tokyo Univ., Japan)</a:t>
            </a:r>
          </a:p>
          <a:p>
            <a:endParaRPr lang="en-US" altLang="ko-KR" sz="1400" dirty="0"/>
          </a:p>
          <a:p>
            <a:r>
              <a:rPr lang="en-US" altLang="ko-KR" sz="1400" dirty="0"/>
              <a:t>10:15 – 10:45   Coffee Break 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Session 11</a:t>
            </a:r>
            <a:r>
              <a:rPr lang="en-US" altLang="ko-KR" sz="1400" dirty="0"/>
              <a:t>			</a:t>
            </a:r>
            <a:r>
              <a:rPr lang="en-US" altLang="ko-KR" sz="1400" b="1" dirty="0"/>
              <a:t>Chair: Y. S. Hwang </a:t>
            </a:r>
          </a:p>
          <a:p>
            <a:r>
              <a:rPr lang="en-US" altLang="ko-KR" sz="1400" dirty="0"/>
              <a:t>10:45 – 11:20   First Results from ST40 , M. </a:t>
            </a:r>
            <a:r>
              <a:rPr lang="en-US" altLang="ko-KR" sz="1400" dirty="0" err="1"/>
              <a:t>Gryaznevich</a:t>
            </a:r>
            <a:r>
              <a:rPr lang="en-US" altLang="ko-KR" sz="1400" dirty="0"/>
              <a:t> (Tokamak Energy, UK)</a:t>
            </a:r>
          </a:p>
          <a:p>
            <a:r>
              <a:rPr lang="en-US" altLang="ko-KR" sz="1400" b="1" dirty="0"/>
              <a:t>11:20 – 12:00   Discussion Session &amp; Closing Remarks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423736" y="3813395"/>
            <a:ext cx="6159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sz="2400" dirty="0" smtClean="0"/>
              <a:t>Best Poster Award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sz="2400" dirty="0" smtClean="0"/>
              <a:t>Chairs: Prof. </a:t>
            </a:r>
            <a:r>
              <a:rPr lang="en-US" altLang="ko-KR" sz="2400" dirty="0" err="1" smtClean="0"/>
              <a:t>Ejiri</a:t>
            </a:r>
            <a:r>
              <a:rPr lang="en-US" altLang="ko-KR" sz="2400" dirty="0" smtClean="0"/>
              <a:t> and Dr. </a:t>
            </a:r>
            <a:r>
              <a:rPr lang="en-US" altLang="ko-KR" sz="2400" dirty="0" err="1" smtClean="0"/>
              <a:t>Bongard</a:t>
            </a:r>
            <a:endParaRPr lang="en-US" altLang="ko-KR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ko-KR" sz="2400" dirty="0" smtClean="0"/>
              <a:t>Recipients: S.C. Hong and Y.G. Kim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ko-KR" sz="2400" dirty="0" smtClean="0"/>
              <a:t>Next ISTW 2019 where? </a:t>
            </a: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423736" y="5383055"/>
            <a:ext cx="11593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solidFill>
                  <a:srgbClr val="000000"/>
                </a:solidFill>
              </a:rPr>
              <a:t>Previous </a:t>
            </a:r>
            <a:r>
              <a:rPr lang="en-US" altLang="ko-KR" sz="1600" b="1" dirty="0">
                <a:solidFill>
                  <a:srgbClr val="000000"/>
                </a:solidFill>
              </a:rPr>
              <a:t>ISTWs 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: </a:t>
            </a:r>
            <a:r>
              <a:rPr lang="en-US" altLang="ko-KR" sz="1600" b="1" dirty="0">
                <a:solidFill>
                  <a:srgbClr val="000000"/>
                </a:solidFill>
              </a:rPr>
              <a:t>Oak Ridge (1994), Princeton (1995), </a:t>
            </a:r>
            <a:r>
              <a:rPr lang="en-US" altLang="ko-KR" sz="1600" b="1" dirty="0" err="1">
                <a:solidFill>
                  <a:srgbClr val="000000"/>
                </a:solidFill>
              </a:rPr>
              <a:t>Culham</a:t>
            </a:r>
            <a:r>
              <a:rPr lang="en-US" altLang="ko-KR" sz="1600" b="1" dirty="0">
                <a:solidFill>
                  <a:srgbClr val="000000"/>
                </a:solidFill>
              </a:rPr>
              <a:t> (1996), St. Petersburg (1997), Tokyo (1998), Seattle (1999), Sao Jose dos Campos (2001), Princeton (2002), </a:t>
            </a:r>
            <a:r>
              <a:rPr lang="en-US" altLang="ko-KR" sz="1600" b="1" dirty="0" err="1">
                <a:solidFill>
                  <a:srgbClr val="000000"/>
                </a:solidFill>
              </a:rPr>
              <a:t>Culham</a:t>
            </a:r>
            <a:r>
              <a:rPr lang="en-US" altLang="ko-KR" sz="1600" b="1" dirty="0">
                <a:solidFill>
                  <a:srgbClr val="000000"/>
                </a:solidFill>
              </a:rPr>
              <a:t> (2003), Kyoto (2004), St. Petersburg (2005), Chengdu (2006), Fukuoka (2007), </a:t>
            </a:r>
            <a:r>
              <a:rPr lang="en-US" altLang="ko-KR" sz="1600" b="1" dirty="0" err="1">
                <a:solidFill>
                  <a:srgbClr val="000000"/>
                </a:solidFill>
              </a:rPr>
              <a:t>Frascati</a:t>
            </a:r>
            <a:r>
              <a:rPr lang="en-US" altLang="ko-KR" sz="1600" b="1" dirty="0">
                <a:solidFill>
                  <a:srgbClr val="000000"/>
                </a:solidFill>
              </a:rPr>
              <a:t> (2008), Madison (2009), Toki (2011), 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York </a:t>
            </a:r>
            <a:r>
              <a:rPr lang="en-US" altLang="ko-KR" sz="1600" b="1" dirty="0">
                <a:solidFill>
                  <a:srgbClr val="000000"/>
                </a:solidFill>
              </a:rPr>
              <a:t>(2013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), 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Princeton (2015</a:t>
            </a:r>
            <a:r>
              <a:rPr lang="en-US" altLang="ko-KR" sz="1600" b="1" dirty="0" smtClean="0">
                <a:solidFill>
                  <a:srgbClr val="000000"/>
                </a:solidFill>
              </a:rPr>
              <a:t>) and Seoul(2017).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026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276</Words>
  <Application>Microsoft Office PowerPoint</Application>
  <PresentationFormat>와이드스크린</PresentationFormat>
  <Paragraphs>103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Y. S. Hwang</dc:creator>
  <cp:lastModifiedBy>Y. S. Hwang</cp:lastModifiedBy>
  <cp:revision>40</cp:revision>
  <cp:lastPrinted>2017-05-01T02:19:06Z</cp:lastPrinted>
  <dcterms:created xsi:type="dcterms:W3CDTF">2017-04-27T04:39:46Z</dcterms:created>
  <dcterms:modified xsi:type="dcterms:W3CDTF">2017-09-22T00:53:40Z</dcterms:modified>
</cp:coreProperties>
</file>