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0" r:id="rId2"/>
    <p:sldId id="441" r:id="rId3"/>
    <p:sldId id="44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98" d="100"/>
          <a:sy n="9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611938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Menard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- 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ISTW 2017 – NSTX-U 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Vincent Chan (Editor of the Journal of Fusion Energy) and </a:t>
            </a:r>
            <a:r>
              <a:rPr lang="en-US" dirty="0" err="1"/>
              <a:t>Dr</a:t>
            </a:r>
            <a:r>
              <a:rPr lang="en-US" dirty="0"/>
              <a:t> Hisako Niko (Springer publishing editor) </a:t>
            </a:r>
            <a:r>
              <a:rPr lang="en-US" dirty="0" smtClean="0"/>
              <a:t>inviting us </a:t>
            </a:r>
            <a:r>
              <a:rPr lang="en-US" dirty="0"/>
              <a:t>to contribute a paper to a special issue of the </a:t>
            </a:r>
            <a:r>
              <a:rPr lang="en-US" b="1" i="1" dirty="0"/>
              <a:t>Journal of Fusion Energy</a:t>
            </a:r>
            <a:r>
              <a:rPr lang="en-US" dirty="0"/>
              <a:t> entitled</a:t>
            </a:r>
            <a:r>
              <a:rPr lang="en-US" dirty="0" smtClean="0"/>
              <a:t>: “</a:t>
            </a:r>
            <a:r>
              <a:rPr lang="en-US" b="1" dirty="0"/>
              <a:t>Creativity and Innovations in Fusion Energy Research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Goal </a:t>
            </a:r>
            <a:r>
              <a:rPr lang="en-US" dirty="0"/>
              <a:t>of </a:t>
            </a:r>
            <a:r>
              <a:rPr lang="en-US" dirty="0" smtClean="0"/>
              <a:t>special issue:  present </a:t>
            </a:r>
            <a:r>
              <a:rPr lang="en-US" dirty="0"/>
              <a:t>review articles to educate </a:t>
            </a:r>
            <a:r>
              <a:rPr lang="en-US" dirty="0" smtClean="0"/>
              <a:t>scientific </a:t>
            </a:r>
            <a:r>
              <a:rPr lang="en-US" dirty="0"/>
              <a:t>community on the </a:t>
            </a:r>
            <a:r>
              <a:rPr lang="en-US" b="1" dirty="0"/>
              <a:t>fundamental ideas, status of development and path to realization of fusion </a:t>
            </a:r>
            <a:r>
              <a:rPr lang="en-US" b="1" dirty="0" smtClean="0"/>
              <a:t>energy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From V. Chan (May 30, 2017):</a:t>
            </a:r>
          </a:p>
          <a:p>
            <a:pPr lvl="1"/>
            <a:r>
              <a:rPr lang="en-US" dirty="0" smtClean="0"/>
              <a:t>“I am </a:t>
            </a:r>
            <a:r>
              <a:rPr lang="en-US" dirty="0"/>
              <a:t>writing to ask if you or someone you know would be interested in contributing a review/overview article </a:t>
            </a:r>
            <a:r>
              <a:rPr lang="en-US" b="1" dirty="0">
                <a:solidFill>
                  <a:srgbClr val="C00000"/>
                </a:solidFill>
              </a:rPr>
              <a:t>on the ST path to fusion energy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/>
              <a:t>already have commitments worldwide on tokamak and </a:t>
            </a:r>
            <a:r>
              <a:rPr lang="en-US" dirty="0" err="1"/>
              <a:t>stellarator</a:t>
            </a:r>
            <a:r>
              <a:rPr lang="en-US" dirty="0"/>
              <a:t> path, as well as alternate concepts such as Tri-Alpha and General </a:t>
            </a:r>
            <a:r>
              <a:rPr lang="en-US" dirty="0" smtClean="0"/>
              <a:t>Fusion”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Discussion on </a:t>
            </a:r>
            <a:r>
              <a:rPr lang="en-US" sz="3200" dirty="0" smtClean="0"/>
              <a:t>“ST </a:t>
            </a:r>
            <a:r>
              <a:rPr lang="en-US" sz="3200" dirty="0"/>
              <a:t>Path to Fusion </a:t>
            </a:r>
            <a:r>
              <a:rPr lang="en-US" sz="3200" dirty="0" smtClean="0"/>
              <a:t>Energy” (1)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Autofit/>
          </a:bodyPr>
          <a:lstStyle/>
          <a:p>
            <a:r>
              <a:rPr lang="en-US" sz="2400" dirty="0"/>
              <a:t>Submission deadline is December 31, 2017</a:t>
            </a:r>
          </a:p>
          <a:p>
            <a:r>
              <a:rPr lang="en-US" sz="2400" dirty="0"/>
              <a:t>Queried ST researchers July 25</a:t>
            </a:r>
          </a:p>
          <a:p>
            <a:pPr lvl="1"/>
            <a:r>
              <a:rPr lang="en-US" sz="2000" dirty="0"/>
              <a:t>Affirmative responses:  </a:t>
            </a:r>
          </a:p>
          <a:p>
            <a:pPr lvl="2"/>
            <a:r>
              <a:rPr lang="en-US" sz="1800" dirty="0"/>
              <a:t>J. Menard (US - Cu FNSF, HTS Pilot, maybe ST DTT)</a:t>
            </a:r>
          </a:p>
          <a:p>
            <a:pPr lvl="2"/>
            <a:r>
              <a:rPr lang="en-US" sz="1800" dirty="0"/>
              <a:t>H. Wilson (UK - vision for CTF / Reactor?)</a:t>
            </a:r>
          </a:p>
          <a:p>
            <a:pPr lvl="2"/>
            <a:r>
              <a:rPr lang="en-US" sz="1800" dirty="0"/>
              <a:t>M. </a:t>
            </a:r>
            <a:r>
              <a:rPr lang="en-US" sz="1800" dirty="0" err="1"/>
              <a:t>Gryaznevich</a:t>
            </a:r>
            <a:r>
              <a:rPr lang="en-US" sz="1800" dirty="0"/>
              <a:t> / Tokamak Energy (UK - compact HTS STs)</a:t>
            </a:r>
          </a:p>
          <a:p>
            <a:pPr lvl="2"/>
            <a:r>
              <a:rPr lang="en-US" sz="1800" dirty="0"/>
              <a:t>R. </a:t>
            </a:r>
            <a:r>
              <a:rPr lang="en-US" sz="1800" dirty="0" err="1"/>
              <a:t>Majeski</a:t>
            </a:r>
            <a:r>
              <a:rPr lang="en-US" sz="1800" dirty="0"/>
              <a:t> (US - LM wall STs?)</a:t>
            </a:r>
          </a:p>
          <a:p>
            <a:pPr lvl="2"/>
            <a:r>
              <a:rPr lang="en-US" sz="1800" dirty="0" err="1" smtClean="0"/>
              <a:t>Gusev</a:t>
            </a:r>
            <a:r>
              <a:rPr lang="en-US" sz="1800" dirty="0" smtClean="0"/>
              <a:t>, </a:t>
            </a:r>
            <a:r>
              <a:rPr lang="en-US" sz="1800" dirty="0" err="1" smtClean="0"/>
              <a:t>Bakharev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RF), Hwang (Korea) – ST </a:t>
            </a:r>
            <a:r>
              <a:rPr lang="en-US" sz="1800" dirty="0"/>
              <a:t>fusion neutron </a:t>
            </a:r>
            <a:r>
              <a:rPr lang="en-US" sz="1800" dirty="0" smtClean="0"/>
              <a:t>sources / hybrids</a:t>
            </a:r>
            <a:endParaRPr lang="en-US" sz="1800" dirty="0"/>
          </a:p>
          <a:p>
            <a:pPr lvl="2"/>
            <a:r>
              <a:rPr lang="en-US" sz="1800" dirty="0"/>
              <a:t>Any interest from Japan, </a:t>
            </a:r>
            <a:r>
              <a:rPr lang="en-US" sz="1800" dirty="0" smtClean="0"/>
              <a:t>or </a:t>
            </a:r>
            <a:r>
              <a:rPr lang="en-US" sz="1800" dirty="0"/>
              <a:t>China?  </a:t>
            </a:r>
            <a:r>
              <a:rPr lang="en-US" sz="1800" dirty="0" smtClean="0"/>
              <a:t>Canada General Fusion?</a:t>
            </a:r>
            <a:endParaRPr lang="en-US" sz="1800" dirty="0"/>
          </a:p>
          <a:p>
            <a:r>
              <a:rPr lang="en-US" sz="2400" dirty="0" smtClean="0"/>
              <a:t>Will </a:t>
            </a:r>
            <a:r>
              <a:rPr lang="en-US" sz="2400" dirty="0" smtClean="0"/>
              <a:t>Doodle during next several weeks to schedule discussion of possible approaches / structure for paper.   </a:t>
            </a:r>
          </a:p>
          <a:p>
            <a:r>
              <a:rPr lang="en-US" sz="2400" dirty="0" smtClean="0"/>
              <a:t>Perhaps have small </a:t>
            </a:r>
            <a:r>
              <a:rPr lang="en-US" sz="2400" dirty="0" smtClean="0"/>
              <a:t>workshop to discuss ST fusion energy development path with participants above + invitations to broader community (?)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Discussion on “ST Path to Fusion Energy” </a:t>
            </a:r>
            <a:r>
              <a:rPr lang="en-US" sz="3200" dirty="0" smtClean="0"/>
              <a:t>(2)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61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possible </a:t>
            </a:r>
            <a:r>
              <a:rPr lang="en-US" dirty="0" smtClean="0"/>
              <a:t>fusion energy development needs and associated missions</a:t>
            </a:r>
          </a:p>
          <a:p>
            <a:r>
              <a:rPr lang="en-US" dirty="0"/>
              <a:t>P</a:t>
            </a:r>
            <a:r>
              <a:rPr lang="en-US" dirty="0" smtClean="0"/>
              <a:t>roposed </a:t>
            </a:r>
            <a:r>
              <a:rPr lang="en-US" dirty="0"/>
              <a:t>application of ST to fulfill </a:t>
            </a:r>
            <a:r>
              <a:rPr lang="en-US" dirty="0" smtClean="0"/>
              <a:t>mission(s) including motivation for utilizing ST configuration</a:t>
            </a:r>
          </a:p>
          <a:p>
            <a:r>
              <a:rPr lang="en-US" dirty="0" smtClean="0"/>
              <a:t>Performance / parameters </a:t>
            </a:r>
            <a:r>
              <a:rPr lang="en-US" dirty="0"/>
              <a:t>needed </a:t>
            </a:r>
            <a:r>
              <a:rPr lang="en-US" dirty="0" smtClean="0"/>
              <a:t>for application</a:t>
            </a:r>
          </a:p>
          <a:p>
            <a:r>
              <a:rPr lang="en-US" dirty="0" smtClean="0"/>
              <a:t>Presently achieved performance, gap identification</a:t>
            </a:r>
          </a:p>
          <a:p>
            <a:r>
              <a:rPr lang="en-US" dirty="0" smtClean="0"/>
              <a:t>Overview of remaining </a:t>
            </a:r>
            <a:r>
              <a:rPr lang="en-US" dirty="0"/>
              <a:t>physics and </a:t>
            </a:r>
            <a:r>
              <a:rPr lang="en-US" dirty="0" smtClean="0"/>
              <a:t>technological gaps to be addressed to realize application </a:t>
            </a:r>
            <a:endParaRPr lang="en-US" dirty="0"/>
          </a:p>
          <a:p>
            <a:r>
              <a:rPr lang="en-US" dirty="0" smtClean="0"/>
              <a:t>Near-term planned or proposed expanded R&amp;D and/or new facilities to reduce gaps toward application</a:t>
            </a:r>
          </a:p>
          <a:p>
            <a:r>
              <a:rPr lang="en-US" dirty="0" smtClean="0"/>
              <a:t>Summary of shared/common physics &amp; technological R&amp;D across range of proposed ST applications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paper </a:t>
            </a:r>
            <a:r>
              <a:rPr lang="en-US" dirty="0" smtClean="0"/>
              <a:t>structure, group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271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NSTX Upgrade</vt:lpstr>
      <vt:lpstr>Discussion on “ST Path to Fusion Energy” (1)</vt:lpstr>
      <vt:lpstr>Discussion on “ST Path to Fusion Energy” (2)</vt:lpstr>
      <vt:lpstr>Possible paper structure, group input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237</cp:revision>
  <dcterms:created xsi:type="dcterms:W3CDTF">2015-07-16T16:59:24Z</dcterms:created>
  <dcterms:modified xsi:type="dcterms:W3CDTF">2017-09-25T14:24:09Z</dcterms:modified>
</cp:coreProperties>
</file>