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7"/>
  </p:notesMasterIdLst>
  <p:sldIdLst>
    <p:sldId id="403" r:id="rId2"/>
    <p:sldId id="402" r:id="rId3"/>
    <p:sldId id="390" r:id="rId4"/>
    <p:sldId id="414" r:id="rId5"/>
    <p:sldId id="391" r:id="rId6"/>
    <p:sldId id="388" r:id="rId7"/>
    <p:sldId id="420" r:id="rId8"/>
    <p:sldId id="353" r:id="rId9"/>
    <p:sldId id="398" r:id="rId10"/>
    <p:sldId id="416" r:id="rId11"/>
    <p:sldId id="417" r:id="rId12"/>
    <p:sldId id="430" r:id="rId13"/>
    <p:sldId id="423" r:id="rId14"/>
    <p:sldId id="427" r:id="rId15"/>
    <p:sldId id="419" r:id="rId16"/>
    <p:sldId id="426" r:id="rId17"/>
    <p:sldId id="421" r:id="rId18"/>
    <p:sldId id="429" r:id="rId19"/>
    <p:sldId id="431" r:id="rId20"/>
    <p:sldId id="433" r:id="rId21"/>
    <p:sldId id="434" r:id="rId22"/>
    <p:sldId id="436" r:id="rId23"/>
    <p:sldId id="440" r:id="rId24"/>
    <p:sldId id="441" r:id="rId25"/>
    <p:sldId id="442" r:id="rId26"/>
    <p:sldId id="443" r:id="rId27"/>
    <p:sldId id="438" r:id="rId28"/>
    <p:sldId id="411" r:id="rId29"/>
    <p:sldId id="432" r:id="rId30"/>
    <p:sldId id="435" r:id="rId31"/>
    <p:sldId id="351" r:id="rId32"/>
    <p:sldId id="439" r:id="rId33"/>
    <p:sldId id="395" r:id="rId34"/>
    <p:sldId id="282" r:id="rId35"/>
    <p:sldId id="40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3366FF"/>
    <a:srgbClr val="909CF4"/>
    <a:srgbClr val="86B7FE"/>
    <a:srgbClr val="88A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83" autoAdjust="0"/>
    <p:restoredTop sz="94660"/>
  </p:normalViewPr>
  <p:slideViewPr>
    <p:cSldViewPr snapToGrid="0">
      <p:cViewPr varScale="1">
        <p:scale>
          <a:sx n="79" d="100"/>
          <a:sy n="79" d="100"/>
        </p:scale>
        <p:origin x="957" y="5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754D9-0226-4807-B13D-88D130391D96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F29BB-438A-43E2-A117-2FAB2AEAA6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104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our Team</a:t>
            </a:r>
            <a:r>
              <a:rPr lang="en-GB" baseline="0" dirty="0"/>
              <a:t>. You might find some familiar faces (our founders Alan and Mikhail). </a:t>
            </a:r>
            <a:r>
              <a:rPr lang="en-GB" dirty="0"/>
              <a:t>Photo taken i</a:t>
            </a:r>
            <a:r>
              <a:rPr lang="en-GB" baseline="0" dirty="0"/>
              <a:t>n Alan Sykes’ retirement party (early spring if I remember correctly). A</a:t>
            </a:r>
            <a:r>
              <a:rPr lang="en-GB" dirty="0"/>
              <a:t>lready out of date.</a:t>
            </a:r>
            <a:r>
              <a:rPr lang="en-GB" baseline="0" dirty="0"/>
              <a:t> Scale model of </a:t>
            </a:r>
            <a:r>
              <a:rPr lang="en-GB" dirty="0"/>
              <a:t>ST40 on the background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878D8-8BC6-4872-BAA4-A84FE504C5D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956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0FDA9-D145-4FD6-A799-C8D83284DCB4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35653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Just</a:t>
            </a:r>
            <a:r>
              <a:rPr lang="en-GB" baseline="0" dirty="0"/>
              <a:t> to give you a quick view, here’s ST40. 3T, 2MA spherical tokamak that we’re currently building. I’ll go further into details later, but first let me show you the outline of my presentation.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878D8-8BC6-4872-BAA4-A84FE504C5D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52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TF: 400V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878D8-8BC6-4872-BAA4-A84FE504C5D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65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Induced current in the vessel up to 0.8MA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878D8-8BC6-4872-BAA4-A84FE504C5D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593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Induced current in the vessel up to 0.8MA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878D8-8BC6-4872-BAA4-A84FE504C5D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794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Induced current in the vessel up to 0.8MA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878D8-8BC6-4872-BAA4-A84FE504C5D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901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Induced current in the vessel up to 0.8MA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878D8-8BC6-4872-BAA4-A84FE504C5D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332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Induced current in the vessel up to 0.8MA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878D8-8BC6-4872-BAA4-A84FE504C5D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126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Short</a:t>
            </a:r>
            <a:r>
              <a:rPr lang="en-GB" baseline="0" dirty="0"/>
              <a:t> pulse Japanese beam for start-up. JET tritium plant to be closer to us than JET.</a:t>
            </a:r>
          </a:p>
          <a:p>
            <a:r>
              <a:rPr lang="en-GB" dirty="0"/>
              <a:t>Minimal</a:t>
            </a:r>
            <a:r>
              <a:rPr lang="en-GB" baseline="0" dirty="0"/>
              <a:t> shielding of the centre post.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878D8-8BC6-4872-BAA4-A84FE504C5D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740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51763"/>
            <a:ext cx="2057400" cy="365125"/>
          </a:xfrm>
        </p:spPr>
        <p:txBody>
          <a:bodyPr/>
          <a:lstStyle/>
          <a:p>
            <a:fld id="{1D205B87-1F98-4491-88D5-37E1888BE378}" type="datetime1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51763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M Gryaznevich, STW 2017, Seoul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2623" y="6443287"/>
            <a:ext cx="2057400" cy="365125"/>
          </a:xfrm>
        </p:spPr>
        <p:txBody>
          <a:bodyPr/>
          <a:lstStyle/>
          <a:p>
            <a:fld id="{BAB4242A-7597-4396-9EE1-D9180C3C324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-3301781" y="3301781"/>
            <a:ext cx="6858001" cy="2544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224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65206"/>
            <a:ext cx="2057400" cy="365125"/>
          </a:xfrm>
        </p:spPr>
        <p:txBody>
          <a:bodyPr/>
          <a:lstStyle/>
          <a:p>
            <a:fld id="{60A32EE1-C308-49D5-B35B-BA7F67F315F3}" type="datetime1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65206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M Gryaznevich, STW 2017, Seoul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2623" y="6456730"/>
            <a:ext cx="2057400" cy="365125"/>
          </a:xfrm>
        </p:spPr>
        <p:txBody>
          <a:bodyPr/>
          <a:lstStyle/>
          <a:p>
            <a:fld id="{BAB4242A-7597-4396-9EE1-D9180C3C3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31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435861"/>
            <a:ext cx="2057400" cy="365125"/>
          </a:xfrm>
        </p:spPr>
        <p:txBody>
          <a:bodyPr/>
          <a:lstStyle/>
          <a:p>
            <a:fld id="{4334E7AC-F7AB-48DD-8FBB-3BB3131F6CB2}" type="datetime1">
              <a:rPr lang="en-GB" smtClean="0"/>
              <a:t>19/09/2017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435861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M Gryaznevich, STW 2017, Seoul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02623" y="6427385"/>
            <a:ext cx="2057400" cy="365125"/>
          </a:xfrm>
        </p:spPr>
        <p:txBody>
          <a:bodyPr/>
          <a:lstStyle/>
          <a:p>
            <a:fld id="{BAB4242A-7597-4396-9EE1-D9180C3C3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770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443812"/>
            <a:ext cx="2057400" cy="365125"/>
          </a:xfrm>
        </p:spPr>
        <p:txBody>
          <a:bodyPr/>
          <a:lstStyle/>
          <a:p>
            <a:fld id="{A91DCE89-1F4C-4519-955A-2691EEC6F253}" type="datetime1">
              <a:rPr lang="en-GB" smtClean="0"/>
              <a:t>19/09/2017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443812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M Gryaznevich, STW 2017, Seoul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02623" y="6435336"/>
            <a:ext cx="2057400" cy="365125"/>
          </a:xfrm>
        </p:spPr>
        <p:txBody>
          <a:bodyPr/>
          <a:lstStyle/>
          <a:p>
            <a:fld id="{BAB4242A-7597-4396-9EE1-D9180C3C3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78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5A16-018A-4DDD-9F86-D092EEADC2BA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701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F3AA8C0-2583-45BA-AE59-E372DD565CBC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30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V="1">
            <a:off x="0" y="846561"/>
            <a:ext cx="9144000" cy="4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438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6F139-E207-461E-95AA-011B31B2184B}" type="datetime1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4381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 Gryaznevich, STW 2017, Seoul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2623" y="643533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4242A-7597-4396-9EE1-D9180C3C324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-3246122" y="3246122"/>
            <a:ext cx="6858001" cy="3657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87" y="99111"/>
            <a:ext cx="1736436" cy="6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0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3668" r:id="rId5"/>
    <p:sldLayoutId id="2147483669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B807C3-F470-4028-82B2-8CDB6803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1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3EF0F3-D923-4979-A439-136C6E8DA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8E73E34-2F06-4371-9D06-B04FB21040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724" y="193780"/>
            <a:ext cx="8634549" cy="10355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Arial Black" panose="020B0A04020102020204" pitchFamily="34" charset="0"/>
              </a:rPr>
              <a:t>First Results from ST40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3653825-434E-4F6A-8702-D8E3BD2CC32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71203" y="4773169"/>
            <a:ext cx="7886700" cy="1500187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M Gryaznevich for the </a:t>
            </a:r>
            <a:r>
              <a:rPr lang="en-GB" b="1" dirty="0">
                <a:solidFill>
                  <a:srgbClr val="FFFF00"/>
                </a:solidFill>
                <a:latin typeface="Arial Black" panose="020B0A04020102020204" pitchFamily="34" charset="0"/>
              </a:rPr>
              <a:t>Tokamak Energy Team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4" y="5797968"/>
            <a:ext cx="2460825" cy="95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51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69232" y="116500"/>
            <a:ext cx="2623223" cy="51934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969" y="1139806"/>
            <a:ext cx="3022959" cy="5179402"/>
          </a:xfrm>
          <a:prstGeom prst="rect">
            <a:avLst/>
          </a:prstGeom>
        </p:spPr>
      </p:pic>
      <p:sp>
        <p:nvSpPr>
          <p:cNvPr id="90" name="Content Placeholder 89"/>
          <p:cNvSpPr>
            <a:spLocks noGrp="1"/>
          </p:cNvSpPr>
          <p:nvPr>
            <p:ph idx="4294967295"/>
          </p:nvPr>
        </p:nvSpPr>
        <p:spPr>
          <a:xfrm>
            <a:off x="607514" y="1444120"/>
            <a:ext cx="4671138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Machine monitoring: vacuum, mass spectrometer, fast ion gauge, thermocouples, position monitoring, TF joint testing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Magnetics: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Bp&amp;Bt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probes, flux loops,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Rogowski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coils, saddle loops, diamagnetic loops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Cameras: Fast high resolution visible (500&amp;80 fps), IR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17E8-D396-4FC7-A553-15E25FE0242C}" type="datetime1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809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55" y="2804628"/>
            <a:ext cx="5810164" cy="365210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707374" y="1024569"/>
            <a:ext cx="7849230" cy="182763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Multifoil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X-ray camera (4x3x20 channels), UV/visible spectrometer with impurity Doppler, dual colour NIR interferometer vertical &amp;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horisontal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chords, ECE Doppler radiometer, hard X-ray spectrometer, micro-balance probes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Planned: interferometer (195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m, 2 chords), NPA, multi-channel TS, neutron spectrometer, Langmuir probes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C2F2-B616-48FD-8153-C2B2234CE9A4}" type="datetime1">
              <a:rPr lang="en-GB" smtClean="0"/>
              <a:t>19/09/2017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11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9232" y="116500"/>
            <a:ext cx="2623223" cy="5193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en-GB" sz="3200" b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08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C2F2-B616-48FD-8153-C2B2234CE9A4}" type="datetime1">
              <a:rPr lang="en-GB" smtClean="0"/>
              <a:t>19/09/2017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12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9232" y="116500"/>
            <a:ext cx="2623223" cy="5193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ST40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38280" y="3090822"/>
            <a:ext cx="3873673" cy="5193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Results</a:t>
            </a:r>
          </a:p>
        </p:txBody>
      </p:sp>
    </p:spTree>
    <p:extLst>
      <p:ext uri="{BB962C8B-B14F-4D97-AF65-F5344CB8AC3E}">
        <p14:creationId xmlns:p14="http://schemas.microsoft.com/office/powerpoint/2010/main" val="766661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8649" y="120467"/>
            <a:ext cx="6498825" cy="59640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Merging-compression start-up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0238-2A4E-4287-B482-CB8EFD61805D}" type="datetime1">
              <a:rPr lang="en-GB" smtClean="0"/>
              <a:t>19/09/2017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13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8138" t="21861" r="36176" b="14541"/>
          <a:stretch/>
        </p:blipFill>
        <p:spPr>
          <a:xfrm>
            <a:off x="938306" y="1173531"/>
            <a:ext cx="7769412" cy="52831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0994" y="4071067"/>
            <a:ext cx="127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Total eddy currents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657351" y="4261899"/>
            <a:ext cx="1228972" cy="2565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533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591" y="212292"/>
            <a:ext cx="7061938" cy="59640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Merging-compression, basics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0238-2A4E-4287-B482-CB8EFD61805D}" type="datetime1">
              <a:rPr lang="en-GB" smtClean="0"/>
              <a:t>19/09/2017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14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22884" y="930660"/>
            <a:ext cx="834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During merging magnetic field line breaking and reconnection converts some poloidal magnetic flux into thermal energy.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78" y="3521080"/>
            <a:ext cx="2842475" cy="164641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603292" y="4012248"/>
            <a:ext cx="3424506" cy="1706954"/>
            <a:chOff x="5721795" y="3262128"/>
            <a:chExt cx="2906757" cy="13932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1795" y="3262128"/>
              <a:ext cx="2906757" cy="139322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91622" y="3856384"/>
              <a:ext cx="1220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baseline="-25000" dirty="0"/>
                <a:t>e,i</a:t>
              </a:r>
              <a:r>
                <a:rPr lang="en-US" dirty="0"/>
                <a:t>~1keV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171765" y="3908064"/>
              <a:ext cx="567764" cy="14398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647150" y="1632355"/>
            <a:ext cx="3496850" cy="2038665"/>
            <a:chOff x="5957632" y="4742635"/>
            <a:chExt cx="3051813" cy="16352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7632" y="4742635"/>
              <a:ext cx="2264240" cy="1635285"/>
            </a:xfrm>
            <a:prstGeom prst="rect">
              <a:avLst/>
            </a:prstGeom>
          </p:spPr>
        </p:pic>
        <p:sp>
          <p:nvSpPr>
            <p:cNvPr id="20" name="Star: 5 Points 19"/>
            <p:cNvSpPr/>
            <p:nvPr/>
          </p:nvSpPr>
          <p:spPr>
            <a:xfrm>
              <a:off x="7455647" y="5085146"/>
              <a:ext cx="150345" cy="126847"/>
            </a:xfrm>
            <a:prstGeom prst="star5">
              <a:avLst>
                <a:gd name="adj" fmla="val 21362"/>
                <a:gd name="hf" fmla="val 105146"/>
                <a:gd name="vf" fmla="val 11055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91440" rIns="182880"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7605992" y="5235575"/>
              <a:ext cx="290095" cy="36188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788951" y="5560277"/>
              <a:ext cx="1220494" cy="777667"/>
            </a:xfrm>
            <a:prstGeom prst="rect">
              <a:avLst/>
            </a:prstGeom>
            <a:noFill/>
          </p:spPr>
          <p:txBody>
            <a:bodyPr wrap="square" lIns="182880" tIns="91440" rIns="182880" rtlCol="0">
              <a:spAutoFit/>
            </a:bodyPr>
            <a:lstStyle/>
            <a:p>
              <a:r>
                <a:rPr lang="en-US" dirty="0"/>
                <a:t>P3 coil current achieved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78" y="4629819"/>
            <a:ext cx="4629495" cy="200947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86050" y="5636481"/>
            <a:ext cx="1976086" cy="646331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ct val="0"/>
              </a:spcAft>
            </a:pPr>
            <a:r>
              <a:rPr lang="en-GB" altLang="en-US" dirty="0">
                <a:solidFill>
                  <a:prstClr val="black"/>
                </a:solidFill>
              </a:rPr>
              <a:t>Plasma current increases with TF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67595" y="3547296"/>
            <a:ext cx="1711878" cy="92333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ct val="0"/>
              </a:spcAft>
            </a:pPr>
            <a:r>
              <a:rPr lang="en-GB" altLang="en-US" dirty="0">
                <a:solidFill>
                  <a:prstClr val="black"/>
                </a:solidFill>
              </a:rPr>
              <a:t>Plasma current increases linearly with I</a:t>
            </a:r>
            <a:r>
              <a:rPr lang="en-GB" altLang="en-US" baseline="-25000" dirty="0">
                <a:solidFill>
                  <a:prstClr val="black"/>
                </a:solidFill>
              </a:rPr>
              <a:t>P3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9949" y="1556832"/>
            <a:ext cx="503238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Swis721 BT" panose="020B0504020202020204" pitchFamily="34" charset="0"/>
              </a:rPr>
              <a:t>According to theory, and experimental data from START, MAST, Pegasus and several Japanese devices, heating due to </a:t>
            </a:r>
            <a:r>
              <a:rPr lang="en-GB">
                <a:latin typeface="Swis721 BT" panose="020B0504020202020204" pitchFamily="34" charset="0"/>
              </a:rPr>
              <a:t>reconnection is </a:t>
            </a:r>
            <a:r>
              <a:rPr lang="en-GB" dirty="0">
                <a:latin typeface="Swis721 BT" panose="020B0504020202020204" pitchFamily="34" charset="0"/>
              </a:rPr>
              <a:t>~ B</a:t>
            </a:r>
            <a:r>
              <a:rPr lang="en-GB" baseline="30000" dirty="0">
                <a:latin typeface="Swis721 BT" panose="020B0504020202020204" pitchFamily="34" charset="0"/>
              </a:rPr>
              <a:t>2</a:t>
            </a:r>
            <a:r>
              <a:rPr lang="en-GB" dirty="0">
                <a:latin typeface="Swis721 BT" panose="020B0504020202020204" pitchFamily="34" charset="0"/>
              </a:rPr>
              <a:t>, so plasma in ST40 should show </a:t>
            </a:r>
            <a:r>
              <a:rPr lang="en-GB" dirty="0">
                <a:solidFill>
                  <a:srgbClr val="FF0000"/>
                </a:solidFill>
                <a:latin typeface="Swis721 BT" panose="020B0504020202020204" pitchFamily="34" charset="0"/>
              </a:rPr>
              <a:t>ignition parameters (</a:t>
            </a:r>
            <a:r>
              <a:rPr lang="en-GB" dirty="0" err="1">
                <a:solidFill>
                  <a:srgbClr val="FF0000"/>
                </a:solidFill>
                <a:latin typeface="Swis721 BT" panose="020B0504020202020204" pitchFamily="34" charset="0"/>
              </a:rPr>
              <a:t>nT</a:t>
            </a:r>
            <a:r>
              <a:rPr lang="en-GB" dirty="0" err="1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GB" dirty="0">
                <a:solidFill>
                  <a:srgbClr val="FF0000"/>
                </a:solidFill>
                <a:latin typeface="Swis721 BT" panose="020B0504020202020204" pitchFamily="34" charset="0"/>
              </a:rPr>
              <a:t>) </a:t>
            </a:r>
            <a:r>
              <a:rPr lang="en-GB" dirty="0">
                <a:latin typeface="Swis721 BT" panose="020B0504020202020204" pitchFamily="34" charset="0"/>
              </a:rPr>
              <a:t>with temperatures ~10 </a:t>
            </a:r>
            <a:r>
              <a:rPr lang="en-GB" dirty="0" err="1">
                <a:latin typeface="Swis721 BT" panose="020B0504020202020204" pitchFamily="34" charset="0"/>
              </a:rPr>
              <a:t>keV</a:t>
            </a:r>
            <a:endParaRPr lang="en-GB" dirty="0">
              <a:latin typeface="Swis721 BT" panose="020B0504020202020204" pitchFamily="34" charset="0"/>
            </a:endParaRPr>
          </a:p>
          <a:p>
            <a:pPr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Swis721 BT" panose="020B0504020202020204" pitchFamily="34" charset="0"/>
                <a:cs typeface="Arial" panose="020B0604020202020204" pitchFamily="34" charset="0"/>
              </a:rPr>
              <a:t>Extrapolation from MAST/START: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07956" y="5800944"/>
            <a:ext cx="3290873" cy="64633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ct val="0"/>
              </a:spcAft>
            </a:pPr>
            <a:r>
              <a:rPr lang="en-GB" altLang="en-US" dirty="0">
                <a:solidFill>
                  <a:prstClr val="black"/>
                </a:solidFill>
              </a:rPr>
              <a:t>Thermal energy in electrons and ions indeed increases </a:t>
            </a:r>
            <a:r>
              <a:rPr lang="en-GB" dirty="0">
                <a:latin typeface="Swis721 BT" panose="020B0504020202020204" pitchFamily="34" charset="0"/>
              </a:rPr>
              <a:t>~ B</a:t>
            </a:r>
            <a:r>
              <a:rPr lang="en-GB" baseline="30000" dirty="0">
                <a:latin typeface="Swis721 BT" panose="020B0504020202020204" pitchFamily="34" charset="0"/>
              </a:rPr>
              <a:t>2</a:t>
            </a:r>
            <a:r>
              <a:rPr lang="en-GB" dirty="0">
                <a:latin typeface="Swis721 BT" panose="020B0504020202020204" pitchFamily="34" charset="0"/>
              </a:rPr>
              <a:t>, MAST</a:t>
            </a:r>
            <a:endParaRPr lang="en-GB" altLang="en-US" baseline="-25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3921" y="203985"/>
            <a:ext cx="7061938" cy="59640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Merging-compression, first tests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0238-2A4E-4287-B482-CB8EFD61805D}" type="datetime1">
              <a:rPr lang="en-GB" smtClean="0"/>
              <a:t>19/09/2017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15</a:t>
            </a:fld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28650" y="2595641"/>
            <a:ext cx="2712257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traces for</a:t>
            </a:r>
          </a:p>
          <a:p>
            <a:pPr>
              <a:spcBef>
                <a:spcPts val="450"/>
              </a:spcBef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#2434 (5.5kV, 330kAt) and </a:t>
            </a:r>
          </a:p>
          <a:p>
            <a:pPr>
              <a:spcBef>
                <a:spcPts val="450"/>
              </a:spcBef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#2453 (1kV, 57.5kAt):</a:t>
            </a:r>
          </a:p>
          <a:p>
            <a:pPr>
              <a:spcBef>
                <a:spcPts val="450"/>
              </a:spcBef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m/c coil (P3) current</a:t>
            </a:r>
          </a:p>
          <a:p>
            <a:pPr>
              <a:spcBef>
                <a:spcPts val="450"/>
              </a:spcBef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pick-up coil, integrated</a:t>
            </a:r>
          </a:p>
          <a:p>
            <a:pPr>
              <a:spcBef>
                <a:spcPts val="450"/>
              </a:spcBef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Photodiode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0446" y="5832629"/>
            <a:ext cx="8122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that b/d happens when GDC is terminated by applied field. However, without support of GDC b/d never happened, so pre-ionization is essential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583028" y="2561451"/>
            <a:ext cx="2277054" cy="3073343"/>
            <a:chOff x="3350783" y="1181100"/>
            <a:chExt cx="3036072" cy="40977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0784" y="2891834"/>
              <a:ext cx="3036071" cy="119492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0784" y="4096163"/>
              <a:ext cx="3036071" cy="118272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0783" y="1181100"/>
              <a:ext cx="3036071" cy="1682155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270" y="2571432"/>
            <a:ext cx="2286198" cy="12730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1270" y="3862050"/>
            <a:ext cx="2290771" cy="9144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270" y="4794077"/>
            <a:ext cx="2290771" cy="882473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 flipV="1">
            <a:off x="4190504" y="2553885"/>
            <a:ext cx="0" cy="3080909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590638" y="2595641"/>
            <a:ext cx="0" cy="3080909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3921" y="1043315"/>
            <a:ext cx="84467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First tests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plasma formation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around m/c coils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Plasma around m/c coil was formed during GDC in He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- 530kAt in m/c coils have been demonstrated (300kAt on MAST) 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2892305" y="3574005"/>
            <a:ext cx="720768" cy="8289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3" idx="1"/>
          </p:cNvCxnSpPr>
          <p:nvPr/>
        </p:nvCxnSpPr>
        <p:spPr>
          <a:xfrm flipV="1">
            <a:off x="2382963" y="5191272"/>
            <a:ext cx="1200066" cy="17092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22" idx="1"/>
          </p:cNvCxnSpPr>
          <p:nvPr/>
        </p:nvCxnSpPr>
        <p:spPr>
          <a:xfrm flipV="1">
            <a:off x="2892305" y="4292597"/>
            <a:ext cx="690724" cy="50507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905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3244" y="153374"/>
            <a:ext cx="7061938" cy="59640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Merging-compression, first tests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0238-2A4E-4287-B482-CB8EFD61805D}" type="datetime1">
              <a:rPr lang="en-GB" smtClean="0"/>
              <a:t>19/09/2017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16</a:t>
            </a:fld>
            <a:endParaRPr lang="en-GB"/>
          </a:p>
        </p:txBody>
      </p:sp>
      <p:pic>
        <p:nvPicPr>
          <p:cNvPr id="13" name="MC_24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88109" y="1435521"/>
            <a:ext cx="4371914" cy="44544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33" y="4106628"/>
            <a:ext cx="3316335" cy="18598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133" y="1297363"/>
            <a:ext cx="3339718" cy="2228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2755" y="3569264"/>
            <a:ext cx="86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GDC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8950" y="6011238"/>
            <a:ext cx="4277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Plasma around m/c coil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663483" y="4715124"/>
            <a:ext cx="646124" cy="13726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49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00236" y="172113"/>
            <a:ext cx="7061938" cy="59640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Merging-compression, analysis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0238-2A4E-4287-B482-CB8EFD61805D}" type="datetime1">
              <a:rPr lang="en-GB" smtClean="0"/>
              <a:t>19/09/2017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17</a:t>
            </a:fld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711526" y="1014202"/>
            <a:ext cx="8280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Clear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b/d around coil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seen at ~ 40V of toroidal loop voltage, measured with a loop outside IVC and ~60 V at the coil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5987" y="4613325"/>
            <a:ext cx="41160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However, there is no evidence of filaments/arcs at the coil to be helical, as on MAST, so no self-generated TF can be suggested (plasma is cold).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81843" t="7165" b="61636"/>
          <a:stretch/>
        </p:blipFill>
        <p:spPr>
          <a:xfrm>
            <a:off x="814926" y="1977878"/>
            <a:ext cx="2389449" cy="23242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525" y="1553966"/>
            <a:ext cx="5485879" cy="2188011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H="1">
            <a:off x="2361535" y="1339871"/>
            <a:ext cx="469127" cy="141386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956893" y="3578087"/>
            <a:ext cx="1559448" cy="172353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/>
          <a:srcRect l="42132" t="18784" r="41059" b="39634"/>
          <a:stretch/>
        </p:blipFill>
        <p:spPr>
          <a:xfrm>
            <a:off x="4751245" y="3785008"/>
            <a:ext cx="2027464" cy="268019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957953" y="4247944"/>
            <a:ext cx="1776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b/d happens in absence of TF due to high loop voltage (100V) generated by m/c coil</a:t>
            </a:r>
          </a:p>
        </p:txBody>
      </p:sp>
    </p:spTree>
    <p:extLst>
      <p:ext uri="{BB962C8B-B14F-4D97-AF65-F5344CB8AC3E}">
        <p14:creationId xmlns:p14="http://schemas.microsoft.com/office/powerpoint/2010/main" val="21728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B57528-8C35-41B2-94BA-03AD397E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62FD52-9314-4444-825C-CEC0E4A4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18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54E4-1FBB-4610-AF2B-65E7751000B8}" type="datetime1">
              <a:rPr lang="en-GB" smtClean="0"/>
              <a:t>19/09/2017</a:t>
            </a:fld>
            <a:endParaRPr lang="en-GB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712654" y="190661"/>
            <a:ext cx="6546438" cy="55368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b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of vessel currents model</a:t>
            </a:r>
            <a:endParaRPr lang="en-GB" sz="2700" b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47"/>
                    </a14:imgEffect>
                    <a14:imgEffect>
                      <a14:saturation sat="368000"/>
                    </a14:imgEffect>
                    <a14:imgEffect>
                      <a14:brightnessContrast bright="3000" contrast="-30000"/>
                    </a14:imgEffect>
                  </a14:imgLayer>
                </a14:imgProps>
              </a:ext>
            </a:extLst>
          </a:blip>
          <a:srcRect l="37826" t="25805" r="39348" b="7802"/>
          <a:stretch/>
        </p:blipFill>
        <p:spPr>
          <a:xfrm>
            <a:off x="1156730" y="2083290"/>
            <a:ext cx="1926204" cy="29938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4738" y="1320327"/>
            <a:ext cx="812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Benchmarking of image currents model with experiment, #2310 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664" y="5626465"/>
            <a:ext cx="8122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agreement, results are important for disruption/VDE studies, so for design of the new IVC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31174" t="35569" r="31978" b="27574"/>
          <a:stretch/>
        </p:blipFill>
        <p:spPr>
          <a:xfrm>
            <a:off x="3715248" y="1895413"/>
            <a:ext cx="3322392" cy="17758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1175" t="31175" r="31912" b="31357"/>
          <a:stretch/>
        </p:blipFill>
        <p:spPr>
          <a:xfrm>
            <a:off x="3715248" y="3684551"/>
            <a:ext cx="3368926" cy="18273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4738" y="927308"/>
            <a:ext cx="802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 is critical to include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image currents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when designing scenarios.</a:t>
            </a:r>
          </a:p>
        </p:txBody>
      </p:sp>
    </p:spTree>
    <p:extLst>
      <p:ext uri="{BB962C8B-B14F-4D97-AF65-F5344CB8AC3E}">
        <p14:creationId xmlns:p14="http://schemas.microsoft.com/office/powerpoint/2010/main" val="719315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C2F2-B616-48FD-8153-C2B2234CE9A4}" type="datetime1">
              <a:rPr lang="en-GB" smtClean="0"/>
              <a:t>19/09/2017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19</a:t>
            </a:fld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92124" y="2794096"/>
            <a:ext cx="3873673" cy="5193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44555" y="3493827"/>
            <a:ext cx="6687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Predictions of performance for D-T operations</a:t>
            </a:r>
          </a:p>
          <a:p>
            <a:pPr marL="342900" indent="-342900">
              <a:buAutoNum type="arabicPeriod"/>
            </a:pPr>
            <a:r>
              <a:rPr lang="en-US" dirty="0"/>
              <a:t>Vertical stability</a:t>
            </a:r>
          </a:p>
          <a:p>
            <a:pPr marL="342900" indent="-342900">
              <a:buAutoNum type="arabicPeriod"/>
            </a:pPr>
            <a:r>
              <a:rPr lang="en-US" dirty="0" err="1"/>
              <a:t>Divertor</a:t>
            </a:r>
            <a:r>
              <a:rPr lang="en-US" dirty="0"/>
              <a:t> concept</a:t>
            </a:r>
          </a:p>
        </p:txBody>
      </p:sp>
    </p:spTree>
    <p:extLst>
      <p:ext uri="{BB962C8B-B14F-4D97-AF65-F5344CB8AC3E}">
        <p14:creationId xmlns:p14="http://schemas.microsoft.com/office/powerpoint/2010/main" val="160680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3469" y="206692"/>
            <a:ext cx="7886700" cy="6428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 Energy Ltd. 80+ staff in 2017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5120" y="1369964"/>
            <a:ext cx="8511736" cy="4700586"/>
            <a:chOff x="431954" y="1690689"/>
            <a:chExt cx="8606986" cy="47596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954" y="1690689"/>
              <a:ext cx="8606986" cy="475962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19732" t="5808" r="75358" b="81661"/>
            <a:stretch/>
          </p:blipFill>
          <p:spPr>
            <a:xfrm>
              <a:off x="7320831" y="1722781"/>
              <a:ext cx="632543" cy="8625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1849" t="24980" r="64691" b="22643"/>
            <a:stretch/>
          </p:blipFill>
          <p:spPr>
            <a:xfrm>
              <a:off x="8386581" y="1839594"/>
              <a:ext cx="548269" cy="59184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12772" t="18853" r="73294" b="53481"/>
            <a:stretch/>
          </p:blipFill>
          <p:spPr>
            <a:xfrm>
              <a:off x="7834625" y="2397106"/>
              <a:ext cx="551955" cy="73090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E62BE52-BFF2-4F8A-BCCA-4EC78E55D24C}"/>
              </a:ext>
            </a:extLst>
          </p:cNvPr>
          <p:cNvSpPr txBox="1"/>
          <p:nvPr/>
        </p:nvSpPr>
        <p:spPr>
          <a:xfrm>
            <a:off x="7640532" y="1164153"/>
            <a:ext cx="152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 Nightingale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F866AF-ACE6-49D0-84D1-0C80FA2EF788}"/>
              </a:ext>
            </a:extLst>
          </p:cNvPr>
          <p:cNvSpPr txBox="1"/>
          <p:nvPr/>
        </p:nvSpPr>
        <p:spPr>
          <a:xfrm>
            <a:off x="6558777" y="2368453"/>
            <a:ext cx="131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V </a:t>
            </a:r>
            <a:r>
              <a:rPr lang="en-GB" b="1" dirty="0" err="1">
                <a:solidFill>
                  <a:srgbClr val="FF0000"/>
                </a:solidFill>
              </a:rPr>
              <a:t>Chuyanov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231DB-ECFF-43E9-820F-B7E54EDE50EA}"/>
              </a:ext>
            </a:extLst>
          </p:cNvPr>
          <p:cNvSpPr txBox="1"/>
          <p:nvPr/>
        </p:nvSpPr>
        <p:spPr>
          <a:xfrm>
            <a:off x="775157" y="2420129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 Noonan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2B100-7AD5-40A8-A6F5-7946D02B88D6}"/>
              </a:ext>
            </a:extLst>
          </p:cNvPr>
          <p:cNvSpPr txBox="1"/>
          <p:nvPr/>
        </p:nvSpPr>
        <p:spPr>
          <a:xfrm>
            <a:off x="5110622" y="3577181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J </a:t>
            </a:r>
            <a:r>
              <a:rPr lang="en-GB" b="1" dirty="0" err="1">
                <a:solidFill>
                  <a:srgbClr val="FF0000"/>
                </a:solidFill>
              </a:rPr>
              <a:t>Hugill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005ABF-D511-4507-99B0-333576FDB4BB}"/>
              </a:ext>
            </a:extLst>
          </p:cNvPr>
          <p:cNvSpPr txBox="1"/>
          <p:nvPr/>
        </p:nvSpPr>
        <p:spPr>
          <a:xfrm>
            <a:off x="5867324" y="4162034"/>
            <a:ext cx="90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 Sykes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28F164-3193-4040-8253-D84A6CECBE2A}"/>
              </a:ext>
            </a:extLst>
          </p:cNvPr>
          <p:cNvSpPr txBox="1"/>
          <p:nvPr/>
        </p:nvSpPr>
        <p:spPr>
          <a:xfrm>
            <a:off x="7925545" y="394651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 </a:t>
            </a:r>
            <a:r>
              <a:rPr lang="en-GB" b="1" dirty="0" err="1">
                <a:solidFill>
                  <a:srgbClr val="FF0000"/>
                </a:solidFill>
              </a:rPr>
              <a:t>Kingham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2A6942-71D5-4F08-A4E0-BEAF556DCD8C}"/>
              </a:ext>
            </a:extLst>
          </p:cNvPr>
          <p:cNvSpPr txBox="1"/>
          <p:nvPr/>
        </p:nvSpPr>
        <p:spPr>
          <a:xfrm>
            <a:off x="2438179" y="2550243"/>
            <a:ext cx="160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 </a:t>
            </a:r>
            <a:r>
              <a:rPr lang="en-GB" b="1" dirty="0" err="1">
                <a:solidFill>
                  <a:srgbClr val="FF0000"/>
                </a:solidFill>
              </a:rPr>
              <a:t>Gryaznevich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3ECFD2-6B90-47B0-8590-8422505C5865}"/>
              </a:ext>
            </a:extLst>
          </p:cNvPr>
          <p:cNvSpPr txBox="1"/>
          <p:nvPr/>
        </p:nvSpPr>
        <p:spPr>
          <a:xfrm>
            <a:off x="1753726" y="343431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J Connor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20DBF7-FE3F-4B74-8778-3924BF478CF3}"/>
              </a:ext>
            </a:extLst>
          </p:cNvPr>
          <p:cNvSpPr txBox="1"/>
          <p:nvPr/>
        </p:nvSpPr>
        <p:spPr>
          <a:xfrm>
            <a:off x="993784" y="3571275"/>
            <a:ext cx="83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J Lister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0218E-BC41-45FA-AD68-A7EC4EF7A86A}"/>
              </a:ext>
            </a:extLst>
          </p:cNvPr>
          <p:cNvSpPr txBox="1"/>
          <p:nvPr/>
        </p:nvSpPr>
        <p:spPr>
          <a:xfrm>
            <a:off x="4170568" y="3842519"/>
            <a:ext cx="104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 Buxton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6E0591-8FE9-47CA-9299-8E809EEEA8C0}"/>
              </a:ext>
            </a:extLst>
          </p:cNvPr>
          <p:cNvSpPr txBox="1"/>
          <p:nvPr/>
        </p:nvSpPr>
        <p:spPr>
          <a:xfrm>
            <a:off x="3907753" y="2460276"/>
            <a:ext cx="151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V Shevchenko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B3CC44-6C74-4992-A622-245B2CC30249}"/>
              </a:ext>
            </a:extLst>
          </p:cNvPr>
          <p:cNvSpPr txBox="1"/>
          <p:nvPr/>
        </p:nvSpPr>
        <p:spPr>
          <a:xfrm>
            <a:off x="7671654" y="2908477"/>
            <a:ext cx="785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J Hunt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CCB9CF-D682-4B92-ADB0-1B372F583CD9}"/>
              </a:ext>
            </a:extLst>
          </p:cNvPr>
          <p:cNvSpPr txBox="1"/>
          <p:nvPr/>
        </p:nvSpPr>
        <p:spPr>
          <a:xfrm>
            <a:off x="2351296" y="4060472"/>
            <a:ext cx="106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 Costley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9A75502-775D-46F8-918C-979B5102F987}"/>
              </a:ext>
            </a:extLst>
          </p:cNvPr>
          <p:cNvCxnSpPr>
            <a:cxnSpLocks/>
          </p:cNvCxnSpPr>
          <p:nvPr/>
        </p:nvCxnSpPr>
        <p:spPr>
          <a:xfrm>
            <a:off x="1222313" y="2644942"/>
            <a:ext cx="673664" cy="30050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D97C889-2215-426B-BB8F-C7F90207EBA7}"/>
              </a:ext>
            </a:extLst>
          </p:cNvPr>
          <p:cNvCxnSpPr>
            <a:cxnSpLocks/>
          </p:cNvCxnSpPr>
          <p:nvPr/>
        </p:nvCxnSpPr>
        <p:spPr>
          <a:xfrm flipH="1" flipV="1">
            <a:off x="3015223" y="3462475"/>
            <a:ext cx="32114" cy="62131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2E105A9-FD6F-4FBF-87DD-4D48ED454FD1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4365875" y="2829608"/>
            <a:ext cx="298207" cy="386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0BFFD7-C692-40E9-B35D-BD73A45EDA31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3239649" y="2919575"/>
            <a:ext cx="324756" cy="17356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/>
          </p:cNvPr>
          <p:cNvSpPr txBox="1"/>
          <p:nvPr/>
        </p:nvSpPr>
        <p:spPr>
          <a:xfrm>
            <a:off x="5734307" y="2908477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 Windsor</a:t>
            </a: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B326-7AA2-436E-B998-47B8FDD156F2}" type="datetime1">
              <a:rPr lang="en-GB" smtClean="0"/>
              <a:t>19/09/2017</a:t>
            </a:fld>
            <a:endParaRPr lang="en-GB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</a:t>
            </a:fld>
            <a:endParaRPr lang="en-GB"/>
          </a:p>
        </p:txBody>
      </p:sp>
      <p:sp>
        <p:nvSpPr>
          <p:cNvPr id="29" name="TextBox 28">
            <a:extLst/>
          </p:cNvPr>
          <p:cNvSpPr txBox="1"/>
          <p:nvPr/>
        </p:nvSpPr>
        <p:spPr>
          <a:xfrm>
            <a:off x="6423569" y="1184627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 Thomas</a:t>
            </a:r>
          </a:p>
        </p:txBody>
      </p:sp>
    </p:spTree>
    <p:extLst>
      <p:ext uri="{BB962C8B-B14F-4D97-AF65-F5344CB8AC3E}">
        <p14:creationId xmlns:p14="http://schemas.microsoft.com/office/powerpoint/2010/main" val="3827992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B57528-8C35-41B2-94BA-03AD397E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62FD52-9314-4444-825C-CEC0E4A4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20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54E4-1FBB-4610-AF2B-65E7751000B8}" type="datetime1">
              <a:rPr lang="en-GB" smtClean="0"/>
              <a:t>19/09/2017</a:t>
            </a:fld>
            <a:endParaRPr lang="en-GB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16869" y="172127"/>
            <a:ext cx="7098316" cy="55368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predictions, ASTRA, ASCOT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5785" y="2372495"/>
            <a:ext cx="3723465" cy="2681534"/>
            <a:chOff x="803305" y="2159127"/>
            <a:chExt cx="3508234" cy="2431661"/>
          </a:xfrm>
        </p:grpSpPr>
        <p:grpSp>
          <p:nvGrpSpPr>
            <p:cNvPr id="12" name="Group 11"/>
            <p:cNvGrpSpPr/>
            <p:nvPr/>
          </p:nvGrpSpPr>
          <p:grpSpPr>
            <a:xfrm>
              <a:off x="1615315" y="2332005"/>
              <a:ext cx="1536514" cy="1594691"/>
              <a:chOff x="3539269" y="4467575"/>
              <a:chExt cx="1118746" cy="1090783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39269" y="4467575"/>
                <a:ext cx="142232" cy="146076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25223" y="5356886"/>
                <a:ext cx="432792" cy="201472"/>
              </a:xfrm>
              <a:prstGeom prst="rect">
                <a:avLst/>
              </a:prstGeom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305" y="2159127"/>
              <a:ext cx="3508234" cy="2431661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581519" y="946583"/>
            <a:ext cx="7259120" cy="15542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ASCOT simulations suggest that 1MW </a:t>
            </a:r>
            <a:r>
              <a:rPr lang="en-US" dirty="0"/>
              <a:t>140keV D NBI into pure D-T plasma (50:50) in 3T/2MA scenario will produce </a:t>
            </a:r>
            <a:r>
              <a:rPr lang="en-US" b="1" dirty="0"/>
              <a:t>677kW of thermal fusion </a:t>
            </a:r>
            <a:r>
              <a:rPr lang="en-US" dirty="0"/>
              <a:t>and </a:t>
            </a:r>
            <a:r>
              <a:rPr lang="en-US" b="1" dirty="0"/>
              <a:t>480kW from beam-plasma </a:t>
            </a:r>
            <a:r>
              <a:rPr lang="en-US" dirty="0"/>
              <a:t>reactions (for </a:t>
            </a:r>
            <a:r>
              <a:rPr lang="fi-FI" dirty="0"/>
              <a:t>T</a:t>
            </a:r>
            <a:r>
              <a:rPr lang="fi-FI" baseline="-25000" dirty="0"/>
              <a:t>e</a:t>
            </a:r>
            <a:r>
              <a:rPr lang="fi-FI" dirty="0"/>
              <a:t>(0)=5.7keV, T</a:t>
            </a:r>
            <a:r>
              <a:rPr lang="fi-FI" baseline="-25000" dirty="0"/>
              <a:t>i</a:t>
            </a:r>
            <a:r>
              <a:rPr lang="fi-FI" dirty="0"/>
              <a:t>(0)= =11.0keV, n</a:t>
            </a:r>
            <a:r>
              <a:rPr lang="fi-FI" baseline="-25000" dirty="0"/>
              <a:t>e</a:t>
            </a:r>
            <a:r>
              <a:rPr lang="fi-FI" dirty="0"/>
              <a:t>(0)=10</a:t>
            </a:r>
            <a:r>
              <a:rPr lang="fi-FI" baseline="30000" dirty="0"/>
              <a:t>20</a:t>
            </a:r>
            <a:r>
              <a:rPr lang="fi-FI" dirty="0"/>
              <a:t>m</a:t>
            </a:r>
            <a:r>
              <a:rPr lang="fi-FI" baseline="30000" dirty="0"/>
              <a:t>-3</a:t>
            </a:r>
            <a:r>
              <a:rPr lang="fi-FI" dirty="0"/>
              <a:t>)</a:t>
            </a:r>
            <a:endParaRPr lang="fi-FI" baseline="30000" dirty="0"/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ST40 can approach </a:t>
            </a:r>
            <a:r>
              <a:rPr lang="en-GB" dirty="0" err="1"/>
              <a:t>Q</a:t>
            </a:r>
            <a:r>
              <a:rPr lang="en-GB" baseline="-25000" dirty="0" err="1"/>
              <a:t>fus</a:t>
            </a:r>
            <a:r>
              <a:rPr lang="en-GB" dirty="0"/>
              <a:t> ~ 1 with </a:t>
            </a:r>
            <a:r>
              <a:rPr lang="en-GB" dirty="0" err="1"/>
              <a:t>P</a:t>
            </a:r>
            <a:r>
              <a:rPr lang="en-GB" baseline="-25000" dirty="0" err="1"/>
              <a:t>fus</a:t>
            </a:r>
            <a:r>
              <a:rPr lang="en-GB" dirty="0"/>
              <a:t> ~ 1MW if ST </a:t>
            </a:r>
            <a:r>
              <a:rPr lang="en-GB" dirty="0" err="1"/>
              <a:t>scalings</a:t>
            </a:r>
            <a:r>
              <a:rPr lang="en-GB" dirty="0"/>
              <a:t> work at low </a:t>
            </a:r>
            <a:r>
              <a:rPr lang="en-GB" dirty="0">
                <a:latin typeface="Symbol" panose="05050102010706020507" pitchFamily="18" charset="2"/>
              </a:rPr>
              <a:t>n</a:t>
            </a:r>
            <a:r>
              <a:rPr lang="en-GB" dirty="0"/>
              <a:t>*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218" t="24209" r="30795" b="6697"/>
          <a:stretch/>
        </p:blipFill>
        <p:spPr>
          <a:xfrm>
            <a:off x="7920685" y="1233670"/>
            <a:ext cx="936647" cy="53261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860" y="5235532"/>
            <a:ext cx="7078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Confinement of alphas is not so bad (&gt;50%) even at 2MA in ST40 (</a:t>
            </a:r>
            <a:r>
              <a:rPr lang="it-IT" dirty="0"/>
              <a:t>NF 54 (2014) 104005)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ASCOT GC run for 50 </a:t>
            </a:r>
            <a:r>
              <a:rPr lang="en-US" dirty="0" err="1"/>
              <a:t>equipitched</a:t>
            </a:r>
            <a:r>
              <a:rPr lang="en-US" dirty="0"/>
              <a:t> 3.5MeV alphas started at </a:t>
            </a:r>
            <a:r>
              <a:rPr lang="en-US" dirty="0" err="1">
                <a:latin typeface="Symbol" panose="05050102010706020507" pitchFamily="18" charset="2"/>
              </a:rPr>
              <a:t>r</a:t>
            </a:r>
            <a:r>
              <a:rPr lang="en-US" baseline="-25000" dirty="0" err="1"/>
              <a:t>pol</a:t>
            </a:r>
            <a:r>
              <a:rPr lang="en-US" dirty="0"/>
              <a:t>=0.5 at the outer midplane in ST40 3T/2MA  (A </a:t>
            </a:r>
            <a:r>
              <a:rPr lang="en-US" dirty="0" err="1"/>
              <a:t>Salmi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4754" y="2394092"/>
            <a:ext cx="3876216" cy="272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8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B57528-8C35-41B2-94BA-03AD397E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62FD52-9314-4444-825C-CEC0E4A4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21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54E4-1FBB-4610-AF2B-65E7751000B8}" type="datetime1">
              <a:rPr lang="en-GB" smtClean="0"/>
              <a:t>19/09/2017</a:t>
            </a:fld>
            <a:endParaRPr lang="en-GB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712654" y="190661"/>
            <a:ext cx="6546438" cy="55368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Stability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0412" y="1085244"/>
            <a:ext cx="8460123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was found that VDE growth rate is very sensitive to position of  passive plates (KINX simulations, S Medvedev) and to resistivity of passive plates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will have LN2 cooled passive plates with position optimized using KINX simulations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64" y="2944529"/>
            <a:ext cx="3451521" cy="29538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4105" t="41969" r="31716" b="21581"/>
          <a:stretch/>
        </p:blipFill>
        <p:spPr>
          <a:xfrm>
            <a:off x="4174507" y="3791077"/>
            <a:ext cx="4534469" cy="1630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295767" y="5483271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Vertical instability growth rates (</a:t>
            </a:r>
            <a:r>
              <a:rPr lang="en-US" i="1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) with several different passive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stabilisation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configurations, s</a:t>
            </a:r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4582" y="5982912"/>
            <a:ext cx="23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ST40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layout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99242" y="3021157"/>
            <a:ext cx="4484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KINX simulations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in good agreement with FIESTA+RZIP results:</a:t>
            </a:r>
          </a:p>
        </p:txBody>
      </p:sp>
    </p:spTree>
    <p:extLst>
      <p:ext uri="{BB962C8B-B14F-4D97-AF65-F5344CB8AC3E}">
        <p14:creationId xmlns:p14="http://schemas.microsoft.com/office/powerpoint/2010/main" val="302078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B57528-8C35-41B2-94BA-03AD397E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M Gryaznevich, STW 2017, Seoul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62FD52-9314-4444-825C-CEC0E4A4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22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54E4-1FBB-4610-AF2B-65E7751000B8}" type="datetime1">
              <a:rPr lang="en-GB" smtClean="0"/>
              <a:t>19/09/2017</a:t>
            </a:fld>
            <a:endParaRPr lang="en-GB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712654" y="190661"/>
            <a:ext cx="6546438" cy="55368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 Concept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8334" y="896079"/>
            <a:ext cx="8566956" cy="24468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Several options for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have been considered, including liquid Li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(FED, 89 2014 2937). Mo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plates installed for now.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Simulations show that ST40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does not require water cooling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loads are moderate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Cryopumping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objective: keep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~ 10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the gas box to avoid penetration in the chamber and interference with plasma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1098" y="5218843"/>
            <a:ext cx="2736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Phase 1 ST40 operations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43462" y="2942785"/>
            <a:ext cx="5105180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b="1" dirty="0">
                <a:latin typeface="Arial" charset="0"/>
                <a:cs typeface="Arial" charset="0"/>
              </a:rPr>
              <a:t>Target power load</a:t>
            </a: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estimated with </a:t>
            </a:r>
            <a:r>
              <a:rPr lang="en-US" altLang="en-US" dirty="0" err="1">
                <a:solidFill>
                  <a:prstClr val="black"/>
                </a:solidFill>
                <a:latin typeface="Arial" charset="0"/>
                <a:cs typeface="Arial" charset="0"/>
              </a:rPr>
              <a:t>Eich</a:t>
            </a: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formula: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- According to NSTX scaling: </a:t>
            </a:r>
            <a:r>
              <a:rPr lang="el-GR" alt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λ</a:t>
            </a:r>
            <a:r>
              <a:rPr lang="en-US" altLang="en-US" baseline="-25000" dirty="0">
                <a:solidFill>
                  <a:srgbClr val="FF0000"/>
                </a:solidFill>
                <a:latin typeface="Arial" charset="0"/>
                <a:cs typeface="Arial" charset="0"/>
              </a:rPr>
              <a:t>q</a:t>
            </a:r>
            <a:r>
              <a:rPr lang="en-US" alt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 ~ 1 cm</a:t>
            </a: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in ST40 with </a:t>
            </a:r>
            <a:r>
              <a:rPr lang="en-US" altLang="en-US" dirty="0" err="1">
                <a:solidFill>
                  <a:prstClr val="black"/>
                </a:solidFill>
                <a:latin typeface="Arial" charset="0"/>
                <a:cs typeface="Arial" charset="0"/>
              </a:rPr>
              <a:t>I</a:t>
            </a:r>
            <a:r>
              <a:rPr lang="en-US" altLang="en-US" baseline="-25000" dirty="0" err="1">
                <a:solidFill>
                  <a:prstClr val="black"/>
                </a:solidFill>
                <a:latin typeface="Arial" charset="0"/>
                <a:cs typeface="Arial" charset="0"/>
              </a:rPr>
              <a:t>p</a:t>
            </a: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= 1MA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   - According to JET &amp; ASDEX scaling: </a:t>
            </a:r>
            <a:r>
              <a:rPr lang="en-US" alt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	 	S ~ </a:t>
            </a:r>
            <a:r>
              <a:rPr lang="el-GR" alt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λ</a:t>
            </a:r>
            <a:r>
              <a:rPr lang="en-US" altLang="en-US" baseline="-25000" dirty="0">
                <a:solidFill>
                  <a:srgbClr val="FF0000"/>
                </a:solidFill>
                <a:latin typeface="Arial" charset="0"/>
                <a:cs typeface="Arial" charset="0"/>
              </a:rPr>
              <a:t>q</a:t>
            </a:r>
            <a:r>
              <a:rPr lang="en-US" alt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/4 </a:t>
            </a: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(worst case)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   - Assumption: P</a:t>
            </a:r>
            <a:r>
              <a:rPr lang="en-US" altLang="en-US" baseline="-25000" dirty="0">
                <a:solidFill>
                  <a:prstClr val="black"/>
                </a:solidFill>
                <a:latin typeface="Arial" charset="0"/>
                <a:cs typeface="Arial" charset="0"/>
              </a:rPr>
              <a:t>IT</a:t>
            </a: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= 0.1P</a:t>
            </a:r>
            <a:r>
              <a:rPr lang="en-US" altLang="en-US" baseline="-25000" dirty="0">
                <a:solidFill>
                  <a:prstClr val="black"/>
                </a:solidFill>
                <a:latin typeface="Arial" charset="0"/>
                <a:cs typeface="Arial" charset="0"/>
              </a:rPr>
              <a:t>heat</a:t>
            </a: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&amp; P</a:t>
            </a:r>
            <a:r>
              <a:rPr lang="en-US" altLang="en-US" baseline="-25000" dirty="0">
                <a:solidFill>
                  <a:prstClr val="black"/>
                </a:solidFill>
                <a:latin typeface="Arial" charset="0"/>
                <a:cs typeface="Arial" charset="0"/>
              </a:rPr>
              <a:t>OT</a:t>
            </a: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= 0.9P</a:t>
            </a:r>
            <a:r>
              <a:rPr lang="en-US" altLang="en-US" baseline="-25000" dirty="0">
                <a:solidFill>
                  <a:prstClr val="black"/>
                </a:solidFill>
                <a:latin typeface="Arial" charset="0"/>
                <a:cs typeface="Arial" charset="0"/>
              </a:rPr>
              <a:t>heat</a:t>
            </a: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                         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Peak heat flux density </a:t>
            </a:r>
            <a:r>
              <a:rPr lang="en-US" alt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q</a:t>
            </a:r>
            <a:r>
              <a:rPr lang="en-US" altLang="en-US" baseline="-25000" dirty="0">
                <a:solidFill>
                  <a:srgbClr val="FF0000"/>
                </a:solidFill>
                <a:latin typeface="Arial" charset="0"/>
                <a:cs typeface="Arial" charset="0"/>
              </a:rPr>
              <a:t>┴</a:t>
            </a:r>
            <a:r>
              <a:rPr lang="en-US" alt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IT = 1 MW.m</a:t>
            </a:r>
            <a:r>
              <a:rPr lang="en-US" altLang="en-US" baseline="30000" dirty="0">
                <a:solidFill>
                  <a:srgbClr val="FF0000"/>
                </a:solidFill>
                <a:latin typeface="Arial" charset="0"/>
                <a:cs typeface="Arial" charset="0"/>
              </a:rPr>
              <a:t>-2</a:t>
            </a:r>
            <a:r>
              <a:rPr lang="en-US" alt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&amp; </a:t>
            </a:r>
            <a:r>
              <a:rPr lang="en-US" alt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q</a:t>
            </a:r>
            <a:r>
              <a:rPr lang="en-US" altLang="en-US" baseline="-25000" dirty="0">
                <a:solidFill>
                  <a:srgbClr val="FF0000"/>
                </a:solidFill>
                <a:latin typeface="Arial" charset="0"/>
                <a:cs typeface="Arial" charset="0"/>
              </a:rPr>
              <a:t>┴</a:t>
            </a:r>
            <a:r>
              <a:rPr lang="en-US" alt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OT = 5 MW.m</a:t>
            </a:r>
            <a:r>
              <a:rPr lang="en-US" altLang="en-US" baseline="30000" dirty="0">
                <a:solidFill>
                  <a:srgbClr val="FF0000"/>
                </a:solidFill>
                <a:latin typeface="Arial" charset="0"/>
                <a:cs typeface="Arial" charset="0"/>
              </a:rPr>
              <a:t>-2</a:t>
            </a:r>
            <a:r>
              <a:rPr lang="en-US" alt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charset="0"/>
                <a:cs typeface="Arial" charset="0"/>
              </a:rPr>
              <a:t>Angle of incidence on target ~ 3</a:t>
            </a:r>
            <a:r>
              <a:rPr lang="en-US" altLang="en-US" baseline="30000" dirty="0">
                <a:latin typeface="Arial" charset="0"/>
                <a:cs typeface="Arial" charset="0"/>
              </a:rPr>
              <a:t>o</a:t>
            </a:r>
            <a:endParaRPr lang="en-US" altLang="en-US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0883" y="5827352"/>
            <a:ext cx="830381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10 s pulse, interface CFC/316L SS temperature ~ 100</a:t>
            </a:r>
            <a:r>
              <a:rPr lang="en-GB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semi-infinite model with </a:t>
            </a:r>
            <a:r>
              <a:rPr lang="en-US" altLang="en-US" dirty="0" err="1">
                <a:solidFill>
                  <a:prstClr val="black"/>
                </a:solidFill>
                <a:latin typeface="Arial" charset="0"/>
                <a:cs typeface="Arial" charset="0"/>
              </a:rPr>
              <a:t>T</a:t>
            </a:r>
            <a:r>
              <a:rPr lang="en-US" altLang="en-US" baseline="-25000" dirty="0" err="1">
                <a:solidFill>
                  <a:prstClr val="black"/>
                </a:solidFill>
                <a:latin typeface="Arial" charset="0"/>
                <a:cs typeface="Arial" charset="0"/>
              </a:rPr>
              <a:t>surf</a:t>
            </a: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= 2∆tq</a:t>
            </a:r>
            <a:r>
              <a:rPr lang="en-US" altLang="en-US" baseline="-25000" dirty="0">
                <a:solidFill>
                  <a:prstClr val="black"/>
                </a:solidFill>
                <a:latin typeface="Arial" charset="0"/>
                <a:cs typeface="Arial" charset="0"/>
              </a:rPr>
              <a:t>┴ </a:t>
            </a: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/ (</a:t>
            </a:r>
            <a:r>
              <a:rPr lang="el-GR" altLang="en-US" dirty="0">
                <a:solidFill>
                  <a:prstClr val="black"/>
                </a:solidFill>
                <a:latin typeface="Arial"/>
                <a:cs typeface="Arial"/>
              </a:rPr>
              <a:t>ρ</a:t>
            </a:r>
            <a:r>
              <a:rPr lang="en-US" altLang="en-US" dirty="0" err="1">
                <a:solidFill>
                  <a:prstClr val="black"/>
                </a:solidFill>
                <a:latin typeface="Arial" charset="0"/>
                <a:cs typeface="Arial" charset="0"/>
              </a:rPr>
              <a:t>C</a:t>
            </a:r>
            <a:r>
              <a:rPr lang="en-US" altLang="en-US" baseline="-25000" dirty="0" err="1">
                <a:solidFill>
                  <a:prstClr val="black"/>
                </a:solidFill>
                <a:latin typeface="Arial" charset="0"/>
                <a:cs typeface="Arial" charset="0"/>
              </a:rPr>
              <a:t>p</a:t>
            </a:r>
            <a:r>
              <a:rPr lang="en-US" altLang="en-US" dirty="0" err="1">
                <a:solidFill>
                  <a:prstClr val="black"/>
                </a:solidFill>
                <a:latin typeface="Arial" charset="0"/>
                <a:cs typeface="Arial" charset="0"/>
              </a:rPr>
              <a:t>K</a:t>
            </a:r>
            <a:r>
              <a:rPr lang="el-GR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π</a:t>
            </a: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)</a:t>
            </a:r>
            <a:r>
              <a:rPr lang="en-US" altLang="en-US" baseline="30000" dirty="0">
                <a:solidFill>
                  <a:prstClr val="black"/>
                </a:solidFill>
                <a:latin typeface="Arial" charset="0"/>
                <a:cs typeface="Arial" charset="0"/>
              </a:rPr>
              <a:t>0.5</a:t>
            </a:r>
            <a:r>
              <a:rPr lang="el-GR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dirty="0">
                <a:solidFill>
                  <a:prstClr val="black"/>
                </a:solidFill>
                <a:latin typeface="Arial" charset="0"/>
                <a:cs typeface="Arial" charset="0"/>
              </a:rPr>
              <a:t>) if CFC is used for final option</a:t>
            </a:r>
            <a:endParaRPr lang="fr-FR" alt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84" y="3082799"/>
            <a:ext cx="2645742" cy="198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5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B57528-8C35-41B2-94BA-03AD397E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M Gryaznevich, STW 2017, Seoul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62FD52-9314-4444-825C-CEC0E4A4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23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54E4-1FBB-4610-AF2B-65E7751000B8}" type="datetime1">
              <a:rPr lang="en-GB" smtClean="0"/>
              <a:t>19/09/2017</a:t>
            </a:fld>
            <a:endParaRPr lang="en-GB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712654" y="190661"/>
            <a:ext cx="6546438" cy="55368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ST-40 domain of operation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6852" y="923583"/>
            <a:ext cx="8494318" cy="55122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Scailings</a:t>
            </a:r>
            <a:r>
              <a:rPr lang="en-US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used</a:t>
            </a:r>
            <a:r>
              <a:rPr lang="en-US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For L-H transition: P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LH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= 0.072n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0.7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0.7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0.9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/2)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0.7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F(A)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0.5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with F(A) = 0.1A/f(A) and f(A) = 1 - [2/(1+A)]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Takizuka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NF 2004]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For L-I transition: P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~ 1.5-2.5x10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[Hubbard NF 2016]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→ “Improved mode” with H-mode confinement of energy and L-mode confinement of particles (</a:t>
            </a:r>
            <a:r>
              <a:rPr lang="el-GR" altLang="en-US" dirty="0"/>
              <a:t>τ</a:t>
            </a:r>
            <a:r>
              <a:rPr lang="en-US" altLang="en-US" baseline="-25000" dirty="0"/>
              <a:t>P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en-US" baseline="-25000" dirty="0"/>
              <a:t> </a:t>
            </a:r>
            <a:r>
              <a:rPr lang="el-GR" altLang="en-US" dirty="0"/>
              <a:t>τ</a:t>
            </a:r>
            <a:r>
              <a:rPr lang="en-US" altLang="en-US" baseline="-25000" dirty="0"/>
              <a:t>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→ Reactor relevant: density control, low impurity and no ELMs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For confinement time 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[ITER Physics basis NF 1999 &amp; P Buxton]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l-G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altLang="en-US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= 0.0562I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0.93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0.15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0.41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-0.69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1.97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-0.58</a:t>
            </a:r>
            <a:r>
              <a:rPr lang="el-G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0.78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0.19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For pedestal energy scaling 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Cordey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NF 2003]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ped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l-G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0.000643I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1.58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1.08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0.42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-0.08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0.06</a:t>
            </a:r>
            <a:r>
              <a:rPr lang="el-G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1.81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2.13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2.09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= q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/(5</a:t>
            </a:r>
            <a:r>
              <a:rPr lang="el-G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/(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alt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)) and </a:t>
            </a:r>
            <a:r>
              <a:rPr lang="el-G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~ 0.5 calibrated on C-mod data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For pedestal pressure and temperature: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eped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= p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iped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ped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/(3x0.92V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eped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iped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eped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/(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ped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 contrast="72000"/>
                    </a14:imgEffect>
                  </a14:imgLayer>
                </a14:imgProps>
              </a:ext>
            </a:extLst>
          </a:blip>
          <a:srcRect l="34776" t="52437" r="35747" b="38662"/>
          <a:stretch/>
        </p:blipFill>
        <p:spPr>
          <a:xfrm>
            <a:off x="526852" y="3862317"/>
            <a:ext cx="5546962" cy="89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0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B57528-8C35-41B2-94BA-03AD397E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M Gryaznevich, STW 2017, Seoul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62FD52-9314-4444-825C-CEC0E4A4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24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54E4-1FBB-4610-AF2B-65E7751000B8}" type="datetime1">
              <a:rPr lang="en-GB" smtClean="0"/>
              <a:t>19/09/2017</a:t>
            </a:fld>
            <a:endParaRPr lang="en-GB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712654" y="190661"/>
            <a:ext cx="6546438" cy="55368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ST-40 domain of operation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865" t="20742" r="17985" b="45184"/>
          <a:stretch/>
        </p:blipFill>
        <p:spPr>
          <a:xfrm>
            <a:off x="847412" y="948025"/>
            <a:ext cx="5826628" cy="2141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865" t="20742" r="17240" b="44397"/>
          <a:stretch/>
        </p:blipFill>
        <p:spPr>
          <a:xfrm>
            <a:off x="847412" y="3352655"/>
            <a:ext cx="5913334" cy="21904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26491" y="1692322"/>
            <a:ext cx="128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NBI</a:t>
            </a:r>
            <a:r>
              <a:rPr lang="en-US" dirty="0"/>
              <a:t>=1MW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26491" y="4059853"/>
            <a:ext cx="128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NBI</a:t>
            </a:r>
            <a:r>
              <a:rPr lang="en-US" dirty="0"/>
              <a:t>=2MW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59558" y="5543141"/>
            <a:ext cx="8325134" cy="1054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ped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should be high for a hot ion DT scenario (Li conditioning?)</a:t>
            </a:r>
          </a:p>
          <a:p>
            <a:pPr marL="0" indent="0"/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“Low”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ped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of 0.5 – 1x10</a:t>
            </a:r>
            <a:r>
              <a:rPr lang="en-US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should allow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ped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= 1 – 2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should keep us away from detachment (Li conditioning, cryo-panel?)</a:t>
            </a:r>
          </a:p>
        </p:txBody>
      </p:sp>
    </p:spTree>
    <p:extLst>
      <p:ext uri="{BB962C8B-B14F-4D97-AF65-F5344CB8AC3E}">
        <p14:creationId xmlns:p14="http://schemas.microsoft.com/office/powerpoint/2010/main" val="20032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B57528-8C35-41B2-94BA-03AD397E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M Gryaznevich, STW 2017, Seoul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62FD52-9314-4444-825C-CEC0E4A4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25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54E4-1FBB-4610-AF2B-65E7751000B8}" type="datetime1">
              <a:rPr lang="en-GB" smtClean="0"/>
              <a:t>19/09/2017</a:t>
            </a:fld>
            <a:endParaRPr lang="en-GB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712654" y="190661"/>
            <a:ext cx="6546438" cy="55368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Fueling, pumping, retention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8613" y="923069"/>
            <a:ext cx="8441409" cy="17825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Fueling is governed by </a:t>
            </a:r>
            <a:r>
              <a:rPr lang="el-GR" altLang="en-US" sz="2400" u="sng" dirty="0"/>
              <a:t>τ</a:t>
            </a:r>
            <a:r>
              <a:rPr lang="en-US" altLang="en-US" sz="2400" u="sng" baseline="-25000" dirty="0"/>
              <a:t>P </a:t>
            </a:r>
            <a:r>
              <a:rPr lang="en-US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and retention</a:t>
            </a:r>
          </a:p>
          <a:p>
            <a:pPr marL="0" indent="0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r>
              <a:rPr lang="el-GR" altLang="en-US" sz="2000" b="1" dirty="0">
                <a:solidFill>
                  <a:srgbClr val="FF0000"/>
                </a:solidFill>
              </a:rPr>
              <a:t>τ</a:t>
            </a:r>
            <a:r>
              <a:rPr lang="en-US" altLang="en-US" sz="2000" b="1" baseline="-25000" dirty="0">
                <a:solidFill>
                  <a:srgbClr val="FF0000"/>
                </a:solidFill>
              </a:rPr>
              <a:t>P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8 – 9 </a:t>
            </a:r>
            <a:r>
              <a:rPr lang="el-GR" altLang="en-US" sz="2000" b="1" dirty="0">
                <a:solidFill>
                  <a:srgbClr val="FF0000"/>
                </a:solidFill>
              </a:rPr>
              <a:t>τ</a:t>
            </a:r>
            <a:r>
              <a:rPr lang="en-US" altLang="en-US" sz="2000" b="1" baseline="-25000" dirty="0">
                <a:solidFill>
                  <a:srgbClr val="FF0000"/>
                </a:solidFill>
              </a:rPr>
              <a:t>E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H-mode the plasma can be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fueled by NBI</a:t>
            </a:r>
          </a:p>
          <a:p>
            <a:pPr marL="0" indent="0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r>
              <a:rPr lang="el-GR" altLang="en-US" sz="2000" b="1" dirty="0">
                <a:solidFill>
                  <a:srgbClr val="FF0000"/>
                </a:solidFill>
              </a:rPr>
              <a:t>τ</a:t>
            </a:r>
            <a:r>
              <a:rPr lang="en-US" altLang="en-US" sz="2000" b="1" baseline="-25000" dirty="0">
                <a:solidFill>
                  <a:srgbClr val="FF0000"/>
                </a:solidFill>
              </a:rPr>
              <a:t>P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en-US" sz="2000" b="1" baseline="-25000" dirty="0">
                <a:solidFill>
                  <a:srgbClr val="FF0000"/>
                </a:solidFill>
              </a:rPr>
              <a:t> </a:t>
            </a:r>
            <a:r>
              <a:rPr lang="el-GR" altLang="en-US" sz="2000" b="1" dirty="0">
                <a:solidFill>
                  <a:srgbClr val="FF0000"/>
                </a:solidFill>
              </a:rPr>
              <a:t>τ</a:t>
            </a:r>
            <a:r>
              <a:rPr lang="en-US" altLang="en-US" sz="2000" b="1" baseline="-25000" dirty="0">
                <a:solidFill>
                  <a:srgbClr val="FF0000"/>
                </a:solidFill>
              </a:rPr>
              <a:t>E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like in L or I-mode, puffing or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(proposed) will be necessary to control the density and can by as high as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3.5x10</a:t>
            </a:r>
            <a:r>
              <a:rPr lang="en-US" alt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alt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(accounting for 70% dynamic retention and inner wall fueling efficiency of ~ 10%)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8613" y="2823890"/>
            <a:ext cx="8509646" cy="2633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Estimation of tritium retention and needs: 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H-mode with </a:t>
            </a:r>
            <a:r>
              <a:rPr lang="el-GR" altLang="en-US" sz="2000" b="1" dirty="0">
                <a:solidFill>
                  <a:srgbClr val="FF0000"/>
                </a:solidFill>
              </a:rPr>
              <a:t>τ</a:t>
            </a:r>
            <a:r>
              <a:rPr lang="en-US" altLang="en-US" sz="2000" b="1" baseline="-25000" dirty="0">
                <a:solidFill>
                  <a:srgbClr val="FF0000"/>
                </a:solidFill>
              </a:rPr>
              <a:t>P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lang="en-US" altLang="en-US" sz="2000" b="1" baseline="-25000" dirty="0">
                <a:solidFill>
                  <a:srgbClr val="FF0000"/>
                </a:solidFill>
              </a:rPr>
              <a:t> </a:t>
            </a:r>
            <a:r>
              <a:rPr lang="el-GR" altLang="en-US" sz="2000" b="1" dirty="0">
                <a:solidFill>
                  <a:srgbClr val="FF0000"/>
                </a:solidFill>
              </a:rPr>
              <a:t>τ</a:t>
            </a:r>
            <a:r>
              <a:rPr lang="en-US" altLang="en-US" sz="2000" b="1" baseline="-25000" dirty="0">
                <a:solidFill>
                  <a:srgbClr val="FF0000"/>
                </a:solidFill>
              </a:rPr>
              <a:t>E</a:t>
            </a:r>
            <a:r>
              <a:rPr lang="en-US" altLang="en-US" sz="2000" baseline="-25000" dirty="0"/>
              <a:t> </a:t>
            </a:r>
            <a:r>
              <a:rPr lang="en-US" altLang="en-US" sz="2000" dirty="0"/>
              <a:t>: 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For ~ 100 DT pulses of 1s two possibilities can be considered: 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If T is recycle we need only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41 mg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If T is not recycled we need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125 mg</a:t>
            </a:r>
          </a:p>
          <a:p>
            <a:pPr marL="2857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l-GR" altLang="en-US" sz="2000" b="1" dirty="0">
                <a:solidFill>
                  <a:srgbClr val="FF0000"/>
                </a:solidFill>
              </a:rPr>
              <a:t>τ</a:t>
            </a:r>
            <a:r>
              <a:rPr lang="en-US" altLang="en-US" sz="2000" b="1" baseline="-25000" dirty="0">
                <a:solidFill>
                  <a:srgbClr val="FF0000"/>
                </a:solidFill>
              </a:rPr>
              <a:t>P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en-US" sz="2000" b="1" baseline="-25000" dirty="0">
                <a:solidFill>
                  <a:srgbClr val="FF0000"/>
                </a:solidFill>
              </a:rPr>
              <a:t> </a:t>
            </a:r>
            <a:r>
              <a:rPr lang="el-GR" altLang="en-US" sz="2000" b="1" dirty="0">
                <a:solidFill>
                  <a:srgbClr val="FF0000"/>
                </a:solidFill>
              </a:rPr>
              <a:t>τ</a:t>
            </a:r>
            <a:r>
              <a:rPr lang="en-US" altLang="en-US" sz="2000" b="1" baseline="-25000" dirty="0">
                <a:solidFill>
                  <a:srgbClr val="FF0000"/>
                </a:solidFill>
              </a:rPr>
              <a:t>E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(possibly L or I-mode):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if T is recycled we need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3 g 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If T is not recycled we need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8.5 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8613" y="5652594"/>
            <a:ext cx="8509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should develop a hot ion H-mode scenario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requiring very little or no puffing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keep our needs for T around ~ 100 mg (regulations!)</a:t>
            </a:r>
          </a:p>
        </p:txBody>
      </p:sp>
    </p:spTree>
    <p:extLst>
      <p:ext uri="{BB962C8B-B14F-4D97-AF65-F5344CB8AC3E}">
        <p14:creationId xmlns:p14="http://schemas.microsoft.com/office/powerpoint/2010/main" val="4001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B57528-8C35-41B2-94BA-03AD397E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M Gryaznevich, STW 2017, Seoul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62FD52-9314-4444-825C-CEC0E4A4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26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54E4-1FBB-4610-AF2B-65E7751000B8}" type="datetime1">
              <a:rPr lang="en-GB" smtClean="0"/>
              <a:t>19/09/2017</a:t>
            </a:fld>
            <a:endParaRPr lang="en-GB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712654" y="190661"/>
            <a:ext cx="6546438" cy="55368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ion mode in ST40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663" y="1193095"/>
            <a:ext cx="4605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</a:rPr>
              <a:t>ASTRA: 1 MW additionally heated plasma</a:t>
            </a:r>
            <a:endParaRPr lang="ru-RU" sz="2000" b="1" dirty="0">
              <a:solidFill>
                <a:srgbClr val="3333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663" y="5410036"/>
            <a:ext cx="4616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High ion temperature at low </a:t>
            </a:r>
            <a:r>
              <a:rPr lang="en-US" sz="2000" dirty="0" err="1">
                <a:solidFill>
                  <a:srgbClr val="FF0000"/>
                </a:solidFill>
              </a:rPr>
              <a:t>collisionality</a:t>
            </a:r>
            <a:r>
              <a:rPr lang="en-US" sz="2000" dirty="0">
                <a:solidFill>
                  <a:srgbClr val="FF0000"/>
                </a:solidFill>
              </a:rPr>
              <a:t> may be possible even for pessimistic confinement predictions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7956" y="4716544"/>
            <a:ext cx="4166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Main assumption of ion neoclassic heat transport at low </a:t>
            </a:r>
            <a:r>
              <a:rPr lang="en-US" sz="2000" b="1" dirty="0" err="1"/>
              <a:t>collisionality</a:t>
            </a:r>
            <a:r>
              <a:rPr lang="en-US" sz="2000" b="1" dirty="0"/>
              <a:t> can be confirmed in ST40 in 1 MW externally heated  plasma </a:t>
            </a:r>
            <a:endParaRPr lang="ru-RU" sz="2000" b="1" dirty="0"/>
          </a:p>
        </p:txBody>
      </p:sp>
      <p:sp>
        <p:nvSpPr>
          <p:cNvPr id="14" name="Прямоугольник 10"/>
          <p:cNvSpPr/>
          <p:nvPr/>
        </p:nvSpPr>
        <p:spPr>
          <a:xfrm>
            <a:off x="4927956" y="959357"/>
            <a:ext cx="421604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NBI </a:t>
            </a:r>
            <a:r>
              <a:rPr lang="ru-RU" sz="2000" dirty="0" err="1"/>
              <a:t>heated</a:t>
            </a:r>
            <a:r>
              <a:rPr lang="ru-RU" sz="2000" dirty="0"/>
              <a:t> H-</a:t>
            </a:r>
            <a:r>
              <a:rPr lang="ru-RU" sz="2000" dirty="0" err="1"/>
              <a:t>mode</a:t>
            </a:r>
            <a:r>
              <a:rPr lang="ru-RU" sz="2000" dirty="0"/>
              <a:t> </a:t>
            </a:r>
            <a:r>
              <a:rPr lang="ru-RU" sz="2000" dirty="0" err="1"/>
              <a:t>plasmas</a:t>
            </a:r>
            <a:r>
              <a:rPr lang="ru-RU" sz="2000" dirty="0"/>
              <a:t> </a:t>
            </a:r>
            <a:r>
              <a:rPr lang="ru-RU" sz="2000" dirty="0" err="1"/>
              <a:t>in</a:t>
            </a:r>
            <a:r>
              <a:rPr lang="ru-RU" sz="2000" dirty="0"/>
              <a:t> </a:t>
            </a:r>
            <a:r>
              <a:rPr lang="ru-RU" sz="2000" b="1" dirty="0"/>
              <a:t>NSTX</a:t>
            </a:r>
            <a:r>
              <a:rPr lang="ru-RU" sz="2000" dirty="0"/>
              <a:t> </a:t>
            </a:r>
            <a:r>
              <a:rPr lang="ru-RU" sz="2000" dirty="0" err="1"/>
              <a:t>and</a:t>
            </a:r>
            <a:r>
              <a:rPr lang="ru-RU" sz="2000" dirty="0"/>
              <a:t> </a:t>
            </a:r>
            <a:r>
              <a:rPr lang="ru-RU" sz="2000" b="1" dirty="0"/>
              <a:t>MAST</a:t>
            </a:r>
            <a:r>
              <a:rPr lang="ru-RU" sz="2000" dirty="0"/>
              <a:t> </a:t>
            </a:r>
            <a:r>
              <a:rPr lang="ru-RU" sz="2000" dirty="0" err="1"/>
              <a:t>generally</a:t>
            </a:r>
            <a:r>
              <a:rPr lang="ru-RU" sz="2000" dirty="0"/>
              <a:t> </a:t>
            </a:r>
            <a:r>
              <a:rPr lang="ru-RU" sz="2000" dirty="0" err="1"/>
              <a:t>have</a:t>
            </a:r>
            <a:r>
              <a:rPr lang="ru-RU" sz="2000" dirty="0"/>
              <a:t> a </a:t>
            </a:r>
            <a:r>
              <a:rPr lang="ru-RU" sz="2000" dirty="0" err="1"/>
              <a:t>higher</a:t>
            </a:r>
            <a:r>
              <a:rPr lang="ru-RU" sz="2000" dirty="0"/>
              <a:t> </a:t>
            </a:r>
            <a:r>
              <a:rPr lang="ru-RU" sz="2000" dirty="0" err="1"/>
              <a:t>ion</a:t>
            </a:r>
            <a:r>
              <a:rPr lang="ru-RU" sz="2000" dirty="0"/>
              <a:t> </a:t>
            </a:r>
            <a:r>
              <a:rPr lang="ru-RU" sz="2000" dirty="0" err="1"/>
              <a:t>temperature</a:t>
            </a:r>
            <a:r>
              <a:rPr lang="ru-RU" sz="2000" dirty="0"/>
              <a:t> </a:t>
            </a:r>
            <a:r>
              <a:rPr lang="ru-RU" sz="2000" dirty="0" err="1"/>
              <a:t>compared</a:t>
            </a:r>
            <a:r>
              <a:rPr lang="ru-RU" sz="2000" dirty="0"/>
              <a:t> </a:t>
            </a:r>
            <a:r>
              <a:rPr lang="ru-RU" sz="2000" dirty="0" err="1"/>
              <a:t>to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electron</a:t>
            </a:r>
            <a:r>
              <a:rPr lang="ru-RU" sz="2000" dirty="0"/>
              <a:t> </a:t>
            </a:r>
            <a:r>
              <a:rPr lang="ru-RU" sz="2000" dirty="0" err="1"/>
              <a:t>temperature</a:t>
            </a:r>
            <a:r>
              <a:rPr lang="ru-RU" sz="2000" dirty="0"/>
              <a:t>, </a:t>
            </a:r>
            <a:r>
              <a:rPr lang="ru-RU" sz="2000" dirty="0" err="1"/>
              <a:t>even</a:t>
            </a:r>
            <a:r>
              <a:rPr lang="ru-RU" sz="2000" dirty="0"/>
              <a:t> </a:t>
            </a:r>
            <a:r>
              <a:rPr lang="ru-RU" sz="2000" dirty="0" err="1"/>
              <a:t>though</a:t>
            </a:r>
            <a:r>
              <a:rPr lang="en-US" sz="2000" dirty="0"/>
              <a:t> </a:t>
            </a:r>
            <a:r>
              <a:rPr lang="ru-RU" sz="2000" dirty="0"/>
              <a:t>a </a:t>
            </a:r>
            <a:r>
              <a:rPr lang="ru-RU" sz="2000" dirty="0" err="1"/>
              <a:t>higher</a:t>
            </a:r>
            <a:r>
              <a:rPr lang="ru-RU" sz="2000" dirty="0"/>
              <a:t> </a:t>
            </a:r>
            <a:r>
              <a:rPr lang="ru-RU" sz="2000" dirty="0" err="1"/>
              <a:t>fraction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NBI </a:t>
            </a:r>
            <a:r>
              <a:rPr lang="ru-RU" sz="2000" dirty="0" err="1"/>
              <a:t>power</a:t>
            </a:r>
            <a:r>
              <a:rPr lang="ru-RU" sz="2000" dirty="0"/>
              <a:t> (</a:t>
            </a:r>
            <a:r>
              <a:rPr lang="en-US" sz="2000" dirty="0"/>
              <a:t>~</a:t>
            </a:r>
            <a:r>
              <a:rPr lang="ru-RU" sz="2000" dirty="0"/>
              <a:t>60%–70%) is estimated to flow into electrons.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But ST40 has an advantage of 10 times lower ion neoclassic heat conductivity over MAST and NSTX, so high ion temperatures expected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5496" t="8336" r="9210"/>
          <a:stretch/>
        </p:blipFill>
        <p:spPr>
          <a:xfrm>
            <a:off x="530663" y="1657215"/>
            <a:ext cx="4397293" cy="349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B57528-8C35-41B2-94BA-03AD397E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M Gryaznevich, STW 2017, Seoul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62FD52-9314-4444-825C-CEC0E4A4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27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954E4-1FBB-4610-AF2B-65E7751000B8}" type="datetime1">
              <a:rPr lang="en-GB" smtClean="0"/>
              <a:t>19/09/2017</a:t>
            </a:fld>
            <a:endParaRPr lang="en-GB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712654" y="190661"/>
            <a:ext cx="6546438" cy="55368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ST40 objectives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4168" y="1075698"/>
            <a:ext cx="8395855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b="1" dirty="0"/>
              <a:t>Main engineering objective:</a:t>
            </a:r>
          </a:p>
          <a:p>
            <a:pPr>
              <a:spcBef>
                <a:spcPts val="600"/>
              </a:spcBef>
            </a:pPr>
            <a:r>
              <a:rPr lang="en-GB" sz="2400" dirty="0"/>
              <a:t>	- to demonstrate feasibility of high-field ST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b="1" dirty="0"/>
              <a:t>Main physics objective:</a:t>
            </a:r>
          </a:p>
          <a:p>
            <a:pPr>
              <a:spcBef>
                <a:spcPts val="600"/>
              </a:spcBef>
            </a:pPr>
            <a:r>
              <a:rPr lang="en-GB" sz="2400" dirty="0"/>
              <a:t>	- to demonstrate advantages of high field in ST, aiming at 	10 </a:t>
            </a:r>
            <a:r>
              <a:rPr lang="en-GB" sz="2400" dirty="0" err="1"/>
              <a:t>keV</a:t>
            </a:r>
            <a:r>
              <a:rPr lang="en-GB" sz="2400" dirty="0"/>
              <a:t>-range plasma temperatures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b="1" dirty="0"/>
              <a:t>Main objectives of possible upgrades:</a:t>
            </a:r>
          </a:p>
          <a:p>
            <a:pPr>
              <a:spcBef>
                <a:spcPts val="600"/>
              </a:spcBef>
            </a:pPr>
            <a:r>
              <a:rPr lang="en-GB" sz="2400" dirty="0"/>
              <a:t>	- demonstration of efficient production of neutrons </a:t>
            </a:r>
          </a:p>
          <a:p>
            <a:pPr>
              <a:spcBef>
                <a:spcPts val="600"/>
              </a:spcBef>
            </a:pPr>
            <a:r>
              <a:rPr lang="en-GB" sz="2400" dirty="0"/>
              <a:t>	- demonstration of Q</a:t>
            </a:r>
            <a:r>
              <a:rPr lang="en-GB" sz="2400" baseline="-25000" dirty="0"/>
              <a:t>fus</a:t>
            </a:r>
            <a:r>
              <a:rPr lang="en-GB" sz="2400" dirty="0"/>
              <a:t>~1 with upgraded NBI system in 	DD equivalent and with DT subject to site availability and 	tritium licence.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4168" y="5447873"/>
            <a:ext cx="8395855" cy="9079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ST40 will be the first </a:t>
            </a:r>
            <a:r>
              <a:rPr lang="en-GB" sz="2400" b="1" dirty="0">
                <a:solidFill>
                  <a:srgbClr val="FF0000"/>
                </a:solidFill>
              </a:rPr>
              <a:t>high field </a:t>
            </a:r>
            <a:r>
              <a:rPr lang="en-GB" sz="2400" dirty="0">
                <a:solidFill>
                  <a:srgbClr val="FF0000"/>
                </a:solidFill>
              </a:rPr>
              <a:t>Spherical Tokamak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Necessary step on the way to steady-state ST </a:t>
            </a:r>
            <a:r>
              <a:rPr lang="en-GB" sz="2400" b="1" dirty="0">
                <a:solidFill>
                  <a:srgbClr val="FF0000"/>
                </a:solidFill>
              </a:rPr>
              <a:t>reactor module</a:t>
            </a:r>
          </a:p>
        </p:txBody>
      </p:sp>
    </p:spTree>
    <p:extLst>
      <p:ext uri="{BB962C8B-B14F-4D97-AF65-F5344CB8AC3E}">
        <p14:creationId xmlns:p14="http://schemas.microsoft.com/office/powerpoint/2010/main" val="3581338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11038" y="218317"/>
            <a:ext cx="3527093" cy="5937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2440" y="1285722"/>
            <a:ext cx="8515350" cy="470580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Move to new site (several options considered, incl. </a:t>
            </a:r>
            <a:r>
              <a:rPr lang="en-GB" b="1" dirty="0" err="1"/>
              <a:t>Culham</a:t>
            </a:r>
            <a:r>
              <a:rPr lang="en-GB" b="1" dirty="0"/>
              <a:t>) </a:t>
            </a:r>
          </a:p>
          <a:p>
            <a:r>
              <a:rPr lang="en-GB" b="1" dirty="0"/>
              <a:t>ST40:</a:t>
            </a:r>
          </a:p>
          <a:p>
            <a:pPr lvl="1"/>
            <a:r>
              <a:rPr lang="en-GB" b="1" dirty="0"/>
              <a:t>Add </a:t>
            </a:r>
            <a:r>
              <a:rPr lang="en-GB" b="1" dirty="0" err="1"/>
              <a:t>divertor</a:t>
            </a:r>
            <a:r>
              <a:rPr lang="en-GB" b="1" dirty="0"/>
              <a:t> and LN cooled Cu vertical stabilization plates, and satisfy the requirements for tritium operation</a:t>
            </a:r>
          </a:p>
          <a:p>
            <a:pPr lvl="1"/>
            <a:r>
              <a:rPr lang="en-GB" b="1" dirty="0"/>
              <a:t>Neutral beam injection (NBI): 2 systems under consideration, one to assist start-up (already during Phase 1), one for heating during flat-top in DD</a:t>
            </a:r>
          </a:p>
          <a:p>
            <a:pPr lvl="1"/>
            <a:r>
              <a:rPr lang="en-GB" b="1" dirty="0"/>
              <a:t>2MW 2gyrotrons ECRH/EBW project started</a:t>
            </a:r>
          </a:p>
          <a:p>
            <a:pPr lvl="1"/>
            <a:r>
              <a:rPr lang="en-GB" b="1" dirty="0"/>
              <a:t>Likewise for pellet injector</a:t>
            </a:r>
          </a:p>
          <a:p>
            <a:r>
              <a:rPr lang="en-GB" b="1" dirty="0"/>
              <a:t>Following test magnet programme, prototype HTS TF magnet</a:t>
            </a:r>
          </a:p>
          <a:p>
            <a:r>
              <a:rPr lang="en-GB" b="1" dirty="0"/>
              <a:t>Conceptual design of Fusion Demonstration device has started (see poster by S McNamara) and will be completed early next summer.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D73F8-7D60-4E0C-BF3A-D0BFC88F6565}" type="datetime1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130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C2F2-B616-48FD-8153-C2B2234CE9A4}" type="datetime1">
              <a:rPr lang="en-GB" smtClean="0"/>
              <a:t>19/09/2017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29</a:t>
            </a:fld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38280" y="3090822"/>
            <a:ext cx="3873673" cy="5193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2918168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23"/>
          <p:cNvSpPr/>
          <p:nvPr/>
        </p:nvSpPr>
        <p:spPr>
          <a:xfrm rot="10800000">
            <a:off x="8028384" y="4270440"/>
            <a:ext cx="597837" cy="1365701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Down Arrow 22"/>
          <p:cNvSpPr/>
          <p:nvPr/>
        </p:nvSpPr>
        <p:spPr>
          <a:xfrm rot="10800000">
            <a:off x="5911818" y="4218222"/>
            <a:ext cx="510388" cy="1417919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Down Arrow 21"/>
          <p:cNvSpPr/>
          <p:nvPr/>
        </p:nvSpPr>
        <p:spPr>
          <a:xfrm rot="10800000">
            <a:off x="3974097" y="4222877"/>
            <a:ext cx="237862" cy="1413266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739521" y="114147"/>
            <a:ext cx="7886700" cy="7825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 Energy Program</a:t>
            </a:r>
          </a:p>
        </p:txBody>
      </p:sp>
      <p:sp>
        <p:nvSpPr>
          <p:cNvPr id="4" name="Pentagon 3"/>
          <p:cNvSpPr/>
          <p:nvPr/>
        </p:nvSpPr>
        <p:spPr>
          <a:xfrm>
            <a:off x="881744" y="4916063"/>
            <a:ext cx="7982338" cy="432000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HTS engineering</a:t>
            </a:r>
          </a:p>
        </p:txBody>
      </p:sp>
      <p:sp>
        <p:nvSpPr>
          <p:cNvPr id="5" name="Pentagon 4"/>
          <p:cNvSpPr/>
          <p:nvPr/>
        </p:nvSpPr>
        <p:spPr>
          <a:xfrm>
            <a:off x="881745" y="2967210"/>
            <a:ext cx="1440000" cy="360000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ST25 Cu</a:t>
            </a:r>
          </a:p>
        </p:txBody>
      </p:sp>
      <p:sp>
        <p:nvSpPr>
          <p:cNvPr id="6" name="Pentagon 5"/>
          <p:cNvSpPr/>
          <p:nvPr/>
        </p:nvSpPr>
        <p:spPr>
          <a:xfrm>
            <a:off x="7254185" y="3856730"/>
            <a:ext cx="1440000" cy="360000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ST150~200</a:t>
            </a:r>
          </a:p>
        </p:txBody>
      </p:sp>
      <p:sp>
        <p:nvSpPr>
          <p:cNvPr id="7" name="Pentagon 6"/>
          <p:cNvSpPr/>
          <p:nvPr/>
        </p:nvSpPr>
        <p:spPr>
          <a:xfrm>
            <a:off x="3086878" y="2967210"/>
            <a:ext cx="2997290" cy="360000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ST40 Cu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9769" y="1192870"/>
            <a:ext cx="6904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dirty="0"/>
              <a:t>Demonstrate scientific viability of ST path to Fusion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Develop HTS technology towards commercial viability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b="1" dirty="0"/>
              <a:t>Combine STs and HTS in a series of engineering prototypes</a:t>
            </a:r>
          </a:p>
        </p:txBody>
      </p:sp>
      <p:sp>
        <p:nvSpPr>
          <p:cNvPr id="9" name="Down Arrow 8"/>
          <p:cNvSpPr/>
          <p:nvPr/>
        </p:nvSpPr>
        <p:spPr>
          <a:xfrm>
            <a:off x="3686096" y="3348031"/>
            <a:ext cx="576000" cy="506963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entagon 12"/>
          <p:cNvSpPr/>
          <p:nvPr/>
        </p:nvSpPr>
        <p:spPr>
          <a:xfrm>
            <a:off x="5170280" y="3859841"/>
            <a:ext cx="1756501" cy="356889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ST40 magnet</a:t>
            </a:r>
          </a:p>
        </p:txBody>
      </p:sp>
      <p:sp>
        <p:nvSpPr>
          <p:cNvPr id="15" name="Pentagon 14"/>
          <p:cNvSpPr/>
          <p:nvPr/>
        </p:nvSpPr>
        <p:spPr>
          <a:xfrm>
            <a:off x="3086377" y="3856730"/>
            <a:ext cx="1440000" cy="360000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Test coils</a:t>
            </a:r>
          </a:p>
        </p:txBody>
      </p:sp>
      <p:sp>
        <p:nvSpPr>
          <p:cNvPr id="16" name="Pentagon 15"/>
          <p:cNvSpPr/>
          <p:nvPr/>
        </p:nvSpPr>
        <p:spPr>
          <a:xfrm>
            <a:off x="1002473" y="3840014"/>
            <a:ext cx="1440000" cy="360000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ST25 HTS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5314281" y="3337457"/>
            <a:ext cx="576000" cy="530287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Down Arrow 17"/>
          <p:cNvSpPr/>
          <p:nvPr/>
        </p:nvSpPr>
        <p:spPr>
          <a:xfrm rot="10800000">
            <a:off x="3203848" y="4209412"/>
            <a:ext cx="576000" cy="703539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Down Arrow 18"/>
          <p:cNvSpPr/>
          <p:nvPr/>
        </p:nvSpPr>
        <p:spPr>
          <a:xfrm rot="10800000">
            <a:off x="5241910" y="4218223"/>
            <a:ext cx="576000" cy="694727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own Arrow 19"/>
          <p:cNvSpPr/>
          <p:nvPr/>
        </p:nvSpPr>
        <p:spPr>
          <a:xfrm rot="10800000">
            <a:off x="7380313" y="4263707"/>
            <a:ext cx="576000" cy="649243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entagon 20"/>
          <p:cNvSpPr/>
          <p:nvPr/>
        </p:nvSpPr>
        <p:spPr>
          <a:xfrm>
            <a:off x="899592" y="5636143"/>
            <a:ext cx="7982338" cy="432000"/>
          </a:xfrm>
          <a:prstGeom prst="homePlat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Other engineering (Divertor, shielding, power conversion, breeding …. 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64DAD2-4620-430F-AB8C-F853D5DE4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899150"/>
            <a:ext cx="2057400" cy="365125"/>
          </a:xfrm>
        </p:spPr>
        <p:txBody>
          <a:bodyPr/>
          <a:lstStyle/>
          <a:p>
            <a:fld id="{BAB4242A-7597-4396-9EE1-D9180C3C3249}" type="slidenum">
              <a:rPr lang="en-GB" smtClean="0"/>
              <a:t>3</a:t>
            </a:fld>
            <a:endParaRPr lang="en-GB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A832-F745-4F9C-9A0D-886D319961F6}" type="datetime1">
              <a:rPr lang="en-GB" smtClean="0"/>
              <a:t>19/09/2017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3" name="Oval 2"/>
          <p:cNvSpPr/>
          <p:nvPr/>
        </p:nvSpPr>
        <p:spPr>
          <a:xfrm>
            <a:off x="2819887" y="2825489"/>
            <a:ext cx="3638063" cy="64826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5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4138" y="197473"/>
            <a:ext cx="6546438" cy="553681"/>
          </a:xfrm>
        </p:spPr>
        <p:txBody>
          <a:bodyPr/>
          <a:lstStyle/>
          <a:p>
            <a:r>
              <a:rPr lang="en-GB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ST40 long and short term plans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647" y="5683616"/>
            <a:ext cx="405353" cy="297570"/>
          </a:xfrm>
        </p:spPr>
        <p:txBody>
          <a:bodyPr/>
          <a:lstStyle/>
          <a:p>
            <a:pPr defTabSz="685800">
              <a:defRPr/>
            </a:pPr>
            <a:fld id="{B435C924-E941-4B5D-A560-C4F2A8A2D144}" type="slidenum">
              <a:rPr lang="en-GB" sz="1350" kern="0">
                <a:solidFill>
                  <a:prstClr val="black"/>
                </a:solidFill>
              </a:rPr>
              <a:pPr defTabSz="685800">
                <a:defRPr/>
              </a:pPr>
              <a:t>30</a:t>
            </a:fld>
            <a:endParaRPr lang="en-GB" sz="1350" kern="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195" y="1218956"/>
            <a:ext cx="819012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1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term plans, 2017 </a:t>
            </a:r>
          </a:p>
          <a:p>
            <a:pPr>
              <a:spcBef>
                <a:spcPts val="450"/>
              </a:spcBef>
            </a:pP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TF trial assembly, contact resistance measurements, m/c coil (P3) 	tests up to 600kAt </a:t>
            </a:r>
          </a:p>
          <a:p>
            <a:pPr>
              <a:spcBef>
                <a:spcPts val="450"/>
              </a:spcBef>
            </a:pP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BVL tests on outer OVC belt 	</a:t>
            </a:r>
          </a:p>
          <a:p>
            <a:pPr>
              <a:spcBef>
                <a:spcPts val="450"/>
              </a:spcBef>
            </a:pP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low TF (0.3T) m/c plasma formation experiments</a:t>
            </a:r>
          </a:p>
          <a:p>
            <a:pPr marL="257175" indent="-257175" defTabSz="6858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100" kern="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 term plans, 2018 Q2-3 </a:t>
            </a:r>
          </a:p>
          <a:p>
            <a:pPr defTabSz="685800">
              <a:spcBef>
                <a:spcPts val="450"/>
              </a:spcBef>
              <a:defRPr/>
            </a:pP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- 1.2T m/c coils tests and m/c formation </a:t>
            </a:r>
            <a:r>
              <a:rPr lang="en-US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optimisation</a:t>
            </a:r>
            <a:endParaRPr lang="en-US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spcBef>
                <a:spcPts val="450"/>
              </a:spcBef>
              <a:defRPr/>
            </a:pPr>
            <a:r>
              <a:rPr lang="en-US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 m/c optimization and 100M degrees attempt</a:t>
            </a:r>
          </a:p>
          <a:p>
            <a:pPr marL="257175" indent="-257175" defTabSz="6858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100" kern="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 term plans, 2018 Q4 </a:t>
            </a:r>
          </a:p>
          <a:p>
            <a:pPr defTabSz="685800">
              <a:spcBef>
                <a:spcPts val="450"/>
              </a:spcBef>
              <a:defRPr/>
            </a:pPr>
            <a:r>
              <a:rPr lang="en-US" kern="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- 3T DND ops, H beam into D (AIST/RFX NB)</a:t>
            </a:r>
          </a:p>
        </p:txBody>
      </p:sp>
    </p:spTree>
    <p:extLst>
      <p:ext uri="{BB962C8B-B14F-4D97-AF65-F5344CB8AC3E}">
        <p14:creationId xmlns:p14="http://schemas.microsoft.com/office/powerpoint/2010/main" val="3432312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687985-FAD9-4086-B0C0-04AAA0152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1D3EFF-B765-4AA5-8BA4-BB3A9A14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31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EF72CC-8543-45D8-8BDC-993CDD36F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212438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24551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8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0000"/>
                </a:solidFill>
                <a:latin typeface="+mn-lt"/>
              </a:rPr>
              <a:t>Modular Fusion Power Plants</a:t>
            </a:r>
            <a:endParaRPr lang="en-GB" sz="3600" b="1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E8EA23-D80A-43FB-8B35-9810CC5F47C1}"/>
              </a:ext>
            </a:extLst>
          </p:cNvPr>
          <p:cNvSpPr txBox="1">
            <a:spLocks/>
          </p:cNvSpPr>
          <p:nvPr/>
        </p:nvSpPr>
        <p:spPr>
          <a:xfrm>
            <a:off x="575250" y="1155053"/>
            <a:ext cx="8514159" cy="5040984"/>
          </a:xfrm>
          <a:prstGeom prst="rect">
            <a:avLst/>
          </a:prstGeom>
        </p:spPr>
        <p:txBody>
          <a:bodyPr>
            <a:noAutofit/>
          </a:bodyPr>
          <a:lstStyle>
            <a:lvl1pPr marL="613791" indent="-613791" algn="l" defTabSz="2455164" rtl="0" eaLnBrk="1" latinLnBrk="0" hangingPunct="1">
              <a:lnSpc>
                <a:spcPct val="90000"/>
              </a:lnSpc>
              <a:spcBef>
                <a:spcPts val="2685"/>
              </a:spcBef>
              <a:buFont typeface="Arial" panose="020B0604020202020204" pitchFamily="34" charset="0"/>
              <a:buChar char="•"/>
              <a:defRPr sz="75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41373" indent="-613791" algn="l" defTabSz="2455164" rtl="0" eaLnBrk="1" latinLnBrk="0" hangingPunct="1">
              <a:lnSpc>
                <a:spcPct val="90000"/>
              </a:lnSpc>
              <a:spcBef>
                <a:spcPts val="1343"/>
              </a:spcBef>
              <a:buFont typeface="Arial" panose="020B0604020202020204" pitchFamily="34" charset="0"/>
              <a:buChar char="•"/>
              <a:defRPr sz="64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68955" indent="-613791" algn="l" defTabSz="2455164" rtl="0" eaLnBrk="1" latinLnBrk="0" hangingPunct="1">
              <a:lnSpc>
                <a:spcPct val="90000"/>
              </a:lnSpc>
              <a:spcBef>
                <a:spcPts val="1343"/>
              </a:spcBef>
              <a:buFont typeface="Arial" panose="020B0604020202020204" pitchFamily="34" charset="0"/>
              <a:buChar char="•"/>
              <a:defRPr sz="5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96537" indent="-613791" algn="l" defTabSz="2455164" rtl="0" eaLnBrk="1" latinLnBrk="0" hangingPunct="1">
              <a:lnSpc>
                <a:spcPct val="90000"/>
              </a:lnSpc>
              <a:spcBef>
                <a:spcPts val="1343"/>
              </a:spcBef>
              <a:buFont typeface="Arial" panose="020B0604020202020204" pitchFamily="34" charset="0"/>
              <a:buChar char="•"/>
              <a:defRPr sz="4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24119" indent="-613791" algn="l" defTabSz="2455164" rtl="0" eaLnBrk="1" latinLnBrk="0" hangingPunct="1">
              <a:lnSpc>
                <a:spcPct val="90000"/>
              </a:lnSpc>
              <a:spcBef>
                <a:spcPts val="1343"/>
              </a:spcBef>
              <a:buFont typeface="Arial" panose="020B0604020202020204" pitchFamily="34" charset="0"/>
              <a:buChar char="•"/>
              <a:defRPr sz="4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51701" indent="-613791" algn="l" defTabSz="2455164" rtl="0" eaLnBrk="1" latinLnBrk="0" hangingPunct="1">
              <a:lnSpc>
                <a:spcPct val="90000"/>
              </a:lnSpc>
              <a:spcBef>
                <a:spcPts val="1343"/>
              </a:spcBef>
              <a:buFont typeface="Arial" panose="020B0604020202020204" pitchFamily="34" charset="0"/>
              <a:buChar char="•"/>
              <a:defRPr sz="4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79283" indent="-613791" algn="l" defTabSz="2455164" rtl="0" eaLnBrk="1" latinLnBrk="0" hangingPunct="1">
              <a:lnSpc>
                <a:spcPct val="90000"/>
              </a:lnSpc>
              <a:spcBef>
                <a:spcPts val="1343"/>
              </a:spcBef>
              <a:buFont typeface="Arial" panose="020B0604020202020204" pitchFamily="34" charset="0"/>
              <a:buChar char="•"/>
              <a:defRPr sz="4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06865" indent="-613791" algn="l" defTabSz="2455164" rtl="0" eaLnBrk="1" latinLnBrk="0" hangingPunct="1">
              <a:lnSpc>
                <a:spcPct val="90000"/>
              </a:lnSpc>
              <a:spcBef>
                <a:spcPts val="1343"/>
              </a:spcBef>
              <a:buFont typeface="Arial" panose="020B0604020202020204" pitchFamily="34" charset="0"/>
              <a:buChar char="•"/>
              <a:defRPr sz="4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434447" indent="-613791" algn="l" defTabSz="2455164" rtl="0" eaLnBrk="1" latinLnBrk="0" hangingPunct="1">
              <a:lnSpc>
                <a:spcPct val="90000"/>
              </a:lnSpc>
              <a:spcBef>
                <a:spcPts val="1343"/>
              </a:spcBef>
              <a:buFont typeface="Arial" panose="020B0604020202020204" pitchFamily="34" charset="0"/>
              <a:buChar char="•"/>
              <a:defRPr sz="4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300" dirty="0"/>
              <a:t>Based on </a:t>
            </a:r>
            <a:r>
              <a:rPr lang="en-GB" sz="2300" dirty="0" err="1"/>
              <a:t>CoE</a:t>
            </a:r>
            <a:r>
              <a:rPr lang="en-GB" sz="2300" dirty="0"/>
              <a:t> </a:t>
            </a:r>
            <a:r>
              <a:rPr lang="en-GB" sz="2300" dirty="0">
                <a:sym typeface="Wingdings" panose="05000000000000000000" pitchFamily="2" charset="2"/>
              </a:rPr>
              <a:t></a:t>
            </a:r>
            <a:r>
              <a:rPr lang="en-GB" sz="2300" dirty="0"/>
              <a:t> compelling arguments for fusion plants based on: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300" i="1" dirty="0"/>
              <a:t>Spherical Tokamaks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200" i="1" dirty="0">
                <a:solidFill>
                  <a:srgbClr val="00B0F0"/>
                </a:solidFill>
              </a:rPr>
              <a:t>~100% bootstrap current to reduce recirculating power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200" i="1" dirty="0">
                <a:solidFill>
                  <a:srgbClr val="00B0F0"/>
                </a:solidFill>
              </a:rPr>
              <a:t>High beta operating point to reduce capital cost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200" i="1" dirty="0">
                <a:solidFill>
                  <a:srgbClr val="00B0F0"/>
                </a:solidFill>
              </a:rPr>
              <a:t>Confinement has potential for ignited operation at moderate </a:t>
            </a:r>
            <a:r>
              <a:rPr lang="en-GB" sz="2200" i="1" dirty="0" err="1">
                <a:solidFill>
                  <a:srgbClr val="00B0F0"/>
                </a:solidFill>
              </a:rPr>
              <a:t>P</a:t>
            </a:r>
            <a:r>
              <a:rPr lang="en-GB" sz="2200" i="1" baseline="-25000" dirty="0" err="1">
                <a:solidFill>
                  <a:srgbClr val="00B0F0"/>
                </a:solidFill>
              </a:rPr>
              <a:t>fus</a:t>
            </a:r>
            <a:endParaRPr lang="en-GB" sz="2200" i="1" dirty="0">
              <a:solidFill>
                <a:srgbClr val="00B0F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300" i="1" dirty="0"/>
              <a:t>High Temperature Superconductors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200" i="1" dirty="0">
                <a:solidFill>
                  <a:srgbClr val="00B0F0"/>
                </a:solidFill>
              </a:rPr>
              <a:t>20K operation to reduce recirculating power for refrigeration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200" i="1" dirty="0">
                <a:solidFill>
                  <a:srgbClr val="00B0F0"/>
                </a:solidFill>
              </a:rPr>
              <a:t>High critical field (&gt;20T) at reasonable J </a:t>
            </a:r>
            <a:r>
              <a:rPr lang="en-GB" sz="2200" i="1" dirty="0">
                <a:solidFill>
                  <a:srgbClr val="00B0F0"/>
                </a:solidFill>
                <a:sym typeface="Symbol" panose="05050102010706020507" pitchFamily="18" charset="2"/>
              </a:rPr>
              <a:t></a:t>
            </a:r>
            <a:r>
              <a:rPr lang="en-GB" sz="2200" i="1" dirty="0">
                <a:solidFill>
                  <a:srgbClr val="00B0F0"/>
                </a:solidFill>
              </a:rPr>
              <a:t> high </a:t>
            </a:r>
            <a:r>
              <a:rPr lang="en-GB" sz="2200" i="1" dirty="0" err="1">
                <a:solidFill>
                  <a:srgbClr val="00B0F0"/>
                </a:solidFill>
              </a:rPr>
              <a:t>P</a:t>
            </a:r>
            <a:r>
              <a:rPr lang="en-GB" sz="2200" i="1" baseline="-25000" dirty="0" err="1">
                <a:solidFill>
                  <a:srgbClr val="00B0F0"/>
                </a:solidFill>
              </a:rPr>
              <a:t>fus</a:t>
            </a:r>
            <a:r>
              <a:rPr lang="en-GB" sz="2200" i="1" dirty="0">
                <a:solidFill>
                  <a:srgbClr val="00B0F0"/>
                </a:solidFill>
              </a:rPr>
              <a:t> relative to size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300" i="1" dirty="0"/>
              <a:t>Fusion Power Modules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200" i="1" dirty="0">
                <a:solidFill>
                  <a:srgbClr val="00B0F0"/>
                </a:solidFill>
              </a:rPr>
              <a:t>Reduced capital cost of modules due to “series manufacture”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200" i="1" dirty="0">
                <a:solidFill>
                  <a:srgbClr val="00B0F0"/>
                </a:solidFill>
              </a:rPr>
              <a:t>100% availability with reserve module to maximise reve</a:t>
            </a:r>
            <a:r>
              <a:rPr lang="en-GB" sz="2200" dirty="0">
                <a:solidFill>
                  <a:srgbClr val="00B0F0"/>
                </a:solidFill>
              </a:rPr>
              <a:t>nue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200" i="1" dirty="0">
                <a:solidFill>
                  <a:srgbClr val="00B0F0"/>
                </a:solidFill>
              </a:rPr>
              <a:t>Shared services and CD systems further reduce capital cost.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95FF-B30D-49EC-86AB-9202668A7D45}" type="datetime1">
              <a:rPr lang="en-GB" smtClean="0"/>
              <a:t>19/09/2017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644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8043" y="22898"/>
            <a:ext cx="6929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8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+mj-ea"/>
                <a:cs typeface="+mj-cs"/>
              </a:rPr>
              <a:t>a</a:t>
            </a:r>
            <a:r>
              <a:rPr lang="en-GB" sz="28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-particles containment &amp; wall load in ST Pilot plant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8441" y="5680712"/>
            <a:ext cx="6901897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Full-orbit simulations show possibility of reducing </a:t>
            </a:r>
            <a:r>
              <a:rPr lang="en-GB" sz="2400" dirty="0" err="1">
                <a:solidFill>
                  <a:srgbClr val="FF0000"/>
                </a:solidFill>
              </a:rPr>
              <a:t>I</a:t>
            </a:r>
            <a:r>
              <a:rPr lang="en-GB" sz="2400" baseline="-25000" dirty="0" err="1">
                <a:solidFill>
                  <a:srgbClr val="FF0000"/>
                </a:solidFill>
              </a:rPr>
              <a:t>p</a:t>
            </a:r>
            <a:r>
              <a:rPr lang="en-GB" sz="2400" dirty="0">
                <a:solidFill>
                  <a:srgbClr val="FF0000"/>
                </a:solidFill>
              </a:rPr>
              <a:t> in compact ST reactor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194" y="1282592"/>
            <a:ext cx="86890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3CC"/>
                </a:solidFill>
              </a:rPr>
              <a:t>Monte-Carlo Beam Deposition Code NFREYA and Fast Ion Fokker-Planck Code FIFPC, comparison with guiding centre model </a:t>
            </a:r>
          </a:p>
          <a:p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926" y="2068209"/>
            <a:ext cx="4701540" cy="35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2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07738" y="161697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ST40 in parameter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20033" y="1612277"/>
            <a:ext cx="3881460" cy="32916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400" dirty="0"/>
              <a:t>ST40 plasma can be a test for </a:t>
            </a:r>
            <a:r>
              <a:rPr lang="en-GB" sz="2400" dirty="0" err="1"/>
              <a:t>collisionality</a:t>
            </a:r>
            <a:r>
              <a:rPr lang="en-GB" sz="2400" dirty="0"/>
              <a:t> confinement </a:t>
            </a:r>
            <a:r>
              <a:rPr lang="en-GB" sz="2400" dirty="0" err="1"/>
              <a:t>scalings</a:t>
            </a:r>
            <a:endParaRPr lang="en-GB" sz="2400" dirty="0"/>
          </a:p>
          <a:p>
            <a:pPr marL="457200" indent="-457200">
              <a:buAutoNum type="arabicParenBoth"/>
            </a:pPr>
            <a:r>
              <a:rPr lang="el-GR" sz="2400" dirty="0"/>
              <a:t>τ</a:t>
            </a:r>
            <a:r>
              <a:rPr lang="en-GB" sz="2400" baseline="-25000" dirty="0"/>
              <a:t>E</a:t>
            </a:r>
            <a:r>
              <a:rPr lang="en-GB" sz="2400" dirty="0"/>
              <a:t>~</a:t>
            </a:r>
            <a:r>
              <a:rPr lang="el-GR" sz="2400" dirty="0"/>
              <a:t>ν*-0.8</a:t>
            </a:r>
            <a:endParaRPr lang="en-GB" sz="2400" dirty="0"/>
          </a:p>
          <a:p>
            <a:pPr marL="457200" indent="-457200">
              <a:buAutoNum type="arabicParenBoth"/>
            </a:pPr>
            <a:r>
              <a:rPr lang="el-GR" sz="2400" dirty="0"/>
              <a:t>ρ*</a:t>
            </a:r>
            <a:r>
              <a:rPr lang="en-GB" sz="2400" baseline="-25000" dirty="0"/>
              <a:t>ST40</a:t>
            </a:r>
            <a:r>
              <a:rPr lang="en-GB" sz="2400" dirty="0"/>
              <a:t>= </a:t>
            </a:r>
            <a:r>
              <a:rPr lang="el-GR" sz="2400" dirty="0"/>
              <a:t>ρ*</a:t>
            </a:r>
            <a:r>
              <a:rPr lang="en-GB" sz="2400" baseline="-25000" dirty="0"/>
              <a:t>MAST</a:t>
            </a:r>
            <a:r>
              <a:rPr lang="en-GB" sz="2400" dirty="0"/>
              <a:t> </a:t>
            </a:r>
          </a:p>
          <a:p>
            <a:pPr marL="457200" indent="-457200">
              <a:buAutoNum type="arabicParenBoth"/>
            </a:pPr>
            <a:r>
              <a:rPr lang="el-GR" sz="2400" dirty="0"/>
              <a:t>β</a:t>
            </a:r>
            <a:r>
              <a:rPr lang="en-GB" sz="2400" baseline="-25000" dirty="0"/>
              <a:t>ST40</a:t>
            </a:r>
            <a:r>
              <a:rPr lang="en-GB" sz="2400" dirty="0"/>
              <a:t>= </a:t>
            </a:r>
            <a:r>
              <a:rPr lang="el-GR" sz="2400" dirty="0"/>
              <a:t>β</a:t>
            </a:r>
            <a:r>
              <a:rPr lang="en-GB" sz="2400" baseline="-25000" dirty="0"/>
              <a:t>MAST</a:t>
            </a:r>
          </a:p>
          <a:p>
            <a:pPr marL="0" indent="0">
              <a:buNone/>
            </a:pPr>
            <a:endParaRPr lang="en-GB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470263" y="998189"/>
            <a:ext cx="5043917" cy="4346747"/>
            <a:chOff x="1742354" y="1517476"/>
            <a:chExt cx="4005240" cy="3640163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 rotWithShape="1">
            <a:blip r:embed="rId3"/>
            <a:srcRect l="24969" t="33346" r="40781" b="5004"/>
            <a:stretch/>
          </p:blipFill>
          <p:spPr>
            <a:xfrm>
              <a:off x="1824270" y="1517476"/>
              <a:ext cx="3680460" cy="3640163"/>
            </a:xfrm>
            <a:prstGeom prst="rect">
              <a:avLst/>
            </a:prstGeom>
          </p:spPr>
        </p:pic>
        <p:sp>
          <p:nvSpPr>
            <p:cNvPr id="6" name="5-Point Star 12"/>
            <p:cNvSpPr/>
            <p:nvPr/>
          </p:nvSpPr>
          <p:spPr>
            <a:xfrm>
              <a:off x="3075184" y="2941835"/>
              <a:ext cx="238260" cy="2189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5-Point Star 13"/>
            <p:cNvSpPr/>
            <p:nvPr/>
          </p:nvSpPr>
          <p:spPr>
            <a:xfrm>
              <a:off x="4358420" y="4029601"/>
              <a:ext cx="238260" cy="21894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5-Point Star 14"/>
            <p:cNvSpPr/>
            <p:nvPr/>
          </p:nvSpPr>
          <p:spPr>
            <a:xfrm>
              <a:off x="5101920" y="4644026"/>
              <a:ext cx="238260" cy="21894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5-Point Star 15"/>
            <p:cNvSpPr/>
            <p:nvPr/>
          </p:nvSpPr>
          <p:spPr>
            <a:xfrm>
              <a:off x="1999656" y="1822255"/>
              <a:ext cx="238260" cy="2189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 16"/>
            <p:cNvSpPr/>
            <p:nvPr/>
          </p:nvSpPr>
          <p:spPr>
            <a:xfrm>
              <a:off x="3877967" y="1769359"/>
              <a:ext cx="1609859" cy="354169"/>
            </a:xfrm>
            <a:custGeom>
              <a:avLst/>
              <a:gdLst>
                <a:gd name="connsiteX0" fmla="*/ 0 w 1609859"/>
                <a:gd name="connsiteY0" fmla="*/ 0 h 354169"/>
                <a:gd name="connsiteX1" fmla="*/ 663262 w 1609859"/>
                <a:gd name="connsiteY1" fmla="*/ 231820 h 354169"/>
                <a:gd name="connsiteX2" fmla="*/ 1609859 w 1609859"/>
                <a:gd name="connsiteY2" fmla="*/ 354169 h 354169"/>
                <a:gd name="connsiteX3" fmla="*/ 1609859 w 1609859"/>
                <a:gd name="connsiteY3" fmla="*/ 354169 h 35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9859" h="354169">
                  <a:moveTo>
                    <a:pt x="0" y="0"/>
                  </a:moveTo>
                  <a:cubicBezTo>
                    <a:pt x="197476" y="86396"/>
                    <a:pt x="394952" y="172792"/>
                    <a:pt x="663262" y="231820"/>
                  </a:cubicBezTo>
                  <a:cubicBezTo>
                    <a:pt x="931572" y="290848"/>
                    <a:pt x="1609859" y="354169"/>
                    <a:pt x="1609859" y="354169"/>
                  </a:cubicBezTo>
                  <a:lnTo>
                    <a:pt x="1609859" y="354169"/>
                  </a:lnTo>
                </a:path>
              </a:pathLst>
            </a:custGeom>
            <a:noFill/>
            <a:ln w="2540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42354" y="2006767"/>
              <a:ext cx="933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ST40</a:t>
              </a:r>
            </a:p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H</a:t>
              </a:r>
              <a:r>
                <a:rPr lang="en-US" baseline="-25000" dirty="0">
                  <a:solidFill>
                    <a:schemeClr val="accent1">
                      <a:lumMod val="75000"/>
                    </a:schemeClr>
                  </a:solidFill>
                </a:rPr>
                <a:t>NSTX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=1</a:t>
              </a:r>
              <a:endParaRPr lang="en-GB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05653" y="2514444"/>
              <a:ext cx="882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ST40</a:t>
              </a:r>
            </a:p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H</a:t>
              </a:r>
              <a:r>
                <a:rPr lang="en-US" baseline="-25000" dirty="0">
                  <a:solidFill>
                    <a:schemeClr val="accent1">
                      <a:lumMod val="75000"/>
                    </a:schemeClr>
                  </a:solidFill>
                </a:rPr>
                <a:t>ITER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=1</a:t>
              </a:r>
              <a:endParaRPr lang="en-GB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60870" y="4197624"/>
              <a:ext cx="747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MAST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99599" y="4788307"/>
              <a:ext cx="747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MAST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03313" y="992796"/>
            <a:ext cx="373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Electron neoclassical limit for ST40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Прямоугольник 7"/>
          <p:cNvSpPr/>
          <p:nvPr/>
        </p:nvSpPr>
        <p:spPr>
          <a:xfrm>
            <a:off x="1439499" y="5250586"/>
            <a:ext cx="68946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IPB(y,2)	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Bτ</a:t>
            </a:r>
            <a:r>
              <a:rPr lang="en-US" sz="2400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E,th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∝ (</a:t>
            </a:r>
            <a:r>
              <a:rPr lang="el-GR" sz="24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ν</a:t>
            </a:r>
            <a:r>
              <a:rPr lang="en-US" sz="2400" baseline="300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*</a:t>
            </a:r>
            <a:r>
              <a:rPr lang="en-US" sz="24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)</a:t>
            </a:r>
            <a:r>
              <a:rPr lang="en-US" sz="2400" baseline="300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0.01</a:t>
            </a:r>
            <a:r>
              <a:rPr lang="en-US" sz="24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ρ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-2.73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β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-0.88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-0.74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-3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MAST	 	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Bτ</a:t>
            </a:r>
            <a:r>
              <a:rPr lang="en-US" sz="2400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E,th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∝ (</a:t>
            </a:r>
            <a:r>
              <a:rPr lang="el-GR" sz="24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ν</a:t>
            </a:r>
            <a:r>
              <a:rPr lang="en-US" sz="2400" baseline="300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*</a:t>
            </a:r>
            <a:r>
              <a:rPr lang="en-US" sz="24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)</a:t>
            </a:r>
            <a:r>
              <a:rPr lang="en-US" sz="2400" baseline="300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-0.82</a:t>
            </a:r>
            <a:r>
              <a:rPr lang="en-US" sz="24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ρ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-2.5to-3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β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-0.5to0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-0.85</a:t>
            </a:r>
            <a:endParaRPr lang="ru-RU" sz="2400" dirty="0"/>
          </a:p>
        </p:txBody>
      </p:sp>
      <p:graphicFrame>
        <p:nvGraphicFramePr>
          <p:cNvPr id="17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811788"/>
              </p:ext>
            </p:extLst>
          </p:nvPr>
        </p:nvGraphicFramePr>
        <p:xfrm>
          <a:off x="4035425" y="4758732"/>
          <a:ext cx="23495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4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17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425" y="4758732"/>
                        <a:ext cx="234950" cy="387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>
          <a:xfrm>
            <a:off x="628650" y="6369672"/>
            <a:ext cx="2057400" cy="365125"/>
          </a:xfrm>
        </p:spPr>
        <p:txBody>
          <a:bodyPr/>
          <a:lstStyle/>
          <a:p>
            <a:fld id="{9F0AE00B-120A-46BB-957F-3C8475E45D55}" type="datetime1">
              <a:rPr lang="en-GB" smtClean="0"/>
              <a:t>19/09/2017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028950" y="6369672"/>
            <a:ext cx="3086100" cy="365125"/>
          </a:xfrm>
        </p:spPr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902623" y="6361196"/>
            <a:ext cx="2057400" cy="365125"/>
          </a:xfrm>
        </p:spPr>
        <p:txBody>
          <a:bodyPr/>
          <a:lstStyle/>
          <a:p>
            <a:fld id="{BAB4242A-7597-4396-9EE1-D9180C3C324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374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3323" y="214704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HTS key technologies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025" y="2807930"/>
            <a:ext cx="1877499" cy="17466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337605" y="1237400"/>
            <a:ext cx="2297151" cy="1440157"/>
          </a:xfrm>
          <a:prstGeom prst="roundRect">
            <a:avLst/>
          </a:prstGeom>
          <a:solidFill>
            <a:srgbClr val="FF0000">
              <a:alpha val="4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~100 kA cable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AC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% copper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Cooling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85114" y="1237400"/>
            <a:ext cx="2297151" cy="117880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Quench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Current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Dump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32621" y="3005517"/>
            <a:ext cx="2297151" cy="12643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Joints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Size, shape,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tx1"/>
                </a:solidFill>
              </a:rPr>
              <a:t>Heatload</a:t>
            </a:r>
            <a:r>
              <a:rPr lang="en-GB" sz="1600" dirty="0">
                <a:solidFill>
                  <a:schemeClr val="tx1"/>
                </a:solidFill>
              </a:rPr>
              <a:t> - many or few 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37607" y="4601841"/>
            <a:ext cx="2297151" cy="1564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Cryogenics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Neutron 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Joint 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Suspension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Vacuum vessel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585114" y="4796432"/>
            <a:ext cx="2297151" cy="12201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Power supplies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Current leads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Dump circuits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Cold rectification 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37606" y="3017564"/>
            <a:ext cx="2297151" cy="1264384"/>
          </a:xfrm>
          <a:prstGeom prst="roundRect">
            <a:avLst/>
          </a:prstGeom>
          <a:solidFill>
            <a:srgbClr val="45E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Mechanical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PF / TF coil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Forces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Demountable coils 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2621" y="4586298"/>
            <a:ext cx="2297151" cy="156463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i="1" dirty="0">
                <a:solidFill>
                  <a:schemeClr val="tx1"/>
                </a:solidFill>
              </a:rPr>
              <a:t>I</a:t>
            </a:r>
            <a:r>
              <a:rPr lang="en-GB" b="1" i="1" baseline="-25000" dirty="0">
                <a:solidFill>
                  <a:schemeClr val="tx1"/>
                </a:solidFill>
              </a:rPr>
              <a:t>C</a:t>
            </a:r>
            <a:r>
              <a:rPr lang="en-GB" dirty="0">
                <a:solidFill>
                  <a:schemeClr val="tx1"/>
                </a:solidFill>
              </a:rPr>
              <a:t>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Neutron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Thermal cycling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Mechanical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Fatigue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32621" y="1230211"/>
            <a:ext cx="2297151" cy="1436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REBCO conductors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chemeClr val="tx1"/>
                </a:solidFill>
              </a:rPr>
              <a:t>I</a:t>
            </a:r>
            <a:r>
              <a:rPr lang="en-GB" sz="1600" b="1" i="1" baseline="-25000" dirty="0">
                <a:solidFill>
                  <a:schemeClr val="tx1"/>
                </a:solidFill>
              </a:rPr>
              <a:t>C</a:t>
            </a:r>
            <a:r>
              <a:rPr lang="en-GB" sz="1600" dirty="0">
                <a:solidFill>
                  <a:schemeClr val="tx1"/>
                </a:solidFill>
              </a:rPr>
              <a:t>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Boundary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Tape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Quality / variability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129772" y="2562963"/>
            <a:ext cx="617036" cy="45460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626354" y="4281948"/>
            <a:ext cx="685231" cy="42153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33688" y="2471604"/>
            <a:ext cx="0" cy="22821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207449" y="4269901"/>
            <a:ext cx="633576" cy="37727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207449" y="3649756"/>
            <a:ext cx="535641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655711" y="2630317"/>
            <a:ext cx="626515" cy="38724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725265" y="3649756"/>
            <a:ext cx="48740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779774" y="4567160"/>
            <a:ext cx="0" cy="25770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2B7A8F2-B623-4189-BD37-AB589FE3D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en-GB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3069E44-F8AF-46C9-9297-D47D9E3E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34</a:t>
            </a:fld>
            <a:endParaRPr lang="en-GB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6B08-C861-4104-9903-1482C4C06689}" type="datetime1">
              <a:rPr lang="en-GB" smtClean="0"/>
              <a:t>19/09/2017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988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1205C-0C37-4569-9974-D4B53AA508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015" y="198429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Operating Range for FPD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25E9B52-AF5A-4B5F-86B9-F4081BFAC92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99211" y="1313804"/>
            <a:ext cx="4396154" cy="4477733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498F236-187E-4697-BC74-31C3A3A1695B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4999534" y="1564326"/>
            <a:ext cx="3356569" cy="3763963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E29954-EF0C-43FD-BA2B-45F1F5C1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C6E072-745B-46DC-B83B-9C6E4E081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35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E8E28-DE41-4B9B-AA9A-F731F006CEFA}" type="datetime1">
              <a:rPr lang="en-GB" smtClean="0"/>
              <a:t>19/09/2017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797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89923-2B84-4028-B6FA-9A68D7E8D8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6964" y="140910"/>
            <a:ext cx="6249159" cy="77971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 Energy small devices</a:t>
            </a:r>
            <a:endParaRPr lang="en-GB" sz="3200" b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21FA3F5-76D6-4556-9A6E-D33234DA9B2D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47967" r="3727"/>
          <a:stretch/>
        </p:blipFill>
        <p:spPr>
          <a:xfrm>
            <a:off x="4729446" y="1561310"/>
            <a:ext cx="4160218" cy="430609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68A3FB-9664-4BE0-9021-6152DC2A2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4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999724" y="5697242"/>
            <a:ext cx="5066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Demonstrated full-HTS tokamak for the first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YBCO 20</a:t>
            </a:r>
            <a:r>
              <a:rPr lang="en-GB" baseline="30000" dirty="0"/>
              <a:t>0</a:t>
            </a:r>
            <a:r>
              <a:rPr lang="en-GB" dirty="0"/>
              <a:t>K operation – 6 limb 3D cryostat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657" b="46880"/>
          <a:stretch/>
        </p:blipFill>
        <p:spPr>
          <a:xfrm>
            <a:off x="671038" y="1447710"/>
            <a:ext cx="3267013" cy="335011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1B435-A9C4-47B8-86FD-177954190FB8}" type="datetime1">
              <a:rPr lang="en-GB" smtClean="0"/>
              <a:t>19/09/2017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1" t="29320" r="33526"/>
          <a:stretch/>
        </p:blipFill>
        <p:spPr>
          <a:xfrm rot="5400000">
            <a:off x="2567471" y="4538199"/>
            <a:ext cx="1047133" cy="1694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7286" t="20851" r="20752" b="6241"/>
          <a:stretch/>
        </p:blipFill>
        <p:spPr>
          <a:xfrm>
            <a:off x="666964" y="4861645"/>
            <a:ext cx="1515387" cy="133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90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980"/>
          <a:stretch/>
        </p:blipFill>
        <p:spPr>
          <a:xfrm>
            <a:off x="438828" y="1504948"/>
            <a:ext cx="4794139" cy="4205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6844" y="159546"/>
            <a:ext cx="5690525" cy="5904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ST40: 3T, 2MA Cu Coils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A4A0-CBAC-4923-BC8B-B71403FD8655}" type="datetime1">
              <a:rPr lang="en-GB" smtClean="0"/>
              <a:t>19/09/2017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5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958425" y="1107790"/>
            <a:ext cx="4185575" cy="52322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features:</a:t>
            </a: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toroidal field up to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20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LN2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cooled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copper magnet</a:t>
            </a: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major radius 0.4 -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0.6m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20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R/a = 1.6 - 1.8</a:t>
            </a: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elongation (k ~ 2.5) and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triangularity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000" dirty="0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0.3), DND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LN2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cooled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plates</a:t>
            </a: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current up to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2MA (3?)</a:t>
            </a:r>
            <a:endParaRPr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duration 1-10 sec</a:t>
            </a: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2MW NBI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EBW/EC (2MW?);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conditioning, (Li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of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GB" sz="20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ops, metal wall</a:t>
            </a:r>
          </a:p>
          <a:p>
            <a:pPr marL="285750" indent="-28575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m/c 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formation</a:t>
            </a:r>
          </a:p>
        </p:txBody>
      </p:sp>
    </p:spTree>
    <p:extLst>
      <p:ext uri="{BB962C8B-B14F-4D97-AF65-F5344CB8AC3E}">
        <p14:creationId xmlns:p14="http://schemas.microsoft.com/office/powerpoint/2010/main" val="312195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687985-FAD9-4086-B0C0-04AAA0152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1D3EFF-B765-4AA5-8BA4-BB3A9A14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6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EF72CC-8543-45D8-8BDC-993CDD36F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92480" y="119605"/>
            <a:ext cx="5292841" cy="644898"/>
          </a:xfrm>
          <a:prstGeom prst="rect">
            <a:avLst/>
          </a:prstGeom>
        </p:spPr>
        <p:txBody>
          <a:bodyPr/>
          <a:lstStyle>
            <a:lvl1pPr algn="l" defTabSz="24551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8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ST40 TF Coil Trial Fit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DE49B-26BF-48B1-9C09-37073EAD7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18" y="1927679"/>
            <a:ext cx="6463164" cy="43080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DEAC-402F-4004-9A14-16CAFB9F8C8B}" type="datetime1">
              <a:rPr lang="en-GB" smtClean="0"/>
              <a:t>19/09/2017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05435" y="1019669"/>
            <a:ext cx="7333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TF coils installed, contacts resistivity measured. Power tests in September – November 2017, physics operations in December.</a:t>
            </a:r>
          </a:p>
        </p:txBody>
      </p:sp>
    </p:spTree>
    <p:extLst>
      <p:ext uri="{BB962C8B-B14F-4D97-AF65-F5344CB8AC3E}">
        <p14:creationId xmlns:p14="http://schemas.microsoft.com/office/powerpoint/2010/main" val="1962805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687985-FAD9-4086-B0C0-04AAA0152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1D3EFF-B765-4AA5-8BA4-BB3A9A14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7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EF72CC-8543-45D8-8BDC-993CDD36F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193641"/>
            <a:ext cx="6393703" cy="644898"/>
          </a:xfrm>
          <a:prstGeom prst="rect">
            <a:avLst/>
          </a:prstGeom>
        </p:spPr>
        <p:txBody>
          <a:bodyPr/>
          <a:lstStyle>
            <a:lvl1pPr algn="l" defTabSz="24551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8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ST40 Outer vessel (cryostat)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DEAC-402F-4004-9A14-16CAFB9F8C8B}" type="datetime1">
              <a:rPr lang="en-GB" smtClean="0"/>
              <a:t>19/09/2017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091" y="1748700"/>
            <a:ext cx="4586941" cy="3440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644" y="1175333"/>
            <a:ext cx="4150709" cy="2547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644" y="3834972"/>
            <a:ext cx="2052968" cy="22326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02623" y="4296810"/>
            <a:ext cx="18885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PF coils installed on central section of Outer vessel (cryostat)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440706" y="2665506"/>
            <a:ext cx="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197412" y="2449203"/>
            <a:ext cx="4150658" cy="17403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499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687985-FAD9-4086-B0C0-04AAA0152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1D3EFF-B765-4AA5-8BA4-BB3A9A14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8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EF72CC-8543-45D8-8BDC-993CDD36F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51065" y="160410"/>
            <a:ext cx="5409293" cy="603866"/>
          </a:xfrm>
          <a:prstGeom prst="rect">
            <a:avLst/>
          </a:prstGeom>
        </p:spPr>
        <p:txBody>
          <a:bodyPr/>
          <a:lstStyle>
            <a:lvl1pPr algn="l" defTabSz="24551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8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66CC"/>
                </a:solidFill>
                <a:latin typeface="+mn-lt"/>
              </a:rPr>
              <a:t>ST40 TF Coil Detail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774B7-3BAA-47B7-A8EA-8FB99C8B0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3" y="1445542"/>
            <a:ext cx="7662331" cy="4310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448B35-5BE5-4097-84EB-8E1D917176FD}"/>
              </a:ext>
            </a:extLst>
          </p:cNvPr>
          <p:cNvSpPr txBox="1"/>
          <p:nvPr/>
        </p:nvSpPr>
        <p:spPr>
          <a:xfrm>
            <a:off x="1038790" y="1445542"/>
            <a:ext cx="173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Lapped contacts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F4EB35-FEBD-464E-9565-2FF651C32B0B}"/>
              </a:ext>
            </a:extLst>
          </p:cNvPr>
          <p:cNvCxnSpPr>
            <a:cxnSpLocks/>
          </p:cNvCxnSpPr>
          <p:nvPr/>
        </p:nvCxnSpPr>
        <p:spPr>
          <a:xfrm>
            <a:off x="2772854" y="1630208"/>
            <a:ext cx="1805970" cy="31122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F829B60-6338-40A2-BF1F-814590BF0BA0}"/>
              </a:ext>
            </a:extLst>
          </p:cNvPr>
          <p:cNvSpPr txBox="1"/>
          <p:nvPr/>
        </p:nvSpPr>
        <p:spPr>
          <a:xfrm>
            <a:off x="6220390" y="1444534"/>
            <a:ext cx="186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Flexible couplings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D2ADF2-64F9-4072-BE22-CD13027EDDF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4983773" y="1629200"/>
            <a:ext cx="1236617" cy="31223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0F9C2-A80A-4C98-BE78-373AD5804248}" type="datetime1">
              <a:rPr lang="en-GB" smtClean="0"/>
              <a:t>19/09/2017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671" y="3707751"/>
            <a:ext cx="1926503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64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10319" y="109611"/>
            <a:ext cx="6189988" cy="5928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power supplies in 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38940" y="1009788"/>
            <a:ext cx="4785303" cy="313845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ST40 power supply units (PSUs) based on ultracapacitors</a:t>
            </a:r>
          </a:p>
          <a:p>
            <a:pPr>
              <a:spcBef>
                <a:spcPts val="30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TF first to arrive (70 MJ), installed and tested</a:t>
            </a:r>
          </a:p>
          <a:p>
            <a:pPr>
              <a:spcBef>
                <a:spcPts val="30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be expanded to 250kA and 175MJ to provide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=3T</a:t>
            </a:r>
          </a:p>
          <a:p>
            <a:pPr>
              <a:spcBef>
                <a:spcPts val="30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MC p/s commissioned</a:t>
            </a:r>
          </a:p>
          <a:p>
            <a:pPr>
              <a:spcBef>
                <a:spcPts val="300"/>
              </a:spcBef>
            </a:pP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final Test pulse has been successfully fired into the </a:t>
            </a:r>
            <a:r>
              <a:rPr lang="en-US" sz="2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BvL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coils at 26500 Amps” Thursday 21 Sept 2017.</a:t>
            </a:r>
            <a:endParaRPr lang="en-GB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77DD-549C-4D6C-98B8-EB25DD344040}" type="datetime1">
              <a:rPr lang="en-GB" smtClean="0"/>
              <a:t>21/09/2017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 Gryaznevich, STW 2017, Seoul</a:t>
            </a:r>
            <a:endParaRPr lang="pl-P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9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7" y="1229293"/>
            <a:ext cx="3074679" cy="2306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4" y="3945014"/>
            <a:ext cx="3044718" cy="22835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80" y="4161286"/>
            <a:ext cx="3071893" cy="230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90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28929</TotalTime>
  <Words>2542</Words>
  <Application>Microsoft Office PowerPoint</Application>
  <PresentationFormat>On-screen Show (4:3)</PresentationFormat>
  <Paragraphs>384</Paragraphs>
  <Slides>35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Cambria Math</vt:lpstr>
      <vt:lpstr>Swis721 BT</vt:lpstr>
      <vt:lpstr>Symbol</vt:lpstr>
      <vt:lpstr>Times New Roman</vt:lpstr>
      <vt:lpstr>Wingdings</vt:lpstr>
      <vt:lpstr>Office Theme</vt:lpstr>
      <vt:lpstr>Equation</vt:lpstr>
      <vt:lpstr>First Results from ST40 </vt:lpstr>
      <vt:lpstr>Tokamak Energy Ltd. 80+ staff in 2017</vt:lpstr>
      <vt:lpstr>PowerPoint Presentation</vt:lpstr>
      <vt:lpstr>Tokamak Energy small devices</vt:lpstr>
      <vt:lpstr>ST40: 3T, 2MA Cu Coils</vt:lpstr>
      <vt:lpstr>ST40 TF Coil Trial Fit</vt:lpstr>
      <vt:lpstr>ST40 Outer vessel (cryostat)</vt:lpstr>
      <vt:lpstr>ST40 TF Coil Detail</vt:lpstr>
      <vt:lpstr>First power supplies in place</vt:lpstr>
      <vt:lpstr>Diagnostics</vt:lpstr>
      <vt:lpstr>PowerPoint Presentation</vt:lpstr>
      <vt:lpstr>PowerPoint Presentation</vt:lpstr>
      <vt:lpstr>Merging-compression start-up</vt:lpstr>
      <vt:lpstr>Merging-compression, basics</vt:lpstr>
      <vt:lpstr>Merging-compression, first tests</vt:lpstr>
      <vt:lpstr>Merging-compression, first tests</vt:lpstr>
      <vt:lpstr>Merging-compression,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plans</vt:lpstr>
      <vt:lpstr>PowerPoint Presentation</vt:lpstr>
      <vt:lpstr>ST40 long and short term plans</vt:lpstr>
      <vt:lpstr>Modular Fusion Power Plants</vt:lpstr>
      <vt:lpstr>PowerPoint Presentation</vt:lpstr>
      <vt:lpstr>ST40 in parameter space</vt:lpstr>
      <vt:lpstr>HTS key technologies</vt:lpstr>
      <vt:lpstr>Operating Range for FPD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Gillies</dc:creator>
  <cp:lastModifiedBy>Mikhail Gryaznevich</cp:lastModifiedBy>
  <cp:revision>248</cp:revision>
  <dcterms:created xsi:type="dcterms:W3CDTF">2015-10-21T10:59:42Z</dcterms:created>
  <dcterms:modified xsi:type="dcterms:W3CDTF">2017-09-21T02:46:49Z</dcterms:modified>
</cp:coreProperties>
</file>