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8" r:id="rId3"/>
    <p:sldId id="300" r:id="rId4"/>
    <p:sldId id="299" r:id="rId5"/>
    <p:sldId id="301" r:id="rId6"/>
    <p:sldId id="302" r:id="rId7"/>
    <p:sldId id="303" r:id="rId8"/>
    <p:sldId id="305" r:id="rId9"/>
    <p:sldId id="30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 Hawryluk" initials="" lastIdx="9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44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C13F7-DD5D-F443-BD9B-DEEABB558DA1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99E4B-0394-2443-A09A-08873A245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939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BA294-5C8B-8842-A450-4F18A20987F1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0D44D-AF0E-CA47-8C21-85526097BD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361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957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BD203-0BB4-C64E-B702-1142210EFC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2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957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BD203-0BB4-C64E-B702-1142210EFC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8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957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BD203-0BB4-C64E-B702-1142210EFC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3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957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BD203-0BB4-C64E-B702-1142210EFC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8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957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BD203-0BB4-C64E-B702-1142210EFC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7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957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BD203-0BB4-C64E-B702-1142210EFC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5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6957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BD203-0BB4-C64E-B702-1142210EFC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2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957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BD203-0BB4-C64E-B702-1142210EFC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2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957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BD203-0BB4-C64E-B702-1142210EFC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8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957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BD203-0BB4-C64E-B702-1142210EFC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66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957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8BD203-0BB4-C64E-B702-1142210EFC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8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75" y="6032500"/>
            <a:ext cx="11731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30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rgbClr val="0000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b="1" kern="1200">
          <a:solidFill>
            <a:srgbClr val="0000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FF000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FF0000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FF0000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FF000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2640" y="925458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TRANSP Needs for Physics Modules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799" y="3263900"/>
            <a:ext cx="7044267" cy="21209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R. J. Hawryluk</a:t>
            </a:r>
          </a:p>
          <a:p>
            <a:endParaRPr lang="en-US" sz="28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TRANSP Users Group Meeting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March 24, 2015</a:t>
            </a:r>
            <a:endParaRPr lang="en-US" sz="2400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091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Physics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Inclusion </a:t>
            </a:r>
            <a:r>
              <a:rPr lang="en-US" dirty="0"/>
              <a:t>of non-</a:t>
            </a:r>
            <a:r>
              <a:rPr lang="en-US" dirty="0" err="1"/>
              <a:t>Maxwellian</a:t>
            </a:r>
            <a:r>
              <a:rPr lang="en-US" dirty="0"/>
              <a:t> </a:t>
            </a:r>
            <a:r>
              <a:rPr lang="en-US" dirty="0" smtClean="0"/>
              <a:t>distribution function </a:t>
            </a:r>
          </a:p>
          <a:p>
            <a:pPr lvl="1"/>
            <a:r>
              <a:rPr lang="en-US" dirty="0"/>
              <a:t>correct treatment of minority </a:t>
            </a:r>
            <a:r>
              <a:rPr lang="en-US" dirty="0" smtClean="0"/>
              <a:t>heating </a:t>
            </a:r>
          </a:p>
          <a:p>
            <a:pPr lvl="1"/>
            <a:r>
              <a:rPr lang="en-US" dirty="0" smtClean="0"/>
              <a:t>treatment </a:t>
            </a:r>
            <a:r>
              <a:rPr lang="en-US" dirty="0"/>
              <a:t>of alpha </a:t>
            </a:r>
            <a:r>
              <a:rPr lang="en-US" dirty="0" smtClean="0"/>
              <a:t>particles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Replace LSC with GENRAY+CQL3D</a:t>
            </a:r>
          </a:p>
          <a:p>
            <a:pPr lvl="1"/>
            <a:r>
              <a:rPr lang="en-US" dirty="0" smtClean="0"/>
              <a:t>Can handle two frequencies with GENRAY+CQL3D</a:t>
            </a:r>
          </a:p>
          <a:p>
            <a:pPr lvl="1"/>
            <a:endParaRPr lang="en-US" dirty="0"/>
          </a:p>
          <a:p>
            <a:r>
              <a:rPr lang="en-US" dirty="0" smtClean="0"/>
              <a:t>TORBEAM</a:t>
            </a:r>
          </a:p>
          <a:p>
            <a:endParaRPr lang="en-US" dirty="0"/>
          </a:p>
          <a:p>
            <a:r>
              <a:rPr lang="en-US" dirty="0" smtClean="0"/>
              <a:t>TORIC6?</a:t>
            </a:r>
          </a:p>
          <a:p>
            <a:pPr lvl="1"/>
            <a:r>
              <a:rPr lang="en-US" dirty="0" smtClean="0"/>
              <a:t>Has a Fokker Planck operator for minority heating and interaction with NB particles.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D203-0BB4-C64E-B702-1142210EFC6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1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impurity transport</a:t>
            </a:r>
          </a:p>
          <a:p>
            <a:pPr lvl="1"/>
            <a:r>
              <a:rPr lang="en-US" dirty="0" smtClean="0"/>
              <a:t>Impurity radiation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Particle transport</a:t>
            </a:r>
          </a:p>
          <a:p>
            <a:pPr lvl="1"/>
            <a:r>
              <a:rPr lang="en-US" dirty="0" smtClean="0"/>
              <a:t>Pellet model update</a:t>
            </a:r>
          </a:p>
          <a:p>
            <a:pPr lvl="1"/>
            <a:r>
              <a:rPr lang="en-US" dirty="0" smtClean="0"/>
              <a:t>Particle transport in the pedestal </a:t>
            </a:r>
          </a:p>
          <a:p>
            <a:pPr lvl="1"/>
            <a:r>
              <a:rPr lang="en-US" dirty="0" smtClean="0"/>
              <a:t>Neutral penetration – not a 1D process!</a:t>
            </a:r>
          </a:p>
          <a:p>
            <a:pPr lvl="2"/>
            <a:r>
              <a:rPr lang="en-US" dirty="0" smtClean="0"/>
              <a:t>Needed for fast ion studies as well</a:t>
            </a:r>
          </a:p>
          <a:p>
            <a:endParaRPr lang="en-US" dirty="0" smtClean="0"/>
          </a:p>
          <a:p>
            <a:r>
              <a:rPr lang="en-US" dirty="0" smtClean="0"/>
              <a:t>Speed up PTSOLVER for stiff transport models (TGLF)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D203-0BB4-C64E-B702-1142210EFC6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0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Pedestal - 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educed </a:t>
            </a:r>
            <a:r>
              <a:rPr lang="en-US" dirty="0"/>
              <a:t>pedestal model and consistent core-pedestal </a:t>
            </a:r>
            <a:r>
              <a:rPr lang="en-US" dirty="0" smtClean="0"/>
              <a:t>coupling</a:t>
            </a:r>
          </a:p>
          <a:p>
            <a:pPr lvl="1"/>
            <a:r>
              <a:rPr lang="en-US" dirty="0" smtClean="0"/>
              <a:t>ELMs</a:t>
            </a:r>
          </a:p>
          <a:p>
            <a:pPr lvl="1"/>
            <a:r>
              <a:rPr lang="en-US" dirty="0" smtClean="0"/>
              <a:t>EPED lookup</a:t>
            </a:r>
          </a:p>
          <a:p>
            <a:endParaRPr lang="en-US" dirty="0"/>
          </a:p>
          <a:p>
            <a:r>
              <a:rPr lang="en-US" dirty="0" smtClean="0"/>
              <a:t>SOL and </a:t>
            </a:r>
            <a:r>
              <a:rPr lang="en-US" dirty="0" err="1" smtClean="0"/>
              <a:t>Divertor</a:t>
            </a:r>
            <a:endParaRPr lang="en-US" dirty="0" smtClean="0"/>
          </a:p>
          <a:p>
            <a:pPr lvl="1"/>
            <a:r>
              <a:rPr lang="en-US" dirty="0" smtClean="0"/>
              <a:t>PMI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D203-0BB4-C64E-B702-1142210EFC6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59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MHD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Sawteeth</a:t>
            </a:r>
            <a:endParaRPr lang="en-US" dirty="0" smtClean="0"/>
          </a:p>
          <a:p>
            <a:pPr lvl="1"/>
            <a:r>
              <a:rPr lang="en-US" dirty="0" smtClean="0"/>
              <a:t>Fast Ion stabilization</a:t>
            </a:r>
          </a:p>
          <a:p>
            <a:pPr lvl="1"/>
            <a:r>
              <a:rPr lang="en-US" dirty="0" smtClean="0"/>
              <a:t>“Flux pumping” for hybrid simulations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NTMs</a:t>
            </a:r>
          </a:p>
          <a:p>
            <a:pPr lvl="1"/>
            <a:r>
              <a:rPr lang="en-US" dirty="0" smtClean="0"/>
              <a:t>NTCC Island model is not installed in TRANSP</a:t>
            </a:r>
          </a:p>
          <a:p>
            <a:endParaRPr lang="en-US" dirty="0" smtClean="0"/>
          </a:p>
          <a:p>
            <a:r>
              <a:rPr lang="en-US" dirty="0" smtClean="0"/>
              <a:t>ELMs</a:t>
            </a:r>
          </a:p>
          <a:p>
            <a:endParaRPr lang="en-US" dirty="0" smtClean="0"/>
          </a:p>
          <a:p>
            <a:r>
              <a:rPr lang="en-US" dirty="0" smtClean="0"/>
              <a:t>RWMs</a:t>
            </a:r>
          </a:p>
          <a:p>
            <a:pPr lvl="1"/>
            <a:r>
              <a:rPr lang="en-US" dirty="0" smtClean="0"/>
              <a:t>NTV effects due to non-axisymmetric fields and MHD instabilities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D203-0BB4-C64E-B702-1142210EFC6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170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Ion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643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Going beyond anomalous diffusion coefficients</a:t>
            </a:r>
          </a:p>
          <a:p>
            <a:pPr lvl="1"/>
            <a:r>
              <a:rPr lang="en-US" dirty="0" smtClean="0"/>
              <a:t>Critical gradient models?</a:t>
            </a:r>
          </a:p>
          <a:p>
            <a:pPr lvl="1"/>
            <a:r>
              <a:rPr lang="en-US" dirty="0" smtClean="0"/>
              <a:t>Fishbone models upgrade?</a:t>
            </a:r>
          </a:p>
          <a:p>
            <a:pPr lvl="1"/>
            <a:r>
              <a:rPr lang="en-US" dirty="0" smtClean="0"/>
              <a:t>Coupling to Nova-K and orbit simulations (post-processing)</a:t>
            </a:r>
          </a:p>
          <a:p>
            <a:endParaRPr lang="en-US" dirty="0"/>
          </a:p>
          <a:p>
            <a:r>
              <a:rPr lang="en-US" dirty="0" smtClean="0"/>
              <a:t>Faster NUBEAM</a:t>
            </a:r>
          </a:p>
          <a:p>
            <a:endParaRPr lang="en-US" dirty="0"/>
          </a:p>
          <a:p>
            <a:r>
              <a:rPr lang="en-US" dirty="0" smtClean="0"/>
              <a:t>SXR synthetic diagnostics</a:t>
            </a:r>
          </a:p>
          <a:p>
            <a:endParaRPr lang="en-US" dirty="0"/>
          </a:p>
          <a:p>
            <a:r>
              <a:rPr lang="en-US" dirty="0" smtClean="0"/>
              <a:t>Built</a:t>
            </a:r>
            <a:r>
              <a:rPr lang="en-US" smtClean="0"/>
              <a:t>-in </a:t>
            </a:r>
            <a:r>
              <a:rPr lang="en-US" dirty="0" err="1" smtClean="0"/>
              <a:t>FIDAsim</a:t>
            </a:r>
            <a:endParaRPr lang="en-US" dirty="0" smtClean="0"/>
          </a:p>
          <a:p>
            <a:pPr lvl="1"/>
            <a:r>
              <a:rPr lang="en-US" dirty="0" smtClean="0"/>
              <a:t>Fast ion birth profile in </a:t>
            </a:r>
            <a:r>
              <a:rPr lang="en-US" dirty="0" err="1" smtClean="0"/>
              <a:t>scrapeoff</a:t>
            </a:r>
            <a:endParaRPr lang="en-US" dirty="0" smtClean="0"/>
          </a:p>
          <a:p>
            <a:pPr lvl="1"/>
            <a:r>
              <a:rPr lang="en-US" dirty="0" smtClean="0"/>
              <a:t>Beam-stopping and excitation cross-sections more easily available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D203-0BB4-C64E-B702-1142210EFC6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91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time control of actuators </a:t>
            </a:r>
          </a:p>
          <a:p>
            <a:pPr lvl="1"/>
            <a:r>
              <a:rPr lang="en-US" dirty="0" smtClean="0"/>
              <a:t>Stored energy</a:t>
            </a:r>
          </a:p>
          <a:p>
            <a:pPr lvl="1"/>
            <a:r>
              <a:rPr lang="en-US" dirty="0" smtClean="0"/>
              <a:t>q(0) and current profile</a:t>
            </a:r>
          </a:p>
          <a:p>
            <a:pPr lvl="1"/>
            <a:r>
              <a:rPr lang="en-US" dirty="0" smtClean="0"/>
              <a:t>Rotation profile control </a:t>
            </a:r>
          </a:p>
          <a:p>
            <a:pPr lvl="1"/>
            <a:r>
              <a:rPr lang="en-US" dirty="0" smtClean="0"/>
              <a:t>Shape control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Socket connections to </a:t>
            </a:r>
            <a:r>
              <a:rPr lang="en-US" dirty="0" err="1" smtClean="0"/>
              <a:t>Mathlab</a:t>
            </a:r>
            <a:r>
              <a:rPr lang="en-US" dirty="0" smtClean="0"/>
              <a:t> and Simulink</a:t>
            </a:r>
          </a:p>
          <a:p>
            <a:endParaRPr lang="en-US" dirty="0"/>
          </a:p>
          <a:p>
            <a:r>
              <a:rPr lang="en-US" dirty="0" smtClean="0"/>
              <a:t>Confinement and Greenwald density constraints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D203-0BB4-C64E-B702-1142210EFC6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43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Shot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Effort underway to develop a “fast” version of TRANSP to do between and among shot TRANSP analysis for NSTX-U</a:t>
            </a:r>
          </a:p>
          <a:p>
            <a:endParaRPr lang="en-US" dirty="0"/>
          </a:p>
          <a:p>
            <a:pPr lvl="1"/>
            <a:r>
              <a:rPr lang="en-US" dirty="0" smtClean="0"/>
              <a:t>Less accurate than full TRANSP run but provide operators and diagnosticians input during </a:t>
            </a:r>
            <a:r>
              <a:rPr lang="en-US" smtClean="0"/>
              <a:t>the run.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D203-0BB4-C64E-B702-1142210EFC6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74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344"/>
            <a:ext cx="8229600" cy="1143000"/>
          </a:xfrm>
        </p:spPr>
        <p:txBody>
          <a:bodyPr/>
          <a:lstStyle/>
          <a:p>
            <a:r>
              <a:rPr lang="en-US" dirty="0" smtClean="0"/>
              <a:t>Thank You for Your Participation </a:t>
            </a:r>
            <a:br>
              <a:rPr lang="en-US" dirty="0" smtClean="0"/>
            </a:br>
            <a:r>
              <a:rPr lang="en-US" dirty="0" smtClean="0"/>
              <a:t>and Support for TRANSP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D203-0BB4-C64E-B702-1142210EFC6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03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5838</TotalTime>
  <Words>307</Words>
  <Application>Microsoft Macintosh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TRANSP Needs for Physics Modules</vt:lpstr>
      <vt:lpstr>RF Physics Modules</vt:lpstr>
      <vt:lpstr>Core Transport</vt:lpstr>
      <vt:lpstr>Pedestal - Edge</vt:lpstr>
      <vt:lpstr>Reduced MHD Models</vt:lpstr>
      <vt:lpstr>Fast Ion Physics</vt:lpstr>
      <vt:lpstr>Control Simulations</vt:lpstr>
      <vt:lpstr>Between Shot Analysis</vt:lpstr>
      <vt:lpstr>Thank You for Your Participation  and Support for TRANSP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PPPL International Collaboration Activities FY13</dc:title>
  <dc:creator>randy wilson</dc:creator>
  <cp:lastModifiedBy>Rich Hawryluk</cp:lastModifiedBy>
  <cp:revision>172</cp:revision>
  <cp:lastPrinted>2013-10-16T13:26:54Z</cp:lastPrinted>
  <dcterms:created xsi:type="dcterms:W3CDTF">2015-01-29T14:03:36Z</dcterms:created>
  <dcterms:modified xsi:type="dcterms:W3CDTF">2015-03-24T16:19:09Z</dcterms:modified>
</cp:coreProperties>
</file>