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9yOrU8Z_IpZWVdnNkFaMTJhR1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3540" y="2082225"/>
            <a:ext cx="8071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Dimensional Control Working Group Overview</a:t>
            </a:r>
            <a:endParaRPr lang="en-US" sz="3200" b="1" dirty="0"/>
          </a:p>
        </p:txBody>
      </p:sp>
      <p:sp>
        <p:nvSpPr>
          <p:cNvPr id="26" name="Rectangle 25"/>
          <p:cNvSpPr/>
          <p:nvPr/>
        </p:nvSpPr>
        <p:spPr>
          <a:xfrm>
            <a:off x="763540" y="3364468"/>
            <a:ext cx="1708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October 4, 2017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742025" y="2995136"/>
            <a:ext cx="162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M. Mardenfeld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42025" y="1066800"/>
            <a:ext cx="7181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NSTX-U CAD Integration Meeting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763540" y="5257800"/>
            <a:ext cx="59757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Dimensional Control Google Drive</a:t>
            </a:r>
          </a:p>
          <a:p>
            <a:r>
              <a:rPr lang="en-US" sz="1600" b="1" dirty="0" smtClean="0"/>
              <a:t>NSTX-U </a:t>
            </a:r>
            <a:r>
              <a:rPr lang="en-US" sz="1600" b="1" dirty="0" err="1" smtClean="0"/>
              <a:t>Eng</a:t>
            </a:r>
            <a:r>
              <a:rPr lang="en-US" sz="1600" b="1" dirty="0" smtClean="0"/>
              <a:t> &gt; WBS 1.1 &gt; Sys </a:t>
            </a:r>
            <a:r>
              <a:rPr lang="en-US" sz="1600" b="1" dirty="0" err="1" smtClean="0"/>
              <a:t>Eng</a:t>
            </a:r>
            <a:r>
              <a:rPr lang="en-US" sz="1600" b="1" dirty="0" smtClean="0"/>
              <a:t> &amp; Integration&gt; Dimensional Control</a:t>
            </a:r>
          </a:p>
          <a:p>
            <a:r>
              <a:rPr lang="en-US" sz="1200" b="1" dirty="0">
                <a:hlinkClick r:id="rId2"/>
              </a:rPr>
              <a:t>https://drive.google.com/open?id=0B9yOrU8Z_IpZWVdnNkFaMTJhR1U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464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327" y="10668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relative locations and orientations of some components have a heightening impact on the ability to achieve high level machine goals</a:t>
            </a:r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Driving Concerns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Physics Desired Magnetic Topology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PFC/Plasma Interface and Heat Flux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Net Structural Loads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Mechanical Assembly and Fit Up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“Location Critical Components”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OH/TF Bundle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PF4/5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OBD</a:t>
            </a:r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NSTX-U is a system of </a:t>
            </a:r>
            <a:r>
              <a:rPr lang="en-US" dirty="0" smtClean="0"/>
              <a:t>systems, and their interfaces and configuration requirements need to be coordinated in a considered way which minimizes project risk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67730"/>
            <a:ext cx="2714549" cy="29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234851"/>
            <a:ext cx="86103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What is the need Dimensional Control should fill?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61063" y="4334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CS Casing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 </a:t>
            </a:r>
            <a:r>
              <a:rPr lang="en-US" dirty="0"/>
              <a:t>47” Vessel Flange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IBD PFCs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42582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CS Support Pedestal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PF1A/B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e</a:t>
            </a:r>
            <a:r>
              <a:rPr lang="en-US" dirty="0" err="1" smtClean="0"/>
              <a:t>tc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2416" y="234851"/>
            <a:ext cx="811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Scope of Dimensional Control Working Group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b="1" u="sng" dirty="0"/>
              <a:t>Define achievable </a:t>
            </a:r>
            <a:r>
              <a:rPr lang="en-US" b="1" u="sng" dirty="0" smtClean="0"/>
              <a:t>alignment requirements and tolerances </a:t>
            </a:r>
            <a:r>
              <a:rPr lang="en-US" b="1" u="sng" dirty="0"/>
              <a:t>which are mutually acceptable for all “Location Critical Components” and machine </a:t>
            </a:r>
            <a:r>
              <a:rPr lang="en-US" b="1" u="sng" dirty="0" smtClean="0"/>
              <a:t>performance.</a:t>
            </a:r>
          </a:p>
          <a:p>
            <a:pPr lvl="1" fontAlgn="base"/>
            <a:endParaRPr lang="en-US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Be </a:t>
            </a:r>
            <a:r>
              <a:rPr lang="en-US" dirty="0"/>
              <a:t>a forum for interfacing between critical hardware and key </a:t>
            </a:r>
            <a:r>
              <a:rPr lang="en-US" dirty="0" smtClean="0"/>
              <a:t>stakeholders</a:t>
            </a:r>
          </a:p>
          <a:p>
            <a:pPr lvl="1" fontAlgn="base"/>
            <a:endParaRPr lang="en-US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Define </a:t>
            </a:r>
            <a:r>
              <a:rPr lang="en-US" dirty="0"/>
              <a:t>a plan for verifying a subset of these </a:t>
            </a:r>
            <a:r>
              <a:rPr lang="en-US" dirty="0" smtClean="0"/>
              <a:t>tolerances </a:t>
            </a:r>
            <a:r>
              <a:rPr lang="en-US" dirty="0"/>
              <a:t>in the as built </a:t>
            </a:r>
            <a:r>
              <a:rPr lang="en-US" dirty="0" smtClean="0"/>
              <a:t>machine</a:t>
            </a:r>
          </a:p>
          <a:p>
            <a:pPr lvl="1" fontAlgn="base"/>
            <a:endParaRPr lang="en-US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Resolve </a:t>
            </a:r>
            <a:r>
              <a:rPr lang="en-US" dirty="0"/>
              <a:t>issues related to </a:t>
            </a:r>
            <a:r>
              <a:rPr lang="en-US" dirty="0" smtClean="0"/>
              <a:t>position, alignment, </a:t>
            </a:r>
            <a:r>
              <a:rPr lang="en-US" dirty="0"/>
              <a:t>and </a:t>
            </a:r>
            <a:r>
              <a:rPr lang="en-US" dirty="0" smtClean="0"/>
              <a:t>orientation.</a:t>
            </a:r>
          </a:p>
          <a:p>
            <a:pPr lvl="1" fontAlgn="base"/>
            <a:endParaRPr lang="en-US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recommendations for sequencing and assembly choices where the group determines the criticality of assembly requires a specific holistic </a:t>
            </a:r>
            <a:r>
              <a:rPr lang="en-US" dirty="0" smtClean="0"/>
              <a:t>plan</a:t>
            </a:r>
          </a:p>
          <a:p>
            <a:pPr lvl="1" fontAlgn="base"/>
            <a:endParaRPr lang="en-US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(Identify </a:t>
            </a:r>
            <a:r>
              <a:rPr lang="en-US" dirty="0"/>
              <a:t>and Coordinate the needs for metrology measurements related to “Location Critical Components” and store </a:t>
            </a:r>
            <a:r>
              <a:rPr lang="en-US" dirty="0" smtClean="0"/>
              <a:t>results)</a:t>
            </a:r>
          </a:p>
          <a:p>
            <a:pPr lvl="1" fontAlgn="base"/>
            <a:endParaRPr lang="en-US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(Provide longer term ownership for Dimensional Control concerns and be a resource to the rest of the NSTX-U team during operations and future modifications to NSTX-U)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2"/>
          <p:cNvGrpSpPr/>
          <p:nvPr/>
        </p:nvGrpSpPr>
        <p:grpSpPr>
          <a:xfrm>
            <a:off x="77673" y="1752600"/>
            <a:ext cx="6037325" cy="4229100"/>
            <a:chOff x="123393" y="190500"/>
            <a:chExt cx="6037325" cy="4229100"/>
          </a:xfrm>
        </p:grpSpPr>
        <p:sp>
          <p:nvSpPr>
            <p:cNvPr id="43" name="TextBox 42"/>
            <p:cNvSpPr txBox="1"/>
            <p:nvPr/>
          </p:nvSpPr>
          <p:spPr>
            <a:xfrm>
              <a:off x="2922998" y="2954122"/>
              <a:ext cx="302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CS Casing Position/Geometry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3393" y="399020"/>
              <a:ext cx="12177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Allowable Deviation of Incident Plasma Heat Flux from Nominal Angle of Incidence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16361" y="330404"/>
              <a:ext cx="3244357" cy="347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TF/OH Bundle Position/Geometry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1291076" y="4258930"/>
              <a:ext cx="1206696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325629" y="3742969"/>
              <a:ext cx="1172143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916885" y="1189452"/>
              <a:ext cx="2405751" cy="347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TF </a:t>
              </a:r>
              <a:r>
                <a:rPr lang="en-US" dirty="0" err="1" smtClean="0"/>
                <a:t>Rogowski</a:t>
              </a:r>
              <a:r>
                <a:rPr lang="en-US" dirty="0" smtClean="0"/>
                <a:t> Thickness 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24047" y="1757679"/>
              <a:ext cx="1647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Microtherm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37325" y="3399566"/>
              <a:ext cx="27219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B00097"/>
                  </a:solidFill>
                </a:rPr>
                <a:t>PFC Position/Geometry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22999" y="2280444"/>
              <a:ext cx="2907166" cy="347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Installation Clearance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471724" y="2009926"/>
              <a:ext cx="286524" cy="873897"/>
              <a:chOff x="1066800" y="1024797"/>
              <a:chExt cx="304800" cy="929640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 rot="5400000" flipV="1">
                <a:off x="1219200" y="1792373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 flipV="1">
                <a:off x="1219200" y="872397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5400000">
                <a:off x="762000" y="1497237"/>
                <a:ext cx="9144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2922999" y="3812024"/>
              <a:ext cx="2005667" cy="607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At Risk Performance</a:t>
              </a:r>
            </a:p>
            <a:p>
              <a:r>
                <a:rPr lang="en-US" sz="1200" dirty="0" smtClean="0">
                  <a:solidFill>
                    <a:srgbClr val="FF0000"/>
                  </a:solidFill>
                </a:rPr>
                <a:t>(If all components built with worst case tolerances)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311303" y="197663"/>
              <a:ext cx="300850" cy="3551948"/>
              <a:chOff x="137160" y="196334"/>
              <a:chExt cx="320040" cy="50292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16200000">
                <a:off x="-2209800" y="2710934"/>
                <a:ext cx="50292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rot="16200000" flipV="1">
                <a:off x="304800" y="43934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6200000" flipV="1">
                <a:off x="289560" y="5063728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1871073" y="190500"/>
              <a:ext cx="300850" cy="931202"/>
              <a:chOff x="137160" y="196334"/>
              <a:chExt cx="320040" cy="5029200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rot="16200000">
                <a:off x="-2209800" y="2710934"/>
                <a:ext cx="50292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6200000" flipV="1">
                <a:off x="304800" y="43934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289560" y="5063728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1878236" y="1121702"/>
              <a:ext cx="286524" cy="494150"/>
              <a:chOff x="1066800" y="1024797"/>
              <a:chExt cx="304800" cy="92964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 rot="5400000" flipV="1">
                <a:off x="1219200" y="1792373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rot="5400000" flipV="1">
                <a:off x="1219200" y="872397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rot="5400000">
                <a:off x="762000" y="1497237"/>
                <a:ext cx="9144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1878236" y="1610715"/>
              <a:ext cx="286524" cy="494150"/>
              <a:chOff x="1066800" y="1024797"/>
              <a:chExt cx="304800" cy="929640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 rot="5400000" flipV="1">
                <a:off x="1219200" y="1792373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5400000" flipV="1">
                <a:off x="1219200" y="872397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rot="5400000">
                <a:off x="762000" y="1497237"/>
                <a:ext cx="9144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85399" y="2812296"/>
              <a:ext cx="286524" cy="494150"/>
              <a:chOff x="1066800" y="1024797"/>
              <a:chExt cx="304800" cy="929640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 rot="5400000" flipV="1">
                <a:off x="1219200" y="1792373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rot="5400000" flipV="1">
                <a:off x="1219200" y="872397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rot="5400000">
                <a:off x="762000" y="1497237"/>
                <a:ext cx="9144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1884350" y="3299283"/>
              <a:ext cx="286524" cy="962960"/>
              <a:chOff x="1066800" y="1024797"/>
              <a:chExt cx="304800" cy="92964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rot="5400000" flipV="1">
                <a:off x="1219200" y="1792373"/>
                <a:ext cx="0" cy="304800"/>
              </a:xfrm>
              <a:prstGeom prst="straightConnector1">
                <a:avLst/>
              </a:prstGeom>
              <a:ln w="31750">
                <a:solidFill>
                  <a:srgbClr val="B00097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5400000" flipV="1">
                <a:off x="1219200" y="872397"/>
                <a:ext cx="0" cy="304800"/>
              </a:xfrm>
              <a:prstGeom prst="straightConnector1">
                <a:avLst/>
              </a:prstGeom>
              <a:ln w="31750">
                <a:solidFill>
                  <a:srgbClr val="B00097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rot="5400000">
                <a:off x="762000" y="1497237"/>
                <a:ext cx="914400" cy="0"/>
              </a:xfrm>
              <a:prstGeom prst="straightConnector1">
                <a:avLst/>
              </a:prstGeom>
              <a:ln w="31750">
                <a:solidFill>
                  <a:srgbClr val="B00097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2491912" y="3742968"/>
              <a:ext cx="266336" cy="519274"/>
              <a:chOff x="1607820" y="5638799"/>
              <a:chExt cx="283325" cy="1042977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1760220" y="5638799"/>
                <a:ext cx="0" cy="1042977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16200000" flipV="1">
                <a:off x="1752600" y="5500254"/>
                <a:ext cx="0" cy="277091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6200000" flipV="1">
                <a:off x="1746366" y="6536575"/>
                <a:ext cx="0" cy="277091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Arrow Connector 83"/>
            <p:cNvCxnSpPr/>
            <p:nvPr/>
          </p:nvCxnSpPr>
          <p:spPr>
            <a:xfrm>
              <a:off x="1036320" y="677590"/>
              <a:ext cx="4182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2028662" y="503997"/>
              <a:ext cx="959330" cy="152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38" idx="1"/>
            </p:cNvCxnSpPr>
            <p:nvPr/>
          </p:nvCxnSpPr>
          <p:spPr>
            <a:xfrm flipH="1">
              <a:off x="2028662" y="1363045"/>
              <a:ext cx="888224" cy="858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39" idx="1"/>
            </p:cNvCxnSpPr>
            <p:nvPr/>
          </p:nvCxnSpPr>
          <p:spPr>
            <a:xfrm flipH="1" flipV="1">
              <a:off x="2014335" y="1880544"/>
              <a:ext cx="909712" cy="618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46" idx="1"/>
            </p:cNvCxnSpPr>
            <p:nvPr/>
          </p:nvCxnSpPr>
          <p:spPr>
            <a:xfrm flipH="1">
              <a:off x="2607823" y="2454038"/>
              <a:ext cx="315176" cy="70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43" idx="1"/>
            </p:cNvCxnSpPr>
            <p:nvPr/>
          </p:nvCxnSpPr>
          <p:spPr>
            <a:xfrm flipH="1" flipV="1">
              <a:off x="2029188" y="3098763"/>
              <a:ext cx="893810" cy="400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44" idx="1"/>
            </p:cNvCxnSpPr>
            <p:nvPr/>
          </p:nvCxnSpPr>
          <p:spPr>
            <a:xfrm flipH="1" flipV="1">
              <a:off x="2029187" y="3537239"/>
              <a:ext cx="908138" cy="469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 flipV="1">
              <a:off x="2667750" y="3966686"/>
              <a:ext cx="320242" cy="179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Rectangle 104"/>
          <p:cNvSpPr/>
          <p:nvPr/>
        </p:nvSpPr>
        <p:spPr>
          <a:xfrm>
            <a:off x="29615" y="1471072"/>
            <a:ext cx="5784445" cy="48006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34218" y="6324600"/>
            <a:ext cx="4262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Dimensional Control Working Group Scope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897879" y="1442244"/>
            <a:ext cx="3048001" cy="480060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6096000" y="1878844"/>
            <a:ext cx="3276600" cy="3951744"/>
            <a:chOff x="6172200" y="533400"/>
            <a:chExt cx="3276600" cy="395174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5718" y="1868284"/>
              <a:ext cx="2513082" cy="2089456"/>
              <a:chOff x="6630918" y="1868284"/>
              <a:chExt cx="2513082" cy="2089456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6642424" y="1889760"/>
                <a:ext cx="260476" cy="336925"/>
                <a:chOff x="1066800" y="1024797"/>
                <a:chExt cx="304800" cy="929640"/>
              </a:xfrm>
            </p:grpSpPr>
            <p:cxnSp>
              <p:nvCxnSpPr>
                <p:cNvPr id="109" name="Straight Arrow Connector 108"/>
                <p:cNvCxnSpPr/>
                <p:nvPr/>
              </p:nvCxnSpPr>
              <p:spPr>
                <a:xfrm rot="5400000" flipV="1">
                  <a:off x="1219200" y="1792373"/>
                  <a:ext cx="0" cy="3048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Arrow Connector 109"/>
                <p:cNvCxnSpPr/>
                <p:nvPr/>
              </p:nvCxnSpPr>
              <p:spPr>
                <a:xfrm rot="5400000" flipV="1">
                  <a:off x="1219200" y="872397"/>
                  <a:ext cx="0" cy="3048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/>
                <p:cNvCxnSpPr/>
                <p:nvPr/>
              </p:nvCxnSpPr>
              <p:spPr>
                <a:xfrm rot="5400000">
                  <a:off x="762000" y="1497237"/>
                  <a:ext cx="914400" cy="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6630918" y="2227425"/>
                <a:ext cx="286524" cy="873897"/>
                <a:chOff x="1066800" y="1024797"/>
                <a:chExt cx="304800" cy="929640"/>
              </a:xfrm>
            </p:grpSpPr>
            <p:cxnSp>
              <p:nvCxnSpPr>
                <p:cNvPr id="113" name="Straight Arrow Connector 112"/>
                <p:cNvCxnSpPr/>
                <p:nvPr/>
              </p:nvCxnSpPr>
              <p:spPr>
                <a:xfrm rot="5400000" flipV="1">
                  <a:off x="1219200" y="1792373"/>
                  <a:ext cx="0" cy="3048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/>
                <p:cNvCxnSpPr/>
                <p:nvPr/>
              </p:nvCxnSpPr>
              <p:spPr>
                <a:xfrm rot="5400000" flipV="1">
                  <a:off x="1219200" y="872397"/>
                  <a:ext cx="0" cy="3048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/>
                <p:cNvCxnSpPr/>
                <p:nvPr/>
              </p:nvCxnSpPr>
              <p:spPr>
                <a:xfrm rot="5400000">
                  <a:off x="762000" y="1497237"/>
                  <a:ext cx="914400" cy="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oup 115"/>
              <p:cNvGrpSpPr/>
              <p:nvPr/>
            </p:nvGrpSpPr>
            <p:grpSpPr>
              <a:xfrm>
                <a:off x="6632436" y="3083843"/>
                <a:ext cx="286524" cy="873897"/>
                <a:chOff x="1066800" y="1024797"/>
                <a:chExt cx="304800" cy="929640"/>
              </a:xfrm>
            </p:grpSpPr>
            <p:cxnSp>
              <p:nvCxnSpPr>
                <p:cNvPr id="117" name="Straight Arrow Connector 116"/>
                <p:cNvCxnSpPr/>
                <p:nvPr/>
              </p:nvCxnSpPr>
              <p:spPr>
                <a:xfrm rot="5400000" flipV="1">
                  <a:off x="1219200" y="1792373"/>
                  <a:ext cx="0" cy="3048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/>
                <p:cNvCxnSpPr/>
                <p:nvPr/>
              </p:nvCxnSpPr>
              <p:spPr>
                <a:xfrm rot="5400000" flipV="1">
                  <a:off x="1219200" y="872397"/>
                  <a:ext cx="0" cy="3048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Arrow Connector 118"/>
                <p:cNvCxnSpPr/>
                <p:nvPr/>
              </p:nvCxnSpPr>
              <p:spPr>
                <a:xfrm rot="5400000">
                  <a:off x="762000" y="1497237"/>
                  <a:ext cx="914400" cy="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TextBox 119"/>
              <p:cNvSpPr txBox="1"/>
              <p:nvPr/>
            </p:nvSpPr>
            <p:spPr>
              <a:xfrm>
                <a:off x="7040880" y="1868284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Tile Size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7071360" y="2362200"/>
                <a:ext cx="19964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Tile to Tile Step Height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7147560" y="3165693"/>
                <a:ext cx="19964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Tile Angular Orientation</a:t>
                </a:r>
                <a:endParaRPr lang="en-US" dirty="0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7044690" y="4115812"/>
              <a:ext cx="1744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Tile Shaping</a:t>
              </a:r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6600438" y="3458846"/>
              <a:ext cx="286524" cy="494150"/>
              <a:chOff x="1066800" y="1024797"/>
              <a:chExt cx="304800" cy="929640"/>
            </a:xfrm>
          </p:grpSpPr>
          <p:cxnSp>
            <p:nvCxnSpPr>
              <p:cNvPr id="144" name="Straight Arrow Connector 143"/>
              <p:cNvCxnSpPr/>
              <p:nvPr/>
            </p:nvCxnSpPr>
            <p:spPr>
              <a:xfrm rot="5400000" flipV="1">
                <a:off x="1219200" y="1792373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Arrow Connector 144"/>
              <p:cNvCxnSpPr/>
              <p:nvPr/>
            </p:nvCxnSpPr>
            <p:spPr>
              <a:xfrm rot="5400000" flipV="1">
                <a:off x="1219200" y="872397"/>
                <a:ext cx="0" cy="3048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 rot="5400000">
                <a:off x="762000" y="1497237"/>
                <a:ext cx="9144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6172200" y="1880544"/>
              <a:ext cx="286524" cy="1581775"/>
              <a:chOff x="6604195" y="1880544"/>
              <a:chExt cx="286524" cy="1581775"/>
            </a:xfrm>
          </p:grpSpPr>
          <p:cxnSp>
            <p:nvCxnSpPr>
              <p:cNvPr id="148" name="Straight Arrow Connector 147"/>
              <p:cNvCxnSpPr/>
              <p:nvPr/>
            </p:nvCxnSpPr>
            <p:spPr>
              <a:xfrm rot="5400000" flipV="1">
                <a:off x="6747457" y="3302615"/>
                <a:ext cx="0" cy="286524"/>
              </a:xfrm>
              <a:prstGeom prst="straightConnector1">
                <a:avLst/>
              </a:prstGeom>
              <a:ln w="31750">
                <a:solidFill>
                  <a:srgbClr val="B00097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rot="5400000" flipV="1">
                <a:off x="6747457" y="1737282"/>
                <a:ext cx="0" cy="286524"/>
              </a:xfrm>
              <a:prstGeom prst="straightConnector1">
                <a:avLst/>
              </a:prstGeom>
              <a:ln w="31750">
                <a:solidFill>
                  <a:srgbClr val="B00097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 flipH="1">
                <a:off x="6747456" y="1880546"/>
                <a:ext cx="1" cy="1581773"/>
              </a:xfrm>
              <a:prstGeom prst="straightConnector1">
                <a:avLst/>
              </a:prstGeom>
              <a:ln w="31750">
                <a:solidFill>
                  <a:srgbClr val="B00097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3" name="Straight Arrow Connector 152"/>
            <p:cNvCxnSpPr>
              <a:stCxn id="130" idx="1"/>
            </p:cNvCxnSpPr>
            <p:nvPr/>
          </p:nvCxnSpPr>
          <p:spPr>
            <a:xfrm flipH="1" flipV="1">
              <a:off x="6768947" y="3947859"/>
              <a:ext cx="275743" cy="3526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H="1" flipV="1">
              <a:off x="7080499" y="3399566"/>
              <a:ext cx="482301" cy="1258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 flipH="1" flipV="1">
              <a:off x="7112102" y="2535172"/>
              <a:ext cx="450698" cy="1501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H="1" flipV="1">
              <a:off x="7080499" y="2013051"/>
              <a:ext cx="379481" cy="629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 flipH="1">
              <a:off x="6315462" y="1129802"/>
              <a:ext cx="453485" cy="7320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6192730" y="533400"/>
              <a:ext cx="27219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B00097"/>
                  </a:solidFill>
                </a:rPr>
                <a:t>PFC Position/Geometry</a:t>
              </a:r>
            </a:p>
            <a:p>
              <a:r>
                <a:rPr lang="en-US" dirty="0" smtClean="0">
                  <a:solidFill>
                    <a:srgbClr val="B00097"/>
                  </a:solidFill>
                </a:rPr>
                <a:t>(Total Allowance)</a:t>
              </a:r>
            </a:p>
          </p:txBody>
        </p:sp>
      </p:grpSp>
      <p:sp>
        <p:nvSpPr>
          <p:cNvPr id="167" name="Oval 166"/>
          <p:cNvSpPr/>
          <p:nvPr/>
        </p:nvSpPr>
        <p:spPr>
          <a:xfrm>
            <a:off x="1645477" y="4723230"/>
            <a:ext cx="750047" cy="1253907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Curved Down Arrow 167"/>
          <p:cNvSpPr/>
          <p:nvPr/>
        </p:nvSpPr>
        <p:spPr>
          <a:xfrm rot="21244010">
            <a:off x="2292454" y="4213082"/>
            <a:ext cx="3920277" cy="824877"/>
          </a:xfrm>
          <a:prstGeom prst="curvedDownArrow">
            <a:avLst>
              <a:gd name="adj1" fmla="val 0"/>
              <a:gd name="adj2" fmla="val 50000"/>
              <a:gd name="adj3" fmla="val 45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5869646" y="6336268"/>
            <a:ext cx="2484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Individual System Scope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2073157" y="152400"/>
            <a:ext cx="5038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Sample Dimensional Control Breakout</a:t>
            </a:r>
          </a:p>
          <a:p>
            <a:pPr algn="ctr"/>
            <a:r>
              <a:rPr lang="en-US" sz="1600" b="1" dirty="0" smtClean="0"/>
              <a:t>(Radial CS Build) 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131942" y="990600"/>
            <a:ext cx="894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Realistically allocating space and alignment requirements is the primary immediate need….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74"/>
          <p:cNvSpPr/>
          <p:nvPr/>
        </p:nvSpPr>
        <p:spPr>
          <a:xfrm>
            <a:off x="2586494" y="152400"/>
            <a:ext cx="441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Proposed Workflow for Dimensional Control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61009" y="838200"/>
            <a:ext cx="261009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Identify: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Location Critical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Key Interfaces</a:t>
            </a:r>
            <a:endParaRPr lang="en-US" sz="1400" dirty="0"/>
          </a:p>
        </p:txBody>
      </p:sp>
      <p:sp>
        <p:nvSpPr>
          <p:cNvPr id="3" name="Down Arrow 2"/>
          <p:cNvSpPr/>
          <p:nvPr/>
        </p:nvSpPr>
        <p:spPr>
          <a:xfrm>
            <a:off x="2651760" y="1694260"/>
            <a:ext cx="228600" cy="480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5501" y="2362200"/>
            <a:ext cx="5962899" cy="3581400"/>
            <a:chOff x="285501" y="3124200"/>
            <a:chExt cx="5962899" cy="3581400"/>
          </a:xfrm>
        </p:grpSpPr>
        <p:sp>
          <p:nvSpPr>
            <p:cNvPr id="93" name="TextBox 92"/>
            <p:cNvSpPr txBox="1"/>
            <p:nvPr/>
          </p:nvSpPr>
          <p:spPr>
            <a:xfrm>
              <a:off x="493947" y="3426320"/>
              <a:ext cx="2610099" cy="16004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Perform Trade Studies on tolerable dimensional deviations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Field Error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Mechanical Fit 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Component Tolerances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Load Impacts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Etc.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93947" y="5318106"/>
              <a:ext cx="2578266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Apportion Total Acceptable Deviation into Allowances for each System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80985" y="4991099"/>
              <a:ext cx="2578266" cy="166199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Individual Systems Identify Impacts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Design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Cost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Schedule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Performance</a:t>
              </a:r>
            </a:p>
            <a:p>
              <a:endParaRPr lang="en-US" dirty="0" smtClean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505200" y="3609201"/>
              <a:ext cx="26670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Check against machine requirements which are above the individual system level</a:t>
              </a:r>
            </a:p>
            <a:p>
              <a:endParaRPr lang="en-US" dirty="0" smtClean="0"/>
            </a:p>
          </p:txBody>
        </p:sp>
        <p:sp>
          <p:nvSpPr>
            <p:cNvPr id="100" name="Down Arrow 99"/>
            <p:cNvSpPr/>
            <p:nvPr/>
          </p:nvSpPr>
          <p:spPr>
            <a:xfrm rot="5400000">
              <a:off x="3178894" y="3882598"/>
              <a:ext cx="228600" cy="240268"/>
            </a:xfrm>
            <a:prstGeom prst="down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Down Arrow 101"/>
            <p:cNvSpPr/>
            <p:nvPr/>
          </p:nvSpPr>
          <p:spPr>
            <a:xfrm>
              <a:off x="1661160" y="5057239"/>
              <a:ext cx="228600" cy="2402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Down Arrow 102"/>
            <p:cNvSpPr/>
            <p:nvPr/>
          </p:nvSpPr>
          <p:spPr>
            <a:xfrm rot="16200000">
              <a:off x="3178894" y="5587662"/>
              <a:ext cx="228600" cy="2402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Down Arrow 103"/>
            <p:cNvSpPr/>
            <p:nvPr/>
          </p:nvSpPr>
          <p:spPr>
            <a:xfrm rot="10800000">
              <a:off x="4655819" y="4636532"/>
              <a:ext cx="228600" cy="2402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85501" y="3124200"/>
              <a:ext cx="5962899" cy="358140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6664730" y="2469297"/>
            <a:ext cx="22860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Recommend Assembly and Installation sequences where necessary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664730" y="3514963"/>
            <a:ext cx="2286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Track metrology data in a central repository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629400" y="4198442"/>
            <a:ext cx="22860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Develop plan for verifying as installed condition of critical components (as necessary)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664730" y="5102541"/>
            <a:ext cx="2286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Identify additional configuration control concerns and needs and forward to responsible parties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283730" y="2838629"/>
            <a:ext cx="381000" cy="1959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6291350" y="3776573"/>
            <a:ext cx="381000" cy="1959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6291350" y="4435941"/>
            <a:ext cx="381000" cy="1959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6248400" y="5659876"/>
            <a:ext cx="381000" cy="1959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82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29" y="1371600"/>
            <a:ext cx="8979791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492416" y="234851"/>
            <a:ext cx="77995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Working List of Location Critical Components</a:t>
            </a:r>
          </a:p>
          <a:p>
            <a:r>
              <a:rPr lang="en-US" sz="1400" b="1" dirty="0" smtClean="0"/>
              <a:t>(2017-10-3)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1885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92416" y="234851"/>
            <a:ext cx="819307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WIP Proposal for Definition of Magnetic Center</a:t>
            </a:r>
          </a:p>
          <a:p>
            <a:r>
              <a:rPr lang="en-US" sz="1400" b="1" dirty="0" smtClean="0"/>
              <a:t>(2017-10-3)</a:t>
            </a:r>
            <a:endParaRPr lang="en-US" sz="1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3902"/>
            <a:ext cx="8610600" cy="50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02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469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Mardenfeld</dc:creator>
  <cp:lastModifiedBy>Michael Mardenfeld</cp:lastModifiedBy>
  <cp:revision>19</cp:revision>
  <dcterms:created xsi:type="dcterms:W3CDTF">2006-08-16T00:00:00Z</dcterms:created>
  <dcterms:modified xsi:type="dcterms:W3CDTF">2017-10-04T14:46:47Z</dcterms:modified>
</cp:coreProperties>
</file>