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8" r:id="rId2"/>
    <p:sldId id="314" r:id="rId3"/>
    <p:sldId id="315" r:id="rId4"/>
    <p:sldId id="316" r:id="rId5"/>
    <p:sldId id="317" r:id="rId6"/>
    <p:sldId id="318" r:id="rId7"/>
    <p:sldId id="319" r:id="rId8"/>
    <p:sldId id="320" r:id="rId9"/>
    <p:sldId id="326" r:id="rId10"/>
    <p:sldId id="321" r:id="rId11"/>
    <p:sldId id="322" r:id="rId12"/>
    <p:sldId id="323" r:id="rId13"/>
    <p:sldId id="324" r:id="rId14"/>
    <p:sldId id="327" r:id="rId15"/>
    <p:sldId id="325"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ADE4"/>
    <a:srgbClr val="00DA50"/>
    <a:srgbClr val="336699"/>
    <a:srgbClr val="920000"/>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1112"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cs typeface="Arial" charset="0"/>
              </a:defRPr>
            </a:lvl1pPr>
          </a:lstStyle>
          <a:p>
            <a:pPr>
              <a:defRPr/>
            </a:pPr>
            <a:fld id="{389669C2-D7DA-D940-A67E-08CFAD28B9AA}" type="datetimeFigureOut">
              <a:rPr lang="en-US"/>
              <a:pPr>
                <a:defRPr/>
              </a:pPr>
              <a:t>5/16/18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cs typeface="Arial" charset="0"/>
              </a:defRPr>
            </a:lvl1pPr>
          </a:lstStyle>
          <a:p>
            <a:pPr>
              <a:defRPr/>
            </a:pPr>
            <a:fld id="{083B3B9C-4AF9-5642-AB50-7309BBF1D1DB}" type="slidenum">
              <a:rPr lang="en-US"/>
              <a:pPr>
                <a:defRPr/>
              </a:pPr>
              <a:t>‹#›</a:t>
            </a:fld>
            <a:endParaRPr lang="en-US"/>
          </a:p>
        </p:txBody>
      </p:sp>
    </p:spTree>
    <p:extLst>
      <p:ext uri="{BB962C8B-B14F-4D97-AF65-F5344CB8AC3E}">
        <p14:creationId xmlns:p14="http://schemas.microsoft.com/office/powerpoint/2010/main" val="40415942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p:cNvSpPr/>
          <p:nvPr userDrawn="1"/>
        </p:nvSpPr>
        <p:spPr>
          <a:xfrm>
            <a:off x="0" y="6553200"/>
            <a:ext cx="9144000" cy="30480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5825" y="4845051"/>
            <a:ext cx="4832350" cy="189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descr="http://nstx.pppl.gov/DragNDrop/Presentation_Template/NSTX-U_cutaway_low_res.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39002" y="4953000"/>
            <a:ext cx="16684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1"/>
            <a:ext cx="9144000" cy="1011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33400" y="2362200"/>
            <a:ext cx="8077200" cy="1066800"/>
          </a:xfrm>
        </p:spPr>
        <p:txBody>
          <a:bodyPr lIns="0" rIns="0" anchor="ctr" anchorCtr="1"/>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itle 9"/>
          <p:cNvSpPr>
            <a:spLocks noGrp="1"/>
          </p:cNvSpPr>
          <p:nvPr>
            <p:ph type="title"/>
          </p:nvPr>
        </p:nvSpPr>
        <p:spPr>
          <a:xfrm>
            <a:off x="152400" y="1143000"/>
            <a:ext cx="8839200" cy="1143000"/>
          </a:xfrm>
          <a:prstGeom prst="rect">
            <a:avLst/>
          </a:prstGeom>
        </p:spPr>
        <p:txBody>
          <a:bodyPr lIns="0" rIns="0"/>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914400" y="3505200"/>
            <a:ext cx="7315200" cy="1219200"/>
          </a:xfrm>
        </p:spPr>
        <p:txBody>
          <a:bodyPr lIns="0" rIns="0" anchor="ctr" anchorCtr="1">
            <a:norm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rgbClr val="920000"/>
                </a:solidFill>
              </a:defRPr>
            </a:lvl1pPr>
          </a:lstStyle>
          <a:p>
            <a:pPr lvl="0"/>
            <a:r>
              <a:rPr lang="en-US" smtClean="0"/>
              <a:t>Click to edit Master text styles</a:t>
            </a:r>
          </a:p>
        </p:txBody>
      </p:sp>
      <p:sp>
        <p:nvSpPr>
          <p:cNvPr id="21" name="Text Placeholder 20"/>
          <p:cNvSpPr>
            <a:spLocks noGrp="1"/>
          </p:cNvSpPr>
          <p:nvPr>
            <p:ph type="body" sz="quarter" idx="12"/>
          </p:nvPr>
        </p:nvSpPr>
        <p:spPr>
          <a:xfrm>
            <a:off x="53400" y="4876800"/>
            <a:ext cx="2080200" cy="609600"/>
          </a:xfrm>
        </p:spPr>
        <p:txBody>
          <a:bodyPr>
            <a:noAutofit/>
          </a:bodyPr>
          <a:lstStyle>
            <a:lvl1pPr marL="0" indent="0" algn="ctr">
              <a:buNone/>
              <a:defRPr sz="1400"/>
            </a:lvl1pPr>
          </a:lstStyle>
          <a:p>
            <a:pPr lvl="0"/>
            <a:r>
              <a:rPr lang="en-US" smtClean="0"/>
              <a:t>Click to edit Master text styles</a:t>
            </a:r>
          </a:p>
        </p:txBody>
      </p:sp>
    </p:spTree>
    <p:extLst>
      <p:ext uri="{BB962C8B-B14F-4D97-AF65-F5344CB8AC3E}">
        <p14:creationId xmlns:p14="http://schemas.microsoft.com/office/powerpoint/2010/main" val="900239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No Images">
    <p:spTree>
      <p:nvGrpSpPr>
        <p:cNvPr id="1" name=""/>
        <p:cNvGrpSpPr/>
        <p:nvPr/>
      </p:nvGrpSpPr>
      <p:grpSpPr>
        <a:xfrm>
          <a:off x="0" y="0"/>
          <a:ext cx="0" cy="0"/>
          <a:chOff x="0" y="0"/>
          <a:chExt cx="0" cy="0"/>
        </a:xfrm>
      </p:grpSpPr>
      <p:sp>
        <p:nvSpPr>
          <p:cNvPr id="6" name="Rectangle 5"/>
          <p:cNvSpPr/>
          <p:nvPr userDrawn="1"/>
        </p:nvSpPr>
        <p:spPr>
          <a:xfrm>
            <a:off x="0" y="6553200"/>
            <a:ext cx="9144000" cy="30480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9144000" cy="1011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33400" y="2667000"/>
            <a:ext cx="8077200" cy="1066800"/>
          </a:xfrm>
        </p:spPr>
        <p:txBody>
          <a:bodyPr lIns="0" rIns="0" anchor="ctr" anchorCtr="1"/>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9"/>
          <p:cNvSpPr>
            <a:spLocks noGrp="1"/>
          </p:cNvSpPr>
          <p:nvPr>
            <p:ph type="title"/>
          </p:nvPr>
        </p:nvSpPr>
        <p:spPr>
          <a:xfrm>
            <a:off x="152400" y="1143000"/>
            <a:ext cx="8839200" cy="1143000"/>
          </a:xfrm>
          <a:prstGeom prst="rect">
            <a:avLst/>
          </a:prstGeom>
        </p:spPr>
        <p:txBody>
          <a:bodyPr lIns="0" rIns="0"/>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914400" y="4038600"/>
            <a:ext cx="7315200" cy="1219200"/>
          </a:xfrm>
        </p:spPr>
        <p:txBody>
          <a:bodyPr lIns="0" rIns="0" anchor="ctr" anchorCtr="1">
            <a:norm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rgbClr val="920000"/>
                </a:solidFill>
              </a:defRPr>
            </a:lvl1pPr>
          </a:lstStyle>
          <a:p>
            <a:pPr lvl="0"/>
            <a:r>
              <a:rPr lang="en-US" smtClean="0"/>
              <a:t>Click to edit Master text styles</a:t>
            </a:r>
          </a:p>
        </p:txBody>
      </p:sp>
      <p:sp>
        <p:nvSpPr>
          <p:cNvPr id="11" name="Text Placeholder 20"/>
          <p:cNvSpPr>
            <a:spLocks noGrp="1"/>
          </p:cNvSpPr>
          <p:nvPr>
            <p:ph type="body" sz="quarter" idx="12"/>
          </p:nvPr>
        </p:nvSpPr>
        <p:spPr>
          <a:xfrm>
            <a:off x="76200" y="5562600"/>
            <a:ext cx="2080200" cy="609600"/>
          </a:xfrm>
        </p:spPr>
        <p:txBody>
          <a:bodyPr>
            <a:noAutofit/>
          </a:bodyPr>
          <a:lstStyle>
            <a:lvl1pPr marL="0" indent="0" algn="ctr">
              <a:buNone/>
              <a:defRPr sz="1400"/>
            </a:lvl1pPr>
          </a:lstStyle>
          <a:p>
            <a:pPr lvl="0"/>
            <a:r>
              <a:rPr lang="en-US" smtClean="0"/>
              <a:t>Click to edit Master text styles</a:t>
            </a:r>
          </a:p>
        </p:txBody>
      </p:sp>
    </p:spTree>
    <p:extLst>
      <p:ext uri="{BB962C8B-B14F-4D97-AF65-F5344CB8AC3E}">
        <p14:creationId xmlns:p14="http://schemas.microsoft.com/office/powerpoint/2010/main" val="3274822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ext Placeholder 2"/>
          <p:cNvSpPr>
            <a:spLocks noGrp="1"/>
          </p:cNvSpPr>
          <p:nvPr>
            <p:ph idx="1"/>
          </p:nvPr>
        </p:nvSpPr>
        <p:spPr>
          <a:xfrm>
            <a:off x="76200" y="1066800"/>
            <a:ext cx="8991600" cy="5410200"/>
          </a:xfrm>
          <a:prstGeom prst="rect">
            <a:avLst/>
          </a:prstGeom>
        </p:spPr>
        <p:txBody>
          <a:bodyPr rtlCol="0">
            <a:normAutofit/>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28260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2"/>
          <p:cNvSpPr>
            <a:spLocks noGrp="1"/>
          </p:cNvSpPr>
          <p:nvPr>
            <p:ph idx="1"/>
          </p:nvPr>
        </p:nvSpPr>
        <p:spPr>
          <a:xfrm>
            <a:off x="76200" y="1066800"/>
            <a:ext cx="4419600" cy="5410200"/>
          </a:xfrm>
          <a:prstGeom prst="rect">
            <a:avLst/>
          </a:prstGeom>
        </p:spPr>
        <p:txBody>
          <a:bodyPr rtlCol="0">
            <a:normAutofit/>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idx="10"/>
          </p:nvPr>
        </p:nvSpPr>
        <p:spPr>
          <a:xfrm>
            <a:off x="4648200" y="1066800"/>
            <a:ext cx="4419600" cy="5410200"/>
          </a:xfrm>
          <a:prstGeom prst="rect">
            <a:avLst/>
          </a:prstGeom>
        </p:spPr>
        <p:txBody>
          <a:bodyPr rtlCol="0">
            <a:normAutofit/>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59161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30880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6" name="Text Placeholder 2"/>
          <p:cNvSpPr>
            <a:spLocks noGrp="1"/>
          </p:cNvSpPr>
          <p:nvPr>
            <p:ph idx="1"/>
          </p:nvPr>
        </p:nvSpPr>
        <p:spPr>
          <a:xfrm>
            <a:off x="76200" y="1066800"/>
            <a:ext cx="8991600" cy="5410200"/>
          </a:xfrm>
          <a:prstGeom prst="rect">
            <a:avLst/>
          </a:prstGeom>
        </p:spPr>
        <p:txBody>
          <a:bodyPr rtlCol="0">
            <a:normAutofit/>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665291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png"/><Relationship Id="rId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76200" y="1066800"/>
            <a:ext cx="8991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7" name="Picture 2" descr="C:\Users\jmenard\My Files\PPPL\Projects\NSTX-U\Presentation template\2015 - New template\logo and banner source\Gray_banner_red_line.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0"/>
            <a:ext cx="9144000" cy="998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tle Placeholder 1"/>
          <p:cNvSpPr>
            <a:spLocks noGrp="1"/>
          </p:cNvSpPr>
          <p:nvPr>
            <p:ph type="title"/>
          </p:nvPr>
        </p:nvSpPr>
        <p:spPr bwMode="auto">
          <a:xfrm>
            <a:off x="0" y="1"/>
            <a:ext cx="9144000" cy="960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45720" tIns="45720" rIns="45720" bIns="45720" numCol="1" anchor="ctr" anchorCtr="1" compatLnSpc="1">
            <a:prstTxWarp prst="textNoShape">
              <a:avLst/>
            </a:prstTxWarp>
          </a:bodyPr>
          <a:lstStyle/>
          <a:p>
            <a:pPr lvl="0"/>
            <a:r>
              <a:rPr lang="en-US"/>
              <a:t>Click to edit Master title style</a:t>
            </a:r>
          </a:p>
        </p:txBody>
      </p:sp>
      <p:pic>
        <p:nvPicPr>
          <p:cNvPr id="1029" name="Picture 4" descr="C:\Users\jmenard\My Files\PPPL\Projects\NSTX-U\Presentation template\2015 - New template\logo and banner source\Gray_banner_red_line_bottom_NSTXU_logo.pn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6554789"/>
            <a:ext cx="9144000"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Box 1"/>
          <p:cNvSpPr txBox="1">
            <a:spLocks noChangeArrowheads="1"/>
          </p:cNvSpPr>
          <p:nvPr userDrawn="1"/>
        </p:nvSpPr>
        <p:spPr bwMode="auto">
          <a:xfrm>
            <a:off x="8458200" y="6583363"/>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defRPr/>
            </a:pPr>
            <a:fld id="{55A36E3B-ECA1-7F4D-A564-750D1A2F5D72}" type="slidenum">
              <a:rPr lang="en-US" sz="1000" b="1" smtClean="0">
                <a:solidFill>
                  <a:srgbClr val="336699"/>
                </a:solidFill>
              </a:rPr>
              <a:pPr algn="r" eaLnBrk="1" hangingPunct="1">
                <a:defRPr/>
              </a:pPr>
              <a:t>‹#›</a:t>
            </a:fld>
            <a:endParaRPr lang="en-US" sz="1000" b="1" smtClean="0">
              <a:solidFill>
                <a:srgbClr val="336699"/>
              </a:solidFill>
            </a:endParaRPr>
          </a:p>
        </p:txBody>
      </p:sp>
      <p:sp>
        <p:nvSpPr>
          <p:cNvPr id="1031" name="TextBox 9"/>
          <p:cNvSpPr txBox="1">
            <a:spLocks noChangeArrowheads="1"/>
          </p:cNvSpPr>
          <p:nvPr userDrawn="1"/>
        </p:nvSpPr>
        <p:spPr bwMode="auto">
          <a:xfrm>
            <a:off x="914400" y="6583363"/>
            <a:ext cx="73152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n-US" altLang="en-US" sz="1000" b="1" dirty="0" smtClean="0">
                <a:solidFill>
                  <a:srgbClr val="336699"/>
                </a:solidFill>
                <a:ea typeface="+mn-ea"/>
                <a:cs typeface="Arial" charset="0"/>
              </a:rPr>
              <a:t>Real-time control development with TRANSP, M.D. Boyer, KSTAR2018, February</a:t>
            </a:r>
            <a:r>
              <a:rPr lang="en-US" altLang="en-US" sz="1000" b="1" baseline="0" dirty="0" smtClean="0">
                <a:solidFill>
                  <a:srgbClr val="336699"/>
                </a:solidFill>
                <a:ea typeface="+mn-ea"/>
                <a:cs typeface="Arial" charset="0"/>
              </a:rPr>
              <a:t> 2018</a:t>
            </a:r>
            <a:r>
              <a:rPr lang="en-US" altLang="en-US" sz="1000" b="1" dirty="0" smtClean="0">
                <a:solidFill>
                  <a:srgbClr val="336699"/>
                </a:solidFill>
                <a:ea typeface="+mn-ea"/>
                <a:cs typeface="Arial" charset="0"/>
              </a:rPr>
              <a:t> </a:t>
            </a:r>
          </a:p>
        </p:txBody>
      </p:sp>
    </p:spTree>
  </p:cSld>
  <p:clrMap bg1="lt1" tx1="dk1" bg2="lt2" tx2="dk2" accent1="accent1" accent2="accent2" accent3="accent3" accent4="accent4" accent5="accent5" accent6="accent6" hlink="hlink" folHlink="folHlink"/>
  <p:sldLayoutIdLst>
    <p:sldLayoutId id="2147483802" r:id="rId1"/>
    <p:sldLayoutId id="2147483803" r:id="rId2"/>
    <p:sldLayoutId id="2147483798" r:id="rId3"/>
    <p:sldLayoutId id="2147483799" r:id="rId4"/>
    <p:sldLayoutId id="2147483800" r:id="rId5"/>
    <p:sldLayoutId id="2147483801" r:id="rId6"/>
  </p:sldLayoutIdLst>
  <p:timing>
    <p:tnLst>
      <p:par>
        <p:cTn xmlns:p14="http://schemas.microsoft.com/office/powerpoint/2010/main" id="1" dur="indefinite" restart="never" nodeType="tmRoot"/>
      </p:par>
    </p:tnLst>
  </p:timing>
  <p:hf hdr="0" dt="0"/>
  <p:txStyles>
    <p:titleStyle>
      <a:lvl1pPr algn="ctr" rtl="0" eaLnBrk="0" fontAlgn="base" hangingPunct="0">
        <a:lnSpc>
          <a:spcPct val="85000"/>
        </a:lnSpc>
        <a:spcBef>
          <a:spcPct val="0"/>
        </a:spcBef>
        <a:spcAft>
          <a:spcPct val="0"/>
        </a:spcAft>
        <a:defRPr sz="4000" kern="1200">
          <a:solidFill>
            <a:srgbClr val="336699"/>
          </a:solidFill>
          <a:latin typeface="Arial" panose="020B0604020202020204" pitchFamily="34" charset="0"/>
          <a:ea typeface="ＭＳ Ｐゴシック" charset="0"/>
          <a:cs typeface="Arial" panose="020B0604020202020204" pitchFamily="34" charset="0"/>
        </a:defRPr>
      </a:lvl1pPr>
      <a:lvl2pPr algn="ctr" rtl="0" eaLnBrk="0" fontAlgn="base" hangingPunct="0">
        <a:lnSpc>
          <a:spcPct val="85000"/>
        </a:lnSpc>
        <a:spcBef>
          <a:spcPct val="0"/>
        </a:spcBef>
        <a:spcAft>
          <a:spcPct val="0"/>
        </a:spcAft>
        <a:defRPr sz="4000">
          <a:solidFill>
            <a:srgbClr val="336699"/>
          </a:solidFill>
          <a:latin typeface="Arial" charset="0"/>
          <a:ea typeface="ＭＳ Ｐゴシック" charset="0"/>
          <a:cs typeface="Arial" charset="0"/>
        </a:defRPr>
      </a:lvl2pPr>
      <a:lvl3pPr algn="ctr" rtl="0" eaLnBrk="0" fontAlgn="base" hangingPunct="0">
        <a:lnSpc>
          <a:spcPct val="85000"/>
        </a:lnSpc>
        <a:spcBef>
          <a:spcPct val="0"/>
        </a:spcBef>
        <a:spcAft>
          <a:spcPct val="0"/>
        </a:spcAft>
        <a:defRPr sz="4000">
          <a:solidFill>
            <a:srgbClr val="336699"/>
          </a:solidFill>
          <a:latin typeface="Arial" charset="0"/>
          <a:ea typeface="ＭＳ Ｐゴシック" charset="0"/>
          <a:cs typeface="Arial" charset="0"/>
        </a:defRPr>
      </a:lvl3pPr>
      <a:lvl4pPr algn="ctr" rtl="0" eaLnBrk="0" fontAlgn="base" hangingPunct="0">
        <a:lnSpc>
          <a:spcPct val="85000"/>
        </a:lnSpc>
        <a:spcBef>
          <a:spcPct val="0"/>
        </a:spcBef>
        <a:spcAft>
          <a:spcPct val="0"/>
        </a:spcAft>
        <a:defRPr sz="4000">
          <a:solidFill>
            <a:srgbClr val="336699"/>
          </a:solidFill>
          <a:latin typeface="Arial" charset="0"/>
          <a:ea typeface="ＭＳ Ｐゴシック" charset="0"/>
          <a:cs typeface="Arial" charset="0"/>
        </a:defRPr>
      </a:lvl4pPr>
      <a:lvl5pPr algn="ctr" rtl="0" eaLnBrk="0" fontAlgn="base" hangingPunct="0">
        <a:lnSpc>
          <a:spcPct val="85000"/>
        </a:lnSpc>
        <a:spcBef>
          <a:spcPct val="0"/>
        </a:spcBef>
        <a:spcAft>
          <a:spcPct val="0"/>
        </a:spcAft>
        <a:defRPr sz="4000">
          <a:solidFill>
            <a:srgbClr val="336699"/>
          </a:solidFill>
          <a:latin typeface="Arial" charset="0"/>
          <a:ea typeface="ＭＳ Ｐゴシック" charset="0"/>
          <a:cs typeface="Arial" charset="0"/>
        </a:defRPr>
      </a:lvl5pPr>
      <a:lvl6pPr marL="457200" algn="ctr" rtl="0" fontAlgn="base">
        <a:lnSpc>
          <a:spcPct val="85000"/>
        </a:lnSpc>
        <a:spcBef>
          <a:spcPct val="0"/>
        </a:spcBef>
        <a:spcAft>
          <a:spcPct val="0"/>
        </a:spcAft>
        <a:defRPr sz="4000">
          <a:solidFill>
            <a:srgbClr val="336699"/>
          </a:solidFill>
          <a:latin typeface="Arial" charset="0"/>
          <a:cs typeface="Arial" charset="0"/>
        </a:defRPr>
      </a:lvl6pPr>
      <a:lvl7pPr marL="914400" algn="ctr" rtl="0" fontAlgn="base">
        <a:lnSpc>
          <a:spcPct val="85000"/>
        </a:lnSpc>
        <a:spcBef>
          <a:spcPct val="0"/>
        </a:spcBef>
        <a:spcAft>
          <a:spcPct val="0"/>
        </a:spcAft>
        <a:defRPr sz="4000">
          <a:solidFill>
            <a:srgbClr val="336699"/>
          </a:solidFill>
          <a:latin typeface="Arial" charset="0"/>
          <a:cs typeface="Arial" charset="0"/>
        </a:defRPr>
      </a:lvl7pPr>
      <a:lvl8pPr marL="1371600" algn="ctr" rtl="0" fontAlgn="base">
        <a:lnSpc>
          <a:spcPct val="85000"/>
        </a:lnSpc>
        <a:spcBef>
          <a:spcPct val="0"/>
        </a:spcBef>
        <a:spcAft>
          <a:spcPct val="0"/>
        </a:spcAft>
        <a:defRPr sz="4000">
          <a:solidFill>
            <a:srgbClr val="336699"/>
          </a:solidFill>
          <a:latin typeface="Arial" charset="0"/>
          <a:cs typeface="Arial" charset="0"/>
        </a:defRPr>
      </a:lvl8pPr>
      <a:lvl9pPr marL="1828800" algn="ctr" rtl="0" fontAlgn="base">
        <a:lnSpc>
          <a:spcPct val="85000"/>
        </a:lnSpc>
        <a:spcBef>
          <a:spcPct val="0"/>
        </a:spcBef>
        <a:spcAft>
          <a:spcPct val="0"/>
        </a:spcAft>
        <a:defRPr sz="4000">
          <a:solidFill>
            <a:srgbClr val="336699"/>
          </a:solidFill>
          <a:latin typeface="Arial" charset="0"/>
          <a:cs typeface="Arial" charset="0"/>
        </a:defRPr>
      </a:lvl9pPr>
    </p:titleStyle>
    <p:bodyStyle>
      <a:lvl1pPr marL="228600" indent="-228600" algn="l" rtl="0" eaLnBrk="0" fontAlgn="base" hangingPunct="0">
        <a:spcBef>
          <a:spcPct val="20000"/>
        </a:spcBef>
        <a:spcAft>
          <a:spcPct val="0"/>
        </a:spcAft>
        <a:buFont typeface="Arial" charset="0"/>
        <a:buChar char="•"/>
        <a:defRPr sz="2800" kern="1200">
          <a:solidFill>
            <a:schemeClr val="tx1"/>
          </a:solidFill>
          <a:latin typeface="Arial" panose="020B0604020202020204" pitchFamily="34" charset="0"/>
          <a:ea typeface="ＭＳ Ｐゴシック" charset="0"/>
          <a:cs typeface="Arial" panose="020B0604020202020204" pitchFamily="34" charset="0"/>
        </a:defRPr>
      </a:lvl1pPr>
      <a:lvl2pPr marL="457200" indent="-228600" algn="l" rtl="0" eaLnBrk="0" fontAlgn="base" hangingPunct="0">
        <a:spcBef>
          <a:spcPct val="20000"/>
        </a:spcBef>
        <a:spcAft>
          <a:spcPct val="0"/>
        </a:spcAft>
        <a:buFont typeface="Arial" charset="0"/>
        <a:buChar char="–"/>
        <a:defRPr sz="2400" kern="1200">
          <a:solidFill>
            <a:srgbClr val="336699"/>
          </a:solidFill>
          <a:latin typeface="Arial" panose="020B0604020202020204" pitchFamily="34" charset="0"/>
          <a:ea typeface="Arial" charset="0"/>
          <a:cs typeface="Arial" panose="020B0604020202020204" pitchFamily="34" charset="0"/>
        </a:defRPr>
      </a:lvl2pPr>
      <a:lvl3pPr marL="685800" indent="-228600" algn="l" rtl="0" eaLnBrk="0" fontAlgn="base" hangingPunct="0">
        <a:spcBef>
          <a:spcPct val="20000"/>
        </a:spcBef>
        <a:spcAft>
          <a:spcPct val="0"/>
        </a:spcAft>
        <a:buFont typeface="Wingdings" charset="0"/>
        <a:buChar char="§"/>
        <a:defRPr sz="2000" kern="1200">
          <a:solidFill>
            <a:srgbClr val="920000"/>
          </a:solidFill>
          <a:latin typeface="Arial" panose="020B0604020202020204" pitchFamily="34" charset="0"/>
          <a:ea typeface="Arial" charset="0"/>
          <a:cs typeface="Arial" panose="020B0604020202020204" pitchFamily="34" charset="0"/>
        </a:defRPr>
      </a:lvl3pPr>
      <a:lvl4pPr marL="857250" indent="-171450" algn="l" rtl="0" eaLnBrk="0" fontAlgn="base" hangingPunct="0">
        <a:spcBef>
          <a:spcPct val="20000"/>
        </a:spcBef>
        <a:spcAft>
          <a:spcPct val="0"/>
        </a:spcAft>
        <a:buFont typeface="Arial" charset="0"/>
        <a:buChar char="•"/>
        <a:defRPr kern="1200">
          <a:solidFill>
            <a:srgbClr val="008080"/>
          </a:solidFill>
          <a:latin typeface="Arial" panose="020B0604020202020204" pitchFamily="34" charset="0"/>
          <a:ea typeface="Arial" charset="0"/>
          <a:cs typeface="Arial" panose="020B0604020202020204" pitchFamily="34" charset="0"/>
        </a:defRPr>
      </a:lvl4pPr>
      <a:lvl5pPr marL="1028700" indent="-171450" algn="l" rtl="0" eaLnBrk="0" fontAlgn="base" hangingPunct="0">
        <a:spcBef>
          <a:spcPct val="20000"/>
        </a:spcBef>
        <a:spcAft>
          <a:spcPct val="0"/>
        </a:spcAft>
        <a:buFont typeface="Arial" charset="0"/>
        <a:buChar char="»"/>
        <a:defRPr sz="1600" kern="1200">
          <a:solidFill>
            <a:schemeClr val="tx1"/>
          </a:solidFill>
          <a:latin typeface="Arial" panose="020B0604020202020204" pitchFamily="34" charset="0"/>
          <a:ea typeface="Arial" charset="0"/>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ubtitle 1"/>
          <p:cNvSpPr>
            <a:spLocks noGrp="1"/>
          </p:cNvSpPr>
          <p:nvPr>
            <p:ph type="subTitle" idx="1"/>
          </p:nvPr>
        </p:nvSpPr>
        <p:spPr>
          <a:xfrm>
            <a:off x="533400" y="2661207"/>
            <a:ext cx="8077200" cy="1511298"/>
          </a:xfrm>
        </p:spPr>
        <p:txBody>
          <a:bodyPr/>
          <a:lstStyle/>
          <a:p>
            <a:r>
              <a:rPr lang="en-US" b="1" dirty="0">
                <a:latin typeface="Arial" charset="0"/>
              </a:rPr>
              <a:t>Dan </a:t>
            </a:r>
            <a:r>
              <a:rPr lang="en-US" b="1" dirty="0" smtClean="0">
                <a:latin typeface="Arial" charset="0"/>
              </a:rPr>
              <a:t>Boyer</a:t>
            </a:r>
            <a:r>
              <a:rPr lang="en-US" b="1" baseline="30000" dirty="0" smtClean="0">
                <a:latin typeface="Arial" charset="0"/>
              </a:rPr>
              <a:t>1</a:t>
            </a:r>
            <a:r>
              <a:rPr lang="en-US" dirty="0" smtClean="0">
                <a:latin typeface="Arial" charset="0"/>
              </a:rPr>
              <a:t>, Pat Vail</a:t>
            </a:r>
            <a:r>
              <a:rPr lang="en-US" baseline="30000" dirty="0" smtClean="0">
                <a:latin typeface="Arial" charset="0"/>
              </a:rPr>
              <a:t>2</a:t>
            </a:r>
            <a:r>
              <a:rPr lang="en-US" dirty="0" smtClean="0">
                <a:latin typeface="Arial" charset="0"/>
              </a:rPr>
              <a:t>, Matt Reinke</a:t>
            </a:r>
            <a:r>
              <a:rPr lang="en-US" baseline="30000" dirty="0" smtClean="0">
                <a:latin typeface="Arial" charset="0"/>
              </a:rPr>
              <a:t>3</a:t>
            </a:r>
            <a:endParaRPr lang="en-US" dirty="0" smtClean="0">
              <a:latin typeface="Arial" charset="0"/>
            </a:endParaRPr>
          </a:p>
        </p:txBody>
      </p:sp>
      <p:sp>
        <p:nvSpPr>
          <p:cNvPr id="5122" name="Title 2"/>
          <p:cNvSpPr>
            <a:spLocks noGrp="1"/>
          </p:cNvSpPr>
          <p:nvPr>
            <p:ph type="title"/>
          </p:nvPr>
        </p:nvSpPr>
        <p:spPr>
          <a:xfrm>
            <a:off x="0" y="1319075"/>
            <a:ext cx="9144000" cy="1143000"/>
          </a:xfrm>
        </p:spPr>
        <p:txBody>
          <a:bodyPr/>
          <a:lstStyle/>
          <a:p>
            <a:pPr eaLnBrk="1" hangingPunct="1"/>
            <a:r>
              <a:rPr lang="en-US" dirty="0" smtClean="0">
                <a:latin typeface="Arial" charset="0"/>
              </a:rPr>
              <a:t>Scoping for PCS heat flux control</a:t>
            </a:r>
            <a:endParaRPr lang="en-US" dirty="0">
              <a:latin typeface="Arial" charset="0"/>
            </a:endParaRPr>
          </a:p>
        </p:txBody>
      </p:sp>
      <p:sp>
        <p:nvSpPr>
          <p:cNvPr id="5123" name="Text Placeholder 3"/>
          <p:cNvSpPr>
            <a:spLocks noGrp="1"/>
          </p:cNvSpPr>
          <p:nvPr>
            <p:ph type="body" sz="quarter" idx="10"/>
          </p:nvPr>
        </p:nvSpPr>
        <p:spPr>
          <a:xfrm>
            <a:off x="914400" y="4004910"/>
            <a:ext cx="7315200" cy="996250"/>
          </a:xfrm>
        </p:spPr>
        <p:txBody>
          <a:bodyPr/>
          <a:lstStyle/>
          <a:p>
            <a:pPr fontAlgn="base">
              <a:lnSpc>
                <a:spcPct val="85000"/>
              </a:lnSpc>
              <a:spcAft>
                <a:spcPct val="0"/>
              </a:spcAft>
              <a:buFont typeface="Arial" charset="0"/>
              <a:buNone/>
            </a:pPr>
            <a:r>
              <a:rPr lang="en-US" dirty="0" smtClean="0">
                <a:latin typeface="Arial" charset="0"/>
              </a:rPr>
              <a:t>PFC working group meeting</a:t>
            </a:r>
            <a:endParaRPr lang="en-US" dirty="0">
              <a:latin typeface="Arial" charset="0"/>
            </a:endParaRPr>
          </a:p>
          <a:p>
            <a:pPr fontAlgn="base">
              <a:lnSpc>
                <a:spcPct val="85000"/>
              </a:lnSpc>
              <a:spcAft>
                <a:spcPct val="0"/>
              </a:spcAft>
              <a:buFont typeface="Arial" charset="0"/>
              <a:buNone/>
            </a:pPr>
            <a:r>
              <a:rPr lang="en-US" dirty="0" smtClean="0">
                <a:latin typeface="Arial" charset="0"/>
              </a:rPr>
              <a:t>May </a:t>
            </a:r>
            <a:r>
              <a:rPr lang="en-US" dirty="0" smtClean="0">
                <a:latin typeface="Arial" charset="0"/>
              </a:rPr>
              <a:t>2018</a:t>
            </a:r>
            <a:endParaRPr lang="en-US" dirty="0">
              <a:latin typeface="Arial" charset="0"/>
            </a:endParaRPr>
          </a:p>
        </p:txBody>
      </p:sp>
      <p:pic>
        <p:nvPicPr>
          <p:cNvPr id="5125" name="Picture 4" descr="PPPL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19" y="5256824"/>
            <a:ext cx="160655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58183" y="4232832"/>
            <a:ext cx="1604526" cy="923330"/>
          </a:xfrm>
          <a:prstGeom prst="rect">
            <a:avLst/>
          </a:prstGeom>
          <a:noFill/>
        </p:spPr>
        <p:txBody>
          <a:bodyPr wrap="none" rtlCol="0">
            <a:spAutoFit/>
          </a:bodyPr>
          <a:lstStyle/>
          <a:p>
            <a:r>
              <a:rPr lang="en-US" baseline="30000" dirty="0" smtClean="0"/>
              <a:t>1</a:t>
            </a:r>
            <a:r>
              <a:rPr lang="en-US" dirty="0" smtClean="0"/>
              <a:t>PPPL, </a:t>
            </a:r>
          </a:p>
          <a:p>
            <a:r>
              <a:rPr lang="en-US" baseline="30000" dirty="0" smtClean="0"/>
              <a:t>2</a:t>
            </a:r>
            <a:r>
              <a:rPr lang="en-US" dirty="0" smtClean="0"/>
              <a:t>Princeton </a:t>
            </a:r>
            <a:r>
              <a:rPr lang="en-US" dirty="0" smtClean="0"/>
              <a:t>U., </a:t>
            </a:r>
          </a:p>
          <a:p>
            <a:r>
              <a:rPr lang="en-US" baseline="30000" dirty="0" smtClean="0"/>
              <a:t>3</a:t>
            </a:r>
            <a:r>
              <a:rPr lang="en-US" dirty="0" smtClean="0"/>
              <a:t>ORNL</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b="1" dirty="0" smtClean="0"/>
              <a:t>Outer boundary: </a:t>
            </a:r>
            <a:r>
              <a:rPr lang="en-US" dirty="0" smtClean="0"/>
              <a:t>SISO ISOFLUX control</a:t>
            </a:r>
          </a:p>
          <a:p>
            <a:r>
              <a:rPr lang="en-US" b="1" dirty="0" smtClean="0"/>
              <a:t>dr</a:t>
            </a:r>
            <a:r>
              <a:rPr lang="en-US" b="1" baseline="-25000" dirty="0" smtClean="0"/>
              <a:t>sep</a:t>
            </a:r>
            <a:r>
              <a:rPr lang="en-US" b="1" dirty="0" smtClean="0"/>
              <a:t>: </a:t>
            </a:r>
            <a:r>
              <a:rPr lang="en-US" dirty="0" smtClean="0"/>
              <a:t>Adjust upper/lower outer boundary target points to achieve target dr</a:t>
            </a:r>
            <a:r>
              <a:rPr lang="en-US" baseline="-25000" dirty="0" smtClean="0"/>
              <a:t>sep</a:t>
            </a:r>
          </a:p>
          <a:p>
            <a:r>
              <a:rPr lang="en-US" b="1" dirty="0" smtClean="0"/>
              <a:t>Strike points and ‘flux expansion’ points: </a:t>
            </a:r>
            <a:r>
              <a:rPr lang="en-US" dirty="0" smtClean="0"/>
              <a:t>Constrained model-based optimization of divertor coil currents (constrained by current limits for now, planning to eventually include limits on outputs, coil forces)</a:t>
            </a:r>
          </a:p>
          <a:p>
            <a:pPr lvl="1"/>
            <a:r>
              <a:rPr lang="en-US" dirty="0" smtClean="0"/>
              <a:t>Optimization weights flux errors at target points, could include weights on X-point errors, or affect on inner gap, triangularity, etc.</a:t>
            </a:r>
          </a:p>
          <a:p>
            <a:pPr lvl="1"/>
            <a:r>
              <a:rPr lang="en-US" dirty="0" smtClean="0"/>
              <a:t>Constraints on outputs could include limits on angle of incidence, avoiding introducing rogue X-points</a:t>
            </a:r>
          </a:p>
          <a:p>
            <a:r>
              <a:rPr lang="en-US" b="1" dirty="0" smtClean="0"/>
              <a:t>Inner gap control:</a:t>
            </a:r>
          </a:p>
          <a:p>
            <a:pPr lvl="1"/>
            <a:r>
              <a:rPr lang="en-US" dirty="0" smtClean="0"/>
              <a:t>Not sure yet </a:t>
            </a:r>
            <a:r>
              <a:rPr lang="mr-IN" dirty="0" smtClean="0"/>
              <a:t>–</a:t>
            </a:r>
            <a:r>
              <a:rPr lang="en-US" dirty="0" smtClean="0"/>
              <a:t> may need to optimize sweep to minimize impact on inner gap</a:t>
            </a:r>
            <a:endParaRPr lang="en-US" dirty="0"/>
          </a:p>
        </p:txBody>
      </p:sp>
      <p:sp>
        <p:nvSpPr>
          <p:cNvPr id="3" name="Title 2"/>
          <p:cNvSpPr>
            <a:spLocks noGrp="1"/>
          </p:cNvSpPr>
          <p:nvPr>
            <p:ph type="title"/>
          </p:nvPr>
        </p:nvSpPr>
        <p:spPr/>
        <p:txBody>
          <a:bodyPr/>
          <a:lstStyle/>
          <a:p>
            <a:r>
              <a:rPr lang="en-US" dirty="0" smtClean="0"/>
              <a:t>Feedback control approach</a:t>
            </a:r>
            <a:endParaRPr lang="en-US" dirty="0"/>
          </a:p>
        </p:txBody>
      </p:sp>
    </p:spTree>
    <p:extLst>
      <p:ext uri="{BB962C8B-B14F-4D97-AF65-F5344CB8AC3E}">
        <p14:creationId xmlns:p14="http://schemas.microsoft.com/office/powerpoint/2010/main" val="3557017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4369456"/>
            <a:ext cx="8991600" cy="2107543"/>
          </a:xfrm>
        </p:spPr>
        <p:txBody>
          <a:bodyPr>
            <a:normAutofit fontScale="85000" lnSpcReduction="20000"/>
          </a:bodyPr>
          <a:lstStyle/>
          <a:p>
            <a:r>
              <a:rPr lang="en-US" dirty="0" smtClean="0"/>
              <a:t>Modeled around 204118 at t=0.7s</a:t>
            </a:r>
          </a:p>
          <a:p>
            <a:pPr lvl="1"/>
            <a:r>
              <a:rPr lang="en-US" dirty="0" smtClean="0"/>
              <a:t>Controller designed with same model </a:t>
            </a:r>
            <a:r>
              <a:rPr lang="mr-IN" dirty="0" smtClean="0"/>
              <a:t>–</a:t>
            </a:r>
            <a:r>
              <a:rPr lang="en-US" dirty="0" smtClean="0"/>
              <a:t> not a good test of robustness to uncertainties</a:t>
            </a:r>
          </a:p>
          <a:p>
            <a:r>
              <a:rPr lang="en-US" dirty="0" smtClean="0"/>
              <a:t>Sweep frequency defined in memo from Matt, magnitude and phase adjusted to reduce impact on shape</a:t>
            </a:r>
          </a:p>
          <a:p>
            <a:r>
              <a:rPr lang="en-US" dirty="0" smtClean="0"/>
              <a:t>Tracking improves on second oscillation</a:t>
            </a:r>
          </a:p>
        </p:txBody>
      </p:sp>
      <p:sp>
        <p:nvSpPr>
          <p:cNvPr id="3" name="Title 2"/>
          <p:cNvSpPr>
            <a:spLocks noGrp="1"/>
          </p:cNvSpPr>
          <p:nvPr>
            <p:ph type="title"/>
          </p:nvPr>
        </p:nvSpPr>
        <p:spPr/>
        <p:txBody>
          <a:bodyPr/>
          <a:lstStyle/>
          <a:p>
            <a:r>
              <a:rPr lang="en-US" dirty="0" smtClean="0"/>
              <a:t>Initial test: strike point location tracking</a:t>
            </a:r>
            <a:endParaRPr lang="en-US" dirty="0"/>
          </a:p>
        </p:txBody>
      </p:sp>
      <p:pic>
        <p:nvPicPr>
          <p:cNvPr id="4" name="Picture 3" descr="screensho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29276"/>
            <a:ext cx="4555208" cy="3414466"/>
          </a:xfrm>
          <a:prstGeom prst="rect">
            <a:avLst/>
          </a:prstGeom>
          <a:ln>
            <a:solidFill>
              <a:srgbClr val="000000"/>
            </a:solidFill>
          </a:ln>
        </p:spPr>
      </p:pic>
      <p:pic>
        <p:nvPicPr>
          <p:cNvPr id="5" name="Picture 4" descr="screensho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9149" y="1065054"/>
            <a:ext cx="4504851" cy="3374795"/>
          </a:xfrm>
          <a:prstGeom prst="rect">
            <a:avLst/>
          </a:prstGeom>
          <a:ln>
            <a:solidFill>
              <a:srgbClr val="000000"/>
            </a:solidFill>
          </a:ln>
        </p:spPr>
      </p:pic>
    </p:spTree>
    <p:extLst>
      <p:ext uri="{BB962C8B-B14F-4D97-AF65-F5344CB8AC3E}">
        <p14:creationId xmlns:p14="http://schemas.microsoft.com/office/powerpoint/2010/main" val="100884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4469224"/>
            <a:ext cx="8991600" cy="2007775"/>
          </a:xfrm>
        </p:spPr>
        <p:txBody>
          <a:bodyPr>
            <a:normAutofit fontScale="85000" lnSpcReduction="20000"/>
          </a:bodyPr>
          <a:lstStyle/>
          <a:p>
            <a:r>
              <a:rPr lang="en-US" dirty="0" smtClean="0"/>
              <a:t>Outer gap not really impacted at all</a:t>
            </a:r>
          </a:p>
          <a:p>
            <a:r>
              <a:rPr lang="en-US" dirty="0" smtClean="0"/>
              <a:t>Inner gap was changing by ~10cm with initial phasing of sweep. Switching phase and adjusting magnitude helped but could be optimized further.</a:t>
            </a:r>
          </a:p>
          <a:p>
            <a:pPr lvl="1"/>
            <a:r>
              <a:rPr lang="en-US" dirty="0" smtClean="0"/>
              <a:t>Will need to avoid control inducing phase shift to avoid introducing large inner gap changes during sweeps</a:t>
            </a:r>
            <a:endParaRPr lang="en-US" dirty="0"/>
          </a:p>
        </p:txBody>
      </p:sp>
      <p:sp>
        <p:nvSpPr>
          <p:cNvPr id="3" name="Title 2"/>
          <p:cNvSpPr>
            <a:spLocks noGrp="1"/>
          </p:cNvSpPr>
          <p:nvPr>
            <p:ph type="title"/>
          </p:nvPr>
        </p:nvSpPr>
        <p:spPr/>
        <p:txBody>
          <a:bodyPr/>
          <a:lstStyle/>
          <a:p>
            <a:r>
              <a:rPr lang="en-US" dirty="0" smtClean="0"/>
              <a:t>Initial test: impact on outer/inner gap</a:t>
            </a:r>
            <a:endParaRPr lang="en-US" dirty="0"/>
          </a:p>
        </p:txBody>
      </p:sp>
      <p:pic>
        <p:nvPicPr>
          <p:cNvPr id="4" name="Picture 3" descr="screensho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9276"/>
            <a:ext cx="4492628" cy="3361830"/>
          </a:xfrm>
          <a:prstGeom prst="rect">
            <a:avLst/>
          </a:prstGeom>
          <a:ln>
            <a:solidFill>
              <a:srgbClr val="000000"/>
            </a:solidFill>
          </a:ln>
        </p:spPr>
      </p:pic>
      <p:pic>
        <p:nvPicPr>
          <p:cNvPr id="5" name="Picture 4" descr="screensho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4959" y="1037747"/>
            <a:ext cx="4491446" cy="3359020"/>
          </a:xfrm>
          <a:prstGeom prst="rect">
            <a:avLst/>
          </a:prstGeom>
          <a:ln>
            <a:solidFill>
              <a:srgbClr val="000000"/>
            </a:solidFill>
          </a:ln>
        </p:spPr>
      </p:pic>
    </p:spTree>
    <p:extLst>
      <p:ext uri="{BB962C8B-B14F-4D97-AF65-F5344CB8AC3E}">
        <p14:creationId xmlns:p14="http://schemas.microsoft.com/office/powerpoint/2010/main" val="614981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4371536"/>
            <a:ext cx="8991600" cy="2105463"/>
          </a:xfrm>
        </p:spPr>
        <p:txBody>
          <a:bodyPr/>
          <a:lstStyle/>
          <a:p>
            <a:r>
              <a:rPr lang="en-US" dirty="0" smtClean="0"/>
              <a:t>On second oscillation, not much impact on elongation</a:t>
            </a:r>
          </a:p>
          <a:p>
            <a:r>
              <a:rPr lang="en-US" dirty="0" smtClean="0"/>
              <a:t>Fairly small oscillations in triangularity</a:t>
            </a:r>
          </a:p>
          <a:p>
            <a:pPr lvl="1"/>
            <a:r>
              <a:rPr lang="en-US" dirty="0" smtClean="0"/>
              <a:t>Sweep design tool should minimize this impact and control should avoid introducing phase shifts</a:t>
            </a:r>
            <a:endParaRPr lang="en-US" dirty="0"/>
          </a:p>
        </p:txBody>
      </p:sp>
      <p:sp>
        <p:nvSpPr>
          <p:cNvPr id="3" name="Title 2"/>
          <p:cNvSpPr>
            <a:spLocks noGrp="1"/>
          </p:cNvSpPr>
          <p:nvPr>
            <p:ph type="title"/>
          </p:nvPr>
        </p:nvSpPr>
        <p:spPr/>
        <p:txBody>
          <a:bodyPr/>
          <a:lstStyle/>
          <a:p>
            <a:r>
              <a:rPr lang="en-US" dirty="0" smtClean="0"/>
              <a:t>Initial test: Impact on elongation and triangularity</a:t>
            </a:r>
            <a:endParaRPr lang="en-US" dirty="0"/>
          </a:p>
        </p:txBody>
      </p:sp>
      <p:pic>
        <p:nvPicPr>
          <p:cNvPr id="4" name="Picture 3" descr="screensho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37747"/>
            <a:ext cx="4305964" cy="3249784"/>
          </a:xfrm>
          <a:prstGeom prst="rect">
            <a:avLst/>
          </a:prstGeom>
        </p:spPr>
      </p:pic>
      <p:pic>
        <p:nvPicPr>
          <p:cNvPr id="5" name="Picture 4" descr="screensho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8596" y="996781"/>
            <a:ext cx="4445404" cy="3335953"/>
          </a:xfrm>
          <a:prstGeom prst="rect">
            <a:avLst/>
          </a:prstGeom>
        </p:spPr>
      </p:pic>
    </p:spTree>
    <p:extLst>
      <p:ext uri="{BB962C8B-B14F-4D97-AF65-F5344CB8AC3E}">
        <p14:creationId xmlns:p14="http://schemas.microsoft.com/office/powerpoint/2010/main" val="3811747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b="1" dirty="0" smtClean="0"/>
              <a:t>Input:</a:t>
            </a:r>
            <a:r>
              <a:rPr lang="en-US" dirty="0" smtClean="0"/>
              <a:t> equilibrium and heating power</a:t>
            </a:r>
          </a:p>
          <a:p>
            <a:r>
              <a:rPr lang="en-US" b="1" dirty="0" smtClean="0"/>
              <a:t>Model: </a:t>
            </a:r>
            <a:r>
              <a:rPr lang="en-US" dirty="0" smtClean="0"/>
              <a:t>Linearized shape response model, </a:t>
            </a:r>
            <a:r>
              <a:rPr lang="en-US" dirty="0" err="1" smtClean="0"/>
              <a:t>Eich</a:t>
            </a:r>
            <a:r>
              <a:rPr lang="en-US" dirty="0" smtClean="0"/>
              <a:t> heat-flux model, </a:t>
            </a:r>
            <a:r>
              <a:rPr lang="en-US" dirty="0" smtClean="0">
                <a:solidFill>
                  <a:schemeClr val="accent2">
                    <a:lumMod val="75000"/>
                  </a:schemeClr>
                </a:solidFill>
              </a:rPr>
              <a:t>tile temperature rise model -&gt; options for this?</a:t>
            </a:r>
          </a:p>
          <a:p>
            <a:r>
              <a:rPr lang="en-US" b="1" dirty="0" smtClean="0"/>
              <a:t>Process: </a:t>
            </a:r>
            <a:r>
              <a:rPr lang="en-US" dirty="0" smtClean="0"/>
              <a:t>Optimize sweep magnitude, frequency, phasing</a:t>
            </a:r>
          </a:p>
          <a:p>
            <a:pPr lvl="1"/>
            <a:r>
              <a:rPr lang="en-US" dirty="0" smtClean="0"/>
              <a:t> minimize weighted combination of</a:t>
            </a:r>
          </a:p>
          <a:p>
            <a:pPr lvl="2"/>
            <a:r>
              <a:rPr lang="en-US" dirty="0" smtClean="0"/>
              <a:t>Shape parameters</a:t>
            </a:r>
          </a:p>
          <a:p>
            <a:pPr lvl="2"/>
            <a:r>
              <a:rPr lang="en-US" dirty="0" smtClean="0"/>
              <a:t>Possible shot length </a:t>
            </a:r>
            <a:r>
              <a:rPr lang="mr-IN" dirty="0" smtClean="0"/>
              <a:t>–</a:t>
            </a:r>
            <a:r>
              <a:rPr lang="en-US" dirty="0" smtClean="0"/>
              <a:t> target shot length</a:t>
            </a:r>
          </a:p>
          <a:p>
            <a:pPr lvl="2"/>
            <a:r>
              <a:rPr lang="en-US" dirty="0" smtClean="0"/>
              <a:t>Tile temperature</a:t>
            </a:r>
          </a:p>
          <a:p>
            <a:pPr lvl="1"/>
            <a:r>
              <a:rPr lang="en-US" dirty="0" smtClean="0"/>
              <a:t>Constrained within</a:t>
            </a:r>
          </a:p>
          <a:p>
            <a:pPr lvl="2"/>
            <a:r>
              <a:rPr lang="en-US" dirty="0" smtClean="0"/>
              <a:t>Current limits, voltage limits</a:t>
            </a:r>
          </a:p>
          <a:p>
            <a:pPr lvl="2"/>
            <a:r>
              <a:rPr lang="en-US" dirty="0" smtClean="0"/>
              <a:t>Angle of incidence limits, temperature/heat flux limits</a:t>
            </a:r>
          </a:p>
          <a:p>
            <a:r>
              <a:rPr lang="en-US" b="1" dirty="0" smtClean="0"/>
              <a:t>Output: </a:t>
            </a:r>
            <a:r>
              <a:rPr lang="en-US" dirty="0" smtClean="0"/>
              <a:t>GEQDSK for further analysis, </a:t>
            </a:r>
          </a:p>
          <a:p>
            <a:pPr lvl="1"/>
            <a:r>
              <a:rPr lang="en-US" dirty="0" smtClean="0"/>
              <a:t>Targets, current and voltage </a:t>
            </a:r>
            <a:r>
              <a:rPr lang="en-US" dirty="0" err="1" smtClean="0"/>
              <a:t>feedforward</a:t>
            </a:r>
            <a:r>
              <a:rPr lang="en-US" dirty="0" smtClean="0"/>
              <a:t> waveforms for PCS</a:t>
            </a:r>
          </a:p>
          <a:p>
            <a:pPr lvl="2"/>
            <a:endParaRPr lang="en-US" dirty="0"/>
          </a:p>
        </p:txBody>
      </p:sp>
      <p:sp>
        <p:nvSpPr>
          <p:cNvPr id="3" name="Title 2"/>
          <p:cNvSpPr>
            <a:spLocks noGrp="1"/>
          </p:cNvSpPr>
          <p:nvPr>
            <p:ph type="title"/>
          </p:nvPr>
        </p:nvSpPr>
        <p:spPr/>
        <p:txBody>
          <a:bodyPr/>
          <a:lstStyle/>
          <a:p>
            <a:r>
              <a:rPr lang="en-US" dirty="0" smtClean="0"/>
              <a:t>Possible deliverable: Offline (+real-time) sweep design tool</a:t>
            </a:r>
            <a:endParaRPr lang="en-US" dirty="0"/>
          </a:p>
        </p:txBody>
      </p:sp>
    </p:spTree>
    <p:extLst>
      <p:ext uri="{BB962C8B-B14F-4D97-AF65-F5344CB8AC3E}">
        <p14:creationId xmlns:p14="http://schemas.microsoft.com/office/powerpoint/2010/main" val="4117902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Increase sweep frequency</a:t>
            </a:r>
          </a:p>
          <a:p>
            <a:pPr lvl="1"/>
            <a:r>
              <a:rPr lang="en-US" dirty="0" smtClean="0"/>
              <a:t>Optimize gains and control approach to achieve good tracking without extreme gains (reduce noise sensitivity)</a:t>
            </a:r>
          </a:p>
          <a:p>
            <a:r>
              <a:rPr lang="en-US" dirty="0" smtClean="0"/>
              <a:t>Add constraints on angle of incidence, decide how to choose targets for flux expansion (just rely on offline sweep design tool?)</a:t>
            </a:r>
          </a:p>
          <a:p>
            <a:r>
              <a:rPr lang="en-US" dirty="0" smtClean="0"/>
              <a:t>Scope real-time version of sweep design tool</a:t>
            </a:r>
          </a:p>
          <a:p>
            <a:pPr lvl="1"/>
            <a:r>
              <a:rPr lang="en-US" dirty="0" smtClean="0"/>
              <a:t>Real-time tile temperature prediction</a:t>
            </a:r>
          </a:p>
          <a:p>
            <a:pPr lvl="1"/>
            <a:r>
              <a:rPr lang="en-US" dirty="0" smtClean="0"/>
              <a:t>Adjust target sweeping based on changes to the shot</a:t>
            </a:r>
          </a:p>
          <a:p>
            <a:pPr lvl="1"/>
            <a:r>
              <a:rPr lang="en-US" dirty="0" smtClean="0"/>
              <a:t>Predict time remaining </a:t>
            </a:r>
            <a:r>
              <a:rPr lang="mr-IN" dirty="0" smtClean="0"/>
              <a:t>–</a:t>
            </a:r>
            <a:r>
              <a:rPr lang="en-US" dirty="0" smtClean="0"/>
              <a:t> suggest changes to heating, etc.</a:t>
            </a:r>
          </a:p>
          <a:p>
            <a:r>
              <a:rPr lang="en-US" dirty="0" smtClean="0"/>
              <a:t>Add option to run feedback test to sweep design tool</a:t>
            </a:r>
          </a:p>
          <a:p>
            <a:endParaRPr lang="en-US" dirty="0"/>
          </a:p>
        </p:txBody>
      </p:sp>
      <p:sp>
        <p:nvSpPr>
          <p:cNvPr id="3" name="Title 2"/>
          <p:cNvSpPr>
            <a:spLocks noGrp="1"/>
          </p:cNvSpPr>
          <p:nvPr>
            <p:ph type="title"/>
          </p:nvPr>
        </p:nvSpPr>
        <p:spPr/>
        <p:txBody>
          <a:bodyPr/>
          <a:lstStyle/>
          <a:p>
            <a:r>
              <a:rPr lang="en-US" dirty="0" smtClean="0"/>
              <a:t>Next steps for control design</a:t>
            </a:r>
            <a:endParaRPr lang="en-US" dirty="0"/>
          </a:p>
        </p:txBody>
      </p:sp>
    </p:spTree>
    <p:extLst>
      <p:ext uri="{BB962C8B-B14F-4D97-AF65-F5344CB8AC3E}">
        <p14:creationId xmlns:p14="http://schemas.microsoft.com/office/powerpoint/2010/main" val="446140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Other activities will define </a:t>
            </a:r>
            <a:r>
              <a:rPr lang="en-US" b="1" dirty="0" smtClean="0">
                <a:solidFill>
                  <a:srgbClr val="1F497D"/>
                </a:solidFill>
              </a:rPr>
              <a:t>engineering limits of PFCs</a:t>
            </a:r>
            <a:r>
              <a:rPr lang="en-US" b="1" dirty="0" smtClean="0"/>
              <a:t> </a:t>
            </a:r>
            <a:r>
              <a:rPr lang="en-US" dirty="0" smtClean="0"/>
              <a:t>and </a:t>
            </a:r>
            <a:r>
              <a:rPr lang="en-US" b="1" dirty="0" smtClean="0">
                <a:solidFill>
                  <a:srgbClr val="1F497D"/>
                </a:solidFill>
              </a:rPr>
              <a:t>monitoring requirements</a:t>
            </a:r>
          </a:p>
          <a:p>
            <a:r>
              <a:rPr lang="en-US" b="1" dirty="0" smtClean="0">
                <a:solidFill>
                  <a:srgbClr val="1F497D"/>
                </a:solidFill>
              </a:rPr>
              <a:t>Validated models </a:t>
            </a:r>
            <a:r>
              <a:rPr lang="en-US" dirty="0" smtClean="0"/>
              <a:t>are expected to become available for use in </a:t>
            </a:r>
            <a:r>
              <a:rPr lang="en-US" b="1" dirty="0" smtClean="0">
                <a:solidFill>
                  <a:srgbClr val="1F497D"/>
                </a:solidFill>
              </a:rPr>
              <a:t>real-time prediction of heat flux</a:t>
            </a:r>
          </a:p>
          <a:p>
            <a:pPr lvl="1"/>
            <a:r>
              <a:rPr lang="en-US" dirty="0" smtClean="0"/>
              <a:t>Likely to feed into existing </a:t>
            </a:r>
            <a:r>
              <a:rPr lang="en-US" b="1" dirty="0" smtClean="0"/>
              <a:t>‘shutdown handler’ </a:t>
            </a:r>
            <a:r>
              <a:rPr lang="en-US" dirty="0" smtClean="0"/>
              <a:t>system to avoid exceeding pre-determined thresholds</a:t>
            </a:r>
          </a:p>
          <a:p>
            <a:r>
              <a:rPr lang="en-US" dirty="0" smtClean="0"/>
              <a:t>It is expected that, at least over some operational range, </a:t>
            </a:r>
            <a:r>
              <a:rPr lang="en-US" b="1" dirty="0" smtClean="0">
                <a:solidFill>
                  <a:schemeClr val="accent2"/>
                </a:solidFill>
              </a:rPr>
              <a:t>active control of the heat flux will be used to avoid exceeding thresholds for as long as possible</a:t>
            </a:r>
            <a:r>
              <a:rPr lang="en-US" dirty="0" smtClean="0"/>
              <a:t>, </a:t>
            </a:r>
            <a:r>
              <a:rPr lang="en-US" dirty="0" smtClean="0"/>
              <a:t>e.g., to achieve 5s 10MW discharges</a:t>
            </a:r>
          </a:p>
          <a:p>
            <a:pPr lvl="1"/>
            <a:r>
              <a:rPr lang="en-US" dirty="0" smtClean="0"/>
              <a:t>Operations guidance from PFC working group will determine final requirements for active control, but we can begin scoping</a:t>
            </a:r>
            <a:endParaRPr lang="en-US" dirty="0" smtClean="0"/>
          </a:p>
        </p:txBody>
      </p:sp>
      <p:sp>
        <p:nvSpPr>
          <p:cNvPr id="3" name="Title 2"/>
          <p:cNvSpPr>
            <a:spLocks noGrp="1"/>
          </p:cNvSpPr>
          <p:nvPr>
            <p:ph type="title"/>
          </p:nvPr>
        </p:nvSpPr>
        <p:spPr/>
        <p:txBody>
          <a:bodyPr/>
          <a:lstStyle/>
          <a:p>
            <a:r>
              <a:rPr lang="en-US" sz="2800" dirty="0" smtClean="0"/>
              <a:t>Control of heat flux to PFCs expected to be important part of commissioning/operating NSTX-U at high power</a:t>
            </a:r>
            <a:endParaRPr lang="en-US" sz="2800" dirty="0"/>
          </a:p>
        </p:txBody>
      </p:sp>
    </p:spTree>
    <p:extLst>
      <p:ext uri="{BB962C8B-B14F-4D97-AF65-F5344CB8AC3E}">
        <p14:creationId xmlns:p14="http://schemas.microsoft.com/office/powerpoint/2010/main" val="87787053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Develop </a:t>
            </a:r>
            <a:r>
              <a:rPr lang="en-US" b="1" dirty="0" smtClean="0">
                <a:solidFill>
                  <a:schemeClr val="tx2"/>
                </a:solidFill>
              </a:rPr>
              <a:t>mechanism for simulating control </a:t>
            </a:r>
            <a:r>
              <a:rPr lang="en-US" dirty="0" smtClean="0"/>
              <a:t>for arbitrary plasma </a:t>
            </a:r>
            <a:r>
              <a:rPr lang="en-US" dirty="0" err="1" smtClean="0"/>
              <a:t>equilibria</a:t>
            </a:r>
            <a:r>
              <a:rPr lang="en-US" dirty="0"/>
              <a:t> f</a:t>
            </a:r>
            <a:r>
              <a:rPr lang="en-US" dirty="0" smtClean="0"/>
              <a:t>rom EFIT or TRANSP</a:t>
            </a:r>
          </a:p>
          <a:p>
            <a:r>
              <a:rPr lang="en-US" b="1" dirty="0" smtClean="0">
                <a:solidFill>
                  <a:srgbClr val="1F497D"/>
                </a:solidFill>
              </a:rPr>
              <a:t>Control algorithm</a:t>
            </a:r>
            <a:r>
              <a:rPr lang="en-US" dirty="0" smtClean="0"/>
              <a:t> for simultaneous control of heat flux related quantities defined in PFCR-MEMO-017-01</a:t>
            </a:r>
          </a:p>
          <a:p>
            <a:r>
              <a:rPr lang="en-US" b="1" dirty="0" smtClean="0">
                <a:solidFill>
                  <a:srgbClr val="1F497D"/>
                </a:solidFill>
              </a:rPr>
              <a:t>Mechanism for generating GEQDSK files from output </a:t>
            </a:r>
            <a:r>
              <a:rPr lang="en-US" dirty="0" smtClean="0"/>
              <a:t>of simulations for further heat load analysis</a:t>
            </a:r>
          </a:p>
          <a:p>
            <a:r>
              <a:rPr lang="en-US" dirty="0" smtClean="0"/>
              <a:t>Feasibility study for two cases and </a:t>
            </a:r>
            <a:r>
              <a:rPr lang="en-US" b="1" dirty="0" smtClean="0">
                <a:solidFill>
                  <a:srgbClr val="1F497D"/>
                </a:solidFill>
              </a:rPr>
              <a:t>assessment of impact on control of other shape parameters</a:t>
            </a:r>
          </a:p>
          <a:p>
            <a:pPr lvl="1"/>
            <a:endParaRPr lang="en-US" dirty="0" smtClean="0"/>
          </a:p>
          <a:p>
            <a:endParaRPr lang="en-US" dirty="0"/>
          </a:p>
        </p:txBody>
      </p:sp>
      <p:sp>
        <p:nvSpPr>
          <p:cNvPr id="3" name="Title 2"/>
          <p:cNvSpPr>
            <a:spLocks noGrp="1"/>
          </p:cNvSpPr>
          <p:nvPr>
            <p:ph type="title"/>
          </p:nvPr>
        </p:nvSpPr>
        <p:spPr/>
        <p:txBody>
          <a:bodyPr/>
          <a:lstStyle/>
          <a:p>
            <a:r>
              <a:rPr lang="en-US" dirty="0" smtClean="0"/>
              <a:t>Goals of present scoping activity</a:t>
            </a:r>
            <a:endParaRPr lang="en-US" dirty="0"/>
          </a:p>
        </p:txBody>
      </p:sp>
    </p:spTree>
    <p:extLst>
      <p:ext uri="{BB962C8B-B14F-4D97-AF65-F5344CB8AC3E}">
        <p14:creationId xmlns:p14="http://schemas.microsoft.com/office/powerpoint/2010/main" val="3285925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NSTX-U TOKSYS tools being developed by Pat Vail</a:t>
            </a:r>
          </a:p>
          <a:p>
            <a:pPr lvl="1"/>
            <a:r>
              <a:rPr lang="en-US" dirty="0" smtClean="0"/>
              <a:t>EFIT description of conducting structures, magnetics</a:t>
            </a:r>
          </a:p>
          <a:p>
            <a:pPr lvl="1"/>
            <a:r>
              <a:rPr lang="en-US" dirty="0" smtClean="0"/>
              <a:t>Linear and nonlinear models of shape evolution in response to coil voltage changes</a:t>
            </a:r>
          </a:p>
          <a:p>
            <a:pPr lvl="1"/>
            <a:r>
              <a:rPr lang="en-US" dirty="0" smtClean="0"/>
              <a:t>Modeling approaches</a:t>
            </a:r>
          </a:p>
          <a:p>
            <a:pPr lvl="2"/>
            <a:r>
              <a:rPr lang="en-US" b="1" dirty="0" smtClean="0"/>
              <a:t>Fixed plasma: </a:t>
            </a:r>
            <a:r>
              <a:rPr lang="en-US" dirty="0" smtClean="0"/>
              <a:t>Vacuum response with fixed current distribution from reference equilibrium</a:t>
            </a:r>
            <a:endParaRPr lang="en-US" b="1" dirty="0" smtClean="0"/>
          </a:p>
          <a:p>
            <a:pPr lvl="2"/>
            <a:r>
              <a:rPr lang="en-US" b="1" dirty="0" smtClean="0"/>
              <a:t>Rigid plasma: </a:t>
            </a:r>
            <a:r>
              <a:rPr lang="en-US" dirty="0" smtClean="0"/>
              <a:t>Linearized response assuming equilibrium current distribution</a:t>
            </a:r>
            <a:endParaRPr lang="en-US" b="1" dirty="0" smtClean="0"/>
          </a:p>
          <a:p>
            <a:pPr lvl="2"/>
            <a:r>
              <a:rPr lang="en-US" b="1" dirty="0" smtClean="0"/>
              <a:t>Non-rigid plasma: </a:t>
            </a:r>
            <a:r>
              <a:rPr lang="en-US" dirty="0" smtClean="0"/>
              <a:t>Linearization formed from perturbed solutions of G.S. equation</a:t>
            </a:r>
            <a:endParaRPr lang="en-US" b="1" dirty="0" smtClean="0"/>
          </a:p>
          <a:p>
            <a:pPr lvl="2"/>
            <a:r>
              <a:rPr lang="en-US" b="1" dirty="0" smtClean="0"/>
              <a:t>Time-varying linear: </a:t>
            </a:r>
            <a:r>
              <a:rPr lang="en-US" dirty="0" smtClean="0"/>
              <a:t>Update linearization at points during simulation (e.g., ramp-up studies)</a:t>
            </a:r>
          </a:p>
          <a:p>
            <a:pPr lvl="2"/>
            <a:r>
              <a:rPr lang="en-US" b="1" dirty="0" smtClean="0"/>
              <a:t>Nonlinear simulation: </a:t>
            </a:r>
            <a:r>
              <a:rPr lang="en-US" dirty="0" smtClean="0"/>
              <a:t>Solve G.S. equation at each step, or linearize at many points during simulation</a:t>
            </a:r>
            <a:endParaRPr lang="en-US" b="1" dirty="0"/>
          </a:p>
        </p:txBody>
      </p:sp>
      <p:sp>
        <p:nvSpPr>
          <p:cNvPr id="3" name="Title 2"/>
          <p:cNvSpPr>
            <a:spLocks noGrp="1"/>
          </p:cNvSpPr>
          <p:nvPr>
            <p:ph type="title"/>
          </p:nvPr>
        </p:nvSpPr>
        <p:spPr/>
        <p:txBody>
          <a:bodyPr/>
          <a:lstStyle/>
          <a:p>
            <a:r>
              <a:rPr lang="en-US" dirty="0" smtClean="0"/>
              <a:t>Mechanism for simulating control </a:t>
            </a:r>
            <a:endParaRPr lang="en-US" dirty="0"/>
          </a:p>
        </p:txBody>
      </p:sp>
    </p:spTree>
    <p:extLst>
      <p:ext uri="{BB962C8B-B14F-4D97-AF65-F5344CB8AC3E}">
        <p14:creationId xmlns:p14="http://schemas.microsoft.com/office/powerpoint/2010/main" val="4075288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Reading in reference equilibrium</a:t>
            </a:r>
          </a:p>
          <a:p>
            <a:pPr lvl="1"/>
            <a:r>
              <a:rPr lang="en-US" dirty="0" smtClean="0"/>
              <a:t>Assuming non-inductive, </a:t>
            </a:r>
            <a:r>
              <a:rPr lang="en-US" dirty="0" err="1" smtClean="0"/>
              <a:t>I</a:t>
            </a:r>
            <a:r>
              <a:rPr lang="en-US" baseline="-25000" dirty="0" err="1" smtClean="0"/>
              <a:t>vv,</a:t>
            </a:r>
            <a:r>
              <a:rPr lang="en-US" baseline="-25000" dirty="0" err="1"/>
              <a:t>eq</a:t>
            </a:r>
            <a:r>
              <a:rPr lang="en-US" dirty="0"/>
              <a:t>=</a:t>
            </a:r>
            <a:r>
              <a:rPr lang="en-US" dirty="0" smtClean="0"/>
              <a:t>0, </a:t>
            </a:r>
            <a:r>
              <a:rPr lang="en-US" dirty="0" err="1" smtClean="0"/>
              <a:t>I</a:t>
            </a:r>
            <a:r>
              <a:rPr lang="en-US" baseline="-25000" dirty="0" err="1" smtClean="0"/>
              <a:t>OH,eq</a:t>
            </a:r>
            <a:r>
              <a:rPr lang="en-US" dirty="0" smtClean="0"/>
              <a:t>=0 for now, will add OH swing in later iterations</a:t>
            </a:r>
          </a:p>
          <a:p>
            <a:pPr lvl="1"/>
            <a:r>
              <a:rPr lang="en-US" dirty="0" smtClean="0"/>
              <a:t>Can read in </a:t>
            </a:r>
            <a:r>
              <a:rPr lang="en-US" b="1" dirty="0" smtClean="0"/>
              <a:t>EFIT</a:t>
            </a:r>
            <a:r>
              <a:rPr lang="en-US" dirty="0" smtClean="0"/>
              <a:t> GEQDSK and AEQDSK data</a:t>
            </a:r>
          </a:p>
          <a:p>
            <a:pPr lvl="1"/>
            <a:r>
              <a:rPr lang="en-US" b="1" dirty="0" smtClean="0"/>
              <a:t>TRANSP</a:t>
            </a:r>
            <a:r>
              <a:rPr lang="en-US" dirty="0" smtClean="0"/>
              <a:t> can generate GEQDSK </a:t>
            </a:r>
            <a:r>
              <a:rPr lang="mr-IN" dirty="0" smtClean="0"/>
              <a:t>–</a:t>
            </a:r>
            <a:r>
              <a:rPr lang="en-US" dirty="0" smtClean="0"/>
              <a:t> </a:t>
            </a:r>
            <a:r>
              <a:rPr lang="en-US" dirty="0" smtClean="0">
                <a:solidFill>
                  <a:srgbClr val="C0504D"/>
                </a:solidFill>
              </a:rPr>
              <a:t>need to make AEQDSK files or mimic the data</a:t>
            </a:r>
          </a:p>
          <a:p>
            <a:r>
              <a:rPr lang="en-US" dirty="0" err="1" smtClean="0"/>
              <a:t>Matlab</a:t>
            </a:r>
            <a:r>
              <a:rPr lang="en-US" dirty="0" smtClean="0"/>
              <a:t> script for generating model linearized around reference</a:t>
            </a:r>
          </a:p>
          <a:p>
            <a:r>
              <a:rPr lang="en-US" dirty="0" smtClean="0"/>
              <a:t>Model implemented in Simulink along with necessary control algorithms</a:t>
            </a:r>
          </a:p>
          <a:p>
            <a:r>
              <a:rPr lang="en-US" dirty="0" err="1" smtClean="0"/>
              <a:t>Matlab</a:t>
            </a:r>
            <a:r>
              <a:rPr lang="en-US" dirty="0" smtClean="0"/>
              <a:t> script for setting up control parameters</a:t>
            </a:r>
          </a:p>
        </p:txBody>
      </p:sp>
      <p:sp>
        <p:nvSpPr>
          <p:cNvPr id="3" name="Title 2"/>
          <p:cNvSpPr>
            <a:spLocks noGrp="1"/>
          </p:cNvSpPr>
          <p:nvPr>
            <p:ph type="title"/>
          </p:nvPr>
        </p:nvSpPr>
        <p:spPr/>
        <p:txBody>
          <a:bodyPr/>
          <a:lstStyle/>
          <a:p>
            <a:r>
              <a:rPr lang="en-US" dirty="0" smtClean="0"/>
              <a:t>Setting up simulation</a:t>
            </a:r>
            <a:endParaRPr lang="en-US" dirty="0"/>
          </a:p>
        </p:txBody>
      </p:sp>
    </p:spTree>
    <p:extLst>
      <p:ext uri="{BB962C8B-B14F-4D97-AF65-F5344CB8AC3E}">
        <p14:creationId xmlns:p14="http://schemas.microsoft.com/office/powerpoint/2010/main" val="2232558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Simulink model</a:t>
            </a:r>
            <a:endParaRPr lang="en-US" dirty="0"/>
          </a:p>
        </p:txBody>
      </p:sp>
      <p:pic>
        <p:nvPicPr>
          <p:cNvPr id="4" name="Picture 3" descr="screensho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797" y="1159988"/>
            <a:ext cx="8616560" cy="4771901"/>
          </a:xfrm>
          <a:prstGeom prst="rect">
            <a:avLst/>
          </a:prstGeom>
          <a:ln>
            <a:solidFill>
              <a:schemeClr val="tx1"/>
            </a:solidFill>
          </a:ln>
          <a:effectLst>
            <a:outerShdw blurRad="292100" dist="139700" dir="2700000" algn="tl" rotWithShape="0">
              <a:srgbClr val="333333">
                <a:alpha val="65000"/>
              </a:srgbClr>
            </a:outerShdw>
          </a:effectLst>
        </p:spPr>
      </p:pic>
      <p:sp>
        <p:nvSpPr>
          <p:cNvPr id="6" name="Line Callout 1 5"/>
          <p:cNvSpPr/>
          <p:nvPr/>
        </p:nvSpPr>
        <p:spPr>
          <a:xfrm>
            <a:off x="6636526" y="4615238"/>
            <a:ext cx="1679616" cy="887547"/>
          </a:xfrm>
          <a:prstGeom prst="borderCallout1">
            <a:avLst>
              <a:gd name="adj1" fmla="val 30438"/>
              <a:gd name="adj2" fmla="val -980"/>
              <a:gd name="adj3" fmla="val -79183"/>
              <a:gd name="adj4" fmla="val -62131"/>
            </a:avLst>
          </a:prstGeom>
          <a:ln w="38100" cmpd="sng">
            <a:solidFill>
              <a:schemeClr val="accent2"/>
            </a:solidFill>
            <a:headEnd type="none"/>
            <a:tailEnd type="triangle"/>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Plasma model</a:t>
            </a:r>
            <a:endParaRPr lang="en-US" dirty="0"/>
          </a:p>
        </p:txBody>
      </p:sp>
      <p:sp>
        <p:nvSpPr>
          <p:cNvPr id="7" name="Line Callout 1 6"/>
          <p:cNvSpPr/>
          <p:nvPr/>
        </p:nvSpPr>
        <p:spPr>
          <a:xfrm>
            <a:off x="1326764" y="5504984"/>
            <a:ext cx="1679616" cy="887547"/>
          </a:xfrm>
          <a:prstGeom prst="borderCallout1">
            <a:avLst>
              <a:gd name="adj1" fmla="val 35053"/>
              <a:gd name="adj2" fmla="val 99833"/>
              <a:gd name="adj3" fmla="val -37644"/>
              <a:gd name="adj4" fmla="val 129739"/>
            </a:avLst>
          </a:prstGeom>
          <a:ln w="38100" cmpd="sng">
            <a:solidFill>
              <a:schemeClr val="accent2"/>
            </a:solidFill>
            <a:headEnd type="none"/>
            <a:tailEnd type="triangle"/>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Shape control</a:t>
            </a:r>
            <a:endParaRPr lang="en-US" dirty="0"/>
          </a:p>
        </p:txBody>
      </p:sp>
      <p:sp>
        <p:nvSpPr>
          <p:cNvPr id="8" name="Line Callout 1 7"/>
          <p:cNvSpPr/>
          <p:nvPr/>
        </p:nvSpPr>
        <p:spPr>
          <a:xfrm>
            <a:off x="564252" y="4455783"/>
            <a:ext cx="1679616" cy="887547"/>
          </a:xfrm>
          <a:prstGeom prst="borderCallout1">
            <a:avLst>
              <a:gd name="adj1" fmla="val 35053"/>
              <a:gd name="adj2" fmla="val 99833"/>
              <a:gd name="adj3" fmla="val -29952"/>
              <a:gd name="adj4" fmla="val 121609"/>
            </a:avLst>
          </a:prstGeom>
          <a:ln w="38100" cmpd="sng">
            <a:solidFill>
              <a:schemeClr val="accent2"/>
            </a:solidFill>
            <a:headEnd type="none"/>
            <a:tailEnd type="triangle"/>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Vertical control</a:t>
            </a:r>
            <a:endParaRPr lang="en-US" dirty="0"/>
          </a:p>
        </p:txBody>
      </p:sp>
      <p:sp>
        <p:nvSpPr>
          <p:cNvPr id="9" name="Line Callout 1 8"/>
          <p:cNvSpPr/>
          <p:nvPr/>
        </p:nvSpPr>
        <p:spPr>
          <a:xfrm>
            <a:off x="607408" y="1931890"/>
            <a:ext cx="1679616" cy="887547"/>
          </a:xfrm>
          <a:prstGeom prst="borderCallout1">
            <a:avLst>
              <a:gd name="adj1" fmla="val 35053"/>
              <a:gd name="adj2" fmla="val 99833"/>
              <a:gd name="adj3" fmla="val 140817"/>
              <a:gd name="adj4" fmla="val 180959"/>
            </a:avLst>
          </a:prstGeom>
          <a:ln w="38100" cmpd="sng">
            <a:solidFill>
              <a:schemeClr val="accent2"/>
            </a:solidFill>
            <a:headEnd type="none"/>
            <a:tailEnd type="triangle"/>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Power supply model</a:t>
            </a:r>
            <a:endParaRPr lang="en-US" dirty="0"/>
          </a:p>
        </p:txBody>
      </p:sp>
      <p:sp>
        <p:nvSpPr>
          <p:cNvPr id="10" name="Line Callout 1 9"/>
          <p:cNvSpPr/>
          <p:nvPr/>
        </p:nvSpPr>
        <p:spPr>
          <a:xfrm>
            <a:off x="5006639" y="1565416"/>
            <a:ext cx="1438712" cy="551039"/>
          </a:xfrm>
          <a:prstGeom prst="borderCallout1">
            <a:avLst>
              <a:gd name="adj1" fmla="val 27361"/>
              <a:gd name="adj2" fmla="val -167"/>
              <a:gd name="adj3" fmla="val -18475"/>
              <a:gd name="adj4" fmla="val -150142"/>
            </a:avLst>
          </a:prstGeom>
          <a:ln w="38100" cmpd="sng">
            <a:solidFill>
              <a:schemeClr val="accent2"/>
            </a:solidFill>
            <a:headEnd type="none"/>
            <a:tailEnd type="triangle"/>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Run simulation</a:t>
            </a:r>
            <a:endParaRPr lang="en-US" dirty="0"/>
          </a:p>
        </p:txBody>
      </p:sp>
    </p:spTree>
    <p:extLst>
      <p:ext uri="{BB962C8B-B14F-4D97-AF65-F5344CB8AC3E}">
        <p14:creationId xmlns:p14="http://schemas.microsoft.com/office/powerpoint/2010/main" val="2457459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Validate plasma models, begin using non-rigid model</a:t>
            </a:r>
          </a:p>
          <a:p>
            <a:r>
              <a:rPr lang="en-US" dirty="0" smtClean="0"/>
              <a:t>Include more sophisticated power supply model (only using a delay at the moment)</a:t>
            </a:r>
          </a:p>
          <a:p>
            <a:r>
              <a:rPr lang="en-US" dirty="0"/>
              <a:t>Read in </a:t>
            </a:r>
            <a:r>
              <a:rPr lang="en-US" dirty="0" err="1"/>
              <a:t>equilibria</a:t>
            </a:r>
            <a:r>
              <a:rPr lang="en-US" dirty="0"/>
              <a:t> from TRANSP, write out GEQDSK</a:t>
            </a:r>
          </a:p>
          <a:p>
            <a:pPr lvl="1"/>
            <a:r>
              <a:rPr lang="en-US" dirty="0"/>
              <a:t>Related functions exist but need to put them together and debug</a:t>
            </a:r>
          </a:p>
          <a:p>
            <a:r>
              <a:rPr lang="en-US" dirty="0"/>
              <a:t>Include option for OH swing in </a:t>
            </a:r>
            <a:r>
              <a:rPr lang="en-US" dirty="0" smtClean="0"/>
              <a:t>simulations</a:t>
            </a:r>
          </a:p>
          <a:p>
            <a:r>
              <a:rPr lang="en-US" dirty="0" smtClean="0"/>
              <a:t>Once control prototyping is complete, can connect models to PCS for PCS-in-the-loop simulations</a:t>
            </a:r>
          </a:p>
        </p:txBody>
      </p:sp>
      <p:sp>
        <p:nvSpPr>
          <p:cNvPr id="3" name="Title 2"/>
          <p:cNvSpPr>
            <a:spLocks noGrp="1"/>
          </p:cNvSpPr>
          <p:nvPr>
            <p:ph type="title"/>
          </p:nvPr>
        </p:nvSpPr>
        <p:spPr/>
        <p:txBody>
          <a:bodyPr/>
          <a:lstStyle/>
          <a:p>
            <a:r>
              <a:rPr lang="en-US" dirty="0" smtClean="0"/>
              <a:t>Simulation mechanism on-going work</a:t>
            </a:r>
            <a:endParaRPr lang="en-US" dirty="0"/>
          </a:p>
        </p:txBody>
      </p:sp>
    </p:spTree>
    <p:extLst>
      <p:ext uri="{BB962C8B-B14F-4D97-AF65-F5344CB8AC3E}">
        <p14:creationId xmlns:p14="http://schemas.microsoft.com/office/powerpoint/2010/main" val="2463322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New algorithm needed to simultaneously control:</a:t>
            </a:r>
          </a:p>
          <a:p>
            <a:pPr lvl="1"/>
            <a:r>
              <a:rPr lang="en-US" b="1" dirty="0" smtClean="0"/>
              <a:t>dr</a:t>
            </a:r>
            <a:r>
              <a:rPr lang="en-US" b="1" baseline="-25000" dirty="0" smtClean="0"/>
              <a:t>sep</a:t>
            </a:r>
            <a:r>
              <a:rPr lang="en-US" b="1" dirty="0" smtClean="0"/>
              <a:t>/</a:t>
            </a:r>
            <a:r>
              <a:rPr lang="en-US" b="1" dirty="0" err="1" smtClean="0"/>
              <a:t>λ</a:t>
            </a:r>
            <a:r>
              <a:rPr lang="en-US" b="1" baseline="-25000" dirty="0" err="1" smtClean="0"/>
              <a:t>q</a:t>
            </a:r>
            <a:r>
              <a:rPr lang="en-US" b="1" dirty="0" smtClean="0"/>
              <a:t>: </a:t>
            </a:r>
            <a:r>
              <a:rPr lang="en-US" dirty="0" smtClean="0"/>
              <a:t>Assuming </a:t>
            </a:r>
            <a:r>
              <a:rPr lang="en-US" dirty="0" err="1" smtClean="0"/>
              <a:t>λ</a:t>
            </a:r>
            <a:r>
              <a:rPr lang="en-US" baseline="-25000" dirty="0" err="1" smtClean="0"/>
              <a:t>q</a:t>
            </a:r>
            <a:r>
              <a:rPr lang="en-US" dirty="0" smtClean="0"/>
              <a:t> is not a function of shaping parameters, this is equivalent to controlling dr</a:t>
            </a:r>
            <a:r>
              <a:rPr lang="en-US" baseline="-25000" dirty="0" smtClean="0"/>
              <a:t>sep</a:t>
            </a:r>
          </a:p>
          <a:p>
            <a:pPr lvl="1"/>
            <a:r>
              <a:rPr lang="en-US" b="1" dirty="0" smtClean="0"/>
              <a:t>Inner and outer strike point locations: </a:t>
            </a:r>
            <a:r>
              <a:rPr lang="en-US" dirty="0" smtClean="0"/>
              <a:t>NSTX-U commissioned X-point RZ control and X-point Z + outer strike point R control. Need to enable sweeping (triangle wave)</a:t>
            </a:r>
          </a:p>
          <a:p>
            <a:pPr lvl="2"/>
            <a:r>
              <a:rPr lang="en-US" b="1" dirty="0" smtClean="0"/>
              <a:t>Up for discussion </a:t>
            </a:r>
            <a:r>
              <a:rPr lang="mr-IN" b="1" dirty="0" smtClean="0"/>
              <a:t>–</a:t>
            </a:r>
            <a:r>
              <a:rPr lang="en-US" b="1" dirty="0" smtClean="0"/>
              <a:t> </a:t>
            </a:r>
            <a:r>
              <a:rPr lang="en-US" dirty="0" smtClean="0"/>
              <a:t>Other waveform shapes for sweeping, how to select sweep amplitude, frequency, inner/outer phasing</a:t>
            </a:r>
          </a:p>
          <a:p>
            <a:pPr lvl="1"/>
            <a:r>
              <a:rPr lang="en-US" b="1" dirty="0" smtClean="0"/>
              <a:t>Average angle of incidence or normal field between strike point and a nearby point: </a:t>
            </a:r>
            <a:r>
              <a:rPr lang="en-US" dirty="0" smtClean="0"/>
              <a:t>I think the latter can be achieved by controlling flux difference between nearby point and strike point. Angle of incidence most important in </a:t>
            </a:r>
            <a:r>
              <a:rPr lang="en-US" dirty="0" err="1" smtClean="0"/>
              <a:t>toroidal</a:t>
            </a:r>
            <a:r>
              <a:rPr lang="en-US" dirty="0" smtClean="0"/>
              <a:t> direction, may be best to control with small </a:t>
            </a:r>
            <a:r>
              <a:rPr lang="en-US" dirty="0" err="1" smtClean="0"/>
              <a:t>toroidal</a:t>
            </a:r>
            <a:r>
              <a:rPr lang="en-US" dirty="0" smtClean="0"/>
              <a:t> field changes. </a:t>
            </a:r>
          </a:p>
          <a:p>
            <a:pPr lvl="2"/>
            <a:r>
              <a:rPr lang="en-US" b="1" dirty="0" smtClean="0"/>
              <a:t>Up for discussion </a:t>
            </a:r>
            <a:r>
              <a:rPr lang="mr-IN" b="1" dirty="0" smtClean="0"/>
              <a:t>–</a:t>
            </a:r>
            <a:r>
              <a:rPr lang="en-US" b="1" dirty="0" smtClean="0"/>
              <a:t> </a:t>
            </a:r>
            <a:r>
              <a:rPr lang="en-US" dirty="0" smtClean="0"/>
              <a:t>how should targets be defined? Maximize wetted area, constrained by tile edge limitations? Does this quantity need to stay fixed during strike point sweeps or just within some limits? Could we just sweep faster through points that have higher normal field?</a:t>
            </a:r>
          </a:p>
          <a:p>
            <a:pPr lvl="1"/>
            <a:r>
              <a:rPr lang="en-US" b="1" dirty="0" smtClean="0"/>
              <a:t>Outer boundary: </a:t>
            </a:r>
            <a:r>
              <a:rPr lang="en-US" dirty="0" err="1" smtClean="0"/>
              <a:t>midplane</a:t>
            </a:r>
            <a:r>
              <a:rPr lang="en-US" dirty="0" smtClean="0"/>
              <a:t> outer gap, upper/lower outer gaps</a:t>
            </a:r>
          </a:p>
          <a:p>
            <a:pPr lvl="1"/>
            <a:r>
              <a:rPr lang="en-US" b="1" dirty="0" smtClean="0"/>
              <a:t>Inner gap: </a:t>
            </a:r>
            <a:r>
              <a:rPr lang="en-US" dirty="0" smtClean="0"/>
              <a:t>Previously indirectly controlled through variation of X-point location, upper/lower outer gaps</a:t>
            </a:r>
            <a:endParaRPr lang="en-US" b="1" dirty="0"/>
          </a:p>
        </p:txBody>
      </p:sp>
      <p:sp>
        <p:nvSpPr>
          <p:cNvPr id="3" name="Title 2"/>
          <p:cNvSpPr>
            <a:spLocks noGrp="1"/>
          </p:cNvSpPr>
          <p:nvPr>
            <p:ph type="title"/>
          </p:nvPr>
        </p:nvSpPr>
        <p:spPr/>
        <p:txBody>
          <a:bodyPr/>
          <a:lstStyle/>
          <a:p>
            <a:r>
              <a:rPr lang="en-US" dirty="0" smtClean="0"/>
              <a:t>Control system goals</a:t>
            </a:r>
            <a:endParaRPr lang="en-US" dirty="0"/>
          </a:p>
        </p:txBody>
      </p:sp>
    </p:spTree>
    <p:extLst>
      <p:ext uri="{BB962C8B-B14F-4D97-AF65-F5344CB8AC3E}">
        <p14:creationId xmlns:p14="http://schemas.microsoft.com/office/powerpoint/2010/main" val="1063777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Angle of incidence, normal field, or flux difference?</a:t>
            </a:r>
            <a:endParaRPr lang="en-US" dirty="0"/>
          </a:p>
        </p:txBody>
      </p:sp>
      <p:pic>
        <p:nvPicPr>
          <p:cNvPr id="5" name="Picture 4" descr="screenshot.png"/>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205179" y="1062355"/>
            <a:ext cx="5914562" cy="4432847"/>
          </a:xfrm>
          <a:prstGeom prst="rect">
            <a:avLst/>
          </a:prstGeom>
          <a:ln>
            <a:solidFill>
              <a:schemeClr val="tx1"/>
            </a:solidFill>
          </a:ln>
          <a:effectLst>
            <a:outerShdw blurRad="292100" dist="139700" dir="2700000" algn="tl" rotWithShape="0">
              <a:srgbClr val="333333">
                <a:alpha val="65000"/>
              </a:srgbClr>
            </a:outerShdw>
          </a:effectLst>
        </p:spPr>
      </p:pic>
      <p:sp>
        <p:nvSpPr>
          <p:cNvPr id="6" name="TextBox 5"/>
          <p:cNvSpPr txBox="1"/>
          <p:nvPr/>
        </p:nvSpPr>
        <p:spPr>
          <a:xfrm>
            <a:off x="6619096" y="1086779"/>
            <a:ext cx="2403610" cy="646331"/>
          </a:xfrm>
          <a:prstGeom prst="rect">
            <a:avLst/>
          </a:prstGeom>
          <a:noFill/>
        </p:spPr>
        <p:txBody>
          <a:bodyPr wrap="none" rtlCol="0">
            <a:spAutoFit/>
          </a:bodyPr>
          <a:lstStyle/>
          <a:p>
            <a:r>
              <a:rPr lang="en-US" dirty="0" smtClean="0"/>
              <a:t>From </a:t>
            </a:r>
          </a:p>
          <a:p>
            <a:r>
              <a:rPr lang="en-US" dirty="0" smtClean="0"/>
              <a:t>PFCR-MEMO-004-01</a:t>
            </a:r>
            <a:endParaRPr lang="en-US" dirty="0"/>
          </a:p>
        </p:txBody>
      </p:sp>
      <p:cxnSp>
        <p:nvCxnSpPr>
          <p:cNvPr id="8" name="Straight Arrow Connector 7"/>
          <p:cNvCxnSpPr/>
          <p:nvPr/>
        </p:nvCxnSpPr>
        <p:spPr>
          <a:xfrm flipH="1">
            <a:off x="5293398" y="3910773"/>
            <a:ext cx="1458514" cy="2389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14" idx="1"/>
          </p:cNvCxnSpPr>
          <p:nvPr/>
        </p:nvCxnSpPr>
        <p:spPr>
          <a:xfrm flipH="1">
            <a:off x="3956803" y="4184964"/>
            <a:ext cx="2884645" cy="5895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Right Bracket 10"/>
          <p:cNvSpPr/>
          <p:nvPr/>
        </p:nvSpPr>
        <p:spPr>
          <a:xfrm rot="16200000">
            <a:off x="3481378" y="4392127"/>
            <a:ext cx="138628" cy="735200"/>
          </a:xfrm>
          <a:prstGeom prst="rightBracket">
            <a:avLst>
              <a:gd name="adj" fmla="val 44826"/>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p:cNvSpPr txBox="1"/>
          <p:nvPr/>
        </p:nvSpPr>
        <p:spPr>
          <a:xfrm>
            <a:off x="6591602" y="3168855"/>
            <a:ext cx="1735128" cy="646331"/>
          </a:xfrm>
          <a:prstGeom prst="rect">
            <a:avLst/>
          </a:prstGeom>
          <a:noFill/>
        </p:spPr>
        <p:txBody>
          <a:bodyPr wrap="square" rtlCol="0">
            <a:spAutoFit/>
          </a:bodyPr>
          <a:lstStyle/>
          <a:p>
            <a:r>
              <a:rPr lang="en-US" dirty="0" smtClean="0"/>
              <a:t>Angle of incidence</a:t>
            </a:r>
            <a:endParaRPr lang="en-US" dirty="0"/>
          </a:p>
        </p:txBody>
      </p:sp>
      <p:sp>
        <p:nvSpPr>
          <p:cNvPr id="14" name="TextBox 13"/>
          <p:cNvSpPr txBox="1"/>
          <p:nvPr/>
        </p:nvSpPr>
        <p:spPr>
          <a:xfrm>
            <a:off x="6841448" y="4000298"/>
            <a:ext cx="1735128" cy="369332"/>
          </a:xfrm>
          <a:prstGeom prst="rect">
            <a:avLst/>
          </a:prstGeom>
          <a:noFill/>
        </p:spPr>
        <p:txBody>
          <a:bodyPr wrap="square" rtlCol="0">
            <a:spAutoFit/>
          </a:bodyPr>
          <a:lstStyle/>
          <a:p>
            <a:r>
              <a:rPr lang="en-US" dirty="0" smtClean="0"/>
              <a:t>Normal field</a:t>
            </a:r>
            <a:endParaRPr lang="en-US" dirty="0"/>
          </a:p>
        </p:txBody>
      </p:sp>
      <p:sp>
        <p:nvSpPr>
          <p:cNvPr id="15" name="TextBox 14"/>
          <p:cNvSpPr txBox="1"/>
          <p:nvPr/>
        </p:nvSpPr>
        <p:spPr>
          <a:xfrm>
            <a:off x="6299269" y="4363467"/>
            <a:ext cx="2640413" cy="1200329"/>
          </a:xfrm>
          <a:prstGeom prst="rect">
            <a:avLst/>
          </a:prstGeom>
          <a:noFill/>
        </p:spPr>
        <p:txBody>
          <a:bodyPr wrap="square" rtlCol="0">
            <a:spAutoFit/>
          </a:bodyPr>
          <a:lstStyle/>
          <a:p>
            <a:r>
              <a:rPr lang="en-US" dirty="0" smtClean="0"/>
              <a:t>Integrating normal field over divertor just outside S.P. -&gt; flux difference.</a:t>
            </a:r>
          </a:p>
        </p:txBody>
      </p:sp>
      <p:sp>
        <p:nvSpPr>
          <p:cNvPr id="18" name="TextBox 17"/>
          <p:cNvSpPr txBox="1"/>
          <p:nvPr/>
        </p:nvSpPr>
        <p:spPr>
          <a:xfrm>
            <a:off x="0" y="5507778"/>
            <a:ext cx="9040270" cy="923330"/>
          </a:xfrm>
          <a:prstGeom prst="rect">
            <a:avLst/>
          </a:prstGeom>
          <a:noFill/>
        </p:spPr>
        <p:txBody>
          <a:bodyPr wrap="square" rtlCol="0">
            <a:spAutoFit/>
          </a:bodyPr>
          <a:lstStyle/>
          <a:p>
            <a:r>
              <a:rPr lang="en-US" dirty="0" smtClean="0"/>
              <a:t>Control flux difference and monitor predicted angle of incidence?</a:t>
            </a:r>
          </a:p>
          <a:p>
            <a:r>
              <a:rPr lang="en-US" dirty="0" smtClean="0"/>
              <a:t>Optimal control scheme could minimize normal field or heat flux and enforce constraints on angle of incidence.  </a:t>
            </a:r>
            <a:endParaRPr lang="en-US" dirty="0"/>
          </a:p>
        </p:txBody>
      </p:sp>
    </p:spTree>
    <p:extLst>
      <p:ext uri="{BB962C8B-B14F-4D97-AF65-F5344CB8AC3E}">
        <p14:creationId xmlns:p14="http://schemas.microsoft.com/office/powerpoint/2010/main" val="2012340412"/>
      </p:ext>
    </p:extLst>
  </p:cSld>
  <p:clrMapOvr>
    <a:masterClrMapping/>
  </p:clrMapOvr>
</p:sld>
</file>

<file path=ppt/theme/theme1.xml><?xml version="1.0" encoding="utf-8"?>
<a:theme xmlns:a="http://schemas.openxmlformats.org/drawingml/2006/main" name="NSTX Upgra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51406</TotalTime>
  <Words>1246</Words>
  <Application>Microsoft Macintosh PowerPoint</Application>
  <PresentationFormat>On-screen Show (4:3)</PresentationFormat>
  <Paragraphs>109</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NSTX Upgrade</vt:lpstr>
      <vt:lpstr>Scoping for PCS heat flux control</vt:lpstr>
      <vt:lpstr>Control of heat flux to PFCs expected to be important part of commissioning/operating NSTX-U at high power</vt:lpstr>
      <vt:lpstr>Goals of present scoping activity</vt:lpstr>
      <vt:lpstr>Mechanism for simulating control </vt:lpstr>
      <vt:lpstr>Setting up simulation</vt:lpstr>
      <vt:lpstr>Simulink model</vt:lpstr>
      <vt:lpstr>Simulation mechanism on-going work</vt:lpstr>
      <vt:lpstr>Control system goals</vt:lpstr>
      <vt:lpstr>Angle of incidence, normal field, or flux difference?</vt:lpstr>
      <vt:lpstr>Feedback control approach</vt:lpstr>
      <vt:lpstr>Initial test: strike point location tracking</vt:lpstr>
      <vt:lpstr>Initial test: impact on outer/inner gap</vt:lpstr>
      <vt:lpstr>Initial test: Impact on elongation and triangularity</vt:lpstr>
      <vt:lpstr>Possible deliverable: Offline (+real-time) sweep design tool</vt:lpstr>
      <vt:lpstr>Next steps for control design</vt:lpstr>
    </vt:vector>
  </TitlesOfParts>
  <Company>PPPL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E. Menard</dc:creator>
  <cp:lastModifiedBy>Dan Boyer</cp:lastModifiedBy>
  <cp:revision>339</cp:revision>
  <dcterms:created xsi:type="dcterms:W3CDTF">2015-07-16T16:59:24Z</dcterms:created>
  <dcterms:modified xsi:type="dcterms:W3CDTF">2018-05-21T17:52:56Z</dcterms:modified>
</cp:coreProperties>
</file>