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59" r:id="rId3"/>
    <p:sldId id="275" r:id="rId4"/>
    <p:sldId id="269" r:id="rId5"/>
    <p:sldId id="270" r:id="rId6"/>
    <p:sldId id="282" r:id="rId7"/>
    <p:sldId id="271" r:id="rId8"/>
    <p:sldId id="272" r:id="rId9"/>
    <p:sldId id="281" r:id="rId10"/>
    <p:sldId id="273" r:id="rId11"/>
    <p:sldId id="274" r:id="rId12"/>
    <p:sldId id="279" r:id="rId13"/>
    <p:sldId id="276" r:id="rId14"/>
    <p:sldId id="280" r:id="rId15"/>
    <p:sldId id="277" r:id="rId16"/>
    <p:sldId id="278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110" d="100"/>
          <a:sy n="110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smtClean="0">
                <a:solidFill>
                  <a:srgbClr val="336699"/>
                </a:solidFill>
              </a:rPr>
              <a:t>Meeting name, presentation title, author name,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S.P Gerhardt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Sweeping Study Update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PFC WG Meeting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6/14/2017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10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" y="4876800"/>
            <a:ext cx="2079625" cy="609600"/>
          </a:xfrm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did not like the X-Point moving so much</a:t>
            </a:r>
          </a:p>
          <a:p>
            <a:r>
              <a:rPr lang="en-US" dirty="0" smtClean="0"/>
              <a:t>Instead, allow the boundary to “breathe” while keeping the X-point more fixed.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4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</a:t>
            </a:r>
            <a:r>
              <a:rPr lang="en-US" dirty="0" err="1" smtClean="0"/>
              <a:t>Squareness</a:t>
            </a:r>
            <a:r>
              <a:rPr lang="en-US" dirty="0" smtClean="0"/>
              <a:t> at Fixed Elongation</a:t>
            </a:r>
            <a:br>
              <a:rPr lang="en-US" dirty="0" smtClean="0"/>
            </a:br>
            <a:r>
              <a:rPr lang="en-US" dirty="0" smtClean="0"/>
              <a:t>Results in an OSP Scan</a:t>
            </a:r>
            <a:endParaRPr lang="en-US" dirty="0"/>
          </a:p>
        </p:txBody>
      </p:sp>
      <p:pic>
        <p:nvPicPr>
          <p:cNvPr id="4" name="Picture 3" descr="Screen Shot 2017-06-14 at 10.16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2690"/>
            <a:ext cx="3886200" cy="5010509"/>
          </a:xfrm>
          <a:prstGeom prst="rect">
            <a:avLst/>
          </a:prstGeom>
        </p:spPr>
      </p:pic>
      <p:pic>
        <p:nvPicPr>
          <p:cNvPr id="5" name="Picture 4" descr="Screen Shot 2017-06-14 at 10.18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82379"/>
            <a:ext cx="3983048" cy="5070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066800"/>
            <a:ext cx="33583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lower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066800"/>
            <a:ext cx="340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higher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5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</a:t>
            </a:r>
            <a:r>
              <a:rPr lang="en-US" dirty="0" err="1"/>
              <a:t>Squareness</a:t>
            </a:r>
            <a:r>
              <a:rPr lang="en-US" dirty="0"/>
              <a:t> at Fixed Elongation</a:t>
            </a:r>
            <a:br>
              <a:rPr lang="en-US" dirty="0"/>
            </a:br>
            <a:r>
              <a:rPr lang="en-US" dirty="0"/>
              <a:t>Results in an OSP Scan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33583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lower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143000"/>
            <a:ext cx="340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higher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6" name="Picture 5" descr="Screen Shot 2017-06-14 at 12.4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6749"/>
            <a:ext cx="3810000" cy="4947432"/>
          </a:xfrm>
          <a:prstGeom prst="rect">
            <a:avLst/>
          </a:prstGeom>
        </p:spPr>
      </p:pic>
      <p:pic>
        <p:nvPicPr>
          <p:cNvPr id="7" name="Picture 6" descr="Screen Shot 2017-06-14 at 12.45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3624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0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Kappa and </a:t>
            </a:r>
            <a:r>
              <a:rPr lang="en-US" dirty="0" err="1" smtClean="0"/>
              <a:t>Squareness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Scans both SPs</a:t>
            </a:r>
            <a:endParaRPr lang="en-US" dirty="0"/>
          </a:p>
        </p:txBody>
      </p:sp>
      <p:pic>
        <p:nvPicPr>
          <p:cNvPr id="5" name="Picture 4" descr="Screen Shot 2017-06-14 at 12.3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826213" cy="4953000"/>
          </a:xfrm>
          <a:prstGeom prst="rect">
            <a:avLst/>
          </a:prstGeom>
        </p:spPr>
      </p:pic>
      <p:pic>
        <p:nvPicPr>
          <p:cNvPr id="6" name="Picture 5" descr="Screen Shot 2017-06-14 at 12.3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810000" cy="488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28693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&amp; </a:t>
            </a:r>
            <a:r>
              <a:rPr lang="en-US" dirty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143000"/>
            <a:ext cx="28693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&amp; </a:t>
            </a:r>
            <a:r>
              <a:rPr lang="en-US" dirty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5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 of -1c in Can Change the Details</a:t>
            </a:r>
            <a:br>
              <a:rPr lang="en-US" sz="3200" dirty="0" smtClean="0"/>
            </a:br>
            <a:r>
              <a:rPr lang="en-US" sz="3200" dirty="0" smtClean="0"/>
              <a:t>Upshot: The details of the Control Law will Matter </a:t>
            </a:r>
            <a:endParaRPr lang="en-US" sz="3200" dirty="0"/>
          </a:p>
        </p:txBody>
      </p:sp>
      <p:pic>
        <p:nvPicPr>
          <p:cNvPr id="5" name="Picture 4" descr="Screen Shot 2017-06-14 at 12.5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785839" cy="4800600"/>
          </a:xfrm>
          <a:prstGeom prst="rect">
            <a:avLst/>
          </a:prstGeom>
        </p:spPr>
      </p:pic>
      <p:pic>
        <p:nvPicPr>
          <p:cNvPr id="6" name="Picture 5" descr="Screen Shot 2017-06-14 at 12.3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1587500"/>
            <a:ext cx="3810000" cy="488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28693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&amp; </a:t>
            </a:r>
            <a:r>
              <a:rPr lang="en-US" dirty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143000"/>
            <a:ext cx="27155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&amp; </a:t>
            </a:r>
            <a:r>
              <a:rPr lang="en-US" dirty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no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Also Studied Impact of I</a:t>
            </a:r>
            <a:r>
              <a:rPr lang="en-US" sz="3200" baseline="-25000" dirty="0" smtClean="0"/>
              <a:t>OH</a:t>
            </a:r>
            <a:r>
              <a:rPr lang="en-US" sz="3200" dirty="0" smtClean="0"/>
              <a:t>=24kA</a:t>
            </a:r>
            <a:br>
              <a:rPr lang="en-US" sz="3200" dirty="0" smtClean="0"/>
            </a:br>
            <a:r>
              <a:rPr lang="en-US" sz="3200" dirty="0" smtClean="0"/>
              <a:t>Same Range of </a:t>
            </a:r>
            <a:r>
              <a:rPr lang="en-US" sz="3200" dirty="0" smtClean="0">
                <a:latin typeface="Symbol" charset="2"/>
                <a:cs typeface="Symbol" charset="2"/>
              </a:rPr>
              <a:t>k</a:t>
            </a:r>
            <a:r>
              <a:rPr lang="en-US" sz="3200" dirty="0" smtClean="0"/>
              <a:t>, Adjusted </a:t>
            </a:r>
            <a:r>
              <a:rPr lang="en-US" sz="3200" dirty="0" smtClean="0">
                <a:latin typeface="Symbol" charset="2"/>
                <a:cs typeface="Symbol" charset="2"/>
              </a:rPr>
              <a:t>z</a:t>
            </a:r>
            <a:r>
              <a:rPr lang="en-US" sz="3200" dirty="0" smtClean="0"/>
              <a:t> Request</a:t>
            </a:r>
            <a:endParaRPr lang="en-US" sz="3200" dirty="0"/>
          </a:p>
        </p:txBody>
      </p:sp>
      <p:pic>
        <p:nvPicPr>
          <p:cNvPr id="4" name="Picture 3" descr="Screen Shot 2017-06-14 at 12.3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71014"/>
            <a:ext cx="3895525" cy="5082186"/>
          </a:xfrm>
          <a:prstGeom prst="rect">
            <a:avLst/>
          </a:prstGeom>
        </p:spPr>
      </p:pic>
      <p:pic>
        <p:nvPicPr>
          <p:cNvPr id="5" name="Picture 4" descr="Screen Shot 2017-06-14 at 12.3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826213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143000"/>
            <a:ext cx="28693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&amp; </a:t>
            </a:r>
            <a:r>
              <a:rPr lang="en-US" dirty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143000"/>
            <a:ext cx="34034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&amp; </a:t>
            </a:r>
            <a:r>
              <a:rPr lang="en-US" dirty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with -1c, I</a:t>
            </a:r>
            <a:r>
              <a:rPr lang="en-US" baseline="-25000" dirty="0" smtClean="0"/>
              <a:t>OH</a:t>
            </a:r>
            <a:r>
              <a:rPr lang="en-US" dirty="0" smtClean="0"/>
              <a:t>=-24 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9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Also Studied Impact of I</a:t>
            </a:r>
            <a:r>
              <a:rPr lang="en-US" sz="3200" baseline="-25000" dirty="0" smtClean="0"/>
              <a:t>OH</a:t>
            </a:r>
            <a:r>
              <a:rPr lang="en-US" sz="3200" dirty="0" smtClean="0"/>
              <a:t>=24kA</a:t>
            </a:r>
            <a:br>
              <a:rPr lang="en-US" sz="3200" dirty="0" smtClean="0"/>
            </a:br>
            <a:r>
              <a:rPr lang="en-US" sz="3200" dirty="0" smtClean="0"/>
              <a:t>Same Range of </a:t>
            </a:r>
            <a:r>
              <a:rPr lang="en-US" sz="3200" dirty="0" smtClean="0">
                <a:latin typeface="Symbol" charset="2"/>
                <a:cs typeface="Symbol" charset="2"/>
              </a:rPr>
              <a:t>k</a:t>
            </a:r>
            <a:r>
              <a:rPr lang="en-US" sz="3200" dirty="0" smtClean="0"/>
              <a:t>, Adjusted </a:t>
            </a:r>
            <a:r>
              <a:rPr lang="en-US" sz="3200" dirty="0" smtClean="0">
                <a:latin typeface="Symbol" charset="2"/>
                <a:cs typeface="Symbol" charset="2"/>
              </a:rPr>
              <a:t>z</a:t>
            </a:r>
            <a:r>
              <a:rPr lang="en-US" sz="3200" dirty="0" smtClean="0"/>
              <a:t> Request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28693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&amp; </a:t>
            </a:r>
            <a:r>
              <a:rPr lang="en-US" dirty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143000"/>
            <a:ext cx="34034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&amp; </a:t>
            </a:r>
            <a:r>
              <a:rPr lang="en-US" dirty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scan, with -1c, I</a:t>
            </a:r>
            <a:r>
              <a:rPr lang="en-US" baseline="-25000" dirty="0" smtClean="0"/>
              <a:t>OH</a:t>
            </a:r>
            <a:r>
              <a:rPr lang="en-US" dirty="0" smtClean="0"/>
              <a:t>=-24 kA</a:t>
            </a:r>
            <a:endParaRPr lang="en-US" dirty="0"/>
          </a:p>
        </p:txBody>
      </p:sp>
      <p:pic>
        <p:nvPicPr>
          <p:cNvPr id="2" name="Picture 1" descr="Screen Shot 2017-06-14 at 12.39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615765" cy="4708187"/>
          </a:xfrm>
          <a:prstGeom prst="rect">
            <a:avLst/>
          </a:prstGeom>
        </p:spPr>
      </p:pic>
      <p:pic>
        <p:nvPicPr>
          <p:cNvPr id="8" name="Picture 7" descr="Screen Shot 2017-06-14 at 12.3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810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like the OH state and how the -1c is used can impact the range of OSP sweep.</a:t>
            </a:r>
          </a:p>
          <a:p>
            <a:r>
              <a:rPr lang="en-US" dirty="0" smtClean="0"/>
              <a:t>It is possible to trade off X-point radial motion and outer </a:t>
            </a:r>
            <a:r>
              <a:rPr lang="en-US" dirty="0" err="1" smtClean="0"/>
              <a:t>squareness</a:t>
            </a:r>
            <a:r>
              <a:rPr lang="en-US" dirty="0" smtClean="0"/>
              <a:t> when scanning the OSP</a:t>
            </a:r>
          </a:p>
          <a:p>
            <a:r>
              <a:rPr lang="en-US" dirty="0" smtClean="0"/>
              <a:t>For a low X-point (high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), can get odd behavior as the flux lines break to transition around PF-2, have secondary X-points come and go.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7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About the Study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The PFC requirements presently allow for sweeping the ISP &amp; OSP, simultaneously, to mitigate large heat fluxes in standard DN </a:t>
            </a:r>
            <a:r>
              <a:rPr lang="en-US" altLang="en-US" dirty="0" err="1" smtClean="0">
                <a:latin typeface="Arial" charset="0"/>
                <a:cs typeface="Arial" charset="0"/>
              </a:rPr>
              <a:t>divertor</a:t>
            </a:r>
            <a:r>
              <a:rPr lang="en-US" altLang="en-US" dirty="0" smtClean="0">
                <a:latin typeface="Arial" charset="0"/>
                <a:cs typeface="Arial" charset="0"/>
              </a:rPr>
              <a:t> cases.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Vague Plan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Develop </a:t>
            </a:r>
            <a:r>
              <a:rPr lang="en-US" altLang="en-US" dirty="0" err="1" smtClean="0">
                <a:latin typeface="Arial" charset="0"/>
                <a:cs typeface="Arial" charset="0"/>
              </a:rPr>
              <a:t>equilibria</a:t>
            </a:r>
            <a:r>
              <a:rPr lang="en-US" altLang="en-US" dirty="0" smtClean="0">
                <a:latin typeface="Arial" charset="0"/>
                <a:cs typeface="Arial" charset="0"/>
              </a:rPr>
              <a:t> for a range of sweeping scenarios</a:t>
            </a:r>
          </a:p>
          <a:p>
            <a:pPr lvl="2" eaLnBrk="1" hangingPunct="1"/>
            <a:r>
              <a:rPr lang="en-US" altLang="en-US" dirty="0" smtClean="0">
                <a:latin typeface="Arial" charset="0"/>
                <a:cs typeface="Arial" charset="0"/>
              </a:rPr>
              <a:t>Assess what shape parameters change under various sweeping scenarios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Computer heat fluxes all the cases.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Assemble the heat flux profiles in an oscillatory manner as a surrogate for sweeping.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Computer “smeared”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heat fluxes and compare to out present tile designs.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Scans of elongation and </a:t>
            </a:r>
            <a:r>
              <a:rPr lang="en-US" dirty="0" err="1" smtClean="0"/>
              <a:t>triangularity</a:t>
            </a:r>
            <a:r>
              <a:rPr lang="en-US" dirty="0" smtClean="0"/>
              <a:t> in small increments</a:t>
            </a:r>
          </a:p>
          <a:p>
            <a:r>
              <a:rPr lang="en-US" dirty="0" smtClean="0"/>
              <a:t>Fixed </a:t>
            </a:r>
            <a:r>
              <a:rPr lang="en-US" dirty="0" err="1" smtClean="0"/>
              <a:t>squareness</a:t>
            </a:r>
            <a:r>
              <a:rPr lang="en-US" dirty="0" smtClean="0"/>
              <a:t> request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Elongation Scans at Fixed </a:t>
            </a:r>
            <a:r>
              <a:rPr lang="en-US" sz="2800" dirty="0" err="1" smtClean="0"/>
              <a:t>Triangularity</a:t>
            </a:r>
            <a:r>
              <a:rPr lang="en-US" sz="2800" dirty="0" smtClean="0"/>
              <a:t> and </a:t>
            </a:r>
            <a:r>
              <a:rPr lang="en-US" sz="2800" dirty="0" err="1" smtClean="0"/>
              <a:t>Squareness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ISP Scans</a:t>
            </a:r>
            <a:endParaRPr lang="en-US" sz="2800" dirty="0"/>
          </a:p>
        </p:txBody>
      </p:sp>
      <p:pic>
        <p:nvPicPr>
          <p:cNvPr id="4" name="Picture 3" descr="Screen Shot 2017-06-14 at 9.03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3" y="1675960"/>
            <a:ext cx="3395857" cy="4801040"/>
          </a:xfrm>
          <a:prstGeom prst="rect">
            <a:avLst/>
          </a:prstGeom>
        </p:spPr>
      </p:pic>
      <p:pic>
        <p:nvPicPr>
          <p:cNvPr id="5" name="Picture 4" descr="Screen Shot 2017-06-14 at 9.04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50" y="1524000"/>
            <a:ext cx="3460705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066800"/>
            <a:ext cx="345971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Scan, higher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066800"/>
            <a:ext cx="361367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scan, reduced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0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Triangularity</a:t>
            </a:r>
            <a:r>
              <a:rPr lang="en-US" sz="2800" dirty="0" smtClean="0"/>
              <a:t> </a:t>
            </a:r>
            <a:r>
              <a:rPr lang="en-US" sz="2800" dirty="0"/>
              <a:t>Scans at Fixed </a:t>
            </a:r>
            <a:r>
              <a:rPr lang="en-US" sz="2800" dirty="0" smtClean="0"/>
              <a:t>Elongation </a:t>
            </a:r>
            <a:r>
              <a:rPr lang="en-US" sz="2800" dirty="0"/>
              <a:t>and </a:t>
            </a:r>
            <a:r>
              <a:rPr lang="en-US" sz="2800" dirty="0" err="1"/>
              <a:t>Squareness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OSP </a:t>
            </a:r>
            <a:r>
              <a:rPr lang="en-US" sz="2800" dirty="0"/>
              <a:t>Scans</a:t>
            </a:r>
          </a:p>
        </p:txBody>
      </p:sp>
      <p:pic>
        <p:nvPicPr>
          <p:cNvPr id="4" name="Picture 3" descr="Screen Shot 2017-06-14 at 9.4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5" y="1447800"/>
            <a:ext cx="3954155" cy="5088682"/>
          </a:xfrm>
          <a:prstGeom prst="rect">
            <a:avLst/>
          </a:prstGeom>
        </p:spPr>
      </p:pic>
      <p:pic>
        <p:nvPicPr>
          <p:cNvPr id="5" name="Picture 4" descr="Screen Shot 2017-06-14 at 9.44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39" y="1371600"/>
            <a:ext cx="399293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066800"/>
            <a:ext cx="33583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Scan, lower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066800"/>
            <a:ext cx="340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scan, higher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5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Triangularity</a:t>
            </a:r>
            <a:r>
              <a:rPr lang="en-US" sz="2800" dirty="0" smtClean="0"/>
              <a:t> </a:t>
            </a:r>
            <a:r>
              <a:rPr lang="en-US" sz="2800" dirty="0"/>
              <a:t>Scans at Fixed </a:t>
            </a:r>
            <a:r>
              <a:rPr lang="en-US" sz="2800" dirty="0" smtClean="0"/>
              <a:t>Elongation </a:t>
            </a:r>
            <a:r>
              <a:rPr lang="en-US" sz="2800" dirty="0"/>
              <a:t>and </a:t>
            </a:r>
            <a:r>
              <a:rPr lang="en-US" sz="2800" dirty="0" err="1"/>
              <a:t>Squareness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OSP </a:t>
            </a:r>
            <a:r>
              <a:rPr lang="en-US" sz="2800" dirty="0"/>
              <a:t>Scans</a:t>
            </a:r>
          </a:p>
        </p:txBody>
      </p:sp>
      <p:pic>
        <p:nvPicPr>
          <p:cNvPr id="2" name="Picture 1" descr="Screen Shot 2017-06-14 at 1.3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" y="1371600"/>
            <a:ext cx="4096885" cy="5181600"/>
          </a:xfrm>
          <a:prstGeom prst="rect">
            <a:avLst/>
          </a:prstGeom>
        </p:spPr>
      </p:pic>
      <p:pic>
        <p:nvPicPr>
          <p:cNvPr id="6" name="Picture 5" descr="Screen Shot 2017-06-14 at 1.3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870512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066800"/>
            <a:ext cx="33583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Scan, lower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066800"/>
            <a:ext cx="340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scan, higher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with -1c, I</a:t>
            </a:r>
            <a:r>
              <a:rPr lang="en-US" baseline="-25000" dirty="0" smtClean="0"/>
              <a:t>OH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5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Simultaneously to Vary Both the ISP and OSP</a:t>
            </a:r>
            <a:endParaRPr lang="en-US" dirty="0"/>
          </a:p>
        </p:txBody>
      </p:sp>
      <p:pic>
        <p:nvPicPr>
          <p:cNvPr id="5" name="Picture 4" descr="Screen Shot 2017-06-14 at 10.04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4187406" cy="5410200"/>
          </a:xfrm>
          <a:prstGeom prst="rect">
            <a:avLst/>
          </a:prstGeom>
        </p:spPr>
      </p:pic>
      <p:pic>
        <p:nvPicPr>
          <p:cNvPr id="6" name="Picture 5" descr="Screen Shot 2017-06-14 at 10.05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05971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3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Can Also Scan </a:t>
            </a:r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sz="3600" dirty="0" smtClean="0"/>
              <a:t> and </a:t>
            </a:r>
            <a:r>
              <a:rPr lang="en-US" sz="3600" dirty="0" smtClean="0">
                <a:latin typeface="Symbol" charset="2"/>
                <a:cs typeface="Symbol" charset="2"/>
              </a:rPr>
              <a:t>k</a:t>
            </a:r>
            <a:r>
              <a:rPr lang="en-US" sz="3600" dirty="0" smtClean="0"/>
              <a:t> in Opposite Phase</a:t>
            </a:r>
            <a:endParaRPr lang="en-US" sz="3600" dirty="0"/>
          </a:p>
        </p:txBody>
      </p:sp>
      <p:pic>
        <p:nvPicPr>
          <p:cNvPr id="4" name="Picture 3" descr="Screen Shot 2017-06-14 at 10.0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3733800" cy="4868120"/>
          </a:xfrm>
          <a:prstGeom prst="rect">
            <a:avLst/>
          </a:prstGeom>
        </p:spPr>
      </p:pic>
      <p:pic>
        <p:nvPicPr>
          <p:cNvPr id="5" name="Picture 4" descr="Screen Shot 2017-06-14 at 10.07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69097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Triangularity</a:t>
            </a:r>
            <a:r>
              <a:rPr lang="en-US" sz="3600" dirty="0" smtClean="0"/>
              <a:t> Scans for Cases on the OBD</a:t>
            </a:r>
            <a:endParaRPr lang="en-US" sz="3600" dirty="0"/>
          </a:p>
        </p:txBody>
      </p:sp>
      <p:pic>
        <p:nvPicPr>
          <p:cNvPr id="5" name="Picture 4" descr="Screen Shot 2017-06-14 at 1.1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02" y="1447800"/>
            <a:ext cx="3921197" cy="5090096"/>
          </a:xfrm>
          <a:prstGeom prst="rect">
            <a:avLst/>
          </a:prstGeom>
        </p:spPr>
      </p:pic>
      <p:pic>
        <p:nvPicPr>
          <p:cNvPr id="6" name="Picture 5" descr="Screen Shot 2017-06-14 at 1.16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957009" cy="518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1002268"/>
            <a:ext cx="564326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mall changes in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can scan the OSP for low-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7768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545</Words>
  <Application>Microsoft Macintosh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NSTX Upgrade</vt:lpstr>
      <vt:lpstr>Sweeping Study Update</vt:lpstr>
      <vt:lpstr>About the Study</vt:lpstr>
      <vt:lpstr>Method #1</vt:lpstr>
      <vt:lpstr>Elongation Scans at Fixed Triangularity and Squareness ISP Scans</vt:lpstr>
      <vt:lpstr>Triangularity Scans at Fixed Elongation and Squareness OSP Scans</vt:lpstr>
      <vt:lpstr>Triangularity Scans at Fixed Elongation and Squareness OSP Scans</vt:lpstr>
      <vt:lpstr>Scan k and d Simultaneously to Vary Both the ISP and OSP</vt:lpstr>
      <vt:lpstr>Can Also Scan d and k in Opposite Phase</vt:lpstr>
      <vt:lpstr>Triangularity Scans for Cases on the OBD</vt:lpstr>
      <vt:lpstr>Scan 2</vt:lpstr>
      <vt:lpstr>Scan Squareness at Fixed Elongation Results in an OSP Scan</vt:lpstr>
      <vt:lpstr>Scan Squareness at Fixed Elongation Results in an OSP Scan</vt:lpstr>
      <vt:lpstr>Scan Kappa and Squareness Scans both SPs</vt:lpstr>
      <vt:lpstr>Use of -1c in Can Change the Details Upshot: The details of the Control Law will Matter </vt:lpstr>
      <vt:lpstr>Also Studied Impact of IOH=24kA Same Range of k, Adjusted z Request</vt:lpstr>
      <vt:lpstr>Also Studied Impact of IOH=24kA Same Range of k, Adjusted z Request</vt:lpstr>
      <vt:lpstr>Observations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125</cp:revision>
  <dcterms:created xsi:type="dcterms:W3CDTF">2015-07-16T16:59:24Z</dcterms:created>
  <dcterms:modified xsi:type="dcterms:W3CDTF">2017-06-14T17:45:15Z</dcterms:modified>
</cp:coreProperties>
</file>