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embeddings/Microsoft_Equation2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324" r:id="rId2"/>
    <p:sldId id="369" r:id="rId3"/>
    <p:sldId id="349" r:id="rId4"/>
    <p:sldId id="352" r:id="rId5"/>
    <p:sldId id="356" r:id="rId6"/>
    <p:sldId id="360" r:id="rId7"/>
    <p:sldId id="342" r:id="rId8"/>
    <p:sldId id="370" r:id="rId9"/>
    <p:sldId id="355" r:id="rId10"/>
    <p:sldId id="357" r:id="rId11"/>
    <p:sldId id="365" r:id="rId12"/>
    <p:sldId id="366" r:id="rId13"/>
    <p:sldId id="353" r:id="rId14"/>
    <p:sldId id="340" r:id="rId15"/>
    <p:sldId id="358" r:id="rId16"/>
    <p:sldId id="350" r:id="rId17"/>
    <p:sldId id="364" r:id="rId18"/>
    <p:sldId id="359" r:id="rId19"/>
    <p:sldId id="361" r:id="rId20"/>
    <p:sldId id="363" r:id="rId21"/>
    <p:sldId id="367" r:id="rId22"/>
    <p:sldId id="368" r:id="rId23"/>
    <p:sldId id="347" r:id="rId24"/>
    <p:sldId id="34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5pPr>
    <a:lvl6pPr marL="22860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6pPr>
    <a:lvl7pPr marL="27432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7pPr>
    <a:lvl8pPr marL="32004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8pPr>
    <a:lvl9pPr marL="36576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3682"/>
    <a:srgbClr val="E8EDFF"/>
    <a:srgbClr val="124A91"/>
    <a:srgbClr val="005DAA"/>
    <a:srgbClr val="89C4FF"/>
    <a:srgbClr val="0039A6"/>
    <a:srgbClr val="173F82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8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89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handoutMaster" Target="handoutMasters/handoutMaster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fld id="{111F6030-F01B-A343-9B66-440690E5A0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fld id="{DEC52E56-FEF6-0948-9891-88ADBE4459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ＭＳ Ｐゴシック" pitchFamily="9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7979D-271E-ED43-86C3-EA3C78188521}" type="slidenum">
              <a:rPr lang="en-US"/>
              <a:pPr/>
              <a:t>1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4A29C-94B8-4D69-961E-D9D96B41F64A}" type="slidenum">
              <a:rPr lang="en-US"/>
              <a:pPr/>
              <a:t>5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3810000" y="6566356"/>
            <a:ext cx="441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  <a:latin typeface="Arial" pitchFamily="27" charset="0"/>
              </a:rPr>
              <a:t>V. A. Soukhanovskii,</a:t>
            </a:r>
            <a:r>
              <a:rPr lang="en-US" sz="800" b="1" dirty="0" smtClean="0">
                <a:solidFill>
                  <a:schemeClr val="tx1"/>
                </a:solidFill>
                <a:latin typeface="Arial" pitchFamily="27" charset="0"/>
              </a:rPr>
              <a:t> </a:t>
            </a:r>
            <a:r>
              <a:rPr lang="en-US" sz="800" b="1" dirty="0" smtClean="0">
                <a:solidFill>
                  <a:schemeClr val="tx1"/>
                </a:solidFill>
                <a:latin typeface="Arial" pitchFamily="27" charset="0"/>
              </a:rPr>
              <a:t>XP1001,</a:t>
            </a:r>
            <a:r>
              <a:rPr lang="en-US" sz="800" b="1" baseline="0" dirty="0" smtClean="0">
                <a:solidFill>
                  <a:schemeClr val="tx1"/>
                </a:solidFill>
                <a:latin typeface="Arial" pitchFamily="27" charset="0"/>
              </a:rPr>
              <a:t> 19 March </a:t>
            </a:r>
            <a:r>
              <a:rPr lang="en-US" sz="800" b="1" baseline="0" dirty="0" smtClean="0">
                <a:solidFill>
                  <a:schemeClr val="tx1"/>
                </a:solidFill>
                <a:latin typeface="Arial" pitchFamily="27" charset="0"/>
              </a:rPr>
              <a:t>2010, Princeton, NJ</a:t>
            </a:r>
            <a:endParaRPr lang="en-US" sz="800" b="1" dirty="0">
              <a:solidFill>
                <a:schemeClr val="tx1"/>
              </a:solidFill>
              <a:latin typeface="Arial" pitchFamily="27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 flipV="1">
            <a:off x="914400" y="6705600"/>
            <a:ext cx="2819400" cy="0"/>
          </a:xfrm>
          <a:prstGeom prst="line">
            <a:avLst/>
          </a:prstGeom>
          <a:noFill/>
          <a:ln w="38100" cmpd="sng">
            <a:solidFill>
              <a:srgbClr val="124A9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610600" y="6580187"/>
            <a:ext cx="533400" cy="2019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</a:pPr>
            <a:fld id="{AC52C063-8598-3943-90CC-E9CD796E00E9}" type="slidenum">
              <a:rPr lang="en-US" sz="900" b="1">
                <a:solidFill>
                  <a:schemeClr val="tx1"/>
                </a:solidFill>
                <a:latin typeface="Arial Narrow" pitchFamily="27" charset="0"/>
              </a:rPr>
              <a:pPr algn="r">
                <a:lnSpc>
                  <a:spcPct val="75000"/>
                </a:lnSpc>
                <a:spcBef>
                  <a:spcPct val="0"/>
                </a:spcBef>
              </a:pPr>
              <a:t>‹#›</a:t>
            </a:fld>
            <a:r>
              <a:rPr lang="en-US" sz="900" b="1" dirty="0">
                <a:solidFill>
                  <a:schemeClr val="tx1"/>
                </a:solidFill>
                <a:latin typeface="Arial Narrow" pitchFamily="27" charset="0"/>
              </a:rPr>
              <a:t> of</a:t>
            </a:r>
            <a:r>
              <a:rPr lang="en-US" sz="900" b="1" dirty="0" smtClean="0">
                <a:solidFill>
                  <a:schemeClr val="tx1"/>
                </a:solidFill>
                <a:latin typeface="Arial Narrow" pitchFamily="27" charset="0"/>
              </a:rPr>
              <a:t> 8</a:t>
            </a:r>
            <a:endParaRPr lang="en-US" sz="900" b="1" dirty="0" smtClean="0">
              <a:solidFill>
                <a:schemeClr val="tx1"/>
              </a:solidFill>
              <a:latin typeface="Arial Narrow" pitchFamily="27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2" name="Picture 25" descr="nstx07-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200" y="6524625"/>
            <a:ext cx="774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7"/>
          <p:cNvSpPr>
            <a:spLocks noChangeShapeType="1"/>
          </p:cNvSpPr>
          <p:nvPr userDrawn="1"/>
        </p:nvSpPr>
        <p:spPr bwMode="auto">
          <a:xfrm flipV="1">
            <a:off x="7924800" y="6705600"/>
            <a:ext cx="685800" cy="0"/>
          </a:xfrm>
          <a:prstGeom prst="line">
            <a:avLst/>
          </a:prstGeom>
          <a:noFill/>
          <a:ln w="38100" cmpd="sng">
            <a:solidFill>
              <a:srgbClr val="124A9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Wingdings" pitchFamily="27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Times" pitchFamily="27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Symbol" pitchFamily="27" charset="2"/>
        <a:buChar char="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Symbol" pitchFamily="27" charset="2"/>
        <a:buChar char="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Geneva CE" pitchFamily="27" charset="-18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4" Type="http://schemas.openxmlformats.org/officeDocument/2006/relationships/image" Target="../media/image3.jpeg"/><Relationship Id="rId10" Type="http://schemas.openxmlformats.org/officeDocument/2006/relationships/image" Target="../media/image101.png"/><Relationship Id="rId5" Type="http://schemas.openxmlformats.org/officeDocument/2006/relationships/image" Target="../media/image4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8.pdf"/><Relationship Id="rId3" Type="http://schemas.openxmlformats.org/officeDocument/2006/relationships/image" Target="../media/image2.wmf"/><Relationship Id="rId6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5" Type="http://schemas.openxmlformats.org/officeDocument/2006/relationships/oleObject" Target="../embeddings/Microsoft_Equation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df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df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39A6"/>
              </a:solidFill>
              <a:effectLst/>
              <a:latin typeface="Impact" pitchFamily="92" charset="0"/>
              <a:ea typeface="ＭＳ Ｐゴシック" pitchFamily="92" charset="-128"/>
              <a:cs typeface="ＭＳ Ｐゴシック" pitchFamily="92" charset="-128"/>
            </a:endParaRPr>
          </a:p>
        </p:txBody>
      </p:sp>
      <p:sp>
        <p:nvSpPr>
          <p:cNvPr id="152591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2589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762000" y="12954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600" b="1" smtClean="0">
                <a:solidFill>
                  <a:srgbClr val="0036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XP 1001 </a:t>
            </a:r>
            <a:r>
              <a:rPr lang="en-US" sz="3600" b="1" dirty="0" smtClean="0">
                <a:solidFill>
                  <a:srgbClr val="0036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- Recycling and pumping studies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00368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with LLD module</a:t>
            </a:r>
            <a:endParaRPr lang="en-US" sz="3600" b="1" i="0" dirty="0">
              <a:solidFill>
                <a:srgbClr val="003682"/>
              </a:solidFill>
              <a:latin typeface="+mj-lt"/>
            </a:endParaRPr>
          </a:p>
        </p:txBody>
      </p:sp>
      <p:sp>
        <p:nvSpPr>
          <p:cNvPr id="1525892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25769" name="Text Box 9"/>
          <p:cNvSpPr txBox="1">
            <a:spLocks noChangeArrowheads="1"/>
          </p:cNvSpPr>
          <p:nvPr/>
        </p:nvSpPr>
        <p:spPr bwMode="auto">
          <a:xfrm>
            <a:off x="1600200" y="2514600"/>
            <a:ext cx="594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V. A. Soukhanovskii, M. </a:t>
            </a:r>
            <a:r>
              <a:rPr lang="en-US" sz="2000" b="1" i="0" dirty="0" err="1" smtClean="0">
                <a:solidFill>
                  <a:schemeClr val="tx1"/>
                </a:solidFill>
                <a:latin typeface="+mj-lt"/>
              </a:rPr>
              <a:t>Jaworski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, J. 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K</a:t>
            </a:r>
            <a:r>
              <a:rPr lang="en-US" sz="2000" b="1" i="0" dirty="0" err="1" smtClean="0">
                <a:solidFill>
                  <a:schemeClr val="tx1"/>
                </a:solidFill>
                <a:latin typeface="+mj-lt"/>
              </a:rPr>
              <a:t>allman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H. W. Kugel</a:t>
            </a:r>
            <a:r>
              <a:rPr lang="en-US" sz="2000" b="1" i="0" smtClean="0">
                <a:solidFill>
                  <a:schemeClr val="tx1"/>
                </a:solidFill>
                <a:latin typeface="+mj-lt"/>
              </a:rPr>
              <a:t>, R</a:t>
            </a:r>
            <a:r>
              <a:rPr lang="en-US" sz="2000" b="1" i="0" dirty="0" smtClean="0">
                <a:solidFill>
                  <a:schemeClr val="tx1"/>
                </a:solidFill>
                <a:latin typeface="+mj-lt"/>
              </a:rPr>
              <a:t>. Maingi, R. Raman, and NSTX Team</a:t>
            </a:r>
          </a:p>
        </p:txBody>
      </p:sp>
      <p:sp>
        <p:nvSpPr>
          <p:cNvPr id="1525893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25770" name="Text Box 10"/>
          <p:cNvSpPr txBox="1">
            <a:spLocks noChangeArrowheads="1"/>
          </p:cNvSpPr>
          <p:nvPr/>
        </p:nvSpPr>
        <p:spPr bwMode="auto">
          <a:xfrm>
            <a:off x="1676400" y="3429000"/>
            <a:ext cx="5715000" cy="67864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US" b="1" i="0" dirty="0" smtClean="0">
                <a:solidFill>
                  <a:srgbClr val="FF0000"/>
                </a:solidFill>
                <a:latin typeface="+mj-lt"/>
              </a:rPr>
              <a:t>NSTX Team Review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b="1" i="0" dirty="0" smtClean="0">
                <a:solidFill>
                  <a:srgbClr val="FF0000"/>
                </a:solidFill>
                <a:latin typeface="+mj-lt"/>
              </a:rPr>
              <a:t>Princeton, NJ</a:t>
            </a:r>
            <a:endParaRPr lang="en-US" b="1" i="0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19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March</a:t>
            </a:r>
            <a:r>
              <a:rPr lang="en-US" b="1" i="0" dirty="0" smtClean="0">
                <a:solidFill>
                  <a:srgbClr val="FF0000"/>
                </a:solidFill>
                <a:latin typeface="+mj-lt"/>
              </a:rPr>
              <a:t> 2010</a:t>
            </a:r>
            <a:endParaRPr lang="en-US" b="1" i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25894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2589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2589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25903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2590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25905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25906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25887" name="Picture 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1525907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25889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chemeClr val="accent2"/>
                </a:solidFill>
                <a:latin typeface="Arial" pitchFamily="27" charset="0"/>
              </a:rPr>
              <a:t>Supported by   </a:t>
            </a:r>
          </a:p>
        </p:txBody>
      </p:sp>
      <p:sp>
        <p:nvSpPr>
          <p:cNvPr id="1525912" name="Text Box 152"/>
          <p:cNvSpPr txBox="1">
            <a:spLocks noChangeArrowheads="1"/>
          </p:cNvSpPr>
          <p:nvPr/>
        </p:nvSpPr>
        <p:spPr bwMode="auto">
          <a:xfrm>
            <a:off x="76200" y="2057400"/>
            <a:ext cx="1333500" cy="4718050"/>
          </a:xfrm>
          <a:prstGeom prst="rect">
            <a:avLst/>
          </a:prstGeom>
          <a:gradFill rotWithShape="1">
            <a:gsLst>
              <a:gs pos="0">
                <a:srgbClr val="EAEAEA">
                  <a:alpha val="50999"/>
                </a:srgbClr>
              </a:gs>
              <a:gs pos="100000">
                <a:srgbClr val="EAEAEA">
                  <a:gamma/>
                  <a:shade val="77255"/>
                  <a:invGamma/>
                  <a:alpha val="50999"/>
                </a:srgbClr>
              </a:gs>
            </a:gsLst>
            <a:lin ang="0" scaled="1"/>
          </a:gra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pitchFamily="27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pitchFamily="27" charset="0"/>
              </a:rPr>
              <a:t>Colorado </a:t>
            </a:r>
            <a:r>
              <a:rPr lang="en-US" sz="900" dirty="0" err="1">
                <a:solidFill>
                  <a:srgbClr val="0000FF"/>
                </a:solidFill>
                <a:latin typeface="Arial" pitchFamily="27" charset="0"/>
              </a:rPr>
              <a:t>Sch</a:t>
            </a: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27" charset="0"/>
              </a:rPr>
              <a:t>U Wisconsin</a:t>
            </a:r>
          </a:p>
        </p:txBody>
      </p:sp>
      <p:sp>
        <p:nvSpPr>
          <p:cNvPr id="1525913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76471"/>
                  <a:invGamma/>
                  <a:alpha val="50999"/>
                </a:srgbClr>
              </a:gs>
              <a:gs pos="100000">
                <a:srgbClr val="EAEAEA">
                  <a:alpha val="50999"/>
                </a:srgbClr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27" charset="0"/>
                <a:ea typeface="Arial" pitchFamily="27" charset="0"/>
                <a:cs typeface="Arial" pitchFamily="27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27" charset="0"/>
              </a:rPr>
              <a:t>U Quebec</a:t>
            </a:r>
          </a:p>
        </p:txBody>
      </p:sp>
      <p:pic>
        <p:nvPicPr>
          <p:cNvPr id="1525915" name="Picture 155" descr="nstx_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419600"/>
            <a:ext cx="2027238" cy="2286000"/>
          </a:xfrm>
          <a:prstGeom prst="rect">
            <a:avLst/>
          </a:prstGeom>
          <a:noFill/>
        </p:spPr>
      </p:pic>
      <p:pic>
        <p:nvPicPr>
          <p:cNvPr id="1525920" name="Picture 160" descr="framed_team_pictu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459490"/>
            <a:ext cx="3200400" cy="2363585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 bwMode="auto">
          <a:xfrm>
            <a:off x="0" y="990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92" charset="0"/>
              <a:ea typeface="ＭＳ Ｐゴシック" pitchFamily="92" charset="-128"/>
              <a:cs typeface="ＭＳ Ｐゴシック" pitchFamily="92" charset="-128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0" y="897573"/>
            <a:ext cx="2297025" cy="321627"/>
            <a:chOff x="5029200" y="6096000"/>
            <a:chExt cx="3276600" cy="458787"/>
          </a:xfrm>
        </p:grpSpPr>
        <p:pic>
          <p:nvPicPr>
            <p:cNvPr id="35" name="Picture 23" descr="ORNLlog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67600" y="6096000"/>
              <a:ext cx="838200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4" descr="PPPL_Logo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44190" y="6115081"/>
              <a:ext cx="914261" cy="420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5" descr="lab_icon_rgb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29200" y="6096793"/>
              <a:ext cx="444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7" descr="Picture 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9"/>
                <a:stretch>
                  <a:fillRect/>
                </a:stretch>
              </p:blipFill>
            </mc:Choice>
  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6528941" y="6105937"/>
              <a:ext cx="868168" cy="4389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4775"/>
            <a:ext cx="8458200" cy="809625"/>
          </a:xfrm>
        </p:spPr>
        <p:txBody>
          <a:bodyPr/>
          <a:lstStyle/>
          <a:p>
            <a:r>
              <a:rPr lang="en-US" sz="2800" dirty="0" smtClean="0"/>
              <a:t>Liquid lithium ability to “pump” D depends on temperature and ion </a:t>
            </a:r>
            <a:r>
              <a:rPr lang="en-US" sz="2800" dirty="0" err="1" smtClean="0"/>
              <a:t>fluence</a:t>
            </a:r>
            <a:r>
              <a:rPr lang="en-US" sz="2800" dirty="0" smtClean="0"/>
              <a:t> and greatly exceeds that of solid lithium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810000" y="4800600"/>
            <a:ext cx="49530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92" charset="0"/>
              <a:ea typeface="ＭＳ Ｐゴシック" pitchFamily="92" charset="-128"/>
              <a:cs typeface="ＭＳ Ｐゴシック" pitchFamily="92" charset="-128"/>
            </a:endParaRPr>
          </a:p>
        </p:txBody>
      </p:sp>
      <p:pic>
        <p:nvPicPr>
          <p:cNvPr id="6" name="Picture 5" descr="Picture 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295400"/>
            <a:ext cx="4038600" cy="4279900"/>
          </a:xfrm>
          <a:prstGeom prst="rect">
            <a:avLst/>
          </a:prstGeom>
        </p:spPr>
      </p:pic>
      <p:pic>
        <p:nvPicPr>
          <p:cNvPr id="9" name="Picture 8" descr="Picture 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95800" y="1219200"/>
            <a:ext cx="4508500" cy="43434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0" y="5791200"/>
            <a:ext cx="31032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  <a:latin typeface="+mn-lt"/>
              </a:rPr>
              <a:t>R. </a:t>
            </a:r>
            <a:r>
              <a:rPr lang="en-US" sz="1600" dirty="0" err="1" smtClean="0">
                <a:solidFill>
                  <a:schemeClr val="accent4"/>
                </a:solidFill>
                <a:latin typeface="+mn-lt"/>
              </a:rPr>
              <a:t>Doerner</a:t>
            </a:r>
            <a:r>
              <a:rPr lang="en-US" sz="1600" dirty="0" smtClean="0">
                <a:solidFill>
                  <a:schemeClr val="accent4"/>
                </a:solidFill>
                <a:latin typeface="+mn-lt"/>
              </a:rPr>
              <a:t>, M. Baldwin, UCSD</a:t>
            </a:r>
          </a:p>
          <a:p>
            <a:r>
              <a:rPr lang="en-US" sz="1600" dirty="0" smtClean="0">
                <a:solidFill>
                  <a:schemeClr val="accent4"/>
                </a:solidFill>
                <a:latin typeface="+mn-lt"/>
              </a:rPr>
              <a:t>2002 </a:t>
            </a:r>
            <a:r>
              <a:rPr lang="en-US" sz="1600" dirty="0" err="1" smtClean="0">
                <a:solidFill>
                  <a:schemeClr val="accent4"/>
                </a:solidFill>
                <a:latin typeface="+mn-lt"/>
              </a:rPr>
              <a:t>Nucl</a:t>
            </a:r>
            <a:r>
              <a:rPr lang="en-US" sz="1600" dirty="0" smtClean="0">
                <a:solidFill>
                  <a:schemeClr val="accent4"/>
                </a:solidFill>
                <a:latin typeface="+mn-lt"/>
              </a:rPr>
              <a:t>. Fusion 42 1318</a:t>
            </a: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of lithium coatings and LLD for density control and pumping is emerging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257800"/>
          </a:xfrm>
        </p:spPr>
        <p:txBody>
          <a:bodyPr/>
          <a:lstStyle/>
          <a:p>
            <a:r>
              <a:rPr lang="en-US" sz="2000" dirty="0" err="1" smtClean="0"/>
              <a:t>Cryo</a:t>
            </a:r>
            <a:r>
              <a:rPr lang="en-US" sz="2000" dirty="0" smtClean="0"/>
              <a:t>-pumping (e.g., DIII-D experience)</a:t>
            </a:r>
          </a:p>
          <a:p>
            <a:pPr lvl="1"/>
            <a:r>
              <a:rPr lang="en-US" sz="1800" dirty="0" smtClean="0"/>
              <a:t>Calibrated pumping rate </a:t>
            </a:r>
            <a:r>
              <a:rPr lang="en-US" sz="1800" dirty="0" err="1" smtClean="0">
                <a:sym typeface="Wingdings"/>
              </a:rPr>
              <a:t></a:t>
            </a:r>
            <a:endParaRPr lang="en-US" sz="1800" dirty="0" smtClean="0"/>
          </a:p>
          <a:p>
            <a:pPr lvl="1"/>
            <a:r>
              <a:rPr lang="en-US" sz="1800" dirty="0" smtClean="0"/>
              <a:t>Demonstrated density control </a:t>
            </a:r>
            <a:r>
              <a:rPr lang="en-US" sz="1800" dirty="0" err="1" smtClean="0">
                <a:sym typeface="Wingdings"/>
              </a:rPr>
              <a:t></a:t>
            </a:r>
            <a:endParaRPr lang="en-US" sz="1800" dirty="0" smtClean="0"/>
          </a:p>
          <a:p>
            <a:pPr lvl="1"/>
            <a:r>
              <a:rPr lang="en-US" sz="1800" dirty="0" smtClean="0"/>
              <a:t>Compatibility with radiative divertor </a:t>
            </a:r>
            <a:r>
              <a:rPr lang="en-US" sz="1800" dirty="0" err="1" smtClean="0">
                <a:sym typeface="Wingdings"/>
              </a:rPr>
              <a:t></a:t>
            </a:r>
            <a:endParaRPr lang="en-US" sz="1800" dirty="0" smtClean="0"/>
          </a:p>
          <a:p>
            <a:pPr lvl="1"/>
            <a:r>
              <a:rPr lang="en-US" sz="1800" dirty="0" smtClean="0"/>
              <a:t>Significant in-vessel hardware modifications </a:t>
            </a:r>
            <a:r>
              <a:rPr lang="en-US" sz="1800" dirty="0" err="1" smtClean="0">
                <a:sym typeface="Wingdings"/>
              </a:rPr>
              <a:t></a:t>
            </a:r>
            <a:endParaRPr lang="en-US" sz="1800" dirty="0" smtClean="0"/>
          </a:p>
          <a:p>
            <a:pPr lvl="1"/>
            <a:r>
              <a:rPr lang="en-US" sz="1800" dirty="0" smtClean="0"/>
              <a:t>Inflexibility in plasma shaping due to the need of proximity to strike point </a:t>
            </a:r>
            <a:r>
              <a:rPr lang="en-US" sz="1800" dirty="0" err="1" smtClean="0">
                <a:sym typeface="Wingdings"/>
              </a:rPr>
              <a:t></a:t>
            </a:r>
            <a:endParaRPr lang="en-US" sz="1800" dirty="0" smtClean="0"/>
          </a:p>
          <a:p>
            <a:pPr lvl="1"/>
            <a:endParaRPr lang="en-US" sz="2000" dirty="0" smtClean="0"/>
          </a:p>
          <a:p>
            <a:r>
              <a:rPr lang="en-US" sz="2000" dirty="0" smtClean="0"/>
              <a:t>Lithium coatings on graphite </a:t>
            </a:r>
            <a:r>
              <a:rPr lang="en-US" sz="2000" dirty="0" err="1" smtClean="0"/>
              <a:t>PFCs</a:t>
            </a:r>
            <a:r>
              <a:rPr lang="en-US" sz="2000" dirty="0" smtClean="0"/>
              <a:t> (NSTX LITER experience)</a:t>
            </a:r>
          </a:p>
          <a:p>
            <a:pPr lvl="1"/>
            <a:r>
              <a:rPr lang="en-US" sz="1800" dirty="0" smtClean="0"/>
              <a:t>Flexibility in plasma shaping </a:t>
            </a:r>
            <a:r>
              <a:rPr lang="en-US" sz="1800" dirty="0" err="1" smtClean="0">
                <a:sym typeface="Wingdings"/>
              </a:rPr>
              <a:t></a:t>
            </a:r>
            <a:r>
              <a:rPr lang="en-US" sz="1800" dirty="0" smtClean="0">
                <a:sym typeface="Wingdings"/>
              </a:rPr>
              <a:t> (LLD..?)</a:t>
            </a:r>
          </a:p>
          <a:p>
            <a:pPr lvl="1"/>
            <a:r>
              <a:rPr lang="en-US" sz="1800" dirty="0" smtClean="0">
                <a:sym typeface="Wingdings"/>
              </a:rPr>
              <a:t>Large area pumping</a:t>
            </a:r>
            <a:endParaRPr lang="en-US" sz="1800" dirty="0" smtClean="0"/>
          </a:p>
          <a:p>
            <a:pPr lvl="1"/>
            <a:r>
              <a:rPr lang="en-US" sz="1800" dirty="0" smtClean="0"/>
              <a:t>Need for operational scenario development for each pumping and fueling rate </a:t>
            </a:r>
            <a:r>
              <a:rPr lang="en-US" sz="1800" dirty="0" err="1" smtClean="0">
                <a:sym typeface="Wingdings"/>
              </a:rPr>
              <a:t></a:t>
            </a:r>
            <a:endParaRPr lang="en-US" sz="1800" dirty="0" smtClean="0">
              <a:sym typeface="Wingdings"/>
            </a:endParaRPr>
          </a:p>
          <a:p>
            <a:pPr lvl="2"/>
            <a:r>
              <a:rPr lang="en-US" sz="1600" dirty="0" smtClean="0">
                <a:sym typeface="Wingdings"/>
              </a:rPr>
              <a:t>Due to complex dynamic behavior of lithium coating</a:t>
            </a:r>
          </a:p>
          <a:p>
            <a:pPr lvl="2"/>
            <a:r>
              <a:rPr lang="en-US" sz="1600" dirty="0" smtClean="0">
                <a:sym typeface="Wingdings"/>
              </a:rPr>
              <a:t>LLD: + need to satisfy thermal regime requirements</a:t>
            </a:r>
            <a:endParaRPr lang="en-US" sz="1600" dirty="0" smtClean="0"/>
          </a:p>
          <a:p>
            <a:pPr lvl="1"/>
            <a:r>
              <a:rPr lang="en-US" sz="1800" dirty="0" smtClean="0"/>
              <a:t>Multiple side effects (good and bad) on plasma core and edge</a:t>
            </a:r>
          </a:p>
          <a:p>
            <a:pPr lvl="2"/>
            <a:r>
              <a:rPr lang="en-US" sz="1600" dirty="0" smtClean="0"/>
              <a:t>E.g., improved confinement, ELM stability, impurity transport, etc </a:t>
            </a:r>
            <a:r>
              <a:rPr lang="en-US" sz="1600" dirty="0" err="1" smtClean="0">
                <a:sym typeface="Wingdings"/>
              </a:rPr>
              <a:t>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</a:t>
            </a:r>
            <a:endParaRPr lang="en-US" sz="1600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09625"/>
          </a:xfrm>
        </p:spPr>
        <p:txBody>
          <a:bodyPr/>
          <a:lstStyle/>
          <a:p>
            <a:r>
              <a:rPr lang="en-US" dirty="0" smtClean="0"/>
              <a:t>Uncertainty in thermal LLD regime will be clarified in XP 1000 and through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953000" cy="4724400"/>
          </a:xfrm>
        </p:spPr>
        <p:txBody>
          <a:bodyPr/>
          <a:lstStyle/>
          <a:p>
            <a:r>
              <a:rPr lang="en-US" sz="2000" dirty="0" smtClean="0"/>
              <a:t>Only ¾ of LLD can be heated to 220-250 C using heaters</a:t>
            </a:r>
          </a:p>
          <a:p>
            <a:r>
              <a:rPr lang="en-US" sz="2000" dirty="0" smtClean="0"/>
              <a:t>Possibility of steady-state heating with helium system TBD</a:t>
            </a:r>
          </a:p>
          <a:p>
            <a:r>
              <a:rPr lang="en-US" sz="2000" dirty="0" smtClean="0"/>
              <a:t>All three thermal models (</a:t>
            </a:r>
            <a:r>
              <a:rPr lang="en-US" sz="2000" dirty="0" err="1" smtClean="0"/>
              <a:t>Zakharov</a:t>
            </a:r>
            <a:r>
              <a:rPr lang="en-US" sz="2000" dirty="0" smtClean="0"/>
              <a:t> (PPPL), </a:t>
            </a:r>
            <a:r>
              <a:rPr lang="en-US" sz="2000" dirty="0" err="1" smtClean="0"/>
              <a:t>Nygren</a:t>
            </a:r>
            <a:r>
              <a:rPr lang="en-US" sz="2000" dirty="0" smtClean="0"/>
              <a:t> (SNL), </a:t>
            </a:r>
            <a:r>
              <a:rPr lang="en-US" sz="2000" dirty="0" err="1" smtClean="0"/>
              <a:t>Jaworski</a:t>
            </a:r>
            <a:r>
              <a:rPr lang="en-US" sz="2000" dirty="0" smtClean="0"/>
              <a:t> (PPPL)) show substantial LLD heating in a 1 </a:t>
            </a:r>
            <a:r>
              <a:rPr lang="en-US" sz="2000" dirty="0" err="1" smtClean="0"/>
              <a:t>s</a:t>
            </a:r>
            <a:r>
              <a:rPr lang="en-US" sz="2000" dirty="0" smtClean="0"/>
              <a:t> long 2-4 MW NBI discharge</a:t>
            </a:r>
          </a:p>
          <a:p>
            <a:pPr marL="630238" lvl="1"/>
            <a:r>
              <a:rPr lang="en-US" sz="1800" dirty="0" smtClean="0"/>
              <a:t>Based on realistic measured divertor heat fluxes</a:t>
            </a:r>
          </a:p>
          <a:p>
            <a:pPr marL="630238" lvl="1"/>
            <a:r>
              <a:rPr lang="en-US" sz="1800" dirty="0" smtClean="0"/>
              <a:t>Include thermal conduction in layered LLD material (Mo, SS, Cu)</a:t>
            </a:r>
          </a:p>
          <a:p>
            <a:pPr marL="630238" lvl="1"/>
            <a:r>
              <a:rPr lang="en-US" sz="1800" dirty="0" err="1" smtClean="0"/>
              <a:t>Jaworski’s</a:t>
            </a:r>
            <a:r>
              <a:rPr lang="en-US" sz="1800" dirty="0" smtClean="0"/>
              <a:t> calculations shown here</a:t>
            </a:r>
          </a:p>
          <a:p>
            <a:pPr marL="630238" lvl="1">
              <a:buNone/>
            </a:pPr>
            <a:r>
              <a:rPr lang="en-US" sz="1800" dirty="0" smtClean="0"/>
              <a:t>	(more in backup slides)</a:t>
            </a:r>
            <a:endParaRPr lang="en-US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962400"/>
            <a:ext cx="3657600" cy="2560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447800"/>
            <a:ext cx="2733102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fluxes and coefficients will be measured as functions of LLD regime in this XP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105400"/>
          </a:xfrm>
        </p:spPr>
        <p:txBody>
          <a:bodyPr/>
          <a:lstStyle/>
          <a:p>
            <a:r>
              <a:rPr lang="en-US" sz="2200" dirty="0" smtClean="0"/>
              <a:t>Define recycling as </a:t>
            </a:r>
            <a:r>
              <a:rPr lang="en-US" sz="2200" i="1" dirty="0" err="1" smtClean="0"/>
              <a:t>R</a:t>
            </a:r>
            <a:r>
              <a:rPr lang="en-US" sz="2200" i="1" baseline="-25000" dirty="0" err="1" smtClean="0"/>
              <a:t>local</a:t>
            </a:r>
            <a:r>
              <a:rPr lang="en-US" sz="2200" i="1" dirty="0" smtClean="0"/>
              <a:t>=</a:t>
            </a:r>
            <a:r>
              <a:rPr lang="en-US" sz="2200" i="1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200" i="1" baseline="-25000" dirty="0" err="1" smtClean="0"/>
              <a:t>i</a:t>
            </a:r>
            <a:r>
              <a:rPr lang="en-US" sz="2200" i="1" baseline="30000" dirty="0" err="1" smtClean="0"/>
              <a:t>out</a:t>
            </a:r>
            <a:r>
              <a:rPr lang="en-US" sz="2200" i="1" dirty="0" smtClean="0"/>
              <a:t> / </a:t>
            </a:r>
            <a:r>
              <a:rPr lang="en-US" sz="2200" i="1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200" i="1" baseline="-25000" dirty="0" err="1" smtClean="0"/>
              <a:t>i</a:t>
            </a:r>
            <a:r>
              <a:rPr lang="en-US" sz="2200" i="1" baseline="30000" dirty="0" err="1" smtClean="0"/>
              <a:t>in</a:t>
            </a:r>
            <a:endParaRPr lang="en-US" sz="2200" i="1" baseline="30000" dirty="0" smtClean="0"/>
          </a:p>
          <a:p>
            <a:pPr lvl="1"/>
            <a:r>
              <a:rPr lang="en-US" sz="2000" dirty="0" smtClean="0"/>
              <a:t>Ion flux into LLD </a:t>
            </a:r>
            <a:r>
              <a:rPr lang="en-US" sz="2000" i="1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000" i="1" baseline="-25000" dirty="0" err="1" smtClean="0"/>
              <a:t>i</a:t>
            </a:r>
            <a:r>
              <a:rPr lang="en-US" sz="2000" i="1" baseline="30000" dirty="0" err="1" smtClean="0"/>
              <a:t>in</a:t>
            </a:r>
            <a:r>
              <a:rPr lang="en-US" sz="2000" i="1" baseline="30000" dirty="0" smtClean="0"/>
              <a:t> </a:t>
            </a:r>
            <a:r>
              <a:rPr lang="en-US" sz="2000" dirty="0" smtClean="0"/>
              <a:t>is measured by Langmuir Probes (combined PPPL / UIUC effort)</a:t>
            </a:r>
          </a:p>
          <a:p>
            <a:pPr lvl="1"/>
            <a:r>
              <a:rPr lang="en-US" sz="2000" dirty="0" smtClean="0"/>
              <a:t>Ion </a:t>
            </a:r>
            <a:r>
              <a:rPr lang="en-US" sz="2000" dirty="0" err="1" smtClean="0"/>
              <a:t>outflux</a:t>
            </a:r>
            <a:r>
              <a:rPr lang="en-US" sz="2000" dirty="0" smtClean="0"/>
              <a:t> </a:t>
            </a:r>
            <a:r>
              <a:rPr lang="en-US" sz="2000" i="1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000" i="1" baseline="-25000" dirty="0" err="1" smtClean="0"/>
              <a:t>i</a:t>
            </a:r>
            <a:r>
              <a:rPr lang="en-US" sz="2000" i="1" baseline="30000" dirty="0" err="1" smtClean="0"/>
              <a:t>out</a:t>
            </a:r>
            <a:r>
              <a:rPr lang="en-US" sz="2000" i="1" baseline="30000" dirty="0" smtClean="0"/>
              <a:t> </a:t>
            </a:r>
            <a:r>
              <a:rPr lang="en-US" sz="2000" dirty="0" smtClean="0"/>
              <a:t>into SOL plasma can be estimated from measured D flux and S/XB (ionizations/photon) coefficient from ADAS </a:t>
            </a:r>
          </a:p>
          <a:p>
            <a:pPr lvl="2"/>
            <a:r>
              <a:rPr lang="en-US" sz="1800" dirty="0" smtClean="0"/>
              <a:t>Need absolutely calibrated D photon flux (D-alpha cameras, LADA)</a:t>
            </a:r>
          </a:p>
          <a:p>
            <a:pPr lvl="2"/>
            <a:r>
              <a:rPr lang="en-US" sz="1800" dirty="0" smtClean="0"/>
              <a:t>Need molecular emission measurements (e.g., </a:t>
            </a:r>
            <a:r>
              <a:rPr lang="en-US" sz="1800" dirty="0" err="1" smtClean="0"/>
              <a:t>Fulcher</a:t>
            </a:r>
            <a:r>
              <a:rPr lang="en-US" sz="1800" dirty="0" smtClean="0"/>
              <a:t> bands) to include contributions from molecules (DIMS)</a:t>
            </a:r>
          </a:p>
          <a:p>
            <a:pPr lvl="2"/>
            <a:endParaRPr lang="en-US" sz="1800" dirty="0" smtClean="0"/>
          </a:p>
          <a:p>
            <a:r>
              <a:rPr lang="en-US" sz="2200" dirty="0" smtClean="0"/>
              <a:t>Recycling measurements are useful for UEDGE / Degas 2 modeling </a:t>
            </a:r>
          </a:p>
          <a:p>
            <a:pPr lvl="1"/>
            <a:r>
              <a:rPr lang="en-US" sz="2000" dirty="0" smtClean="0"/>
              <a:t>calculation constraints</a:t>
            </a:r>
          </a:p>
          <a:p>
            <a:pPr lvl="1"/>
            <a:r>
              <a:rPr lang="en-US" sz="2000" dirty="0" smtClean="0"/>
              <a:t>infer a global picture of LLD performance (pumping, etc)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Local </a:t>
            </a:r>
            <a:r>
              <a:rPr lang="en-US" sz="2800" i="1" dirty="0" smtClean="0"/>
              <a:t>relative</a:t>
            </a:r>
            <a:r>
              <a:rPr lang="en-US" sz="2800" dirty="0" smtClean="0"/>
              <a:t> recycling coefficient measurements in LITER experiments showed reduction of </a:t>
            </a:r>
            <a:r>
              <a:rPr lang="en-US" sz="2800" i="1" dirty="0" smtClean="0"/>
              <a:t>R</a:t>
            </a:r>
            <a:r>
              <a:rPr lang="en-US" sz="2800" dirty="0" smtClean="0"/>
              <a:t> with lithium</a:t>
            </a:r>
            <a:endParaRPr lang="en-US" sz="2800" dirty="0"/>
          </a:p>
        </p:txBody>
      </p:sp>
      <p:pic>
        <p:nvPicPr>
          <p:cNvPr id="3" name="Picture 2" descr="aps09-recy-29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94" y="1295400"/>
            <a:ext cx="3257538" cy="4648200"/>
          </a:xfrm>
          <a:prstGeom prst="rect">
            <a:avLst/>
          </a:prstGeom>
        </p:spPr>
      </p:pic>
      <p:pic>
        <p:nvPicPr>
          <p:cNvPr id="4" name="Picture 3" descr="aps09-recy-13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371599"/>
            <a:ext cx="3075674" cy="4556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5105400"/>
            <a:ext cx="1524000" cy="55399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1000" i="0" dirty="0" smtClean="0">
                <a:solidFill>
                  <a:srgbClr val="000000"/>
                </a:solidFill>
                <a:latin typeface="+mn-lt"/>
                <a:cs typeface=""/>
              </a:rPr>
              <a:t>No lithium (129013)</a:t>
            </a:r>
          </a:p>
          <a:p>
            <a:pPr>
              <a:spcBef>
                <a:spcPct val="0"/>
              </a:spcBef>
              <a:buNone/>
            </a:pPr>
            <a:r>
              <a:rPr lang="en-US" sz="1000" i="0" dirty="0" smtClean="0">
                <a:solidFill>
                  <a:srgbClr val="FF0000"/>
                </a:solidFill>
                <a:latin typeface="+mn-lt"/>
                <a:cs typeface=""/>
              </a:rPr>
              <a:t>190 mg Lithium (129061)</a:t>
            </a:r>
            <a:endParaRPr lang="en-US" sz="1000" i="0" dirty="0" smtClean="0">
              <a:solidFill>
                <a:srgbClr val="0000FF"/>
              </a:solidFill>
              <a:latin typeface="+mn-lt"/>
              <a:cs typeface=""/>
            </a:endParaRPr>
          </a:p>
        </p:txBody>
      </p:sp>
      <p:pic>
        <p:nvPicPr>
          <p:cNvPr id="7" name="Picture 6" descr="aps09-efit02-454-2-n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0"/>
            <a:ext cx="1219200" cy="2943696"/>
          </a:xfrm>
          <a:prstGeom prst="rect">
            <a:avLst/>
          </a:prstGeom>
        </p:spPr>
      </p:pic>
      <p:sp>
        <p:nvSpPr>
          <p:cNvPr id="9" name="Oval 8"/>
          <p:cNvSpPr>
            <a:spLocks/>
          </p:cNvSpPr>
          <p:nvPr/>
        </p:nvSpPr>
        <p:spPr bwMode="auto">
          <a:xfrm>
            <a:off x="441960" y="4251960"/>
            <a:ext cx="91440" cy="9144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92" charset="0"/>
              <a:ea typeface="ＭＳ Ｐゴシック" pitchFamily="92" charset="-128"/>
              <a:cs typeface="ＭＳ Ｐゴシック" pitchFamily="92" charset="-128"/>
            </a:endParaRPr>
          </a:p>
        </p:txBody>
      </p:sp>
      <p:sp>
        <p:nvSpPr>
          <p:cNvPr id="10" name="Oval 9"/>
          <p:cNvSpPr>
            <a:spLocks/>
          </p:cNvSpPr>
          <p:nvPr/>
        </p:nvSpPr>
        <p:spPr bwMode="auto">
          <a:xfrm>
            <a:off x="670560" y="4191000"/>
            <a:ext cx="91440" cy="9144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92" charset="0"/>
              <a:ea typeface="ＭＳ Ｐゴシック" pitchFamily="92" charset="-128"/>
              <a:cs typeface="ＭＳ Ｐゴシック" pitchFamily="92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57400" y="594360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tabLst/>
              <a:defRPr/>
            </a:pP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Strike point region </a:t>
            </a:r>
            <a:r>
              <a:rPr kumimoji="1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Far</a:t>
            </a:r>
            <a:r>
              <a:rPr kumimoji="1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 </a:t>
            </a:r>
            <a:r>
              <a:rPr kumimoji="1" lang="en-US" sz="1800" i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SzTx/>
              <a:tabLst/>
              <a:defRPr/>
            </a:pPr>
            <a:r>
              <a:rPr kumimoji="1" lang="en-US" sz="1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shows complex </a:t>
            </a:r>
            <a:r>
              <a:rPr kumimoji="1" lang="en-US" sz="18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pattern			clearly reduced</a:t>
            </a:r>
            <a:endParaRPr kumimoji="1" lang="en-US" sz="1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>
            <a:endCxn id="9" idx="0"/>
          </p:cNvCxnSpPr>
          <p:nvPr/>
        </p:nvCxnSpPr>
        <p:spPr bwMode="auto">
          <a:xfrm rot="5400000">
            <a:off x="-624840" y="2788920"/>
            <a:ext cx="2575560" cy="35052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endCxn id="10" idx="0"/>
          </p:cNvCxnSpPr>
          <p:nvPr/>
        </p:nvCxnSpPr>
        <p:spPr bwMode="auto">
          <a:xfrm rot="5400000">
            <a:off x="-480059" y="2872739"/>
            <a:ext cx="2514600" cy="12192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50200" cy="809625"/>
          </a:xfrm>
        </p:spPr>
        <p:txBody>
          <a:bodyPr/>
          <a:lstStyle/>
          <a:p>
            <a:r>
              <a:rPr lang="en-US" sz="2800" dirty="0" smtClean="0"/>
              <a:t>XP aims at LLD pumping characterization based on measured particle balance and models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334000"/>
          </a:xfrm>
        </p:spPr>
        <p:txBody>
          <a:bodyPr/>
          <a:lstStyle/>
          <a:p>
            <a:r>
              <a:rPr lang="en-US" sz="2200" dirty="0" smtClean="0"/>
              <a:t>0D Particle balance models</a:t>
            </a:r>
            <a:endParaRPr lang="en-US" sz="2000" dirty="0" smtClean="0"/>
          </a:p>
          <a:p>
            <a:pPr lvl="1"/>
            <a:r>
              <a:rPr lang="en-US" sz="2000" dirty="0" smtClean="0"/>
              <a:t>Wall inventory model for pumping</a:t>
            </a:r>
          </a:p>
          <a:p>
            <a:pPr lvl="1"/>
            <a:r>
              <a:rPr lang="en-US" sz="2000" dirty="0" smtClean="0">
                <a:cs typeface="Symbol" charset="2"/>
              </a:rPr>
              <a:t>“Simple” </a:t>
            </a:r>
            <a:r>
              <a:rPr lang="en-US" sz="2000" dirty="0" err="1" smtClean="0">
                <a:latin typeface="Symbol" charset="2"/>
                <a:cs typeface="Symbol" charset="2"/>
              </a:rPr>
              <a:t>t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* model </a:t>
            </a:r>
          </a:p>
          <a:p>
            <a:pPr lvl="2"/>
            <a:r>
              <a:rPr lang="en-US" sz="1800" dirty="0" smtClean="0"/>
              <a:t>Global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* to understand LLD pumping</a:t>
            </a:r>
          </a:p>
          <a:p>
            <a:pPr lvl="2"/>
            <a:r>
              <a:rPr lang="en-US" sz="1800" dirty="0" smtClean="0"/>
              <a:t>Local SOL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* as LLD pumping metric</a:t>
            </a:r>
          </a:p>
          <a:p>
            <a:pPr lvl="1"/>
            <a:r>
              <a:rPr lang="en-US" sz="1800" dirty="0" smtClean="0"/>
              <a:t>More sophisticated </a:t>
            </a:r>
            <a:r>
              <a:rPr lang="en-US" sz="1800" dirty="0" smtClean="0">
                <a:cs typeface="Symbol" charset="2"/>
              </a:rPr>
              <a:t>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* model of </a:t>
            </a:r>
            <a:r>
              <a:rPr lang="en-US" sz="1800" dirty="0" err="1" smtClean="0"/>
              <a:t>core+SOL</a:t>
            </a:r>
            <a:r>
              <a:rPr lang="en-US" sz="1800" dirty="0" smtClean="0"/>
              <a:t> (R. Maingi - predictions for LLD pumping)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1D models (e.g., Onion Skin Model OEDGE)</a:t>
            </a:r>
          </a:p>
          <a:p>
            <a:r>
              <a:rPr lang="en-US" sz="2200" dirty="0" smtClean="0"/>
              <a:t>2D multi-fluid models (e.g., UEDGE, SOLPS) to estimate pumping</a:t>
            </a:r>
          </a:p>
          <a:p>
            <a:pPr lvl="1"/>
            <a:r>
              <a:rPr lang="en-US" sz="2000" dirty="0" smtClean="0"/>
              <a:t>May include DEGAS 2 for neutrals, lithium PSI </a:t>
            </a:r>
            <a:r>
              <a:rPr lang="en-US" sz="2000" smtClean="0"/>
              <a:t>and transport</a:t>
            </a:r>
            <a:endParaRPr lang="en-US" sz="2200" smtClean="0"/>
          </a:p>
          <a:p>
            <a:pPr>
              <a:spcAft>
                <a:spcPts val="0"/>
              </a:spcAft>
            </a:pPr>
            <a:r>
              <a:rPr lang="en-US" sz="2200" dirty="0" smtClean="0"/>
              <a:t>Kinetic models (plasma, neutrals)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50200" cy="809625"/>
          </a:xfrm>
        </p:spPr>
        <p:txBody>
          <a:bodyPr/>
          <a:lstStyle/>
          <a:p>
            <a:r>
              <a:rPr lang="en-US" dirty="0" smtClean="0"/>
              <a:t>Particle balance models show wall pumping in LITER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371600"/>
            <a:ext cx="4038600" cy="4953000"/>
          </a:xfrm>
        </p:spPr>
        <p:txBody>
          <a:bodyPr/>
          <a:lstStyle/>
          <a:p>
            <a:r>
              <a:rPr lang="en-US" sz="2200" dirty="0" smtClean="0"/>
              <a:t>Lithium pumping is characterized by an increased “wall” loading rate and “wall” inventory</a:t>
            </a:r>
          </a:p>
          <a:p>
            <a:r>
              <a:rPr lang="en-US" sz="2200" dirty="0" smtClean="0"/>
              <a:t>Need to improve model for ion inventory only</a:t>
            </a:r>
          </a:p>
          <a:p>
            <a:r>
              <a:rPr lang="en-US" sz="2200" dirty="0" smtClean="0"/>
              <a:t>Particle balance equation for wall loading</a:t>
            </a:r>
          </a:p>
          <a:p>
            <a:endParaRPr lang="en-US" dirty="0"/>
          </a:p>
        </p:txBody>
      </p:sp>
      <p:pic>
        <p:nvPicPr>
          <p:cNvPr id="5" name="Picture 4" descr="aps09-parb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1600"/>
            <a:ext cx="3799185" cy="51206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2057400" y="4800600"/>
            <a:ext cx="2590800" cy="1752600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92" charset="0"/>
              <a:ea typeface="ＭＳ Ｐゴシック" pitchFamily="92" charset="-128"/>
              <a:cs typeface="ＭＳ Ｐゴシック" pitchFamily="92" charset="-128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114800" y="4419600"/>
          <a:ext cx="5027142" cy="533400"/>
        </p:xfrm>
        <a:graphic>
          <a:graphicData uri="http://schemas.openxmlformats.org/presentationml/2006/ole">
            <p:oleObj spid="_x0000_s31746" name="Equation" r:id="rId4" imgW="3594100" imgH="381000" progId="Equation.3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50200" cy="809625"/>
          </a:xfrm>
        </p:spPr>
        <p:txBody>
          <a:bodyPr/>
          <a:lstStyle/>
          <a:p>
            <a:r>
              <a:rPr lang="en-US" dirty="0" smtClean="0"/>
              <a:t>Particle balance models show lithium pumping and</a:t>
            </a:r>
            <a:r>
              <a:rPr lang="en-US" i="1" dirty="0" smtClean="0"/>
              <a:t> </a:t>
            </a:r>
            <a:r>
              <a:rPr lang="en-US" i="1" dirty="0" err="1" smtClean="0">
                <a:latin typeface="Symbol" charset="2"/>
                <a:cs typeface="Symbol" charset="2"/>
              </a:rPr>
              <a:t>t</a:t>
            </a:r>
            <a:r>
              <a:rPr lang="en-US" i="1" baseline="-25000" dirty="0" err="1" smtClean="0"/>
              <a:t>p</a:t>
            </a:r>
            <a:r>
              <a:rPr lang="en-US" i="1" dirty="0" smtClean="0"/>
              <a:t>*</a:t>
            </a:r>
            <a:r>
              <a:rPr lang="en-US" dirty="0" smtClean="0"/>
              <a:t> reduction in LITER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876800" cy="4953000"/>
          </a:xfrm>
        </p:spPr>
        <p:txBody>
          <a:bodyPr/>
          <a:lstStyle/>
          <a:p>
            <a:r>
              <a:rPr lang="en-US" sz="2200" dirty="0" smtClean="0">
                <a:cs typeface="Symbol" charset="2"/>
              </a:rPr>
              <a:t>Particle balance model</a:t>
            </a:r>
          </a:p>
          <a:p>
            <a:endParaRPr lang="en-US" sz="2200" dirty="0" smtClean="0">
              <a:cs typeface="Symbol" charset="2"/>
            </a:endParaRPr>
          </a:p>
          <a:p>
            <a:endParaRPr lang="en-US" sz="2200" dirty="0" smtClean="0">
              <a:cs typeface="Symbol" charset="2"/>
            </a:endParaRPr>
          </a:p>
          <a:p>
            <a:endParaRPr lang="en-US" sz="2200" dirty="0" smtClean="0">
              <a:cs typeface="Symbol" charset="2"/>
            </a:endParaRPr>
          </a:p>
          <a:p>
            <a:endParaRPr lang="en-US" sz="2200" dirty="0" smtClean="0">
              <a:cs typeface="Symbol" charset="2"/>
            </a:endParaRPr>
          </a:p>
          <a:p>
            <a:endParaRPr lang="en-US" sz="2200" dirty="0" smtClean="0">
              <a:cs typeface="Symbol" charset="2"/>
            </a:endParaRPr>
          </a:p>
          <a:p>
            <a:r>
              <a:rPr lang="en-US" sz="2200" dirty="0" smtClean="0">
                <a:cs typeface="Symbol" charset="2"/>
              </a:rPr>
              <a:t>“Steady-state”</a:t>
            </a:r>
            <a:r>
              <a:rPr lang="en-US" sz="2200" dirty="0" smtClean="0">
                <a:latin typeface="Symbol" charset="2"/>
                <a:cs typeface="Symbol" charset="2"/>
              </a:rPr>
              <a:t> </a:t>
            </a:r>
            <a:r>
              <a:rPr lang="en-US" sz="2200" i="1" dirty="0" err="1" smtClean="0">
                <a:latin typeface="Symbol" charset="2"/>
                <a:cs typeface="Symbol" charset="2"/>
              </a:rPr>
              <a:t>t</a:t>
            </a:r>
            <a:r>
              <a:rPr lang="en-US" sz="2200" i="1" baseline="-25000" dirty="0" err="1" smtClean="0"/>
              <a:t>p</a:t>
            </a:r>
            <a:r>
              <a:rPr lang="en-US" sz="2200" i="1" dirty="0" smtClean="0"/>
              <a:t>*</a:t>
            </a:r>
            <a:r>
              <a:rPr lang="en-US" sz="2200" dirty="0" smtClean="0"/>
              <a:t> estimated to be </a:t>
            </a:r>
          </a:p>
          <a:p>
            <a:pPr lvl="1"/>
            <a:r>
              <a:rPr lang="en-US" sz="1800" dirty="0" smtClean="0"/>
              <a:t>~ 250 ms </a:t>
            </a:r>
            <a:r>
              <a:rPr lang="en-US" sz="1800" dirty="0" err="1" smtClean="0"/>
              <a:t>w</a:t>
            </a:r>
            <a:r>
              <a:rPr lang="en-US" sz="1800" dirty="0" smtClean="0"/>
              <a:t>/ LITER </a:t>
            </a:r>
          </a:p>
          <a:p>
            <a:pPr lvl="1"/>
            <a:r>
              <a:rPr lang="en-US" sz="1800" dirty="0" smtClean="0"/>
              <a:t>~ 300-350 ms w/o LITER</a:t>
            </a:r>
            <a:endParaRPr lang="en-US" dirty="0" smtClean="0"/>
          </a:p>
          <a:p>
            <a:pPr lvl="1"/>
            <a:r>
              <a:rPr lang="en-US" sz="1800" dirty="0" smtClean="0"/>
              <a:t>HFS fueling 20-30 T-</a:t>
            </a:r>
            <a:r>
              <a:rPr lang="en-US" sz="1800" dirty="0" err="1" smtClean="0"/>
              <a:t>l/s</a:t>
            </a:r>
            <a:endParaRPr lang="en-US" sz="1800" dirty="0" smtClean="0"/>
          </a:p>
          <a:p>
            <a:pPr lvl="1"/>
            <a:r>
              <a:rPr lang="en-US" sz="1800" dirty="0" smtClean="0"/>
              <a:t>Interestingly, same ion</a:t>
            </a:r>
          </a:p>
          <a:p>
            <a:pPr lvl="1">
              <a:buNone/>
            </a:pPr>
            <a:r>
              <a:rPr lang="en-US" sz="1800" dirty="0" smtClean="0"/>
              <a:t>	inventory with more lithium albeit lowered recycling </a:t>
            </a:r>
            <a:endParaRPr lang="en-US" sz="1800" dirty="0"/>
          </a:p>
        </p:txBody>
      </p:sp>
      <p:pic>
        <p:nvPicPr>
          <p:cNvPr id="9" name="Picture 10" descr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895600"/>
            <a:ext cx="2209800" cy="76660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191000" y="4419600"/>
            <a:ext cx="1143000" cy="101566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1000" i="0" dirty="0" smtClean="0">
                <a:solidFill>
                  <a:srgbClr val="000000"/>
                </a:solidFill>
                <a:latin typeface="+mn-lt"/>
                <a:cs typeface=""/>
              </a:rPr>
              <a:t>No lithium (129013)</a:t>
            </a:r>
          </a:p>
          <a:p>
            <a:pPr>
              <a:spcBef>
                <a:spcPct val="0"/>
              </a:spcBef>
              <a:buNone/>
            </a:pPr>
            <a:r>
              <a:rPr lang="en-US" sz="1000" i="0" dirty="0" smtClean="0">
                <a:solidFill>
                  <a:srgbClr val="FF0000"/>
                </a:solidFill>
                <a:latin typeface="+mn-lt"/>
                <a:cs typeface=""/>
              </a:rPr>
              <a:t>190 mg Lithium (129061)</a:t>
            </a:r>
          </a:p>
          <a:p>
            <a:pPr>
              <a:spcBef>
                <a:spcPct val="0"/>
              </a:spcBef>
              <a:buNone/>
            </a:pPr>
            <a:r>
              <a:rPr lang="en-US" sz="1000" i="0" dirty="0" smtClean="0">
                <a:solidFill>
                  <a:srgbClr val="0000FF"/>
                </a:solidFill>
                <a:latin typeface="+mn-lt"/>
                <a:cs typeface=""/>
              </a:rPr>
              <a:t>600 mg lithium (129064)</a:t>
            </a:r>
          </a:p>
        </p:txBody>
      </p:sp>
      <p:pic>
        <p:nvPicPr>
          <p:cNvPr id="13" name="Picture 12" descr="xp1001-prep-1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219200"/>
            <a:ext cx="3684521" cy="5316614"/>
          </a:xfrm>
          <a:prstGeom prst="rect">
            <a:avLst/>
          </a:prstGeom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57200" y="1905000"/>
          <a:ext cx="4673600" cy="863600"/>
        </p:xfrm>
        <a:graphic>
          <a:graphicData uri="http://schemas.openxmlformats.org/presentationml/2006/ole">
            <p:oleObj spid="_x0000_s33794" name="Equation" r:id="rId5" imgW="23368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SGI fueling will be used to produce controlled steady-state ion density in XP 1001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419600" cy="4953000"/>
          </a:xfrm>
        </p:spPr>
        <p:txBody>
          <a:bodyPr/>
          <a:lstStyle/>
          <a:p>
            <a:r>
              <a:rPr lang="en-US" sz="2400" dirty="0" smtClean="0"/>
              <a:t>Used SGI-only fueling</a:t>
            </a:r>
          </a:p>
          <a:p>
            <a:r>
              <a:rPr lang="en-US" sz="2400" dirty="0" smtClean="0"/>
              <a:t>LITER rate 6-9 mg/min</a:t>
            </a:r>
          </a:p>
          <a:p>
            <a:r>
              <a:rPr lang="en-US" sz="2400" dirty="0" smtClean="0"/>
              <a:t>Ion density nearly constant</a:t>
            </a:r>
          </a:p>
          <a:p>
            <a:r>
              <a:rPr lang="en-US" sz="2400" i="1" dirty="0" smtClean="0"/>
              <a:t>N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also nearly constant, while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e</a:t>
            </a:r>
            <a:r>
              <a:rPr lang="en-US" sz="2400" dirty="0" smtClean="0"/>
              <a:t> is rising due to carbon</a:t>
            </a:r>
          </a:p>
          <a:p>
            <a:r>
              <a:rPr lang="en-US" sz="2400" i="1" dirty="0" err="1" smtClean="0">
                <a:latin typeface="Symbol" charset="2"/>
                <a:cs typeface="Symbol" charset="2"/>
              </a:rPr>
              <a:t>t</a:t>
            </a:r>
            <a:r>
              <a:rPr lang="en-US" sz="2400" i="1" baseline="-25000" dirty="0" err="1" smtClean="0"/>
              <a:t>p</a:t>
            </a:r>
            <a:r>
              <a:rPr lang="en-US" sz="2400" i="1" dirty="0" smtClean="0"/>
              <a:t>*</a:t>
            </a:r>
            <a:r>
              <a:rPr lang="en-US" sz="2400" dirty="0" smtClean="0"/>
              <a:t> estimated to be 0.3-0.4 </a:t>
            </a:r>
            <a:r>
              <a:rPr lang="en-US" sz="2400" dirty="0" err="1" smtClean="0"/>
              <a:t>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 descr="xp912-134134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447800"/>
            <a:ext cx="3903547" cy="4595093"/>
          </a:xfrm>
          <a:prstGeom prst="rect">
            <a:avLst/>
          </a:prstGeom>
        </p:spPr>
      </p:pic>
      <p:pic>
        <p:nvPicPr>
          <p:cNvPr id="5" name="Picture 7" descr="sofe05-nozz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572000"/>
            <a:ext cx="3505200" cy="165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SGI singular gas pulses will be used to measure “pump-out” (edge “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/>
              <a:t>p</a:t>
            </a:r>
            <a:r>
              <a:rPr lang="en-US" dirty="0" smtClean="0"/>
              <a:t>* “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876800" cy="5181600"/>
          </a:xfrm>
        </p:spPr>
        <p:txBody>
          <a:bodyPr/>
          <a:lstStyle/>
          <a:p>
            <a:r>
              <a:rPr lang="en-US" sz="1800" dirty="0" smtClean="0"/>
              <a:t>Measure dynamic SOL density response to singular flat-top SGI pulses (“</a:t>
            </a:r>
            <a:r>
              <a:rPr lang="en-US" sz="1800" dirty="0" err="1" smtClean="0"/>
              <a:t>pumpout</a:t>
            </a:r>
            <a:r>
              <a:rPr lang="en-US" sz="1800" dirty="0" smtClean="0"/>
              <a:t>”) at various LLD temperatures, plasma densities</a:t>
            </a:r>
          </a:p>
          <a:p>
            <a:pPr marL="573088" lvl="1" indent="-287338"/>
            <a:r>
              <a:rPr lang="en-US" sz="1600" dirty="0" smtClean="0"/>
              <a:t>Use </a:t>
            </a:r>
            <a:r>
              <a:rPr lang="en-US" sz="1600" dirty="0" err="1" smtClean="0"/>
              <a:t>FIReTIP</a:t>
            </a:r>
            <a:r>
              <a:rPr lang="en-US" sz="1600" dirty="0" smtClean="0"/>
              <a:t> channel 7 (</a:t>
            </a: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tang</a:t>
            </a:r>
            <a:r>
              <a:rPr lang="en-US" sz="1600" baseline="-25000" dirty="0" smtClean="0"/>
              <a:t> </a:t>
            </a:r>
            <a:r>
              <a:rPr lang="en-US" sz="1600" i="1" dirty="0" smtClean="0"/>
              <a:t>~</a:t>
            </a:r>
            <a:r>
              <a:rPr lang="en-US" sz="1600" dirty="0" smtClean="0"/>
              <a:t> 150 cm) at midplane (</a:t>
            </a:r>
            <a:r>
              <a:rPr lang="en-US" sz="1600" i="1" dirty="0" smtClean="0"/>
              <a:t>n</a:t>
            </a:r>
            <a:r>
              <a:rPr lang="en-US" sz="1600" i="1" baseline="-25000" dirty="0" smtClean="0"/>
              <a:t>e</a:t>
            </a:r>
            <a:r>
              <a:rPr lang="en-US" sz="1600" dirty="0" smtClean="0"/>
              <a:t>)</a:t>
            </a:r>
          </a:p>
          <a:p>
            <a:pPr marL="573088" lvl="1" indent="-287338"/>
            <a:r>
              <a:rPr lang="en-US" sz="1600" dirty="0" smtClean="0"/>
              <a:t>Use divertor Langmuir probes (</a:t>
            </a:r>
            <a:r>
              <a:rPr lang="en-US" sz="1600" i="1" dirty="0" err="1" smtClean="0">
                <a:latin typeface="Symbol" charset="2"/>
                <a:cs typeface="Symbol" charset="2"/>
              </a:rPr>
              <a:t>G</a:t>
            </a:r>
            <a:r>
              <a:rPr lang="en-US" sz="1600" i="1" baseline="-25000" dirty="0" err="1" smtClean="0"/>
              <a:t>i</a:t>
            </a:r>
            <a:r>
              <a:rPr lang="en-US" sz="1600" i="1" dirty="0" smtClean="0"/>
              <a:t>, n</a:t>
            </a:r>
            <a:r>
              <a:rPr lang="en-US" sz="1600" i="1" baseline="-25000" dirty="0" smtClean="0"/>
              <a:t>e</a:t>
            </a:r>
            <a:r>
              <a:rPr lang="en-US" sz="1600" dirty="0" smtClean="0"/>
              <a:t>)</a:t>
            </a:r>
          </a:p>
          <a:p>
            <a:pPr marL="573088" lvl="1" indent="-287338"/>
            <a:r>
              <a:rPr lang="en-US" sz="1600" dirty="0" smtClean="0"/>
              <a:t>Use neutral pressure gauges (</a:t>
            </a:r>
            <a:r>
              <a:rPr lang="en-US" sz="1600" i="1" dirty="0" err="1" smtClean="0">
                <a:latin typeface="Symbol" charset="2"/>
                <a:cs typeface="Symbol" charset="2"/>
              </a:rPr>
              <a:t>G</a:t>
            </a:r>
            <a:r>
              <a:rPr lang="en-US" sz="1600" i="1" baseline="-25000" dirty="0" err="1" smtClean="0">
                <a:cs typeface="Symbol" charset="2"/>
              </a:rPr>
              <a:t>n</a:t>
            </a:r>
            <a:r>
              <a:rPr lang="en-US" sz="1600" baseline="-25000" dirty="0" smtClean="0"/>
              <a:t>, </a:t>
            </a:r>
            <a:r>
              <a:rPr lang="en-US" sz="1600" i="1" dirty="0" smtClean="0"/>
              <a:t>n</a:t>
            </a:r>
            <a:r>
              <a:rPr lang="en-US" sz="1600" i="1" baseline="-25000" dirty="0" smtClean="0"/>
              <a:t>0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 Example - Two shots compared</a:t>
            </a:r>
          </a:p>
          <a:p>
            <a:pPr marL="515938" lvl="1" indent="-230188"/>
            <a:r>
              <a:rPr lang="en-US" sz="1600" dirty="0" smtClean="0"/>
              <a:t>14 mg/min Li evaporation, 10 min clock cycle</a:t>
            </a:r>
          </a:p>
          <a:p>
            <a:pPr marL="515938" lvl="1" indent="-230188"/>
            <a:r>
              <a:rPr lang="en-US" sz="1600" dirty="0" smtClean="0"/>
              <a:t>HFS at 700 Torr + SGI</a:t>
            </a:r>
          </a:p>
          <a:p>
            <a:pPr marL="515938" lvl="1" indent="-230188"/>
            <a:r>
              <a:rPr lang="en-US" sz="1600" dirty="0" smtClean="0">
                <a:solidFill>
                  <a:srgbClr val="FF0000"/>
                </a:solidFill>
              </a:rPr>
              <a:t>Higher SGI</a:t>
            </a:r>
            <a:r>
              <a:rPr lang="en-US" sz="1600" dirty="0" smtClean="0"/>
              <a:t> and </a:t>
            </a:r>
            <a:r>
              <a:rPr lang="en-US" sz="1600" b="1" dirty="0" smtClean="0"/>
              <a:t>lower SGI</a:t>
            </a:r>
            <a:r>
              <a:rPr lang="en-US" sz="1600" dirty="0" smtClean="0"/>
              <a:t> fueling rate</a:t>
            </a:r>
          </a:p>
          <a:p>
            <a:r>
              <a:rPr lang="en-US" sz="1800" dirty="0" smtClean="0"/>
              <a:t>Accordingly, </a:t>
            </a:r>
            <a:r>
              <a:rPr lang="en-US" sz="1800" dirty="0" smtClean="0">
                <a:solidFill>
                  <a:srgbClr val="FF0000"/>
                </a:solidFill>
              </a:rPr>
              <a:t>higher </a:t>
            </a:r>
            <a:r>
              <a:rPr lang="en-US" sz="1800" i="1" dirty="0" smtClean="0">
                <a:solidFill>
                  <a:srgbClr val="FF0000"/>
                </a:solidFill>
              </a:rPr>
              <a:t>N</a:t>
            </a:r>
            <a:r>
              <a:rPr lang="en-US" sz="1800" i="1" baseline="-25000" dirty="0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i="1" dirty="0" err="1" smtClean="0">
                <a:solidFill>
                  <a:srgbClr val="FF0000"/>
                </a:solidFill>
              </a:rPr>
              <a:t>N</a:t>
            </a:r>
            <a:r>
              <a:rPr lang="en-US" sz="1800" i="1" baseline="-25000" dirty="0" err="1" smtClean="0">
                <a:solidFill>
                  <a:srgbClr val="FF0000"/>
                </a:solidFill>
              </a:rPr>
              <a:t>d</a:t>
            </a:r>
            <a:r>
              <a:rPr lang="en-US" sz="1800" dirty="0" smtClean="0"/>
              <a:t> and </a:t>
            </a:r>
            <a:r>
              <a:rPr lang="en-US" sz="1800" b="1" dirty="0" smtClean="0"/>
              <a:t>lower</a:t>
            </a:r>
            <a:r>
              <a:rPr lang="en-US" sz="1800" b="1" dirty="0" smtClean="0">
                <a:solidFill>
                  <a:schemeClr val="accent4"/>
                </a:solidFill>
              </a:rPr>
              <a:t> </a:t>
            </a:r>
            <a:r>
              <a:rPr lang="en-US" sz="1800" b="1" i="1" dirty="0" smtClean="0">
                <a:solidFill>
                  <a:schemeClr val="accent4"/>
                </a:solidFill>
              </a:rPr>
              <a:t>N</a:t>
            </a:r>
            <a:r>
              <a:rPr lang="en-US" sz="1800" b="1" i="1" baseline="-25000" dirty="0" smtClean="0">
                <a:solidFill>
                  <a:schemeClr val="accent4"/>
                </a:solidFill>
              </a:rPr>
              <a:t>e </a:t>
            </a:r>
            <a:r>
              <a:rPr lang="en-US" sz="1800" b="1" i="1" dirty="0" smtClean="0">
                <a:solidFill>
                  <a:schemeClr val="accent4"/>
                </a:solidFill>
              </a:rPr>
              <a:t>, </a:t>
            </a:r>
            <a:r>
              <a:rPr lang="en-US" sz="1800" b="1" i="1" dirty="0" err="1" smtClean="0"/>
              <a:t>N</a:t>
            </a:r>
            <a:r>
              <a:rPr lang="en-US" sz="1800" b="1" i="1" baseline="-25000" dirty="0" err="1" smtClean="0"/>
              <a:t>d</a:t>
            </a:r>
            <a:r>
              <a:rPr lang="en-US" sz="1800" dirty="0" smtClean="0"/>
              <a:t> obtained</a:t>
            </a:r>
          </a:p>
          <a:p>
            <a:pPr lvl="1"/>
            <a:r>
              <a:rPr lang="en-US" sz="1600" dirty="0" smtClean="0"/>
              <a:t>Carbon inventory the same (not shown)</a:t>
            </a:r>
          </a:p>
          <a:p>
            <a:r>
              <a:rPr lang="en-US" sz="1800" dirty="0" smtClean="0"/>
              <a:t>Divertor </a:t>
            </a:r>
            <a:r>
              <a:rPr lang="en-US" sz="1800" dirty="0" err="1" smtClean="0"/>
              <a:t>D</a:t>
            </a:r>
            <a:r>
              <a:rPr lang="en-US" sz="1800" i="1" baseline="-25000" dirty="0" err="1" smtClean="0">
                <a:latin typeface="Symbol" charset="2"/>
                <a:cs typeface="Symbol" charset="2"/>
              </a:rPr>
              <a:t>a</a:t>
            </a:r>
            <a:r>
              <a:rPr lang="en-US" sz="1800" dirty="0" smtClean="0"/>
              <a:t> and Langmuir Probe </a:t>
            </a:r>
            <a:r>
              <a:rPr lang="en-US" sz="1800" i="1" dirty="0" err="1" smtClean="0"/>
              <a:t>I</a:t>
            </a:r>
            <a:r>
              <a:rPr lang="en-US" sz="1800" i="1" baseline="-25000" dirty="0" err="1" smtClean="0"/>
              <a:t>sat</a:t>
            </a:r>
            <a:r>
              <a:rPr lang="en-US" sz="1800" dirty="0" smtClean="0"/>
              <a:t> correlated with SGI pulses, showed density pump-out</a:t>
            </a:r>
          </a:p>
          <a:p>
            <a:endParaRPr lang="en-US" sz="2200" dirty="0" smtClean="0"/>
          </a:p>
          <a:p>
            <a:pPr lvl="1"/>
            <a:endParaRPr lang="en-US" sz="1800" dirty="0" smtClean="0"/>
          </a:p>
        </p:txBody>
      </p:sp>
      <p:pic>
        <p:nvPicPr>
          <p:cNvPr id="5" name="Picture 4" descr="xp1001-prep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080" y="1371600"/>
            <a:ext cx="4109320" cy="51469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consistent research plan of LLD studies is emerging…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7848600" cy="4953000"/>
          </a:xfrm>
        </p:spPr>
        <p:txBody>
          <a:bodyPr/>
          <a:lstStyle/>
          <a:p>
            <a:r>
              <a:rPr lang="en-US" sz="2200" dirty="0" smtClean="0"/>
              <a:t>XMP (Plasma start-up)</a:t>
            </a:r>
          </a:p>
          <a:p>
            <a:r>
              <a:rPr lang="en-US" sz="2200" dirty="0" smtClean="0"/>
              <a:t>XP 1000 “LLD characterization” (H. W. Kugel et al.)</a:t>
            </a:r>
          </a:p>
          <a:p>
            <a:r>
              <a:rPr lang="en-US" sz="2200" dirty="0" smtClean="0"/>
              <a:t>XP 1001 “Pumping and recycling with LLD” </a:t>
            </a:r>
          </a:p>
          <a:p>
            <a:pPr>
              <a:buNone/>
            </a:pPr>
            <a:r>
              <a:rPr lang="en-US" sz="2200" dirty="0" smtClean="0"/>
              <a:t>	(V. A. Soukhanovskii et al.)</a:t>
            </a:r>
            <a:r>
              <a:rPr lang="en-US" sz="2200" i="1" dirty="0" smtClean="0"/>
              <a:t> - this talk</a:t>
            </a:r>
          </a:p>
          <a:p>
            <a:r>
              <a:rPr lang="en-US" sz="2200" dirty="0" smtClean="0"/>
              <a:t>XP 1057 “Deuterium </a:t>
            </a:r>
            <a:r>
              <a:rPr lang="en-US" sz="2200" smtClean="0"/>
              <a:t>retention with </a:t>
            </a:r>
            <a:r>
              <a:rPr lang="en-US" sz="2200" dirty="0" smtClean="0"/>
              <a:t>LLD” (C. H. Skinner et al.) - </a:t>
            </a:r>
            <a:r>
              <a:rPr lang="en-US" sz="2200" i="1" dirty="0" smtClean="0"/>
              <a:t>next talk</a:t>
            </a:r>
          </a:p>
          <a:p>
            <a:pPr lvl="1"/>
            <a:r>
              <a:rPr lang="en-US" sz="2000" dirty="0" smtClean="0"/>
              <a:t>Discharge-integrated and long-term retention, gas balance, detailed surface physics and chemistry using the sample probe</a:t>
            </a:r>
          </a:p>
          <a:p>
            <a:r>
              <a:rPr lang="en-US" sz="2200" dirty="0" smtClean="0"/>
              <a:t>XP 100? “Edge and pedestal studies with LLD” (R. Maingi et al.)</a:t>
            </a:r>
          </a:p>
          <a:p>
            <a:r>
              <a:rPr lang="en-US" sz="2200" dirty="0" smtClean="0"/>
              <a:t>XP 100? “Survey of physics with LLD” (S. Gerhardt et al)</a:t>
            </a:r>
          </a:p>
          <a:p>
            <a:r>
              <a:rPr lang="en-US" sz="2200" dirty="0" smtClean="0"/>
              <a:t>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Discharges without lithium conditioning never showed pump-out with SGI singular gas pulses</a:t>
            </a:r>
            <a:endParaRPr lang="en-US" dirty="0"/>
          </a:p>
        </p:txBody>
      </p:sp>
      <p:pic>
        <p:nvPicPr>
          <p:cNvPr id="7" name="Picture 7" descr="eps08-tt-P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2763" y="1219200"/>
            <a:ext cx="3678237" cy="5257800"/>
          </a:xfrm>
        </p:spPr>
      </p:pic>
      <p:pic>
        <p:nvPicPr>
          <p:cNvPr id="8" name="Content Placeholder 7" descr="eps08-t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219200"/>
            <a:ext cx="3786188" cy="5334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LLD thermal regime calculations </a:t>
            </a:r>
            <a:br>
              <a:rPr lang="en-US" dirty="0" smtClean="0"/>
            </a:br>
            <a:r>
              <a:rPr lang="en-US" dirty="0" smtClean="0"/>
              <a:t>by M. </a:t>
            </a:r>
            <a:r>
              <a:rPr lang="en-US" dirty="0" err="1" smtClean="0"/>
              <a:t>Jaworski</a:t>
            </a:r>
            <a:r>
              <a:rPr lang="en-US" dirty="0" smtClean="0"/>
              <a:t> (1)</a:t>
            </a:r>
            <a:endParaRPr lang="en-US" dirty="0"/>
          </a:p>
        </p:txBody>
      </p:sp>
      <p:pic>
        <p:nvPicPr>
          <p:cNvPr id="6" name="Picture 5" descr="Picture 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8200" y="1219200"/>
            <a:ext cx="7315200" cy="526288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LLD thermal regime calculations </a:t>
            </a:r>
            <a:br>
              <a:rPr lang="en-US" dirty="0" smtClean="0"/>
            </a:br>
            <a:r>
              <a:rPr lang="en-US" dirty="0" smtClean="0"/>
              <a:t>by M. </a:t>
            </a:r>
            <a:r>
              <a:rPr lang="en-US" dirty="0" err="1" smtClean="0"/>
              <a:t>Jaworski</a:t>
            </a:r>
            <a:r>
              <a:rPr lang="en-US" dirty="0" smtClean="0"/>
              <a:t> (2)</a:t>
            </a:r>
            <a:endParaRPr lang="en-US" dirty="0"/>
          </a:p>
        </p:txBody>
      </p:sp>
      <p:pic>
        <p:nvPicPr>
          <p:cNvPr id="5" name="Picture 4" descr="Picture 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400" y="1252090"/>
            <a:ext cx="7239000" cy="52155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Summary of APS 2009 poster “Modifications in SOL and divertor conditions with lithium coatings…” by V. A. Soukhanovskii </a:t>
            </a:r>
            <a:r>
              <a:rPr lang="en-US" sz="2400" i="1" dirty="0" smtClean="0"/>
              <a:t>et al.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5105400"/>
          </a:xfrm>
        </p:spPr>
        <p:txBody>
          <a:bodyPr/>
          <a:lstStyle/>
          <a:p>
            <a:r>
              <a:rPr lang="en-US" sz="1800" dirty="0" smtClean="0"/>
              <a:t>Evaporative lithium coatings on carbon </a:t>
            </a:r>
            <a:r>
              <a:rPr lang="en-US" sz="1800" dirty="0" err="1" smtClean="0"/>
              <a:t>PFCs</a:t>
            </a:r>
            <a:r>
              <a:rPr lang="en-US" sz="1800" dirty="0" smtClean="0"/>
              <a:t> modify divertor and SOL sources</a:t>
            </a:r>
          </a:p>
          <a:p>
            <a:pPr lvl="1"/>
            <a:r>
              <a:rPr lang="en-US" sz="1600" dirty="0" smtClean="0"/>
              <a:t>Lower divertor, upper divertor and inner wall recycling was reduced by up to 50 %</a:t>
            </a:r>
          </a:p>
          <a:p>
            <a:pPr lvl="1"/>
            <a:r>
              <a:rPr lang="en-US" sz="1600" dirty="0" smtClean="0"/>
              <a:t>Local recycling coefficients reduced on inner wall and far SOL, remained similar in the outer strike point region</a:t>
            </a:r>
          </a:p>
          <a:p>
            <a:pPr lvl="1"/>
            <a:r>
              <a:rPr lang="en-US" sz="1600" dirty="0" smtClean="0"/>
              <a:t>Lower divertor carbon source from physical sputtering also reduced</a:t>
            </a:r>
          </a:p>
          <a:p>
            <a:pPr lvl="1"/>
            <a:r>
              <a:rPr lang="en-US" sz="1600" dirty="0" smtClean="0"/>
              <a:t>Divertor lithium influx increased, however, lithium was retained in divertor</a:t>
            </a:r>
          </a:p>
          <a:p>
            <a:pPr lvl="1">
              <a:spcAft>
                <a:spcPts val="0"/>
              </a:spcAft>
            </a:pPr>
            <a:endParaRPr lang="en-US" sz="1600" dirty="0" smtClean="0"/>
          </a:p>
          <a:p>
            <a:r>
              <a:rPr lang="en-US" sz="1800" dirty="0" smtClean="0"/>
              <a:t>SOL transport regime changes from high-recycling to sheath-limited</a:t>
            </a:r>
          </a:p>
          <a:p>
            <a:pPr lvl="1"/>
            <a:r>
              <a:rPr lang="en-US" sz="1600" dirty="0" smtClean="0"/>
              <a:t>Apparently small parallel </a:t>
            </a:r>
            <a:r>
              <a:rPr lang="en-US" sz="1600" i="1" dirty="0" smtClean="0"/>
              <a:t>T</a:t>
            </a:r>
            <a:r>
              <a:rPr lang="en-US" sz="1600" i="1" baseline="-25000" dirty="0" smtClean="0"/>
              <a:t>e</a:t>
            </a:r>
            <a:r>
              <a:rPr lang="en-US" sz="1600" dirty="0" smtClean="0"/>
              <a:t> gradient</a:t>
            </a:r>
          </a:p>
          <a:p>
            <a:pPr lvl="1"/>
            <a:r>
              <a:rPr lang="en-US" sz="1600" dirty="0" smtClean="0"/>
              <a:t>Detached inner divertor re-attaches, X-point </a:t>
            </a:r>
            <a:r>
              <a:rPr lang="en-US" sz="1600" dirty="0" err="1" smtClean="0"/>
              <a:t>MARFEs</a:t>
            </a:r>
            <a:r>
              <a:rPr lang="en-US" sz="1600" dirty="0" smtClean="0"/>
              <a:t> disappear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Pedestal and core confinement improvement leads to</a:t>
            </a:r>
          </a:p>
          <a:p>
            <a:pPr lvl="1"/>
            <a:r>
              <a:rPr lang="en-US" sz="1600" dirty="0" smtClean="0"/>
              <a:t>Reduction of ion inventory (density) by up to 50 % due to surface pumping </a:t>
            </a:r>
          </a:p>
          <a:p>
            <a:pPr lvl="1"/>
            <a:r>
              <a:rPr lang="en-US" sz="1600" dirty="0" smtClean="0"/>
              <a:t>Effective screening of lithium from core plasma</a:t>
            </a:r>
          </a:p>
          <a:p>
            <a:pPr lvl="1"/>
            <a:r>
              <a:rPr lang="en-US" sz="1600" dirty="0" smtClean="0"/>
              <a:t>Carbon and high-</a:t>
            </a:r>
            <a:r>
              <a:rPr lang="en-US" sz="1600" i="1" dirty="0" smtClean="0"/>
              <a:t>Z</a:t>
            </a:r>
            <a:r>
              <a:rPr lang="en-US" sz="1600" dirty="0" smtClean="0"/>
              <a:t> impurity accumulation</a:t>
            </a:r>
          </a:p>
          <a:p>
            <a:pPr lvl="1"/>
            <a:r>
              <a:rPr lang="en-US" sz="1600" i="1" dirty="0" err="1" smtClean="0"/>
              <a:t>P</a:t>
            </a:r>
            <a:r>
              <a:rPr lang="en-US" sz="1600" i="1" baseline="-25000" dirty="0" err="1" smtClean="0"/>
              <a:t>rad</a:t>
            </a:r>
            <a:r>
              <a:rPr lang="en-US" sz="1600" i="1" baseline="-25000" dirty="0" smtClean="0"/>
              <a:t> </a:t>
            </a:r>
            <a:r>
              <a:rPr lang="en-US" sz="1600" dirty="0" smtClean="0"/>
              <a:t>increases in the core, </a:t>
            </a:r>
            <a:r>
              <a:rPr lang="en-US" sz="1600" i="1" dirty="0" smtClean="0"/>
              <a:t>P</a:t>
            </a:r>
            <a:r>
              <a:rPr lang="en-US" sz="1600" i="1" baseline="-25000" dirty="0" smtClean="0"/>
              <a:t>SOL</a:t>
            </a:r>
            <a:r>
              <a:rPr lang="en-US" sz="1600" dirty="0" smtClean="0"/>
              <a:t> significantly reduces </a:t>
            </a:r>
            <a:endParaRPr lang="en-US" sz="1600" i="1" baseline="-25000" dirty="0" smtClean="0"/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809625"/>
          </a:xfrm>
        </p:spPr>
        <p:txBody>
          <a:bodyPr/>
          <a:lstStyle/>
          <a:p>
            <a:r>
              <a:rPr lang="en-US" sz="2800" dirty="0" smtClean="0"/>
              <a:t>Ion inventory is well controlled in discharges with lithium, core carbon accumulates, lithium is screened out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2209800" cy="4724400"/>
          </a:xfrm>
        </p:spPr>
        <p:txBody>
          <a:bodyPr/>
          <a:lstStyle/>
          <a:p>
            <a:r>
              <a:rPr lang="en-US" dirty="0" smtClean="0"/>
              <a:t>ion</a:t>
            </a:r>
            <a:endParaRPr lang="en-US" dirty="0"/>
          </a:p>
        </p:txBody>
      </p:sp>
      <p:pic>
        <p:nvPicPr>
          <p:cNvPr id="15" name="Picture 2" descr="Li_conc_time_130736"/>
          <p:cNvPicPr>
            <a:picLocks noChangeAspect="1" noChangeArrowheads="1"/>
          </p:cNvPicPr>
          <p:nvPr/>
        </p:nvPicPr>
        <p:blipFill>
          <a:blip r:embed="rId2"/>
          <a:srcRect b="3598"/>
          <a:stretch>
            <a:fillRect/>
          </a:stretch>
        </p:blipFill>
        <p:spPr bwMode="auto">
          <a:xfrm>
            <a:off x="4953000" y="1219200"/>
            <a:ext cx="4360863" cy="3189288"/>
          </a:xfrm>
          <a:prstGeom prst="rect">
            <a:avLst/>
          </a:prstGeom>
          <a:noFill/>
        </p:spPr>
      </p:pic>
      <p:pic>
        <p:nvPicPr>
          <p:cNvPr id="16" name="Picture 3" descr="Li_conc_130736"/>
          <p:cNvPicPr>
            <a:picLocks noChangeAspect="1" noChangeArrowheads="1"/>
          </p:cNvPicPr>
          <p:nvPr/>
        </p:nvPicPr>
        <p:blipFill>
          <a:blip r:embed="rId3"/>
          <a:srcRect l="6128" t="11365" r="18384" b="11365"/>
          <a:stretch>
            <a:fillRect/>
          </a:stretch>
        </p:blipFill>
        <p:spPr bwMode="auto">
          <a:xfrm>
            <a:off x="3124201" y="1295400"/>
            <a:ext cx="2438400" cy="3230251"/>
          </a:xfrm>
          <a:prstGeom prst="rect">
            <a:avLst/>
          </a:prstGeom>
          <a:noFill/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3276600" y="4648200"/>
            <a:ext cx="723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Impurity density profiles from CHERS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C VI,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 = 8-7 transition, 529.1 nm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Li III,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 = 7-5 transition, 516.7 nm 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Lithium concentration much lower than carbon concentration	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n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C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/n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Li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~ 100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Carbon increases with Li evaporation</a:t>
            </a:r>
          </a:p>
        </p:txBody>
      </p:sp>
      <p:pic>
        <p:nvPicPr>
          <p:cNvPr id="7" name="Picture 6" descr="aps09-totin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71600"/>
            <a:ext cx="2895024" cy="426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5486400"/>
            <a:ext cx="1143000" cy="101566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1000" i="0" dirty="0" smtClean="0">
                <a:solidFill>
                  <a:srgbClr val="000000"/>
                </a:solidFill>
                <a:latin typeface="+mn-lt"/>
                <a:cs typeface=""/>
              </a:rPr>
              <a:t>No lithium (129013)</a:t>
            </a:r>
          </a:p>
          <a:p>
            <a:pPr>
              <a:spcBef>
                <a:spcPct val="0"/>
              </a:spcBef>
              <a:buNone/>
            </a:pPr>
            <a:r>
              <a:rPr lang="en-US" sz="1000" i="0" dirty="0" smtClean="0">
                <a:solidFill>
                  <a:srgbClr val="FF0000"/>
                </a:solidFill>
                <a:latin typeface="+mn-lt"/>
                <a:cs typeface=""/>
              </a:rPr>
              <a:t>190 mg Lithium (129061)</a:t>
            </a:r>
          </a:p>
          <a:p>
            <a:pPr>
              <a:spcBef>
                <a:spcPct val="0"/>
              </a:spcBef>
              <a:buNone/>
            </a:pPr>
            <a:r>
              <a:rPr lang="en-US" sz="1000" i="0" dirty="0" smtClean="0">
                <a:solidFill>
                  <a:srgbClr val="0000FF"/>
                </a:solidFill>
                <a:latin typeface="+mn-lt"/>
                <a:cs typeface=""/>
              </a:rPr>
              <a:t>600 mg lithium (129064)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LLD pumping demonstration in XP 1000 </a:t>
            </a:r>
            <a:br>
              <a:rPr lang="en-US" dirty="0" smtClean="0"/>
            </a:br>
            <a:r>
              <a:rPr lang="en-US" dirty="0" smtClean="0"/>
              <a:t>(H. W. Kugel </a:t>
            </a:r>
            <a:r>
              <a:rPr lang="en-US" i="1" dirty="0" smtClean="0"/>
              <a:t>et al.</a:t>
            </a:r>
            <a:r>
              <a:rPr lang="en-US" dirty="0" smtClean="0"/>
              <a:t>)  is a prerequisite to this XP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763000" cy="5257800"/>
          </a:xfrm>
        </p:spPr>
        <p:txBody>
          <a:bodyPr/>
          <a:lstStyle/>
          <a:p>
            <a:r>
              <a:rPr lang="en-US" sz="2200" dirty="0" smtClean="0"/>
              <a:t>XP 1000 “LLD characterization”</a:t>
            </a:r>
          </a:p>
          <a:p>
            <a:pPr lvl="1"/>
            <a:r>
              <a:rPr lang="en-US" sz="2000" dirty="0" smtClean="0"/>
              <a:t>Crude strike point scan (</a:t>
            </a:r>
            <a:r>
              <a:rPr lang="en-US" sz="2000" i="1" dirty="0" smtClean="0"/>
              <a:t>R</a:t>
            </a:r>
            <a:r>
              <a:rPr lang="en-US" sz="2000" i="1" baseline="-25000" dirty="0" smtClean="0"/>
              <a:t>OSP</a:t>
            </a:r>
            <a:r>
              <a:rPr lang="en-US" sz="2000" dirty="0" smtClean="0"/>
              <a:t>=0.5, 0.63 </a:t>
            </a:r>
            <a:r>
              <a:rPr lang="en-US" sz="2000" dirty="0" err="1" smtClean="0"/>
              <a:t>m</a:t>
            </a:r>
            <a:r>
              <a:rPr lang="en-US" sz="2000" dirty="0" smtClean="0"/>
              <a:t>; if warranted, 0.75, 0.35 </a:t>
            </a:r>
            <a:r>
              <a:rPr lang="en-US" sz="2000" dirty="0" err="1" smtClean="0"/>
              <a:t>m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Two fueling scenarios - HFS and SGI</a:t>
            </a:r>
          </a:p>
          <a:p>
            <a:pPr lvl="1"/>
            <a:r>
              <a:rPr lang="en-US" sz="2000" dirty="0" smtClean="0"/>
              <a:t>Two input power levels - 2-3 MW and 4-6 MW</a:t>
            </a:r>
          </a:p>
          <a:p>
            <a:pPr lvl="1"/>
            <a:r>
              <a:rPr lang="en-US" sz="2000" dirty="0" smtClean="0"/>
              <a:t>Comparison between “cold”  and “warm” (~ 220 C) LLD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Anticipated deliverables from XP 1000</a:t>
            </a:r>
          </a:p>
          <a:p>
            <a:pPr lvl="1"/>
            <a:r>
              <a:rPr lang="en-US" sz="2000" dirty="0" smtClean="0"/>
              <a:t>Demonstration of reduced ion density / inventory with “warm” LLD</a:t>
            </a:r>
          </a:p>
          <a:p>
            <a:pPr lvl="2"/>
            <a:r>
              <a:rPr lang="en-US" sz="1600" dirty="0" smtClean="0"/>
              <a:t>Did LLD fully wet and operate as expected?</a:t>
            </a:r>
          </a:p>
          <a:p>
            <a:pPr lvl="1"/>
            <a:r>
              <a:rPr lang="en-US" sz="2000" dirty="0" smtClean="0"/>
              <a:t>Data on LLD thermal regime</a:t>
            </a:r>
          </a:p>
          <a:p>
            <a:pPr lvl="2"/>
            <a:r>
              <a:rPr lang="en-US" sz="1600" dirty="0" smtClean="0"/>
              <a:t>LLD steady-state heating? Heating due to plasma interaction?</a:t>
            </a:r>
          </a:p>
          <a:p>
            <a:pPr lvl="1"/>
            <a:r>
              <a:rPr lang="en-US" sz="2000" dirty="0" smtClean="0"/>
              <a:t>Data on LLD impurity handling</a:t>
            </a:r>
          </a:p>
          <a:p>
            <a:pPr lvl="2"/>
            <a:r>
              <a:rPr lang="en-US" sz="1600" dirty="0" smtClean="0"/>
              <a:t>Is Li, C, Fe, Mo sputtering a problem? </a:t>
            </a:r>
          </a:p>
          <a:p>
            <a:pPr lvl="1"/>
            <a:r>
              <a:rPr lang="en-US" sz="2000" dirty="0" smtClean="0"/>
              <a:t>Data on LITER evaporation requirements (rate, frequency)</a:t>
            </a:r>
          </a:p>
          <a:p>
            <a:pPr lvl="2"/>
            <a:r>
              <a:rPr lang="en-US" sz="1400" dirty="0" smtClean="0"/>
              <a:t>LITER between shots? Every few shots?</a:t>
            </a:r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809625"/>
          </a:xfrm>
        </p:spPr>
        <p:txBody>
          <a:bodyPr/>
          <a:lstStyle/>
          <a:p>
            <a:r>
              <a:rPr lang="en-US" sz="2600" dirty="0" smtClean="0"/>
              <a:t>XP 1001 aims at extending XP 1000 results to wider parameter range enabling trend studies and comparison with models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8458200" cy="5105400"/>
          </a:xfrm>
        </p:spPr>
        <p:txBody>
          <a:bodyPr/>
          <a:lstStyle/>
          <a:p>
            <a:r>
              <a:rPr lang="en-US" sz="2200" dirty="0" smtClean="0"/>
              <a:t>Study neutral and ion fluxes and particle balance as functions of</a:t>
            </a:r>
          </a:p>
          <a:p>
            <a:pPr lvl="1"/>
            <a:r>
              <a:rPr lang="en-US" sz="2000" dirty="0" smtClean="0"/>
              <a:t>Proximity to strike point (essentially, divertor ion flux and LLD temperature convoluted together)</a:t>
            </a:r>
          </a:p>
          <a:p>
            <a:pPr lvl="1"/>
            <a:r>
              <a:rPr lang="en-US" sz="2000" dirty="0" smtClean="0"/>
              <a:t>Steady-state core ion density (</a:t>
            </a:r>
            <a:r>
              <a:rPr lang="en-US" sz="2000" i="1" dirty="0" err="1" smtClean="0"/>
              <a:t>n</a:t>
            </a:r>
            <a:r>
              <a:rPr lang="en-US" sz="2000" i="1" baseline="-25000" dirty="0" err="1" smtClean="0"/>
              <a:t>d</a:t>
            </a:r>
            <a:r>
              <a:rPr lang="en-US" sz="2000" dirty="0" smtClean="0"/>
              <a:t> ~ 1-6 </a:t>
            </a:r>
            <a:r>
              <a:rPr lang="en-US" sz="2000" dirty="0" err="1" smtClean="0"/>
              <a:t>x</a:t>
            </a:r>
            <a:r>
              <a:rPr lang="en-US" sz="2000" dirty="0" smtClean="0"/>
              <a:t> 10</a:t>
            </a:r>
            <a:r>
              <a:rPr lang="en-US" sz="2000" baseline="30000" dirty="0" smtClean="0"/>
              <a:t>19</a:t>
            </a:r>
            <a:r>
              <a:rPr lang="en-US" sz="2000" dirty="0" smtClean="0"/>
              <a:t> m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)</a:t>
            </a:r>
          </a:p>
          <a:p>
            <a:pPr lvl="2"/>
            <a:r>
              <a:rPr lang="en-US" sz="1800" dirty="0" smtClean="0"/>
              <a:t>Use SGI fueling to vary core density</a:t>
            </a:r>
          </a:p>
          <a:p>
            <a:pPr lvl="1"/>
            <a:r>
              <a:rPr lang="en-US" sz="2000" dirty="0" smtClean="0"/>
              <a:t>Response of SOL and/or divertor density to source perturbation</a:t>
            </a:r>
          </a:p>
          <a:p>
            <a:pPr lvl="2"/>
            <a:r>
              <a:rPr lang="en-US" sz="1800" dirty="0" smtClean="0"/>
              <a:t>Use SGI and divertor gas puffs, measure “pump-out” times</a:t>
            </a:r>
          </a:p>
          <a:p>
            <a:pPr lvl="1"/>
            <a:r>
              <a:rPr lang="en-US" sz="2000" dirty="0" smtClean="0"/>
              <a:t>Steady-state LLD temperature</a:t>
            </a:r>
          </a:p>
          <a:p>
            <a:pPr lvl="2"/>
            <a:r>
              <a:rPr lang="en-US" sz="1800" dirty="0" smtClean="0"/>
              <a:t>Use heaters and/or helium system to vary LLD temperature</a:t>
            </a:r>
          </a:p>
          <a:p>
            <a:pPr lvl="2"/>
            <a:r>
              <a:rPr lang="en-US" sz="1800" dirty="0" smtClean="0"/>
              <a:t>Possibly, use plasma heating to increase LLD temperature</a:t>
            </a:r>
          </a:p>
          <a:p>
            <a:pPr lvl="1">
              <a:buNone/>
            </a:pPr>
            <a:endParaRPr lang="en-US" sz="1100" dirty="0" smtClean="0"/>
          </a:p>
          <a:p>
            <a:r>
              <a:rPr lang="en-US" sz="2200" dirty="0" smtClean="0"/>
              <a:t>Based on above measurements, infer LLD particle pumping characteristics using models</a:t>
            </a:r>
          </a:p>
          <a:p>
            <a:pPr lvl="1"/>
            <a:r>
              <a:rPr lang="en-US" sz="2000" dirty="0" smtClean="0"/>
              <a:t>“Simple” 0D particle balance for electrons and ions</a:t>
            </a:r>
          </a:p>
          <a:p>
            <a:pPr lvl="1"/>
            <a:r>
              <a:rPr lang="en-US" sz="2000" dirty="0" smtClean="0"/>
              <a:t>2D fluid models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Multiple diagnostic measurements will be </a:t>
            </a:r>
            <a:r>
              <a:rPr kumimoji="1" lang="en-US" sz="3100" dirty="0" smtClean="0"/>
              <a:t>analyzed </a:t>
            </a:r>
            <a:endParaRPr kumimoji="1" lang="en-US" sz="3100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3733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sz="2200" dirty="0"/>
              <a:t>Diagnostic set for</a:t>
            </a:r>
            <a:r>
              <a:rPr kumimoji="1" lang="en-US" sz="2200" dirty="0" smtClean="0"/>
              <a:t> LLD pumping studies</a:t>
            </a:r>
          </a:p>
          <a:p>
            <a:pPr lvl="1">
              <a:lnSpc>
                <a:spcPct val="90000"/>
              </a:lnSpc>
            </a:pPr>
            <a:r>
              <a:rPr kumimoji="1" lang="en-US" sz="2000" dirty="0" smtClean="0"/>
              <a:t>Spectroscopy</a:t>
            </a:r>
          </a:p>
          <a:p>
            <a:pPr lvl="2">
              <a:lnSpc>
                <a:spcPct val="90000"/>
              </a:lnSpc>
            </a:pPr>
            <a:r>
              <a:rPr kumimoji="1" lang="en-US" sz="1800" dirty="0" smtClean="0"/>
              <a:t>LADA</a:t>
            </a:r>
          </a:p>
          <a:p>
            <a:pPr lvl="2">
              <a:lnSpc>
                <a:spcPct val="90000"/>
              </a:lnSpc>
            </a:pPr>
            <a:r>
              <a:rPr kumimoji="1" lang="en-US" sz="1800" dirty="0" smtClean="0"/>
              <a:t>F</a:t>
            </a:r>
            <a:r>
              <a:rPr kumimoji="1" lang="en-US" sz="1800" dirty="0" smtClean="0">
                <a:sym typeface="Symbol" pitchFamily="24" charset="2"/>
              </a:rPr>
              <a:t>iltered </a:t>
            </a:r>
            <a:r>
              <a:rPr kumimoji="1" lang="en-US" sz="1800" dirty="0" smtClean="0"/>
              <a:t>cameras</a:t>
            </a:r>
          </a:p>
          <a:p>
            <a:pPr lvl="2">
              <a:lnSpc>
                <a:spcPct val="90000"/>
              </a:lnSpc>
            </a:pPr>
            <a:r>
              <a:rPr kumimoji="1" lang="en-US" sz="1800" dirty="0" smtClean="0"/>
              <a:t>VIPS2 and DIMS</a:t>
            </a:r>
          </a:p>
          <a:p>
            <a:pPr lvl="2">
              <a:lnSpc>
                <a:spcPct val="90000"/>
              </a:lnSpc>
            </a:pPr>
            <a:r>
              <a:rPr kumimoji="1" lang="en-US" sz="1800" dirty="0" smtClean="0"/>
              <a:t>Filterscopes</a:t>
            </a:r>
          </a:p>
          <a:p>
            <a:pPr lvl="1">
              <a:lnSpc>
                <a:spcPct val="90000"/>
              </a:lnSpc>
            </a:pPr>
            <a:r>
              <a:rPr kumimoji="1" lang="en-US" sz="2000" dirty="0" smtClean="0"/>
              <a:t>Neutral </a:t>
            </a:r>
            <a:r>
              <a:rPr kumimoji="1" lang="en-US" sz="2000" dirty="0"/>
              <a:t>pressure gauges</a:t>
            </a:r>
          </a:p>
          <a:p>
            <a:pPr lvl="1">
              <a:lnSpc>
                <a:spcPct val="90000"/>
              </a:lnSpc>
            </a:pPr>
            <a:r>
              <a:rPr kumimoji="1" lang="en-US" sz="2000" dirty="0"/>
              <a:t>Tile Langmuir </a:t>
            </a:r>
            <a:r>
              <a:rPr kumimoji="1" lang="en-US" sz="2000" dirty="0" smtClean="0"/>
              <a:t>probes</a:t>
            </a:r>
          </a:p>
          <a:p>
            <a:pPr lvl="2">
              <a:lnSpc>
                <a:spcPct val="90000"/>
              </a:lnSpc>
            </a:pPr>
            <a:r>
              <a:rPr kumimoji="1" lang="en-US" sz="1800" dirty="0" smtClean="0"/>
              <a:t> “Super tile” array</a:t>
            </a:r>
          </a:p>
          <a:p>
            <a:pPr lvl="2">
              <a:lnSpc>
                <a:spcPct val="90000"/>
              </a:lnSpc>
            </a:pPr>
            <a:r>
              <a:rPr kumimoji="1" lang="en-US" sz="1800" dirty="0" smtClean="0"/>
              <a:t>Existing probes</a:t>
            </a:r>
          </a:p>
          <a:p>
            <a:pPr lvl="1">
              <a:lnSpc>
                <a:spcPct val="90000"/>
              </a:lnSpc>
            </a:pPr>
            <a:r>
              <a:rPr kumimoji="1" lang="en-US" sz="2000" dirty="0" smtClean="0"/>
              <a:t>Midplane diagnostics</a:t>
            </a:r>
          </a:p>
          <a:p>
            <a:pPr lvl="2">
              <a:lnSpc>
                <a:spcPct val="90000"/>
              </a:lnSpc>
            </a:pPr>
            <a:r>
              <a:rPr kumimoji="1" lang="en-US" sz="1800" dirty="0" smtClean="0"/>
              <a:t>Thomson </a:t>
            </a:r>
            <a:r>
              <a:rPr kumimoji="1" lang="en-US" sz="1800" dirty="0"/>
              <a:t>scattering and CHERS </a:t>
            </a:r>
            <a:r>
              <a:rPr kumimoji="1" lang="en-US" sz="1800" dirty="0" smtClean="0"/>
              <a:t>systems</a:t>
            </a:r>
          </a:p>
          <a:p>
            <a:pPr lvl="2">
              <a:lnSpc>
                <a:spcPct val="90000"/>
              </a:lnSpc>
            </a:pPr>
            <a:r>
              <a:rPr kumimoji="1" lang="en-US" sz="1800" dirty="0" err="1" smtClean="0"/>
              <a:t>FIReTIP</a:t>
            </a:r>
            <a:r>
              <a:rPr kumimoji="1" lang="en-US" sz="1800" dirty="0" smtClean="0"/>
              <a:t>, </a:t>
            </a:r>
            <a:r>
              <a:rPr kumimoji="1" lang="en-US" sz="1800" dirty="0" err="1" smtClean="0"/>
              <a:t>reflectometry</a:t>
            </a:r>
            <a:endParaRPr kumimoji="1" lang="en-US" sz="1800" dirty="0" smtClean="0"/>
          </a:p>
          <a:p>
            <a:pPr lvl="2">
              <a:lnSpc>
                <a:spcPct val="90000"/>
              </a:lnSpc>
            </a:pPr>
            <a:r>
              <a:rPr kumimoji="1" lang="en-US" sz="1800" dirty="0" smtClean="0"/>
              <a:t>Fast probe (?)</a:t>
            </a:r>
          </a:p>
        </p:txBody>
      </p:sp>
      <p:pic>
        <p:nvPicPr>
          <p:cNvPr id="4" name="Picture 3" descr="Picture 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012324" y="1524000"/>
            <a:ext cx="4930307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 1001 would also produce good scans and data for pedestal, SOL and divertor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876800"/>
          </a:xfrm>
        </p:spPr>
        <p:txBody>
          <a:bodyPr/>
          <a:lstStyle/>
          <a:p>
            <a:r>
              <a:rPr lang="en-US" sz="2200" dirty="0" smtClean="0"/>
              <a:t>Effect of LLD on SOL / divertor transport</a:t>
            </a:r>
          </a:p>
          <a:p>
            <a:pPr lvl="1"/>
            <a:r>
              <a:rPr lang="en-US" sz="2000" dirty="0" smtClean="0"/>
              <a:t>Impurity sources</a:t>
            </a:r>
          </a:p>
          <a:p>
            <a:pPr lvl="1"/>
            <a:r>
              <a:rPr lang="en-US" sz="2000" dirty="0" smtClean="0"/>
              <a:t>What can we say about parallel heat transport?</a:t>
            </a:r>
          </a:p>
          <a:p>
            <a:pPr lvl="2"/>
            <a:r>
              <a:rPr lang="en-US" sz="1800" i="1" dirty="0" smtClean="0"/>
              <a:t>T</a:t>
            </a:r>
            <a:r>
              <a:rPr lang="en-US" sz="1800" i="1" baseline="-25000" dirty="0" smtClean="0"/>
              <a:t>e</a:t>
            </a:r>
            <a:r>
              <a:rPr lang="en-US" sz="1800" dirty="0" smtClean="0"/>
              <a:t> gradients?</a:t>
            </a:r>
          </a:p>
          <a:p>
            <a:pPr lvl="1"/>
            <a:r>
              <a:rPr lang="en-US" sz="2000" dirty="0" smtClean="0"/>
              <a:t>What can we say about radial ion and impurity transport?</a:t>
            </a:r>
          </a:p>
          <a:p>
            <a:pPr lvl="2"/>
            <a:r>
              <a:rPr lang="en-US" sz="1800" dirty="0" smtClean="0"/>
              <a:t>Use GPI to characterize blob velocity and size</a:t>
            </a:r>
          </a:p>
          <a:p>
            <a:pPr lvl="2"/>
            <a:endParaRPr lang="en-US" sz="1800" dirty="0" smtClean="0"/>
          </a:p>
          <a:p>
            <a:r>
              <a:rPr lang="en-US" sz="2200" dirty="0" smtClean="0"/>
              <a:t>Effect on pedestal</a:t>
            </a:r>
          </a:p>
          <a:p>
            <a:pPr lvl="1"/>
            <a:r>
              <a:rPr lang="en-US" sz="2000" dirty="0" smtClean="0"/>
              <a:t>Relate (</a:t>
            </a:r>
            <a:r>
              <a:rPr lang="en-US" sz="2000" i="1" dirty="0" smtClean="0"/>
              <a:t>n</a:t>
            </a:r>
            <a:r>
              <a:rPr lang="en-US" sz="2000" i="1" baseline="-25000" dirty="0" smtClean="0"/>
              <a:t>e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e</a:t>
            </a:r>
            <a:r>
              <a:rPr lang="en-US" sz="2000" dirty="0" smtClean="0"/>
              <a:t>) pedestal structure (height and width) and collisionality to recycling measurements and pumping (e.g., via </a:t>
            </a:r>
            <a:r>
              <a:rPr lang="en-US" sz="2000" dirty="0" err="1" smtClean="0"/>
              <a:t>Mahdavi</a:t>
            </a:r>
            <a:r>
              <a:rPr lang="en-US" sz="2000" dirty="0" smtClean="0"/>
              <a:t> model)</a:t>
            </a:r>
          </a:p>
          <a:p>
            <a:pPr lvl="1"/>
            <a:r>
              <a:rPr lang="en-US" sz="2000" dirty="0" smtClean="0"/>
              <a:t>Further quantify ion transport </a:t>
            </a:r>
            <a:r>
              <a:rPr lang="en-US" sz="2000" dirty="0" err="1" smtClean="0"/>
              <a:t>vs</a:t>
            </a:r>
            <a:r>
              <a:rPr lang="en-US" sz="2000" dirty="0" smtClean="0"/>
              <a:t> source </a:t>
            </a:r>
            <a:r>
              <a:rPr lang="en-US" sz="2000" dirty="0" smtClean="0"/>
              <a:t>effect</a:t>
            </a:r>
          </a:p>
          <a:p>
            <a:pPr lvl="1"/>
            <a:r>
              <a:rPr lang="en-US" sz="2000" dirty="0" smtClean="0"/>
              <a:t>Keep outer gap 10 cm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dirty="0" smtClean="0"/>
              <a:t>un </a:t>
            </a:r>
            <a:r>
              <a:rPr lang="en-US" dirty="0" smtClean="0"/>
              <a:t>plan</a:t>
            </a:r>
            <a:endParaRPr lang="en-US" dirty="0"/>
          </a:p>
        </p:txBody>
      </p:sp>
      <p:pic>
        <p:nvPicPr>
          <p:cNvPr id="5" name="Picture 4" descr="Picture 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057400"/>
            <a:ext cx="8360229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dirty="0" smtClean="0"/>
              <a:t>un plan (cont.)</a:t>
            </a:r>
            <a:endParaRPr lang="en-US" dirty="0"/>
          </a:p>
        </p:txBody>
      </p:sp>
      <p:pic>
        <p:nvPicPr>
          <p:cNvPr id="4" name="Picture 3" descr="Picture 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1219200"/>
            <a:ext cx="827457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92" charset="0"/>
            <a:ea typeface="ＭＳ Ｐゴシック" pitchFamily="92" charset="-128"/>
            <a:cs typeface="ＭＳ Ｐゴシック" pitchFamily="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92" charset="0"/>
            <a:ea typeface="ＭＳ Ｐゴシック" pitchFamily="92" charset="-128"/>
            <a:cs typeface="ＭＳ Ｐゴシック" pitchFamily="92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HD:Users:tegge2:Desktop:Sample_All_Lab-arial_narrow.pot</Template>
  <TotalTime>7087</TotalTime>
  <Words>1955</Words>
  <Application>Microsoft Macintosh PowerPoint</Application>
  <PresentationFormat>On-screen Show (4:3)</PresentationFormat>
  <Paragraphs>261</Paragraphs>
  <Slides>24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Sample_All_Lab-arial_narrow</vt:lpstr>
      <vt:lpstr>Equation</vt:lpstr>
      <vt:lpstr>Slide 1</vt:lpstr>
      <vt:lpstr>A consistent research plan of LLD studies is emerging…</vt:lpstr>
      <vt:lpstr>LLD pumping demonstration in XP 1000  (H. W. Kugel et al.)  is a prerequisite to this XP</vt:lpstr>
      <vt:lpstr>XP 1001 aims at extending XP 1000 results to wider parameter range enabling trend studies and comparison with models</vt:lpstr>
      <vt:lpstr>Multiple diagnostic measurements will be analyzed </vt:lpstr>
      <vt:lpstr>XP 1001 would also produce good scans and data for pedestal, SOL and divertor studies</vt:lpstr>
      <vt:lpstr>Run plan</vt:lpstr>
      <vt:lpstr>Run plan (cont.)</vt:lpstr>
      <vt:lpstr>Backup</vt:lpstr>
      <vt:lpstr>Liquid lithium ability to “pump” D depends on temperature and ion fluence and greatly exceeds that of solid lithium </vt:lpstr>
      <vt:lpstr>Understanding of lithium coatings and LLD for density control and pumping is emerging</vt:lpstr>
      <vt:lpstr>Uncertainty in thermal LLD regime will be clarified in XP 1000 and through modeling</vt:lpstr>
      <vt:lpstr>Recycling fluxes and coefficients will be measured as functions of LLD regime in this XP</vt:lpstr>
      <vt:lpstr>Local relative recycling coefficient measurements in LITER experiments showed reduction of R with lithium</vt:lpstr>
      <vt:lpstr>XP aims at LLD pumping characterization based on measured particle balance and models</vt:lpstr>
      <vt:lpstr>Particle balance models show wall pumping in LITER experiments</vt:lpstr>
      <vt:lpstr>Particle balance models show lithium pumping and tp* reduction in LITER experiments</vt:lpstr>
      <vt:lpstr>SGI fueling will be used to produce controlled steady-state ion density in XP 1001</vt:lpstr>
      <vt:lpstr>SGI singular gas pulses will be used to measure “pump-out” (edge “ tp* “ )</vt:lpstr>
      <vt:lpstr>Discharges without lithium conditioning never showed pump-out with SGI singular gas pulses</vt:lpstr>
      <vt:lpstr>Details of LLD thermal regime calculations  by M. Jaworski (1)</vt:lpstr>
      <vt:lpstr>Details of LLD thermal regime calculations  by M. Jaworski (2)</vt:lpstr>
      <vt:lpstr>Summary of APS 2009 poster “Modifications in SOL and divertor conditions with lithium coatings…” by V. A. Soukhanovskii et al.</vt:lpstr>
      <vt:lpstr>Ion inventory is well controlled in discharges with lithium, core carbon accumulates, lithium is screened out</vt:lpstr>
    </vt:vector>
  </TitlesOfParts>
  <Manager/>
  <Company>TID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TID</dc:creator>
  <cp:keywords/>
  <dc:description/>
  <cp:lastModifiedBy>Vlad Soukhanovskii</cp:lastModifiedBy>
  <cp:revision>549</cp:revision>
  <cp:lastPrinted>2010-03-03T20:39:33Z</cp:lastPrinted>
  <dcterms:created xsi:type="dcterms:W3CDTF">2010-03-19T16:56:01Z</dcterms:created>
  <dcterms:modified xsi:type="dcterms:W3CDTF">2010-03-19T17:06:24Z</dcterms:modified>
  <cp:category/>
</cp:coreProperties>
</file>