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Default Extension="pict" ContentType="image/pi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1217" r:id="rId2"/>
    <p:sldId id="1228" r:id="rId3"/>
    <p:sldId id="1230" r:id="rId4"/>
    <p:sldId id="1231" r:id="rId5"/>
    <p:sldId id="1235" r:id="rId6"/>
    <p:sldId id="1229" r:id="rId7"/>
    <p:sldId id="1225" r:id="rId8"/>
    <p:sldId id="1226" r:id="rId9"/>
    <p:sldId id="1233" r:id="rId10"/>
    <p:sldId id="1234" r:id="rId11"/>
  </p:sldIdLst>
  <p:sldSz cx="10058400" cy="7772400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509412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1018824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528237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2037649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547061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3056473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565886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4075298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201" autoAdjust="0"/>
    <p:restoredTop sz="94558" autoAdjust="0"/>
  </p:normalViewPr>
  <p:slideViewPr>
    <p:cSldViewPr>
      <p:cViewPr>
        <p:scale>
          <a:sx n="110" d="100"/>
          <a:sy n="110" d="100"/>
        </p:scale>
        <p:origin x="-296" y="56"/>
      </p:cViewPr>
      <p:guideLst>
        <p:guide orient="horz" pos="4512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gerhard:NSTX:ASC%20Research:XPs:2011&amp;12:HighAspectRatioConfinement:ConfigurationSca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gerhard:NSTX:ASC%20Research:XPs:2011&amp;12:HighAspectRatioConfinement:ConfigurationSca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layout/>
    </c:title>
    <c:plotArea>
      <c:layout/>
      <c:lineChart>
        <c:grouping val="stacked"/>
        <c:ser>
          <c:idx val="0"/>
          <c:order val="0"/>
          <c:tx>
            <c:v>"PF-1A Current (kA) vs. Elongation"</c:v>
          </c:tx>
          <c:cat>
            <c:numRef>
              <c:f>Sheet1!$F$20:$F$22</c:f>
              <c:numCache>
                <c:formatCode>General</c:formatCode>
                <c:ptCount val="3"/>
                <c:pt idx="0">
                  <c:v>2.69</c:v>
                </c:pt>
                <c:pt idx="1">
                  <c:v>2.55</c:v>
                </c:pt>
                <c:pt idx="2">
                  <c:v>2.3</c:v>
                </c:pt>
              </c:numCache>
            </c:numRef>
          </c:cat>
          <c:val>
            <c:numRef>
              <c:f>Sheet1!$E$20:$E$22</c:f>
              <c:numCache>
                <c:formatCode>General</c:formatCode>
                <c:ptCount val="3"/>
                <c:pt idx="0">
                  <c:v>6.3</c:v>
                </c:pt>
                <c:pt idx="1">
                  <c:v>11.55</c:v>
                </c:pt>
                <c:pt idx="2">
                  <c:v>19.6</c:v>
                </c:pt>
              </c:numCache>
            </c:numRef>
          </c:val>
        </c:ser>
        <c:marker val="1"/>
        <c:axId val="491881016"/>
        <c:axId val="69730776"/>
      </c:lineChart>
      <c:catAx>
        <c:axId val="491881016"/>
        <c:scaling>
          <c:orientation val="minMax"/>
        </c:scaling>
        <c:axPos val="b"/>
        <c:numFmt formatCode="General" sourceLinked="1"/>
        <c:tickLblPos val="nextTo"/>
        <c:crossAx val="69730776"/>
        <c:crosses val="autoZero"/>
        <c:auto val="1"/>
        <c:lblAlgn val="ctr"/>
        <c:lblOffset val="100"/>
      </c:catAx>
      <c:valAx>
        <c:axId val="69730776"/>
        <c:scaling>
          <c:orientation val="minMax"/>
        </c:scaling>
        <c:axPos val="l"/>
        <c:majorGridlines/>
        <c:numFmt formatCode="General" sourceLinked="1"/>
        <c:tickLblPos val="nextTo"/>
        <c:crossAx val="49188101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layout/>
    </c:title>
    <c:plotArea>
      <c:layout/>
      <c:lineChart>
        <c:grouping val="stacked"/>
        <c:ser>
          <c:idx val="0"/>
          <c:order val="0"/>
          <c:tx>
            <c:v>PF-1A Current (kA) vs. Aspect Ratio</c:v>
          </c:tx>
          <c:cat>
            <c:numRef>
              <c:f>Sheet1!$G$8:$G$10</c:f>
              <c:numCache>
                <c:formatCode>General</c:formatCode>
                <c:ptCount val="3"/>
                <c:pt idx="0">
                  <c:v>1.54</c:v>
                </c:pt>
                <c:pt idx="1">
                  <c:v>1.65</c:v>
                </c:pt>
                <c:pt idx="2">
                  <c:v>1.74</c:v>
                </c:pt>
              </c:numCache>
            </c:numRef>
          </c:cat>
          <c:val>
            <c:numRef>
              <c:f>Sheet1!$E$8:$E$10</c:f>
              <c:numCache>
                <c:formatCode>General</c:formatCode>
                <c:ptCount val="3"/>
                <c:pt idx="0">
                  <c:v>7.0</c:v>
                </c:pt>
                <c:pt idx="1">
                  <c:v>13.3</c:v>
                </c:pt>
                <c:pt idx="2">
                  <c:v>19.6</c:v>
                </c:pt>
              </c:numCache>
            </c:numRef>
          </c:val>
        </c:ser>
        <c:marker val="1"/>
        <c:axId val="491803688"/>
        <c:axId val="715336424"/>
      </c:lineChart>
      <c:catAx>
        <c:axId val="491803688"/>
        <c:scaling>
          <c:orientation val="minMax"/>
        </c:scaling>
        <c:axPos val="b"/>
        <c:numFmt formatCode="General" sourceLinked="1"/>
        <c:tickLblPos val="nextTo"/>
        <c:crossAx val="715336424"/>
        <c:crosses val="autoZero"/>
        <c:auto val="1"/>
        <c:lblAlgn val="ctr"/>
        <c:lblOffset val="100"/>
      </c:catAx>
      <c:valAx>
        <c:axId val="715336424"/>
        <c:scaling>
          <c:orientation val="minMax"/>
        </c:scaling>
        <c:axPos val="l"/>
        <c:majorGridlines/>
        <c:numFmt formatCode="General" sourceLinked="1"/>
        <c:tickLblPos val="nextTo"/>
        <c:crossAx val="491803688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8CEE83D-934B-45AC-8983-28EBB03C1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684213"/>
            <a:ext cx="4530725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21897F-147E-49F9-9E99-D5D1A67B0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E9C22-BA6E-4118-B928-415BE26CFE7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4213"/>
            <a:ext cx="4530725" cy="35004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4213"/>
            <a:ext cx="4530725" cy="350043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036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8155-7E2B-4179-A26C-0EB5A96A8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" y="1381760"/>
            <a:ext cx="96393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1050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40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455747"/>
            <a:ext cx="10058400" cy="3166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300355" y="7520517"/>
            <a:ext cx="593725" cy="20690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20200" y="7513320"/>
            <a:ext cx="838200" cy="17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i="0">
                <a:solidFill>
                  <a:schemeClr val="accent2"/>
                </a:solidFill>
                <a:latin typeface="+mn-lt"/>
                <a:ea typeface="ＭＳ Ｐゴシック" pitchFamily="-128" charset="-128"/>
              </a:defRPr>
            </a:lvl1pPr>
          </a:lstStyle>
          <a:p>
            <a:pPr>
              <a:defRPr/>
            </a:pPr>
            <a:fld id="{5D979B0C-EB9A-49B0-AD33-1B61E0903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011680" y="7513320"/>
            <a:ext cx="6035040" cy="244687"/>
          </a:xfrm>
          <a:prstGeom prst="rect">
            <a:avLst/>
          </a:prstGeom>
          <a:noFill/>
        </p:spPr>
        <p:txBody>
          <a:bodyPr lIns="101882" tIns="50941" rIns="101882" bIns="50941">
            <a:spAutoFit/>
          </a:bodyPr>
          <a:lstStyle/>
          <a:p>
            <a:pPr algn="ctr">
              <a:defRPr/>
            </a:pPr>
            <a:r>
              <a:rPr lang="en-US" sz="900" i="0" dirty="0" smtClean="0"/>
              <a:t>NSTX Team Review: </a:t>
            </a:r>
            <a:r>
              <a:rPr lang="en-US" sz="900" i="0" dirty="0" smtClean="0"/>
              <a:t>Confinement at high-A</a:t>
            </a:r>
            <a:r>
              <a:rPr lang="en-US" sz="900" i="0" baseline="0" dirty="0" smtClean="0"/>
              <a:t> and </a:t>
            </a:r>
            <a:r>
              <a:rPr lang="en-US" sz="900" i="0" baseline="0" dirty="0" err="1" smtClean="0">
                <a:latin typeface="Symbol" charset="2"/>
                <a:cs typeface="Symbol" charset="2"/>
              </a:rPr>
              <a:t>k</a:t>
            </a:r>
            <a:r>
              <a:rPr lang="en-US" sz="900" i="0" baseline="0" dirty="0" smtClean="0"/>
              <a:t> (Gerhardt, et al.)</a:t>
            </a:r>
            <a:endParaRPr lang="en-US" sz="9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5pPr>
      <a:lvl6pPr marL="509412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6pPr>
      <a:lvl7pPr marL="1018824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7pPr>
      <a:lvl8pPr marL="1528237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8pPr>
      <a:lvl9pPr marL="2037649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accent2"/>
          </a:solidFill>
          <a:latin typeface="+mn-lt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009999"/>
          </a:solidFill>
          <a:latin typeface="+mn-lt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801767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3311180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820592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4330004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sgerhard:NSTX:ASC%20Research:SPG%20Papers:Scenario%20NF%20Paper:Submission%201:Scen_Dev_NF_SPG.doc!OLE_LINK3" TargetMode="External"/><Relationship Id="rId4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chart" Target="../charts/chart1.xml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100584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100584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67640" y="1122680"/>
            <a:ext cx="97231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dirty="0" smtClean="0"/>
              <a:t>Is there any confinement degradation going to NSTX-Upgrade Elongation and Aspect Ratio?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2800" i="0" dirty="0" smtClean="0">
                <a:solidFill>
                  <a:schemeClr val="accent2"/>
                </a:solidFill>
                <a:latin typeface="Arial" charset="0"/>
              </a:rPr>
              <a:t>(XP-1103)</a:t>
            </a:r>
            <a:endParaRPr lang="en-US" sz="2800" i="0" dirty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676400" y="2331720"/>
            <a:ext cx="6621780" cy="44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/>
            <a:r>
              <a:rPr lang="en-US" sz="2200" i="0" dirty="0" smtClean="0">
                <a:solidFill>
                  <a:schemeClr val="tx1"/>
                </a:solidFill>
                <a:latin typeface="Arial" pitchFamily="34" charset="0"/>
              </a:rPr>
              <a:t>Stefan Gerhardt,…</a:t>
            </a: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981200" y="3429000"/>
            <a:ext cx="6286500" cy="20774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NSTX Team </a:t>
            </a:r>
            <a:r>
              <a:rPr lang="en-US" sz="1800" i="0" dirty="0" smtClean="0">
                <a:solidFill>
                  <a:srgbClr val="FF0000"/>
                </a:solidFill>
              </a:rPr>
              <a:t>Review</a:t>
            </a:r>
            <a:endParaRPr lang="en-US" sz="18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00"/>
            <a:ext cx="10058400" cy="95176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922020" y="124143"/>
            <a:ext cx="1493194" cy="6155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0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4016375" y="259080"/>
            <a:ext cx="16833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2000" dirty="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51816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2" name="Picture 48" descr="ppi221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" y="2245360"/>
            <a:ext cx="1466850" cy="543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3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4" name="Text Box 152"/>
          <p:cNvSpPr txBox="1">
            <a:spLocks noChangeArrowheads="1"/>
          </p:cNvSpPr>
          <p:nvPr/>
        </p:nvSpPr>
        <p:spPr bwMode="auto">
          <a:xfrm>
            <a:off x="41910" y="2252557"/>
            <a:ext cx="1466850" cy="530198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Colorado </a:t>
            </a:r>
            <a:r>
              <a:rPr lang="en-US" sz="1000" dirty="0" err="1">
                <a:solidFill>
                  <a:srgbClr val="0000FF"/>
                </a:solidFill>
                <a:latin typeface="Arial" pitchFamily="34" charset="0"/>
              </a:rPr>
              <a:t>Sch</a:t>
            </a: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 err="1">
                <a:solidFill>
                  <a:srgbClr val="0000FF"/>
                </a:solidFill>
                <a:latin typeface="Arial" pitchFamily="34" charset="0"/>
              </a:rPr>
              <a:t>CompX</a:t>
            </a:r>
            <a:endParaRPr lang="en-US" sz="100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</p:txBody>
      </p:sp>
      <p:cxnSp>
        <p:nvCxnSpPr>
          <p:cNvPr id="2095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6" name="Picture 53" descr="ppi224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9640" y="2554817"/>
            <a:ext cx="1412717" cy="513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7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8" name="Text Box 153"/>
          <p:cNvSpPr txBox="1">
            <a:spLocks noChangeArrowheads="1"/>
          </p:cNvSpPr>
          <p:nvPr/>
        </p:nvSpPr>
        <p:spPr bwMode="auto">
          <a:xfrm>
            <a:off x="8549640" y="2609504"/>
            <a:ext cx="1412717" cy="50765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Culham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Sci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Ctr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Ioffe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RRC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Kurchatov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ENEA,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Frascati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CEA,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Cadarache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J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lich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Garching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  <p:cxnSp>
        <p:nvCxnSpPr>
          <p:cNvPr id="2099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0" name="Picture 155" descr="nstx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0220" y="5008880"/>
            <a:ext cx="22299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1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2" name="Picture 160" descr="framed_team_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4821" y="4789382"/>
            <a:ext cx="3693319" cy="281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3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51816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Shapes In Study Are Designed to Mimic Upgrade Scenarios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Proposed Shape</a:t>
            </a:r>
            <a:r>
              <a:rPr lang="en-US" dirty="0" smtClean="0">
                <a:solidFill>
                  <a:schemeClr val="tx1"/>
                </a:solidFill>
              </a:rPr>
              <a:t>             </a:t>
            </a:r>
            <a:r>
              <a:rPr lang="en-US" dirty="0" smtClean="0"/>
              <a:t>NSTX-Upgrade Scenarios</a:t>
            </a:r>
            <a:endParaRPr lang="en-US" dirty="0"/>
          </a:p>
        </p:txBody>
      </p:sp>
      <p:pic>
        <p:nvPicPr>
          <p:cNvPr id="4" name="Picture 3" descr="Screen shot 2011-04-25 at 10.20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143000"/>
            <a:ext cx="4143704" cy="6324600"/>
          </a:xfrm>
          <a:prstGeom prst="rect">
            <a:avLst/>
          </a:prstGeom>
        </p:spPr>
      </p:pic>
      <p:pic>
        <p:nvPicPr>
          <p:cNvPr id="5" name="Picture 4" descr="Screen shot 2011-04-26 at 9.49.1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35814"/>
            <a:ext cx="4648200" cy="6228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02683" y="1295400"/>
            <a:ext cx="2174717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A=1.8</a:t>
            </a:r>
          </a:p>
          <a:p>
            <a:r>
              <a:rPr lang="en-US" dirty="0" err="1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=2.95</a:t>
            </a:r>
          </a:p>
          <a:p>
            <a:r>
              <a:rPr lang="en-US" dirty="0" smtClean="0"/>
              <a:t>High-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T</a:t>
            </a:r>
            <a:r>
              <a:rPr lang="en-US" dirty="0" smtClean="0"/>
              <a:t> optimization</a:t>
            </a:r>
          </a:p>
          <a:p>
            <a:r>
              <a:rPr lang="en-US" dirty="0" smtClean="0"/>
              <a:t>Maximize Off Axis NBCD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84931" y="1393448"/>
            <a:ext cx="16108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A=1.75</a:t>
            </a:r>
          </a:p>
          <a:p>
            <a:r>
              <a:rPr lang="en-US" dirty="0" err="1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=2.8</a:t>
            </a:r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NI</a:t>
            </a:r>
            <a:r>
              <a:rPr lang="en-US" dirty="0" smtClean="0"/>
              <a:t>=1 optimization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10058400" cy="6248400"/>
          </a:xfrm>
        </p:spPr>
        <p:txBody>
          <a:bodyPr/>
          <a:lstStyle/>
          <a:p>
            <a:r>
              <a:rPr lang="en-US" sz="2000" dirty="0" smtClean="0"/>
              <a:t>Aspect (A) ratio and elongation (</a:t>
            </a:r>
            <a:r>
              <a:rPr lang="en-US" sz="2000" dirty="0" err="1" smtClean="0">
                <a:latin typeface="Symbol" charset="2"/>
                <a:cs typeface="Symbol" charset="2"/>
              </a:rPr>
              <a:t>k</a:t>
            </a:r>
            <a:r>
              <a:rPr lang="en-US" sz="2000" dirty="0" smtClean="0"/>
              <a:t>) are the lowest order shape parameters in a </a:t>
            </a:r>
            <a:r>
              <a:rPr lang="en-US" sz="2000" dirty="0" err="1" smtClean="0"/>
              <a:t>tokamak</a:t>
            </a:r>
            <a:r>
              <a:rPr lang="en-US" sz="2000" dirty="0" smtClean="0"/>
              <a:t>…and their impact on the ST is the focus of R11-2.</a:t>
            </a:r>
          </a:p>
          <a:p>
            <a:r>
              <a:rPr lang="en-US" sz="2000" dirty="0" smtClean="0"/>
              <a:t>NSTX has a large database of confinement with A&lt;1.55 and </a:t>
            </a:r>
            <a:r>
              <a:rPr lang="en-US" sz="2000" dirty="0" err="1" smtClean="0">
                <a:latin typeface="Symbol" charset="2"/>
                <a:cs typeface="Symbol" charset="2"/>
              </a:rPr>
              <a:t>k</a:t>
            </a:r>
            <a:r>
              <a:rPr lang="en-US" sz="2000" dirty="0" smtClean="0"/>
              <a:t>&lt;2.4.</a:t>
            </a:r>
          </a:p>
          <a:p>
            <a:pPr lvl="1"/>
            <a:r>
              <a:rPr lang="en-US" sz="1800" dirty="0" smtClean="0"/>
              <a:t>NSTX upgrade will run at larger values of both these parameters.</a:t>
            </a:r>
          </a:p>
          <a:p>
            <a:r>
              <a:rPr lang="en-US" sz="2000" dirty="0" smtClean="0"/>
              <a:t>It is hard to scan these parameters independently in NSTX.</a:t>
            </a:r>
          </a:p>
          <a:p>
            <a:pPr lvl="1"/>
            <a:r>
              <a:rPr lang="en-US" sz="1800" dirty="0" smtClean="0"/>
              <a:t>Will be even harder in NSTX-U…this may be the last chance.</a:t>
            </a:r>
          </a:p>
          <a:p>
            <a:r>
              <a:rPr lang="en-US" sz="2000" dirty="0" smtClean="0"/>
              <a:t>Propose to do three scans:</a:t>
            </a:r>
          </a:p>
          <a:p>
            <a:pPr lvl="1"/>
            <a:r>
              <a:rPr lang="en-US" sz="1800" dirty="0" smtClean="0"/>
              <a:t>A scan at fixed </a:t>
            </a:r>
            <a:r>
              <a:rPr lang="en-US" sz="1800" dirty="0" err="1" smtClean="0">
                <a:latin typeface="Symbol" charset="2"/>
                <a:cs typeface="Symbol" charset="2"/>
              </a:rPr>
              <a:t>k</a:t>
            </a:r>
            <a:endParaRPr lang="en-US" sz="1800" dirty="0" smtClean="0"/>
          </a:p>
          <a:p>
            <a:pPr lvl="1"/>
            <a:r>
              <a:rPr lang="en-US" sz="1800" dirty="0" err="1" smtClean="0">
                <a:latin typeface="Symbol" charset="2"/>
                <a:cs typeface="Symbol" charset="2"/>
              </a:rPr>
              <a:t>k</a:t>
            </a:r>
            <a:r>
              <a:rPr lang="en-US" sz="1800" dirty="0" smtClean="0"/>
              <a:t> scan at fixed A</a:t>
            </a:r>
          </a:p>
          <a:p>
            <a:pPr lvl="1"/>
            <a:r>
              <a:rPr lang="en-US" sz="1800" dirty="0" smtClean="0"/>
              <a:t>Push to very high A and </a:t>
            </a:r>
            <a:r>
              <a:rPr lang="en-US" sz="1800" dirty="0" err="1" smtClean="0">
                <a:latin typeface="Symbol" charset="2"/>
                <a:cs typeface="Symbol" charset="2"/>
              </a:rPr>
              <a:t>k</a:t>
            </a:r>
            <a:endParaRPr lang="en-US" sz="1800" dirty="0" smtClean="0">
              <a:latin typeface="Symbol" charset="2"/>
              <a:cs typeface="Symbol" charset="2"/>
            </a:endParaRPr>
          </a:p>
          <a:p>
            <a:r>
              <a:rPr lang="en-US" sz="2400" dirty="0" smtClean="0"/>
              <a:t>Goals: </a:t>
            </a:r>
          </a:p>
          <a:p>
            <a:pPr lvl="1">
              <a:buNone/>
            </a:pPr>
            <a:r>
              <a:rPr lang="en-US" sz="1800" dirty="0" smtClean="0"/>
              <a:t>1: Confirm (or not) confinement and current drive assumptions used in Upgrade modeling.</a:t>
            </a:r>
          </a:p>
          <a:p>
            <a:pPr lvl="1"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H</a:t>
            </a:r>
            <a:r>
              <a:rPr lang="en-US" sz="1800" baseline="-25000" dirty="0" smtClean="0">
                <a:solidFill>
                  <a:srgbClr val="FF0000"/>
                </a:solidFill>
              </a:rPr>
              <a:t>98</a:t>
            </a:r>
            <a:r>
              <a:rPr lang="en-US" sz="1800" dirty="0" smtClean="0">
                <a:solidFill>
                  <a:srgbClr val="FF0000"/>
                </a:solidFill>
              </a:rPr>
              <a:t>=1 is accessible? 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     Ion transport remains neoclassical? 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     </a:t>
            </a:r>
            <a:r>
              <a:rPr lang="en-US" sz="1800" dirty="0" err="1" smtClean="0">
                <a:solidFill>
                  <a:srgbClr val="FF0000"/>
                </a:solidFill>
              </a:rPr>
              <a:t>NUBEAM+Sauter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BS+V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loop</a:t>
            </a:r>
            <a:r>
              <a:rPr lang="en-US" sz="1800" dirty="0" smtClean="0">
                <a:solidFill>
                  <a:srgbClr val="FF0000"/>
                </a:solidFill>
              </a:rPr>
              <a:t> analysis can predict the current profile?</a:t>
            </a:r>
          </a:p>
          <a:p>
            <a:pPr lvl="1">
              <a:buNone/>
            </a:pPr>
            <a:r>
              <a:rPr lang="en-US" sz="1800" dirty="0" smtClean="0"/>
              <a:t>2: Determine if there is a strong A or </a:t>
            </a:r>
            <a:r>
              <a:rPr lang="en-US" sz="1800" dirty="0" err="1" smtClean="0">
                <a:latin typeface="Symbol" charset="2"/>
                <a:cs typeface="Symbol" charset="2"/>
              </a:rPr>
              <a:t>k</a:t>
            </a:r>
            <a:r>
              <a:rPr lang="en-US" sz="1800" dirty="0" smtClean="0"/>
              <a:t> dependence of the above.</a:t>
            </a:r>
          </a:p>
          <a:p>
            <a:pPr lvl="1">
              <a:buNone/>
            </a:pPr>
            <a:r>
              <a:rPr lang="en-US" sz="1800" dirty="0" smtClean="0"/>
              <a:t>3: Develop the shapes to be used in further XPs targeting R11-2, JRT, Upgrade support.</a:t>
            </a:r>
          </a:p>
          <a:p>
            <a:pPr lvl="1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Data Set Last Year Showed a Reduction in Confinement When A &amp; </a:t>
            </a:r>
            <a:r>
              <a:rPr lang="en-US" dirty="0" err="1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 Were Increased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1295400"/>
            <a:ext cx="5486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I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=900 kA, B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=0.45 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Some drop in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Symbol" charset="2"/>
                <a:cs typeface="Symbol" charset="2"/>
              </a:rPr>
              <a:t>b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 at higher A (for fixed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P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inj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Big hit in q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95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. (10-&gt;7.5)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Confinement is degraded by ~10%.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H from 1.02 to 0.85.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T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 is a bit lower, which hurts the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ヒラギノ角ゴ Pro W3" charset="-128"/>
                <a:cs typeface="Arial"/>
              </a:rPr>
              <a:t>NBCD.	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  <a:latin typeface="Arial"/>
                <a:cs typeface="Arial"/>
              </a:rPr>
              <a:t>Data collected at the end of the run, when machine performance was sub-optimal.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400" b="0" i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5" name="Picture 3" descr="Screen shot 2010-11-29 at 1.26.35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060986"/>
            <a:ext cx="4724400" cy="671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1-05-13 at 11.36.3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808" y="3810000"/>
            <a:ext cx="3443392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Scenarios Need H~1.0 at Higher A to Meet </a:t>
            </a:r>
            <a:br>
              <a:rPr lang="en-US" dirty="0" smtClean="0"/>
            </a:br>
            <a:r>
              <a:rPr lang="en-US" dirty="0" smtClean="0"/>
              <a:t>Aggressive Scenario Goals</a:t>
            </a:r>
            <a:endParaRPr lang="en-US" dirty="0"/>
          </a:p>
        </p:txBody>
      </p:sp>
      <p:pic>
        <p:nvPicPr>
          <p:cNvPr id="5" name="Picture 4" descr="Screen shot 2011-05-12 at 11.41.5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143000"/>
            <a:ext cx="3200400" cy="3074705"/>
          </a:xfrm>
          <a:prstGeom prst="rect">
            <a:avLst/>
          </a:prstGeom>
        </p:spPr>
      </p:pic>
      <p:pic>
        <p:nvPicPr>
          <p:cNvPr id="6" name="Picture 5" descr="Screen shot 2011-05-12 at 11.42.4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3730"/>
            <a:ext cx="3276600" cy="3206459"/>
          </a:xfrm>
          <a:prstGeom prst="rect">
            <a:avLst/>
          </a:prstGeom>
        </p:spPr>
      </p:pic>
      <p:pic>
        <p:nvPicPr>
          <p:cNvPr id="7" name="Picture 6" descr="Screen shot 2011-05-12 at 11.43.40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5" y="4275285"/>
            <a:ext cx="3227176" cy="3187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6200" y="49530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Comparisons of Upgrade Scenarios To Existing Data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239000" y="18288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Effect of degraded confinement on NSTX-Upgrade 100% non-inductive scenarios.</a:t>
            </a:r>
            <a:endParaRPr lang="en-US" sz="16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 rot="16200000" flipV="1">
            <a:off x="4610100" y="4457700"/>
            <a:ext cx="609600" cy="76200"/>
          </a:xfrm>
          <a:prstGeom prst="line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0800000">
            <a:off x="3429000" y="4038600"/>
            <a:ext cx="838200" cy="762000"/>
          </a:xfrm>
          <a:prstGeom prst="line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Straight Connector 14"/>
          <p:cNvCxnSpPr>
            <a:stCxn id="9" idx="1"/>
          </p:cNvCxnSpPr>
          <p:nvPr/>
        </p:nvCxnSpPr>
        <p:spPr bwMode="auto">
          <a:xfrm rot="10800000" flipV="1">
            <a:off x="3276600" y="5368498"/>
            <a:ext cx="609600" cy="41701"/>
          </a:xfrm>
          <a:prstGeom prst="line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8001000" y="3352006"/>
            <a:ext cx="609600" cy="1588"/>
          </a:xfrm>
          <a:prstGeom prst="line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SFD in NSTX-Upgrade Will Mandate High Elongation</a:t>
            </a:r>
            <a:endParaRPr lang="en-US" dirty="0"/>
          </a:p>
        </p:txBody>
      </p:sp>
      <p:pic>
        <p:nvPicPr>
          <p:cNvPr id="4" name="Picture 3" descr="Screen shot 2011-06-08 at 10.13.19 PM.png"/>
          <p:cNvPicPr>
            <a:picLocks noChangeAspect="1"/>
          </p:cNvPicPr>
          <p:nvPr/>
        </p:nvPicPr>
        <p:blipFill>
          <a:blip r:embed="rId2"/>
          <a:srcRect r="62622"/>
          <a:stretch>
            <a:fillRect/>
          </a:stretch>
        </p:blipFill>
        <p:spPr>
          <a:xfrm>
            <a:off x="3733800" y="1371600"/>
            <a:ext cx="2667000" cy="5440712"/>
          </a:xfrm>
          <a:prstGeom prst="rect">
            <a:avLst/>
          </a:prstGeom>
        </p:spPr>
      </p:pic>
      <p:pic>
        <p:nvPicPr>
          <p:cNvPr id="5" name="Picture 4" descr="Screen shot 2011-06-07 at 11.51.34 PM.png"/>
          <p:cNvPicPr>
            <a:picLocks noChangeAspect="1"/>
          </p:cNvPicPr>
          <p:nvPr/>
        </p:nvPicPr>
        <p:blipFill>
          <a:blip r:embed="rId3"/>
          <a:srcRect r="68317"/>
          <a:stretch>
            <a:fillRect/>
          </a:stretch>
        </p:blipFill>
        <p:spPr>
          <a:xfrm>
            <a:off x="533400" y="1332374"/>
            <a:ext cx="2438400" cy="5479938"/>
          </a:xfrm>
          <a:prstGeom prst="rect">
            <a:avLst/>
          </a:prstGeom>
        </p:spPr>
      </p:pic>
      <p:pic>
        <p:nvPicPr>
          <p:cNvPr id="6" name="Picture 5" descr="Screen shot 2011-06-09 at 1.14.12 PM.png"/>
          <p:cNvPicPr>
            <a:picLocks noChangeAspect="1"/>
          </p:cNvPicPr>
          <p:nvPr/>
        </p:nvPicPr>
        <p:blipFill>
          <a:blip r:embed="rId4"/>
          <a:srcRect r="66003"/>
          <a:stretch>
            <a:fillRect/>
          </a:stretch>
        </p:blipFill>
        <p:spPr>
          <a:xfrm>
            <a:off x="6934200" y="1478312"/>
            <a:ext cx="2375794" cy="541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7010400"/>
            <a:ext cx="553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(D)SFD Works Best with Small Top/Bottom Gaps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97312"/>
            <a:ext cx="1981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DN, </a:t>
            </a:r>
            <a:r>
              <a:rPr lang="en-US" dirty="0" err="1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=2.93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1185924"/>
            <a:ext cx="1981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DSFD, </a:t>
            </a:r>
            <a:r>
              <a:rPr lang="en-US" dirty="0" err="1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=2.88, A=1.83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1249712"/>
            <a:ext cx="1981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DSFD, </a:t>
            </a:r>
            <a:r>
              <a:rPr lang="en-US" dirty="0" err="1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=3.06, A=1.89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General, It is Hard to Scan A and </a:t>
            </a:r>
            <a:r>
              <a:rPr lang="en-US" dirty="0" err="1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 Independently</a:t>
            </a:r>
            <a:endParaRPr lang="en-US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52400" y="3048000"/>
          <a:ext cx="4484393" cy="3200400"/>
        </p:xfrm>
        <a:graphic>
          <a:graphicData uri="http://schemas.openxmlformats.org/presentationml/2006/ole">
            <p:oleObj spid="_x0000_s14338" name="Document" r:id="rId3" imgW="2971800" imgH="2120900" progId="Word.Document.12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905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Space of aspect ratio and elongation for NSTX and some proposed next step devices.</a:t>
            </a:r>
            <a:endParaRPr lang="en-US" sz="1800" dirty="0"/>
          </a:p>
        </p:txBody>
      </p:sp>
      <p:pic>
        <p:nvPicPr>
          <p:cNvPr id="6" name="Picture 5" descr="Screen shot 2011-05-12 at 11.45.2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667000"/>
            <a:ext cx="4318000" cy="427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1524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Space of aspect ratio and elongation for NSTX and interesting upgrade scenarios.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100584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of Kappa At Fixed A.</a:t>
            </a:r>
            <a:br>
              <a:rPr lang="en-US" dirty="0" smtClean="0"/>
            </a:br>
            <a:r>
              <a:rPr lang="en-US" dirty="0" smtClean="0"/>
              <a:t>With Constant I</a:t>
            </a:r>
            <a:r>
              <a:rPr lang="en-US" baseline="-25000" dirty="0" smtClean="0"/>
              <a:t>P</a:t>
            </a:r>
            <a:r>
              <a:rPr lang="en-US" dirty="0" smtClean="0"/>
              <a:t> or Constant q</a:t>
            </a:r>
            <a:r>
              <a:rPr lang="en-US" baseline="-25000" dirty="0" smtClean="0"/>
              <a:t>95</a:t>
            </a:r>
            <a:endParaRPr lang="en-US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" y="1122680"/>
            <a:ext cx="6004560" cy="139192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sz="2400" dirty="0" smtClean="0"/>
              <a:t>Low elongation limit is set by current limit on the PF-1A coil.</a:t>
            </a:r>
          </a:p>
          <a:p>
            <a:pPr lvl="1">
              <a:buClr>
                <a:srgbClr val="010000"/>
              </a:buClr>
            </a:pPr>
            <a:r>
              <a:rPr lang="en-US" sz="2000" dirty="0" smtClean="0"/>
              <a:t>Otherwise the inner gap shrinks</a:t>
            </a:r>
          </a:p>
          <a:p>
            <a:pPr lvl="1">
              <a:buClr>
                <a:srgbClr val="010000"/>
              </a:buClr>
            </a:pPr>
            <a:r>
              <a:rPr lang="en-US" sz="2000" dirty="0" smtClean="0"/>
              <a:t>700 kA plasma need 19.6 kA of PF-1A</a:t>
            </a:r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51816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11" name="Picture 10" descr="Screen shot 2011-03-03 at 9.32.3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219200"/>
            <a:ext cx="4419600" cy="6203295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/>
        </p:nvGraphicFramePr>
        <p:xfrm>
          <a:off x="2209800" y="2895600"/>
          <a:ext cx="3429000" cy="227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81000" y="5334000"/>
          <a:ext cx="5486400" cy="1752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97280"/>
                <a:gridCol w="1097280"/>
                <a:gridCol w="1097280"/>
                <a:gridCol w="1097280"/>
                <a:gridCol w="1097280"/>
              </a:tblGrid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Symbol" charset="2"/>
                          <a:cs typeface="Symbol" charset="2"/>
                        </a:rPr>
                        <a:t>k</a:t>
                      </a:r>
                      <a:endParaRPr lang="en-US" sz="15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</a:t>
                      </a:r>
                      <a:r>
                        <a:rPr lang="en-US" sz="1500" baseline="-25000" dirty="0" smtClean="0"/>
                        <a:t>P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q</a:t>
                      </a:r>
                      <a:r>
                        <a:rPr lang="en-US" sz="1500" baseline="-25000" dirty="0" smtClean="0"/>
                        <a:t>95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</a:t>
                      </a:r>
                      <a:r>
                        <a:rPr lang="en-US" sz="1500" baseline="-25000" dirty="0" smtClean="0"/>
                        <a:t>PF-1A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1.56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2.66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825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12.1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10.7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1.55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2.69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700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17.9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6.3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1.55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2.55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700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13.9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11.6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1.52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2.3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700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12.03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19.6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3" descr="Screen shot 2011-03-03 at 3.53.0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66999"/>
            <a:ext cx="1752600" cy="25147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53200" y="1078468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Scan of </a:t>
            </a:r>
            <a:r>
              <a:rPr lang="en-US" sz="180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r>
              <a:rPr lang="en-US" sz="1800" i="0" dirty="0" smtClean="0">
                <a:solidFill>
                  <a:schemeClr val="tx1"/>
                </a:solidFill>
              </a:rPr>
              <a:t> at fixed A and I</a:t>
            </a:r>
            <a:r>
              <a:rPr lang="en-US" sz="1800" i="0" baseline="-25000" dirty="0" smtClean="0">
                <a:solidFill>
                  <a:schemeClr val="tx1"/>
                </a:solidFill>
              </a:rPr>
              <a:t>P</a:t>
            </a:r>
            <a:endParaRPr lang="en-US" sz="18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of A at Fixed Kappa</a:t>
            </a:r>
            <a:br>
              <a:rPr lang="en-US" dirty="0" smtClean="0"/>
            </a:br>
            <a:r>
              <a:rPr lang="en-US" dirty="0" smtClean="0"/>
              <a:t>With Constant I</a:t>
            </a:r>
            <a:r>
              <a:rPr lang="en-US" baseline="-25000" dirty="0" smtClean="0"/>
              <a:t>P</a:t>
            </a:r>
            <a:r>
              <a:rPr lang="en-US" dirty="0" smtClean="0"/>
              <a:t> or Constant q</a:t>
            </a:r>
            <a:r>
              <a:rPr lang="en-US" baseline="-25000" dirty="0" smtClean="0"/>
              <a:t>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547360" cy="904240"/>
          </a:xfrm>
        </p:spPr>
        <p:txBody>
          <a:bodyPr/>
          <a:lstStyle/>
          <a:p>
            <a:r>
              <a:rPr lang="en-US" dirty="0" smtClean="0"/>
              <a:t>High aspect ratio limit set by the PF-1A coil current limit.</a:t>
            </a:r>
            <a:endParaRPr lang="en-US" dirty="0"/>
          </a:p>
        </p:txBody>
      </p:sp>
      <p:pic>
        <p:nvPicPr>
          <p:cNvPr id="4" name="Picture 3" descr="Screen shot 2011-03-03 at 10.01.1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70" y="1358217"/>
            <a:ext cx="4329230" cy="6033183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/>
        </p:nvGraphicFramePr>
        <p:xfrm>
          <a:off x="2209800" y="2438400"/>
          <a:ext cx="3505200" cy="234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5562600"/>
          <a:ext cx="5486400" cy="1752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97280"/>
                <a:gridCol w="1097280"/>
                <a:gridCol w="1097280"/>
                <a:gridCol w="1097280"/>
                <a:gridCol w="1097280"/>
              </a:tblGrid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Symbol" charset="2"/>
                          <a:cs typeface="Symbol" charset="2"/>
                        </a:rPr>
                        <a:t>k</a:t>
                      </a:r>
                      <a:endParaRPr lang="en-US" sz="15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</a:t>
                      </a:r>
                      <a:r>
                        <a:rPr lang="en-US" sz="1500" baseline="-25000" dirty="0" smtClean="0"/>
                        <a:t>P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q</a:t>
                      </a:r>
                      <a:r>
                        <a:rPr lang="en-US" sz="1500" baseline="-25000" dirty="0" smtClean="0"/>
                        <a:t>95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</a:t>
                      </a:r>
                      <a:r>
                        <a:rPr lang="en-US" sz="1500" baseline="-25000" dirty="0" smtClean="0"/>
                        <a:t>PF-1A</a:t>
                      </a:r>
                      <a:endParaRPr lang="en-US" sz="15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1.53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2.64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1000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9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accent2"/>
                          </a:solidFill>
                        </a:rPr>
                        <a:t>18.9</a:t>
                      </a:r>
                      <a:endParaRPr lang="en-US" sz="15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1.54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2.7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700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1.65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2.69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700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13.3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1.74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2.67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700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9.5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19.6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Screen shot 2011-03-03 at 2.42.3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5" y="2590800"/>
            <a:ext cx="1930275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1078468"/>
            <a:ext cx="304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Scan of A at fixed </a:t>
            </a:r>
            <a:r>
              <a:rPr lang="en-US" sz="180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r>
              <a:rPr lang="en-US" sz="1800" i="0" dirty="0" smtClean="0">
                <a:solidFill>
                  <a:schemeClr val="tx1"/>
                </a:solidFill>
              </a:rPr>
              <a:t> and I</a:t>
            </a:r>
            <a:r>
              <a:rPr lang="en-US" sz="1800" i="0" baseline="-25000" dirty="0" smtClean="0">
                <a:solidFill>
                  <a:schemeClr val="tx1"/>
                </a:solidFill>
              </a:rPr>
              <a:t>P</a:t>
            </a:r>
            <a:endParaRPr lang="en-US" sz="1800" i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209800"/>
            <a:ext cx="180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700 &amp; 1000 kA</a:t>
            </a:r>
            <a:endParaRPr lang="en-US" sz="18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Maximal Aspect Ratio and Kappa Can Be Studied.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381760"/>
            <a:ext cx="5318760" cy="5613400"/>
          </a:xfrm>
        </p:spPr>
        <p:txBody>
          <a:bodyPr/>
          <a:lstStyle/>
          <a:p>
            <a:r>
              <a:rPr lang="en-US" dirty="0" smtClean="0"/>
              <a:t>Three cases here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=2.8, A=1.75,I</a:t>
            </a:r>
            <a:r>
              <a:rPr lang="en-US" baseline="-25000" dirty="0" smtClean="0"/>
              <a:t>P</a:t>
            </a:r>
            <a:r>
              <a:rPr lang="en-US" dirty="0" smtClean="0"/>
              <a:t>=750 kA shape typical of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ni</a:t>
            </a:r>
            <a:r>
              <a:rPr lang="en-US" dirty="0" smtClean="0"/>
              <a:t>=1 in NSTX-upgrade. 15 cm outer gap.</a:t>
            </a:r>
            <a:r>
              <a:rPr lang="en-US" dirty="0" smtClean="0">
                <a:latin typeface="Symbol" charset="2"/>
                <a:cs typeface="Symbol" charset="2"/>
              </a:rPr>
              <a:t> (</a:t>
            </a:r>
            <a:r>
              <a:rPr lang="en-US" dirty="0" smtClean="0">
                <a:cs typeface="Symbol" charset="2"/>
              </a:rPr>
              <a:t>Should get this in the other scans)</a:t>
            </a:r>
            <a:endParaRPr lang="en-US" dirty="0" smtClean="0">
              <a:latin typeface="Symbol" charset="2"/>
              <a:cs typeface="Symbol" charset="2"/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=2.95, A=1.81, I</a:t>
            </a:r>
            <a:r>
              <a:rPr lang="en-US" baseline="-25000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=750 kA shape typical of high-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in NSTX-upgrade. 20 cm outer gap helps elevate </a:t>
            </a:r>
            <a:r>
              <a:rPr lang="en-US" dirty="0" err="1" smtClean="0">
                <a:solidFill>
                  <a:srgbClr val="FF0000"/>
                </a:solidFill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</a:rPr>
              <a:t>min</a:t>
            </a:r>
            <a:r>
              <a:rPr lang="en-US" dirty="0" smtClean="0">
                <a:solidFill>
                  <a:srgbClr val="FF0000"/>
                </a:solidFill>
              </a:rPr>
              <a:t> at high I</a:t>
            </a:r>
            <a:r>
              <a:rPr lang="en-US" baseline="-25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err="1" smtClean="0">
                <a:solidFill>
                  <a:srgbClr val="00CC66"/>
                </a:solidFill>
                <a:latin typeface="Symbol" charset="2"/>
                <a:cs typeface="Symbol" charset="2"/>
              </a:rPr>
              <a:t>k</a:t>
            </a:r>
            <a:r>
              <a:rPr lang="en-US" dirty="0" smtClean="0">
                <a:solidFill>
                  <a:srgbClr val="00CC66"/>
                </a:solidFill>
              </a:rPr>
              <a:t>=3.1, A=1.81, I</a:t>
            </a:r>
            <a:r>
              <a:rPr lang="en-US" baseline="-25000" dirty="0" smtClean="0">
                <a:solidFill>
                  <a:srgbClr val="00CC66"/>
                </a:solidFill>
              </a:rPr>
              <a:t>P</a:t>
            </a:r>
            <a:r>
              <a:rPr lang="en-US" dirty="0" smtClean="0">
                <a:solidFill>
                  <a:srgbClr val="00CC66"/>
                </a:solidFill>
              </a:rPr>
              <a:t>=850 kA shape with 20 cm outer gap…a shape approaching the needs of next-step </a:t>
            </a:r>
            <a:r>
              <a:rPr lang="en-US" dirty="0" err="1" smtClean="0">
                <a:solidFill>
                  <a:srgbClr val="00CC66"/>
                </a:solidFill>
              </a:rPr>
              <a:t>STs</a:t>
            </a:r>
            <a:r>
              <a:rPr lang="en-US" dirty="0" smtClean="0">
                <a:solidFill>
                  <a:srgbClr val="00CC66"/>
                </a:solidFill>
              </a:rPr>
              <a:t>. For </a:t>
            </a:r>
            <a:r>
              <a:rPr lang="en-US" dirty="0" err="1" smtClean="0">
                <a:solidFill>
                  <a:srgbClr val="00CC66"/>
                </a:solidFill>
                <a:latin typeface="Symbol" charset="2"/>
                <a:cs typeface="Symbol" charset="2"/>
              </a:rPr>
              <a:t>k</a:t>
            </a:r>
            <a:r>
              <a:rPr lang="en-US" dirty="0" smtClean="0">
                <a:solidFill>
                  <a:srgbClr val="00CC66"/>
                </a:solidFill>
                <a:cs typeface="Symbol" charset="2"/>
              </a:rPr>
              <a:t>&gt;</a:t>
            </a:r>
            <a:r>
              <a:rPr lang="en-US" dirty="0" smtClean="0">
                <a:solidFill>
                  <a:srgbClr val="00CC66"/>
                </a:solidFill>
              </a:rPr>
              <a:t>3, should we minimize the inner or outer gap? Trade aspect ratio against proximity to plates? May get some indication in A scans.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1-04-26 at 12.35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219200"/>
            <a:ext cx="4156173" cy="59636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74744</TotalTime>
  <Words>918</Words>
  <Application>Microsoft Macintosh PowerPoint</Application>
  <PresentationFormat>Custom</PresentationFormat>
  <Paragraphs>180</Paragraphs>
  <Slides>10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Blank Presentation</vt:lpstr>
      <vt:lpstr>Macintosh HD:Users:sgerhard:NSTX:ASC Research:SPG Papers:Scenario NF Paper:Submission 1:Scen_Dev_NF_SPG.doc!OLE_LINK3</vt:lpstr>
      <vt:lpstr>Slide 1</vt:lpstr>
      <vt:lpstr>Big Picture Description</vt:lpstr>
      <vt:lpstr>Limited Data Set Last Year Showed a Reduction in Confinement When A &amp; k Were Increased</vt:lpstr>
      <vt:lpstr>NSTX-U Scenarios Need H~1.0 at Higher A to Meet  Aggressive Scenario Goals</vt:lpstr>
      <vt:lpstr>Use of SFD in NSTX-Upgrade Will Mandate High Elongation</vt:lpstr>
      <vt:lpstr>In General, It is Hard to Scan A and k Independently</vt:lpstr>
      <vt:lpstr>Scan of Kappa At Fixed A. With Constant IP or Constant q95</vt:lpstr>
      <vt:lpstr>Scan of A at Fixed Kappa With Constant IP or Constant q95</vt:lpstr>
      <vt:lpstr>Maximal Aspect Ratio and Kappa Can Be Studied.</vt:lpstr>
      <vt:lpstr>Shapes In Study Are Designed to Mimic Upgrade Scenarios Proposed Shape             NSTX-Upgrade Scenarios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Stefan Gerhardt</cp:lastModifiedBy>
  <cp:revision>12356</cp:revision>
  <cp:lastPrinted>2011-03-03T21:01:54Z</cp:lastPrinted>
  <dcterms:created xsi:type="dcterms:W3CDTF">2011-06-13T14:06:04Z</dcterms:created>
  <dcterms:modified xsi:type="dcterms:W3CDTF">2011-06-13T14:07:21Z</dcterms:modified>
</cp:coreProperties>
</file>