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embeddings/Microsoft_Equation20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embeddings/Microsoft_Equation17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embeddings/Microsoft_Equation8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embeddings/Microsoft_Equation4.bin" ContentType="application/vnd.openxmlformats-officedocument.oleObject"/>
  <Override PartName="/ppt/slides/slide2.xml" ContentType="application/vnd.openxmlformats-officedocument.presentationml.slide+xml"/>
  <Override PartName="/ppt/embeddings/Microsoft_Equation21.bin" ContentType="application/vnd.openxmlformats-officedocument.oleObject"/>
  <Default Extension="png" ContentType="image/png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embeddings/Microsoft_Equation22.bin" ContentType="application/vnd.openxmlformats-officedocument.oleObject"/>
  <Override PartName="/ppt/embeddings/Microsoft_Equation1.bin" ContentType="application/vnd.openxmlformats-officedocument.oleObject"/>
  <Override PartName="/ppt/embeddings/Microsoft_Equation19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embeddings/Microsoft_Equation6.bin" ContentType="application/vnd.openxmlformats-officedocument.oleObject"/>
  <Override PartName="/ppt/slides/slide4.xml" ContentType="application/vnd.openxmlformats-officedocument.presentationml.slide+xml"/>
  <Default Extension="wmf" ContentType="image/x-wmf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1252" r:id="rId2"/>
    <p:sldId id="1217" r:id="rId3"/>
    <p:sldId id="1227" r:id="rId4"/>
    <p:sldId id="1228" r:id="rId5"/>
    <p:sldId id="1237" r:id="rId6"/>
    <p:sldId id="1229" r:id="rId7"/>
    <p:sldId id="1249" r:id="rId8"/>
    <p:sldId id="1250" r:id="rId9"/>
    <p:sldId id="1251" r:id="rId10"/>
    <p:sldId id="1242" r:id="rId11"/>
    <p:sldId id="1232" r:id="rId12"/>
    <p:sldId id="1245" r:id="rId13"/>
    <p:sldId id="1233" r:id="rId14"/>
    <p:sldId id="1248" r:id="rId15"/>
    <p:sldId id="1243" r:id="rId16"/>
    <p:sldId id="1234" r:id="rId17"/>
    <p:sldId id="1244" r:id="rId18"/>
    <p:sldId id="1226" r:id="rId19"/>
    <p:sldId id="1247" r:id="rId20"/>
    <p:sldId id="1236" r:id="rId21"/>
    <p:sldId id="1246" r:id="rId22"/>
    <p:sldId id="1241" r:id="rId23"/>
    <p:sldId id="1239" r:id="rId24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4558" autoAdjust="0"/>
  </p:normalViewPr>
  <p:slideViewPr>
    <p:cSldViewPr>
      <p:cViewPr>
        <p:scale>
          <a:sx n="100" d="100"/>
          <a:sy n="100" d="100"/>
        </p:scale>
        <p:origin x="-608" y="8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Relationship Id="rId2" Type="http://schemas.openxmlformats.org/officeDocument/2006/relationships/image" Target="../media/image9.pict"/><Relationship Id="rId3" Type="http://schemas.openxmlformats.org/officeDocument/2006/relationships/image" Target="../media/image10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ict"/><Relationship Id="rId2" Type="http://schemas.openxmlformats.org/officeDocument/2006/relationships/image" Target="../media/image46.pict"/><Relationship Id="rId3" Type="http://schemas.openxmlformats.org/officeDocument/2006/relationships/image" Target="../media/image47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5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Relationship Id="rId2" Type="http://schemas.openxmlformats.org/officeDocument/2006/relationships/image" Target="../media/image29.pict"/><Relationship Id="rId3" Type="http://schemas.openxmlformats.org/officeDocument/2006/relationships/image" Target="../media/image30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Relationship Id="rId2" Type="http://schemas.openxmlformats.org/officeDocument/2006/relationships/image" Target="../media/image32.pict"/><Relationship Id="rId3" Type="http://schemas.openxmlformats.org/officeDocument/2006/relationships/image" Target="../media/image33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0.pict"/><Relationship Id="rId3" Type="http://schemas.openxmlformats.org/officeDocument/2006/relationships/image" Target="../media/image4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NSTX</a:t>
            </a:r>
            <a:r>
              <a:rPr lang="en-US" sz="900" i="0" baseline="0" dirty="0" smtClean="0"/>
              <a:t> Team Review</a:t>
            </a:r>
            <a:r>
              <a:rPr lang="en-US" sz="900" i="0" dirty="0" smtClean="0"/>
              <a:t>: Improved Vertical Position Control (Gerhardt, et al.)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oleObject" Target="../embeddings/Microsoft_Equation10.bin"/><Relationship Id="rId5" Type="http://schemas.openxmlformats.org/officeDocument/2006/relationships/oleObject" Target="../embeddings/Microsoft_Equation1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oleObject" Target="../embeddings/Microsoft_Equation15.bin"/><Relationship Id="rId5" Type="http://schemas.openxmlformats.org/officeDocument/2006/relationships/image" Target="../media/image43.png"/><Relationship Id="rId6" Type="http://schemas.openxmlformats.org/officeDocument/2006/relationships/oleObject" Target="../embeddings/Microsoft_Equation16.bin"/><Relationship Id="rId7" Type="http://schemas.openxmlformats.org/officeDocument/2006/relationships/oleObject" Target="../embeddings/Microsoft_Equation17.bin"/><Relationship Id="rId8" Type="http://schemas.openxmlformats.org/officeDocument/2006/relationships/image" Target="../media/image44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9.bin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44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Relationship Id="rId6" Type="http://schemas.openxmlformats.org/officeDocument/2006/relationships/image" Target="../media/image43.png"/><Relationship Id="rId7" Type="http://schemas.openxmlformats.org/officeDocument/2006/relationships/image" Target="../media/image51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Microsoft_Equation5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&amp; Background for XP-1106</a:t>
            </a:r>
          </a:p>
          <a:p>
            <a:r>
              <a:rPr lang="en-US" dirty="0" smtClean="0"/>
              <a:t>Summary of XMP-77 (n=0 Control Software Checkout)</a:t>
            </a:r>
          </a:p>
          <a:p>
            <a:r>
              <a:rPr lang="en-US" dirty="0" smtClean="0"/>
              <a:t>XP-1106 shot list</a:t>
            </a:r>
          </a:p>
          <a:p>
            <a:r>
              <a:rPr lang="en-US" dirty="0" smtClean="0"/>
              <a:t>Summary of XMP-72 (RWM Control Software Checkout)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Determining Loop Weighing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66800"/>
            <a:ext cx="9509760" cy="5943600"/>
          </a:xfrm>
        </p:spPr>
        <p:txBody>
          <a:bodyPr/>
          <a:lstStyle/>
          <a:p>
            <a:r>
              <a:rPr lang="en-US" dirty="0" smtClean="0"/>
              <a:t>There is a balance to be struck:</a:t>
            </a:r>
          </a:p>
          <a:p>
            <a:pPr lvl="1"/>
            <a:r>
              <a:rPr lang="en-US" dirty="0" smtClean="0"/>
              <a:t>Linearity: Put all weight on inner flux loops</a:t>
            </a:r>
          </a:p>
          <a:p>
            <a:pPr lvl="1"/>
            <a:r>
              <a:rPr lang="en-US" dirty="0" smtClean="0"/>
              <a:t>Noise immunity: Distribute weight across loops</a:t>
            </a:r>
          </a:p>
          <a:p>
            <a:r>
              <a:rPr lang="en-US" dirty="0" smtClean="0"/>
              <a:t>n=1 pickup (tearing and kink modes) will be stronger in some loop pairs than others.</a:t>
            </a:r>
          </a:p>
          <a:p>
            <a:pPr lvl="1"/>
            <a:r>
              <a:rPr lang="en-US" dirty="0" smtClean="0"/>
              <a:t>Won’t really know this until we see the data.	</a:t>
            </a:r>
          </a:p>
          <a:p>
            <a:r>
              <a:rPr lang="en-US" dirty="0" smtClean="0"/>
              <a:t>Will pick final weight coefficients based on actual difference voltage signals.</a:t>
            </a:r>
          </a:p>
          <a:p>
            <a:pPr lvl="1"/>
            <a:r>
              <a:rPr lang="en-US" dirty="0" smtClean="0"/>
              <a:t>Use actual voltage differences (including any noise).</a:t>
            </a:r>
          </a:p>
          <a:p>
            <a:pPr lvl="1"/>
            <a:r>
              <a:rPr lang="en-US" dirty="0" smtClean="0"/>
              <a:t>First use coefficients from previous analysis, compare reconstructed and estimated d(I</a:t>
            </a:r>
            <a:r>
              <a:rPr lang="en-US" baseline="-25000" dirty="0" smtClean="0"/>
              <a:t>P</a:t>
            </a:r>
            <a:r>
              <a:rPr lang="en-US" dirty="0" smtClean="0"/>
              <a:t>Z</a:t>
            </a:r>
            <a:r>
              <a:rPr lang="en-US" baseline="-25000" dirty="0" smtClean="0"/>
              <a:t>P</a:t>
            </a:r>
            <a:r>
              <a:rPr lang="en-US" dirty="0" smtClean="0"/>
              <a:t>)/dt </a:t>
            </a:r>
            <a:r>
              <a:rPr lang="en-US" i="1" dirty="0" smtClean="0">
                <a:solidFill>
                  <a:srgbClr val="FF0000"/>
                </a:solidFill>
              </a:rPr>
              <a:t>(will need fast EFITs/LRDFITs).</a:t>
            </a:r>
          </a:p>
          <a:p>
            <a:pPr lvl="1"/>
            <a:r>
              <a:rPr lang="en-US" dirty="0" smtClean="0"/>
              <a:t>May need to further adjust weights.</a:t>
            </a:r>
          </a:p>
          <a:p>
            <a:pPr lvl="1"/>
            <a:r>
              <a:rPr lang="en-US" dirty="0" smtClean="0"/>
              <a:t>Will require a week or so of operation will all loop voltage differences functioning and data being collected.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5638800" y="3352800"/>
            <a:ext cx="4191000" cy="31242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Position Control May Be Possible With</a:t>
            </a:r>
            <a:br>
              <a:rPr lang="en-US" dirty="0" smtClean="0"/>
            </a:br>
            <a:r>
              <a:rPr lang="en-US" dirty="0" smtClean="0"/>
              <a:t> the RWM Coils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221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RWM Coils: F</a:t>
            </a:r>
            <a:r>
              <a:rPr lang="en-US" sz="1800" baseline="-25000" dirty="0" smtClean="0"/>
              <a:t>Z</a:t>
            </a:r>
            <a:r>
              <a:rPr lang="en-US" sz="1800" dirty="0" smtClean="0"/>
              <a:t>=78</a:t>
            </a:r>
            <a:endParaRPr lang="en-US" sz="1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81800" y="990600"/>
          <a:ext cx="1485900" cy="833005"/>
        </p:xfrm>
        <a:graphic>
          <a:graphicData uri="http://schemas.openxmlformats.org/presentationml/2006/ole">
            <p:oleObj spid="_x0000_s17410" name="Equation" r:id="rId3" imgW="838200" imgH="4699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219200"/>
            <a:ext cx="658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Calculate force assuming 1 amp of power supply currents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752600"/>
            <a:ext cx="226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PF-3 Coil: F</a:t>
            </a:r>
            <a:r>
              <a:rPr lang="en-US" sz="1800" baseline="-25000" dirty="0" smtClean="0"/>
              <a:t>Z</a:t>
            </a:r>
            <a:r>
              <a:rPr lang="en-US" sz="1800" dirty="0" smtClean="0"/>
              <a:t>=1500</a:t>
            </a:r>
            <a:endParaRPr lang="en-US" sz="1800" dirty="0"/>
          </a:p>
        </p:txBody>
      </p:sp>
      <p:pic>
        <p:nvPicPr>
          <p:cNvPr id="9" name="Picture 8" descr="Screen shot 2011-03-01 at 11.10.0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011" y="2133600"/>
            <a:ext cx="2817589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00" y="1981200"/>
            <a:ext cx="43434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RWM Coils make far less force for the same power supply current.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400" dirty="0" smtClean="0">
                <a:solidFill>
                  <a:srgbClr val="FF33CC"/>
                </a:solidFill>
              </a:rPr>
              <a:t>(ratio is not as bad for lower-elongation plasmas)</a:t>
            </a:r>
          </a:p>
          <a:p>
            <a:endParaRPr lang="en-US" sz="1800" dirty="0" smtClean="0"/>
          </a:p>
          <a:p>
            <a:r>
              <a:rPr lang="en-US" sz="1800" dirty="0" smtClean="0"/>
              <a:t>However….</a:t>
            </a:r>
          </a:p>
          <a:p>
            <a:endParaRPr lang="en-US" sz="1800" dirty="0" smtClean="0"/>
          </a:p>
          <a:p>
            <a:pPr marL="342900" indent="-342900">
              <a:buAutoNum type="arabicParenR"/>
            </a:pPr>
            <a:r>
              <a:rPr lang="en-US" sz="1800" dirty="0" smtClean="0"/>
              <a:t>SPA are very fast </a:t>
            </a:r>
          </a:p>
          <a:p>
            <a:pPr marL="342900" indent="-342900"/>
            <a:r>
              <a:rPr lang="en-US" sz="1800" dirty="0" smtClean="0"/>
              <a:t>   (0 to 3 kA in 1-2 msec)</a:t>
            </a:r>
          </a:p>
          <a:p>
            <a:endParaRPr lang="en-US" sz="1800" dirty="0" smtClean="0"/>
          </a:p>
          <a:p>
            <a:r>
              <a:rPr lang="en-US" sz="1800" dirty="0" smtClean="0"/>
              <a:t>2) Latency in that system is smaller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3) RWM coil field  may not couple as strongly to the passive plates.</a:t>
            </a:r>
            <a:endParaRPr lang="en-US" sz="1800" dirty="0"/>
          </a:p>
        </p:txBody>
      </p:sp>
      <p:pic>
        <p:nvPicPr>
          <p:cNvPr id="4" name="Picture 3" descr="Screen shot 2011-03-01 at 11.02.2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57400"/>
            <a:ext cx="2830612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of the PCS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of d(Z</a:t>
            </a:r>
            <a:r>
              <a:rPr lang="en-US" baseline="-25000" dirty="0" smtClean="0"/>
              <a:t>P</a:t>
            </a:r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)/dt :</a:t>
            </a:r>
          </a:p>
          <a:p>
            <a:r>
              <a:rPr lang="en-US" dirty="0" smtClean="0"/>
              <a:t>Form the SPA current request: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big should D be?</a:t>
            </a:r>
          </a:p>
          <a:p>
            <a:pPr lvl="1"/>
            <a:r>
              <a:rPr lang="en-US" dirty="0" smtClean="0"/>
              <a:t>Take a 1 MA plasma, moving 10 cm in 10 msec: </a:t>
            </a:r>
          </a:p>
          <a:p>
            <a:pPr lvl="2"/>
            <a:r>
              <a:rPr lang="en-US" dirty="0" smtClean="0"/>
              <a:t>d(Z</a:t>
            </a:r>
            <a:r>
              <a:rPr lang="en-US" baseline="-25000" dirty="0" smtClean="0"/>
              <a:t>P</a:t>
            </a:r>
            <a:r>
              <a:rPr lang="en-US" dirty="0" smtClean="0"/>
              <a:t>I</a:t>
            </a:r>
            <a:r>
              <a:rPr lang="en-US" baseline="-25000" dirty="0" smtClean="0"/>
              <a:t>P</a:t>
            </a:r>
            <a:r>
              <a:rPr lang="en-US" dirty="0" smtClean="0"/>
              <a:t>)/dt =1*0.1/0.01=10 MAm/sec</a:t>
            </a:r>
          </a:p>
          <a:p>
            <a:pPr lvl="1"/>
            <a:r>
              <a:rPr lang="en-US" dirty="0" smtClean="0"/>
              <a:t>We want 3000 A of current for this feedback.</a:t>
            </a:r>
          </a:p>
          <a:p>
            <a:pPr lvl="2"/>
            <a:r>
              <a:rPr lang="en-US" dirty="0" smtClean="0"/>
              <a:t>D=3000/10=300 Asec/MAm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495800" y="1219200"/>
          <a:ext cx="1885950" cy="685800"/>
        </p:xfrm>
        <a:graphic>
          <a:graphicData uri="http://schemas.openxmlformats.org/presentationml/2006/ole">
            <p:oleObj spid="_x0000_s32770" name="Equation" r:id="rId3" imgW="1257300" imgH="45720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447800" y="2590800"/>
          <a:ext cx="5486400" cy="342900"/>
        </p:xfrm>
        <a:graphic>
          <a:graphicData uri="http://schemas.openxmlformats.org/presentationml/2006/ole">
            <p:oleObj spid="_x0000_s32771" name="Equation" r:id="rId4" imgW="3657600" imgH="22860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971800" y="3124200"/>
          <a:ext cx="3283858" cy="1143000"/>
        </p:xfrm>
        <a:graphic>
          <a:graphicData uri="http://schemas.openxmlformats.org/presentationml/2006/ole">
            <p:oleObj spid="_x0000_s32772" name="Equation" r:id="rId5" imgW="2298700" imgH="80010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and Software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0058400" cy="5613400"/>
          </a:xfrm>
        </p:spPr>
        <p:txBody>
          <a:bodyPr/>
          <a:lstStyle/>
          <a:p>
            <a:r>
              <a:rPr lang="en-US" dirty="0" smtClean="0"/>
              <a:t>dZ/dt Observer</a:t>
            </a:r>
          </a:p>
          <a:p>
            <a:pPr lvl="1"/>
            <a:r>
              <a:rPr lang="en-US" dirty="0" smtClean="0"/>
              <a:t>Complete specification has been written, implemented in PCS</a:t>
            </a:r>
          </a:p>
          <a:p>
            <a:pPr lvl="1"/>
            <a:r>
              <a:rPr lang="en-US" dirty="0" smtClean="0"/>
              <a:t>Electronics for voltage differences are finished, installed in NTC, and fully cabled in.</a:t>
            </a:r>
          </a:p>
          <a:p>
            <a:pPr lvl="1"/>
            <a:r>
              <a:rPr lang="en-US" dirty="0" smtClean="0"/>
              <a:t>Changes to MDS+ tree for additional channels have been made.</a:t>
            </a:r>
          </a:p>
          <a:p>
            <a:pPr lvl="1"/>
            <a:r>
              <a:rPr lang="en-US" dirty="0" smtClean="0"/>
              <a:t>Offline IDL code written for comparison to archived realtime data.</a:t>
            </a:r>
          </a:p>
          <a:p>
            <a:pPr lvl="1"/>
            <a:r>
              <a:rPr lang="en-US" dirty="0" smtClean="0"/>
              <a:t>Testing is making good progress.</a:t>
            </a:r>
          </a:p>
          <a:p>
            <a:pPr lvl="2"/>
            <a:r>
              <a:rPr lang="en-US" dirty="0" smtClean="0"/>
              <a:t>And has been a good (&amp; painful) learning experience for those involved…</a:t>
            </a:r>
          </a:p>
          <a:p>
            <a:r>
              <a:rPr lang="en-US" dirty="0" smtClean="0"/>
              <a:t>RWM coils for Z</a:t>
            </a:r>
            <a:r>
              <a:rPr lang="en-US" baseline="-25000" dirty="0" smtClean="0"/>
              <a:t>axis</a:t>
            </a:r>
            <a:r>
              <a:rPr lang="en-US" dirty="0" smtClean="0"/>
              <a:t> control.</a:t>
            </a:r>
          </a:p>
          <a:p>
            <a:pPr lvl="1"/>
            <a:r>
              <a:rPr lang="en-US" dirty="0" smtClean="0"/>
              <a:t>Specification has been written.</a:t>
            </a:r>
          </a:p>
          <a:p>
            <a:pPr lvl="2"/>
            <a:r>
              <a:rPr lang="en-US" dirty="0" smtClean="0"/>
              <a:t>Relies on the improved dZ/dt observer for the measurement.</a:t>
            </a:r>
          </a:p>
          <a:p>
            <a:pPr lvl="1"/>
            <a:r>
              <a:rPr lang="en-US" dirty="0" smtClean="0"/>
              <a:t>Code has been implemented as part of the 6 subunit proportional control algorithm.</a:t>
            </a:r>
          </a:p>
          <a:p>
            <a:r>
              <a:rPr lang="en-US" dirty="0" smtClean="0"/>
              <a:t>XMP written for testing of these software changes.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Gain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system uses a gain of 80.</a:t>
            </a:r>
          </a:p>
          <a:p>
            <a:pPr lvl="1"/>
            <a:r>
              <a:rPr lang="en-US" dirty="0" smtClean="0"/>
              <a:t>i.e.: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New system will use a formulation:</a:t>
            </a:r>
          </a:p>
          <a:p>
            <a:endParaRPr lang="en-US" dirty="0" smtClean="0"/>
          </a:p>
          <a:p>
            <a:r>
              <a:rPr lang="en-US" dirty="0" smtClean="0"/>
              <a:t>For observer with PPP2 loops only,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=2.5.</a:t>
            </a:r>
          </a:p>
          <a:p>
            <a:endParaRPr lang="en-US" dirty="0" smtClean="0"/>
          </a:p>
          <a:p>
            <a:r>
              <a:rPr lang="en-US" dirty="0" smtClean="0"/>
              <a:t>So, equivalent derivative gain is now 80/2.5=32.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08163" y="1878013"/>
          <a:ext cx="2098675" cy="407987"/>
        </p:xfrm>
        <a:graphic>
          <a:graphicData uri="http://schemas.openxmlformats.org/presentationml/2006/ole">
            <p:oleObj spid="_x0000_s29698" name="Equation" r:id="rId3" imgW="914400" imgH="17780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096000" y="2590800"/>
          <a:ext cx="2273300" cy="846138"/>
        </p:xfrm>
        <a:graphic>
          <a:graphicData uri="http://schemas.openxmlformats.org/presentationml/2006/ole">
            <p:oleObj spid="_x0000_s29699" name="Equation" r:id="rId4" imgW="990600" imgH="36830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581400" y="4191000"/>
          <a:ext cx="2797175" cy="409575"/>
        </p:xfrm>
        <a:graphic>
          <a:graphicData uri="http://schemas.openxmlformats.org/presentationml/2006/ole">
            <p:oleObj spid="_x0000_s29700" name="Equation" r:id="rId5" imgW="1219200" imgH="177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66800"/>
            <a:ext cx="9867900" cy="6324600"/>
          </a:xfrm>
        </p:spPr>
        <p:txBody>
          <a:bodyPr/>
          <a:lstStyle/>
          <a:p>
            <a:r>
              <a:rPr lang="en-US" sz="2000" dirty="0" smtClean="0"/>
              <a:t>Debugging: Compare PCS calculations to identical off-line versions.</a:t>
            </a:r>
          </a:p>
          <a:p>
            <a:r>
              <a:rPr lang="en-US" sz="2000" dirty="0" smtClean="0"/>
              <a:t>XMP (?): Test that system is correctly coupled to the PF-3 coils.</a:t>
            </a:r>
          </a:p>
          <a:p>
            <a:pPr lvl="1"/>
            <a:r>
              <a:rPr lang="en-US" sz="1800" dirty="0" smtClean="0"/>
              <a:t>Switch to new controller formulation (the </a:t>
            </a:r>
            <a:r>
              <a:rPr lang="en-US" sz="1800" dirty="0" smtClean="0">
                <a:latin typeface="Symbol" charset="2"/>
                <a:cs typeface="Symbol" charset="2"/>
              </a:rPr>
              <a:t>a</a:t>
            </a:r>
            <a:r>
              <a:rPr lang="en-US" sz="1800" dirty="0" smtClean="0"/>
              <a:t>s), use the same single loop pair and value of gain (27) that reproduces the old system.</a:t>
            </a:r>
          </a:p>
          <a:p>
            <a:pPr lvl="1"/>
            <a:r>
              <a:rPr lang="en-US" sz="1800" dirty="0" smtClean="0"/>
              <a:t>Show that vertical controller still works.</a:t>
            </a:r>
          </a:p>
          <a:p>
            <a:r>
              <a:rPr lang="en-US" sz="2000" dirty="0" smtClean="0"/>
              <a:t>Day 1: Optimize gains with PF-3 as actuator, new d(I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Z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)/dt observer.</a:t>
            </a:r>
          </a:p>
          <a:p>
            <a:pPr lvl="1"/>
            <a:r>
              <a:rPr lang="en-US" sz="1800" dirty="0" smtClean="0"/>
              <a:t>Reload vertically unstable target, A~1.75, </a:t>
            </a:r>
            <a:r>
              <a:rPr lang="en-US" sz="1800" dirty="0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=2.9. Show a VDE.      (3 shots)</a:t>
            </a:r>
          </a:p>
          <a:p>
            <a:pPr lvl="2"/>
            <a:r>
              <a:rPr lang="en-US" sz="1400" dirty="0" smtClean="0"/>
              <a:t>Potential reload is 142301.</a:t>
            </a:r>
          </a:p>
          <a:p>
            <a:pPr lvl="2"/>
            <a:r>
              <a:rPr lang="en-US" sz="1400" dirty="0" smtClean="0"/>
              <a:t>Use divertor gas injection to drive 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up?</a:t>
            </a:r>
          </a:p>
          <a:p>
            <a:pPr lvl="1"/>
            <a:r>
              <a:rPr lang="en-US" sz="1800" dirty="0" smtClean="0"/>
              <a:t>Transition to new d(I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Z</a:t>
            </a:r>
            <a:r>
              <a:rPr lang="en-US" sz="1800" baseline="-25000" dirty="0" smtClean="0"/>
              <a:t>P</a:t>
            </a:r>
            <a:r>
              <a:rPr lang="en-US" sz="1800" dirty="0" smtClean="0"/>
              <a:t>)/dt observer, same overall gain. Repeat.  (4 shots)</a:t>
            </a:r>
          </a:p>
          <a:p>
            <a:pPr lvl="2"/>
            <a:r>
              <a:rPr lang="en-US" sz="1400" dirty="0" smtClean="0"/>
              <a:t>If no VDE, then increase </a:t>
            </a:r>
            <a:r>
              <a:rPr lang="en-US" sz="1400" dirty="0" smtClean="0">
                <a:latin typeface="Symbol" charset="2"/>
                <a:cs typeface="Symbol" charset="2"/>
              </a:rPr>
              <a:t>k</a:t>
            </a:r>
            <a:r>
              <a:rPr lang="en-US" sz="1400" dirty="0" smtClean="0"/>
              <a:t> until a VDE occurs.</a:t>
            </a:r>
          </a:p>
          <a:p>
            <a:pPr lvl="1"/>
            <a:r>
              <a:rPr lang="en-US" sz="1800" dirty="0" smtClean="0"/>
              <a:t>Scan control gain for optimum stability.                                            (5 shots) </a:t>
            </a:r>
          </a:p>
          <a:p>
            <a:pPr lvl="2"/>
            <a:r>
              <a:rPr lang="en-US" sz="1400" dirty="0" smtClean="0"/>
              <a:t>(or oscillation develops). </a:t>
            </a:r>
          </a:p>
          <a:p>
            <a:pPr lvl="1"/>
            <a:r>
              <a:rPr lang="en-US" sz="1800" dirty="0" smtClean="0"/>
              <a:t>Contingency, do one of:                                                                   (5 shots)</a:t>
            </a:r>
          </a:p>
          <a:p>
            <a:pPr lvl="2"/>
            <a:r>
              <a:rPr lang="en-US" sz="1400" dirty="0" smtClean="0"/>
              <a:t>Test a second combination of loops.</a:t>
            </a:r>
          </a:p>
          <a:p>
            <a:pPr lvl="3"/>
            <a:r>
              <a:rPr lang="en-US" sz="1400" dirty="0" smtClean="0"/>
              <a:t>Repeat gain scan</a:t>
            </a:r>
          </a:p>
          <a:p>
            <a:pPr lvl="2"/>
            <a:r>
              <a:rPr lang="en-US" sz="1400" dirty="0" smtClean="0"/>
              <a:t>Use same combination of loops, change the shot and demonstrate benefits.</a:t>
            </a:r>
          </a:p>
          <a:p>
            <a:pPr lvl="3"/>
            <a:r>
              <a:rPr lang="en-US" sz="1400" dirty="0" smtClean="0"/>
              <a:t>For instance, lower-delta target with reduced beam heating.</a:t>
            </a:r>
            <a:endParaRPr lang="en-US" sz="1600" dirty="0" smtClean="0"/>
          </a:p>
          <a:p>
            <a:pPr lvl="2"/>
            <a:endParaRPr lang="en-US" sz="1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Plan (2</a:t>
            </a:r>
            <a:r>
              <a:rPr lang="en-US" baseline="30000" dirty="0" smtClean="0"/>
              <a:t>nd</a:t>
            </a:r>
            <a:r>
              <a:rPr lang="en-US" dirty="0" smtClean="0"/>
              <a:t> ½ day, using RWM coils, if necessary)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66800"/>
            <a:ext cx="9639300" cy="4953000"/>
          </a:xfrm>
        </p:spPr>
        <p:txBody>
          <a:bodyPr/>
          <a:lstStyle/>
          <a:p>
            <a:r>
              <a:rPr lang="en-US" sz="2400" dirty="0" smtClean="0"/>
              <a:t>Turn off PF-3 vertical control and see plasma drift.       (3 shots)</a:t>
            </a:r>
          </a:p>
          <a:p>
            <a:pPr lvl="1"/>
            <a:r>
              <a:rPr lang="en-US" sz="1900" dirty="0" smtClean="0"/>
              <a:t>Use fiducial like target</a:t>
            </a:r>
          </a:p>
          <a:p>
            <a:pPr lvl="1"/>
            <a:r>
              <a:rPr lang="en-US" sz="1900" dirty="0" smtClean="0"/>
              <a:t>Shot to reload: 141640</a:t>
            </a:r>
          </a:p>
          <a:p>
            <a:r>
              <a:rPr lang="en-US" sz="2400" dirty="0" smtClean="0"/>
              <a:t>Add n=0 control with RWM coils.                                  (7 shots)</a:t>
            </a:r>
          </a:p>
          <a:p>
            <a:pPr lvl="1"/>
            <a:r>
              <a:rPr lang="en-US" sz="1900" dirty="0" smtClean="0"/>
              <a:t>Scan gain using value 0.5, 1.0, 1.5, 2.0, 2.5</a:t>
            </a:r>
          </a:p>
          <a:p>
            <a:pPr lvl="1"/>
            <a:r>
              <a:rPr lang="en-US" sz="1900" dirty="0" smtClean="0"/>
              <a:t>Stop scan when coil currents become too large, or VDE is stabilized.</a:t>
            </a:r>
          </a:p>
          <a:p>
            <a:r>
              <a:rPr lang="en-US" sz="2400" dirty="0" smtClean="0"/>
              <a:t>If VDE is stabilized, then increase inner gap until instability is achieved.                                                                      (4 shots)</a:t>
            </a:r>
          </a:p>
          <a:p>
            <a:r>
              <a:rPr lang="en-US" sz="2400" dirty="0" smtClean="0"/>
              <a:t>Test combined PF-3 and RWM coil control to determine the new limit on aspect ratio and l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                                            (4 shots)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in 2010 Showed that Vertical Position Control can be Lost at Higher Aspect Ratio</a:t>
            </a:r>
            <a:endParaRPr lang="en-US" dirty="0"/>
          </a:p>
        </p:txBody>
      </p:sp>
      <p:pic>
        <p:nvPicPr>
          <p:cNvPr id="4" name="Picture 4" descr="Screen shot 2010-11-29 at 3.58.1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142999"/>
            <a:ext cx="4876800" cy="625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4953000"/>
          </a:xfrm>
        </p:spPr>
        <p:txBody>
          <a:bodyPr/>
          <a:lstStyle/>
          <a:p>
            <a:r>
              <a:rPr lang="en-US" sz="2000" dirty="0" smtClean="0"/>
              <a:t>1 Fiducial (green) and 8 shots at higher aspect ratio.</a:t>
            </a:r>
          </a:p>
          <a:p>
            <a:pPr lvl="1"/>
            <a:r>
              <a:rPr lang="en-US" sz="1800" dirty="0" smtClean="0"/>
              <a:t>Black cases vertically stable, the colored ones have VDEs.</a:t>
            </a:r>
          </a:p>
          <a:p>
            <a:r>
              <a:rPr lang="en-US" sz="2000" i="1" dirty="0" smtClean="0"/>
              <a:t>VDE is always triggered when l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=0.6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This is not a particularly high value.</a:t>
            </a:r>
          </a:p>
          <a:p>
            <a:pPr lvl="1"/>
            <a:r>
              <a:rPr lang="en-US" sz="1800" dirty="0" smtClean="0"/>
              <a:t>Would preclude use of the scenario for many XPs.</a:t>
            </a:r>
          </a:p>
          <a:p>
            <a:r>
              <a:rPr lang="en-US" sz="2000" dirty="0" smtClean="0"/>
              <a:t>Other instances of vertical stability problems.</a:t>
            </a:r>
          </a:p>
          <a:p>
            <a:pPr lvl="1"/>
            <a:r>
              <a:rPr lang="en-US" sz="1800" dirty="0" smtClean="0"/>
              <a:t>Egemen’s squareness XP.</a:t>
            </a:r>
          </a:p>
          <a:p>
            <a:pPr lvl="1"/>
            <a:r>
              <a:rPr lang="en-US" sz="1800" dirty="0" smtClean="0"/>
              <a:t>Ron Bell’s DIII-D comparison XP.</a:t>
            </a:r>
          </a:p>
          <a:p>
            <a:pPr lvl="1"/>
            <a:r>
              <a:rPr lang="en-US" sz="1800" dirty="0" smtClean="0"/>
              <a:t>After every nearly every locked mode and RWM.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Motivates improvements to the n=0 controller.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Scenarios for the Upgrade Will Push Against These Limits</a:t>
            </a:r>
            <a:endParaRPr lang="en-US" dirty="0"/>
          </a:p>
        </p:txBody>
      </p:sp>
      <p:pic>
        <p:nvPicPr>
          <p:cNvPr id="4" name="Picture 3" descr="Screen shot 2011-05-13 at 11.52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892300"/>
            <a:ext cx="4140200" cy="4279900"/>
          </a:xfrm>
          <a:prstGeom prst="rect">
            <a:avLst/>
          </a:prstGeom>
        </p:spPr>
      </p:pic>
      <p:pic>
        <p:nvPicPr>
          <p:cNvPr id="5" name="Picture 4" descr="Screen shot 2011-05-13 at 11.53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2044700"/>
            <a:ext cx="4254500" cy="408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14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Ask for high-kappa at even larger A.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066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Ask for high-kappa at values of l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comparable to present values.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67640" y="11226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Development of Improved Vertical Position Control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844040" y="3799841"/>
            <a:ext cx="6286500" cy="20774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 Team Review</a:t>
            </a:r>
            <a:endParaRPr lang="en-US" sz="1800" i="0" dirty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Inboard Side Loops Were Chosen in a Study for ITER Control in Kessel, et 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9357360" cy="751840"/>
          </a:xfrm>
        </p:spPr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155870"/>
            <a:ext cx="369669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C. Kessel, et al., Nuclear Fusion </a:t>
            </a:r>
            <a:r>
              <a:rPr lang="en-US" i="0" dirty="0" smtClean="0"/>
              <a:t>41</a:t>
            </a:r>
            <a:r>
              <a:rPr lang="en-US" b="0" i="0" dirty="0" smtClean="0"/>
              <a:t>, 953 (2001) </a:t>
            </a:r>
            <a:endParaRPr lang="en-US" b="0" i="0" dirty="0"/>
          </a:p>
        </p:txBody>
      </p:sp>
      <p:pic>
        <p:nvPicPr>
          <p:cNvPr id="6" name="Picture 5" descr="Screen shot 2011-04-19 at 8.56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5638800" cy="5723914"/>
          </a:xfrm>
          <a:prstGeom prst="rect">
            <a:avLst/>
          </a:prstGeom>
        </p:spPr>
      </p:pic>
      <p:pic>
        <p:nvPicPr>
          <p:cNvPr id="7" name="Picture 6" descr="Screen shot 2011-04-19 at 8.57.4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3208008" cy="525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0" y="2133600"/>
            <a:ext cx="1752600" cy="3429000"/>
          </a:xfrm>
          <a:prstGeom prst="rect">
            <a:avLst/>
          </a:prstGeom>
          <a:noFill/>
          <a:ln w="15875" cap="flat" cmpd="sng" algn="ctr">
            <a:solidFill>
              <a:srgbClr val="00CC66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038600" y="1676400"/>
            <a:ext cx="2514600" cy="45720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038600" y="5562600"/>
            <a:ext cx="2514600" cy="60960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343400" y="6705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/>
              <a:t>What is the common perturbed flux pattern for NSTX cases?</a:t>
            </a:r>
            <a:endParaRPr lang="en-US" sz="1800" b="0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1219200"/>
            <a:ext cx="42218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Perturbed flux pattern from 10 cm downward shift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More Loops With Unconstrained Fitting Allows Further Reduction of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, Keeps Weight on CSC Loops</a:t>
            </a:r>
            <a:endParaRPr lang="en-US" dirty="0"/>
          </a:p>
        </p:txBody>
      </p:sp>
      <p:pic>
        <p:nvPicPr>
          <p:cNvPr id="4" name="Picture 3" descr="Screen shot 2011-04-22 at 9.31.5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343400"/>
            <a:ext cx="3330722" cy="311096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24400" y="1371600"/>
          <a:ext cx="1655763" cy="744537"/>
        </p:xfrm>
        <a:graphic>
          <a:graphicData uri="http://schemas.openxmlformats.org/presentationml/2006/ole">
            <p:oleObj spid="_x0000_s37890" name="Equation" r:id="rId4" imgW="990600" imgH="444500" progId="Equation.3">
              <p:embed/>
            </p:oleObj>
          </a:graphicData>
        </a:graphic>
      </p:graphicFrame>
      <p:pic>
        <p:nvPicPr>
          <p:cNvPr id="7" name="Picture 6" descr="Screen shot 2011-04-21 at 11.43.3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733" y="1066800"/>
            <a:ext cx="3413287" cy="3200400"/>
          </a:xfrm>
          <a:prstGeom prst="rect">
            <a:avLst/>
          </a:prstGeom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233863" y="4419600"/>
          <a:ext cx="1570037" cy="744538"/>
        </p:xfrm>
        <a:graphic>
          <a:graphicData uri="http://schemas.openxmlformats.org/presentationml/2006/ole">
            <p:oleObj spid="_x0000_s37891" name="Equation" r:id="rId6" imgW="939800" imgH="44450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696200" y="3505200"/>
          <a:ext cx="1655763" cy="744538"/>
        </p:xfrm>
        <a:graphic>
          <a:graphicData uri="http://schemas.openxmlformats.org/presentationml/2006/ole">
            <p:oleObj spid="_x0000_s37892" name="Equation" r:id="rId7" imgW="990600" imgH="444500" progId="Equation.3">
              <p:embed/>
            </p:oleObj>
          </a:graphicData>
        </a:graphic>
      </p:graphicFrame>
      <p:pic>
        <p:nvPicPr>
          <p:cNvPr id="10" name="Picture 9" descr="Screen shot 2011-04-22 at 9.43.11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4191000"/>
            <a:ext cx="3473450" cy="3230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Optimization Can Balance Sensitivity</a:t>
            </a:r>
            <a:br>
              <a:rPr lang="en-US" dirty="0" smtClean="0"/>
            </a:br>
            <a:r>
              <a:rPr lang="en-US" dirty="0" smtClean="0"/>
              <a:t> Against Linearity</a:t>
            </a:r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419600" y="2133600"/>
          <a:ext cx="1435100" cy="1970088"/>
        </p:xfrm>
        <a:graphic>
          <a:graphicData uri="http://schemas.openxmlformats.org/presentationml/2006/ole">
            <p:oleObj spid="_x0000_s27650" name="Equation" r:id="rId3" imgW="990600" imgH="13589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352550" y="2057400"/>
          <a:ext cx="1409700" cy="2039938"/>
        </p:xfrm>
        <a:graphic>
          <a:graphicData uri="http://schemas.openxmlformats.org/presentationml/2006/ole">
            <p:oleObj spid="_x0000_s27651" name="Equation" r:id="rId4" imgW="939800" imgH="1358900" progId="Equation.3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410450" y="2209800"/>
          <a:ext cx="1397000" cy="1970088"/>
        </p:xfrm>
        <a:graphic>
          <a:graphicData uri="http://schemas.openxmlformats.org/presentationml/2006/ole">
            <p:oleObj spid="_x0000_s27652" name="Equation" r:id="rId5" imgW="965200" imgH="13589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06062" y="990600"/>
            <a:ext cx="8390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Scan of the maximum allowable weight on a single loop</a:t>
            </a:r>
          </a:p>
          <a:p>
            <a:pPr algn="ctr"/>
            <a:r>
              <a:rPr lang="en-US" sz="2400" dirty="0" smtClean="0"/>
              <a:t> (40, 5, 2.5)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 rot="10800000" flipV="1">
            <a:off x="2743200" y="1828800"/>
            <a:ext cx="1752600" cy="2286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638800" y="1828800"/>
            <a:ext cx="23622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>
            <a:stCxn id="11" idx="2"/>
          </p:cNvCxnSpPr>
          <p:nvPr/>
        </p:nvCxnSpPr>
        <p:spPr bwMode="auto">
          <a:xfrm rot="16200000" flipH="1">
            <a:off x="4947314" y="1975513"/>
            <a:ext cx="312003" cy="416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5" name="Picture 14" descr="Screen shot 2011-04-22 at 9.43.11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343400"/>
            <a:ext cx="2818096" cy="2621350"/>
          </a:xfrm>
          <a:prstGeom prst="rect">
            <a:avLst/>
          </a:prstGeom>
        </p:spPr>
      </p:pic>
      <p:pic>
        <p:nvPicPr>
          <p:cNvPr id="16" name="Picture 15" descr="Screen shot 2011-04-22 at 9.48.18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4343400"/>
            <a:ext cx="2819400" cy="25959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6934200"/>
            <a:ext cx="936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Study neglects any benefits that might come from elimination n=1 pickup.</a:t>
            </a:r>
            <a:endParaRPr lang="en-US" sz="2000" dirty="0"/>
          </a:p>
        </p:txBody>
      </p:sp>
      <p:pic>
        <p:nvPicPr>
          <p:cNvPr id="19" name="Picture 18" descr="Screen shot 2011-04-22 at 9.52.09 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356100"/>
            <a:ext cx="2678245" cy="2501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15400" y="2819400"/>
            <a:ext cx="121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2.5 x better than  present system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1-04-19 at 12.21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493666"/>
            <a:ext cx="3246825" cy="5745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Show That Loops on the Center Column are Most Linear...But Least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690360" cy="685800"/>
          </a:xfrm>
        </p:spPr>
        <p:txBody>
          <a:bodyPr/>
          <a:lstStyle/>
          <a:p>
            <a:r>
              <a:rPr lang="en-US" sz="2000" dirty="0" smtClean="0"/>
              <a:t>CSC loops have less relative coupling to plates, are more linear.</a:t>
            </a:r>
          </a:p>
          <a:p>
            <a:pPr lvl="1"/>
            <a:r>
              <a:rPr lang="en-US" sz="1800" dirty="0" smtClean="0"/>
              <a:t>But are much less sensitive (34 vs 2.53).</a:t>
            </a:r>
          </a:p>
          <a:p>
            <a:r>
              <a:rPr lang="en-US" sz="2000" dirty="0" smtClean="0"/>
              <a:t>Compromise between linearity and sensitive has not been discussed in the literature (to my knowledge)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28725" y="3265488"/>
          <a:ext cx="1655763" cy="744537"/>
        </p:xfrm>
        <a:graphic>
          <a:graphicData uri="http://schemas.openxmlformats.org/presentationml/2006/ole">
            <p:oleObj spid="_x0000_s25602" name="Equation" r:id="rId4" imgW="990600" imgH="4445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41800" y="3341688"/>
          <a:ext cx="1501775" cy="720725"/>
        </p:xfrm>
        <a:graphic>
          <a:graphicData uri="http://schemas.openxmlformats.org/presentationml/2006/ole">
            <p:oleObj spid="_x0000_s25603" name="Equation" r:id="rId5" imgW="927100" imgH="4445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3200400"/>
            <a:ext cx="6832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OHU4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15400" y="2438400"/>
            <a:ext cx="6463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PPP2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6705600" y="2895600"/>
            <a:ext cx="457200" cy="381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>
            <a:stCxn id="11" idx="2"/>
          </p:cNvCxnSpPr>
          <p:nvPr/>
        </p:nvCxnSpPr>
        <p:spPr bwMode="auto">
          <a:xfrm rot="5400000">
            <a:off x="8880289" y="2842100"/>
            <a:ext cx="469614" cy="24699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1" name="Picture 20" descr="Screen shot 2011-04-21 at 11.43.3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38600"/>
            <a:ext cx="3413287" cy="3200400"/>
          </a:xfrm>
          <a:prstGeom prst="rect">
            <a:avLst/>
          </a:prstGeom>
        </p:spPr>
      </p:pic>
      <p:pic>
        <p:nvPicPr>
          <p:cNvPr id="22" name="Picture 21" descr="Screen shot 2011-04-21 at 11.49.14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4114800"/>
            <a:ext cx="3276600" cy="30286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To Improve Vertical Position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143000"/>
            <a:ext cx="9639300" cy="5613400"/>
          </a:xfrm>
        </p:spPr>
        <p:txBody>
          <a:bodyPr/>
          <a:lstStyle/>
          <a:p>
            <a:r>
              <a:rPr lang="en-US" dirty="0" smtClean="0"/>
              <a:t>Improve the detection of small vertical motion.</a:t>
            </a:r>
          </a:p>
          <a:p>
            <a:pPr lvl="1"/>
            <a:r>
              <a:rPr lang="en-US" dirty="0" smtClean="0"/>
              <a:t>“dZ/dt Observer”</a:t>
            </a:r>
          </a:p>
          <a:p>
            <a:endParaRPr lang="en-US" dirty="0" smtClean="0"/>
          </a:p>
          <a:p>
            <a:r>
              <a:rPr lang="en-US" dirty="0" smtClean="0"/>
              <a:t>Utilize improved observer in optimization of control with PF-3 as the actuator.</a:t>
            </a:r>
          </a:p>
          <a:p>
            <a:endParaRPr lang="en-US" dirty="0" smtClean="0"/>
          </a:p>
          <a:p>
            <a:r>
              <a:rPr lang="en-US" dirty="0" smtClean="0"/>
              <a:t>Utilize improved observer in optimization of control with the RWM coils as the actuator.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From group review…E. Kolemen examined the problem for improvements to the underlying architecture of the controller.</a:t>
            </a:r>
          </a:p>
          <a:p>
            <a:pPr lvl="1"/>
            <a:r>
              <a:rPr lang="en-US" dirty="0" smtClean="0"/>
              <a:t>Found that there were no simple ways to improve control, due to the somewhat nonstandard coupling of ISOFLUX &amp; Z</a:t>
            </a:r>
            <a:r>
              <a:rPr lang="en-US" baseline="-25000" dirty="0" smtClean="0"/>
              <a:t>P</a:t>
            </a:r>
            <a:r>
              <a:rPr lang="en-US" dirty="0" smtClean="0"/>
              <a:t> control.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Position Controller is a PD Controller Using Loop Voltages for dZ/dt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66800"/>
            <a:ext cx="9662160" cy="6172200"/>
          </a:xfrm>
        </p:spPr>
        <p:txBody>
          <a:bodyPr/>
          <a:lstStyle/>
          <a:p>
            <a:r>
              <a:rPr lang="en-US" sz="2000" dirty="0" smtClean="0"/>
              <a:t>Proportional controller is simply the Isoflux shape control algorithm:</a:t>
            </a:r>
          </a:p>
          <a:p>
            <a:endParaRPr lang="en-US" sz="2000" dirty="0" smtClean="0"/>
          </a:p>
          <a:p>
            <a:r>
              <a:rPr lang="en-US" sz="2000" dirty="0" smtClean="0"/>
              <a:t>Fast derivative controller is based on the up-down loop voltage difference.</a:t>
            </a:r>
          </a:p>
          <a:p>
            <a:endParaRPr lang="en-US" sz="2000" dirty="0" smtClean="0"/>
          </a:p>
          <a:p>
            <a:r>
              <a:rPr lang="en-US" sz="2000" dirty="0" smtClean="0"/>
              <a:t>The underlying assumption is that the plasma vertical position can be measured by only 2 loops: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Thesis: Using more/different loop voltages will lead to a better estimation of the plasma position.	</a:t>
            </a:r>
          </a:p>
          <a:p>
            <a:pPr lvl="1"/>
            <a:r>
              <a:rPr lang="en-US" sz="1800" dirty="0" smtClean="0"/>
              <a:t>Eliminate n=1 pickup from random loop orientation problems.</a:t>
            </a:r>
          </a:p>
          <a:p>
            <a:pPr lvl="1"/>
            <a:r>
              <a:rPr lang="en-US" sz="1800" dirty="0" smtClean="0"/>
              <a:t>More information for shapes that are distorted.</a:t>
            </a:r>
          </a:p>
          <a:p>
            <a:r>
              <a:rPr lang="en-US" sz="2400" dirty="0" smtClean="0"/>
              <a:t>Proper selection of measurement loops has been emphasized in the literature:	</a:t>
            </a:r>
          </a:p>
          <a:p>
            <a:pPr lvl="1"/>
            <a:r>
              <a:rPr lang="en-US" sz="1800" dirty="0" smtClean="0"/>
              <a:t>Ward &amp; Hofmann, Nuclear Fusion 34, 401 (1994)</a:t>
            </a:r>
          </a:p>
          <a:p>
            <a:pPr lvl="1"/>
            <a:r>
              <a:rPr lang="en-US" sz="1800" dirty="0" smtClean="0"/>
              <a:t>Pomphrey, Jardin, and Ward, Nuclear Fusion 29, 465 (1989)</a:t>
            </a:r>
          </a:p>
          <a:p>
            <a:pPr lvl="1"/>
            <a:r>
              <a:rPr lang="en-US" sz="1800" dirty="0" smtClean="0"/>
              <a:t>Albanese, Coccorese, and Rubinacci, Nuclear Fusion 29, 1013 (1989)</a:t>
            </a:r>
          </a:p>
          <a:p>
            <a:pPr lvl="1"/>
            <a:r>
              <a:rPr lang="en-US" sz="1800" dirty="0" smtClean="0"/>
              <a:t>C. Kessel, et al., Nuclear Fusion 41, 953 (2001) </a:t>
            </a:r>
          </a:p>
          <a:p>
            <a:pPr lvl="1"/>
            <a:r>
              <a:rPr lang="en-US" sz="2000" dirty="0" smtClean="0"/>
              <a:t> </a:t>
            </a:r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5600" y="1467638"/>
          <a:ext cx="3505200" cy="361162"/>
        </p:xfrm>
        <a:graphic>
          <a:graphicData uri="http://schemas.openxmlformats.org/presentationml/2006/ole">
            <p:oleObj spid="_x0000_s13314" name="Equation" r:id="rId3" imgW="2095500" imgH="21590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971800" y="2209800"/>
          <a:ext cx="3200400" cy="373303"/>
        </p:xfrm>
        <a:graphic>
          <a:graphicData uri="http://schemas.openxmlformats.org/presentationml/2006/ole">
            <p:oleObj spid="_x0000_s13315" name="Equation" r:id="rId4" imgW="2286000" imgH="266700" progId="Equation.3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971800" y="3200400"/>
          <a:ext cx="4125913" cy="509588"/>
        </p:xfrm>
        <a:graphic>
          <a:graphicData uri="http://schemas.openxmlformats.org/presentationml/2006/ole">
            <p:oleObj spid="_x0000_s13316" name="Equation" r:id="rId5" imgW="2159000" imgH="2667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Equilibrium Determines the Most </a:t>
            </a:r>
            <a:br>
              <a:rPr lang="en-US" dirty="0" smtClean="0"/>
            </a:br>
            <a:r>
              <a:rPr lang="en-US" dirty="0" smtClean="0"/>
              <a:t>Sensitive Loop Pair</a:t>
            </a:r>
            <a:endParaRPr lang="en-US" dirty="0"/>
          </a:p>
        </p:txBody>
      </p:sp>
      <p:pic>
        <p:nvPicPr>
          <p:cNvPr id="5" name="Picture 4" descr="Screen shot 2011-04-19 at 12.30.43 PM.png"/>
          <p:cNvPicPr>
            <a:picLocks noChangeAspect="1"/>
          </p:cNvPicPr>
          <p:nvPr/>
        </p:nvPicPr>
        <p:blipFill>
          <a:blip r:embed="rId2"/>
          <a:srcRect b="3196"/>
          <a:stretch>
            <a:fillRect/>
          </a:stretch>
        </p:blipFill>
        <p:spPr>
          <a:xfrm>
            <a:off x="0" y="1981200"/>
            <a:ext cx="3276600" cy="5113283"/>
          </a:xfrm>
          <a:prstGeom prst="rect">
            <a:avLst/>
          </a:prstGeom>
        </p:spPr>
      </p:pic>
      <p:pic>
        <p:nvPicPr>
          <p:cNvPr id="6" name="Picture 5" descr="Screen shot 2011-04-19 at 12.36.44 PM.png"/>
          <p:cNvPicPr>
            <a:picLocks noChangeAspect="1"/>
          </p:cNvPicPr>
          <p:nvPr/>
        </p:nvPicPr>
        <p:blipFill>
          <a:blip r:embed="rId3"/>
          <a:srcRect b="3220"/>
          <a:stretch>
            <a:fillRect/>
          </a:stretch>
        </p:blipFill>
        <p:spPr>
          <a:xfrm>
            <a:off x="6553200" y="2065283"/>
            <a:ext cx="3263996" cy="5029200"/>
          </a:xfrm>
          <a:prstGeom prst="rect">
            <a:avLst/>
          </a:prstGeom>
        </p:spPr>
      </p:pic>
      <p:pic>
        <p:nvPicPr>
          <p:cNvPr id="7" name="Picture 6" descr="Screen shot 2011-04-19 at 1.10.57 PM.png"/>
          <p:cNvPicPr>
            <a:picLocks noChangeAspect="1"/>
          </p:cNvPicPr>
          <p:nvPr/>
        </p:nvPicPr>
        <p:blipFill>
          <a:blip r:embed="rId4"/>
          <a:srcRect b="2941"/>
          <a:stretch>
            <a:fillRect/>
          </a:stretch>
        </p:blipFill>
        <p:spPr>
          <a:xfrm>
            <a:off x="3337229" y="2065283"/>
            <a:ext cx="3215972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143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Compute pairs of equilibria displaced by 2 cm:                            </a:t>
            </a:r>
            <a:r>
              <a:rPr lang="en-US" sz="1800" dirty="0" smtClean="0">
                <a:latin typeface="Symbol" charset="2"/>
                <a:cs typeface="Symbol" charset="2"/>
              </a:rPr>
              <a:t>y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and </a:t>
            </a:r>
            <a:r>
              <a:rPr lang="en-US" sz="1800" dirty="0" smtClean="0">
                <a:latin typeface="Symbol" charset="2"/>
                <a:cs typeface="Symbol" charset="2"/>
              </a:rPr>
              <a:t>y</a:t>
            </a:r>
            <a:r>
              <a:rPr lang="en-US" sz="1800" baseline="-25000" dirty="0" smtClean="0"/>
              <a:t>2</a:t>
            </a:r>
            <a:endParaRPr lang="en-US" sz="1800" dirty="0" smtClean="0"/>
          </a:p>
          <a:p>
            <a:r>
              <a:rPr lang="en-US" sz="1800" dirty="0" smtClean="0"/>
              <a:t>Subtract them from each other (Surrogate for the voltage.):      </a:t>
            </a:r>
            <a:r>
              <a:rPr lang="en-US" sz="1800" dirty="0" smtClean="0">
                <a:latin typeface="Symbol" charset="2"/>
                <a:cs typeface="Symbol" charset="2"/>
              </a:rPr>
              <a:t>dy</a:t>
            </a:r>
            <a:r>
              <a:rPr lang="en-US" sz="1800" dirty="0" smtClean="0"/>
              <a:t> =</a:t>
            </a:r>
            <a:r>
              <a:rPr lang="en-US" sz="1800" dirty="0" smtClean="0">
                <a:latin typeface="Symbol" charset="2"/>
                <a:cs typeface="Symbol" charset="2"/>
              </a:rPr>
              <a:t>y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–</a:t>
            </a:r>
            <a:r>
              <a:rPr lang="en-US" sz="1800" dirty="0" smtClean="0">
                <a:latin typeface="Symbol" charset="2"/>
                <a:cs typeface="Symbol" charset="2"/>
              </a:rPr>
              <a:t>y</a:t>
            </a:r>
            <a:r>
              <a:rPr lang="en-US" sz="1800" baseline="-25000" dirty="0" smtClean="0"/>
              <a:t>2</a:t>
            </a:r>
            <a:endParaRPr lang="en-US" sz="1800" dirty="0" smtClean="0"/>
          </a:p>
          <a:p>
            <a:r>
              <a:rPr lang="en-US" sz="1800" dirty="0" smtClean="0"/>
              <a:t>Compute the expected flux difference:                                         </a:t>
            </a:r>
            <a:r>
              <a:rPr lang="en-US" sz="1800" dirty="0" smtClean="0">
                <a:latin typeface="Symbol" charset="2"/>
                <a:cs typeface="Symbol" charset="2"/>
              </a:rPr>
              <a:t>dy</a:t>
            </a:r>
            <a:r>
              <a:rPr lang="en-US" sz="1800" baseline="-25000" dirty="0" smtClean="0">
                <a:latin typeface="+mn-lt"/>
                <a:cs typeface="Symbol" charset="2"/>
              </a:rPr>
              <a:t>UD</a:t>
            </a:r>
            <a:r>
              <a:rPr lang="en-US" sz="1800" dirty="0" smtClean="0">
                <a:latin typeface="Symbol" charset="2"/>
                <a:cs typeface="Symbol" charset="2"/>
              </a:rPr>
              <a:t> =dy-dy</a:t>
            </a:r>
            <a:r>
              <a:rPr lang="en-US" sz="1800" dirty="0" smtClean="0">
                <a:latin typeface="+mn-lt"/>
                <a:cs typeface="Symbol" charset="2"/>
              </a:rPr>
              <a:t>(z=-z)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7098268"/>
            <a:ext cx="613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single pair is optimal for detecting vertical motion.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Database of Equilibria to Determine Which Loops are Best For Detecting Vertical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76960"/>
            <a:ext cx="6461760" cy="6085840"/>
          </a:xfrm>
        </p:spPr>
        <p:txBody>
          <a:bodyPr/>
          <a:lstStyle/>
          <a:p>
            <a:r>
              <a:rPr lang="en-US" sz="2400" dirty="0" smtClean="0"/>
              <a:t>Consider ~590 NSTX equilibria.</a:t>
            </a:r>
          </a:p>
          <a:p>
            <a:pPr lvl="1"/>
            <a:r>
              <a:rPr lang="en-US" sz="2000" dirty="0" smtClean="0"/>
              <a:t>Majority from LRDFIT and EFIT reconstructions.</a:t>
            </a:r>
          </a:p>
          <a:p>
            <a:pPr lvl="2"/>
            <a:r>
              <a:rPr lang="en-US" sz="1600" dirty="0" smtClean="0"/>
              <a:t>Include currents in the passive plates, mode non-rigidity.</a:t>
            </a:r>
          </a:p>
          <a:p>
            <a:pPr lvl="1"/>
            <a:r>
              <a:rPr lang="en-US" sz="2000" dirty="0" smtClean="0"/>
              <a:t>Minority generated with ISOLVER</a:t>
            </a:r>
          </a:p>
          <a:p>
            <a:r>
              <a:rPr lang="en-US" sz="2400" dirty="0" smtClean="0"/>
              <a:t>Computed the flux at the various flux loop locations.</a:t>
            </a:r>
          </a:p>
          <a:p>
            <a:r>
              <a:rPr lang="en-US" sz="2400" dirty="0" smtClean="0"/>
              <a:t>Fit the magnetic axis location to a function:</a:t>
            </a:r>
          </a:p>
          <a:p>
            <a:pPr lvl="1"/>
            <a:r>
              <a:rPr lang="en-US" sz="2000" dirty="0" smtClean="0"/>
              <a:t>Only use equilibria with |Z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|&lt;20 cm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500" dirty="0" smtClean="0"/>
              <a:t>Find coefficients </a:t>
            </a:r>
            <a:r>
              <a:rPr lang="en-US" sz="2500" dirty="0" smtClean="0">
                <a:latin typeface="Symbol" charset="2"/>
                <a:cs typeface="Symbol" charset="2"/>
              </a:rPr>
              <a:t>a</a:t>
            </a:r>
            <a:r>
              <a:rPr lang="en-US" sz="2500" dirty="0" smtClean="0"/>
              <a:t> from:</a:t>
            </a:r>
          </a:p>
          <a:p>
            <a:pPr lvl="1"/>
            <a:r>
              <a:rPr lang="en-US" sz="2000" dirty="0" smtClean="0"/>
              <a:t>linear SVD solution, or </a:t>
            </a:r>
          </a:p>
          <a:p>
            <a:pPr lvl="1"/>
            <a:r>
              <a:rPr lang="en-US" sz="2000" dirty="0" smtClean="0"/>
              <a:t>constrained optimization</a:t>
            </a:r>
          </a:p>
          <a:p>
            <a:pPr lvl="2"/>
            <a:r>
              <a:rPr lang="en-US" sz="1600" dirty="0" smtClean="0"/>
              <a:t>Prevent any single value </a:t>
            </a:r>
            <a:r>
              <a:rPr lang="en-US" sz="1600" dirty="0" smtClean="0">
                <a:latin typeface="Symbol" charset="2"/>
                <a:cs typeface="Symbol" charset="2"/>
              </a:rPr>
              <a:t>a</a:t>
            </a:r>
            <a:r>
              <a:rPr lang="en-US" sz="1600" dirty="0" smtClean="0"/>
              <a:t> from becoming too large.</a:t>
            </a:r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143000" y="4495800"/>
          <a:ext cx="4081463" cy="1346435"/>
        </p:xfrm>
        <a:graphic>
          <a:graphicData uri="http://schemas.openxmlformats.org/presentationml/2006/ole">
            <p:oleObj spid="_x0000_s14339" name="Equation" r:id="rId3" imgW="2654300" imgH="876300" progId="Equation.3">
              <p:embed/>
            </p:oleObj>
          </a:graphicData>
        </a:graphic>
      </p:graphicFrame>
      <p:pic>
        <p:nvPicPr>
          <p:cNvPr id="7" name="Picture 6" descr="Screen shot 2011-04-19 at 12.21.0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143000"/>
            <a:ext cx="3505200" cy="62025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7-07 at 10.54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4495800" cy="638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Constrain to Only High Elongation Plasmas</a:t>
            </a:r>
            <a:endParaRPr 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114800" y="2133600"/>
          <a:ext cx="1447800" cy="2001838"/>
        </p:xfrm>
        <a:graphic>
          <a:graphicData uri="http://schemas.openxmlformats.org/presentationml/2006/ole">
            <p:oleObj spid="_x0000_s49154" name="Equation" r:id="rId4" imgW="965200" imgH="1333500" progId="Equation.3">
              <p:embed/>
            </p:oleObj>
          </a:graphicData>
        </a:graphic>
      </p:graphicFrame>
      <p:pic>
        <p:nvPicPr>
          <p:cNvPr id="5" name="Picture 4" descr="Screen shot 2011-07-07 at 10.50.3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142999"/>
            <a:ext cx="3505200" cy="62191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7-07 at 10.59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46481"/>
            <a:ext cx="4419600" cy="6334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Constrain to Also Sorts of Plasmas</a:t>
            </a:r>
            <a:endParaRPr lang="en-US" dirty="0"/>
          </a:p>
        </p:txBody>
      </p:sp>
      <p:pic>
        <p:nvPicPr>
          <p:cNvPr id="4" name="Picture 3" descr="Screen shot 2011-07-07 at 10.57.3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066799"/>
            <a:ext cx="3581400" cy="6345685"/>
          </a:xfrm>
          <a:prstGeom prst="rect">
            <a:avLst/>
          </a:prstGeom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419600" y="2209800"/>
          <a:ext cx="1447800" cy="2001838"/>
        </p:xfrm>
        <a:graphic>
          <a:graphicData uri="http://schemas.openxmlformats.org/presentationml/2006/ole">
            <p:oleObj spid="_x0000_s50178" name="Equation" r:id="rId5" imgW="965200" imgH="13335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7-07 at 11.03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4376554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Only High Elongation, But With Limits on the Size of Any Individual Weight</a:t>
            </a:r>
            <a:endParaRPr lang="en-US" dirty="0"/>
          </a:p>
        </p:txBody>
      </p:sp>
      <p:pic>
        <p:nvPicPr>
          <p:cNvPr id="4" name="Picture 3" descr="Screen shot 2011-07-07 at 11.02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42999"/>
            <a:ext cx="3505200" cy="6174609"/>
          </a:xfrm>
          <a:prstGeom prst="rect">
            <a:avLst/>
          </a:prstGeom>
        </p:spPr>
      </p:pic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4391025" y="2209800"/>
          <a:ext cx="1504950" cy="2001838"/>
        </p:xfrm>
        <a:graphic>
          <a:graphicData uri="http://schemas.openxmlformats.org/presentationml/2006/ole">
            <p:oleObj spid="_x0000_s51202" name="Equation" r:id="rId5" imgW="1003300" imgH="13335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84680</TotalTime>
  <Words>1762</Words>
  <Application>Microsoft Macintosh PowerPoint</Application>
  <PresentationFormat>Custom</PresentationFormat>
  <Paragraphs>241</Paragraphs>
  <Slides>23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 Presentation</vt:lpstr>
      <vt:lpstr>Equation</vt:lpstr>
      <vt:lpstr>Agenda</vt:lpstr>
      <vt:lpstr>Slide 2</vt:lpstr>
      <vt:lpstr>Strategy To Improve Vertical Position Control</vt:lpstr>
      <vt:lpstr>Vertical Position Controller is a PD Controller Using Loop Voltages for dZ/dt Measurement</vt:lpstr>
      <vt:lpstr>Plasma Equilibrium Determines the Most  Sensitive Loop Pair</vt:lpstr>
      <vt:lpstr>Use a Database of Equilibria to Determine Which Loops are Best For Detecting Vertical Motion</vt:lpstr>
      <vt:lpstr>Example: Constrain to Only High Elongation Plasmas</vt:lpstr>
      <vt:lpstr>Example: Constrain to Also Sorts of Plasmas</vt:lpstr>
      <vt:lpstr>Example: Only High Elongation, But With Limits on the Size of Any Individual Weight</vt:lpstr>
      <vt:lpstr>Strategy For Determining Loop Weighing</vt:lpstr>
      <vt:lpstr>Vertical Position Control May Be Possible With  the RWM Coils</vt:lpstr>
      <vt:lpstr>Formulation of the PCS Code</vt:lpstr>
      <vt:lpstr>Hardware and Software Status</vt:lpstr>
      <vt:lpstr>Backup</vt:lpstr>
      <vt:lpstr>Note on Gain Equivalences</vt:lpstr>
      <vt:lpstr>Run Plan (I)</vt:lpstr>
      <vt:lpstr>Run Plan (2nd ½ day, using RWM coils, if necessary)</vt:lpstr>
      <vt:lpstr>XP in 2010 Showed that Vertical Position Control can be Lost at Higher Aspect Ratio</vt:lpstr>
      <vt:lpstr>Interesting Scenarios for the Upgrade Will Push Against These Limits</vt:lpstr>
      <vt:lpstr>Inboard Side Loops Were Chosen in a Study for ITER Control in Kessel, et al.</vt:lpstr>
      <vt:lpstr>Adding More Loops With Unconstrained Fitting Allows Further Reduction of c2, Keeps Weight on CSC Loops</vt:lpstr>
      <vt:lpstr>Constrained Optimization Can Balance Sensitivity  Against Linearity</vt:lpstr>
      <vt:lpstr>Studies Show That Loops on the Center Column are Most Linear...But Least Sensitive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12374</cp:revision>
  <cp:lastPrinted>2011-05-13T16:36:02Z</cp:lastPrinted>
  <dcterms:created xsi:type="dcterms:W3CDTF">2011-07-13T16:35:54Z</dcterms:created>
  <dcterms:modified xsi:type="dcterms:W3CDTF">2011-07-13T16:38:25Z</dcterms:modified>
</cp:coreProperties>
</file>