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46" d="100"/>
          <a:sy n="146" d="100"/>
        </p:scale>
        <p:origin x="-120" y="-312"/>
      </p:cViewPr>
      <p:guideLst>
        <p:guide orient="horz" pos="2160"/>
        <p:guide pos="1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8E6D1-5DE1-B446-A8F7-A5093A373B0A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4C14F6-664B-D14B-B1ED-84B00842B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573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B0377-4298-F74E-80AD-60B5E2259D05}" type="datetimeFigureOut">
              <a:rPr lang="en-US" smtClean="0"/>
              <a:t>12/12/16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04ADA-75BD-9B46-BA3A-EE7401B9E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215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67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13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32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7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9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9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0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2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0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9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4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6849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12/12/16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7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Hosea_Discussion</a:t>
            </a:r>
            <a:r>
              <a:rPr lang="en-US" dirty="0" smtClean="0"/>
              <a:t> of FW heating on DIII-D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6849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91D04-21BF-8C4A-8CD4-957D32CBB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9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-43495"/>
            <a:ext cx="9144000" cy="513235"/>
          </a:xfrm>
          <a:prstGeom prst="rect">
            <a:avLst/>
          </a:prstGeom>
        </p:spPr>
        <p:txBody>
          <a:bodyPr lIns="0" tIns="0" rIns="0" bIns="0" anchor="ctr" anchorCtr="1"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rgbClr val="000090"/>
                </a:solidFill>
              </a:rPr>
              <a:t>Proposal to apply FW heating at 30 MHz on DIII-D 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6200" y="452341"/>
            <a:ext cx="8991600" cy="5410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Motivations:</a:t>
            </a:r>
          </a:p>
          <a:p>
            <a:r>
              <a:rPr lang="en-US" sz="2400" dirty="0">
                <a:solidFill>
                  <a:srgbClr val="0000FF"/>
                </a:solidFill>
              </a:rPr>
              <a:t>DIII-D is an excellent facility for fast-wave studies, especially for fast-wave &amp; fast-ion physics</a:t>
            </a:r>
          </a:p>
          <a:p>
            <a:pPr marL="685800" lvl="1"/>
            <a:r>
              <a:rPr lang="en-US" sz="1800" dirty="0" smtClean="0"/>
              <a:t>Existing </a:t>
            </a:r>
            <a:r>
              <a:rPr lang="en-US" sz="1800" dirty="0"/>
              <a:t>FW system that can be </a:t>
            </a:r>
            <a:r>
              <a:rPr lang="en-US" sz="1800" dirty="0" smtClean="0"/>
              <a:t>restarted relatively easily</a:t>
            </a:r>
            <a:endParaRPr lang="en-US" sz="1800" dirty="0"/>
          </a:p>
          <a:p>
            <a:pPr marL="685800" lvl="1"/>
            <a:r>
              <a:rPr lang="en-US" sz="1800" dirty="0" smtClean="0"/>
              <a:t>Excellent </a:t>
            </a:r>
            <a:r>
              <a:rPr lang="en-US" sz="1800" dirty="0"/>
              <a:t>neutral beam capability</a:t>
            </a:r>
          </a:p>
          <a:p>
            <a:pPr marL="685800" lvl="1"/>
            <a:r>
              <a:rPr lang="en-US" sz="1800" dirty="0" smtClean="0"/>
              <a:t>Strong </a:t>
            </a:r>
            <a:r>
              <a:rPr lang="en-US" sz="1800" dirty="0"/>
              <a:t>physics program in fast </a:t>
            </a:r>
            <a:r>
              <a:rPr lang="en-US" sz="1800" dirty="0" smtClean="0"/>
              <a:t>ions</a:t>
            </a:r>
          </a:p>
          <a:p>
            <a:pPr marL="685800" lvl="1"/>
            <a:r>
              <a:rPr lang="en-US" sz="1800" dirty="0" smtClean="0"/>
              <a:t>Diagnostic complement is excellent for studying RF effects on heating, fast ion interactions, AE instabilities and transport</a:t>
            </a:r>
          </a:p>
          <a:p>
            <a:r>
              <a:rPr lang="en-US" sz="2400" dirty="0">
                <a:solidFill>
                  <a:srgbClr val="0000FF"/>
                </a:solidFill>
              </a:rPr>
              <a:t>30 MHz FW at 1 T on DIII-D would give valued information for NSTX-U </a:t>
            </a:r>
            <a:r>
              <a:rPr lang="en-US" sz="2400" dirty="0" smtClean="0">
                <a:solidFill>
                  <a:srgbClr val="0000FF"/>
                </a:solidFill>
              </a:rPr>
              <a:t>operation</a:t>
            </a:r>
          </a:p>
          <a:p>
            <a:pPr marL="685800" lvl="1"/>
            <a:r>
              <a:rPr lang="en-US" sz="2000" dirty="0" smtClean="0"/>
              <a:t>Fast ion damping at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deuterium harmonic of the NB ions</a:t>
            </a:r>
          </a:p>
          <a:p>
            <a:pPr marL="685800" lvl="1"/>
            <a:r>
              <a:rPr lang="en-US" sz="2000" dirty="0" smtClean="0"/>
              <a:t>Edge RF power deposition relative to central power deposition</a:t>
            </a:r>
          </a:p>
          <a:p>
            <a:pPr marL="285750"/>
            <a:r>
              <a:rPr lang="en-US" sz="2400" dirty="0" smtClean="0">
                <a:solidFill>
                  <a:srgbClr val="0000FF"/>
                </a:solidFill>
              </a:rPr>
              <a:t>30 MHz FW at 2 T on DIII-D would provide for minority H ICRH</a:t>
            </a:r>
          </a:p>
          <a:p>
            <a:pPr marL="685800" lvl="1"/>
            <a:r>
              <a:rPr lang="en-US" sz="2000" dirty="0" smtClean="0"/>
              <a:t>Heating regime to be employed on ITER</a:t>
            </a:r>
          </a:p>
          <a:p>
            <a:pPr marL="685800" lvl="1"/>
            <a:r>
              <a:rPr lang="en-US" sz="2000" dirty="0" smtClean="0"/>
              <a:t>Should provide strong heating of the core plasma</a:t>
            </a:r>
          </a:p>
          <a:p>
            <a:pPr marL="685800" lvl="1"/>
            <a:r>
              <a:rPr lang="en-US" sz="2000" dirty="0" smtClean="0"/>
              <a:t>ICRH efficiency in ECH generated discharges is of direct importance for predicting performance of this only ion heating technique for ITER </a:t>
            </a:r>
            <a:endParaRPr lang="en-US" sz="2000" dirty="0"/>
          </a:p>
          <a:p>
            <a:pPr marL="285750"/>
            <a:endParaRPr lang="en-US" sz="2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01758"/>
            <a:ext cx="91424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43332987"/>
              </p:ext>
            </p:extLst>
          </p:nvPr>
        </p:nvGraphicFramePr>
        <p:xfrm>
          <a:off x="3314018" y="0"/>
          <a:ext cx="5839165" cy="6662660"/>
        </p:xfrm>
        <a:graphic>
          <a:graphicData uri="http://schemas.openxmlformats.org/drawingml/2006/table">
            <a:tbl>
              <a:tblPr/>
              <a:tblGrid>
                <a:gridCol w="511427"/>
                <a:gridCol w="3533731"/>
                <a:gridCol w="794389"/>
                <a:gridCol w="999618"/>
              </a:tblGrid>
              <a:tr h="167896"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 MD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Duration days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Restart Tasks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ABB Amplifier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15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FPA Tubes should be pulled and put on ion pumps to determine quality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Reinstall best tube in ABB1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Walkdown all indoor cabinets--clean out as required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Perform maintenance--filter cleaning etc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Walkdown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power yard, inspect cap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bacnks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clean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Operate test/braker perform maintenance if required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Turn on water system, check for leaks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15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Fill and restart dummy load, do not repair leaks, leave sump in place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Retune ABB to 30MHz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Antenna/Transmission Line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15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Pull coax at antenna, remake 1/4 wave sections for 30HHz or replace with straight line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Operate tuners, repair if needed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Reinstall transmission line with bridge support in original position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Pressurize line check for leaks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l" fontAlgn="t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 gridSpan="2">
                  <a:txBody>
                    <a:bodyPr/>
                    <a:lstStyle/>
                    <a:p>
                      <a:pPr algn="l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Turn On Sequence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Turn on water system, check for flows and leaks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15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Turn on local control power, check that fans and controls work, tube filaments come on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 to dummy load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Check tuning for 30 MHz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Turn on power yard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Turn up voltages on both driver and FPA to form caps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Force a crowbar at low voltage to see that the crowbar operates 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15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low power shots, check for stage tuning and outputs at 30MHz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Operate system up to high power into dummy load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Pit closed, operate into antenna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Check arc detector viability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RF sniff line for leakage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Condition the antenna to 28kV to assess 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7896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Buffer</a:t>
                      </a:r>
                    </a:p>
                  </a:txBody>
                  <a:tcPr marL="10626" marR="10626" marT="1062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626" marR="10626" marT="106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8698"/>
            <a:ext cx="31922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Estimate of Man Days required for restart of FW system at 30 MHz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(Nagy/</a:t>
            </a:r>
            <a:r>
              <a:rPr lang="en-US" dirty="0" err="1" smtClean="0">
                <a:solidFill>
                  <a:srgbClr val="000090"/>
                </a:solidFill>
              </a:rPr>
              <a:t>Greenough</a:t>
            </a:r>
            <a:r>
              <a:rPr lang="en-US" dirty="0" smtClean="0">
                <a:solidFill>
                  <a:srgbClr val="000090"/>
                </a:solidFill>
              </a:rPr>
              <a:t>)</a:t>
            </a:r>
          </a:p>
          <a:p>
            <a:endParaRPr lang="en-US" dirty="0">
              <a:solidFill>
                <a:srgbClr val="00009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ABB1 source and the 0-deg antenna to be used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~ 3 MM of engineering/techs from PPPL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Support from Nagy, Brown at GA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Support desired from Horton from ORNL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Physicist effort from </a:t>
            </a:r>
            <a:r>
              <a:rPr lang="en-US" dirty="0" err="1" smtClean="0">
                <a:solidFill>
                  <a:srgbClr val="0000FF"/>
                </a:solidFill>
              </a:rPr>
              <a:t>Pinsker</a:t>
            </a:r>
            <a:r>
              <a:rPr lang="en-US" dirty="0" smtClean="0">
                <a:solidFill>
                  <a:srgbClr val="0000FF"/>
                </a:solidFill>
              </a:rPr>
              <a:t>, Perkins, Hosea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000090"/>
              </a:solidFill>
            </a:endParaRPr>
          </a:p>
          <a:p>
            <a:r>
              <a:rPr lang="en-US" sz="2400" dirty="0" smtClean="0">
                <a:solidFill>
                  <a:srgbClr val="000090"/>
                </a:solidFill>
              </a:rPr>
              <a:t>Minor M&amp;S required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&lt; $10 k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000090"/>
              </a:solidFill>
            </a:endParaRPr>
          </a:p>
          <a:p>
            <a:r>
              <a:rPr lang="en-US" sz="2400" dirty="0" smtClean="0">
                <a:solidFill>
                  <a:srgbClr val="000090"/>
                </a:solidFill>
              </a:rPr>
              <a:t>Total estimate ~ $100 K + travel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rgbClr val="00009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510842"/>
            <a:ext cx="319224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Hosea_Discussion</a:t>
            </a:r>
            <a:r>
              <a:rPr lang="en-US" dirty="0" smtClean="0"/>
              <a:t> of FW heating on DIII-D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12-11 at 11.27.4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28" y="945593"/>
            <a:ext cx="7553009" cy="56601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-139185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Slide from Perkins presentation at the long range planning workshop showing FW suppression of GAE modes</a:t>
            </a:r>
            <a:endParaRPr lang="en-US" sz="2800" dirty="0">
              <a:solidFill>
                <a:srgbClr val="00009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806223"/>
            <a:ext cx="91424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2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12-11 at 11.44.2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48" y="1000374"/>
            <a:ext cx="6099325" cy="4572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-10438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90"/>
                </a:solidFill>
              </a:rPr>
              <a:t>Slide from </a:t>
            </a:r>
            <a:r>
              <a:rPr lang="en-US" sz="2800" dirty="0" err="1" smtClean="0">
                <a:solidFill>
                  <a:srgbClr val="000090"/>
                </a:solidFill>
              </a:rPr>
              <a:t>Pinsker</a:t>
            </a:r>
            <a:r>
              <a:rPr lang="en-US" sz="2800" dirty="0" smtClean="0">
                <a:solidFill>
                  <a:srgbClr val="000090"/>
                </a:solidFill>
              </a:rPr>
              <a:t> presentation at the long range planning workshop showing ICRH application challenges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577745"/>
            <a:ext cx="9142413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The launcher will be kept back away from direct NB ion bombardment to avoid impurity generation at the launcher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A three strap configuration as used on ASDEX-U could be considered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858417"/>
            <a:ext cx="91424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12/12/16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Hosea_Discussion of FW heating on DIII-D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91D04-21BF-8C4A-8CD4-957D32CBBC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67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685</Words>
  <Application>Microsoft Macintosh PowerPoint</Application>
  <PresentationFormat>On-screen Show (4:3)</PresentationFormat>
  <Paragraphs>160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PPPL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C. Hosea</dc:creator>
  <cp:lastModifiedBy>Joel C. Hosea</cp:lastModifiedBy>
  <cp:revision>16</cp:revision>
  <dcterms:created xsi:type="dcterms:W3CDTF">2016-12-11T15:17:42Z</dcterms:created>
  <dcterms:modified xsi:type="dcterms:W3CDTF">2016-12-12T13:54:43Z</dcterms:modified>
</cp:coreProperties>
</file>