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FF"/>
    <a:srgbClr val="006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127" d="100"/>
          <a:sy n="127" d="100"/>
        </p:scale>
        <p:origin x="-108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a:defRPr>
                <a:solidFill>
                  <a:srgbClr val="3333FF"/>
                </a:solidFill>
              </a:defRPr>
            </a:lvl2pPr>
            <a:lvl3pPr>
              <a:defRPr>
                <a:solidFill>
                  <a:srgbClr val="FF0000"/>
                </a:solidFill>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4/20/2012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4/20/2012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noAutofit/>
          </a:bodyPr>
          <a:lstStyle/>
          <a:p>
            <a:r>
              <a:rPr lang="en-US" sz="2800" dirty="0" smtClean="0"/>
              <a:t>Brief review/overview of major emphases of recent FES solicitation - J. Menard</a:t>
            </a:r>
          </a:p>
          <a:p>
            <a:r>
              <a:rPr lang="en-US" sz="2800" dirty="0" smtClean="0"/>
              <a:t>Brief </a:t>
            </a:r>
            <a:r>
              <a:rPr lang="en-US" sz="2800" dirty="0" smtClean="0"/>
              <a:t>review of EAST research emphases, high priorities, and </a:t>
            </a:r>
            <a:r>
              <a:rPr lang="en-US" sz="2800" dirty="0" smtClean="0"/>
              <a:t>collaboration </a:t>
            </a:r>
            <a:r>
              <a:rPr lang="en-US" sz="2800" dirty="0" smtClean="0"/>
              <a:t>opportunities for next 3-4 years - H. </a:t>
            </a:r>
            <a:r>
              <a:rPr lang="en-US" sz="2800" dirty="0" err="1" smtClean="0"/>
              <a:t>Guo</a:t>
            </a:r>
            <a:endParaRPr lang="en-US" sz="2800" dirty="0" smtClean="0"/>
          </a:p>
          <a:p>
            <a:r>
              <a:rPr lang="en-US" sz="2800" dirty="0" smtClean="0"/>
              <a:t>Collaboration </a:t>
            </a:r>
            <a:r>
              <a:rPr lang="en-US" sz="2800" dirty="0" smtClean="0"/>
              <a:t>ideas from MIT - bullet points and discussion - B. </a:t>
            </a:r>
            <a:r>
              <a:rPr lang="en-US" sz="2800" dirty="0" err="1" smtClean="0"/>
              <a:t>Lipschultz</a:t>
            </a:r>
            <a:endParaRPr lang="en-US" sz="2800" dirty="0" smtClean="0"/>
          </a:p>
          <a:p>
            <a:r>
              <a:rPr lang="en-US" sz="2800" dirty="0" smtClean="0"/>
              <a:t>Collaboration </a:t>
            </a:r>
            <a:r>
              <a:rPr lang="en-US" sz="2800" dirty="0" smtClean="0"/>
              <a:t>ideas from PPPL - bullet pts/discussion - R. Wilson, J. Menard, D. Gates, </a:t>
            </a:r>
            <a:r>
              <a:rPr lang="en-US" sz="2800" dirty="0" smtClean="0"/>
              <a:t>others</a:t>
            </a:r>
            <a:endParaRPr lang="en-US" sz="2800" dirty="0" smtClean="0"/>
          </a:p>
          <a:p>
            <a:r>
              <a:rPr lang="en-US" sz="2800" dirty="0" smtClean="0"/>
              <a:t>Open </a:t>
            </a:r>
            <a:r>
              <a:rPr lang="en-US" sz="2800" dirty="0" smtClean="0"/>
              <a:t>discussion</a:t>
            </a:r>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normAutofit fontScale="90000"/>
          </a:bodyPr>
          <a:lstStyle/>
          <a:p>
            <a:r>
              <a:rPr lang="en-US" sz="3100" b="1" dirty="0" smtClean="0"/>
              <a:t>FES solicitation: </a:t>
            </a:r>
            <a:r>
              <a:rPr lang="en-US" sz="3100" b="1" i="1" dirty="0" smtClean="0"/>
              <a:t>Collaborative </a:t>
            </a:r>
            <a:r>
              <a:rPr lang="en-US" sz="3100" b="1" i="1" dirty="0" smtClean="0"/>
              <a:t>Research in Magnetic Fusion Energy Sciences on International Research Facilities </a:t>
            </a:r>
            <a:endParaRPr lang="en-US" sz="3100" dirty="0"/>
          </a:p>
        </p:txBody>
      </p:sp>
      <p:sp>
        <p:nvSpPr>
          <p:cNvPr id="3" name="Content Placeholder 2"/>
          <p:cNvSpPr>
            <a:spLocks noGrp="1"/>
          </p:cNvSpPr>
          <p:nvPr>
            <p:ph idx="1"/>
          </p:nvPr>
        </p:nvSpPr>
        <p:spPr>
          <a:xfrm>
            <a:off x="0" y="1189037"/>
            <a:ext cx="9067800" cy="5440363"/>
          </a:xfrm>
        </p:spPr>
        <p:txBody>
          <a:bodyPr>
            <a:noAutofit/>
          </a:bodyPr>
          <a:lstStyle/>
          <a:p>
            <a:r>
              <a:rPr lang="en-US" sz="2400" dirty="0" smtClean="0"/>
              <a:t> </a:t>
            </a:r>
            <a:r>
              <a:rPr lang="en-US" sz="2400" dirty="0" smtClean="0"/>
              <a:t>The specific areas of interest for this Program Announcement involve one of the major scientific challenges identified in this report: </a:t>
            </a:r>
            <a:r>
              <a:rPr lang="en-US" sz="2400" dirty="0" smtClean="0">
                <a:solidFill>
                  <a:srgbClr val="FF0000"/>
                </a:solidFill>
              </a:rPr>
              <a:t>achieving high performance core plasma regimes suitable for long pulse</a:t>
            </a:r>
            <a:r>
              <a:rPr lang="en-US" sz="2400" dirty="0" smtClean="0"/>
              <a:t>. Specific topical areas of interest include</a:t>
            </a:r>
            <a:r>
              <a:rPr lang="en-US" sz="2400" dirty="0" smtClean="0"/>
              <a:t>:</a:t>
            </a:r>
          </a:p>
          <a:p>
            <a:pPr marL="800100" lvl="1" indent="-342900">
              <a:buFont typeface="+mj-lt"/>
              <a:buAutoNum type="arabicPeriod"/>
            </a:pPr>
            <a:r>
              <a:rPr lang="en-US" sz="1800" dirty="0" smtClean="0"/>
              <a:t>Exploring and understanding the transport properties of high performance </a:t>
            </a:r>
            <a:r>
              <a:rPr lang="en-US" sz="1800" dirty="0" err="1" smtClean="0"/>
              <a:t>tokamak</a:t>
            </a:r>
            <a:r>
              <a:rPr lang="en-US" sz="1800" dirty="0" smtClean="0"/>
              <a:t> plasmas, including the dynamics of the current profile evolution consistent with transport behavior;</a:t>
            </a:r>
          </a:p>
          <a:p>
            <a:pPr marL="800100" lvl="1" indent="-342900">
              <a:buFont typeface="+mj-lt"/>
              <a:buAutoNum type="arabicPeriod"/>
            </a:pPr>
            <a:r>
              <a:rPr lang="en-US" sz="1800" dirty="0" smtClean="0"/>
              <a:t>Studying </a:t>
            </a:r>
            <a:r>
              <a:rPr lang="en-US" sz="1800" dirty="0" smtClean="0"/>
              <a:t>and developing integrated control schemes capable of maintaining high performance plasmas at the desired operating point for long periods of time;</a:t>
            </a:r>
          </a:p>
          <a:p>
            <a:pPr marL="800100" lvl="1" indent="-342900">
              <a:buFont typeface="+mj-lt"/>
              <a:buAutoNum type="arabicPeriod"/>
            </a:pPr>
            <a:r>
              <a:rPr lang="en-US" sz="1800" dirty="0" smtClean="0"/>
              <a:t>Establishing </a:t>
            </a:r>
            <a:r>
              <a:rPr lang="en-US" sz="1800" dirty="0" smtClean="0"/>
              <a:t>the physics and engineering of auxiliary systems that provide the means of controlling plasmas for long periods of time;</a:t>
            </a:r>
          </a:p>
          <a:p>
            <a:pPr marL="800100" lvl="1" indent="-342900">
              <a:buFont typeface="+mj-lt"/>
              <a:buAutoNum type="arabicPeriod"/>
            </a:pPr>
            <a:r>
              <a:rPr lang="en-US" sz="1800" dirty="0" smtClean="0"/>
              <a:t>Understanding </a:t>
            </a:r>
            <a:r>
              <a:rPr lang="en-US" sz="1800" dirty="0" smtClean="0"/>
              <a:t>processes that couple the plasma to the material walls and exploring integrated solutions for the plasma material interface compatible with high performance core plasmas; and</a:t>
            </a:r>
          </a:p>
          <a:p>
            <a:pPr marL="800100" lvl="1" indent="-342900">
              <a:buFont typeface="+mj-lt"/>
              <a:buAutoNum type="arabicPeriod"/>
            </a:pPr>
            <a:r>
              <a:rPr lang="en-US" sz="1800" dirty="0" smtClean="0"/>
              <a:t>Investigating </a:t>
            </a:r>
            <a:r>
              <a:rPr lang="en-US" sz="1800" dirty="0" smtClean="0"/>
              <a:t>and understanding the physics of transient events such as disruptions to ensure that they can be reliably avoided and developing mitigation techniques as a backup.</a:t>
            </a:r>
            <a:endParaRPr lang="en-US" sz="1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Transport</a:t>
            </a:r>
            <a:endParaRPr lang="en-US" dirty="0"/>
          </a:p>
        </p:txBody>
      </p:sp>
      <p:sp>
        <p:nvSpPr>
          <p:cNvPr id="3" name="Content Placeholder 2"/>
          <p:cNvSpPr>
            <a:spLocks noGrp="1"/>
          </p:cNvSpPr>
          <p:nvPr>
            <p:ph idx="1"/>
          </p:nvPr>
        </p:nvSpPr>
        <p:spPr>
          <a:xfrm>
            <a:off x="0" y="1524000"/>
            <a:ext cx="9144000" cy="4525963"/>
          </a:xfrm>
        </p:spPr>
        <p:txBody>
          <a:bodyPr>
            <a:noAutofit/>
          </a:bodyPr>
          <a:lstStyle/>
          <a:p>
            <a:r>
              <a:rPr lang="en-US" sz="2400" dirty="0" smtClean="0"/>
              <a:t>The focus of this topical area is research on the transport of energy, particles and momentum in high performance </a:t>
            </a:r>
            <a:r>
              <a:rPr lang="en-US" sz="2400" dirty="0" err="1" smtClean="0"/>
              <a:t>tokamak</a:t>
            </a:r>
            <a:r>
              <a:rPr lang="en-US" sz="2400" dirty="0" smtClean="0"/>
              <a:t> plasmas. Understanding the dependence of transport on dimensionless parameters has proven to be a valuable tool in making extrapolations to future devices such as ITER. Multi-device studies of the normalized </a:t>
            </a:r>
            <a:r>
              <a:rPr lang="en-US" sz="2400" dirty="0" err="1" smtClean="0"/>
              <a:t>gyroradius</a:t>
            </a:r>
            <a:r>
              <a:rPr lang="en-US" sz="2400" dirty="0" smtClean="0"/>
              <a:t> (ρ*) and </a:t>
            </a:r>
            <a:r>
              <a:rPr lang="en-US" sz="2400" dirty="0" err="1" smtClean="0"/>
              <a:t>collisionality</a:t>
            </a:r>
            <a:r>
              <a:rPr lang="en-US" sz="2400" dirty="0" smtClean="0"/>
              <a:t> (ν*) dependences are needed to reduce the uncertainties in projections to future devices. In a very long-pulse </a:t>
            </a:r>
            <a:r>
              <a:rPr lang="en-US" sz="2400" dirty="0" err="1" smtClean="0"/>
              <a:t>tokamak</a:t>
            </a:r>
            <a:r>
              <a:rPr lang="en-US" sz="2400" dirty="0" smtClean="0"/>
              <a:t>, the plasma current must be sustained non-inductively by a combination of neutral beam or radio-frequency current drive and the pressure gradient-driven bootstrap current. Since the pressure gradient depends on transport processes, it is also important to understand the interaction between the transport processes in the plasma and the current profile evolution. </a:t>
            </a:r>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2. Long Pulse Control</a:t>
            </a:r>
            <a:endParaRPr lang="en-US" dirty="0"/>
          </a:p>
        </p:txBody>
      </p:sp>
      <p:sp>
        <p:nvSpPr>
          <p:cNvPr id="3" name="Content Placeholder 2"/>
          <p:cNvSpPr>
            <a:spLocks noGrp="1"/>
          </p:cNvSpPr>
          <p:nvPr>
            <p:ph idx="1"/>
          </p:nvPr>
        </p:nvSpPr>
        <p:spPr>
          <a:xfrm>
            <a:off x="-76200" y="1189037"/>
            <a:ext cx="9220200" cy="4525963"/>
          </a:xfrm>
        </p:spPr>
        <p:txBody>
          <a:bodyPr>
            <a:noAutofit/>
          </a:bodyPr>
          <a:lstStyle/>
          <a:p>
            <a:r>
              <a:rPr lang="en-US" sz="2000" dirty="0" smtClean="0"/>
              <a:t>The focus of this topical area is research on integrated control schemes capable of maintaining high performance plasmas at the desired operating point for long periods of time. This involves operating near stability limits for pulse lengths much longer than have been achieved in current </a:t>
            </a:r>
            <a:r>
              <a:rPr lang="en-US" sz="2000" dirty="0" err="1" smtClean="0"/>
              <a:t>tokamaks</a:t>
            </a:r>
            <a:r>
              <a:rPr lang="en-US" sz="2000" dirty="0" smtClean="0"/>
              <a:t> and non-inductive sustainment of the plasma current. In a high beta plasma with high bootstrap fraction, the transport of energy, particles, momentum, and current become strongly interdependent. Further, the plasma stability is governed largely by the plasma pressure profile and the current density profile, which evolve on the transport time scale and the current redistribution time scale respectively. A key challenge is developing control schemes to maintain plasmas within stable operational boundaries and actively manage deleterious events such as tearing modes, ELMs and disruptions. This requires exploration of the operational limits to identify and optimize these limits, as well as the development and optimization of specific control tools such as 3-D field coils or localized current drive systems. An area of mutual benefit is to develop a range of techniques for stability control, ELM control or amelioration and disruption avoidance or mitigation in flexible U.S. facilities and then to participate in the extension of these techniques to long pulse in superconducting devices (where rapid change in some parameters is precluded). </a:t>
            </a:r>
            <a:endParaRPr 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Plasma Wall Interaction </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The focus of this topical area is research on the processes that couple the plasma to the material walls and exploring integrated solutions for the plasma material interface that are compatible with high performance core plasmas. The materials for the plasma facing components in a fusion device must withstand high thermal power fluxes, retain a small fraction of incident fuel particles and maintain structural strength under intense neutron irradiation. One major concern is the long term survivability of plasma facing components due to materials degradation, erosion and migration. To date, power densities approaching those of a fusion power plant have been attained for only a few seconds. Moreover, these experiments used plasma facing materials not suitable for a fusion environment involving tritium fuel and intense neutron irradiation. The U.S. can develop candidate materials domestically, and assess them in test bed and </a:t>
            </a:r>
            <a:r>
              <a:rPr lang="en-US" dirty="0" err="1" smtClean="0"/>
              <a:t>tokamak</a:t>
            </a:r>
            <a:r>
              <a:rPr lang="en-US" dirty="0" smtClean="0"/>
              <a:t> facilities, though likely not to full thermal equilibrium. Furthermore, many facets of the structural evolution of materials under plasma exposure develop on a longer timescale. Important issues for collaborative research include: material erosion, migration and re-deposition, surface morphology evolution, material migration, and in-vessel inventory control of </a:t>
            </a:r>
            <a:r>
              <a:rPr lang="en-US" dirty="0" err="1" smtClean="0"/>
              <a:t>hydrogenic</a:t>
            </a:r>
            <a:r>
              <a:rPr lang="en-US" dirty="0" smtClean="0"/>
              <a:t> isotopes including co-deposition and permeation processes. A major opportunity is collaboration on plasma wall experiments using fusion relevant materials such as tungsten under the high temperature conditions &gt; 500°C required for an efficient fusion power system.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4. Magnetic </a:t>
            </a:r>
            <a:r>
              <a:rPr lang="en-US" b="1" dirty="0" err="1" smtClean="0"/>
              <a:t>Divertor</a:t>
            </a:r>
            <a:r>
              <a:rPr lang="en-US" b="1" dirty="0" smtClean="0"/>
              <a:t> Optimization </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Most designs for future fusion devices retain a magnetic </a:t>
            </a:r>
            <a:r>
              <a:rPr lang="en-US" dirty="0" err="1" smtClean="0"/>
              <a:t>divertor</a:t>
            </a:r>
            <a:r>
              <a:rPr lang="en-US" dirty="0" smtClean="0"/>
              <a:t> to channel the particles and heat away from the core plasma to a region where they can more easily be extracted. However, as average heat loads increase, better materials alone will not be sufficient to handle the heat flux. The heat flux depends on the scaling of the scrape-off-layer (SOL) profiles and parallel heat fluxes. Research is needed to better understand the physics of the SOL and to develop new </a:t>
            </a:r>
            <a:r>
              <a:rPr lang="en-US" dirty="0" err="1" smtClean="0"/>
              <a:t>divertor</a:t>
            </a:r>
            <a:r>
              <a:rPr lang="en-US" dirty="0" smtClean="0"/>
              <a:t> configurations that spread the heat flux over a wider area without affecting the performance of the plasma core. There may be opportunities to extend new </a:t>
            </a:r>
            <a:r>
              <a:rPr lang="en-US" dirty="0" err="1" smtClean="0"/>
              <a:t>divertor</a:t>
            </a:r>
            <a:r>
              <a:rPr lang="en-US" dirty="0" smtClean="0"/>
              <a:t> configurations that are being studied current copper coil devices to new superconducting facilities.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5. Auxiliary Systems </a:t>
            </a:r>
          </a:p>
        </p:txBody>
      </p:sp>
      <p:sp>
        <p:nvSpPr>
          <p:cNvPr id="3" name="Content Placeholder 2"/>
          <p:cNvSpPr>
            <a:spLocks noGrp="1"/>
          </p:cNvSpPr>
          <p:nvPr>
            <p:ph idx="1"/>
          </p:nvPr>
        </p:nvSpPr>
        <p:spPr/>
        <p:txBody>
          <a:bodyPr>
            <a:normAutofit fontScale="70000" lnSpcReduction="20000"/>
          </a:bodyPr>
          <a:lstStyle/>
          <a:p>
            <a:r>
              <a:rPr lang="en-US" dirty="0" smtClean="0"/>
              <a:t>The </a:t>
            </a:r>
            <a:r>
              <a:rPr lang="en-US" dirty="0" smtClean="0"/>
              <a:t>focus of this topical area is research on the physics and engineering of auxiliary systems that provide the means of controlling plasmas for long periods of time. In order to achieve and sustain high performance plasmas, systems that can heat and fuel the plasma, drive plasma current, handle the exhaust of heat and particles from the plasma, and modify the profiles of current density and pressure need to be developed or extended to meet the requirements of long-pulse to steady-state operation. An opportunity for mutual benefit is participation in the design and operation of such systems on large, superconducting </a:t>
            </a:r>
            <a:r>
              <a:rPr lang="en-US" dirty="0" err="1" smtClean="0"/>
              <a:t>tokamaks</a:t>
            </a:r>
            <a:r>
              <a:rPr lang="en-US" dirty="0" smtClean="0"/>
              <a:t>. </a:t>
            </a:r>
          </a:p>
          <a:p>
            <a:r>
              <a:rPr lang="en-US" dirty="0" smtClean="0"/>
              <a:t>These research areas are interconnected, and success in developing fusion power requires that all of them be integrated in robust operating scenarios. Thus, proposed research may focus on one research area or a combination of areas. In addition, the proposed research may involve collaborations with one or more than one foreign facility.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Additional Considerations </a:t>
            </a:r>
            <a:endParaRPr lang="en-US" dirty="0"/>
          </a:p>
        </p:txBody>
      </p:sp>
      <p:sp>
        <p:nvSpPr>
          <p:cNvPr id="3" name="Content Placeholder 2"/>
          <p:cNvSpPr>
            <a:spLocks noGrp="1"/>
          </p:cNvSpPr>
          <p:nvPr>
            <p:ph idx="1"/>
          </p:nvPr>
        </p:nvSpPr>
        <p:spPr/>
        <p:txBody>
          <a:bodyPr>
            <a:normAutofit lnSpcReduction="10000"/>
          </a:bodyPr>
          <a:lstStyle/>
          <a:p>
            <a:r>
              <a:rPr lang="en-US" dirty="0" smtClean="0"/>
              <a:t>All proposals submitted in response to this Program Announcement should be for topical teams that propose a coordinated US program of research on one or more foreign facilities. The decision on whether to focus on one or more than one foreign facility should be based on the specific research program being proposed. Topical teams involving scientists from national laboratories, universities, and/or industry are encouraged.</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t>Management structure </a:t>
            </a:r>
            <a:endParaRPr lang="en-US" dirty="0"/>
          </a:p>
        </p:txBody>
      </p:sp>
      <p:sp>
        <p:nvSpPr>
          <p:cNvPr id="3" name="Content Placeholder 2"/>
          <p:cNvSpPr>
            <a:spLocks noGrp="1"/>
          </p:cNvSpPr>
          <p:nvPr>
            <p:ph idx="1"/>
          </p:nvPr>
        </p:nvSpPr>
        <p:spPr>
          <a:xfrm>
            <a:off x="304800" y="1066800"/>
            <a:ext cx="8534400" cy="5029200"/>
          </a:xfrm>
        </p:spPr>
        <p:txBody>
          <a:bodyPr>
            <a:noAutofit/>
          </a:bodyPr>
          <a:lstStyle/>
          <a:p>
            <a:r>
              <a:rPr lang="en-US" sz="1800" dirty="0" smtClean="0"/>
              <a:t>It is expected that all proposals submitted in response to this Program Announcement will be for topical teams involving scientists from national laboratories, universities, and/or industry. The applicants must propose and describe a management structure that enables an effective collaboration among the participants from various disciplines and institutions. The structure and management must be sufficiently flexible to adapt quickly to changing technical challenges and scientific needs. To that end, applicants must identify a Lead Principal Investigator, Principal Investigator(s) for each of the other institutions involved, and Senior/Key Personnel. Furthermore, they should specify the requested level of support from FES for each task. Typical duties, responsibilities and authorities for each category are provided below: </a:t>
            </a:r>
          </a:p>
          <a:p>
            <a:pPr lvl="1"/>
            <a:r>
              <a:rPr lang="en-US" sz="1600" b="1" dirty="0" smtClean="0"/>
              <a:t>Lead </a:t>
            </a:r>
            <a:r>
              <a:rPr lang="en-US" sz="1600" b="1" dirty="0" smtClean="0"/>
              <a:t>Principal Investigator - The Lead Principal Investigator must be employed by the Lead institution and will serve as the primary contact responsible for communications with DOE Program Officials on behalf of all of the Principal Investigators in the team. </a:t>
            </a:r>
          </a:p>
          <a:p>
            <a:pPr lvl="1"/>
            <a:r>
              <a:rPr lang="en-US" sz="1600" b="1" dirty="0" smtClean="0"/>
              <a:t>Principal </a:t>
            </a:r>
            <a:r>
              <a:rPr lang="en-US" sz="1600" b="1" dirty="0" smtClean="0"/>
              <a:t>Investigator - A Principal Investigator (PI) is the individual designated by each collaborating institution and empowered with the appropriate level of authority and responsibility for the proper conduct of the research within that organization. These authorities and responsibilities include the appropriate use of funds and administrative requirements such as the submission of scientific progress reports to DOE. </a:t>
            </a:r>
          </a:p>
          <a:p>
            <a:pPr lvl="1"/>
            <a:r>
              <a:rPr lang="en-US" sz="1600" b="1" dirty="0" smtClean="0"/>
              <a:t>Senior/Key </a:t>
            </a:r>
            <a:r>
              <a:rPr lang="en-US" sz="1600" b="1" dirty="0" smtClean="0"/>
              <a:t>Personnel - A senior/key person is an individual who contributes in a substantive, measurable way to the scientific or technical development or execution of the project. </a:t>
            </a:r>
          </a:p>
          <a:p>
            <a:endParaRPr lang="en-US" sz="18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1514</Words>
  <Application>Microsoft Office PowerPoint</Application>
  <PresentationFormat>On-screen Show (4:3)</PresentationFormat>
  <Paragraphs>31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Agenda</vt:lpstr>
      <vt:lpstr>FES solicitation: Collaborative Research in Magnetic Fusion Energy Sciences on International Research Facilities </vt:lpstr>
      <vt:lpstr>1. Transport</vt:lpstr>
      <vt:lpstr>2. Long Pulse Control</vt:lpstr>
      <vt:lpstr>3. Plasma Wall Interaction </vt:lpstr>
      <vt:lpstr>4. Magnetic Divertor Optimization </vt:lpstr>
      <vt:lpstr>5. Auxiliary Systems </vt:lpstr>
      <vt:lpstr>Additional Considerations </vt:lpstr>
      <vt:lpstr>Management structure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Jonathan E. Menard</dc:creator>
  <cp:lastModifiedBy>jmenard</cp:lastModifiedBy>
  <cp:revision>5</cp:revision>
  <dcterms:created xsi:type="dcterms:W3CDTF">2006-08-16T00:00:00Z</dcterms:created>
  <dcterms:modified xsi:type="dcterms:W3CDTF">2012-04-20T12:36:49Z</dcterms:modified>
</cp:coreProperties>
</file>