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9" r:id="rId1"/>
  </p:sldMasterIdLst>
  <p:notesMasterIdLst>
    <p:notesMasterId r:id="rId33"/>
  </p:notesMasterIdLst>
  <p:handoutMasterIdLst>
    <p:handoutMasterId r:id="rId34"/>
  </p:handoutMasterIdLst>
  <p:sldIdLst>
    <p:sldId id="256" r:id="rId2"/>
    <p:sldId id="278" r:id="rId3"/>
    <p:sldId id="262" r:id="rId4"/>
    <p:sldId id="274" r:id="rId5"/>
    <p:sldId id="280" r:id="rId6"/>
    <p:sldId id="284" r:id="rId7"/>
    <p:sldId id="301" r:id="rId8"/>
    <p:sldId id="281" r:id="rId9"/>
    <p:sldId id="300" r:id="rId10"/>
    <p:sldId id="267" r:id="rId11"/>
    <p:sldId id="282" r:id="rId12"/>
    <p:sldId id="283" r:id="rId13"/>
    <p:sldId id="275" r:id="rId14"/>
    <p:sldId id="276" r:id="rId15"/>
    <p:sldId id="299" r:id="rId16"/>
    <p:sldId id="277" r:id="rId17"/>
    <p:sldId id="286" r:id="rId18"/>
    <p:sldId id="285" r:id="rId19"/>
    <p:sldId id="287" r:id="rId20"/>
    <p:sldId id="288" r:id="rId21"/>
    <p:sldId id="289" r:id="rId22"/>
    <p:sldId id="292" r:id="rId23"/>
    <p:sldId id="298" r:id="rId24"/>
    <p:sldId id="290" r:id="rId25"/>
    <p:sldId id="293" r:id="rId26"/>
    <p:sldId id="291" r:id="rId27"/>
    <p:sldId id="295" r:id="rId28"/>
    <p:sldId id="296" r:id="rId29"/>
    <p:sldId id="294" r:id="rId30"/>
    <p:sldId id="297" r:id="rId31"/>
    <p:sldId id="279" r:id="rId32"/>
  </p:sldIdLst>
  <p:sldSz cx="9144000" cy="6858000" type="screen4x3"/>
  <p:notesSz cx="6946900" cy="9220200"/>
  <p:embeddedFontLst>
    <p:embeddedFont>
      <p:font typeface="Alstom" panose="020B0604020202020204" charset="0"/>
      <p:regular r:id="rId35"/>
      <p:bold r:id="rId36"/>
    </p:embeddedFont>
  </p:embeddedFontLst>
  <p:defaultTextStyle>
    <a:defPPr>
      <a:defRPr lang="fr-FR"/>
    </a:defPPr>
    <a:lvl1pPr algn="l" rtl="0" fontAlgn="base">
      <a:spcBef>
        <a:spcPct val="0"/>
      </a:spcBef>
      <a:spcAft>
        <a:spcPct val="0"/>
      </a:spcAft>
      <a:defRPr sz="1400" kern="1200">
        <a:solidFill>
          <a:schemeClr val="tx1"/>
        </a:solidFill>
        <a:latin typeface="Alstom" pitchFamily="2" charset="0"/>
        <a:ea typeface="+mn-ea"/>
        <a:cs typeface="+mn-cs"/>
      </a:defRPr>
    </a:lvl1pPr>
    <a:lvl2pPr marL="457200" algn="l" rtl="0" fontAlgn="base">
      <a:spcBef>
        <a:spcPct val="0"/>
      </a:spcBef>
      <a:spcAft>
        <a:spcPct val="0"/>
      </a:spcAft>
      <a:defRPr sz="1400" kern="1200">
        <a:solidFill>
          <a:schemeClr val="tx1"/>
        </a:solidFill>
        <a:latin typeface="Alstom" pitchFamily="2" charset="0"/>
        <a:ea typeface="+mn-ea"/>
        <a:cs typeface="+mn-cs"/>
      </a:defRPr>
    </a:lvl2pPr>
    <a:lvl3pPr marL="914400" algn="l" rtl="0" fontAlgn="base">
      <a:spcBef>
        <a:spcPct val="0"/>
      </a:spcBef>
      <a:spcAft>
        <a:spcPct val="0"/>
      </a:spcAft>
      <a:defRPr sz="1400" kern="1200">
        <a:solidFill>
          <a:schemeClr val="tx1"/>
        </a:solidFill>
        <a:latin typeface="Alstom" pitchFamily="2" charset="0"/>
        <a:ea typeface="+mn-ea"/>
        <a:cs typeface="+mn-cs"/>
      </a:defRPr>
    </a:lvl3pPr>
    <a:lvl4pPr marL="1371600" algn="l" rtl="0" fontAlgn="base">
      <a:spcBef>
        <a:spcPct val="0"/>
      </a:spcBef>
      <a:spcAft>
        <a:spcPct val="0"/>
      </a:spcAft>
      <a:defRPr sz="1400" kern="1200">
        <a:solidFill>
          <a:schemeClr val="tx1"/>
        </a:solidFill>
        <a:latin typeface="Alstom" pitchFamily="2" charset="0"/>
        <a:ea typeface="+mn-ea"/>
        <a:cs typeface="+mn-cs"/>
      </a:defRPr>
    </a:lvl4pPr>
    <a:lvl5pPr marL="1828800" algn="l" rtl="0" fontAlgn="base">
      <a:spcBef>
        <a:spcPct val="0"/>
      </a:spcBef>
      <a:spcAft>
        <a:spcPct val="0"/>
      </a:spcAft>
      <a:defRPr sz="1400" kern="1200">
        <a:solidFill>
          <a:schemeClr val="tx1"/>
        </a:solidFill>
        <a:latin typeface="Alstom" pitchFamily="2" charset="0"/>
        <a:ea typeface="+mn-ea"/>
        <a:cs typeface="+mn-cs"/>
      </a:defRPr>
    </a:lvl5pPr>
    <a:lvl6pPr marL="2286000" algn="l" defTabSz="914400" rtl="0" eaLnBrk="1" latinLnBrk="0" hangingPunct="1">
      <a:defRPr sz="1400" kern="1200">
        <a:solidFill>
          <a:schemeClr val="tx1"/>
        </a:solidFill>
        <a:latin typeface="Alstom" pitchFamily="2" charset="0"/>
        <a:ea typeface="+mn-ea"/>
        <a:cs typeface="+mn-cs"/>
      </a:defRPr>
    </a:lvl6pPr>
    <a:lvl7pPr marL="2743200" algn="l" defTabSz="914400" rtl="0" eaLnBrk="1" latinLnBrk="0" hangingPunct="1">
      <a:defRPr sz="1400" kern="1200">
        <a:solidFill>
          <a:schemeClr val="tx1"/>
        </a:solidFill>
        <a:latin typeface="Alstom" pitchFamily="2" charset="0"/>
        <a:ea typeface="+mn-ea"/>
        <a:cs typeface="+mn-cs"/>
      </a:defRPr>
    </a:lvl7pPr>
    <a:lvl8pPr marL="3200400" algn="l" defTabSz="914400" rtl="0" eaLnBrk="1" latinLnBrk="0" hangingPunct="1">
      <a:defRPr sz="1400" kern="1200">
        <a:solidFill>
          <a:schemeClr val="tx1"/>
        </a:solidFill>
        <a:latin typeface="Alstom" pitchFamily="2" charset="0"/>
        <a:ea typeface="+mn-ea"/>
        <a:cs typeface="+mn-cs"/>
      </a:defRPr>
    </a:lvl8pPr>
    <a:lvl9pPr marL="3657600" algn="l" defTabSz="914400" rtl="0" eaLnBrk="1" latinLnBrk="0" hangingPunct="1">
      <a:defRPr sz="1400" kern="1200">
        <a:solidFill>
          <a:schemeClr val="tx1"/>
        </a:solidFill>
        <a:latin typeface="Alstom" pitchFamily="2"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DAE8"/>
    <a:srgbClr val="003D71"/>
    <a:srgbClr val="1B5CA5"/>
    <a:srgbClr val="1A74B7"/>
    <a:srgbClr val="5F5F5F"/>
    <a:srgbClr val="543775"/>
    <a:srgbClr val="E85D27"/>
    <a:srgbClr val="6C1F80"/>
    <a:srgbClr val="8C8C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09" autoAdjust="0"/>
    <p:restoredTop sz="94639" autoAdjust="0"/>
  </p:normalViewPr>
  <p:slideViewPr>
    <p:cSldViewPr snapToGrid="0">
      <p:cViewPr>
        <p:scale>
          <a:sx n="112" d="100"/>
          <a:sy n="112" d="100"/>
        </p:scale>
        <p:origin x="-21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0" d="100"/>
          <a:sy n="80" d="100"/>
        </p:scale>
        <p:origin x="-3306" y="-84"/>
      </p:cViewPr>
      <p:guideLst>
        <p:guide orient="horz" pos="2904"/>
        <p:guide pos="218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3" y="2"/>
            <a:ext cx="3009606" cy="461527"/>
          </a:xfrm>
          <a:prstGeom prst="rect">
            <a:avLst/>
          </a:prstGeom>
          <a:noFill/>
          <a:ln w="9525">
            <a:noFill/>
            <a:miter lim="800000"/>
            <a:headEnd/>
            <a:tailEnd/>
          </a:ln>
          <a:effectLst/>
        </p:spPr>
        <p:txBody>
          <a:bodyPr vert="horz" wrap="square" lIns="87380" tIns="43691" rIns="87380" bIns="43691" numCol="1" anchor="t" anchorCtr="0" compatLnSpc="1">
            <a:prstTxWarp prst="textNoShape">
              <a:avLst/>
            </a:prstTxWarp>
          </a:bodyPr>
          <a:lstStyle>
            <a:lvl1pPr>
              <a:defRPr sz="1100">
                <a:latin typeface="Arial" pitchFamily="34" charset="0"/>
              </a:defRPr>
            </a:lvl1pPr>
          </a:lstStyle>
          <a:p>
            <a:r>
              <a:rPr lang="en-GB" dirty="0" smtClean="0">
                <a:latin typeface="+mn-lt"/>
              </a:rPr>
              <a:t>Header</a:t>
            </a:r>
            <a:endParaRPr lang="en-GB" dirty="0">
              <a:latin typeface="+mn-lt"/>
            </a:endParaRPr>
          </a:p>
        </p:txBody>
      </p:sp>
      <p:sp>
        <p:nvSpPr>
          <p:cNvPr id="4099" name="Rectangle 3"/>
          <p:cNvSpPr>
            <a:spLocks noGrp="1" noChangeArrowheads="1"/>
          </p:cNvSpPr>
          <p:nvPr>
            <p:ph type="dt" sz="quarter" idx="1"/>
          </p:nvPr>
        </p:nvSpPr>
        <p:spPr bwMode="auto">
          <a:xfrm>
            <a:off x="3935640" y="2"/>
            <a:ext cx="3009606" cy="461527"/>
          </a:xfrm>
          <a:prstGeom prst="rect">
            <a:avLst/>
          </a:prstGeom>
          <a:noFill/>
          <a:ln w="9525">
            <a:noFill/>
            <a:miter lim="800000"/>
            <a:headEnd/>
            <a:tailEnd/>
          </a:ln>
          <a:effectLst/>
        </p:spPr>
        <p:txBody>
          <a:bodyPr vert="horz" wrap="square" lIns="87380" tIns="43691" rIns="87380" bIns="43691" numCol="1" anchor="t" anchorCtr="0" compatLnSpc="1">
            <a:prstTxWarp prst="textNoShape">
              <a:avLst/>
            </a:prstTxWarp>
          </a:bodyPr>
          <a:lstStyle>
            <a:lvl1pPr algn="r">
              <a:defRPr sz="1100">
                <a:latin typeface="Arial" pitchFamily="34" charset="0"/>
              </a:defRPr>
            </a:lvl1pPr>
          </a:lstStyle>
          <a:p>
            <a:r>
              <a:rPr lang="en-GB" dirty="0" smtClean="0">
                <a:latin typeface="+mn-lt"/>
              </a:rPr>
              <a:t>Date</a:t>
            </a:r>
            <a:endParaRPr lang="en-GB" dirty="0">
              <a:latin typeface="+mn-lt"/>
            </a:endParaRPr>
          </a:p>
        </p:txBody>
      </p:sp>
      <p:sp>
        <p:nvSpPr>
          <p:cNvPr id="4100" name="Rectangle 4"/>
          <p:cNvSpPr>
            <a:spLocks noGrp="1" noChangeArrowheads="1"/>
          </p:cNvSpPr>
          <p:nvPr>
            <p:ph type="ftr" sz="quarter" idx="2"/>
          </p:nvPr>
        </p:nvSpPr>
        <p:spPr bwMode="auto">
          <a:xfrm>
            <a:off x="3" y="8757202"/>
            <a:ext cx="3009606" cy="461526"/>
          </a:xfrm>
          <a:prstGeom prst="rect">
            <a:avLst/>
          </a:prstGeom>
          <a:noFill/>
          <a:ln w="9525">
            <a:noFill/>
            <a:miter lim="800000"/>
            <a:headEnd/>
            <a:tailEnd/>
          </a:ln>
          <a:effectLst/>
        </p:spPr>
        <p:txBody>
          <a:bodyPr vert="horz" wrap="square" lIns="87380" tIns="43691" rIns="87380" bIns="43691" numCol="1" anchor="b" anchorCtr="0" compatLnSpc="1">
            <a:prstTxWarp prst="textNoShape">
              <a:avLst/>
            </a:prstTxWarp>
          </a:bodyPr>
          <a:lstStyle>
            <a:lvl1pPr>
              <a:defRPr sz="1100">
                <a:latin typeface="Arial" pitchFamily="34" charset="0"/>
              </a:defRPr>
            </a:lvl1pPr>
          </a:lstStyle>
          <a:p>
            <a:r>
              <a:rPr lang="en-GB" dirty="0" smtClean="0">
                <a:latin typeface="+mn-lt"/>
              </a:rPr>
              <a:t>Footer</a:t>
            </a:r>
            <a:endParaRPr lang="en-GB" dirty="0">
              <a:latin typeface="+mn-lt"/>
            </a:endParaRPr>
          </a:p>
        </p:txBody>
      </p:sp>
      <p:sp>
        <p:nvSpPr>
          <p:cNvPr id="4101" name="Rectangle 5"/>
          <p:cNvSpPr>
            <a:spLocks noGrp="1" noChangeArrowheads="1"/>
          </p:cNvSpPr>
          <p:nvPr>
            <p:ph type="sldNum" sz="quarter" idx="3"/>
          </p:nvPr>
        </p:nvSpPr>
        <p:spPr bwMode="auto">
          <a:xfrm>
            <a:off x="3935640" y="8757202"/>
            <a:ext cx="3009606" cy="461526"/>
          </a:xfrm>
          <a:prstGeom prst="rect">
            <a:avLst/>
          </a:prstGeom>
          <a:noFill/>
          <a:ln w="9525">
            <a:noFill/>
            <a:miter lim="800000"/>
            <a:headEnd/>
            <a:tailEnd/>
          </a:ln>
          <a:effectLst/>
        </p:spPr>
        <p:txBody>
          <a:bodyPr vert="horz" wrap="square" lIns="87380" tIns="43691" rIns="87380" bIns="43691" numCol="1" anchor="b" anchorCtr="0" compatLnSpc="1">
            <a:prstTxWarp prst="textNoShape">
              <a:avLst/>
            </a:prstTxWarp>
          </a:bodyPr>
          <a:lstStyle>
            <a:lvl1pPr algn="r">
              <a:defRPr sz="1100">
                <a:latin typeface="Arial" pitchFamily="34" charset="0"/>
              </a:defRPr>
            </a:lvl1pPr>
          </a:lstStyle>
          <a:p>
            <a:fld id="{5428E64E-DAF6-4AB0-9FC8-646935440850}" type="slidenum">
              <a:rPr lang="en-GB">
                <a:latin typeface="+mn-lt"/>
              </a:rPr>
              <a:pPr/>
              <a:t>‹#›</a:t>
            </a:fld>
            <a:endParaRPr lang="en-GB" dirty="0">
              <a:latin typeface="+mn-lt"/>
            </a:endParaRPr>
          </a:p>
        </p:txBody>
      </p:sp>
    </p:spTree>
    <p:extLst>
      <p:ext uri="{BB962C8B-B14F-4D97-AF65-F5344CB8AC3E}">
        <p14:creationId xmlns:p14="http://schemas.microsoft.com/office/powerpoint/2010/main" val="1279576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94527" y="4379339"/>
            <a:ext cx="5557850" cy="4149311"/>
          </a:xfrm>
          <a:prstGeom prst="rect">
            <a:avLst/>
          </a:prstGeom>
        </p:spPr>
        <p:txBody>
          <a:bodyPr vert="horz" lIns="87380" tIns="43691" rIns="87380" bIns="4369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Date Placeholder 8"/>
          <p:cNvSpPr>
            <a:spLocks noGrp="1"/>
          </p:cNvSpPr>
          <p:nvPr>
            <p:ph type="dt" idx="1"/>
          </p:nvPr>
        </p:nvSpPr>
        <p:spPr>
          <a:xfrm>
            <a:off x="3935640" y="2"/>
            <a:ext cx="3009606" cy="461527"/>
          </a:xfrm>
          <a:prstGeom prst="rect">
            <a:avLst/>
          </a:prstGeom>
        </p:spPr>
        <p:txBody>
          <a:bodyPr vert="horz" lIns="87380" tIns="43691" rIns="87380" bIns="43691" rtlCol="0"/>
          <a:lstStyle>
            <a:lvl1pPr algn="r">
              <a:defRPr sz="1100">
                <a:latin typeface="+mn-lt"/>
                <a:cs typeface="Arial" pitchFamily="34" charset="0"/>
              </a:defRPr>
            </a:lvl1pPr>
          </a:lstStyle>
          <a:p>
            <a:fld id="{450B2359-2FB6-4813-BCCF-53F3748D72DB}" type="datetimeFigureOut">
              <a:rPr lang="en-GB" smtClean="0"/>
              <a:pPr/>
              <a:t>22/04/2014</a:t>
            </a:fld>
            <a:endParaRPr lang="en-GB" dirty="0"/>
          </a:p>
        </p:txBody>
      </p:sp>
      <p:sp>
        <p:nvSpPr>
          <p:cNvPr id="10" name="Header Placeholder 9"/>
          <p:cNvSpPr>
            <a:spLocks noGrp="1"/>
          </p:cNvSpPr>
          <p:nvPr>
            <p:ph type="hdr" sz="quarter"/>
          </p:nvPr>
        </p:nvSpPr>
        <p:spPr>
          <a:xfrm>
            <a:off x="3" y="2"/>
            <a:ext cx="3009606" cy="461527"/>
          </a:xfrm>
          <a:prstGeom prst="rect">
            <a:avLst/>
          </a:prstGeom>
        </p:spPr>
        <p:txBody>
          <a:bodyPr vert="horz" lIns="87380" tIns="43691" rIns="87380" bIns="43691" rtlCol="0"/>
          <a:lstStyle>
            <a:lvl1pPr algn="l">
              <a:defRPr sz="1100">
                <a:latin typeface="+mn-lt"/>
              </a:defRPr>
            </a:lvl1pPr>
          </a:lstStyle>
          <a:p>
            <a:r>
              <a:rPr lang="en-GB" smtClean="0"/>
              <a:t>Header</a:t>
            </a:r>
            <a:endParaRPr lang="en-GB" dirty="0"/>
          </a:p>
        </p:txBody>
      </p:sp>
      <p:sp>
        <p:nvSpPr>
          <p:cNvPr id="11" name="Slide Image Placeholder 10"/>
          <p:cNvSpPr>
            <a:spLocks noGrp="1" noRot="1" noChangeAspect="1"/>
          </p:cNvSpPr>
          <p:nvPr>
            <p:ph type="sldImg" idx="2"/>
          </p:nvPr>
        </p:nvSpPr>
        <p:spPr>
          <a:xfrm>
            <a:off x="1168400" y="692150"/>
            <a:ext cx="4610100" cy="3457575"/>
          </a:xfrm>
          <a:prstGeom prst="rect">
            <a:avLst/>
          </a:prstGeom>
          <a:noFill/>
          <a:ln w="12700">
            <a:solidFill>
              <a:prstClr val="black"/>
            </a:solidFill>
          </a:ln>
        </p:spPr>
        <p:txBody>
          <a:bodyPr vert="horz" lIns="87380" tIns="43691" rIns="87380" bIns="43691" rtlCol="0" anchor="ctr"/>
          <a:lstStyle/>
          <a:p>
            <a:endParaRPr lang="en-GB" dirty="0"/>
          </a:p>
        </p:txBody>
      </p:sp>
      <p:sp>
        <p:nvSpPr>
          <p:cNvPr id="12" name="Footer Placeholder 11"/>
          <p:cNvSpPr>
            <a:spLocks noGrp="1"/>
          </p:cNvSpPr>
          <p:nvPr>
            <p:ph type="ftr" sz="quarter" idx="4"/>
          </p:nvPr>
        </p:nvSpPr>
        <p:spPr>
          <a:xfrm>
            <a:off x="3" y="8757202"/>
            <a:ext cx="3009606" cy="461526"/>
          </a:xfrm>
          <a:prstGeom prst="rect">
            <a:avLst/>
          </a:prstGeom>
        </p:spPr>
        <p:txBody>
          <a:bodyPr vert="horz" lIns="87380" tIns="43691" rIns="87380" bIns="43691" rtlCol="0" anchor="b"/>
          <a:lstStyle>
            <a:lvl1pPr algn="l">
              <a:defRPr sz="1100">
                <a:latin typeface="+mn-lt"/>
              </a:defRPr>
            </a:lvl1pPr>
          </a:lstStyle>
          <a:p>
            <a:r>
              <a:rPr lang="en-GB" smtClean="0"/>
              <a:t>Footer</a:t>
            </a:r>
            <a:endParaRPr lang="en-GB" dirty="0"/>
          </a:p>
        </p:txBody>
      </p:sp>
      <p:sp>
        <p:nvSpPr>
          <p:cNvPr id="13" name="Slide Number Placeholder 12"/>
          <p:cNvSpPr>
            <a:spLocks noGrp="1"/>
          </p:cNvSpPr>
          <p:nvPr>
            <p:ph type="sldNum" sz="quarter" idx="5"/>
          </p:nvPr>
        </p:nvSpPr>
        <p:spPr>
          <a:xfrm>
            <a:off x="3935640" y="8757202"/>
            <a:ext cx="3009606" cy="461526"/>
          </a:xfrm>
          <a:prstGeom prst="rect">
            <a:avLst/>
          </a:prstGeom>
        </p:spPr>
        <p:txBody>
          <a:bodyPr vert="horz" lIns="87380" tIns="43691" rIns="87380" bIns="43691" rtlCol="0" anchor="b"/>
          <a:lstStyle>
            <a:lvl1pPr algn="r">
              <a:defRPr sz="1100"/>
            </a:lvl1pPr>
          </a:lstStyle>
          <a:p>
            <a:fld id="{C4E17386-1702-435C-9D2A-C4927184EA0E}" type="slidenum">
              <a:rPr lang="en-GB" smtClean="0"/>
              <a:pPr/>
              <a:t>‹#›</a:t>
            </a:fld>
            <a:endParaRPr lang="en-GB" dirty="0"/>
          </a:p>
        </p:txBody>
      </p:sp>
    </p:spTree>
    <p:extLst>
      <p:ext uri="{BB962C8B-B14F-4D97-AF65-F5344CB8AC3E}">
        <p14:creationId xmlns:p14="http://schemas.microsoft.com/office/powerpoint/2010/main" val="391916095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baseline="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35640" y="8757202"/>
            <a:ext cx="3009606" cy="461526"/>
          </a:xfrm>
          <a:prstGeom prst="rect">
            <a:avLst/>
          </a:prstGeom>
          <a:ln/>
        </p:spPr>
        <p:txBody>
          <a:bodyPr/>
          <a:lstStyle/>
          <a:p>
            <a:fld id="{FFB44B8E-23C9-4B3C-B4A7-F836840D2CB7}" type="slidenum">
              <a:rPr lang="en-GB"/>
              <a:pPr/>
              <a:t>1</a:t>
            </a:fld>
            <a:endParaRPr lang="en-GB" dirty="0"/>
          </a:p>
        </p:txBody>
      </p:sp>
      <p:sp>
        <p:nvSpPr>
          <p:cNvPr id="156674" name="Rectangle 2"/>
          <p:cNvSpPr>
            <a:spLocks noGrp="1" noRot="1" noChangeAspect="1" noChangeArrowheads="1" noTextEdit="1"/>
          </p:cNvSpPr>
          <p:nvPr>
            <p:ph type="sldImg"/>
          </p:nvPr>
        </p:nvSpPr>
        <p:spPr>
          <a:xfrm>
            <a:off x="1168400" y="692150"/>
            <a:ext cx="4610100" cy="3457575"/>
          </a:xfrm>
          <a:prstGeom prst="rect">
            <a:avLst/>
          </a:prstGeom>
          <a:ln/>
        </p:spPr>
      </p:sp>
      <p:sp>
        <p:nvSpPr>
          <p:cNvPr id="156675" name="Rectangle 3"/>
          <p:cNvSpPr>
            <a:spLocks noGrp="1" noChangeArrowheads="1"/>
          </p:cNvSpPr>
          <p:nvPr>
            <p:ph type="body" idx="1"/>
          </p:nvPr>
        </p:nvSpPr>
        <p:spPr>
          <a:xfrm>
            <a:off x="694527" y="4379339"/>
            <a:ext cx="5557850" cy="4149311"/>
          </a:xfrm>
          <a:prstGeom prst="rect">
            <a:avLst/>
          </a:prstGeom>
        </p:spPr>
        <p:txBody>
          <a:bodyPr/>
          <a:lstStyle/>
          <a:p>
            <a:endParaRPr lang="en-US" noProof="1"/>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17386-1702-435C-9D2A-C4927184EA0E}" type="slidenum">
              <a:rPr lang="en-GB" smtClean="0"/>
              <a:pPr/>
              <a:t>11</a:t>
            </a:fld>
            <a:endParaRPr lang="en-GB" dirty="0"/>
          </a:p>
        </p:txBody>
      </p:sp>
    </p:spTree>
    <p:extLst>
      <p:ext uri="{BB962C8B-B14F-4D97-AF65-F5344CB8AC3E}">
        <p14:creationId xmlns:p14="http://schemas.microsoft.com/office/powerpoint/2010/main" val="361898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17386-1702-435C-9D2A-C4927184EA0E}" type="slidenum">
              <a:rPr lang="en-GB" smtClean="0"/>
              <a:pPr/>
              <a:t>12</a:t>
            </a:fld>
            <a:endParaRPr lang="en-GB" dirty="0"/>
          </a:p>
        </p:txBody>
      </p:sp>
    </p:spTree>
    <p:extLst>
      <p:ext uri="{BB962C8B-B14F-4D97-AF65-F5344CB8AC3E}">
        <p14:creationId xmlns:p14="http://schemas.microsoft.com/office/powerpoint/2010/main" val="1003114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17386-1702-435C-9D2A-C4927184EA0E}" type="slidenum">
              <a:rPr lang="en-GB" smtClean="0"/>
              <a:pPr/>
              <a:t>13</a:t>
            </a:fld>
            <a:endParaRPr lang="en-GB" dirty="0"/>
          </a:p>
        </p:txBody>
      </p:sp>
    </p:spTree>
    <p:extLst>
      <p:ext uri="{BB962C8B-B14F-4D97-AF65-F5344CB8AC3E}">
        <p14:creationId xmlns:p14="http://schemas.microsoft.com/office/powerpoint/2010/main" val="931162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17386-1702-435C-9D2A-C4927184EA0E}" type="slidenum">
              <a:rPr lang="en-GB" smtClean="0"/>
              <a:pPr/>
              <a:t>14</a:t>
            </a:fld>
            <a:endParaRPr lang="en-GB" dirty="0"/>
          </a:p>
        </p:txBody>
      </p:sp>
    </p:spTree>
    <p:extLst>
      <p:ext uri="{BB962C8B-B14F-4D97-AF65-F5344CB8AC3E}">
        <p14:creationId xmlns:p14="http://schemas.microsoft.com/office/powerpoint/2010/main" val="2177841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17386-1702-435C-9D2A-C4927184EA0E}" type="slidenum">
              <a:rPr lang="en-GB" smtClean="0"/>
              <a:pPr/>
              <a:t>15</a:t>
            </a:fld>
            <a:endParaRPr lang="en-GB" dirty="0"/>
          </a:p>
        </p:txBody>
      </p:sp>
    </p:spTree>
    <p:extLst>
      <p:ext uri="{BB962C8B-B14F-4D97-AF65-F5344CB8AC3E}">
        <p14:creationId xmlns:p14="http://schemas.microsoft.com/office/powerpoint/2010/main" val="1985499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17386-1702-435C-9D2A-C4927184EA0E}" type="slidenum">
              <a:rPr lang="en-GB" smtClean="0"/>
              <a:pPr/>
              <a:t>16</a:t>
            </a:fld>
            <a:endParaRPr lang="en-GB" dirty="0"/>
          </a:p>
        </p:txBody>
      </p:sp>
    </p:spTree>
    <p:extLst>
      <p:ext uri="{BB962C8B-B14F-4D97-AF65-F5344CB8AC3E}">
        <p14:creationId xmlns:p14="http://schemas.microsoft.com/office/powerpoint/2010/main" val="2883905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17386-1702-435C-9D2A-C4927184EA0E}" type="slidenum">
              <a:rPr lang="en-GB" smtClean="0"/>
              <a:pPr/>
              <a:t>17</a:t>
            </a:fld>
            <a:endParaRPr lang="en-GB" dirty="0"/>
          </a:p>
        </p:txBody>
      </p:sp>
    </p:spTree>
    <p:extLst>
      <p:ext uri="{BB962C8B-B14F-4D97-AF65-F5344CB8AC3E}">
        <p14:creationId xmlns:p14="http://schemas.microsoft.com/office/powerpoint/2010/main" val="4275877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17386-1702-435C-9D2A-C4927184EA0E}" type="slidenum">
              <a:rPr lang="en-GB" smtClean="0"/>
              <a:pPr/>
              <a:t>18</a:t>
            </a:fld>
            <a:endParaRPr lang="en-GB" dirty="0"/>
          </a:p>
        </p:txBody>
      </p:sp>
    </p:spTree>
    <p:extLst>
      <p:ext uri="{BB962C8B-B14F-4D97-AF65-F5344CB8AC3E}">
        <p14:creationId xmlns:p14="http://schemas.microsoft.com/office/powerpoint/2010/main" val="135556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17386-1702-435C-9D2A-C4927184EA0E}" type="slidenum">
              <a:rPr lang="en-GB" smtClean="0"/>
              <a:pPr/>
              <a:t>19</a:t>
            </a:fld>
            <a:endParaRPr lang="en-GB" dirty="0"/>
          </a:p>
        </p:txBody>
      </p:sp>
    </p:spTree>
    <p:extLst>
      <p:ext uri="{BB962C8B-B14F-4D97-AF65-F5344CB8AC3E}">
        <p14:creationId xmlns:p14="http://schemas.microsoft.com/office/powerpoint/2010/main" val="3008604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17386-1702-435C-9D2A-C4927184EA0E}" type="slidenum">
              <a:rPr lang="en-GB" smtClean="0"/>
              <a:pPr/>
              <a:t>20</a:t>
            </a:fld>
            <a:endParaRPr lang="en-GB" dirty="0"/>
          </a:p>
        </p:txBody>
      </p:sp>
    </p:spTree>
    <p:extLst>
      <p:ext uri="{BB962C8B-B14F-4D97-AF65-F5344CB8AC3E}">
        <p14:creationId xmlns:p14="http://schemas.microsoft.com/office/powerpoint/2010/main" val="1774634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17386-1702-435C-9D2A-C4927184EA0E}" type="slidenum">
              <a:rPr lang="en-GB" smtClean="0"/>
              <a:pPr/>
              <a:t>2</a:t>
            </a:fld>
            <a:endParaRPr lang="en-GB" dirty="0"/>
          </a:p>
        </p:txBody>
      </p:sp>
    </p:spTree>
    <p:extLst>
      <p:ext uri="{BB962C8B-B14F-4D97-AF65-F5344CB8AC3E}">
        <p14:creationId xmlns:p14="http://schemas.microsoft.com/office/powerpoint/2010/main" val="2033022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17386-1702-435C-9D2A-C4927184EA0E}" type="slidenum">
              <a:rPr lang="en-GB" smtClean="0"/>
              <a:pPr/>
              <a:t>21</a:t>
            </a:fld>
            <a:endParaRPr lang="en-GB" dirty="0"/>
          </a:p>
        </p:txBody>
      </p:sp>
    </p:spTree>
    <p:extLst>
      <p:ext uri="{BB962C8B-B14F-4D97-AF65-F5344CB8AC3E}">
        <p14:creationId xmlns:p14="http://schemas.microsoft.com/office/powerpoint/2010/main" val="2311078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17386-1702-435C-9D2A-C4927184EA0E}" type="slidenum">
              <a:rPr lang="en-GB" smtClean="0"/>
              <a:pPr/>
              <a:t>22</a:t>
            </a:fld>
            <a:endParaRPr lang="en-GB" dirty="0"/>
          </a:p>
        </p:txBody>
      </p:sp>
    </p:spTree>
    <p:extLst>
      <p:ext uri="{BB962C8B-B14F-4D97-AF65-F5344CB8AC3E}">
        <p14:creationId xmlns:p14="http://schemas.microsoft.com/office/powerpoint/2010/main" val="18888109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17386-1702-435C-9D2A-C4927184EA0E}" type="slidenum">
              <a:rPr lang="en-GB" smtClean="0"/>
              <a:pPr/>
              <a:t>23</a:t>
            </a:fld>
            <a:endParaRPr lang="en-GB" dirty="0"/>
          </a:p>
        </p:txBody>
      </p:sp>
    </p:spTree>
    <p:extLst>
      <p:ext uri="{BB962C8B-B14F-4D97-AF65-F5344CB8AC3E}">
        <p14:creationId xmlns:p14="http://schemas.microsoft.com/office/powerpoint/2010/main" val="1321586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17386-1702-435C-9D2A-C4927184EA0E}" type="slidenum">
              <a:rPr lang="en-GB" smtClean="0"/>
              <a:pPr/>
              <a:t>24</a:t>
            </a:fld>
            <a:endParaRPr lang="en-GB" dirty="0"/>
          </a:p>
        </p:txBody>
      </p:sp>
    </p:spTree>
    <p:extLst>
      <p:ext uri="{BB962C8B-B14F-4D97-AF65-F5344CB8AC3E}">
        <p14:creationId xmlns:p14="http://schemas.microsoft.com/office/powerpoint/2010/main" val="3369798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17386-1702-435C-9D2A-C4927184EA0E}" type="slidenum">
              <a:rPr lang="en-GB" smtClean="0"/>
              <a:pPr/>
              <a:t>25</a:t>
            </a:fld>
            <a:endParaRPr lang="en-GB" dirty="0"/>
          </a:p>
        </p:txBody>
      </p:sp>
    </p:spTree>
    <p:extLst>
      <p:ext uri="{BB962C8B-B14F-4D97-AF65-F5344CB8AC3E}">
        <p14:creationId xmlns:p14="http://schemas.microsoft.com/office/powerpoint/2010/main" val="193961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17386-1702-435C-9D2A-C4927184EA0E}" type="slidenum">
              <a:rPr lang="en-GB" smtClean="0"/>
              <a:pPr/>
              <a:t>26</a:t>
            </a:fld>
            <a:endParaRPr lang="en-GB" dirty="0"/>
          </a:p>
        </p:txBody>
      </p:sp>
    </p:spTree>
    <p:extLst>
      <p:ext uri="{BB962C8B-B14F-4D97-AF65-F5344CB8AC3E}">
        <p14:creationId xmlns:p14="http://schemas.microsoft.com/office/powerpoint/2010/main" val="1688622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17386-1702-435C-9D2A-C4927184EA0E}" type="slidenum">
              <a:rPr lang="en-GB" smtClean="0"/>
              <a:pPr/>
              <a:t>27</a:t>
            </a:fld>
            <a:endParaRPr lang="en-GB" dirty="0"/>
          </a:p>
        </p:txBody>
      </p:sp>
    </p:spTree>
    <p:extLst>
      <p:ext uri="{BB962C8B-B14F-4D97-AF65-F5344CB8AC3E}">
        <p14:creationId xmlns:p14="http://schemas.microsoft.com/office/powerpoint/2010/main" val="292165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17386-1702-435C-9D2A-C4927184EA0E}" type="slidenum">
              <a:rPr lang="en-GB" smtClean="0"/>
              <a:pPr/>
              <a:t>28</a:t>
            </a:fld>
            <a:endParaRPr lang="en-GB" dirty="0"/>
          </a:p>
        </p:txBody>
      </p:sp>
    </p:spTree>
    <p:extLst>
      <p:ext uri="{BB962C8B-B14F-4D97-AF65-F5344CB8AC3E}">
        <p14:creationId xmlns:p14="http://schemas.microsoft.com/office/powerpoint/2010/main" val="13698479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17386-1702-435C-9D2A-C4927184EA0E}" type="slidenum">
              <a:rPr lang="en-GB" smtClean="0"/>
              <a:pPr/>
              <a:t>29</a:t>
            </a:fld>
            <a:endParaRPr lang="en-GB" dirty="0"/>
          </a:p>
        </p:txBody>
      </p:sp>
    </p:spTree>
    <p:extLst>
      <p:ext uri="{BB962C8B-B14F-4D97-AF65-F5344CB8AC3E}">
        <p14:creationId xmlns:p14="http://schemas.microsoft.com/office/powerpoint/2010/main" val="3749020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17386-1702-435C-9D2A-C4927184EA0E}" type="slidenum">
              <a:rPr lang="en-GB" smtClean="0"/>
              <a:pPr/>
              <a:t>30</a:t>
            </a:fld>
            <a:endParaRPr lang="en-GB" dirty="0"/>
          </a:p>
        </p:txBody>
      </p:sp>
    </p:spTree>
    <p:extLst>
      <p:ext uri="{BB962C8B-B14F-4D97-AF65-F5344CB8AC3E}">
        <p14:creationId xmlns:p14="http://schemas.microsoft.com/office/powerpoint/2010/main" val="3601605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35640" y="8757202"/>
            <a:ext cx="3009606" cy="461526"/>
          </a:xfrm>
          <a:prstGeom prst="rect">
            <a:avLst/>
          </a:prstGeom>
          <a:ln/>
        </p:spPr>
        <p:txBody>
          <a:bodyPr/>
          <a:lstStyle/>
          <a:p>
            <a:fld id="{940F062D-CB52-440E-86CA-AF4BD4000C65}" type="slidenum">
              <a:rPr lang="en-GB"/>
              <a:pPr/>
              <a:t>3</a:t>
            </a:fld>
            <a:endParaRPr lang="en-GB" dirty="0"/>
          </a:p>
        </p:txBody>
      </p:sp>
      <p:sp>
        <p:nvSpPr>
          <p:cNvPr id="227330" name="Rectangle 2"/>
          <p:cNvSpPr>
            <a:spLocks noGrp="1" noRot="1" noChangeAspect="1" noChangeArrowheads="1" noTextEdit="1"/>
          </p:cNvSpPr>
          <p:nvPr>
            <p:ph type="sldImg"/>
          </p:nvPr>
        </p:nvSpPr>
        <p:spPr>
          <a:xfrm>
            <a:off x="1168400" y="692150"/>
            <a:ext cx="4610100" cy="3457575"/>
          </a:xfrm>
          <a:prstGeom prst="rect">
            <a:avLst/>
          </a:prstGeom>
          <a:ln/>
        </p:spPr>
      </p:sp>
      <p:sp>
        <p:nvSpPr>
          <p:cNvPr id="227331" name="Rectangle 3"/>
          <p:cNvSpPr>
            <a:spLocks noGrp="1" noChangeArrowheads="1"/>
          </p:cNvSpPr>
          <p:nvPr>
            <p:ph type="body" idx="1"/>
          </p:nvPr>
        </p:nvSpPr>
        <p:spPr>
          <a:xfrm>
            <a:off x="694527" y="4379339"/>
            <a:ext cx="5557850" cy="4149311"/>
          </a:xfrm>
          <a:prstGeom prst="rect">
            <a:avLst/>
          </a:prstGeom>
        </p:spPr>
        <p:txBody>
          <a:bodyPr/>
          <a:lstStyle/>
          <a:p>
            <a:endParaRPr lang="en-US" noProof="1"/>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17386-1702-435C-9D2A-C4927184EA0E}" type="slidenum">
              <a:rPr lang="en-GB" smtClean="0"/>
              <a:pPr/>
              <a:t>31</a:t>
            </a:fld>
            <a:endParaRPr lang="en-GB" dirty="0"/>
          </a:p>
        </p:txBody>
      </p:sp>
    </p:spTree>
    <p:extLst>
      <p:ext uri="{BB962C8B-B14F-4D97-AF65-F5344CB8AC3E}">
        <p14:creationId xmlns:p14="http://schemas.microsoft.com/office/powerpoint/2010/main" val="1154382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17386-1702-435C-9D2A-C4927184EA0E}" type="slidenum">
              <a:rPr lang="en-GB" smtClean="0"/>
              <a:pPr/>
              <a:t>4</a:t>
            </a:fld>
            <a:endParaRPr lang="en-GB" dirty="0"/>
          </a:p>
        </p:txBody>
      </p:sp>
    </p:spTree>
    <p:extLst>
      <p:ext uri="{BB962C8B-B14F-4D97-AF65-F5344CB8AC3E}">
        <p14:creationId xmlns:p14="http://schemas.microsoft.com/office/powerpoint/2010/main" val="3791660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17386-1702-435C-9D2A-C4927184EA0E}" type="slidenum">
              <a:rPr lang="en-GB" smtClean="0"/>
              <a:pPr/>
              <a:t>5</a:t>
            </a:fld>
            <a:endParaRPr lang="en-GB" dirty="0"/>
          </a:p>
        </p:txBody>
      </p:sp>
    </p:spTree>
    <p:extLst>
      <p:ext uri="{BB962C8B-B14F-4D97-AF65-F5344CB8AC3E}">
        <p14:creationId xmlns:p14="http://schemas.microsoft.com/office/powerpoint/2010/main" val="1247380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17386-1702-435C-9D2A-C4927184EA0E}" type="slidenum">
              <a:rPr lang="en-GB" smtClean="0"/>
              <a:pPr/>
              <a:t>6</a:t>
            </a:fld>
            <a:endParaRPr lang="en-GB" dirty="0"/>
          </a:p>
        </p:txBody>
      </p:sp>
    </p:spTree>
    <p:extLst>
      <p:ext uri="{BB962C8B-B14F-4D97-AF65-F5344CB8AC3E}">
        <p14:creationId xmlns:p14="http://schemas.microsoft.com/office/powerpoint/2010/main" val="119073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17386-1702-435C-9D2A-C4927184EA0E}" type="slidenum">
              <a:rPr lang="en-GB" smtClean="0"/>
              <a:pPr/>
              <a:t>8</a:t>
            </a:fld>
            <a:endParaRPr lang="en-GB" dirty="0"/>
          </a:p>
        </p:txBody>
      </p:sp>
    </p:spTree>
    <p:extLst>
      <p:ext uri="{BB962C8B-B14F-4D97-AF65-F5344CB8AC3E}">
        <p14:creationId xmlns:p14="http://schemas.microsoft.com/office/powerpoint/2010/main" val="4096649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E17386-1702-435C-9D2A-C4927184EA0E}" type="slidenum">
              <a:rPr lang="en-GB" smtClean="0"/>
              <a:pPr/>
              <a:t>9</a:t>
            </a:fld>
            <a:endParaRPr lang="en-GB" dirty="0"/>
          </a:p>
        </p:txBody>
      </p:sp>
    </p:spTree>
    <p:extLst>
      <p:ext uri="{BB962C8B-B14F-4D97-AF65-F5344CB8AC3E}">
        <p14:creationId xmlns:p14="http://schemas.microsoft.com/office/powerpoint/2010/main" val="1369169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35640" y="8757202"/>
            <a:ext cx="3009606" cy="461526"/>
          </a:xfrm>
          <a:prstGeom prst="rect">
            <a:avLst/>
          </a:prstGeom>
          <a:ln/>
        </p:spPr>
        <p:txBody>
          <a:bodyPr/>
          <a:lstStyle/>
          <a:p>
            <a:fld id="{FD6A2DC2-E5A1-49B1-8E9D-24A5C9A1FFCD}" type="slidenum">
              <a:rPr lang="en-GB"/>
              <a:pPr/>
              <a:t>10</a:t>
            </a:fld>
            <a:endParaRPr lang="en-GB" dirty="0"/>
          </a:p>
        </p:txBody>
      </p:sp>
      <p:sp>
        <p:nvSpPr>
          <p:cNvPr id="243714" name="Rectangle 2"/>
          <p:cNvSpPr>
            <a:spLocks noGrp="1" noRot="1" noChangeAspect="1" noChangeArrowheads="1" noTextEdit="1"/>
          </p:cNvSpPr>
          <p:nvPr>
            <p:ph type="sldImg"/>
          </p:nvPr>
        </p:nvSpPr>
        <p:spPr>
          <a:xfrm>
            <a:off x="1168400" y="692150"/>
            <a:ext cx="4610100" cy="3457575"/>
          </a:xfrm>
          <a:prstGeom prst="rect">
            <a:avLst/>
          </a:prstGeom>
          <a:ln/>
        </p:spPr>
      </p:sp>
      <p:sp>
        <p:nvSpPr>
          <p:cNvPr id="243715" name="Rectangle 3"/>
          <p:cNvSpPr>
            <a:spLocks noGrp="1" noChangeArrowheads="1"/>
          </p:cNvSpPr>
          <p:nvPr>
            <p:ph type="body" idx="1"/>
          </p:nvPr>
        </p:nvSpPr>
        <p:spPr>
          <a:xfrm>
            <a:off x="694527" y="4379339"/>
            <a:ext cx="5557850" cy="4149311"/>
          </a:xfrm>
          <a:prstGeom prst="rect">
            <a:avLst/>
          </a:prstGeom>
        </p:spPr>
        <p:txBody>
          <a:bodyPr/>
          <a:lstStyle/>
          <a:p>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48855"/>
          </a:xfrm>
          <a:prstGeom prst="rect">
            <a:avLst/>
          </a:prstGeom>
        </p:spPr>
      </p:pic>
      <p:sp>
        <p:nvSpPr>
          <p:cNvPr id="6" name="Rectangle 3"/>
          <p:cNvSpPr>
            <a:spLocks noGrp="1" noChangeArrowheads="1"/>
          </p:cNvSpPr>
          <p:nvPr>
            <p:ph type="subTitle" idx="1" hasCustomPrompt="1"/>
          </p:nvPr>
        </p:nvSpPr>
        <p:spPr>
          <a:xfrm>
            <a:off x="576263" y="4421429"/>
            <a:ext cx="5622128" cy="372533"/>
          </a:xfrm>
          <a:prstGeom prst="rect">
            <a:avLst/>
          </a:prstGeom>
        </p:spPr>
        <p:txBody>
          <a:bodyPr anchor="b"/>
          <a:lstStyle>
            <a:lvl1pPr marL="0" indent="0" algn="r">
              <a:spcBef>
                <a:spcPct val="0"/>
              </a:spcBef>
              <a:buNone/>
              <a:defRPr sz="2000">
                <a:solidFill>
                  <a:schemeClr val="tx1"/>
                </a:solidFill>
                <a:latin typeface="+mj-lt"/>
                <a:cs typeface="Arial" pitchFamily="34" charset="0"/>
              </a:defRPr>
            </a:lvl1pPr>
          </a:lstStyle>
          <a:p>
            <a:r>
              <a:rPr lang="en-US" noProof="0" dirty="0" smtClean="0"/>
              <a:t>Click to insert speaker name</a:t>
            </a:r>
            <a:endParaRPr lang="en-US" noProof="0" dirty="0"/>
          </a:p>
        </p:txBody>
      </p:sp>
      <p:sp>
        <p:nvSpPr>
          <p:cNvPr id="7" name="Text Placeholder 7"/>
          <p:cNvSpPr>
            <a:spLocks noGrp="1"/>
          </p:cNvSpPr>
          <p:nvPr>
            <p:ph type="body" sz="quarter" idx="10" hasCustomPrompt="1"/>
          </p:nvPr>
        </p:nvSpPr>
        <p:spPr>
          <a:xfrm>
            <a:off x="576264" y="5217296"/>
            <a:ext cx="5622128" cy="363008"/>
          </a:xfrm>
          <a:prstGeom prst="rect">
            <a:avLst/>
          </a:prstGeom>
        </p:spPr>
        <p:txBody>
          <a:bodyPr anchor="b"/>
          <a:lstStyle>
            <a:lvl1pPr algn="r">
              <a:buNone/>
              <a:defRPr sz="1800">
                <a:latin typeface="+mj-lt"/>
              </a:defRPr>
            </a:lvl1pPr>
          </a:lstStyle>
          <a:p>
            <a:pPr lvl="0"/>
            <a:r>
              <a:rPr lang="en-US" noProof="0" dirty="0" smtClean="0"/>
              <a:t>00/00/20xx</a:t>
            </a:r>
            <a:endParaRPr lang="en-US" noProof="0" dirty="0"/>
          </a:p>
        </p:txBody>
      </p:sp>
      <p:sp>
        <p:nvSpPr>
          <p:cNvPr id="9" name="Text Placeholder 8"/>
          <p:cNvSpPr>
            <a:spLocks noGrp="1"/>
          </p:cNvSpPr>
          <p:nvPr>
            <p:ph type="body" sz="quarter" idx="11" hasCustomPrompt="1"/>
          </p:nvPr>
        </p:nvSpPr>
        <p:spPr>
          <a:xfrm>
            <a:off x="576263" y="3470190"/>
            <a:ext cx="5622128" cy="821797"/>
          </a:xfrm>
        </p:spPr>
        <p:txBody>
          <a:bodyPr anchor="b"/>
          <a:lstStyle>
            <a:lvl1pPr algn="r">
              <a:buNone/>
              <a:defRPr sz="2800">
                <a:latin typeface="+mj-lt"/>
              </a:defRPr>
            </a:lvl1pPr>
          </a:lstStyle>
          <a:p>
            <a:pPr lvl="0"/>
            <a:r>
              <a:rPr lang="en-US" dirty="0" smtClean="0"/>
              <a:t>Click to insert presentation name</a:t>
            </a:r>
          </a:p>
        </p:txBody>
      </p:sp>
      <p:sp>
        <p:nvSpPr>
          <p:cNvPr id="10" name="Text Placeholder 9"/>
          <p:cNvSpPr>
            <a:spLocks noGrp="1"/>
          </p:cNvSpPr>
          <p:nvPr>
            <p:ph type="body" sz="quarter" idx="12" hasCustomPrompt="1"/>
          </p:nvPr>
        </p:nvSpPr>
        <p:spPr>
          <a:xfrm>
            <a:off x="576263" y="4857198"/>
            <a:ext cx="5622132" cy="296862"/>
          </a:xfrm>
        </p:spPr>
        <p:txBody>
          <a:bodyPr>
            <a:noAutofit/>
          </a:bodyPr>
          <a:lstStyle>
            <a:lvl1pPr algn="r">
              <a:buNone/>
              <a:defRPr sz="2000" baseline="0">
                <a:latin typeface="+mj-lt"/>
              </a:defRPr>
            </a:lvl1pPr>
            <a:lvl2pPr algn="r">
              <a:buNone/>
              <a:defRPr sz="2000">
                <a:latin typeface="+mj-lt"/>
              </a:defRPr>
            </a:lvl2pPr>
            <a:lvl3pPr algn="r">
              <a:buNone/>
              <a:defRPr sz="2000">
                <a:latin typeface="+mj-lt"/>
              </a:defRPr>
            </a:lvl3pPr>
            <a:lvl4pPr algn="r">
              <a:buNone/>
              <a:defRPr sz="2000">
                <a:latin typeface="+mj-lt"/>
              </a:defRPr>
            </a:lvl4pPr>
            <a:lvl5pPr algn="r">
              <a:buNone/>
              <a:defRPr sz="2000">
                <a:latin typeface="+mj-lt"/>
              </a:defRPr>
            </a:lvl5pPr>
          </a:lstStyle>
          <a:p>
            <a:pPr lvl="0"/>
            <a:r>
              <a:rPr lang="en-US" dirty="0" smtClean="0"/>
              <a:t>Click to insert location name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ex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74663" y="1695450"/>
            <a:ext cx="3930650" cy="4552950"/>
          </a:xfrm>
          <a:prstGeom prst="rect">
            <a:avLst/>
          </a:prstGeom>
        </p:spPr>
        <p:txBody>
          <a:bodyPr/>
          <a:lstStyle>
            <a:lvl1pPr>
              <a:buClr>
                <a:schemeClr val="accent1"/>
              </a:buClr>
              <a:defRPr lang="en-US" dirty="0" smtClean="0"/>
            </a:lvl1pPr>
            <a:lvl2pPr>
              <a:buClr>
                <a:schemeClr val="accent1"/>
              </a:buClr>
              <a:defRPr lang="en-US" dirty="0" smtClean="0"/>
            </a:lvl2pPr>
            <a:lvl3pPr>
              <a:buClr>
                <a:schemeClr val="accent1"/>
              </a:buClr>
              <a:defRPr lang="en-US" dirty="0" smtClean="0"/>
            </a:lvl3pPr>
            <a:lvl4pPr>
              <a:buClr>
                <a:schemeClr val="accent1"/>
              </a:buClr>
              <a:defRPr lang="en-US" dirty="0" smtClean="0"/>
            </a:lvl4pPr>
            <a:lvl5pPr>
              <a:buClr>
                <a:schemeClr val="accent1"/>
              </a:buClr>
              <a:defRPr lang="en-US" dirty="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4707467" y="1695450"/>
            <a:ext cx="3977746" cy="4552950"/>
          </a:xfrm>
          <a:prstGeom prst="rect">
            <a:avLst/>
          </a:prstGeom>
        </p:spPr>
        <p:txBody>
          <a:bodyPr/>
          <a:lstStyle>
            <a:lvl1pPr>
              <a:buClr>
                <a:schemeClr val="accent1"/>
              </a:buClr>
              <a:defRPr lang="en-US" dirty="0" smtClean="0"/>
            </a:lvl1pPr>
            <a:lvl2pPr>
              <a:buClr>
                <a:schemeClr val="accent1"/>
              </a:buClr>
              <a:defRPr lang="en-US" dirty="0" smtClean="0"/>
            </a:lvl2pPr>
            <a:lvl3pPr>
              <a:buClr>
                <a:schemeClr val="accent1"/>
              </a:buClr>
              <a:defRPr lang="en-US" dirty="0" smtClean="0"/>
            </a:lvl3pPr>
            <a:lvl4pPr>
              <a:buClr>
                <a:schemeClr val="accent1"/>
              </a:buClr>
              <a:defRPr lang="en-US" dirty="0" smtClean="0"/>
            </a:lvl4pPr>
            <a:lvl5pPr>
              <a:buClr>
                <a:schemeClr val="accent1"/>
              </a:buClr>
              <a:defRPr lang="en-US" dirty="0"/>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466200" y="1201866"/>
            <a:ext cx="8211600" cy="390525"/>
          </a:xfrm>
          <a:prstGeom prst="rect">
            <a:avLst/>
          </a:prstGeom>
        </p:spPr>
        <p:txBody>
          <a:bodyPr anchor="ctr"/>
          <a:lstStyle>
            <a:lvl1pPr algn="ctr">
              <a:buNone/>
              <a:defRPr sz="2600">
                <a:solidFill>
                  <a:schemeClr val="accent1"/>
                </a:solidFill>
                <a:latin typeface="+mn-lt"/>
              </a:defRPr>
            </a:lvl1pPr>
          </a:lstStyle>
          <a:p>
            <a:pPr lvl="0"/>
            <a:r>
              <a:rPr lang="en-US" dirty="0" smtClean="0"/>
              <a:t>Click to edit subtitle</a:t>
            </a:r>
            <a:endParaRPr lang="en-GB" dirty="0"/>
          </a:p>
        </p:txBody>
      </p:sp>
      <p:sp>
        <p:nvSpPr>
          <p:cNvPr id="6" name="Title 1"/>
          <p:cNvSpPr>
            <a:spLocks noGrp="1"/>
          </p:cNvSpPr>
          <p:nvPr>
            <p:ph type="title" hasCustomPrompt="1"/>
          </p:nvPr>
        </p:nvSpPr>
        <p:spPr>
          <a:xfrm>
            <a:off x="474663" y="25400"/>
            <a:ext cx="8210550" cy="889000"/>
          </a:xfrm>
        </p:spPr>
        <p:txBody>
          <a:bodyPr/>
          <a:lstStyle>
            <a:lvl1pPr>
              <a:defRPr/>
            </a:lvl1pPr>
          </a:lstStyle>
          <a:p>
            <a:r>
              <a:rPr lang="en-US" dirty="0" smtClean="0"/>
              <a:t>Click to add title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1792288" y="1455737"/>
            <a:ext cx="5486400" cy="383593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a picture</a:t>
            </a:r>
            <a:endParaRPr lang="en-US" dirty="0"/>
          </a:p>
        </p:txBody>
      </p:sp>
      <p:sp>
        <p:nvSpPr>
          <p:cNvPr id="4" name="Text Placeholder 3"/>
          <p:cNvSpPr>
            <a:spLocks noGrp="1"/>
          </p:cNvSpPr>
          <p:nvPr>
            <p:ph type="body" sz="half" idx="2" hasCustomPrompt="1"/>
          </p:nvPr>
        </p:nvSpPr>
        <p:spPr>
          <a:xfrm>
            <a:off x="1792288" y="542607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
        <p:nvSpPr>
          <p:cNvPr id="5" name="Title 1"/>
          <p:cNvSpPr>
            <a:spLocks noGrp="1"/>
          </p:cNvSpPr>
          <p:nvPr>
            <p:ph type="title" hasCustomPrompt="1"/>
          </p:nvPr>
        </p:nvSpPr>
        <p:spPr>
          <a:xfrm>
            <a:off x="474663" y="25400"/>
            <a:ext cx="8210550" cy="889000"/>
          </a:xfrm>
        </p:spPr>
        <p:txBody>
          <a:bodyPr/>
          <a:lstStyle>
            <a:lvl1pPr>
              <a:defRPr/>
            </a:lvl1pPr>
          </a:lstStyle>
          <a:p>
            <a:r>
              <a:rPr lang="en-US" dirty="0" smtClean="0"/>
              <a:t>Click to add title</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ast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48855"/>
          </a:xfrm>
          <a:prstGeom prst="rect">
            <a:avLst/>
          </a:prstGeom>
        </p:spPr>
      </p:pic>
      <p:sp>
        <p:nvSpPr>
          <p:cNvPr id="9" name="Text Box 1029"/>
          <p:cNvSpPr txBox="1">
            <a:spLocks noChangeArrowheads="1"/>
          </p:cNvSpPr>
          <p:nvPr userDrawn="1"/>
        </p:nvSpPr>
        <p:spPr bwMode="auto">
          <a:xfrm>
            <a:off x="4211923" y="4002849"/>
            <a:ext cx="1939324" cy="323850"/>
          </a:xfrm>
          <a:prstGeom prst="rect">
            <a:avLst/>
          </a:prstGeom>
          <a:noFill/>
          <a:ln w="9525">
            <a:noFill/>
            <a:miter lim="800000"/>
            <a:headEnd/>
            <a:tailEnd/>
          </a:ln>
          <a:effectLst/>
        </p:spPr>
        <p:txBody>
          <a:bodyPr lIns="0" tIns="0" rIns="0" bIns="0" anchor="t"/>
          <a:lstStyle/>
          <a:p>
            <a:pPr algn="l">
              <a:spcBef>
                <a:spcPct val="50000"/>
              </a:spcBef>
            </a:pPr>
            <a:r>
              <a:rPr lang="en-GB" sz="1800" b="1" dirty="0">
                <a:solidFill>
                  <a:schemeClr val="accent1"/>
                </a:solidFill>
                <a:latin typeface="Arial" pitchFamily="34" charset="0"/>
                <a:cs typeface="Arial" pitchFamily="34" charset="0"/>
              </a:rPr>
              <a:t>www.alstom.com</a:t>
            </a:r>
          </a:p>
        </p:txBody>
      </p:sp>
    </p:spTree>
    <p:extLst>
      <p:ext uri="{BB962C8B-B14F-4D97-AF65-F5344CB8AC3E}">
        <p14:creationId xmlns:p14="http://schemas.microsoft.com/office/powerpoint/2010/main" val="3979773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4" name="Text Placeholder 3"/>
          <p:cNvSpPr>
            <a:spLocks noGrp="1"/>
          </p:cNvSpPr>
          <p:nvPr>
            <p:ph type="body" sz="quarter" idx="10" hasCustomPrompt="1"/>
          </p:nvPr>
        </p:nvSpPr>
        <p:spPr>
          <a:xfrm>
            <a:off x="466200" y="1312863"/>
            <a:ext cx="8211600" cy="414337"/>
          </a:xfrm>
        </p:spPr>
        <p:txBody>
          <a:bodyPr>
            <a:normAutofit/>
          </a:bodyPr>
          <a:lstStyle>
            <a:lvl1pPr>
              <a:buFont typeface="Arial" pitchFamily="34" charset="0"/>
              <a:buChar char="•"/>
              <a:defRPr sz="2000" b="1">
                <a:solidFill>
                  <a:schemeClr val="accent1"/>
                </a:solidFill>
              </a:defRPr>
            </a:lvl1pPr>
          </a:lstStyle>
          <a:p>
            <a:pPr lvl="0"/>
            <a:r>
              <a:rPr lang="en-US" dirty="0" smtClean="0"/>
              <a:t>Click here to insert topic 1</a:t>
            </a:r>
            <a:endParaRPr lang="en-US" dirty="0"/>
          </a:p>
        </p:txBody>
      </p:sp>
      <p:sp>
        <p:nvSpPr>
          <p:cNvPr id="5" name="Text Placeholder 3"/>
          <p:cNvSpPr>
            <a:spLocks noGrp="1"/>
          </p:cNvSpPr>
          <p:nvPr>
            <p:ph type="body" sz="quarter" idx="11" hasCustomPrompt="1"/>
          </p:nvPr>
        </p:nvSpPr>
        <p:spPr>
          <a:xfrm>
            <a:off x="466200" y="1934316"/>
            <a:ext cx="8211600" cy="414337"/>
          </a:xfrm>
        </p:spPr>
        <p:txBody>
          <a:bodyPr>
            <a:normAutofit/>
          </a:bodyPr>
          <a:lstStyle>
            <a:lvl1pPr>
              <a:buFont typeface="Arial" pitchFamily="34" charset="0"/>
              <a:buChar char="•"/>
              <a:defRPr sz="2000" b="0"/>
            </a:lvl1pPr>
          </a:lstStyle>
          <a:p>
            <a:pPr lvl="0"/>
            <a:r>
              <a:rPr lang="en-US" dirty="0" smtClean="0"/>
              <a:t>Click here to insert topic 2</a:t>
            </a:r>
            <a:endParaRPr lang="en-US" dirty="0"/>
          </a:p>
        </p:txBody>
      </p:sp>
      <p:sp>
        <p:nvSpPr>
          <p:cNvPr id="6" name="Text Placeholder 3"/>
          <p:cNvSpPr>
            <a:spLocks noGrp="1"/>
          </p:cNvSpPr>
          <p:nvPr>
            <p:ph type="body" sz="quarter" idx="12" hasCustomPrompt="1"/>
          </p:nvPr>
        </p:nvSpPr>
        <p:spPr>
          <a:xfrm>
            <a:off x="466200" y="2555769"/>
            <a:ext cx="8211600" cy="414337"/>
          </a:xfrm>
        </p:spPr>
        <p:txBody>
          <a:bodyPr>
            <a:normAutofit/>
          </a:bodyPr>
          <a:lstStyle>
            <a:lvl1pPr>
              <a:buFont typeface="Arial" pitchFamily="34" charset="0"/>
              <a:buChar char="•"/>
              <a:defRPr sz="2000" b="0"/>
            </a:lvl1pPr>
          </a:lstStyle>
          <a:p>
            <a:pPr lvl="0"/>
            <a:r>
              <a:rPr lang="en-US" dirty="0" smtClean="0"/>
              <a:t>Click here to insert topic 3</a:t>
            </a:r>
            <a:endParaRPr lang="en-US" dirty="0"/>
          </a:p>
        </p:txBody>
      </p:sp>
      <p:sp>
        <p:nvSpPr>
          <p:cNvPr id="7" name="Text Placeholder 3"/>
          <p:cNvSpPr>
            <a:spLocks noGrp="1"/>
          </p:cNvSpPr>
          <p:nvPr>
            <p:ph type="body" sz="quarter" idx="13" hasCustomPrompt="1"/>
          </p:nvPr>
        </p:nvSpPr>
        <p:spPr>
          <a:xfrm>
            <a:off x="466200" y="3177222"/>
            <a:ext cx="8211600" cy="414337"/>
          </a:xfrm>
        </p:spPr>
        <p:txBody>
          <a:bodyPr>
            <a:normAutofit/>
          </a:bodyPr>
          <a:lstStyle>
            <a:lvl1pPr>
              <a:buFont typeface="Arial" pitchFamily="34" charset="0"/>
              <a:buChar char="•"/>
              <a:defRPr sz="2000" b="0"/>
            </a:lvl1pPr>
          </a:lstStyle>
          <a:p>
            <a:pPr lvl="0"/>
            <a:r>
              <a:rPr lang="en-US" dirty="0" smtClean="0"/>
              <a:t>Click here to insert topic 4</a:t>
            </a:r>
            <a:endParaRPr lang="en-US" dirty="0"/>
          </a:p>
        </p:txBody>
      </p:sp>
      <p:sp>
        <p:nvSpPr>
          <p:cNvPr id="8" name="Text Placeholder 3"/>
          <p:cNvSpPr>
            <a:spLocks noGrp="1"/>
          </p:cNvSpPr>
          <p:nvPr>
            <p:ph type="body" sz="quarter" idx="14" hasCustomPrompt="1"/>
          </p:nvPr>
        </p:nvSpPr>
        <p:spPr>
          <a:xfrm>
            <a:off x="466200" y="3798675"/>
            <a:ext cx="8211600" cy="414337"/>
          </a:xfrm>
        </p:spPr>
        <p:txBody>
          <a:bodyPr>
            <a:normAutofit/>
          </a:bodyPr>
          <a:lstStyle>
            <a:lvl1pPr>
              <a:buFont typeface="Arial" pitchFamily="34" charset="0"/>
              <a:buChar char="•"/>
              <a:defRPr sz="2000" b="0"/>
            </a:lvl1pPr>
          </a:lstStyle>
          <a:p>
            <a:pPr lvl="0"/>
            <a:r>
              <a:rPr lang="en-US" dirty="0" smtClean="0"/>
              <a:t>Click here to insert topic 5</a:t>
            </a:r>
            <a:endParaRPr lang="en-US" dirty="0"/>
          </a:p>
        </p:txBody>
      </p:sp>
      <p:sp>
        <p:nvSpPr>
          <p:cNvPr id="9" name="Text Placeholder 3"/>
          <p:cNvSpPr>
            <a:spLocks noGrp="1"/>
          </p:cNvSpPr>
          <p:nvPr>
            <p:ph type="body" sz="quarter" idx="15" hasCustomPrompt="1"/>
          </p:nvPr>
        </p:nvSpPr>
        <p:spPr>
          <a:xfrm>
            <a:off x="466200" y="4420129"/>
            <a:ext cx="8211600" cy="414337"/>
          </a:xfrm>
        </p:spPr>
        <p:txBody>
          <a:bodyPr>
            <a:normAutofit/>
          </a:bodyPr>
          <a:lstStyle>
            <a:lvl1pPr>
              <a:buFont typeface="Arial" pitchFamily="34" charset="0"/>
              <a:buChar char="•"/>
              <a:defRPr sz="2000" b="0"/>
            </a:lvl1pPr>
          </a:lstStyle>
          <a:p>
            <a:pPr lvl="0"/>
            <a:r>
              <a:rPr lang="en-US" dirty="0" smtClean="0"/>
              <a:t>Click here to insert topic 6</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US" dirty="0" smtClean="0"/>
              <a:t>Click to add title</a:t>
            </a:r>
            <a:endParaRPr lang="en-US" dirty="0"/>
          </a:p>
        </p:txBody>
      </p:sp>
      <p:sp>
        <p:nvSpPr>
          <p:cNvPr id="5" name="Text Placeholder 4"/>
          <p:cNvSpPr>
            <a:spLocks noGrp="1"/>
          </p:cNvSpPr>
          <p:nvPr>
            <p:ph type="body" sz="quarter" idx="10" hasCustomPrompt="1"/>
          </p:nvPr>
        </p:nvSpPr>
        <p:spPr>
          <a:xfrm>
            <a:off x="466200" y="1201866"/>
            <a:ext cx="8211600" cy="390525"/>
          </a:xfrm>
          <a:prstGeom prst="rect">
            <a:avLst/>
          </a:prstGeom>
        </p:spPr>
        <p:txBody>
          <a:bodyPr anchor="ctr"/>
          <a:lstStyle>
            <a:lvl1pPr algn="ctr">
              <a:buNone/>
              <a:defRPr sz="2600">
                <a:solidFill>
                  <a:schemeClr val="accent1"/>
                </a:solidFill>
                <a:latin typeface="+mn-lt"/>
              </a:defRPr>
            </a:lvl1pPr>
          </a:lstStyle>
          <a:p>
            <a:pPr lvl="0"/>
            <a:r>
              <a:rPr lang="en-US" dirty="0" smtClean="0"/>
              <a:t>Click to edit subtitle</a:t>
            </a:r>
            <a:endParaRPr lang="en-GB" dirty="0"/>
          </a:p>
        </p:txBody>
      </p:sp>
      <p:sp>
        <p:nvSpPr>
          <p:cNvPr id="7" name="Text Placeholder 6"/>
          <p:cNvSpPr>
            <a:spLocks noGrp="1"/>
          </p:cNvSpPr>
          <p:nvPr>
            <p:ph type="body" sz="quarter" idx="11" hasCustomPrompt="1"/>
          </p:nvPr>
        </p:nvSpPr>
        <p:spPr>
          <a:xfrm>
            <a:off x="466200" y="1695450"/>
            <a:ext cx="8211600" cy="4552950"/>
          </a:xfrm>
          <a:prstGeom prst="rect">
            <a:avLst/>
          </a:prstGeom>
        </p:spPr>
        <p:txBody>
          <a:bodyPr/>
          <a:lstStyle>
            <a:lvl1pPr>
              <a:defRPr>
                <a:latin typeface="+mn-lt"/>
              </a:defRPr>
            </a:lvl1pPr>
            <a:lvl2pPr>
              <a:defRPr>
                <a:latin typeface="+mn-lt"/>
              </a:defRPr>
            </a:lvl2pPr>
            <a:lvl3pPr>
              <a:defRPr>
                <a:latin typeface="+mn-lt"/>
              </a:defRPr>
            </a:lvl3pPr>
            <a:lvl4pPr>
              <a:defRPr baseline="0">
                <a:latin typeface="+mn-lt"/>
              </a:defRPr>
            </a:lvl4pPr>
            <a:lvl5pPr>
              <a:defRPr>
                <a:latin typeface="+mn-lt"/>
              </a:defRPr>
            </a:lvl5p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ntent and message ba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add title</a:t>
            </a:r>
            <a:endParaRPr lang="en-US" dirty="0"/>
          </a:p>
        </p:txBody>
      </p:sp>
      <p:sp>
        <p:nvSpPr>
          <p:cNvPr id="13" name="Text Placeholder 12"/>
          <p:cNvSpPr>
            <a:spLocks noGrp="1"/>
          </p:cNvSpPr>
          <p:nvPr>
            <p:ph type="body" sz="quarter" idx="10" hasCustomPrompt="1"/>
          </p:nvPr>
        </p:nvSpPr>
        <p:spPr>
          <a:xfrm>
            <a:off x="466200" y="5888400"/>
            <a:ext cx="8211600" cy="360000"/>
          </a:xfrm>
          <a:prstGeom prst="rect">
            <a:avLst/>
          </a:prstGeom>
          <a:solidFill>
            <a:srgbClr val="C8DAE8"/>
          </a:solidFill>
          <a:ln>
            <a:noFill/>
          </a:ln>
        </p:spPr>
        <p:txBody>
          <a:bodyPr anchor="ctr"/>
          <a:lstStyle>
            <a:lvl1pPr algn="ctr">
              <a:buNone/>
              <a:defRPr sz="2000">
                <a:solidFill>
                  <a:schemeClr val="accent1"/>
                </a:solidFill>
              </a:defRPr>
            </a:lvl1pPr>
          </a:lstStyle>
          <a:p>
            <a:pPr lvl="0"/>
            <a:r>
              <a:rPr lang="en-US" dirty="0" smtClean="0"/>
              <a:t>Click to edit message</a:t>
            </a:r>
            <a:endParaRPr lang="en-GB" dirty="0"/>
          </a:p>
        </p:txBody>
      </p:sp>
      <p:sp>
        <p:nvSpPr>
          <p:cNvPr id="17" name="Content Placeholder 16"/>
          <p:cNvSpPr>
            <a:spLocks noGrp="1"/>
          </p:cNvSpPr>
          <p:nvPr>
            <p:ph sz="quarter" idx="12" hasCustomPrompt="1"/>
          </p:nvPr>
        </p:nvSpPr>
        <p:spPr>
          <a:xfrm>
            <a:off x="466200" y="1695450"/>
            <a:ext cx="8211600" cy="4095749"/>
          </a:xfrm>
          <a:prstGeom prst="rect">
            <a:avLst/>
          </a:prstGeom>
        </p:spPr>
        <p:txBody>
          <a:bodyPr/>
          <a:lstStyle>
            <a:lvl1pPr>
              <a:defRPr baseline="0"/>
            </a:lvl1pPr>
            <a:lvl2pPr>
              <a:defRPr/>
            </a:lvl2pPr>
            <a:lvl3pPr>
              <a:defRPr/>
            </a:lvl3pPr>
            <a:lvl4pPr>
              <a:defRPr baseline="0"/>
            </a:lvl4pPr>
            <a:lvl5pPr>
              <a:buFont typeface="Arial" pitchFamily="34" charset="0"/>
              <a:buChar char="•"/>
              <a:defRPr/>
            </a:lvl5pPr>
          </a:lstStyle>
          <a:p>
            <a:pPr lvl="0"/>
            <a:r>
              <a:rPr lang="en-US" dirty="0" smtClean="0"/>
              <a:t>Click to add text</a:t>
            </a:r>
          </a:p>
          <a:p>
            <a:pPr lvl="1"/>
            <a:r>
              <a:rPr lang="en-US" dirty="0" smtClean="0"/>
              <a:t>Second l</a:t>
            </a:r>
            <a:r>
              <a:rPr lang="de-CH" dirty="0" smtClean="0"/>
              <a:t>evel</a:t>
            </a:r>
          </a:p>
          <a:p>
            <a:pPr lvl="2"/>
            <a:r>
              <a:rPr lang="de-CH" dirty="0" smtClean="0"/>
              <a:t>Third level</a:t>
            </a:r>
          </a:p>
          <a:p>
            <a:pPr lvl="3"/>
            <a:r>
              <a:rPr lang="de-CH" dirty="0" smtClean="0"/>
              <a:t>Fourth level</a:t>
            </a:r>
          </a:p>
          <a:p>
            <a:pPr lvl="4"/>
            <a:r>
              <a:rPr lang="de-CH" dirty="0" smtClean="0"/>
              <a:t>Fifth level</a:t>
            </a:r>
            <a:endParaRPr lang="en-GB" dirty="0" smtClean="0"/>
          </a:p>
          <a:p>
            <a:pPr lvl="4"/>
            <a:endParaRPr lang="en-US" dirty="0" smtClean="0"/>
          </a:p>
        </p:txBody>
      </p:sp>
      <p:sp>
        <p:nvSpPr>
          <p:cNvPr id="6" name="Text Placeholder 4"/>
          <p:cNvSpPr>
            <a:spLocks noGrp="1"/>
          </p:cNvSpPr>
          <p:nvPr>
            <p:ph type="body" sz="quarter" idx="13" hasCustomPrompt="1"/>
          </p:nvPr>
        </p:nvSpPr>
        <p:spPr>
          <a:xfrm>
            <a:off x="466200" y="1201866"/>
            <a:ext cx="8211600" cy="390525"/>
          </a:xfrm>
          <a:prstGeom prst="rect">
            <a:avLst/>
          </a:prstGeom>
        </p:spPr>
        <p:txBody>
          <a:bodyPr anchor="ctr"/>
          <a:lstStyle>
            <a:lvl1pPr algn="ctr">
              <a:buNone/>
              <a:defRPr sz="2600">
                <a:solidFill>
                  <a:schemeClr val="accent1"/>
                </a:solidFill>
                <a:latin typeface="+mn-lt"/>
              </a:defRPr>
            </a:lvl1pPr>
          </a:lstStyle>
          <a:p>
            <a:pPr lvl="0"/>
            <a:r>
              <a:rPr lang="en-US" dirty="0" smtClean="0"/>
              <a:t>Click to edit subtitle</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74663" y="1695450"/>
            <a:ext cx="3930650" cy="4535488"/>
          </a:xfrm>
          <a:prstGeom prst="rect">
            <a:avLst/>
          </a:prstGeom>
        </p:spPr>
        <p:txBody>
          <a:bodyPr/>
          <a:lstStyle>
            <a:lvl1pPr>
              <a:buClr>
                <a:schemeClr val="accent1"/>
              </a:buClr>
              <a:defRPr sz="2400"/>
            </a:lvl1pPr>
            <a:lvl2pPr>
              <a:buClr>
                <a:schemeClr val="accent1"/>
              </a:buClr>
              <a:defRPr sz="2200"/>
            </a:lvl2pPr>
            <a:lvl3pPr>
              <a:buClr>
                <a:schemeClr val="accent1"/>
              </a:buClr>
              <a:defRPr sz="2000"/>
            </a:lvl3pPr>
            <a:lvl4pPr>
              <a:buClr>
                <a:schemeClr val="accent1"/>
              </a:buClr>
              <a:defRPr sz="1800"/>
            </a:lvl4pPr>
            <a:lvl5pPr>
              <a:buClr>
                <a:schemeClr val="accent1"/>
              </a:buClr>
              <a:defRPr sz="1800"/>
            </a:lvl5pPr>
            <a:lvl6pPr>
              <a:defRPr sz="1800"/>
            </a:lvl6pPr>
            <a:lvl7pPr>
              <a:defRPr sz="1800"/>
            </a:lvl7pPr>
            <a:lvl8pPr>
              <a:defRPr sz="1800"/>
            </a:lvl8pPr>
            <a:lvl9pPr>
              <a:defRPr sz="1800"/>
            </a:lvl9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707467" y="1695450"/>
            <a:ext cx="3977746" cy="4535488"/>
          </a:xfrm>
          <a:prstGeom prst="rect">
            <a:avLst/>
          </a:prstGeom>
        </p:spPr>
        <p:txBody>
          <a:bodyPr/>
          <a:lstStyle>
            <a:lvl1pPr>
              <a:buClr>
                <a:schemeClr val="accent1"/>
              </a:buClr>
              <a:defRPr sz="2400" baseline="0"/>
            </a:lvl1pPr>
            <a:lvl2pPr>
              <a:buClr>
                <a:schemeClr val="accent1"/>
              </a:buClr>
              <a:defRPr sz="2200"/>
            </a:lvl2pPr>
            <a:lvl3pPr>
              <a:buClr>
                <a:schemeClr val="accent1"/>
              </a:buClr>
              <a:defRPr sz="2000"/>
            </a:lvl3pPr>
            <a:lvl4pPr>
              <a:buClr>
                <a:schemeClr val="accent1"/>
              </a:buClr>
              <a:defRPr sz="1800"/>
            </a:lvl4pPr>
            <a:lvl5pPr>
              <a:buClr>
                <a:schemeClr val="accent1"/>
              </a:buClr>
              <a:defRPr sz="1800"/>
            </a:lvl5pPr>
            <a:lvl6pPr>
              <a:defRPr sz="1800"/>
            </a:lvl6pPr>
            <a:lvl7pPr>
              <a:defRPr sz="1800"/>
            </a:lvl7pPr>
            <a:lvl8pPr>
              <a:defRPr sz="1800"/>
            </a:lvl8pPr>
            <a:lvl9pPr>
              <a:defRPr sz="1800"/>
            </a:lvl9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466200" y="1201866"/>
            <a:ext cx="8211600" cy="390525"/>
          </a:xfrm>
          <a:prstGeom prst="rect">
            <a:avLst/>
          </a:prstGeom>
        </p:spPr>
        <p:txBody>
          <a:bodyPr anchor="ctr"/>
          <a:lstStyle>
            <a:lvl1pPr algn="ctr">
              <a:buNone/>
              <a:defRPr sz="2600">
                <a:solidFill>
                  <a:schemeClr val="accent1"/>
                </a:solidFill>
                <a:latin typeface="+mn-lt"/>
              </a:defRPr>
            </a:lvl1pPr>
          </a:lstStyle>
          <a:p>
            <a:pPr lvl="0"/>
            <a:r>
              <a:rPr lang="en-US" dirty="0" smtClean="0"/>
              <a:t>Click to edit subtitle</a:t>
            </a:r>
            <a:endParaRPr lang="en-GB" dirty="0"/>
          </a:p>
        </p:txBody>
      </p:sp>
      <p:sp>
        <p:nvSpPr>
          <p:cNvPr id="6" name="Title 1"/>
          <p:cNvSpPr>
            <a:spLocks noGrp="1"/>
          </p:cNvSpPr>
          <p:nvPr>
            <p:ph type="title" hasCustomPrompt="1"/>
          </p:nvPr>
        </p:nvSpPr>
        <p:spPr>
          <a:xfrm>
            <a:off x="474663" y="25400"/>
            <a:ext cx="8210550" cy="889000"/>
          </a:xfrm>
        </p:spPr>
        <p:txBody>
          <a:bodyPr/>
          <a:lstStyle>
            <a:lvl1pPr>
              <a:defRPr/>
            </a:lvl1pPr>
          </a:lstStyle>
          <a:p>
            <a:r>
              <a:rPr lang="en-US" dirty="0" smtClean="0"/>
              <a:t>Click to add title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455738"/>
            <a:ext cx="4040188" cy="639762"/>
          </a:xfrm>
          <a:prstGeom prst="rect">
            <a:avLst/>
          </a:prstGeo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add text</a:t>
            </a:r>
          </a:p>
        </p:txBody>
      </p:sp>
      <p:sp>
        <p:nvSpPr>
          <p:cNvPr id="4" name="Content Placeholder 3"/>
          <p:cNvSpPr>
            <a:spLocks noGrp="1"/>
          </p:cNvSpPr>
          <p:nvPr>
            <p:ph sz="half" idx="2" hasCustomPrompt="1"/>
          </p:nvPr>
        </p:nvSpPr>
        <p:spPr>
          <a:xfrm>
            <a:off x="474663" y="2095500"/>
            <a:ext cx="4022725" cy="4135438"/>
          </a:xfrm>
          <a:prstGeom prst="rect">
            <a:avLst/>
          </a:prstGeom>
        </p:spPr>
        <p:txBody>
          <a:bodyPr/>
          <a:lstStyle>
            <a:lvl1pPr>
              <a:buClr>
                <a:schemeClr val="accent1"/>
              </a:buClr>
              <a:defRPr sz="2400"/>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vl6pPr>
              <a:defRPr sz="1600"/>
            </a:lvl6pPr>
            <a:lvl7pPr>
              <a:defRPr sz="1600"/>
            </a:lvl7pPr>
            <a:lvl8pPr>
              <a:defRPr sz="1600"/>
            </a:lvl8pPr>
            <a:lvl9pPr>
              <a:defRPr sz="1600"/>
            </a:lvl9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5" y="1455738"/>
            <a:ext cx="4041775" cy="639762"/>
          </a:xfrm>
          <a:prstGeom prst="rect">
            <a:avLst/>
          </a:prstGeo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add text</a:t>
            </a:r>
          </a:p>
        </p:txBody>
      </p:sp>
      <p:sp>
        <p:nvSpPr>
          <p:cNvPr id="6" name="Content Placeholder 5"/>
          <p:cNvSpPr>
            <a:spLocks noGrp="1"/>
          </p:cNvSpPr>
          <p:nvPr>
            <p:ph sz="quarter" idx="4" hasCustomPrompt="1"/>
          </p:nvPr>
        </p:nvSpPr>
        <p:spPr>
          <a:xfrm>
            <a:off x="4645025" y="2095500"/>
            <a:ext cx="4041775" cy="4135438"/>
          </a:xfrm>
          <a:prstGeom prst="rect">
            <a:avLst/>
          </a:prstGeom>
        </p:spPr>
        <p:txBody>
          <a:bodyPr/>
          <a:lstStyle>
            <a:lvl1pPr>
              <a:buClr>
                <a:schemeClr val="accent1"/>
              </a:buClr>
              <a:defRPr sz="2400"/>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vl6pPr>
              <a:defRPr sz="1600"/>
            </a:lvl6pPr>
            <a:lvl7pPr>
              <a:defRPr sz="1600"/>
            </a:lvl7pPr>
            <a:lvl8pPr>
              <a:defRPr sz="1600"/>
            </a:lvl8pPr>
            <a:lvl9pPr>
              <a:defRPr sz="1600"/>
            </a:lvl9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hasCustomPrompt="1"/>
          </p:nvPr>
        </p:nvSpPr>
        <p:spPr>
          <a:xfrm>
            <a:off x="474663" y="25400"/>
            <a:ext cx="8210550" cy="889000"/>
          </a:xfrm>
        </p:spPr>
        <p:txBody>
          <a:bodyPr/>
          <a:lstStyle>
            <a:lvl1pPr>
              <a:defRPr/>
            </a:lvl1pPr>
          </a:lstStyle>
          <a:p>
            <a:r>
              <a:rPr lang="en-US" dirty="0" smtClean="0"/>
              <a:t>Click to add title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74663" y="25400"/>
            <a:ext cx="8210550" cy="889000"/>
          </a:xfrm>
        </p:spPr>
        <p:txBody>
          <a:bodyPr/>
          <a:lstStyle>
            <a:lvl1pPr>
              <a:defRPr/>
            </a:lvl1pPr>
          </a:lstStyle>
          <a:p>
            <a:r>
              <a:rPr lang="en-US" dirty="0" smtClean="0"/>
              <a:t>Click to add title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236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575050" y="1455738"/>
            <a:ext cx="5111750" cy="4775200"/>
          </a:xfrm>
          <a:prstGeom prst="rect">
            <a:avLst/>
          </a:prstGeom>
        </p:spPr>
        <p:txBody>
          <a:bodyPr/>
          <a:lstStyle>
            <a:lvl1pPr>
              <a:buClr>
                <a:schemeClr val="accent1"/>
              </a:buClr>
              <a:defRPr sz="2400"/>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vl6pPr>
              <a:defRPr sz="2000"/>
            </a:lvl6pPr>
            <a:lvl7pPr>
              <a:defRPr sz="2000"/>
            </a:lvl7pPr>
            <a:lvl8pPr>
              <a:defRPr sz="2000"/>
            </a:lvl8pPr>
            <a:lvl9pPr>
              <a:defRPr sz="2000"/>
            </a:lvl9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474663" y="2617789"/>
            <a:ext cx="2990850" cy="3613150"/>
          </a:xfrm>
          <a:prstGeom prst="rect">
            <a:avLst/>
          </a:prstGeom>
        </p:spPr>
        <p:txBody>
          <a:bodyPr/>
          <a:lstStyle>
            <a:lvl1pPr marL="0" indent="0">
              <a:buNone/>
              <a:defRPr sz="14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
        <p:nvSpPr>
          <p:cNvPr id="9" name="Title 8"/>
          <p:cNvSpPr>
            <a:spLocks noGrp="1"/>
          </p:cNvSpPr>
          <p:nvPr>
            <p:ph type="title" hasCustomPrompt="1"/>
          </p:nvPr>
        </p:nvSpPr>
        <p:spPr/>
        <p:txBody>
          <a:bodyPr/>
          <a:lstStyle>
            <a:lvl1pPr>
              <a:defRPr/>
            </a:lvl1pPr>
          </a:lstStyle>
          <a:p>
            <a:r>
              <a:rPr lang="en-US" dirty="0" smtClean="0"/>
              <a:t>Click to add title</a:t>
            </a:r>
            <a:endParaRPr lang="en-US" dirty="0"/>
          </a:p>
        </p:txBody>
      </p:sp>
      <p:sp>
        <p:nvSpPr>
          <p:cNvPr id="12" name="Text Placeholder 11"/>
          <p:cNvSpPr>
            <a:spLocks noGrp="1"/>
          </p:cNvSpPr>
          <p:nvPr>
            <p:ph type="body" sz="quarter" idx="10" hasCustomPrompt="1"/>
          </p:nvPr>
        </p:nvSpPr>
        <p:spPr>
          <a:xfrm>
            <a:off x="476778" y="1457321"/>
            <a:ext cx="2991600" cy="1096963"/>
          </a:xfrm>
        </p:spPr>
        <p:txBody>
          <a:bodyPr anchor="ctr">
            <a:normAutofit/>
          </a:bodyPr>
          <a:lstStyle>
            <a:lvl1pPr>
              <a:buNone/>
              <a:defRPr sz="2000" b="1">
                <a:solidFill>
                  <a:schemeClr val="accent1"/>
                </a:solidFill>
                <a:latin typeface="+mj-lt"/>
              </a:defRPr>
            </a:lvl1pPr>
          </a:lstStyle>
          <a:p>
            <a:pPr lvl="0"/>
            <a:r>
              <a:rPr lang="en-US" dirty="0" smtClean="0"/>
              <a:t>Click to add text</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32" descr="bandeau_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8" y="569379"/>
            <a:ext cx="9144001" cy="571500"/>
          </a:xfrm>
          <a:prstGeom prst="rect">
            <a:avLst/>
          </a:prstGeom>
          <a:noFill/>
          <a:extLst>
            <a:ext uri="{909E8E84-426E-40DD-AFC4-6F175D3DCCD1}">
              <a14:hiddenFill xmlns:a14="http://schemas.microsoft.com/office/drawing/2010/main">
                <a:solidFill>
                  <a:srgbClr val="FFFFFF"/>
                </a:solidFill>
              </a14:hiddenFill>
            </a:ext>
          </a:extLst>
        </p:spPr>
      </p:pic>
      <p:sp>
        <p:nvSpPr>
          <p:cNvPr id="18434" name="Rectangle 2"/>
          <p:cNvSpPr>
            <a:spLocks noGrp="1" noChangeArrowheads="1"/>
          </p:cNvSpPr>
          <p:nvPr>
            <p:ph type="title"/>
          </p:nvPr>
        </p:nvSpPr>
        <p:spPr bwMode="auto">
          <a:xfrm>
            <a:off x="474663" y="25400"/>
            <a:ext cx="8210550" cy="8890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en-US" noProof="0" dirty="0" smtClean="0"/>
              <a:t>Click to add title</a:t>
            </a:r>
          </a:p>
        </p:txBody>
      </p:sp>
      <p:pic>
        <p:nvPicPr>
          <p:cNvPr id="18453" name="Picture 21" descr="logint"/>
          <p:cNvPicPr>
            <a:picLocks noChangeAspect="1" noChangeArrowheads="1"/>
          </p:cNvPicPr>
          <p:nvPr/>
        </p:nvPicPr>
        <p:blipFill>
          <a:blip r:embed="rId15" cstate="print"/>
          <a:srcRect/>
          <a:stretch>
            <a:fillRect/>
          </a:stretch>
        </p:blipFill>
        <p:spPr bwMode="auto">
          <a:xfrm>
            <a:off x="7300913" y="6454377"/>
            <a:ext cx="1390020" cy="282973"/>
          </a:xfrm>
          <a:prstGeom prst="rect">
            <a:avLst/>
          </a:prstGeom>
          <a:noFill/>
        </p:spPr>
      </p:pic>
      <p:sp>
        <p:nvSpPr>
          <p:cNvPr id="18455" name="Rectangle 23"/>
          <p:cNvSpPr>
            <a:spLocks noChangeArrowheads="1"/>
          </p:cNvSpPr>
          <p:nvPr/>
        </p:nvSpPr>
        <p:spPr bwMode="auto">
          <a:xfrm>
            <a:off x="470858" y="6537385"/>
            <a:ext cx="4418012" cy="184666"/>
          </a:xfrm>
          <a:prstGeom prst="rect">
            <a:avLst/>
          </a:prstGeom>
          <a:noFill/>
          <a:ln w="9525">
            <a:noFill/>
            <a:miter lim="800000"/>
            <a:headEnd/>
            <a:tailEnd/>
          </a:ln>
          <a:effectLst/>
        </p:spPr>
        <p:txBody>
          <a:bodyPr lIns="0" tIns="0" rIns="0" bIns="0" anchor="ctr">
            <a:spAutoFit/>
          </a:bodyPr>
          <a:lstStyle/>
          <a:p>
            <a:pPr>
              <a:lnSpc>
                <a:spcPct val="80000"/>
              </a:lnSpc>
            </a:pPr>
            <a:r>
              <a:rPr lang="en-US" sz="500" noProof="1">
                <a:solidFill>
                  <a:srgbClr val="8C8C8C"/>
                </a:solidFill>
                <a:latin typeface="Arial" pitchFamily="34" charset="0"/>
                <a:cs typeface="Arial" pitchFamily="34" charset="0"/>
              </a:rPr>
              <a:t>© ALSTOM </a:t>
            </a:r>
            <a:r>
              <a:rPr lang="en-US" sz="500" noProof="1" smtClean="0">
                <a:solidFill>
                  <a:srgbClr val="8C8C8C"/>
                </a:solidFill>
                <a:latin typeface="Arial" pitchFamily="34" charset="0"/>
                <a:cs typeface="Arial" pitchFamily="34" charset="0"/>
              </a:rPr>
              <a:t>2013. </a:t>
            </a:r>
            <a:r>
              <a:rPr lang="en-US" sz="500" noProof="1">
                <a:solidFill>
                  <a:srgbClr val="8C8C8C"/>
                </a:solidFill>
                <a:latin typeface="Arial" pitchFamily="34" charset="0"/>
                <a:cs typeface="Arial" pitchFamily="34" charset="0"/>
              </a:rPr>
              <a:t>All rights reserved. Information contained in this document is indicative only. No representation or warranty is given or should be relied on that it is complete or correct or will apply to any particular project. This will depend on the technical and commercial circumstances. It is provided without liability and is subject to change without notice. Reproduction, use or disclosure to third parties, without express written authority, is strictly prohibited. </a:t>
            </a:r>
          </a:p>
        </p:txBody>
      </p:sp>
      <p:sp>
        <p:nvSpPr>
          <p:cNvPr id="8" name="TextBox 7"/>
          <p:cNvSpPr txBox="1"/>
          <p:nvPr/>
        </p:nvSpPr>
        <p:spPr>
          <a:xfrm>
            <a:off x="372113" y="6333235"/>
            <a:ext cx="3024336" cy="215444"/>
          </a:xfrm>
          <a:prstGeom prst="rect">
            <a:avLst/>
          </a:prstGeom>
          <a:noFill/>
        </p:spPr>
        <p:txBody>
          <a:bodyPr wrap="square" rtlCol="0">
            <a:spAutoFit/>
          </a:bodyPr>
          <a:lstStyle/>
          <a:p>
            <a:r>
              <a:rPr lang="en-GB" sz="800" dirty="0" smtClean="0">
                <a:solidFill>
                  <a:schemeClr val="bg1">
                    <a:lumMod val="75000"/>
                  </a:schemeClr>
                </a:solidFill>
                <a:latin typeface="Arial" pitchFamily="34" charset="0"/>
                <a:cs typeface="Arial" pitchFamily="34" charset="0"/>
              </a:rPr>
              <a:t>Presentation title - </a:t>
            </a:r>
            <a:fld id="{5BB3D5DB-9535-4CEA-95AE-C47C8DD07161}" type="datetime1">
              <a:rPr lang="en-GB" sz="800" smtClean="0">
                <a:solidFill>
                  <a:schemeClr val="bg1">
                    <a:lumMod val="75000"/>
                  </a:schemeClr>
                </a:solidFill>
                <a:latin typeface="Arial" pitchFamily="34" charset="0"/>
                <a:cs typeface="Arial" pitchFamily="34" charset="0"/>
              </a:rPr>
              <a:pPr/>
              <a:t>22/04/2014</a:t>
            </a:fld>
            <a:r>
              <a:rPr lang="en-GB" sz="800" dirty="0" smtClean="0">
                <a:solidFill>
                  <a:schemeClr val="bg1">
                    <a:lumMod val="75000"/>
                  </a:schemeClr>
                </a:solidFill>
                <a:latin typeface="Arial" pitchFamily="34" charset="0"/>
                <a:cs typeface="Arial" pitchFamily="34" charset="0"/>
              </a:rPr>
              <a:t> – P </a:t>
            </a:r>
            <a:fld id="{D4AAFCC5-D135-4797-B61F-A5C3BB0DC17E}" type="slidenum">
              <a:rPr lang="en-GB" sz="800" smtClean="0">
                <a:solidFill>
                  <a:schemeClr val="bg1">
                    <a:lumMod val="75000"/>
                  </a:schemeClr>
                </a:solidFill>
                <a:latin typeface="Arial" pitchFamily="34" charset="0"/>
                <a:cs typeface="Arial" pitchFamily="34" charset="0"/>
              </a:rPr>
              <a:pPr/>
              <a:t>‹#›</a:t>
            </a:fld>
            <a:endParaRPr lang="en-GB" sz="800" dirty="0">
              <a:solidFill>
                <a:schemeClr val="bg1">
                  <a:lumMod val="75000"/>
                </a:schemeClr>
              </a:solidFill>
              <a:latin typeface="Arial" pitchFamily="34" charset="0"/>
              <a:cs typeface="Arial" pitchFamily="34" charset="0"/>
            </a:endParaRPr>
          </a:p>
        </p:txBody>
      </p:sp>
      <p:sp>
        <p:nvSpPr>
          <p:cNvPr id="11" name="Text Placeholder 10"/>
          <p:cNvSpPr>
            <a:spLocks noGrp="1"/>
          </p:cNvSpPr>
          <p:nvPr>
            <p:ph type="body" idx="1"/>
          </p:nvPr>
        </p:nvSpPr>
        <p:spPr>
          <a:xfrm>
            <a:off x="457200" y="1924050"/>
            <a:ext cx="8229600" cy="4202113"/>
          </a:xfrm>
          <a:prstGeom prst="rect">
            <a:avLst/>
          </a:prstGeom>
        </p:spPr>
        <p:txBody>
          <a:bodyPr vert="horz" lIns="91440" tIns="45720" rIns="91440" bIns="45720" rtlCol="0">
            <a:normAutofit/>
          </a:body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Tree>
  </p:cSld>
  <p:clrMap bg1="lt1" tx1="dk1" bg2="lt2" tx2="dk2" accent1="accent1" accent2="accent2" accent3="accent3" accent4="accent4" accent5="accent5" accent6="accent6" hlink="hlink" folHlink="folHlink"/>
  <p:sldLayoutIdLst>
    <p:sldLayoutId id="2147483650" r:id="rId1"/>
    <p:sldLayoutId id="2147483666" r:id="rId2"/>
    <p:sldLayoutId id="2147483651" r:id="rId3"/>
    <p:sldLayoutId id="2147483665" r:id="rId4"/>
    <p:sldLayoutId id="2147483653" r:id="rId5"/>
    <p:sldLayoutId id="2147483654" r:id="rId6"/>
    <p:sldLayoutId id="2147483655" r:id="rId7"/>
    <p:sldLayoutId id="2147483667" r:id="rId8"/>
    <p:sldLayoutId id="2147483663" r:id="rId9"/>
    <p:sldLayoutId id="2147483661" r:id="rId10"/>
    <p:sldLayoutId id="2147483662" r:id="rId11"/>
    <p:sldLayoutId id="2147483668" r:id="rId12"/>
  </p:sldLayoutIdLst>
  <p:hf sldNum="0" hdr="0" dt="0"/>
  <p:txStyles>
    <p:titleStyle>
      <a:lvl1pPr algn="l" rtl="0" eaLnBrk="1" fontAlgn="base" hangingPunct="1">
        <a:lnSpc>
          <a:spcPct val="90000"/>
        </a:lnSpc>
        <a:spcBef>
          <a:spcPct val="0"/>
        </a:spcBef>
        <a:spcAft>
          <a:spcPct val="0"/>
        </a:spcAft>
        <a:defRPr sz="2600">
          <a:solidFill>
            <a:schemeClr val="accent1"/>
          </a:solidFill>
          <a:latin typeface="+mj-lt"/>
          <a:ea typeface="+mj-ea"/>
          <a:cs typeface="Arial" pitchFamily="34" charset="0"/>
        </a:defRPr>
      </a:lvl1pPr>
      <a:lvl2pPr algn="l" rtl="0" eaLnBrk="1" fontAlgn="base" hangingPunct="1">
        <a:lnSpc>
          <a:spcPct val="90000"/>
        </a:lnSpc>
        <a:spcBef>
          <a:spcPct val="0"/>
        </a:spcBef>
        <a:spcAft>
          <a:spcPct val="0"/>
        </a:spcAft>
        <a:defRPr sz="2800">
          <a:solidFill>
            <a:schemeClr val="tx2"/>
          </a:solidFill>
          <a:latin typeface="Alstom" pitchFamily="2" charset="0"/>
        </a:defRPr>
      </a:lvl2pPr>
      <a:lvl3pPr algn="l" rtl="0" eaLnBrk="1" fontAlgn="base" hangingPunct="1">
        <a:lnSpc>
          <a:spcPct val="90000"/>
        </a:lnSpc>
        <a:spcBef>
          <a:spcPct val="0"/>
        </a:spcBef>
        <a:spcAft>
          <a:spcPct val="0"/>
        </a:spcAft>
        <a:defRPr sz="2800">
          <a:solidFill>
            <a:schemeClr val="tx2"/>
          </a:solidFill>
          <a:latin typeface="Alstom" pitchFamily="2" charset="0"/>
        </a:defRPr>
      </a:lvl3pPr>
      <a:lvl4pPr algn="l" rtl="0" eaLnBrk="1" fontAlgn="base" hangingPunct="1">
        <a:lnSpc>
          <a:spcPct val="90000"/>
        </a:lnSpc>
        <a:spcBef>
          <a:spcPct val="0"/>
        </a:spcBef>
        <a:spcAft>
          <a:spcPct val="0"/>
        </a:spcAft>
        <a:defRPr sz="2800">
          <a:solidFill>
            <a:schemeClr val="tx2"/>
          </a:solidFill>
          <a:latin typeface="Alstom" pitchFamily="2" charset="0"/>
        </a:defRPr>
      </a:lvl4pPr>
      <a:lvl5pPr algn="l" rtl="0" eaLnBrk="1" fontAlgn="base" hangingPunct="1">
        <a:lnSpc>
          <a:spcPct val="90000"/>
        </a:lnSpc>
        <a:spcBef>
          <a:spcPct val="0"/>
        </a:spcBef>
        <a:spcAft>
          <a:spcPct val="0"/>
        </a:spcAft>
        <a:defRPr sz="2800">
          <a:solidFill>
            <a:schemeClr val="tx2"/>
          </a:solidFill>
          <a:latin typeface="Alstom" pitchFamily="2" charset="0"/>
        </a:defRPr>
      </a:lvl5pPr>
      <a:lvl6pPr marL="457200" algn="l" rtl="0" eaLnBrk="1" fontAlgn="base" hangingPunct="1">
        <a:lnSpc>
          <a:spcPct val="90000"/>
        </a:lnSpc>
        <a:spcBef>
          <a:spcPct val="0"/>
        </a:spcBef>
        <a:spcAft>
          <a:spcPct val="0"/>
        </a:spcAft>
        <a:defRPr sz="2800">
          <a:solidFill>
            <a:schemeClr val="tx2"/>
          </a:solidFill>
          <a:latin typeface="Alstom" pitchFamily="2" charset="0"/>
        </a:defRPr>
      </a:lvl6pPr>
      <a:lvl7pPr marL="914400" algn="l" rtl="0" eaLnBrk="1" fontAlgn="base" hangingPunct="1">
        <a:lnSpc>
          <a:spcPct val="90000"/>
        </a:lnSpc>
        <a:spcBef>
          <a:spcPct val="0"/>
        </a:spcBef>
        <a:spcAft>
          <a:spcPct val="0"/>
        </a:spcAft>
        <a:defRPr sz="2800">
          <a:solidFill>
            <a:schemeClr val="tx2"/>
          </a:solidFill>
          <a:latin typeface="Alstom" pitchFamily="2" charset="0"/>
        </a:defRPr>
      </a:lvl7pPr>
      <a:lvl8pPr marL="1371600" algn="l" rtl="0" eaLnBrk="1" fontAlgn="base" hangingPunct="1">
        <a:lnSpc>
          <a:spcPct val="90000"/>
        </a:lnSpc>
        <a:spcBef>
          <a:spcPct val="0"/>
        </a:spcBef>
        <a:spcAft>
          <a:spcPct val="0"/>
        </a:spcAft>
        <a:defRPr sz="2800">
          <a:solidFill>
            <a:schemeClr val="tx2"/>
          </a:solidFill>
          <a:latin typeface="Alstom" pitchFamily="2" charset="0"/>
        </a:defRPr>
      </a:lvl8pPr>
      <a:lvl9pPr marL="1828800" algn="l" rtl="0" eaLnBrk="1" fontAlgn="base" hangingPunct="1">
        <a:lnSpc>
          <a:spcPct val="90000"/>
        </a:lnSpc>
        <a:spcBef>
          <a:spcPct val="0"/>
        </a:spcBef>
        <a:spcAft>
          <a:spcPct val="0"/>
        </a:spcAft>
        <a:defRPr sz="2800">
          <a:solidFill>
            <a:schemeClr val="tx2"/>
          </a:solidFill>
          <a:latin typeface="Alstom" pitchFamily="2" charset="0"/>
        </a:defRPr>
      </a:lvl9pPr>
    </p:titleStyle>
    <p:bodyStyle>
      <a:lvl1pPr marL="180975" indent="-180975" algn="l" rtl="0" eaLnBrk="1" fontAlgn="base" hangingPunct="1">
        <a:lnSpc>
          <a:spcPct val="90000"/>
        </a:lnSpc>
        <a:spcBef>
          <a:spcPts val="1000"/>
        </a:spcBef>
        <a:spcAft>
          <a:spcPts val="600"/>
        </a:spcAft>
        <a:buClr>
          <a:schemeClr val="accent1"/>
        </a:buClr>
        <a:buFont typeface="Arial" pitchFamily="34" charset="0"/>
        <a:buChar char="•"/>
        <a:defRPr sz="2400" baseline="0">
          <a:solidFill>
            <a:srgbClr val="5F5F5F"/>
          </a:solidFill>
          <a:latin typeface="+mn-lt"/>
          <a:ea typeface="+mn-ea"/>
          <a:cs typeface="Arial" pitchFamily="34" charset="0"/>
        </a:defRPr>
      </a:lvl1pPr>
      <a:lvl2pPr marL="628650" indent="-171450" algn="l" rtl="0" eaLnBrk="1" fontAlgn="base" hangingPunct="1">
        <a:lnSpc>
          <a:spcPct val="90000"/>
        </a:lnSpc>
        <a:spcBef>
          <a:spcPct val="0"/>
        </a:spcBef>
        <a:spcAft>
          <a:spcPct val="0"/>
        </a:spcAft>
        <a:buClr>
          <a:schemeClr val="accent1"/>
        </a:buClr>
        <a:buFont typeface="Alstom" pitchFamily="2" charset="0"/>
        <a:buChar char="−"/>
        <a:defRPr sz="2200">
          <a:solidFill>
            <a:srgbClr val="5F5F5F"/>
          </a:solidFill>
          <a:latin typeface="+mn-lt"/>
          <a:cs typeface="Arial" pitchFamily="34" charset="0"/>
        </a:defRPr>
      </a:lvl2pPr>
      <a:lvl3pPr marL="1076325" indent="-161925" algn="l" rtl="0" eaLnBrk="1" fontAlgn="base" hangingPunct="1">
        <a:spcBef>
          <a:spcPct val="20000"/>
        </a:spcBef>
        <a:spcAft>
          <a:spcPct val="0"/>
        </a:spcAft>
        <a:buClr>
          <a:schemeClr val="accent1"/>
        </a:buClr>
        <a:buFont typeface="Arial" pitchFamily="34" charset="0"/>
        <a:buChar char="•"/>
        <a:defRPr sz="2000">
          <a:solidFill>
            <a:srgbClr val="5F5F5F"/>
          </a:solidFill>
          <a:latin typeface="+mn-lt"/>
          <a:cs typeface="Arial" pitchFamily="34" charset="0"/>
        </a:defRPr>
      </a:lvl3pPr>
      <a:lvl4pPr marL="1524000" indent="-152400" algn="l" rtl="0" eaLnBrk="1" fontAlgn="base" hangingPunct="1">
        <a:spcBef>
          <a:spcPct val="20000"/>
        </a:spcBef>
        <a:spcAft>
          <a:spcPct val="0"/>
        </a:spcAft>
        <a:buClr>
          <a:schemeClr val="accent1"/>
        </a:buClr>
        <a:buFont typeface="Alstom" pitchFamily="2" charset="0"/>
        <a:buChar char="−"/>
        <a:defRPr>
          <a:solidFill>
            <a:srgbClr val="5F5F5F"/>
          </a:solidFill>
          <a:latin typeface="+mn-lt"/>
          <a:cs typeface="Arial" pitchFamily="34" charset="0"/>
        </a:defRPr>
      </a:lvl4pPr>
      <a:lvl5pPr marL="1971675" indent="-142875" algn="l" rtl="0" eaLnBrk="1" fontAlgn="base" hangingPunct="1">
        <a:spcBef>
          <a:spcPct val="20000"/>
        </a:spcBef>
        <a:spcAft>
          <a:spcPct val="0"/>
        </a:spcAft>
        <a:buClr>
          <a:schemeClr val="accent1"/>
        </a:buClr>
        <a:buFont typeface="Arial" pitchFamily="34" charset="0"/>
        <a:buChar char="•"/>
        <a:defRPr>
          <a:solidFill>
            <a:srgbClr val="5F5F5F"/>
          </a:solidFill>
          <a:latin typeface="+mn-lt"/>
          <a:cs typeface="Arial" pitchFamily="34" charset="0"/>
        </a:defRPr>
      </a:lvl5pPr>
      <a:lvl6pPr marL="2514600" indent="-228600" algn="l" rtl="0" eaLnBrk="1" fontAlgn="base" hangingPunct="1">
        <a:spcBef>
          <a:spcPct val="20000"/>
        </a:spcBef>
        <a:spcAft>
          <a:spcPct val="0"/>
        </a:spcAft>
        <a:buClr>
          <a:srgbClr val="1B5CA5"/>
        </a:buClr>
        <a:buFont typeface="Arial" pitchFamily="34" charset="0"/>
        <a:buChar char="•"/>
        <a:defRPr>
          <a:solidFill>
            <a:srgbClr val="5F5F5F"/>
          </a:solidFill>
          <a:latin typeface="+mn-lt"/>
        </a:defRPr>
      </a:lvl6pPr>
      <a:lvl7pPr marL="2971800" indent="-228600" algn="l" rtl="0" eaLnBrk="1" fontAlgn="base" hangingPunct="1">
        <a:spcBef>
          <a:spcPct val="20000"/>
        </a:spcBef>
        <a:spcAft>
          <a:spcPct val="0"/>
        </a:spcAft>
        <a:buClr>
          <a:srgbClr val="1B5CA5"/>
        </a:buClr>
        <a:buFont typeface="Arial" pitchFamily="34" charset="0"/>
        <a:buChar char="•"/>
        <a:defRPr>
          <a:solidFill>
            <a:srgbClr val="5F5F5F"/>
          </a:solidFill>
          <a:latin typeface="+mn-lt"/>
        </a:defRPr>
      </a:lvl7pPr>
      <a:lvl8pPr marL="3429000" indent="-228600" algn="l" rtl="0" eaLnBrk="1" fontAlgn="base" hangingPunct="1">
        <a:spcBef>
          <a:spcPct val="20000"/>
        </a:spcBef>
        <a:spcAft>
          <a:spcPct val="0"/>
        </a:spcAft>
        <a:buClr>
          <a:srgbClr val="1B5CA5"/>
        </a:buClr>
        <a:buFont typeface="Arial" pitchFamily="34" charset="0"/>
        <a:buChar char="•"/>
        <a:defRPr>
          <a:solidFill>
            <a:srgbClr val="5F5F5F"/>
          </a:solidFill>
          <a:latin typeface="+mn-lt"/>
        </a:defRPr>
      </a:lvl8pPr>
      <a:lvl9pPr marL="3886200" indent="-228600" algn="l" rtl="0" eaLnBrk="1" fontAlgn="base" hangingPunct="1">
        <a:spcBef>
          <a:spcPct val="20000"/>
        </a:spcBef>
        <a:spcAft>
          <a:spcPct val="0"/>
        </a:spcAft>
        <a:buClr>
          <a:srgbClr val="1B5CA5"/>
        </a:buClr>
        <a:buFont typeface="Arial" pitchFamily="34" charset="0"/>
        <a:buChar char="•"/>
        <a:defRPr>
          <a:solidFill>
            <a:srgbClr val="5F5F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5.jpeg"/><Relationship Id="rId5" Type="http://schemas.openxmlformats.org/officeDocument/2006/relationships/image" Target="../media/image28.emf"/><Relationship Id="rId4" Type="http://schemas.openxmlformats.org/officeDocument/2006/relationships/oleObject" Target="../embeddings/Microsoft_Excel_97-2003_Worksheet1.xls"/></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5.jpe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GB" dirty="0" smtClean="0"/>
              <a:t>S. </a:t>
            </a:r>
            <a:r>
              <a:rPr lang="en-GB" dirty="0" err="1" smtClean="0"/>
              <a:t>Ramakrishnan</a:t>
            </a:r>
            <a:endParaRPr lang="en-GB" dirty="0"/>
          </a:p>
        </p:txBody>
      </p:sp>
      <p:sp>
        <p:nvSpPr>
          <p:cNvPr id="3" name="Text Placeholder 2"/>
          <p:cNvSpPr>
            <a:spLocks noGrp="1"/>
          </p:cNvSpPr>
          <p:nvPr>
            <p:ph type="body" sz="quarter" idx="10"/>
          </p:nvPr>
        </p:nvSpPr>
        <p:spPr/>
        <p:txBody>
          <a:bodyPr/>
          <a:lstStyle/>
          <a:p>
            <a:r>
              <a:rPr lang="en-GB" dirty="0" smtClean="0"/>
              <a:t>01/15/2014</a:t>
            </a:r>
            <a:endParaRPr lang="en-GB" dirty="0"/>
          </a:p>
        </p:txBody>
      </p:sp>
      <p:sp>
        <p:nvSpPr>
          <p:cNvPr id="4" name="Text Placeholder 3"/>
          <p:cNvSpPr>
            <a:spLocks noGrp="1"/>
          </p:cNvSpPr>
          <p:nvPr>
            <p:ph type="body" sz="quarter" idx="11"/>
          </p:nvPr>
        </p:nvSpPr>
        <p:spPr/>
        <p:txBody>
          <a:bodyPr>
            <a:normAutofit/>
          </a:bodyPr>
          <a:lstStyle/>
          <a:p>
            <a:r>
              <a:rPr lang="en-GB" sz="2000" dirty="0"/>
              <a:t>POWER SYSTEM FOR FUSION RESEARCH</a:t>
            </a:r>
          </a:p>
        </p:txBody>
      </p:sp>
      <p:sp>
        <p:nvSpPr>
          <p:cNvPr id="5" name="Text Placeholder 4"/>
          <p:cNvSpPr>
            <a:spLocks noGrp="1"/>
          </p:cNvSpPr>
          <p:nvPr>
            <p:ph type="body" sz="quarter" idx="12"/>
          </p:nvPr>
        </p:nvSpPr>
        <p:spPr/>
        <p:txBody>
          <a:bodyPr/>
          <a:lstStyle/>
          <a:p>
            <a:r>
              <a:rPr lang="en-GB" dirty="0" smtClean="0"/>
              <a:t>PPPL  Princeton NJ</a:t>
            </a:r>
            <a:endParaRPr lang="en-GB" dirty="0"/>
          </a:p>
        </p:txBody>
      </p:sp>
      <p:sp>
        <p:nvSpPr>
          <p:cNvPr id="10" name="TextBox 9"/>
          <p:cNvSpPr txBox="1"/>
          <p:nvPr/>
        </p:nvSpPr>
        <p:spPr>
          <a:xfrm>
            <a:off x="524933" y="5579533"/>
            <a:ext cx="3462867" cy="1015663"/>
          </a:xfrm>
          <a:prstGeom prst="rect">
            <a:avLst/>
          </a:prstGeom>
          <a:noFill/>
        </p:spPr>
        <p:txBody>
          <a:bodyPr wrap="square" rtlCol="0">
            <a:spAutoFit/>
          </a:bodyPr>
          <a:lstStyle/>
          <a:p>
            <a:r>
              <a:rPr lang="en-US" sz="1000" dirty="0" smtClean="0">
                <a:latin typeface="Times New Roman" panose="02020603050405020304" pitchFamily="18" charset="0"/>
                <a:cs typeface="Times New Roman" panose="02020603050405020304" pitchFamily="18" charset="0"/>
              </a:rPr>
              <a:t>Acknowledgement: </a:t>
            </a:r>
          </a:p>
          <a:p>
            <a:r>
              <a:rPr lang="en-US" sz="1000" dirty="0"/>
              <a:t>This work supported by the US DOE Contract No. </a:t>
            </a:r>
            <a:r>
              <a:rPr lang="en-US" sz="1000" dirty="0" smtClean="0"/>
              <a:t>DE-AC02-09CH11466 with Princeton University</a:t>
            </a:r>
            <a:endParaRPr lang="en-US" sz="1000" dirty="0"/>
          </a:p>
          <a:p>
            <a:r>
              <a:rPr lang="en-US" sz="1000" dirty="0" smtClean="0">
                <a:latin typeface="Times New Roman" panose="02020603050405020304" pitchFamily="18" charset="0"/>
                <a:cs typeface="Times New Roman" panose="02020603050405020304" pitchFamily="18" charset="0"/>
              </a:rPr>
              <a:t>The presentation materials are extracts from published papers by PPPL staff  - C. </a:t>
            </a:r>
            <a:r>
              <a:rPr lang="en-US" sz="1000" dirty="0" err="1" smtClean="0">
                <a:latin typeface="Times New Roman" panose="02020603050405020304" pitchFamily="18" charset="0"/>
                <a:cs typeface="Times New Roman" panose="02020603050405020304" pitchFamily="18" charset="0"/>
              </a:rPr>
              <a:t>Neumeyer</a:t>
            </a:r>
            <a:r>
              <a:rPr lang="en-US" sz="1000" dirty="0" smtClean="0">
                <a:latin typeface="Times New Roman" panose="02020603050405020304" pitchFamily="18" charset="0"/>
                <a:cs typeface="Times New Roman" panose="02020603050405020304" pitchFamily="18" charset="0"/>
              </a:rPr>
              <a:t> , S. </a:t>
            </a:r>
            <a:r>
              <a:rPr lang="en-US" sz="1000" dirty="0" err="1" smtClean="0">
                <a:latin typeface="Times New Roman" panose="02020603050405020304" pitchFamily="18" charset="0"/>
                <a:cs typeface="Times New Roman" panose="02020603050405020304" pitchFamily="18" charset="0"/>
              </a:rPr>
              <a:t>Ramakrishnan</a:t>
            </a:r>
            <a:r>
              <a:rPr lang="en-US" sz="1000" dirty="0" smtClean="0">
                <a:latin typeface="Times New Roman" panose="02020603050405020304" pitchFamily="18" charset="0"/>
                <a:cs typeface="Times New Roman" panose="02020603050405020304" pitchFamily="18" charset="0"/>
              </a:rPr>
              <a:t> &amp; others</a:t>
            </a:r>
          </a:p>
          <a:p>
            <a:r>
              <a:rPr lang="en-US" sz="1000" dirty="0" smtClean="0">
                <a:latin typeface="Times New Roman" panose="02020603050405020304" pitchFamily="18" charset="0"/>
                <a:cs typeface="Times New Roman" panose="02020603050405020304" pitchFamily="18" charset="0"/>
              </a:rPr>
              <a:t> </a:t>
            </a:r>
          </a:p>
        </p:txBody>
      </p:sp>
      <p:pic>
        <p:nvPicPr>
          <p:cNvPr id="7" name="Picture 2" descr="http://www-local.pppl.gov/images/PPPL-LOGO-FNLWH-GRADIENT_300px_WEB_126_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5496" y="4778375"/>
            <a:ext cx="1200150" cy="409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91600" y="1057933"/>
            <a:ext cx="8211600" cy="390525"/>
          </a:xfrm>
        </p:spPr>
        <p:txBody>
          <a:bodyPr>
            <a:normAutofit fontScale="92500" lnSpcReduction="10000"/>
          </a:bodyPr>
          <a:lstStyle/>
          <a:p>
            <a:r>
              <a:rPr lang="en-GB" dirty="0" smtClean="0"/>
              <a:t>Typical AC System</a:t>
            </a:r>
            <a:endParaRPr lang="en-GB" dirty="0"/>
          </a:p>
        </p:txBody>
      </p:sp>
      <p:sp>
        <p:nvSpPr>
          <p:cNvPr id="2" name="Title 1"/>
          <p:cNvSpPr>
            <a:spLocks noGrp="1"/>
          </p:cNvSpPr>
          <p:nvPr>
            <p:ph type="title"/>
          </p:nvPr>
        </p:nvSpPr>
        <p:spPr/>
        <p:txBody>
          <a:bodyPr/>
          <a:lstStyle/>
          <a:p>
            <a:r>
              <a:rPr lang="en-GB" dirty="0"/>
              <a:t>Power System for Fusion Research</a:t>
            </a:r>
          </a:p>
        </p:txBody>
      </p:sp>
      <p:pic>
        <p:nvPicPr>
          <p:cNvPr id="6" name="Content Placeholder 5"/>
          <p:cNvPicPr>
            <a:picLocks noGrp="1" noChangeAspect="1"/>
          </p:cNvPicPr>
          <p:nvPr>
            <p:ph sz="half" idx="1"/>
          </p:nvPr>
        </p:nvPicPr>
        <p:blipFill>
          <a:blip r:embed="rId3"/>
          <a:stretch>
            <a:fillRect/>
          </a:stretch>
        </p:blipFill>
        <p:spPr>
          <a:xfrm>
            <a:off x="474663" y="1799026"/>
            <a:ext cx="3930650" cy="4345797"/>
          </a:xfrm>
          <a:prstGeom prst="rect">
            <a:avLst/>
          </a:prstGeom>
        </p:spPr>
      </p:pic>
      <p:sp>
        <p:nvSpPr>
          <p:cNvPr id="7" name="Text Placeholder 6"/>
          <p:cNvSpPr txBox="1">
            <a:spLocks noGrp="1"/>
          </p:cNvSpPr>
          <p:nvPr>
            <p:ph type="body" sz="half" idx="2"/>
          </p:nvPr>
        </p:nvSpPr>
        <p:spPr>
          <a:xfrm>
            <a:off x="4842933" y="1371600"/>
            <a:ext cx="3960813" cy="5616922"/>
          </a:xfrm>
          <a:prstGeom prst="rect">
            <a:avLst/>
          </a:prstGeom>
          <a:noFill/>
        </p:spPr>
        <p:txBody>
          <a:bodyPr wrap="square" rtlCol="0">
            <a:spAutoFit/>
          </a:bodyPr>
          <a:lstStyle/>
          <a:p>
            <a:r>
              <a:rPr lang="x-none" sz="1400" b="1">
                <a:solidFill>
                  <a:srgbClr val="0000FF"/>
                </a:solidFill>
              </a:rPr>
              <a:t>Grid</a:t>
            </a:r>
            <a:r>
              <a:rPr lang="x-none" sz="1400" b="1"/>
              <a:t> </a:t>
            </a:r>
            <a:r>
              <a:rPr lang="x-none" sz="1400"/>
              <a:t>–AC transmission grid provides the input power source</a:t>
            </a:r>
            <a:r>
              <a:rPr lang="x-none" sz="1400" smtClean="0"/>
              <a:t>.</a:t>
            </a:r>
            <a:endParaRPr lang="en-US" sz="1400" dirty="0"/>
          </a:p>
          <a:p>
            <a:r>
              <a:rPr lang="x-none" sz="1400" b="1">
                <a:solidFill>
                  <a:srgbClr val="0000FF"/>
                </a:solidFill>
              </a:rPr>
              <a:t>Pulsed</a:t>
            </a:r>
            <a:r>
              <a:rPr lang="x-none" sz="1400">
                <a:solidFill>
                  <a:srgbClr val="0000FF"/>
                </a:solidFill>
              </a:rPr>
              <a:t> </a:t>
            </a:r>
            <a:r>
              <a:rPr lang="x-none" sz="1400" b="1">
                <a:solidFill>
                  <a:srgbClr val="0000FF"/>
                </a:solidFill>
              </a:rPr>
              <a:t>Network/Variable Frequency</a:t>
            </a:r>
            <a:r>
              <a:rPr lang="x-none" sz="1400">
                <a:solidFill>
                  <a:srgbClr val="0000FF"/>
                </a:solidFill>
              </a:rPr>
              <a:t> </a:t>
            </a:r>
            <a:r>
              <a:rPr lang="x-none" sz="1400"/>
              <a:t>–receives low level of power from the grid, stores energy between pulses, and delivers a high level of active (P) and reactive power (Q) during pulses, typically using a motor – generator (MG) system with variable frequency output</a:t>
            </a:r>
            <a:r>
              <a:rPr lang="x-none" sz="1400" smtClean="0"/>
              <a:t>.</a:t>
            </a:r>
            <a:endParaRPr lang="en-US" sz="1400" dirty="0"/>
          </a:p>
          <a:p>
            <a:r>
              <a:rPr lang="x-none" sz="1400" b="1">
                <a:solidFill>
                  <a:srgbClr val="0000FF"/>
                </a:solidFill>
              </a:rPr>
              <a:t>Pulsed Network/Fixed Frequency</a:t>
            </a:r>
            <a:r>
              <a:rPr lang="x-none" sz="1400">
                <a:solidFill>
                  <a:srgbClr val="0000FF"/>
                </a:solidFill>
              </a:rPr>
              <a:t> </a:t>
            </a:r>
            <a:r>
              <a:rPr lang="x-none" sz="1400"/>
              <a:t>– delivers a high level of P and Q during pulses, directly from the grid. Reactive Power Compensation (RPC) controls net Q and Harmonic Filtering (HF) filters harmonic currents</a:t>
            </a:r>
            <a:r>
              <a:rPr lang="x-none" sz="1400" smtClean="0"/>
              <a:t>.</a:t>
            </a:r>
            <a:endParaRPr lang="en-US" sz="1400" dirty="0"/>
          </a:p>
          <a:p>
            <a:r>
              <a:rPr lang="x-none" sz="1400" b="1">
                <a:solidFill>
                  <a:srgbClr val="0000FF"/>
                </a:solidFill>
              </a:rPr>
              <a:t>Steady Network/Fixed Frequency</a:t>
            </a:r>
            <a:r>
              <a:rPr lang="x-none" sz="1400">
                <a:solidFill>
                  <a:srgbClr val="0000FF"/>
                </a:solidFill>
              </a:rPr>
              <a:t> </a:t>
            </a:r>
            <a:r>
              <a:rPr lang="x-none" sz="1400"/>
              <a:t>–receives power from grid and delivers to medium voltage (MV) and low voltage (LV) conventional steady-state facility loads</a:t>
            </a:r>
            <a:r>
              <a:rPr lang="x-none" sz="1400" smtClean="0"/>
              <a:t>.</a:t>
            </a:r>
            <a:endParaRPr lang="en-US" sz="1400" dirty="0" smtClean="0"/>
          </a:p>
          <a:p>
            <a:r>
              <a:rPr lang="en-US" sz="1400" dirty="0" smtClean="0"/>
              <a:t>Conventional CTs in use for feeders</a:t>
            </a:r>
          </a:p>
          <a:p>
            <a:r>
              <a:rPr lang="en-US" sz="1400" dirty="0" smtClean="0"/>
              <a:t>Protective relays tested for variable frequencies</a:t>
            </a:r>
            <a:endParaRPr lang="en-US" sz="1400" dirty="0"/>
          </a:p>
          <a:p>
            <a:endParaRPr lang="en-US" sz="1600" dirty="0"/>
          </a:p>
        </p:txBody>
      </p:sp>
      <p:pic>
        <p:nvPicPr>
          <p:cNvPr id="6146" name="Picture 2" descr="http://www-local.pppl.gov/images/PPPL-LOGO-FNLWH-GRADIENT_300px_WEB_126_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0897" y="254000"/>
            <a:ext cx="1200150" cy="409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Power System for Fusion Research</a:t>
            </a:r>
            <a:endParaRPr lang="en-US" dirty="0"/>
          </a:p>
        </p:txBody>
      </p:sp>
      <p:pic>
        <p:nvPicPr>
          <p:cNvPr id="6" name="Content Placeholder 5"/>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9870" t="34833" r="20106" b="1139"/>
          <a:stretch/>
        </p:blipFill>
        <p:spPr>
          <a:xfrm>
            <a:off x="1422400" y="1498600"/>
            <a:ext cx="6282267" cy="4743202"/>
          </a:xfrm>
        </p:spPr>
      </p:pic>
      <p:sp>
        <p:nvSpPr>
          <p:cNvPr id="5" name="Text Placeholder 4"/>
          <p:cNvSpPr>
            <a:spLocks noGrp="1"/>
          </p:cNvSpPr>
          <p:nvPr>
            <p:ph type="body" sz="quarter" idx="13"/>
          </p:nvPr>
        </p:nvSpPr>
        <p:spPr/>
        <p:txBody>
          <a:bodyPr>
            <a:normAutofit/>
          </a:bodyPr>
          <a:lstStyle/>
          <a:p>
            <a:r>
              <a:rPr lang="en-US" sz="1800" dirty="0" smtClean="0"/>
              <a:t>Experimental AC System in PPPL Princeton</a:t>
            </a:r>
            <a:endParaRPr lang="en-US" sz="1800" dirty="0"/>
          </a:p>
        </p:txBody>
      </p:sp>
      <p:sp>
        <p:nvSpPr>
          <p:cNvPr id="4" name="TextBox 3"/>
          <p:cNvSpPr txBox="1"/>
          <p:nvPr/>
        </p:nvSpPr>
        <p:spPr>
          <a:xfrm>
            <a:off x="6714065" y="3611377"/>
            <a:ext cx="897467" cy="246221"/>
          </a:xfrm>
          <a:prstGeom prst="rect">
            <a:avLst/>
          </a:prstGeom>
          <a:noFill/>
        </p:spPr>
        <p:txBody>
          <a:bodyPr wrap="square" rtlCol="0">
            <a:spAutoFit/>
          </a:bodyPr>
          <a:lstStyle/>
          <a:p>
            <a:r>
              <a:rPr lang="en-US" sz="1000" b="1" dirty="0" smtClean="0">
                <a:latin typeface="Arial" pitchFamily="34" charset="0"/>
                <a:cs typeface="Arial" pitchFamily="34" charset="0"/>
              </a:rPr>
              <a:t>Same as G1</a:t>
            </a:r>
          </a:p>
        </p:txBody>
      </p:sp>
      <p:pic>
        <p:nvPicPr>
          <p:cNvPr id="7170" name="Picture 2" descr="http://www-local.pppl.gov/images/PPPL-LOGO-FNLWH-GRADIENT_300px_WEB_126_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1370" y="287867"/>
            <a:ext cx="1200150" cy="4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7187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Power System for Fusion Research</a:t>
            </a:r>
            <a:endParaRPr lang="en-US" dirty="0"/>
          </a:p>
        </p:txBody>
      </p:sp>
      <p:pic>
        <p:nvPicPr>
          <p:cNvPr id="6" name="Content Placeholder 5"/>
          <p:cNvPicPr>
            <a:picLocks noGrp="1" noChangeAspect="1"/>
          </p:cNvPicPr>
          <p:nvPr>
            <p:ph sz="quarter" idx="12"/>
          </p:nvPr>
        </p:nvPicPr>
        <p:blipFill>
          <a:blip r:embed="rId3" cstate="print">
            <a:extLst>
              <a:ext uri="{28A0092B-C50C-407E-A947-70E740481C1C}">
                <a14:useLocalDpi xmlns:a14="http://schemas.microsoft.com/office/drawing/2010/main" val="0"/>
              </a:ext>
            </a:extLst>
          </a:blip>
          <a:stretch>
            <a:fillRect/>
          </a:stretch>
        </p:blipFill>
        <p:spPr>
          <a:xfrm>
            <a:off x="2294466" y="1105785"/>
            <a:ext cx="4622799" cy="5353519"/>
          </a:xfrm>
        </p:spPr>
      </p:pic>
      <p:sp>
        <p:nvSpPr>
          <p:cNvPr id="5" name="Text Placeholder 4"/>
          <p:cNvSpPr>
            <a:spLocks noGrp="1"/>
          </p:cNvSpPr>
          <p:nvPr>
            <p:ph type="body" sz="quarter" idx="13"/>
          </p:nvPr>
        </p:nvSpPr>
        <p:spPr>
          <a:xfrm>
            <a:off x="466200" y="1201866"/>
            <a:ext cx="2175400" cy="356001"/>
          </a:xfrm>
        </p:spPr>
        <p:txBody>
          <a:bodyPr>
            <a:normAutofit fontScale="47500" lnSpcReduction="20000"/>
          </a:bodyPr>
          <a:lstStyle/>
          <a:p>
            <a:r>
              <a:rPr lang="en-US" dirty="0" smtClean="0"/>
              <a:t>PPPL MG – Supplied by GE</a:t>
            </a:r>
            <a:endParaRPr lang="en-US" dirty="0"/>
          </a:p>
        </p:txBody>
      </p:sp>
      <p:pic>
        <p:nvPicPr>
          <p:cNvPr id="8194" name="Picture 2" descr="http://www-local.pppl.gov/images/PPPL-LOGO-FNLWH-GRADIENT_300px_WEB_126_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7763" y="180975"/>
            <a:ext cx="1200150" cy="4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2634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1645" r="51510"/>
          <a:stretch/>
        </p:blipFill>
        <p:spPr>
          <a:xfrm>
            <a:off x="3871383" y="1312333"/>
            <a:ext cx="3384550" cy="4765590"/>
          </a:xfrm>
        </p:spPr>
      </p:pic>
      <p:sp>
        <p:nvSpPr>
          <p:cNvPr id="4" name="Text Placeholder 3"/>
          <p:cNvSpPr>
            <a:spLocks noGrp="1"/>
          </p:cNvSpPr>
          <p:nvPr>
            <p:ph type="body" sz="half" idx="2"/>
          </p:nvPr>
        </p:nvSpPr>
        <p:spPr/>
        <p:txBody>
          <a:bodyPr/>
          <a:lstStyle/>
          <a:p>
            <a:pPr marL="285750" indent="-285750">
              <a:buFont typeface="Wingdings" panose="05000000000000000000" pitchFamily="2" charset="2"/>
              <a:buChar char="v"/>
            </a:pPr>
            <a:r>
              <a:rPr lang="en-GB" dirty="0" smtClean="0"/>
              <a:t>Three Winding Transformer feed the Rectifiers</a:t>
            </a:r>
          </a:p>
          <a:p>
            <a:pPr marL="742950" lvl="1" indent="-285750">
              <a:buFont typeface="Wingdings" panose="05000000000000000000" pitchFamily="2" charset="2"/>
              <a:buChar char="v"/>
            </a:pPr>
            <a:r>
              <a:rPr lang="en-GB" dirty="0" smtClean="0"/>
              <a:t>These have polygonal primaries</a:t>
            </a:r>
          </a:p>
          <a:p>
            <a:pPr marL="742950" lvl="1" indent="-285750">
              <a:buFont typeface="Wingdings" panose="05000000000000000000" pitchFamily="2" charset="2"/>
              <a:buChar char="v"/>
            </a:pPr>
            <a:r>
              <a:rPr lang="en-GB" dirty="0" smtClean="0"/>
              <a:t>Total of 37 Units of this rating</a:t>
            </a:r>
          </a:p>
          <a:p>
            <a:pPr marL="742950" lvl="1" indent="-285750">
              <a:buFont typeface="Wingdings" panose="05000000000000000000" pitchFamily="2" charset="2"/>
              <a:buChar char="v"/>
            </a:pPr>
            <a:r>
              <a:rPr lang="en-GB" dirty="0" smtClean="0"/>
              <a:t>Effective 24 pulse rectification possible by series/parallel operation</a:t>
            </a:r>
          </a:p>
          <a:p>
            <a:pPr marL="742950" lvl="1" indent="-285750">
              <a:buFont typeface="Wingdings" panose="05000000000000000000" pitchFamily="2" charset="2"/>
              <a:buChar char="v"/>
            </a:pPr>
            <a:r>
              <a:rPr lang="en-GB" dirty="0" smtClean="0"/>
              <a:t>Conventional CTs on AC side</a:t>
            </a:r>
          </a:p>
          <a:p>
            <a:pPr marL="742950" lvl="1" indent="-285750">
              <a:buFont typeface="Wingdings" panose="05000000000000000000" pitchFamily="2" charset="2"/>
              <a:buChar char="v"/>
            </a:pPr>
            <a:r>
              <a:rPr lang="en-GB" dirty="0" smtClean="0"/>
              <a:t>DCCTs are typically Hall effect type</a:t>
            </a:r>
          </a:p>
          <a:p>
            <a:pPr marL="742950" lvl="1" indent="-285750">
              <a:buFont typeface="Wingdings" panose="05000000000000000000" pitchFamily="2" charset="2"/>
              <a:buChar char="v"/>
            </a:pPr>
            <a:r>
              <a:rPr lang="en-GB" dirty="0" smtClean="0"/>
              <a:t>Some </a:t>
            </a:r>
            <a:r>
              <a:rPr lang="en-GB" dirty="0" err="1" smtClean="0"/>
              <a:t>fiber</a:t>
            </a:r>
            <a:r>
              <a:rPr lang="en-GB" dirty="0" smtClean="0"/>
              <a:t> DCCTs are also used.</a:t>
            </a:r>
          </a:p>
          <a:p>
            <a:pPr marL="742950" lvl="1" indent="-285750">
              <a:buFont typeface="Wingdings" panose="05000000000000000000" pitchFamily="2" charset="2"/>
              <a:buChar char="v"/>
            </a:pPr>
            <a:r>
              <a:rPr lang="en-GB" dirty="0" smtClean="0"/>
              <a:t>DCCT accuracy typically 0.1%</a:t>
            </a:r>
          </a:p>
          <a:p>
            <a:pPr lvl="1"/>
            <a:endParaRPr lang="en-GB" dirty="0"/>
          </a:p>
        </p:txBody>
      </p:sp>
      <p:sp>
        <p:nvSpPr>
          <p:cNvPr id="2" name="Title 1"/>
          <p:cNvSpPr>
            <a:spLocks noGrp="1"/>
          </p:cNvSpPr>
          <p:nvPr>
            <p:ph type="title"/>
          </p:nvPr>
        </p:nvSpPr>
        <p:spPr/>
        <p:txBody>
          <a:bodyPr/>
          <a:lstStyle/>
          <a:p>
            <a:r>
              <a:rPr lang="en-GB" dirty="0"/>
              <a:t>Power System for Fusion Research</a:t>
            </a:r>
          </a:p>
        </p:txBody>
      </p:sp>
      <p:sp>
        <p:nvSpPr>
          <p:cNvPr id="5" name="Text Placeholder 4"/>
          <p:cNvSpPr>
            <a:spLocks noGrp="1"/>
          </p:cNvSpPr>
          <p:nvPr>
            <p:ph type="body" sz="quarter" idx="10"/>
          </p:nvPr>
        </p:nvSpPr>
        <p:spPr/>
        <p:txBody>
          <a:bodyPr/>
          <a:lstStyle/>
          <a:p>
            <a:r>
              <a:rPr lang="en-GB" dirty="0" smtClean="0"/>
              <a:t>Typical Conversion System  in PPPL</a:t>
            </a:r>
            <a:endParaRPr lang="en-GB" dirty="0"/>
          </a:p>
        </p:txBody>
      </p:sp>
      <p:pic>
        <p:nvPicPr>
          <p:cNvPr id="9218" name="Picture 2" descr="http://www-local.pppl.gov/images/PPPL-LOGO-FNLWH-GRADIENT_300px_WEB_126_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3163" y="180975"/>
            <a:ext cx="1200150" cy="409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GB" dirty="0" smtClean="0"/>
              <a:t>PPPL Pwr. Supply </a:t>
            </a:r>
            <a:r>
              <a:rPr lang="en-GB" dirty="0" err="1" smtClean="0"/>
              <a:t>Bldg</a:t>
            </a:r>
            <a:endParaRPr lang="en-GB" dirty="0"/>
          </a:p>
        </p:txBody>
      </p:sp>
      <p:sp>
        <p:nvSpPr>
          <p:cNvPr id="5" name="Text Placeholder 4"/>
          <p:cNvSpPr>
            <a:spLocks noGrp="1"/>
          </p:cNvSpPr>
          <p:nvPr>
            <p:ph type="body" sz="quarter" idx="3"/>
          </p:nvPr>
        </p:nvSpPr>
        <p:spPr/>
        <p:txBody>
          <a:bodyPr/>
          <a:lstStyle/>
          <a:p>
            <a:r>
              <a:rPr lang="en-GB" dirty="0" smtClean="0"/>
              <a:t>PPPL </a:t>
            </a:r>
            <a:r>
              <a:rPr lang="en-GB" dirty="0" err="1" smtClean="0"/>
              <a:t>Thyristor</a:t>
            </a:r>
            <a:r>
              <a:rPr lang="en-GB" dirty="0" smtClean="0"/>
              <a:t> Rectifiers</a:t>
            </a:r>
            <a:endParaRPr lang="en-GB" dirty="0"/>
          </a:p>
        </p:txBody>
      </p:sp>
      <p:sp>
        <p:nvSpPr>
          <p:cNvPr id="2" name="Title 1"/>
          <p:cNvSpPr>
            <a:spLocks noGrp="1"/>
          </p:cNvSpPr>
          <p:nvPr>
            <p:ph type="title"/>
          </p:nvPr>
        </p:nvSpPr>
        <p:spPr/>
        <p:txBody>
          <a:bodyPr/>
          <a:lstStyle/>
          <a:p>
            <a:r>
              <a:rPr lang="en-GB" dirty="0"/>
              <a:t>Power System for Fusion Research</a:t>
            </a:r>
          </a:p>
        </p:txBody>
      </p:sp>
      <p:pic>
        <p:nvPicPr>
          <p:cNvPr id="7" name="Content Placeholder 6" descr="FCPC_Bldg.JPG"/>
          <p:cNvPicPr>
            <a:picLocks noGrp="1" noChangeAspect="1"/>
          </p:cNvPicPr>
          <p:nvPr>
            <p:ph sz="half" idx="2"/>
          </p:nvPr>
        </p:nvPicPr>
        <p:blipFill>
          <a:blip r:embed="rId3"/>
          <a:stretch>
            <a:fillRect/>
          </a:stretch>
        </p:blipFill>
        <p:spPr>
          <a:xfrm>
            <a:off x="356129" y="2071312"/>
            <a:ext cx="4559752" cy="3034088"/>
          </a:xfrm>
          <a:prstGeom prst="rect">
            <a:avLst/>
          </a:prstGeom>
        </p:spPr>
      </p:pic>
      <p:pic>
        <p:nvPicPr>
          <p:cNvPr id="8" name="Content Placeholder 7" descr="FCPC_THYRISTORS_ROW_72_dpi_P8230091.JPG"/>
          <p:cNvPicPr>
            <a:picLocks noGrp="1" noChangeAspect="1"/>
          </p:cNvPicPr>
          <p:nvPr>
            <p:ph sz="quarter" idx="4"/>
          </p:nvPr>
        </p:nvPicPr>
        <p:blipFill>
          <a:blip r:embed="rId4"/>
          <a:stretch>
            <a:fillRect/>
          </a:stretch>
        </p:blipFill>
        <p:spPr>
          <a:xfrm>
            <a:off x="5246407" y="2095500"/>
            <a:ext cx="2839011" cy="4135438"/>
          </a:xfrm>
          <a:prstGeom prst="rect">
            <a:avLst/>
          </a:prstGeom>
        </p:spPr>
      </p:pic>
      <p:pic>
        <p:nvPicPr>
          <p:cNvPr id="10242" name="Picture 2" descr="http://www-local.pppl.gov/images/PPPL-LOGO-FNLWH-GRADIENT_300px_WEB_126_4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3230" y="180975"/>
            <a:ext cx="1200150" cy="409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Power System for Fusion Research</a:t>
            </a:r>
            <a:endParaRPr lang="en-US" dirty="0"/>
          </a:p>
        </p:txBody>
      </p:sp>
      <p:pic>
        <p:nvPicPr>
          <p:cNvPr id="7" name="Picture 4" descr="transrex line up -1"/>
          <p:cNvPicPr>
            <a:picLocks noChangeAspect="1" noChangeArrowheads="1"/>
          </p:cNvPicPr>
          <p:nvPr/>
        </p:nvPicPr>
        <p:blipFill>
          <a:blip r:embed="rId3"/>
          <a:srcRect/>
          <a:stretch>
            <a:fillRect/>
          </a:stretch>
        </p:blipFill>
        <p:spPr bwMode="auto">
          <a:xfrm>
            <a:off x="152400" y="1066800"/>
            <a:ext cx="3200400" cy="2401888"/>
          </a:xfrm>
          <a:prstGeom prst="rect">
            <a:avLst/>
          </a:prstGeom>
          <a:noFill/>
          <a:ln w="9525">
            <a:noFill/>
            <a:miter lim="800000"/>
            <a:headEnd/>
            <a:tailEnd/>
          </a:ln>
        </p:spPr>
      </p:pic>
      <p:pic>
        <p:nvPicPr>
          <p:cNvPr id="8" name="Picture 4" descr="transrex line up -2"/>
          <p:cNvPicPr>
            <a:picLocks noChangeAspect="1" noChangeArrowheads="1"/>
          </p:cNvPicPr>
          <p:nvPr/>
        </p:nvPicPr>
        <p:blipFill>
          <a:blip r:embed="rId4"/>
          <a:srcRect/>
          <a:stretch>
            <a:fillRect/>
          </a:stretch>
        </p:blipFill>
        <p:spPr bwMode="auto">
          <a:xfrm>
            <a:off x="3505200" y="1066800"/>
            <a:ext cx="2971800" cy="2228850"/>
          </a:xfrm>
          <a:prstGeom prst="rect">
            <a:avLst/>
          </a:prstGeom>
          <a:noFill/>
          <a:ln w="9525">
            <a:noFill/>
            <a:miter lim="800000"/>
            <a:headEnd/>
            <a:tailEnd/>
          </a:ln>
        </p:spPr>
      </p:pic>
      <p:pic>
        <p:nvPicPr>
          <p:cNvPr id="9" name="Picture 2"/>
          <p:cNvPicPr>
            <a:picLocks noChangeAspect="1" noChangeArrowheads="1"/>
          </p:cNvPicPr>
          <p:nvPr/>
        </p:nvPicPr>
        <p:blipFill>
          <a:blip r:embed="rId5"/>
          <a:srcRect/>
          <a:stretch>
            <a:fillRect/>
          </a:stretch>
        </p:blipFill>
        <p:spPr bwMode="auto">
          <a:xfrm>
            <a:off x="304800" y="3962400"/>
            <a:ext cx="3429000" cy="2286000"/>
          </a:xfrm>
          <a:prstGeom prst="rect">
            <a:avLst/>
          </a:prstGeom>
          <a:noFill/>
          <a:ln w="9525">
            <a:noFill/>
            <a:miter lim="800000"/>
            <a:headEnd/>
            <a:tailEnd/>
          </a:ln>
        </p:spPr>
      </p:pic>
      <p:pic>
        <p:nvPicPr>
          <p:cNvPr id="10" name="Picture 3"/>
          <p:cNvPicPr>
            <a:picLocks noChangeAspect="1" noChangeArrowheads="1"/>
          </p:cNvPicPr>
          <p:nvPr/>
        </p:nvPicPr>
        <p:blipFill>
          <a:blip r:embed="rId6"/>
          <a:srcRect/>
          <a:stretch>
            <a:fillRect/>
          </a:stretch>
        </p:blipFill>
        <p:spPr bwMode="auto">
          <a:xfrm>
            <a:off x="6553200" y="1295400"/>
            <a:ext cx="2362200" cy="1727200"/>
          </a:xfrm>
          <a:prstGeom prst="rect">
            <a:avLst/>
          </a:prstGeom>
          <a:noFill/>
          <a:ln w="9525">
            <a:noFill/>
            <a:miter lim="800000"/>
            <a:headEnd/>
            <a:tailEnd/>
          </a:ln>
        </p:spPr>
      </p:pic>
      <p:pic>
        <p:nvPicPr>
          <p:cNvPr id="11" name="Picture 4"/>
          <p:cNvPicPr>
            <a:picLocks noChangeAspect="1" noChangeArrowheads="1"/>
          </p:cNvPicPr>
          <p:nvPr/>
        </p:nvPicPr>
        <p:blipFill>
          <a:blip r:embed="rId7"/>
          <a:srcRect/>
          <a:stretch>
            <a:fillRect/>
          </a:stretch>
        </p:blipFill>
        <p:spPr bwMode="auto">
          <a:xfrm>
            <a:off x="4114800" y="3429000"/>
            <a:ext cx="2057400" cy="2743200"/>
          </a:xfrm>
          <a:prstGeom prst="rect">
            <a:avLst/>
          </a:prstGeom>
          <a:noFill/>
          <a:ln w="9525">
            <a:noFill/>
            <a:miter lim="800000"/>
            <a:headEnd/>
            <a:tailEnd/>
          </a:ln>
        </p:spPr>
      </p:pic>
      <p:pic>
        <p:nvPicPr>
          <p:cNvPr id="12" name="Picture 2" descr="C:\from D drive\NSTX 1\FCPC 2011\center stack upgrade\FDR\tf reactor stack slide.jpg"/>
          <p:cNvPicPr>
            <a:picLocks noChangeAspect="1" noChangeArrowheads="1"/>
          </p:cNvPicPr>
          <p:nvPr/>
        </p:nvPicPr>
        <p:blipFill>
          <a:blip r:embed="rId8"/>
          <a:srcRect/>
          <a:stretch>
            <a:fillRect/>
          </a:stretch>
        </p:blipFill>
        <p:spPr bwMode="auto">
          <a:xfrm>
            <a:off x="6375400" y="3429000"/>
            <a:ext cx="2540000" cy="2438400"/>
          </a:xfrm>
          <a:prstGeom prst="rect">
            <a:avLst/>
          </a:prstGeom>
          <a:noFill/>
          <a:ln w="9525">
            <a:noFill/>
            <a:miter lim="800000"/>
            <a:headEnd/>
            <a:tailEnd/>
          </a:ln>
        </p:spPr>
      </p:pic>
      <p:sp>
        <p:nvSpPr>
          <p:cNvPr id="14" name="TextBox 13"/>
          <p:cNvSpPr txBox="1"/>
          <p:nvPr/>
        </p:nvSpPr>
        <p:spPr>
          <a:xfrm>
            <a:off x="6375400" y="821267"/>
            <a:ext cx="1951175" cy="276999"/>
          </a:xfrm>
          <a:prstGeom prst="rect">
            <a:avLst/>
          </a:prstGeom>
          <a:noFill/>
        </p:spPr>
        <p:txBody>
          <a:bodyPr wrap="none" rtlCol="0">
            <a:spAutoFit/>
          </a:bodyPr>
          <a:lstStyle/>
          <a:p>
            <a:r>
              <a:rPr lang="en-US" sz="1200" dirty="0" smtClean="0">
                <a:latin typeface="Arial" pitchFamily="34" charset="0"/>
                <a:cs typeface="Arial" pitchFamily="34" charset="0"/>
              </a:rPr>
              <a:t>Power System Equipment</a:t>
            </a:r>
          </a:p>
        </p:txBody>
      </p:sp>
      <p:pic>
        <p:nvPicPr>
          <p:cNvPr id="13" name="Picture 2" descr="http://www-local.pppl.gov/images/PPPL-LOGO-FNLWH-GRADIENT_300px_WEB_126_4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43296" y="180975"/>
            <a:ext cx="1200150" cy="4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6099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lstStyle/>
          <a:p>
            <a:pPr algn="ctr"/>
            <a:r>
              <a:rPr lang="en-GB" b="1" u="sng" dirty="0" smtClean="0"/>
              <a:t>TYPICAL COIL CIRCUIT</a:t>
            </a:r>
            <a:endParaRPr lang="en-GB" b="1" u="sng" dirty="0"/>
          </a:p>
        </p:txBody>
      </p:sp>
      <p:sp>
        <p:nvSpPr>
          <p:cNvPr id="2" name="Title 1"/>
          <p:cNvSpPr>
            <a:spLocks noGrp="1"/>
          </p:cNvSpPr>
          <p:nvPr>
            <p:ph type="title"/>
          </p:nvPr>
        </p:nvSpPr>
        <p:spPr/>
        <p:txBody>
          <a:bodyPr/>
          <a:lstStyle/>
          <a:p>
            <a:r>
              <a:rPr lang="en-GB" dirty="0"/>
              <a:t>Power System for Fusion Research</a:t>
            </a:r>
          </a:p>
        </p:txBody>
      </p:sp>
      <p:pic>
        <p:nvPicPr>
          <p:cNvPr id="9" name="Picture Placeholder 8"/>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3504" t="4215" r="7816" b="4765"/>
          <a:stretch/>
        </p:blipFill>
        <p:spPr>
          <a:xfrm>
            <a:off x="1989667" y="1329267"/>
            <a:ext cx="5139266" cy="4076571"/>
          </a:xfrm>
        </p:spPr>
      </p:pic>
      <p:pic>
        <p:nvPicPr>
          <p:cNvPr id="11266" name="Picture 2" descr="http://www-local.pppl.gov/images/PPPL-LOGO-FNLWH-GRADIENT_300px_WEB_126_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7097" y="118533"/>
            <a:ext cx="1200150" cy="409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2400" dirty="0"/>
              <a:t>POWER SYSTEM FOR FUSION RESEARCH</a:t>
            </a:r>
            <a:br>
              <a:rPr lang="en-GB" sz="2400" dirty="0"/>
            </a:br>
            <a:endParaRPr lang="en-US" dirty="0"/>
          </a:p>
        </p:txBody>
      </p:sp>
      <p:sp>
        <p:nvSpPr>
          <p:cNvPr id="5" name="Rectangle 4"/>
          <p:cNvSpPr/>
          <p:nvPr/>
        </p:nvSpPr>
        <p:spPr>
          <a:xfrm>
            <a:off x="855133" y="1228397"/>
            <a:ext cx="7222067" cy="4893647"/>
          </a:xfrm>
          <a:prstGeom prst="rect">
            <a:avLst/>
          </a:prstGeom>
        </p:spPr>
        <p:txBody>
          <a:bodyPr wrap="square">
            <a:spAutoFit/>
          </a:bodyPr>
          <a:lstStyle/>
          <a:p>
            <a:pPr>
              <a:buNone/>
            </a:pPr>
            <a:r>
              <a:rPr lang="en-US" dirty="0"/>
              <a:t>-</a:t>
            </a:r>
            <a:r>
              <a:rPr lang="en-US" b="1" dirty="0">
                <a:solidFill>
                  <a:srgbClr val="00B050"/>
                </a:solidFill>
              </a:rPr>
              <a:t>The National Spherical Torus Experiment (NSTX) designed &amp; installed in existing facilities at Princeton Plasma Physic Laboratory (PPPL</a:t>
            </a:r>
            <a:r>
              <a:rPr lang="en-US" b="1" dirty="0" smtClean="0">
                <a:solidFill>
                  <a:srgbClr val="00B050"/>
                </a:solidFill>
              </a:rPr>
              <a:t>) in 1999. </a:t>
            </a:r>
            <a:endParaRPr lang="en-US" b="1" dirty="0">
              <a:solidFill>
                <a:srgbClr val="00B050"/>
              </a:solidFill>
            </a:endParaRPr>
          </a:p>
          <a:p>
            <a:pPr>
              <a:buNone/>
            </a:pPr>
            <a:r>
              <a:rPr lang="en-US" b="1" dirty="0" smtClean="0"/>
              <a:t>-</a:t>
            </a:r>
            <a:r>
              <a:rPr lang="en-US" b="1" dirty="0">
                <a:solidFill>
                  <a:srgbClr val="C00000"/>
                </a:solidFill>
              </a:rPr>
              <a:t>Most of the hardware, plant facilities, auxiliary sub-systems, and power systems originally used for </a:t>
            </a:r>
            <a:r>
              <a:rPr lang="en-US" b="1" dirty="0" err="1">
                <a:solidFill>
                  <a:srgbClr val="C00000"/>
                </a:solidFill>
              </a:rPr>
              <a:t>Tokamak</a:t>
            </a:r>
            <a:r>
              <a:rPr lang="en-US" b="1" dirty="0">
                <a:solidFill>
                  <a:srgbClr val="C00000"/>
                </a:solidFill>
              </a:rPr>
              <a:t> Fusion Test Reactor (TFTR) have been used with suitable modifications to reflect NSTX needs. </a:t>
            </a:r>
          </a:p>
          <a:p>
            <a:pPr>
              <a:buNone/>
            </a:pPr>
            <a:r>
              <a:rPr lang="en-US" b="1" dirty="0" smtClean="0">
                <a:solidFill>
                  <a:srgbClr val="00B0F0"/>
                </a:solidFill>
              </a:rPr>
              <a:t>-</a:t>
            </a:r>
            <a:r>
              <a:rPr lang="en-US" b="1" dirty="0">
                <a:solidFill>
                  <a:srgbClr val="00B0F0"/>
                </a:solidFill>
              </a:rPr>
              <a:t>At present, the NSTX power system is feeding thirteen (13) circuits from the Power converters. </a:t>
            </a:r>
          </a:p>
          <a:p>
            <a:pPr>
              <a:buNone/>
            </a:pPr>
            <a:r>
              <a:rPr lang="en-US" b="1" dirty="0" smtClean="0">
                <a:solidFill>
                  <a:srgbClr val="FF0000"/>
                </a:solidFill>
              </a:rPr>
              <a:t>-</a:t>
            </a:r>
            <a:r>
              <a:rPr lang="en-US" b="1" dirty="0">
                <a:solidFill>
                  <a:srgbClr val="FF0000"/>
                </a:solidFill>
              </a:rPr>
              <a:t>An upgrade of the NSTX center stack is </a:t>
            </a:r>
            <a:r>
              <a:rPr lang="en-US" b="1" dirty="0" smtClean="0">
                <a:solidFill>
                  <a:srgbClr val="FF0000"/>
                </a:solidFill>
              </a:rPr>
              <a:t>being executed and will be commissioned in 09/2014. </a:t>
            </a:r>
            <a:r>
              <a:rPr lang="en-US" b="1" dirty="0">
                <a:solidFill>
                  <a:srgbClr val="FF0000"/>
                </a:solidFill>
              </a:rPr>
              <a:t>This </a:t>
            </a:r>
            <a:r>
              <a:rPr lang="en-US" b="1" dirty="0" smtClean="0">
                <a:solidFill>
                  <a:srgbClr val="FF0000"/>
                </a:solidFill>
              </a:rPr>
              <a:t>has a </a:t>
            </a:r>
            <a:r>
              <a:rPr lang="en-US" b="1" dirty="0">
                <a:solidFill>
                  <a:srgbClr val="FF0000"/>
                </a:solidFill>
              </a:rPr>
              <a:t>much higher </a:t>
            </a:r>
            <a:r>
              <a:rPr lang="en-US" b="1" dirty="0" err="1">
                <a:solidFill>
                  <a:srgbClr val="FF0000"/>
                </a:solidFill>
              </a:rPr>
              <a:t>Toroidal</a:t>
            </a:r>
            <a:r>
              <a:rPr lang="en-US" b="1" dirty="0">
                <a:solidFill>
                  <a:srgbClr val="FF0000"/>
                </a:solidFill>
              </a:rPr>
              <a:t> Field Current from 71.2kA to 129.8kA, and </a:t>
            </a:r>
            <a:r>
              <a:rPr lang="en-US" b="1" dirty="0" smtClean="0">
                <a:solidFill>
                  <a:srgbClr val="FF0000"/>
                </a:solidFill>
              </a:rPr>
              <a:t>required </a:t>
            </a:r>
            <a:r>
              <a:rPr lang="en-US" b="1" dirty="0">
                <a:solidFill>
                  <a:srgbClr val="FF0000"/>
                </a:solidFill>
              </a:rPr>
              <a:t>major configuration changes including doubling the number of parallel strings of rectifiers along with associated power loop changes. Also, three additional coils </a:t>
            </a:r>
            <a:r>
              <a:rPr lang="en-US" b="1" dirty="0" smtClean="0">
                <a:solidFill>
                  <a:srgbClr val="FF0000"/>
                </a:solidFill>
              </a:rPr>
              <a:t>are to </a:t>
            </a:r>
            <a:r>
              <a:rPr lang="en-US" b="1" dirty="0">
                <a:solidFill>
                  <a:srgbClr val="FF0000"/>
                </a:solidFill>
              </a:rPr>
              <a:t>be installed in the machine. </a:t>
            </a:r>
          </a:p>
          <a:p>
            <a:pPr>
              <a:buNone/>
            </a:pPr>
            <a:r>
              <a:rPr lang="en-US" b="1" dirty="0" smtClean="0">
                <a:solidFill>
                  <a:srgbClr val="00B0F0"/>
                </a:solidFill>
              </a:rPr>
              <a:t>-</a:t>
            </a:r>
            <a:r>
              <a:rPr lang="en-US" b="1" dirty="0">
                <a:solidFill>
                  <a:srgbClr val="00B0F0"/>
                </a:solidFill>
              </a:rPr>
              <a:t>The control and protection of the rectifiers have to be replaced to reflect state of the art features to enhance the performance</a:t>
            </a:r>
            <a:r>
              <a:rPr lang="en-US" b="1" dirty="0" smtClean="0">
                <a:solidFill>
                  <a:srgbClr val="00B0F0"/>
                </a:solidFill>
              </a:rPr>
              <a:t>.</a:t>
            </a:r>
          </a:p>
          <a:p>
            <a:r>
              <a:rPr lang="en-US" b="1" dirty="0">
                <a:solidFill>
                  <a:srgbClr val="C00000"/>
                </a:solidFill>
              </a:rPr>
              <a:t>The main power supply systems for NSTX upgrade are for the </a:t>
            </a:r>
            <a:r>
              <a:rPr lang="en-US" b="1" dirty="0" err="1">
                <a:solidFill>
                  <a:srgbClr val="C00000"/>
                </a:solidFill>
              </a:rPr>
              <a:t>Toroidal</a:t>
            </a:r>
            <a:r>
              <a:rPr lang="en-US" b="1" dirty="0">
                <a:solidFill>
                  <a:srgbClr val="C00000"/>
                </a:solidFill>
              </a:rPr>
              <a:t> Field (TF), </a:t>
            </a:r>
            <a:r>
              <a:rPr lang="en-US" b="1" dirty="0" err="1">
                <a:solidFill>
                  <a:srgbClr val="C00000"/>
                </a:solidFill>
              </a:rPr>
              <a:t>Poloidal</a:t>
            </a:r>
            <a:r>
              <a:rPr lang="en-US" b="1" dirty="0">
                <a:solidFill>
                  <a:srgbClr val="C00000"/>
                </a:solidFill>
              </a:rPr>
              <a:t> Fields (PF) with twelve individual circuits), the </a:t>
            </a:r>
            <a:r>
              <a:rPr lang="en-US" b="1" dirty="0" err="1">
                <a:solidFill>
                  <a:srgbClr val="C00000"/>
                </a:solidFill>
              </a:rPr>
              <a:t>Ohmic</a:t>
            </a:r>
            <a:r>
              <a:rPr lang="en-US" b="1" dirty="0">
                <a:solidFill>
                  <a:srgbClr val="C00000"/>
                </a:solidFill>
              </a:rPr>
              <a:t> Heating Solenoid (OH) coil circuit, the Coaxial </a:t>
            </a:r>
            <a:r>
              <a:rPr lang="en-US" b="1" dirty="0" err="1">
                <a:solidFill>
                  <a:srgbClr val="C00000"/>
                </a:solidFill>
              </a:rPr>
              <a:t>Helicity</a:t>
            </a:r>
            <a:r>
              <a:rPr lang="en-US" b="1" dirty="0">
                <a:solidFill>
                  <a:srgbClr val="C00000"/>
                </a:solidFill>
              </a:rPr>
              <a:t> Injection (CHI) system, and the Resistive Wall Mode Coils (RWM). Table 1 gives the details of the NSTX coil system circuits for the upgrade mode. All the DC power loops are kept floating.</a:t>
            </a:r>
            <a:endParaRPr lang="en-US" dirty="0">
              <a:solidFill>
                <a:srgbClr val="C00000"/>
              </a:solidFill>
            </a:endParaRPr>
          </a:p>
          <a:p>
            <a:r>
              <a:rPr lang="en-US" b="1" dirty="0">
                <a:solidFill>
                  <a:srgbClr val="0070C0"/>
                </a:solidFill>
              </a:rPr>
              <a:t>The Coaxial </a:t>
            </a:r>
            <a:r>
              <a:rPr lang="en-US" b="1" dirty="0" err="1">
                <a:solidFill>
                  <a:srgbClr val="0070C0"/>
                </a:solidFill>
              </a:rPr>
              <a:t>Helicity</a:t>
            </a:r>
            <a:r>
              <a:rPr lang="en-US" b="1" dirty="0">
                <a:solidFill>
                  <a:srgbClr val="0070C0"/>
                </a:solidFill>
              </a:rPr>
              <a:t> Injection (CHI) system is retained. For CHI operation, the vacuum vessel is divided into two electrically separate parts. These act as the two electrodes for the CHI. Thus the vessel sections are also required to float during CHI operation. </a:t>
            </a:r>
            <a:endParaRPr lang="en-US" dirty="0">
              <a:solidFill>
                <a:srgbClr val="0070C0"/>
              </a:solidFill>
            </a:endParaRPr>
          </a:p>
          <a:p>
            <a:pPr>
              <a:buNone/>
            </a:pPr>
            <a:r>
              <a:rPr lang="en-US" b="1" dirty="0" smtClean="0">
                <a:solidFill>
                  <a:srgbClr val="00B0F0"/>
                </a:solidFill>
              </a:rPr>
              <a:t> </a:t>
            </a:r>
            <a:endParaRPr lang="en-US" b="1" dirty="0">
              <a:solidFill>
                <a:srgbClr val="00B0F0"/>
              </a:solidFill>
            </a:endParaRPr>
          </a:p>
          <a:p>
            <a:pPr>
              <a:buNone/>
            </a:pPr>
            <a:r>
              <a:rPr lang="en-US" sz="1800" b="1" dirty="0"/>
              <a:t>	</a:t>
            </a:r>
            <a:endParaRPr lang="en-US" dirty="0">
              <a:solidFill>
                <a:srgbClr val="00B050"/>
              </a:solidFill>
            </a:endParaRPr>
          </a:p>
        </p:txBody>
      </p:sp>
      <p:sp>
        <p:nvSpPr>
          <p:cNvPr id="6" name="TextBox 5"/>
          <p:cNvSpPr txBox="1"/>
          <p:nvPr/>
        </p:nvSpPr>
        <p:spPr>
          <a:xfrm>
            <a:off x="745068" y="946063"/>
            <a:ext cx="1913466" cy="276999"/>
          </a:xfrm>
          <a:prstGeom prst="rect">
            <a:avLst/>
          </a:prstGeom>
          <a:noFill/>
        </p:spPr>
        <p:txBody>
          <a:bodyPr wrap="square" rtlCol="0">
            <a:spAutoFit/>
          </a:bodyPr>
          <a:lstStyle/>
          <a:p>
            <a:r>
              <a:rPr lang="en-US" sz="1200" b="1" u="sng" dirty="0" smtClean="0">
                <a:latin typeface="Arial" pitchFamily="34" charset="0"/>
                <a:cs typeface="Arial" pitchFamily="34" charset="0"/>
              </a:rPr>
              <a:t>NSTX in PPPL</a:t>
            </a:r>
          </a:p>
        </p:txBody>
      </p:sp>
      <p:pic>
        <p:nvPicPr>
          <p:cNvPr id="12290" name="Picture 2" descr="http://www-local.pppl.gov/images/PPPL-LOGO-FNLWH-GRADIENT_300px_WEB_126_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4030" y="199495"/>
            <a:ext cx="1200150" cy="4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1716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endParaRPr lang="en-US"/>
          </a:p>
        </p:txBody>
      </p:sp>
      <p:sp>
        <p:nvSpPr>
          <p:cNvPr id="4" name="Title 3"/>
          <p:cNvSpPr>
            <a:spLocks noGrp="1"/>
          </p:cNvSpPr>
          <p:nvPr>
            <p:ph type="title"/>
          </p:nvPr>
        </p:nvSpPr>
        <p:spPr/>
        <p:txBody>
          <a:bodyPr/>
          <a:lstStyle/>
          <a:p>
            <a:r>
              <a:rPr lang="en-GB" dirty="0"/>
              <a:t>Power System for Fusion Research</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904" y="1303867"/>
            <a:ext cx="6431096" cy="5003800"/>
          </a:xfrm>
          <a:prstGeom prst="rect">
            <a:avLst/>
          </a:prstGeom>
        </p:spPr>
      </p:pic>
      <p:pic>
        <p:nvPicPr>
          <p:cNvPr id="14338" name="Picture 2" descr="http://www-local.pppl.gov/images/PPPL-LOGO-FNLWH-GRADIENT_300px_WEB_126_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5563" y="180975"/>
            <a:ext cx="1200150" cy="4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102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2400" dirty="0"/>
              <a:t>POWER SYSTEM FOR FUSION RESEARCH</a:t>
            </a:r>
            <a:br>
              <a:rPr lang="en-GB" sz="2400" dirty="0"/>
            </a:br>
            <a:endParaRPr lang="en-US" dirty="0"/>
          </a:p>
        </p:txBody>
      </p:sp>
      <p:graphicFrame>
        <p:nvGraphicFramePr>
          <p:cNvPr id="6" name="Object 5"/>
          <p:cNvGraphicFramePr>
            <a:graphicFrameLocks noGrp="1" noChangeAspect="1"/>
          </p:cNvGraphicFramePr>
          <p:nvPr>
            <p:extLst>
              <p:ext uri="{D42A27DB-BD31-4B8C-83A1-F6EECF244321}">
                <p14:modId xmlns:p14="http://schemas.microsoft.com/office/powerpoint/2010/main" val="2039644030"/>
              </p:ext>
            </p:extLst>
          </p:nvPr>
        </p:nvGraphicFramePr>
        <p:xfrm>
          <a:off x="677332" y="1515532"/>
          <a:ext cx="8032591" cy="4123267"/>
        </p:xfrm>
        <a:graphic>
          <a:graphicData uri="http://schemas.openxmlformats.org/presentationml/2006/ole">
            <mc:AlternateContent xmlns:mc="http://schemas.openxmlformats.org/markup-compatibility/2006">
              <mc:Choice xmlns:v="urn:schemas-microsoft-com:vml" Requires="v">
                <p:oleObj spid="_x0000_s1091" name="Worksheet" r:id="rId4" imgW="7581821" imgH="3219585" progId="Excel.Sheet.8">
                  <p:embed/>
                </p:oleObj>
              </mc:Choice>
              <mc:Fallback>
                <p:oleObj name="Worksheet" r:id="rId4" imgW="7581821" imgH="3219585" progId="Excel.Sheet.8">
                  <p:embed/>
                  <p:pic>
                    <p:nvPicPr>
                      <p:cNvPr id="0" name="Object 9"/>
                      <p:cNvPicPr>
                        <a:picLocks noGrp="1" noChangeAspect="1" noChangeArrowheads="1"/>
                      </p:cNvPicPr>
                      <p:nvPr/>
                    </p:nvPicPr>
                    <p:blipFill>
                      <a:blip r:embed="rId5"/>
                      <a:srcRect/>
                      <a:stretch>
                        <a:fillRect/>
                      </a:stretch>
                    </p:blipFill>
                    <p:spPr bwMode="auto">
                      <a:xfrm>
                        <a:off x="677332" y="1515532"/>
                        <a:ext cx="8032591" cy="4123267"/>
                      </a:xfrm>
                      <a:prstGeom prst="rect">
                        <a:avLst/>
                      </a:prstGeom>
                      <a:noFill/>
                      <a:ln>
                        <a:noFill/>
                      </a:ln>
                      <a:effectLst/>
                      <a:extLst/>
                    </p:spPr>
                  </p:pic>
                </p:oleObj>
              </mc:Fallback>
            </mc:AlternateContent>
          </a:graphicData>
        </a:graphic>
      </p:graphicFrame>
      <p:sp>
        <p:nvSpPr>
          <p:cNvPr id="2" name="TextBox 1"/>
          <p:cNvSpPr txBox="1"/>
          <p:nvPr/>
        </p:nvSpPr>
        <p:spPr>
          <a:xfrm>
            <a:off x="1117600" y="1117600"/>
            <a:ext cx="2582333" cy="307777"/>
          </a:xfrm>
          <a:prstGeom prst="rect">
            <a:avLst/>
          </a:prstGeom>
          <a:noFill/>
        </p:spPr>
        <p:txBody>
          <a:bodyPr wrap="square" rtlCol="0">
            <a:spAutoFit/>
          </a:bodyPr>
          <a:lstStyle/>
          <a:p>
            <a:r>
              <a:rPr lang="en-US" b="1" u="sng" dirty="0" smtClean="0">
                <a:latin typeface="Arial" pitchFamily="34" charset="0"/>
                <a:cs typeface="Arial" pitchFamily="34" charset="0"/>
              </a:rPr>
              <a:t>NSTX-U Coil Circuits</a:t>
            </a:r>
          </a:p>
        </p:txBody>
      </p:sp>
      <p:pic>
        <p:nvPicPr>
          <p:cNvPr id="1079" name="Picture 55" descr="http://www-local.pppl.gov/images/PPPL-LOGO-FNLWH-GRADIENT_300px_WEB_126_4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0963" y="270933"/>
            <a:ext cx="1200150" cy="4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178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sz="2000" b="1" dirty="0"/>
              <a:t>POWER SYSTEM FOR FUSION RESEARCH</a:t>
            </a:r>
            <a:r>
              <a:rPr lang="en-GB" sz="2800" dirty="0"/>
              <a:t/>
            </a:r>
            <a:br>
              <a:rPr lang="en-GB" sz="2800" dirty="0"/>
            </a:br>
            <a:endParaRPr lang="en-GB" dirty="0"/>
          </a:p>
        </p:txBody>
      </p:sp>
      <p:sp>
        <p:nvSpPr>
          <p:cNvPr id="10" name="Text Placeholder 9"/>
          <p:cNvSpPr>
            <a:spLocks noGrp="1"/>
          </p:cNvSpPr>
          <p:nvPr>
            <p:ph type="body" sz="quarter" idx="10"/>
          </p:nvPr>
        </p:nvSpPr>
        <p:spPr/>
        <p:txBody>
          <a:bodyPr>
            <a:normAutofit lnSpcReduction="10000"/>
          </a:bodyPr>
          <a:lstStyle/>
          <a:p>
            <a:r>
              <a:rPr lang="en-GB" dirty="0"/>
              <a:t>FUSION RESEARCH</a:t>
            </a:r>
          </a:p>
          <a:p>
            <a:endParaRPr lang="en-GB" dirty="0"/>
          </a:p>
        </p:txBody>
      </p:sp>
      <p:sp>
        <p:nvSpPr>
          <p:cNvPr id="11" name="Text Placeholder 10"/>
          <p:cNvSpPr>
            <a:spLocks noGrp="1"/>
          </p:cNvSpPr>
          <p:nvPr>
            <p:ph type="body" sz="quarter" idx="11"/>
          </p:nvPr>
        </p:nvSpPr>
        <p:spPr/>
        <p:txBody>
          <a:bodyPr/>
          <a:lstStyle/>
          <a:p>
            <a:r>
              <a:rPr lang="en-GB" dirty="0"/>
              <a:t>FUSION RESEARCH CENTERS IN THE </a:t>
            </a:r>
            <a:r>
              <a:rPr lang="en-GB" dirty="0" smtClean="0"/>
              <a:t>WORLD</a:t>
            </a:r>
            <a:endParaRPr lang="en-GB" dirty="0"/>
          </a:p>
        </p:txBody>
      </p:sp>
      <p:sp>
        <p:nvSpPr>
          <p:cNvPr id="12" name="Text Placeholder 11"/>
          <p:cNvSpPr>
            <a:spLocks noGrp="1"/>
          </p:cNvSpPr>
          <p:nvPr>
            <p:ph type="body" sz="quarter" idx="12"/>
          </p:nvPr>
        </p:nvSpPr>
        <p:spPr/>
        <p:txBody>
          <a:bodyPr>
            <a:normAutofit lnSpcReduction="10000"/>
          </a:bodyPr>
          <a:lstStyle/>
          <a:p>
            <a:r>
              <a:rPr lang="en-GB" dirty="0"/>
              <a:t>FUSION RESEARCH IN PRINCETON</a:t>
            </a:r>
          </a:p>
          <a:p>
            <a:endParaRPr lang="en-GB" dirty="0"/>
          </a:p>
        </p:txBody>
      </p:sp>
      <p:sp>
        <p:nvSpPr>
          <p:cNvPr id="13" name="Text Placeholder 12"/>
          <p:cNvSpPr>
            <a:spLocks noGrp="1"/>
          </p:cNvSpPr>
          <p:nvPr>
            <p:ph type="body" sz="quarter" idx="13"/>
          </p:nvPr>
        </p:nvSpPr>
        <p:spPr/>
        <p:txBody>
          <a:bodyPr/>
          <a:lstStyle/>
          <a:p>
            <a:r>
              <a:rPr lang="en-GB" dirty="0" smtClean="0"/>
              <a:t>NSTX in Princeton</a:t>
            </a:r>
            <a:endParaRPr lang="en-GB" dirty="0"/>
          </a:p>
        </p:txBody>
      </p:sp>
      <p:sp>
        <p:nvSpPr>
          <p:cNvPr id="14" name="Text Placeholder 13"/>
          <p:cNvSpPr>
            <a:spLocks noGrp="1"/>
          </p:cNvSpPr>
          <p:nvPr>
            <p:ph type="body" sz="quarter" idx="14"/>
          </p:nvPr>
        </p:nvSpPr>
        <p:spPr/>
        <p:txBody>
          <a:bodyPr>
            <a:normAutofit lnSpcReduction="10000"/>
          </a:bodyPr>
          <a:lstStyle/>
          <a:p>
            <a:r>
              <a:rPr lang="en-GB" dirty="0" smtClean="0"/>
              <a:t>DCCTs </a:t>
            </a:r>
            <a:r>
              <a:rPr lang="en-GB" dirty="0"/>
              <a:t>USED IN POWER LOOPS</a:t>
            </a:r>
          </a:p>
          <a:p>
            <a:endParaRPr lang="en-GB" dirty="0"/>
          </a:p>
        </p:txBody>
      </p:sp>
      <p:pic>
        <p:nvPicPr>
          <p:cNvPr id="8" name="Picture 2" descr="http://www-local.pppl.gov/images/PPPL-LOGO-FNLWH-GRADIENT_300px_WEB_126_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296" y="180975"/>
            <a:ext cx="1200150" cy="409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endParaRPr lang="en-US"/>
          </a:p>
        </p:txBody>
      </p:sp>
      <p:sp>
        <p:nvSpPr>
          <p:cNvPr id="4" name="Title 3"/>
          <p:cNvSpPr>
            <a:spLocks noGrp="1"/>
          </p:cNvSpPr>
          <p:nvPr>
            <p:ph type="title"/>
          </p:nvPr>
        </p:nvSpPr>
        <p:spPr/>
        <p:txBody>
          <a:bodyPr/>
          <a:lstStyle/>
          <a:p>
            <a:r>
              <a:rPr lang="en-GB" dirty="0"/>
              <a:t>Power System for Fusion Research</a:t>
            </a:r>
            <a:endParaRPr lang="en-US" dirty="0"/>
          </a:p>
        </p:txBody>
      </p:sp>
      <p:pic>
        <p:nvPicPr>
          <p:cNvPr id="5" name="Picture 2" descr="x"/>
          <p:cNvPicPr>
            <a:picLocks noChangeAspect="1" noChangeArrowheads="1"/>
          </p:cNvPicPr>
          <p:nvPr/>
        </p:nvPicPr>
        <p:blipFill>
          <a:blip r:embed="rId3"/>
          <a:srcRect/>
          <a:stretch>
            <a:fillRect/>
          </a:stretch>
        </p:blipFill>
        <p:spPr bwMode="auto">
          <a:xfrm>
            <a:off x="609600" y="1066800"/>
            <a:ext cx="7620000" cy="5491163"/>
          </a:xfrm>
          <a:prstGeom prst="rect">
            <a:avLst/>
          </a:prstGeom>
          <a:noFill/>
          <a:ln w="9525">
            <a:noFill/>
            <a:miter lim="800000"/>
            <a:headEnd/>
            <a:tailEnd/>
          </a:ln>
        </p:spPr>
      </p:pic>
      <p:sp>
        <p:nvSpPr>
          <p:cNvPr id="6" name="TextBox 5"/>
          <p:cNvSpPr txBox="1"/>
          <p:nvPr/>
        </p:nvSpPr>
        <p:spPr>
          <a:xfrm>
            <a:off x="6383866" y="5604933"/>
            <a:ext cx="1063689" cy="276999"/>
          </a:xfrm>
          <a:prstGeom prst="rect">
            <a:avLst/>
          </a:prstGeom>
          <a:noFill/>
        </p:spPr>
        <p:txBody>
          <a:bodyPr wrap="none" rtlCol="0">
            <a:spAutoFit/>
          </a:bodyPr>
          <a:lstStyle/>
          <a:p>
            <a:r>
              <a:rPr lang="en-US" sz="1200" dirty="0" smtClean="0">
                <a:latin typeface="Arial" pitchFamily="34" charset="0"/>
                <a:cs typeface="Arial" pitchFamily="34" charset="0"/>
              </a:rPr>
              <a:t>Fiber DCCTs</a:t>
            </a:r>
          </a:p>
        </p:txBody>
      </p:sp>
      <p:sp>
        <p:nvSpPr>
          <p:cNvPr id="7" name="TextBox 6"/>
          <p:cNvSpPr txBox="1"/>
          <p:nvPr/>
        </p:nvSpPr>
        <p:spPr>
          <a:xfrm>
            <a:off x="6620933" y="2004368"/>
            <a:ext cx="2032000" cy="461665"/>
          </a:xfrm>
          <a:prstGeom prst="rect">
            <a:avLst/>
          </a:prstGeom>
          <a:noFill/>
        </p:spPr>
        <p:txBody>
          <a:bodyPr wrap="square" rtlCol="0">
            <a:spAutoFit/>
          </a:bodyPr>
          <a:lstStyle/>
          <a:p>
            <a:r>
              <a:rPr lang="en-US" sz="1200" dirty="0" smtClean="0">
                <a:latin typeface="Arial" pitchFamily="34" charset="0"/>
                <a:cs typeface="Arial" pitchFamily="34" charset="0"/>
              </a:rPr>
              <a:t>DCCTs in each branch </a:t>
            </a:r>
          </a:p>
          <a:p>
            <a:r>
              <a:rPr lang="en-US" sz="1200" dirty="0" smtClean="0">
                <a:latin typeface="Arial" pitchFamily="34" charset="0"/>
                <a:cs typeface="Arial" pitchFamily="34" charset="0"/>
              </a:rPr>
              <a:t>Hall effect</a:t>
            </a:r>
          </a:p>
        </p:txBody>
      </p:sp>
      <p:sp>
        <p:nvSpPr>
          <p:cNvPr id="2" name="TextBox 1"/>
          <p:cNvSpPr txBox="1"/>
          <p:nvPr/>
        </p:nvSpPr>
        <p:spPr>
          <a:xfrm>
            <a:off x="838200" y="1151467"/>
            <a:ext cx="1066800" cy="276999"/>
          </a:xfrm>
          <a:prstGeom prst="rect">
            <a:avLst/>
          </a:prstGeom>
          <a:noFill/>
        </p:spPr>
        <p:txBody>
          <a:bodyPr wrap="square" rtlCol="0">
            <a:spAutoFit/>
          </a:bodyPr>
          <a:lstStyle/>
          <a:p>
            <a:r>
              <a:rPr lang="en-US" sz="1200" dirty="0" smtClean="0">
                <a:latin typeface="Arial" pitchFamily="34" charset="0"/>
                <a:cs typeface="Arial" pitchFamily="34" charset="0"/>
              </a:rPr>
              <a:t>TF Circuit</a:t>
            </a:r>
          </a:p>
        </p:txBody>
      </p:sp>
      <p:pic>
        <p:nvPicPr>
          <p:cNvPr id="15362" name="Picture 2" descr="http://www-local.pppl.gov/images/PPPL-LOGO-FNLWH-GRADIENT_300px_WEB_126_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3296" y="180975"/>
            <a:ext cx="1200150" cy="4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5109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2706688" y="5392210"/>
            <a:ext cx="3702579" cy="804862"/>
          </a:xfrm>
        </p:spPr>
        <p:txBody>
          <a:bodyPr>
            <a:normAutofit/>
          </a:bodyPr>
          <a:lstStyle/>
          <a:p>
            <a:r>
              <a:rPr lang="en-US" dirty="0" smtClean="0"/>
              <a:t>Typical projected current in TF coils</a:t>
            </a:r>
          </a:p>
          <a:p>
            <a:r>
              <a:rPr lang="en-US" dirty="0" smtClean="0"/>
              <a:t>Fiber DCCTs supplied by </a:t>
            </a:r>
            <a:r>
              <a:rPr lang="en-US" dirty="0" err="1" smtClean="0"/>
              <a:t>Dynamp</a:t>
            </a:r>
            <a:r>
              <a:rPr lang="en-US" dirty="0" smtClean="0"/>
              <a:t> installed</a:t>
            </a:r>
            <a:endParaRPr lang="en-US" dirty="0"/>
          </a:p>
        </p:txBody>
      </p:sp>
      <p:sp>
        <p:nvSpPr>
          <p:cNvPr id="4" name="Title 3"/>
          <p:cNvSpPr>
            <a:spLocks noGrp="1"/>
          </p:cNvSpPr>
          <p:nvPr>
            <p:ph type="title"/>
          </p:nvPr>
        </p:nvSpPr>
        <p:spPr/>
        <p:txBody>
          <a:bodyPr/>
          <a:lstStyle/>
          <a:p>
            <a:r>
              <a:rPr lang="en-GB" sz="2000" dirty="0"/>
              <a:t>POWER SYSTEM FOR FUSION RESEARCH</a:t>
            </a:r>
            <a:endParaRPr lang="en-US" sz="2000" dirty="0"/>
          </a:p>
        </p:txBody>
      </p:sp>
      <p:pic>
        <p:nvPicPr>
          <p:cNvPr id="5" name="Picture 8"/>
          <p:cNvPicPr>
            <a:picLocks noChangeAspect="1" noChangeArrowheads="1"/>
          </p:cNvPicPr>
          <p:nvPr/>
        </p:nvPicPr>
        <p:blipFill>
          <a:blip r:embed="rId3"/>
          <a:srcRect/>
          <a:stretch>
            <a:fillRect/>
          </a:stretch>
        </p:blipFill>
        <p:spPr bwMode="auto">
          <a:xfrm>
            <a:off x="457199" y="1066800"/>
            <a:ext cx="7222068" cy="4122030"/>
          </a:xfrm>
          <a:prstGeom prst="rect">
            <a:avLst/>
          </a:prstGeom>
          <a:noFill/>
          <a:ln w="9525">
            <a:noFill/>
            <a:miter lim="800000"/>
            <a:headEnd/>
            <a:tailEnd/>
          </a:ln>
        </p:spPr>
      </p:pic>
      <p:sp>
        <p:nvSpPr>
          <p:cNvPr id="6" name="TextBox 5"/>
          <p:cNvSpPr txBox="1"/>
          <p:nvPr/>
        </p:nvSpPr>
        <p:spPr>
          <a:xfrm>
            <a:off x="3395133" y="4910667"/>
            <a:ext cx="1921934" cy="276999"/>
          </a:xfrm>
          <a:prstGeom prst="rect">
            <a:avLst/>
          </a:prstGeom>
          <a:noFill/>
        </p:spPr>
        <p:txBody>
          <a:bodyPr wrap="square" rtlCol="0">
            <a:spAutoFit/>
          </a:bodyPr>
          <a:lstStyle/>
          <a:p>
            <a:r>
              <a:rPr lang="en-US" sz="1200" dirty="0" smtClean="0">
                <a:latin typeface="Arial" pitchFamily="34" charset="0"/>
                <a:cs typeface="Arial" pitchFamily="34" charset="0"/>
              </a:rPr>
              <a:t>Seconds</a:t>
            </a:r>
          </a:p>
        </p:txBody>
      </p:sp>
      <p:pic>
        <p:nvPicPr>
          <p:cNvPr id="7" name="Picture 2" descr="http://www-local.pppl.gov/images/PPPL-LOGO-FNLWH-GRADIENT_300px_WEB_126_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3296" y="180975"/>
            <a:ext cx="1200150" cy="4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3879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573088" y="2159000"/>
            <a:ext cx="7554912" cy="3251199"/>
          </a:xfrm>
        </p:spPr>
        <p:txBody>
          <a:bodyPr>
            <a:normAutofit/>
          </a:bodyPr>
          <a:lstStyle/>
          <a:p>
            <a:pPr marL="285750" indent="-285750">
              <a:buFont typeface="Wingdings" panose="05000000000000000000" pitchFamily="2" charset="2"/>
              <a:buChar char="Ø"/>
            </a:pPr>
            <a:endParaRPr lang="en-US" dirty="0" smtClean="0"/>
          </a:p>
          <a:p>
            <a:pPr marL="285750" indent="-285750">
              <a:buFont typeface="Wingdings" panose="05000000000000000000" pitchFamily="2" charset="2"/>
              <a:buChar char="Ø"/>
            </a:pPr>
            <a:r>
              <a:rPr lang="en-US" dirty="0" smtClean="0"/>
              <a:t>Different Types of DCCTs used</a:t>
            </a:r>
          </a:p>
          <a:p>
            <a:pPr marL="742950" lvl="1" indent="-285750">
              <a:buFont typeface="Wingdings" panose="05000000000000000000" pitchFamily="2" charset="2"/>
              <a:buChar char="Ø"/>
            </a:pPr>
            <a:r>
              <a:rPr lang="en-US" dirty="0" err="1" smtClean="0"/>
              <a:t>Rogowski</a:t>
            </a:r>
            <a:r>
              <a:rPr lang="en-US" dirty="0" smtClean="0"/>
              <a:t> coils to measure plasma current up to one </a:t>
            </a:r>
            <a:r>
              <a:rPr lang="en-US" dirty="0" err="1" smtClean="0"/>
              <a:t>megamp</a:t>
            </a:r>
            <a:r>
              <a:rPr lang="en-US" dirty="0" smtClean="0"/>
              <a:t> – Built in-house (3 units)</a:t>
            </a:r>
          </a:p>
          <a:p>
            <a:pPr marL="742950" lvl="1" indent="-285750">
              <a:buFont typeface="Wingdings" panose="05000000000000000000" pitchFamily="2" charset="2"/>
              <a:buChar char="Ø"/>
            </a:pPr>
            <a:endParaRPr lang="en-US" dirty="0"/>
          </a:p>
          <a:p>
            <a:pPr marL="742950" lvl="1" indent="-285750">
              <a:buFont typeface="Wingdings" panose="05000000000000000000" pitchFamily="2" charset="2"/>
              <a:buChar char="Ø"/>
            </a:pPr>
            <a:r>
              <a:rPr lang="en-US" dirty="0" smtClean="0"/>
              <a:t>Standard shunts with fiber optic transmitters – (4 units – transmitters built in-house)</a:t>
            </a:r>
          </a:p>
          <a:p>
            <a:pPr marL="742950" lvl="1" indent="-285750">
              <a:buFont typeface="Wingdings" panose="05000000000000000000" pitchFamily="2" charset="2"/>
              <a:buChar char="Ø"/>
            </a:pPr>
            <a:endParaRPr lang="en-US" dirty="0"/>
          </a:p>
          <a:p>
            <a:pPr marL="742950" lvl="1" indent="-285750">
              <a:buFont typeface="Wingdings" panose="05000000000000000000" pitchFamily="2" charset="2"/>
              <a:buChar char="Ø"/>
            </a:pPr>
            <a:r>
              <a:rPr lang="en-US" dirty="0" smtClean="0"/>
              <a:t>Coaxial shunts with fiber transmitters as needed – (6 units were in service for TFTR)</a:t>
            </a:r>
          </a:p>
          <a:p>
            <a:pPr marL="742950" lvl="1" indent="-285750">
              <a:buFont typeface="Wingdings" panose="05000000000000000000" pitchFamily="2" charset="2"/>
              <a:buChar char="Ø"/>
            </a:pPr>
            <a:r>
              <a:rPr lang="en-US" dirty="0" smtClean="0"/>
              <a:t>Misc. </a:t>
            </a:r>
            <a:r>
              <a:rPr lang="en-US" dirty="0" err="1" smtClean="0"/>
              <a:t>dccts</a:t>
            </a:r>
            <a:r>
              <a:rPr lang="en-US" dirty="0" smtClean="0"/>
              <a:t>  </a:t>
            </a:r>
          </a:p>
          <a:p>
            <a:pPr marL="1200150" lvl="2" indent="-285750">
              <a:buFont typeface="Wingdings" panose="05000000000000000000" pitchFamily="2" charset="2"/>
              <a:buChar char="Ø"/>
            </a:pPr>
            <a:r>
              <a:rPr lang="en-US" sz="1100" dirty="0" smtClean="0"/>
              <a:t>ADM units supplied originally by </a:t>
            </a:r>
            <a:r>
              <a:rPr lang="en-US" sz="1100" dirty="0" err="1" smtClean="0"/>
              <a:t>Halmar</a:t>
            </a:r>
            <a:r>
              <a:rPr lang="en-US" sz="1100" dirty="0" smtClean="0"/>
              <a:t> Electronics – total of 30 units</a:t>
            </a:r>
            <a:endParaRPr lang="en-US" sz="1100" dirty="0"/>
          </a:p>
          <a:p>
            <a:pPr marL="1200150" lvl="2" indent="-285750">
              <a:buFont typeface="Wingdings" panose="05000000000000000000" pitchFamily="2" charset="2"/>
              <a:buChar char="Ø"/>
            </a:pPr>
            <a:r>
              <a:rPr lang="en-US" sz="1100" dirty="0" smtClean="0"/>
              <a:t>LEM units – 12 units</a:t>
            </a:r>
          </a:p>
          <a:p>
            <a:pPr marL="742950" lvl="1" indent="-285750">
              <a:buFont typeface="Wingdings" panose="05000000000000000000" pitchFamily="2" charset="2"/>
              <a:buChar char="Ø"/>
            </a:pPr>
            <a:endParaRPr lang="en-US" dirty="0"/>
          </a:p>
          <a:p>
            <a:pPr marL="742950" lvl="1" indent="-285750">
              <a:buFont typeface="Wingdings" panose="05000000000000000000" pitchFamily="2" charset="2"/>
              <a:buChar char="Ø"/>
            </a:pPr>
            <a:r>
              <a:rPr lang="en-US" dirty="0" smtClean="0"/>
              <a:t>Fiber optic </a:t>
            </a:r>
            <a:r>
              <a:rPr lang="en-US" dirty="0" err="1" smtClean="0"/>
              <a:t>dccts</a:t>
            </a:r>
            <a:r>
              <a:rPr lang="en-US" dirty="0" smtClean="0"/>
              <a:t>. (Total of 6 units )</a:t>
            </a:r>
          </a:p>
          <a:p>
            <a:pPr lvl="1"/>
            <a:endParaRPr lang="en-US" dirty="0" smtClean="0"/>
          </a:p>
          <a:p>
            <a:pPr marL="742950" lvl="1" indent="-285750">
              <a:buFont typeface="Wingdings" panose="05000000000000000000" pitchFamily="2" charset="2"/>
              <a:buChar char="Ø"/>
            </a:pPr>
            <a:endParaRPr lang="en-US" dirty="0"/>
          </a:p>
          <a:p>
            <a:pPr marL="742950" lvl="1" indent="-285750">
              <a:buFont typeface="Wingdings" panose="05000000000000000000" pitchFamily="2" charset="2"/>
              <a:buChar char="Ø"/>
            </a:pPr>
            <a:r>
              <a:rPr lang="en-US" dirty="0" smtClean="0"/>
              <a:t>Time response important in some applications</a:t>
            </a:r>
          </a:p>
          <a:p>
            <a:pPr marL="742950" lvl="1" indent="-285750">
              <a:buFont typeface="Wingdings" panose="05000000000000000000" pitchFamily="2" charset="2"/>
              <a:buChar char="Ø"/>
            </a:pPr>
            <a:endParaRPr lang="en-US" dirty="0"/>
          </a:p>
          <a:p>
            <a:pPr marL="742950" lvl="1" indent="-285750">
              <a:buFont typeface="Wingdings" panose="05000000000000000000" pitchFamily="2" charset="2"/>
              <a:buChar char="Ø"/>
            </a:pPr>
            <a:endParaRPr lang="en-US" dirty="0" smtClean="0"/>
          </a:p>
          <a:p>
            <a:pPr lvl="1"/>
            <a:endParaRPr lang="en-US" dirty="0" smtClean="0"/>
          </a:p>
          <a:p>
            <a:endParaRPr lang="en-US" dirty="0"/>
          </a:p>
        </p:txBody>
      </p:sp>
      <p:sp>
        <p:nvSpPr>
          <p:cNvPr id="4" name="Title 3"/>
          <p:cNvSpPr>
            <a:spLocks noGrp="1"/>
          </p:cNvSpPr>
          <p:nvPr>
            <p:ph type="title"/>
          </p:nvPr>
        </p:nvSpPr>
        <p:spPr/>
        <p:txBody>
          <a:bodyPr/>
          <a:lstStyle/>
          <a:p>
            <a:r>
              <a:rPr lang="en-GB" dirty="0"/>
              <a:t>Power System for Fusion Research</a:t>
            </a:r>
            <a:endParaRPr lang="en-US" dirty="0"/>
          </a:p>
        </p:txBody>
      </p:sp>
      <p:sp>
        <p:nvSpPr>
          <p:cNvPr id="5" name="TextBox 4"/>
          <p:cNvSpPr txBox="1"/>
          <p:nvPr/>
        </p:nvSpPr>
        <p:spPr>
          <a:xfrm>
            <a:off x="440267" y="1617133"/>
            <a:ext cx="7814733" cy="369332"/>
          </a:xfrm>
          <a:prstGeom prst="rect">
            <a:avLst/>
          </a:prstGeom>
          <a:noFill/>
        </p:spPr>
        <p:txBody>
          <a:bodyPr wrap="square" rtlCol="0">
            <a:spAutoFit/>
          </a:bodyPr>
          <a:lstStyle/>
          <a:p>
            <a:r>
              <a:rPr lang="en-US" sz="1800" b="1" dirty="0" smtClean="0">
                <a:latin typeface="Arial" pitchFamily="34" charset="0"/>
                <a:cs typeface="Arial" pitchFamily="34" charset="0"/>
              </a:rPr>
              <a:t>DCCTS USED IN PPPL PRINCETON</a:t>
            </a:r>
          </a:p>
        </p:txBody>
      </p:sp>
      <p:pic>
        <p:nvPicPr>
          <p:cNvPr id="6" name="Picture 2" descr="http://www-local.pppl.gov/images/PPPL-LOGO-FNLWH-GRADIENT_300px_WEB_126_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296" y="180975"/>
            <a:ext cx="1200150" cy="4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5237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l="2281" r="2281"/>
          <a:stretch>
            <a:fillRect/>
          </a:stretch>
        </p:blipFill>
        <p:spPr>
          <a:xfrm>
            <a:off x="1021822" y="1430337"/>
            <a:ext cx="5486400" cy="3835930"/>
          </a:xfrm>
        </p:spPr>
      </p:pic>
      <p:sp>
        <p:nvSpPr>
          <p:cNvPr id="3" name="Text Placeholder 2"/>
          <p:cNvSpPr>
            <a:spLocks noGrp="1"/>
          </p:cNvSpPr>
          <p:nvPr>
            <p:ph type="body" sz="half" idx="2"/>
          </p:nvPr>
        </p:nvSpPr>
        <p:spPr/>
        <p:txBody>
          <a:bodyPr/>
          <a:lstStyle/>
          <a:p>
            <a:r>
              <a:rPr lang="en-US" dirty="0" smtClean="0"/>
              <a:t>+150/-150kA DCCT installed in TF Circuit</a:t>
            </a:r>
            <a:endParaRPr lang="en-US" dirty="0"/>
          </a:p>
        </p:txBody>
      </p:sp>
      <p:sp>
        <p:nvSpPr>
          <p:cNvPr id="4" name="Title 3"/>
          <p:cNvSpPr>
            <a:spLocks noGrp="1"/>
          </p:cNvSpPr>
          <p:nvPr>
            <p:ph type="title"/>
          </p:nvPr>
        </p:nvSpPr>
        <p:spPr/>
        <p:txBody>
          <a:bodyPr/>
          <a:lstStyle/>
          <a:p>
            <a:r>
              <a:rPr lang="en-GB" dirty="0"/>
              <a:t>Power System for Fusion Research</a:t>
            </a:r>
            <a:endParaRPr lang="en-US" dirty="0"/>
          </a:p>
        </p:txBody>
      </p:sp>
      <p:pic>
        <p:nvPicPr>
          <p:cNvPr id="6" name="Picture 2" descr="http://www-local.pppl.gov/images/PPPL-LOGO-FNLWH-GRADIENT_300px_WEB_126_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3296" y="180975"/>
            <a:ext cx="1200150" cy="4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9932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2800" dirty="0"/>
              <a:t>POWER SYSTEM FOR FUSION RESEARCH</a:t>
            </a:r>
            <a:br>
              <a:rPr lang="en-GB" sz="2800" dirty="0"/>
            </a:br>
            <a:endParaRPr lang="en-US" dirty="0"/>
          </a:p>
        </p:txBody>
      </p:sp>
      <p:sp>
        <p:nvSpPr>
          <p:cNvPr id="5" name="TextBox 4"/>
          <p:cNvSpPr txBox="1"/>
          <p:nvPr/>
        </p:nvSpPr>
        <p:spPr>
          <a:xfrm>
            <a:off x="855133" y="1972733"/>
            <a:ext cx="7696200" cy="3539430"/>
          </a:xfrm>
          <a:prstGeom prst="rect">
            <a:avLst/>
          </a:prstGeom>
          <a:noFill/>
        </p:spPr>
        <p:txBody>
          <a:bodyPr wrap="square" rtlCol="0">
            <a:spAutoFit/>
          </a:bodyPr>
          <a:lstStyle/>
          <a:p>
            <a:pPr>
              <a:buFont typeface="Wingdings" pitchFamily="2" charset="2"/>
              <a:buChar char="§"/>
            </a:pPr>
            <a:r>
              <a:rPr lang="en-US" dirty="0" smtClean="0"/>
              <a:t> </a:t>
            </a:r>
            <a:r>
              <a:rPr lang="en-US" sz="1600" dirty="0" smtClean="0"/>
              <a:t>TF pulsed current is 129.8kA for 7.04 seconds every 1200 seconds in the final phase</a:t>
            </a:r>
          </a:p>
          <a:p>
            <a:pPr>
              <a:buFont typeface="Wingdings" pitchFamily="2" charset="2"/>
              <a:buChar char="§"/>
            </a:pPr>
            <a:r>
              <a:rPr lang="en-US" sz="1600" dirty="0"/>
              <a:t> </a:t>
            </a:r>
            <a:r>
              <a:rPr lang="en-US" sz="1600" dirty="0" smtClean="0"/>
              <a:t>There are twelve TF bundles each with three turns</a:t>
            </a:r>
          </a:p>
          <a:p>
            <a:pPr>
              <a:buFont typeface="Wingdings" pitchFamily="2" charset="2"/>
              <a:buChar char="§"/>
            </a:pPr>
            <a:r>
              <a:rPr lang="en-US" sz="1600" dirty="0" smtClean="0"/>
              <a:t>Each bundle will have a max. current of 390kA during the pulse</a:t>
            </a:r>
          </a:p>
          <a:p>
            <a:pPr>
              <a:buFont typeface="Wingdings" pitchFamily="2" charset="2"/>
              <a:buChar char="§"/>
            </a:pPr>
            <a:endParaRPr lang="en-US" sz="1600" dirty="0"/>
          </a:p>
          <a:p>
            <a:pPr>
              <a:buFont typeface="Wingdings" pitchFamily="2" charset="2"/>
              <a:buChar char="§"/>
            </a:pPr>
            <a:r>
              <a:rPr lang="en-US" sz="1600" dirty="0" smtClean="0"/>
              <a:t>Keeping the above factors in view following is proposed:</a:t>
            </a:r>
          </a:p>
          <a:p>
            <a:pPr lvl="1">
              <a:buFont typeface="Wingdings" pitchFamily="2" charset="2"/>
              <a:buChar char="§"/>
            </a:pPr>
            <a:r>
              <a:rPr lang="en-US" sz="1600" dirty="0" smtClean="0"/>
              <a:t>Use a fiber optic current DCCT sensor </a:t>
            </a:r>
          </a:p>
          <a:p>
            <a:pPr lvl="1">
              <a:buFont typeface="Wingdings" pitchFamily="2" charset="2"/>
              <a:buChar char="§"/>
            </a:pPr>
            <a:r>
              <a:rPr lang="en-US" sz="1600" dirty="0" smtClean="0"/>
              <a:t>Run the sensor fiber around the machine (at the top or bottom of the machine) such that the sensor fiber is placed in clockwise direction in one bundle and in the anticlockwise direction in the next bundle.</a:t>
            </a:r>
          </a:p>
          <a:p>
            <a:pPr lvl="1">
              <a:buFont typeface="Wingdings" pitchFamily="2" charset="2"/>
              <a:buChar char="§"/>
            </a:pPr>
            <a:r>
              <a:rPr lang="en-US" sz="1600" dirty="0" smtClean="0"/>
              <a:t>Thus the resultant current sensed is zero under normal operating condition.</a:t>
            </a:r>
          </a:p>
          <a:p>
            <a:pPr lvl="1">
              <a:buFont typeface="Wingdings" pitchFamily="2" charset="2"/>
              <a:buChar char="§"/>
            </a:pPr>
            <a:r>
              <a:rPr lang="en-US" sz="1600" dirty="0" smtClean="0"/>
              <a:t>If a turn to turn fault develops in any one bundle the resultant current will be 130kA as sensed by the fiber. This will initiate a trip.</a:t>
            </a:r>
          </a:p>
          <a:p>
            <a:pPr lvl="1">
              <a:buFont typeface="Wingdings" pitchFamily="2" charset="2"/>
              <a:buChar char="§"/>
            </a:pPr>
            <a:r>
              <a:rPr lang="en-US" sz="1600" dirty="0" smtClean="0"/>
              <a:t> See the sketch </a:t>
            </a:r>
          </a:p>
          <a:p>
            <a:pPr lvl="1">
              <a:buFont typeface="Wingdings" pitchFamily="2" charset="2"/>
              <a:buChar char="§"/>
            </a:pPr>
            <a:endParaRPr lang="en-US" sz="1600" dirty="0"/>
          </a:p>
        </p:txBody>
      </p:sp>
      <p:sp>
        <p:nvSpPr>
          <p:cNvPr id="6" name="TextBox 5"/>
          <p:cNvSpPr txBox="1"/>
          <p:nvPr/>
        </p:nvSpPr>
        <p:spPr>
          <a:xfrm>
            <a:off x="990599" y="1044432"/>
            <a:ext cx="4301067" cy="369332"/>
          </a:xfrm>
          <a:prstGeom prst="rect">
            <a:avLst/>
          </a:prstGeom>
          <a:noFill/>
        </p:spPr>
        <p:txBody>
          <a:bodyPr wrap="square" rtlCol="0">
            <a:spAutoFit/>
          </a:bodyPr>
          <a:lstStyle/>
          <a:p>
            <a:r>
              <a:rPr lang="en-US" sz="1800" b="1" u="sng" dirty="0" smtClean="0">
                <a:latin typeface="Arial" pitchFamily="34" charset="0"/>
                <a:cs typeface="Arial" pitchFamily="34" charset="0"/>
              </a:rPr>
              <a:t>A unique application of a COSI DCCT</a:t>
            </a:r>
          </a:p>
        </p:txBody>
      </p:sp>
      <p:pic>
        <p:nvPicPr>
          <p:cNvPr id="7" name="Picture 2" descr="http://www-local.pppl.gov/images/PPPL-LOGO-FNLWH-GRADIENT_300px_WEB_126_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296" y="180975"/>
            <a:ext cx="1200150" cy="4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6875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Power System for Fusion Research</a:t>
            </a:r>
            <a:endParaRPr lang="en-US" dirty="0"/>
          </a:p>
        </p:txBody>
      </p:sp>
      <p:sp>
        <p:nvSpPr>
          <p:cNvPr id="5" name="TextBox 4"/>
          <p:cNvSpPr txBox="1"/>
          <p:nvPr/>
        </p:nvSpPr>
        <p:spPr>
          <a:xfrm>
            <a:off x="872066" y="1744133"/>
            <a:ext cx="7010400" cy="3139321"/>
          </a:xfrm>
          <a:prstGeom prst="rect">
            <a:avLst/>
          </a:prstGeom>
          <a:noFill/>
        </p:spPr>
        <p:txBody>
          <a:bodyPr wrap="square" rtlCol="0">
            <a:spAutoFit/>
          </a:bodyPr>
          <a:lstStyle/>
          <a:p>
            <a:pPr>
              <a:buFont typeface="Wingdings" pitchFamily="2" charset="2"/>
              <a:buChar char="Ø"/>
            </a:pPr>
            <a:r>
              <a:rPr lang="en-US" sz="1800" dirty="0" smtClean="0"/>
              <a:t>The COSI fiber DCCT can be used for this application.  </a:t>
            </a:r>
          </a:p>
          <a:p>
            <a:endParaRPr lang="en-US" sz="1800" dirty="0" smtClean="0"/>
          </a:p>
          <a:p>
            <a:pPr>
              <a:buFont typeface="Wingdings" pitchFamily="2" charset="2"/>
              <a:buChar char="Ø"/>
            </a:pPr>
            <a:r>
              <a:rPr lang="en-US" sz="1800" dirty="0" smtClean="0"/>
              <a:t>Manufacturer of this DCCT is Alstom type A, COSI-CT-F3 – Open Loop</a:t>
            </a:r>
          </a:p>
          <a:p>
            <a:pPr>
              <a:buFont typeface="Wingdings" pitchFamily="2" charset="2"/>
              <a:buChar char="Ø"/>
            </a:pPr>
            <a:endParaRPr lang="en-US" sz="1800" dirty="0" smtClean="0"/>
          </a:p>
          <a:p>
            <a:pPr>
              <a:buFont typeface="Wingdings" pitchFamily="2" charset="2"/>
              <a:buChar char="Ø"/>
            </a:pPr>
            <a:r>
              <a:rPr lang="en-US" sz="1800" dirty="0" smtClean="0"/>
              <a:t>This is +50/-50kA unit with a 50 meters long sensor fiber.</a:t>
            </a:r>
          </a:p>
          <a:p>
            <a:pPr>
              <a:buFont typeface="Wingdings" pitchFamily="2" charset="2"/>
              <a:buChar char="Ø"/>
            </a:pPr>
            <a:endParaRPr lang="en-US" sz="1800" dirty="0" smtClean="0"/>
          </a:p>
          <a:p>
            <a:pPr>
              <a:buFont typeface="Wingdings" pitchFamily="2" charset="2"/>
              <a:buChar char="Ø"/>
            </a:pPr>
            <a:r>
              <a:rPr lang="en-US" sz="1800" dirty="0" smtClean="0"/>
              <a:t>Provide the required loops around the machine as per sketch</a:t>
            </a:r>
          </a:p>
          <a:p>
            <a:pPr>
              <a:buFont typeface="Wingdings" pitchFamily="2" charset="2"/>
              <a:buChar char="Ø"/>
            </a:pPr>
            <a:endParaRPr lang="en-US" sz="1800" dirty="0"/>
          </a:p>
          <a:p>
            <a:pPr>
              <a:buFont typeface="Wingdings" pitchFamily="2" charset="2"/>
              <a:buChar char="Ø"/>
            </a:pPr>
            <a:r>
              <a:rPr lang="en-US" sz="1800" dirty="0" smtClean="0"/>
              <a:t>Proposed to keep the trip setting around 50Amps (10mV)</a:t>
            </a:r>
          </a:p>
          <a:p>
            <a:pPr>
              <a:buFont typeface="Wingdings" pitchFamily="2" charset="2"/>
              <a:buChar char="Ø"/>
            </a:pPr>
            <a:endParaRPr lang="en-US" sz="1800" dirty="0"/>
          </a:p>
          <a:p>
            <a:endParaRPr lang="en-US" sz="1800" dirty="0" smtClean="0"/>
          </a:p>
        </p:txBody>
      </p:sp>
      <p:pic>
        <p:nvPicPr>
          <p:cNvPr id="6" name="Picture 2" descr="http://www-local.pppl.gov/images/PPPL-LOGO-FNLWH-GRADIENT_300px_WEB_126_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296" y="180975"/>
            <a:ext cx="1200150" cy="4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83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Power System for Fusion Research</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1975"/>
          <a:stretch/>
        </p:blipFill>
        <p:spPr>
          <a:xfrm>
            <a:off x="820270" y="1092199"/>
            <a:ext cx="7900397" cy="5373777"/>
          </a:xfrm>
          <a:prstGeom prst="rect">
            <a:avLst/>
          </a:prstGeom>
        </p:spPr>
      </p:pic>
      <p:sp>
        <p:nvSpPr>
          <p:cNvPr id="7" name="TextBox 6"/>
          <p:cNvSpPr txBox="1"/>
          <p:nvPr/>
        </p:nvSpPr>
        <p:spPr>
          <a:xfrm>
            <a:off x="1625600" y="5791200"/>
            <a:ext cx="3144868" cy="276999"/>
          </a:xfrm>
          <a:prstGeom prst="rect">
            <a:avLst/>
          </a:prstGeom>
          <a:noFill/>
        </p:spPr>
        <p:txBody>
          <a:bodyPr wrap="square" rtlCol="0">
            <a:spAutoFit/>
          </a:bodyPr>
          <a:lstStyle/>
          <a:p>
            <a:r>
              <a:rPr lang="en-US" sz="1200" dirty="0" smtClean="0">
                <a:latin typeface="Arial" pitchFamily="34" charset="0"/>
                <a:cs typeface="Arial" pitchFamily="34" charset="0"/>
              </a:rPr>
              <a:t>Planned turn to turn fault detection</a:t>
            </a:r>
          </a:p>
        </p:txBody>
      </p:sp>
      <p:pic>
        <p:nvPicPr>
          <p:cNvPr id="5" name="Picture 2" descr="http://www-local.pppl.gov/images/PPPL-LOGO-FNLWH-GRADIENT_300px_WEB_126_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3296" y="180975"/>
            <a:ext cx="1200150" cy="4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708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pPr marL="285750" indent="-285750">
              <a:buFont typeface="Wingdings" panose="05000000000000000000" pitchFamily="2" charset="2"/>
              <a:buChar char="v"/>
            </a:pPr>
            <a:r>
              <a:rPr lang="en-US" dirty="0" smtClean="0"/>
              <a:t>COSI with 50 meter sensor tested in PPPL</a:t>
            </a:r>
          </a:p>
          <a:p>
            <a:pPr marL="285750" indent="-285750">
              <a:buFont typeface="Wingdings" panose="05000000000000000000" pitchFamily="2" charset="2"/>
              <a:buChar char="v"/>
            </a:pPr>
            <a:r>
              <a:rPr lang="en-US" dirty="0" smtClean="0"/>
              <a:t>Clarifications and support was extended by Jim Blake and others in ALSTOM Phoenix.</a:t>
            </a:r>
          </a:p>
          <a:p>
            <a:pPr marL="285750" indent="-285750">
              <a:buFont typeface="Wingdings" panose="05000000000000000000" pitchFamily="2" charset="2"/>
              <a:buChar char="v"/>
            </a:pPr>
            <a:r>
              <a:rPr lang="en-US" dirty="0" smtClean="0"/>
              <a:t>Cap banks used for the Experiment</a:t>
            </a:r>
          </a:p>
          <a:p>
            <a:pPr marL="285750" indent="-285750">
              <a:buFont typeface="Wingdings" panose="05000000000000000000" pitchFamily="2" charset="2"/>
              <a:buChar char="v"/>
            </a:pPr>
            <a:r>
              <a:rPr lang="en-US" dirty="0" smtClean="0"/>
              <a:t>Rate of change of current &gt; 500 Amps / microsecond</a:t>
            </a:r>
          </a:p>
          <a:p>
            <a:pPr marL="285750" indent="-285750">
              <a:buFont typeface="Wingdings" panose="05000000000000000000" pitchFamily="2" charset="2"/>
              <a:buChar char="v"/>
            </a:pPr>
            <a:r>
              <a:rPr lang="en-US" dirty="0" smtClean="0"/>
              <a:t>Time lag without filters 41us approximately</a:t>
            </a:r>
          </a:p>
          <a:p>
            <a:pPr marL="742950" lvl="1" indent="-285750">
              <a:buFont typeface="Wingdings" panose="05000000000000000000" pitchFamily="2" charset="2"/>
              <a:buChar char="v"/>
            </a:pPr>
            <a:r>
              <a:rPr lang="en-US" dirty="0" smtClean="0"/>
              <a:t>Per Jim Blake (Alstom) this is expected.</a:t>
            </a:r>
          </a:p>
        </p:txBody>
      </p:sp>
      <p:sp>
        <p:nvSpPr>
          <p:cNvPr id="4" name="Title 3"/>
          <p:cNvSpPr>
            <a:spLocks noGrp="1"/>
          </p:cNvSpPr>
          <p:nvPr>
            <p:ph type="title"/>
          </p:nvPr>
        </p:nvSpPr>
        <p:spPr/>
        <p:txBody>
          <a:bodyPr/>
          <a:lstStyle/>
          <a:p>
            <a:r>
              <a:rPr lang="en-GB" dirty="0"/>
              <a:t>Power System for Fusion Research</a:t>
            </a:r>
            <a:endParaRPr lang="en-US" dirty="0"/>
          </a:p>
        </p:txBody>
      </p:sp>
      <p:sp>
        <p:nvSpPr>
          <p:cNvPr id="6" name="Text Placeholder 5"/>
          <p:cNvSpPr txBox="1">
            <a:spLocks noGrp="1"/>
          </p:cNvSpPr>
          <p:nvPr>
            <p:ph type="body" sz="quarter" idx="10"/>
          </p:nvPr>
        </p:nvSpPr>
        <p:spPr>
          <a:xfrm>
            <a:off x="476778" y="1793436"/>
            <a:ext cx="2991600" cy="424732"/>
          </a:xfrm>
          <a:prstGeom prst="rect">
            <a:avLst/>
          </a:prstGeom>
          <a:noFill/>
        </p:spPr>
        <p:txBody>
          <a:bodyPr wrap="square" rtlCol="0">
            <a:spAutoFit/>
          </a:bodyPr>
          <a:lstStyle/>
          <a:p>
            <a:r>
              <a:rPr lang="en-US" sz="1200" dirty="0" smtClean="0">
                <a:latin typeface="Arial" pitchFamily="34" charset="0"/>
                <a:cs typeface="Arial" pitchFamily="34" charset="0"/>
              </a:rPr>
              <a:t>    Tests on COSI DCCTs in PPPL Princeton</a:t>
            </a:r>
          </a:p>
        </p:txBody>
      </p:sp>
      <p:pic>
        <p:nvPicPr>
          <p:cNvPr id="2050" name="Picture 2" descr="C:\NSTX\FCPC 2013\DCCT\Alstom documents\dcct tests mrx\tests on 112213\shot signatures\151659_SF_WO_Filters_WO_CB.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3030" t="28025" r="14922" b="28003"/>
          <a:stretch/>
        </p:blipFill>
        <p:spPr bwMode="auto">
          <a:xfrm>
            <a:off x="3522133" y="1143000"/>
            <a:ext cx="5402826" cy="42671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local.pppl.gov/images/PPPL-LOGO-FNLWH-GRADIENT_300px_WEB_126_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3296" y="180975"/>
            <a:ext cx="1200150" cy="4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0390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pPr marL="285750" indent="-285750">
              <a:buFont typeface="Wingdings" panose="05000000000000000000" pitchFamily="2" charset="2"/>
              <a:buChar char="Ø"/>
            </a:pPr>
            <a:r>
              <a:rPr lang="en-US" dirty="0"/>
              <a:t>Time lag with </a:t>
            </a:r>
            <a:r>
              <a:rPr lang="en-US" dirty="0" smtClean="0"/>
              <a:t>filter </a:t>
            </a:r>
            <a:r>
              <a:rPr lang="en-US" dirty="0"/>
              <a:t>110us approx.</a:t>
            </a:r>
          </a:p>
          <a:p>
            <a:endParaRPr lang="en-US" dirty="0"/>
          </a:p>
        </p:txBody>
      </p:sp>
      <p:sp>
        <p:nvSpPr>
          <p:cNvPr id="4" name="Title 3"/>
          <p:cNvSpPr>
            <a:spLocks noGrp="1"/>
          </p:cNvSpPr>
          <p:nvPr>
            <p:ph type="title"/>
          </p:nvPr>
        </p:nvSpPr>
        <p:spPr/>
        <p:txBody>
          <a:bodyPr/>
          <a:lstStyle/>
          <a:p>
            <a:r>
              <a:rPr lang="en-GB" dirty="0"/>
              <a:t>Power System for Fusion Research</a:t>
            </a:r>
            <a:endParaRPr lang="en-US" dirty="0"/>
          </a:p>
        </p:txBody>
      </p:sp>
      <p:sp>
        <p:nvSpPr>
          <p:cNvPr id="5" name="Text Placeholder 4"/>
          <p:cNvSpPr>
            <a:spLocks noGrp="1"/>
          </p:cNvSpPr>
          <p:nvPr>
            <p:ph type="body" sz="quarter" idx="10"/>
          </p:nvPr>
        </p:nvSpPr>
        <p:spPr>
          <a:xfrm>
            <a:off x="476778" y="1457321"/>
            <a:ext cx="3409422" cy="1096963"/>
          </a:xfrm>
        </p:spPr>
        <p:txBody>
          <a:bodyPr/>
          <a:lstStyle/>
          <a:p>
            <a:r>
              <a:rPr lang="en-US" dirty="0" smtClean="0"/>
              <a:t>COSI Tests in Princeton</a:t>
            </a:r>
            <a:endParaRPr lang="en-US" dirty="0"/>
          </a:p>
        </p:txBody>
      </p:sp>
      <p:pic>
        <p:nvPicPr>
          <p:cNvPr id="3074" name="Picture 2" descr="C:\NSTX\FCPC 2013\DCCT\Alstom documents\dcct tests mrx\tests on 112213\shot signatures\151673_SF_Both_Filters_WO_CB.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2341" t="27848" r="16069" b="27471"/>
          <a:stretch/>
        </p:blipFill>
        <p:spPr bwMode="auto">
          <a:xfrm>
            <a:off x="3556000" y="1244598"/>
            <a:ext cx="5136445" cy="41486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local.pppl.gov/images/PPPL-LOGO-FNLWH-GRADIENT_300px_WEB_126_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3296" y="180975"/>
            <a:ext cx="1200150" cy="4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749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752600" y="1667933"/>
            <a:ext cx="5526088" cy="4563005"/>
          </a:xfrm>
        </p:spPr>
        <p:txBody>
          <a:bodyPr/>
          <a:lstStyle/>
          <a:p>
            <a:pPr marL="285750" indent="-285750">
              <a:buFont typeface="Wingdings" panose="05000000000000000000" pitchFamily="2" charset="2"/>
              <a:buChar char="v"/>
            </a:pPr>
            <a:r>
              <a:rPr lang="en-US" sz="2000" dirty="0" smtClean="0"/>
              <a:t>Fusion research principles outlined</a:t>
            </a:r>
          </a:p>
          <a:p>
            <a:pPr marL="285750" indent="-285750">
              <a:buFont typeface="Wingdings" panose="05000000000000000000" pitchFamily="2" charset="2"/>
              <a:buChar char="v"/>
            </a:pPr>
            <a:r>
              <a:rPr lang="en-US" sz="2000" dirty="0" smtClean="0"/>
              <a:t>International effort to explore fusion for eventual alternative to power</a:t>
            </a:r>
          </a:p>
          <a:p>
            <a:pPr marL="285750" indent="-285750">
              <a:buFont typeface="Wingdings" panose="05000000000000000000" pitchFamily="2" charset="2"/>
              <a:buChar char="v"/>
            </a:pPr>
            <a:r>
              <a:rPr lang="en-US" sz="2000" dirty="0" smtClean="0"/>
              <a:t>Overview of Fusion research in PPPL</a:t>
            </a:r>
          </a:p>
          <a:p>
            <a:pPr marL="285750" indent="-285750">
              <a:buFont typeface="Wingdings" panose="05000000000000000000" pitchFamily="2" charset="2"/>
              <a:buChar char="v"/>
            </a:pPr>
            <a:r>
              <a:rPr lang="en-US" sz="2000" dirty="0" smtClean="0"/>
              <a:t>Typical Power systems for Fusion research – AC &amp; DC systems</a:t>
            </a:r>
          </a:p>
          <a:p>
            <a:pPr marL="285750" indent="-285750">
              <a:buFont typeface="Wingdings" panose="05000000000000000000" pitchFamily="2" charset="2"/>
              <a:buChar char="v"/>
            </a:pPr>
            <a:r>
              <a:rPr lang="en-US" sz="2000" dirty="0" smtClean="0"/>
              <a:t>CTs used in power system</a:t>
            </a:r>
          </a:p>
          <a:p>
            <a:pPr marL="285750" indent="-285750">
              <a:buFont typeface="Wingdings" panose="05000000000000000000" pitchFamily="2" charset="2"/>
              <a:buChar char="v"/>
            </a:pPr>
            <a:r>
              <a:rPr lang="en-US" sz="2000" dirty="0" smtClean="0"/>
              <a:t>A unique application of COSI in PPPL</a:t>
            </a:r>
          </a:p>
          <a:p>
            <a:pPr marL="285750" indent="-285750">
              <a:buFont typeface="Wingdings" panose="05000000000000000000" pitchFamily="2" charset="2"/>
              <a:buChar char="v"/>
            </a:pPr>
            <a:r>
              <a:rPr lang="en-US" sz="2000" dirty="0" smtClean="0"/>
              <a:t>COSI tests for time response given</a:t>
            </a:r>
          </a:p>
          <a:p>
            <a:endParaRPr lang="en-US" dirty="0"/>
          </a:p>
        </p:txBody>
      </p:sp>
      <p:sp>
        <p:nvSpPr>
          <p:cNvPr id="4" name="Title 3"/>
          <p:cNvSpPr>
            <a:spLocks noGrp="1"/>
          </p:cNvSpPr>
          <p:nvPr>
            <p:ph type="title"/>
          </p:nvPr>
        </p:nvSpPr>
        <p:spPr/>
        <p:txBody>
          <a:bodyPr/>
          <a:lstStyle/>
          <a:p>
            <a:r>
              <a:rPr lang="en-GB" dirty="0"/>
              <a:t>Power System for Fusion Research</a:t>
            </a:r>
            <a:endParaRPr lang="en-US" dirty="0"/>
          </a:p>
        </p:txBody>
      </p:sp>
      <p:sp>
        <p:nvSpPr>
          <p:cNvPr id="5" name="TextBox 4"/>
          <p:cNvSpPr txBox="1"/>
          <p:nvPr/>
        </p:nvSpPr>
        <p:spPr>
          <a:xfrm>
            <a:off x="753533" y="1143000"/>
            <a:ext cx="4114800" cy="461665"/>
          </a:xfrm>
          <a:prstGeom prst="rect">
            <a:avLst/>
          </a:prstGeom>
          <a:noFill/>
        </p:spPr>
        <p:txBody>
          <a:bodyPr wrap="square" rtlCol="0">
            <a:spAutoFit/>
          </a:bodyPr>
          <a:lstStyle/>
          <a:p>
            <a:r>
              <a:rPr lang="en-US" sz="2400" b="1" u="sng" dirty="0" smtClean="0">
                <a:latin typeface="Arial" pitchFamily="34" charset="0"/>
                <a:cs typeface="Arial" pitchFamily="34" charset="0"/>
              </a:rPr>
              <a:t>Conclusion</a:t>
            </a:r>
          </a:p>
        </p:txBody>
      </p:sp>
      <p:pic>
        <p:nvPicPr>
          <p:cNvPr id="6" name="Picture 2" descr="http://www-local.pppl.gov/images/PPPL-LOGO-FNLWH-GRADIENT_300px_WEB_126_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296" y="180975"/>
            <a:ext cx="1200150" cy="4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9792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000" b="1" dirty="0"/>
              <a:t>POWER SYSTEM FOR FUSION RESEARCH</a:t>
            </a:r>
            <a:r>
              <a:rPr lang="en-GB" sz="2800" dirty="0"/>
              <a:t/>
            </a:r>
            <a:br>
              <a:rPr lang="en-GB" sz="2800" dirty="0"/>
            </a:br>
            <a:endParaRPr lang="en-GB" dirty="0"/>
          </a:p>
        </p:txBody>
      </p:sp>
      <p:sp>
        <p:nvSpPr>
          <p:cNvPr id="3" name="Text Placeholder 2"/>
          <p:cNvSpPr>
            <a:spLocks noGrp="1"/>
          </p:cNvSpPr>
          <p:nvPr>
            <p:ph type="body" sz="quarter" idx="10"/>
          </p:nvPr>
        </p:nvSpPr>
        <p:spPr/>
        <p:txBody>
          <a:bodyPr>
            <a:normAutofit fontScale="92500" lnSpcReduction="10000"/>
          </a:bodyPr>
          <a:lstStyle/>
          <a:p>
            <a:r>
              <a:rPr lang="en-GB" dirty="0" smtClean="0"/>
              <a:t>What is Fusion</a:t>
            </a:r>
            <a:endParaRPr lang="en-GB" dirty="0"/>
          </a:p>
        </p:txBody>
      </p:sp>
      <p:sp>
        <p:nvSpPr>
          <p:cNvPr id="4" name="Text Placeholder 3"/>
          <p:cNvSpPr>
            <a:spLocks noGrp="1"/>
          </p:cNvSpPr>
          <p:nvPr>
            <p:ph type="body" sz="quarter" idx="11"/>
          </p:nvPr>
        </p:nvSpPr>
        <p:spPr/>
        <p:txBody>
          <a:bodyPr/>
          <a:lstStyle/>
          <a:p>
            <a:r>
              <a:rPr lang="en-GB" dirty="0" smtClean="0"/>
              <a:t>Fusion</a:t>
            </a:r>
            <a:endParaRPr lang="en-GB" dirty="0"/>
          </a:p>
        </p:txBody>
      </p:sp>
      <p:pic>
        <p:nvPicPr>
          <p:cNvPr id="5" name="Content Placeholder 5" descr="WHATisFUSION.png"/>
          <p:cNvPicPr>
            <a:picLocks noGrp="1" noChangeAspect="1"/>
          </p:cNvPicPr>
          <p:nvPr>
            <p:ph sz="quarter" idx="12"/>
          </p:nvPr>
        </p:nvPicPr>
        <p:blipFill>
          <a:blip r:embed="rId3" cstate="screen">
            <a:extLst>
              <a:ext uri="{28A0092B-C50C-407E-A947-70E740481C1C}">
                <a14:useLocalDpi xmlns:a14="http://schemas.microsoft.com/office/drawing/2010/main"/>
              </a:ext>
            </a:extLst>
          </a:blip>
          <a:srcRect t="-1967"/>
          <a:stretch>
            <a:fillRect/>
          </a:stretch>
        </p:blipFill>
        <p:spPr>
          <a:xfrm>
            <a:off x="1787759" y="1676400"/>
            <a:ext cx="5747574" cy="4588933"/>
          </a:xfrm>
          <a:prstGeom prst="rect">
            <a:avLst/>
          </a:prstGeom>
          <a:solidFill>
            <a:srgbClr val="FF0000"/>
          </a:solidFill>
          <a:ln>
            <a:solidFill>
              <a:srgbClr val="FFC000"/>
            </a:solidFill>
          </a:ln>
          <a:effectLst>
            <a:softEdge rad="112500"/>
          </a:effectLst>
        </p:spPr>
      </p:pic>
      <p:sp>
        <p:nvSpPr>
          <p:cNvPr id="6" name="5-Point Star 5"/>
          <p:cNvSpPr/>
          <p:nvPr/>
        </p:nvSpPr>
        <p:spPr>
          <a:xfrm>
            <a:off x="6705600" y="5393267"/>
            <a:ext cx="220133" cy="211666"/>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ttp://www-local.pppl.gov/images/PPPL-LOGO-FNLWH-GRADIENT_300px_WEB_126_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3296" y="180975"/>
            <a:ext cx="1200150" cy="409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871132" y="1303867"/>
            <a:ext cx="5407555" cy="4927071"/>
          </a:xfrm>
        </p:spPr>
        <p:txBody>
          <a:bodyPr/>
          <a:lstStyle/>
          <a:p>
            <a:r>
              <a:rPr lang="en-US" u="sng" dirty="0" smtClean="0"/>
              <a:t>Acknowledgement </a:t>
            </a:r>
          </a:p>
          <a:p>
            <a:r>
              <a:rPr lang="en-US" dirty="0"/>
              <a:t>This work supported by the US DOE Contract No. DE-AC02-09CH11466 with Princeton University</a:t>
            </a:r>
          </a:p>
          <a:p>
            <a:r>
              <a:rPr lang="en-US" dirty="0" smtClean="0"/>
              <a:t>The contents of this presentation are extracts from already published articles and internal reports within PPPL.</a:t>
            </a:r>
            <a:endParaRPr lang="en-US" dirty="0"/>
          </a:p>
          <a:p>
            <a:endParaRPr lang="en-US" dirty="0" smtClean="0"/>
          </a:p>
          <a:p>
            <a:r>
              <a:rPr lang="en-US" u="sng" dirty="0" smtClean="0"/>
              <a:t>References</a:t>
            </a:r>
            <a:r>
              <a:rPr lang="en-US" dirty="0" smtClean="0"/>
              <a:t>:</a:t>
            </a:r>
          </a:p>
          <a:p>
            <a:r>
              <a:rPr lang="en-US" dirty="0" smtClean="0">
                <a:solidFill>
                  <a:schemeClr val="tx1"/>
                </a:solidFill>
              </a:rPr>
              <a:t>1. </a:t>
            </a:r>
            <a:r>
              <a:rPr lang="en-US" dirty="0">
                <a:solidFill>
                  <a:schemeClr val="tx1"/>
                </a:solidFill>
              </a:rPr>
              <a:t>S. </a:t>
            </a:r>
            <a:r>
              <a:rPr lang="en-US" dirty="0" err="1">
                <a:solidFill>
                  <a:schemeClr val="tx1"/>
                </a:solidFill>
              </a:rPr>
              <a:t>Ramakrishnan</a:t>
            </a:r>
            <a:r>
              <a:rPr lang="en-US" dirty="0">
                <a:solidFill>
                  <a:schemeClr val="tx1"/>
                </a:solidFill>
              </a:rPr>
              <a:t> et al – “</a:t>
            </a:r>
            <a:r>
              <a:rPr lang="en-US" dirty="0">
                <a:solidFill>
                  <a:schemeClr val="tx1"/>
                </a:solidFill>
                <a:effectLst>
                  <a:outerShdw blurRad="38100" dist="38100" dir="2700000" algn="tl">
                    <a:srgbClr val="C0C0C0"/>
                  </a:outerShdw>
                </a:effectLst>
                <a:latin typeface="Arial" charset="0"/>
              </a:rPr>
              <a:t>Power System for NSTX </a:t>
            </a:r>
            <a:r>
              <a:rPr lang="en-US">
                <a:solidFill>
                  <a:schemeClr val="tx1"/>
                </a:solidFill>
                <a:effectLst>
                  <a:outerShdw blurRad="38100" dist="38100" dir="2700000" algn="tl">
                    <a:srgbClr val="C0C0C0"/>
                  </a:outerShdw>
                </a:effectLst>
                <a:latin typeface="Arial" charset="0"/>
              </a:rPr>
              <a:t>upgrade</a:t>
            </a:r>
            <a:r>
              <a:rPr lang="en-US" smtClean="0">
                <a:solidFill>
                  <a:schemeClr val="tx1"/>
                </a:solidFill>
                <a:effectLst>
                  <a:outerShdw blurRad="38100" dist="38100" dir="2700000" algn="tl">
                    <a:srgbClr val="C0C0C0"/>
                  </a:outerShdw>
                </a:effectLst>
                <a:latin typeface="Arial" charset="0"/>
              </a:rPr>
              <a:t>” </a:t>
            </a:r>
            <a:r>
              <a:rPr lang="en-US">
                <a:solidFill>
                  <a:schemeClr val="tx1"/>
                </a:solidFill>
              </a:rPr>
              <a:t>Symposium on Fusion Engineering 2013</a:t>
            </a:r>
            <a:r>
              <a:rPr lang="en-US" smtClean="0">
                <a:solidFill>
                  <a:schemeClr val="tx1"/>
                </a:solidFill>
              </a:rPr>
              <a:t>.</a:t>
            </a:r>
            <a:endParaRPr lang="en-US" dirty="0">
              <a:solidFill>
                <a:schemeClr val="tx1"/>
              </a:solidFill>
              <a:effectLst>
                <a:outerShdw blurRad="38100" dist="38100" dir="2700000" algn="tl">
                  <a:srgbClr val="C0C0C0"/>
                </a:outerShdw>
              </a:effectLst>
              <a:latin typeface="Arial" charset="0"/>
            </a:endParaRPr>
          </a:p>
          <a:p>
            <a:r>
              <a:rPr lang="en-US" dirty="0" smtClean="0">
                <a:solidFill>
                  <a:schemeClr val="tx1"/>
                </a:solidFill>
              </a:rPr>
              <a:t>2. C. </a:t>
            </a:r>
            <a:r>
              <a:rPr lang="en-US" dirty="0" err="1" smtClean="0">
                <a:solidFill>
                  <a:schemeClr val="tx1"/>
                </a:solidFill>
              </a:rPr>
              <a:t>Neumeyer</a:t>
            </a:r>
            <a:r>
              <a:rPr lang="en-US" dirty="0">
                <a:solidFill>
                  <a:schemeClr val="tx1"/>
                </a:solidFill>
              </a:rPr>
              <a:t> et al –” ITER Power Supply </a:t>
            </a:r>
            <a:r>
              <a:rPr lang="en-US" dirty="0" smtClean="0">
                <a:solidFill>
                  <a:schemeClr val="tx1"/>
                </a:solidFill>
              </a:rPr>
              <a:t>Innovations </a:t>
            </a:r>
            <a:r>
              <a:rPr lang="en-US" dirty="0">
                <a:solidFill>
                  <a:schemeClr val="tx1"/>
                </a:solidFill>
              </a:rPr>
              <a:t>&amp; </a:t>
            </a:r>
            <a:r>
              <a:rPr lang="en-US" dirty="0" smtClean="0">
                <a:solidFill>
                  <a:schemeClr val="tx1"/>
                </a:solidFill>
              </a:rPr>
              <a:t>Advances” Symposium on Fusion Engineering 2013.</a:t>
            </a:r>
          </a:p>
          <a:p>
            <a:r>
              <a:rPr lang="en-US" dirty="0" smtClean="0">
                <a:solidFill>
                  <a:schemeClr val="tx1"/>
                </a:solidFill>
                <a:effectLst>
                  <a:outerShdw blurRad="38100" dist="38100" dir="2700000" algn="tl">
                    <a:srgbClr val="C0C0C0"/>
                  </a:outerShdw>
                </a:effectLst>
                <a:latin typeface="Arial" charset="0"/>
              </a:rPr>
              <a:t>3. PPPL internal presentations on Fusion</a:t>
            </a:r>
          </a:p>
          <a:p>
            <a:r>
              <a:rPr lang="en-US" dirty="0" smtClean="0">
                <a:solidFill>
                  <a:schemeClr val="tx1"/>
                </a:solidFill>
                <a:effectLst>
                  <a:outerShdw blurRad="38100" dist="38100" dir="2700000" algn="tl">
                    <a:srgbClr val="C0C0C0"/>
                  </a:outerShdw>
                </a:effectLst>
                <a:latin typeface="Arial" charset="0"/>
              </a:rPr>
              <a:t>4. Input from Jim Blake of Alstom on COSI </a:t>
            </a:r>
            <a:r>
              <a:rPr lang="en-US" dirty="0" err="1" smtClean="0">
                <a:solidFill>
                  <a:schemeClr val="tx1"/>
                </a:solidFill>
                <a:effectLst>
                  <a:outerShdw blurRad="38100" dist="38100" dir="2700000" algn="tl">
                    <a:srgbClr val="C0C0C0"/>
                  </a:outerShdw>
                </a:effectLst>
                <a:latin typeface="Arial" charset="0"/>
              </a:rPr>
              <a:t>dccts</a:t>
            </a:r>
            <a:endParaRPr lang="en-US" dirty="0">
              <a:solidFill>
                <a:schemeClr val="tx1"/>
              </a:solidFill>
            </a:endParaRPr>
          </a:p>
        </p:txBody>
      </p:sp>
      <p:sp>
        <p:nvSpPr>
          <p:cNvPr id="4" name="Title 3"/>
          <p:cNvSpPr>
            <a:spLocks noGrp="1"/>
          </p:cNvSpPr>
          <p:nvPr>
            <p:ph type="title"/>
          </p:nvPr>
        </p:nvSpPr>
        <p:spPr/>
        <p:txBody>
          <a:bodyPr/>
          <a:lstStyle/>
          <a:p>
            <a:r>
              <a:rPr lang="en-GB" dirty="0"/>
              <a:t>Power System for Fusion Research</a:t>
            </a:r>
            <a:endParaRPr lang="en-US" dirty="0"/>
          </a:p>
        </p:txBody>
      </p:sp>
      <p:pic>
        <p:nvPicPr>
          <p:cNvPr id="5" name="Picture 2" descr="http://www-local.pppl.gov/images/PPPL-LOGO-FNLWH-GRADIENT_300px_WEB_126_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296" y="180975"/>
            <a:ext cx="1200150" cy="4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8517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local.pppl.gov/images/PPPL-LOGO-FNLWH-GRADIENT_300px_WEB_126_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296" y="180975"/>
            <a:ext cx="1200150" cy="4095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ww-local.pppl.gov/images/PPPL-LOGO-FNLWH-GRADIENT_300px_WEB_126_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296" y="5582708"/>
            <a:ext cx="1200150" cy="4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3136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sz="2000" b="1" dirty="0"/>
              <a:t>POWER SYSTEM FOR FUSION RESEARCH</a:t>
            </a:r>
            <a:r>
              <a:rPr lang="en-GB" sz="2800" dirty="0"/>
              <a:t/>
            </a:r>
            <a:br>
              <a:rPr lang="en-GB" sz="2800" dirty="0"/>
            </a:br>
            <a:endParaRPr lang="en-GB" dirty="0"/>
          </a:p>
        </p:txBody>
      </p:sp>
      <p:sp>
        <p:nvSpPr>
          <p:cNvPr id="8" name="Content Placeholder 7"/>
          <p:cNvSpPr>
            <a:spLocks noGrp="1"/>
          </p:cNvSpPr>
          <p:nvPr>
            <p:ph sz="quarter" idx="12"/>
          </p:nvPr>
        </p:nvSpPr>
        <p:spPr>
          <a:xfrm>
            <a:off x="466200" y="1695450"/>
            <a:ext cx="8296800" cy="4485217"/>
          </a:xfrm>
        </p:spPr>
        <p:txBody>
          <a:bodyPr>
            <a:normAutofit fontScale="92500" lnSpcReduction="20000"/>
          </a:bodyPr>
          <a:lstStyle/>
          <a:p>
            <a:r>
              <a:rPr lang="en-GB" dirty="0"/>
              <a:t>Research Started </a:t>
            </a:r>
            <a:r>
              <a:rPr lang="en-GB" dirty="0" smtClean="0"/>
              <a:t>in </a:t>
            </a:r>
            <a:r>
              <a:rPr lang="en-GB" dirty="0"/>
              <a:t>1951 in Princeton</a:t>
            </a:r>
          </a:p>
          <a:p>
            <a:pPr lvl="1"/>
            <a:r>
              <a:rPr lang="en-GB" dirty="0"/>
              <a:t>Soon after the H2 bomb test</a:t>
            </a:r>
          </a:p>
          <a:p>
            <a:r>
              <a:rPr lang="en-US" dirty="0"/>
              <a:t>KEY CONCEPTS </a:t>
            </a:r>
            <a:endParaRPr lang="en-US" sz="1800" dirty="0"/>
          </a:p>
          <a:p>
            <a:pPr lvl="1"/>
            <a:r>
              <a:rPr lang="en-US" dirty="0" smtClean="0"/>
              <a:t>D-D and D-T reactions </a:t>
            </a:r>
          </a:p>
          <a:p>
            <a:pPr lvl="1"/>
            <a:endParaRPr lang="en-US" dirty="0"/>
          </a:p>
          <a:p>
            <a:pPr marL="457200" lvl="1" indent="0">
              <a:buNone/>
            </a:pPr>
            <a:endParaRPr lang="en-US" dirty="0"/>
          </a:p>
          <a:p>
            <a:pPr lvl="1"/>
            <a:endParaRPr lang="en-US" dirty="0"/>
          </a:p>
          <a:p>
            <a:pPr marL="457200" lvl="1" indent="0">
              <a:buNone/>
            </a:pPr>
            <a:r>
              <a:rPr lang="en-US" sz="1600" dirty="0" smtClean="0"/>
              <a:t>	</a:t>
            </a:r>
          </a:p>
          <a:p>
            <a:pPr marL="457200" lvl="1" indent="0">
              <a:buNone/>
            </a:pPr>
            <a:r>
              <a:rPr lang="en-US" dirty="0"/>
              <a:t> </a:t>
            </a:r>
            <a:r>
              <a:rPr lang="en-US" dirty="0" smtClean="0"/>
              <a:t> Plasma heating – </a:t>
            </a:r>
            <a:r>
              <a:rPr lang="en-US" dirty="0" err="1" smtClean="0"/>
              <a:t>Ohmic</a:t>
            </a:r>
            <a:r>
              <a:rPr lang="en-US" dirty="0" smtClean="0"/>
              <a:t>, Neutral Beam, and RF</a:t>
            </a:r>
          </a:p>
          <a:p>
            <a:pPr marL="457200" lvl="1" indent="0">
              <a:buNone/>
            </a:pPr>
            <a:endParaRPr lang="en-US" sz="1600" dirty="0" smtClean="0"/>
          </a:p>
          <a:p>
            <a:pPr lvl="1"/>
            <a:r>
              <a:rPr lang="en-US" dirty="0" smtClean="0"/>
              <a:t>High </a:t>
            </a:r>
            <a:r>
              <a:rPr lang="en-US" dirty="0"/>
              <a:t>temperatures needed: plasma </a:t>
            </a:r>
            <a:endParaRPr lang="en-US" sz="1600" dirty="0"/>
          </a:p>
          <a:p>
            <a:pPr lvl="1"/>
            <a:r>
              <a:rPr lang="en-US" dirty="0"/>
              <a:t>Fuel unlimited: </a:t>
            </a:r>
            <a:r>
              <a:rPr lang="en-US" baseline="30000" dirty="0"/>
              <a:t>2</a:t>
            </a:r>
            <a:r>
              <a:rPr lang="en-US" dirty="0"/>
              <a:t>H in seawater </a:t>
            </a:r>
            <a:endParaRPr lang="en-US" sz="1600" dirty="0"/>
          </a:p>
          <a:p>
            <a:pPr lvl="1"/>
            <a:r>
              <a:rPr lang="en-US" dirty="0"/>
              <a:t>Little radioactive waste </a:t>
            </a:r>
            <a:endParaRPr lang="en-US" sz="1600" dirty="0"/>
          </a:p>
          <a:p>
            <a:pPr lvl="1"/>
            <a:r>
              <a:rPr lang="en-US" dirty="0"/>
              <a:t>Containment </a:t>
            </a:r>
            <a:endParaRPr lang="en-US" sz="1600" dirty="0"/>
          </a:p>
          <a:p>
            <a:pPr lvl="2"/>
            <a:r>
              <a:rPr lang="en-US" dirty="0"/>
              <a:t>Magnetic </a:t>
            </a:r>
            <a:endParaRPr lang="en-US" sz="1600" dirty="0"/>
          </a:p>
          <a:p>
            <a:pPr lvl="2"/>
            <a:r>
              <a:rPr lang="en-US" dirty="0"/>
              <a:t>Inertial</a:t>
            </a:r>
            <a:endParaRPr lang="en-US" sz="1600" dirty="0"/>
          </a:p>
          <a:p>
            <a:pPr lvl="1"/>
            <a:r>
              <a:rPr lang="en-US" dirty="0"/>
              <a:t>Fusion </a:t>
            </a:r>
            <a:r>
              <a:rPr lang="en-US" dirty="0" smtClean="0"/>
              <a:t>Power Generation unlikely </a:t>
            </a:r>
            <a:r>
              <a:rPr lang="en-US" dirty="0"/>
              <a:t>for </a:t>
            </a:r>
            <a:r>
              <a:rPr lang="en-US" dirty="0" smtClean="0"/>
              <a:t>next couple of decades </a:t>
            </a:r>
            <a:endParaRPr lang="en-US" sz="1600" dirty="0"/>
          </a:p>
          <a:p>
            <a:endParaRPr lang="en-GB" dirty="0"/>
          </a:p>
        </p:txBody>
      </p:sp>
      <p:sp>
        <p:nvSpPr>
          <p:cNvPr id="9" name="Text Placeholder 8"/>
          <p:cNvSpPr>
            <a:spLocks noGrp="1"/>
          </p:cNvSpPr>
          <p:nvPr>
            <p:ph type="body" sz="quarter" idx="13"/>
          </p:nvPr>
        </p:nvSpPr>
        <p:spPr/>
        <p:txBody>
          <a:bodyPr>
            <a:normAutofit fontScale="92500" lnSpcReduction="10000"/>
          </a:bodyPr>
          <a:lstStyle/>
          <a:p>
            <a:r>
              <a:rPr lang="en-GB" b="1" u="sng" dirty="0" smtClean="0"/>
              <a:t>FUSION CONCEPTS</a:t>
            </a:r>
            <a:endParaRPr lang="en-GB" b="1" u="sng"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3740" y="1739899"/>
            <a:ext cx="2766060" cy="1838975"/>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r="19184"/>
          <a:stretch/>
        </p:blipFill>
        <p:spPr>
          <a:xfrm>
            <a:off x="1212850" y="2962515"/>
            <a:ext cx="3397250" cy="546100"/>
          </a:xfrm>
          <a:prstGeom prst="rect">
            <a:avLst/>
          </a:prstGeom>
        </p:spPr>
      </p:pic>
      <p:sp>
        <p:nvSpPr>
          <p:cNvPr id="2" name="5-Point Star 1"/>
          <p:cNvSpPr/>
          <p:nvPr/>
        </p:nvSpPr>
        <p:spPr>
          <a:xfrm>
            <a:off x="999067" y="3666067"/>
            <a:ext cx="127000" cy="177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www-local.pppl.gov/images/PPPL-LOGO-FNLWH-GRADIENT_300px_WEB_126_4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6630" y="180975"/>
            <a:ext cx="1200150" cy="409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Power System for Fusion Research</a:t>
            </a:r>
            <a:endParaRPr lang="en-US" dirty="0"/>
          </a:p>
        </p:txBody>
      </p:sp>
      <p:sp>
        <p:nvSpPr>
          <p:cNvPr id="4" name="Content Placeholder 3"/>
          <p:cNvSpPr>
            <a:spLocks noGrp="1"/>
          </p:cNvSpPr>
          <p:nvPr>
            <p:ph sz="quarter" idx="12"/>
          </p:nvPr>
        </p:nvSpPr>
        <p:spPr/>
        <p:txBody>
          <a:bodyPr>
            <a:normAutofit fontScale="62500" lnSpcReduction="20000"/>
          </a:bodyPr>
          <a:lstStyle/>
          <a:p>
            <a:r>
              <a:rPr lang="en-US" sz="3600" b="1" i="1" dirty="0"/>
              <a:t>Abundant Fuel Supply</a:t>
            </a:r>
          </a:p>
          <a:p>
            <a:pPr>
              <a:buFont typeface="Arial" charset="0"/>
              <a:buChar char="•"/>
            </a:pPr>
            <a:r>
              <a:rPr lang="en-US" b="1" dirty="0"/>
              <a:t>Deuterium – inexhaustible supply from sea water (1 part/ 6,500 H</a:t>
            </a:r>
            <a:r>
              <a:rPr lang="en-US" b="1" baseline="-25000" dirty="0"/>
              <a:t>2</a:t>
            </a:r>
            <a:r>
              <a:rPr lang="en-US" b="1" dirty="0"/>
              <a:t>O)</a:t>
            </a:r>
          </a:p>
          <a:p>
            <a:pPr>
              <a:buFont typeface="Arial" charset="0"/>
              <a:buChar char="•"/>
            </a:pPr>
            <a:r>
              <a:rPr lang="en-US" b="1" dirty="0"/>
              <a:t>Tritium – produced from Lithium, thousands of years supply</a:t>
            </a:r>
          </a:p>
          <a:p>
            <a:r>
              <a:rPr lang="en-US" sz="3600" b="1" dirty="0"/>
              <a:t>No Risk of Nuclear Accident</a:t>
            </a:r>
          </a:p>
          <a:p>
            <a:pPr>
              <a:buFont typeface="Arial" charset="0"/>
              <a:buChar char="•"/>
            </a:pPr>
            <a:r>
              <a:rPr lang="en-US" b="1" dirty="0"/>
              <a:t>No meltdown possible</a:t>
            </a:r>
          </a:p>
          <a:p>
            <a:pPr>
              <a:buFont typeface="Arial" charset="0"/>
              <a:buChar char="•"/>
            </a:pPr>
            <a:r>
              <a:rPr lang="en-US" b="1" dirty="0"/>
              <a:t>Large uncontrolled release of energy impossible</a:t>
            </a:r>
          </a:p>
          <a:p>
            <a:r>
              <a:rPr lang="en-US" sz="3600" b="1" dirty="0"/>
              <a:t>No Air Pollution of Greenhouse Gases</a:t>
            </a:r>
          </a:p>
          <a:p>
            <a:pPr>
              <a:buFont typeface="Arial" charset="0"/>
              <a:buChar char="•"/>
            </a:pPr>
            <a:r>
              <a:rPr lang="en-US" b="1" dirty="0"/>
              <a:t>Reaction product is Helium</a:t>
            </a:r>
          </a:p>
          <a:p>
            <a:r>
              <a:rPr lang="en-US" sz="3600" b="1" dirty="0"/>
              <a:t>Minimal or No High Level Nuclear Waste</a:t>
            </a:r>
          </a:p>
          <a:p>
            <a:pPr>
              <a:buFont typeface="Arial" charset="0"/>
              <a:buChar char="•"/>
            </a:pPr>
            <a:r>
              <a:rPr lang="en-US" b="1" dirty="0"/>
              <a:t>Careful material selection should minimize waste caused by neutron activation</a:t>
            </a:r>
          </a:p>
          <a:p>
            <a:endParaRPr lang="en-US" dirty="0"/>
          </a:p>
        </p:txBody>
      </p:sp>
      <p:sp>
        <p:nvSpPr>
          <p:cNvPr id="5" name="Text Placeholder 4"/>
          <p:cNvSpPr>
            <a:spLocks noGrp="1"/>
          </p:cNvSpPr>
          <p:nvPr>
            <p:ph type="body" sz="quarter" idx="13"/>
          </p:nvPr>
        </p:nvSpPr>
        <p:spPr/>
        <p:txBody>
          <a:bodyPr>
            <a:normAutofit fontScale="92500" lnSpcReduction="10000"/>
          </a:bodyPr>
          <a:lstStyle/>
          <a:p>
            <a:r>
              <a:rPr lang="en-US" dirty="0" smtClean="0"/>
              <a:t>ADVANTAGES</a:t>
            </a:r>
            <a:endParaRPr lang="en-US" dirty="0"/>
          </a:p>
        </p:txBody>
      </p:sp>
      <p:pic>
        <p:nvPicPr>
          <p:cNvPr id="3074" name="Picture 2" descr="http://www-local.pppl.gov/images/PPPL-LOGO-FNLWH-GRADIENT_300px_WEB_126_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9096" y="180975"/>
            <a:ext cx="1200150" cy="4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079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309688" y="938742"/>
            <a:ext cx="5486400" cy="356658"/>
          </a:xfrm>
        </p:spPr>
        <p:txBody>
          <a:bodyPr/>
          <a:lstStyle/>
          <a:p>
            <a:r>
              <a:rPr lang="en-US" b="1" u="sng" dirty="0" smtClean="0"/>
              <a:t>National Spherical Torus Experiment in PPPL</a:t>
            </a:r>
            <a:endParaRPr lang="en-US" b="1" u="sng" dirty="0"/>
          </a:p>
        </p:txBody>
      </p:sp>
      <p:sp>
        <p:nvSpPr>
          <p:cNvPr id="4" name="Title 3"/>
          <p:cNvSpPr>
            <a:spLocks noGrp="1"/>
          </p:cNvSpPr>
          <p:nvPr>
            <p:ph type="title"/>
          </p:nvPr>
        </p:nvSpPr>
        <p:spPr/>
        <p:txBody>
          <a:bodyPr/>
          <a:lstStyle/>
          <a:p>
            <a:r>
              <a:rPr lang="en-GB" dirty="0"/>
              <a:t>Power System for Fusion Research</a:t>
            </a:r>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305" t="18519" r="5650" b="18642"/>
          <a:stretch/>
        </p:blipFill>
        <p:spPr>
          <a:xfrm>
            <a:off x="126999" y="1430867"/>
            <a:ext cx="4428068" cy="430953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5132" y="2133600"/>
            <a:ext cx="4528651" cy="3056466"/>
          </a:xfrm>
          <a:prstGeom prst="rect">
            <a:avLst/>
          </a:prstGeom>
        </p:spPr>
      </p:pic>
      <p:pic>
        <p:nvPicPr>
          <p:cNvPr id="13314" name="Picture 2" descr="http://www-local.pppl.gov/images/PPPL-LOGO-FNLWH-GRADIENT_300px_WEB_126_4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8138" y="180975"/>
            <a:ext cx="1200150" cy="4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4942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u="sng" dirty="0" smtClean="0"/>
              <a:t>Comparison of Fusion Research Devices in the World</a:t>
            </a:r>
            <a:endParaRPr lang="en-US" sz="1800" u="sng" dirty="0"/>
          </a:p>
        </p:txBody>
      </p:sp>
      <p:pic>
        <p:nvPicPr>
          <p:cNvPr id="6" name="Content Placeholder 5"/>
          <p:cNvPicPr>
            <a:picLocks noGrp="1" noChangeAspect="1"/>
          </p:cNvPicPr>
          <p:nvPr>
            <p:ph sz="quarter" idx="12"/>
          </p:nvPr>
        </p:nvPicPr>
        <p:blipFill>
          <a:blip r:embed="rId2" cstate="print">
            <a:extLst>
              <a:ext uri="{28A0092B-C50C-407E-A947-70E740481C1C}">
                <a14:useLocalDpi xmlns:a14="http://schemas.microsoft.com/office/drawing/2010/main" val="0"/>
              </a:ext>
            </a:extLst>
          </a:blip>
          <a:stretch>
            <a:fillRect/>
          </a:stretch>
        </p:blipFill>
        <p:spPr>
          <a:xfrm>
            <a:off x="373063" y="1244204"/>
            <a:ext cx="8365859" cy="4182929"/>
          </a:xfrm>
        </p:spPr>
      </p:pic>
      <p:pic>
        <p:nvPicPr>
          <p:cNvPr id="7" name="Picture 2" descr="http://www-local.pppl.gov/images/PPPL-LOGO-FNLWH-GRADIENT_300px_WEB_126_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3763" y="262466"/>
            <a:ext cx="1200150" cy="4095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local.pppl.gov/images/PPPL-LOGO-FNLWH-GRADIENT_300px_WEB_126_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096" y="5774266"/>
            <a:ext cx="1200150" cy="4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934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130" y="0"/>
            <a:ext cx="8210550" cy="889000"/>
          </a:xfrm>
        </p:spPr>
        <p:txBody>
          <a:bodyPr/>
          <a:lstStyle/>
          <a:p>
            <a:r>
              <a:rPr lang="en-GB" dirty="0"/>
              <a:t>Power System for Fusion Research</a:t>
            </a:r>
            <a:endParaRPr lang="en-US" dirty="0"/>
          </a:p>
        </p:txBody>
      </p:sp>
      <p:pic>
        <p:nvPicPr>
          <p:cNvPr id="6" name="Content Placeholder 5"/>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6072" t="18346" r="6232" b="5996"/>
          <a:stretch/>
        </p:blipFill>
        <p:spPr>
          <a:xfrm>
            <a:off x="736598" y="1142998"/>
            <a:ext cx="7721601" cy="5147736"/>
          </a:xfrm>
        </p:spPr>
      </p:pic>
      <p:sp>
        <p:nvSpPr>
          <p:cNvPr id="5" name="Text Placeholder 4"/>
          <p:cNvSpPr>
            <a:spLocks noGrp="1"/>
          </p:cNvSpPr>
          <p:nvPr>
            <p:ph type="body" sz="quarter" idx="13"/>
          </p:nvPr>
        </p:nvSpPr>
        <p:spPr>
          <a:xfrm>
            <a:off x="356133" y="897066"/>
            <a:ext cx="8211600" cy="390525"/>
          </a:xfrm>
        </p:spPr>
        <p:txBody>
          <a:bodyPr>
            <a:normAutofit/>
          </a:bodyPr>
          <a:lstStyle/>
          <a:p>
            <a:r>
              <a:rPr lang="en-US" sz="1800" dirty="0" smtClean="0"/>
              <a:t>Fusion Devices in the World</a:t>
            </a:r>
            <a:endParaRPr lang="en-US" sz="1800" dirty="0"/>
          </a:p>
        </p:txBody>
      </p:sp>
      <p:pic>
        <p:nvPicPr>
          <p:cNvPr id="4098" name="Picture 2" descr="http://www-local.pppl.gov/images/PPPL-LOGO-FNLWH-GRADIENT_300px_WEB_126_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3763" y="262466"/>
            <a:ext cx="1200150" cy="4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4210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Power System for Fusion Research</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785" t="18208" r="5794" b="46379"/>
          <a:stretch/>
        </p:blipFill>
        <p:spPr>
          <a:xfrm>
            <a:off x="406400" y="1625601"/>
            <a:ext cx="7594600" cy="2324100"/>
          </a:xfrm>
          <a:prstGeom prst="rect">
            <a:avLst/>
          </a:prstGeom>
        </p:spPr>
      </p:pic>
      <p:sp>
        <p:nvSpPr>
          <p:cNvPr id="7" name="Rectangle 6"/>
          <p:cNvSpPr/>
          <p:nvPr/>
        </p:nvSpPr>
        <p:spPr>
          <a:xfrm>
            <a:off x="781178" y="1056845"/>
            <a:ext cx="5424889" cy="369332"/>
          </a:xfrm>
          <a:prstGeom prst="rect">
            <a:avLst/>
          </a:prstGeom>
        </p:spPr>
        <p:txBody>
          <a:bodyPr wrap="square">
            <a:spAutoFit/>
          </a:bodyPr>
          <a:lstStyle/>
          <a:p>
            <a:r>
              <a:rPr lang="en-US" sz="1800" dirty="0"/>
              <a:t>Fusion Devices in the </a:t>
            </a:r>
            <a:r>
              <a:rPr lang="en-US" sz="1800" dirty="0" smtClean="0"/>
              <a:t>World – Contd.</a:t>
            </a:r>
            <a:endParaRPr lang="en-US" sz="1800" dirty="0"/>
          </a:p>
        </p:txBody>
      </p:sp>
      <p:sp>
        <p:nvSpPr>
          <p:cNvPr id="9" name="Rectangle 8"/>
          <p:cNvSpPr/>
          <p:nvPr/>
        </p:nvSpPr>
        <p:spPr>
          <a:xfrm>
            <a:off x="598787" y="4638246"/>
            <a:ext cx="1813317" cy="246221"/>
          </a:xfrm>
          <a:prstGeom prst="rect">
            <a:avLst/>
          </a:prstGeom>
        </p:spPr>
        <p:txBody>
          <a:bodyPr wrap="none">
            <a:spAutoFit/>
          </a:bodyPr>
          <a:lstStyle/>
          <a:p>
            <a:r>
              <a:rPr lang="x-none" sz="1000" b="1">
                <a:solidFill>
                  <a:srgbClr val="0000FF"/>
                </a:solidFill>
              </a:rPr>
              <a:t>Switching Network Unit</a:t>
            </a:r>
            <a:r>
              <a:rPr lang="x-none" sz="1000">
                <a:solidFill>
                  <a:srgbClr val="0000FF"/>
                </a:solidFill>
              </a:rPr>
              <a:t> </a:t>
            </a:r>
            <a:r>
              <a:rPr lang="x-none" sz="1000" b="1">
                <a:solidFill>
                  <a:srgbClr val="0000FF"/>
                </a:solidFill>
              </a:rPr>
              <a:t>(SNU)</a:t>
            </a:r>
            <a:r>
              <a:rPr lang="x-none" sz="1000">
                <a:solidFill>
                  <a:srgbClr val="0000FF"/>
                </a:solidFill>
              </a:rPr>
              <a:t> </a:t>
            </a:r>
            <a:endParaRPr lang="en-US" sz="1000" dirty="0"/>
          </a:p>
        </p:txBody>
      </p:sp>
      <p:sp>
        <p:nvSpPr>
          <p:cNvPr id="10" name="Rectangle 9"/>
          <p:cNvSpPr/>
          <p:nvPr/>
        </p:nvSpPr>
        <p:spPr>
          <a:xfrm>
            <a:off x="605841" y="4915245"/>
            <a:ext cx="1556836" cy="246221"/>
          </a:xfrm>
          <a:prstGeom prst="rect">
            <a:avLst/>
          </a:prstGeom>
        </p:spPr>
        <p:txBody>
          <a:bodyPr wrap="none">
            <a:spAutoFit/>
          </a:bodyPr>
          <a:lstStyle/>
          <a:p>
            <a:r>
              <a:rPr lang="x-none" sz="1000" b="1">
                <a:solidFill>
                  <a:srgbClr val="0000FF"/>
                </a:solidFill>
              </a:rPr>
              <a:t>Fast Discharge Unit (FDU)</a:t>
            </a:r>
            <a:r>
              <a:rPr lang="x-none" sz="1000">
                <a:solidFill>
                  <a:srgbClr val="0000FF"/>
                </a:solidFill>
              </a:rPr>
              <a:t> </a:t>
            </a:r>
            <a:endParaRPr lang="en-US" sz="1000" dirty="0"/>
          </a:p>
        </p:txBody>
      </p:sp>
      <p:pic>
        <p:nvPicPr>
          <p:cNvPr id="5122" name="Picture 2" descr="http://www-local.pppl.gov/images/PPPL-LOGO-FNLWH-GRADIENT_300px_WEB_126_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6363" y="191029"/>
            <a:ext cx="1200150" cy="4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7215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ne Alstom_Landscape">
  <a:themeElements>
    <a:clrScheme name="Alstom Corporate Palette">
      <a:dk1>
        <a:srgbClr val="5F5F5F"/>
      </a:dk1>
      <a:lt1>
        <a:srgbClr val="FFFFFF"/>
      </a:lt1>
      <a:dk2>
        <a:srgbClr val="FFFFFF"/>
      </a:dk2>
      <a:lt2>
        <a:srgbClr val="777777"/>
      </a:lt2>
      <a:accent1>
        <a:srgbClr val="034694"/>
      </a:accent1>
      <a:accent2>
        <a:srgbClr val="ED1A3B"/>
      </a:accent2>
      <a:accent3>
        <a:srgbClr val="5A90A8"/>
      </a:accent3>
      <a:accent4>
        <a:srgbClr val="E56020"/>
      </a:accent4>
      <a:accent5>
        <a:srgbClr val="1A74B7"/>
      </a:accent5>
      <a:accent6>
        <a:srgbClr val="289546"/>
      </a:accent6>
      <a:hlink>
        <a:srgbClr val="9E0F60"/>
      </a:hlink>
      <a:folHlink>
        <a:srgbClr val="005881"/>
      </a:folHlink>
    </a:clrScheme>
    <a:fontScheme name="Alstom Corporate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200" dirty="0" smtClean="0">
            <a:latin typeface="Arial" pitchFamily="34" charset="0"/>
            <a:cs typeface="Arial" pitchFamily="34"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B2B2B2"/>
        </a:dk1>
        <a:lt1>
          <a:srgbClr val="B2B2B2"/>
        </a:lt1>
        <a:dk2>
          <a:srgbClr val="FFFFFF"/>
        </a:dk2>
        <a:lt2>
          <a:srgbClr val="777777"/>
        </a:lt2>
        <a:accent1>
          <a:srgbClr val="4D4D4D"/>
        </a:accent1>
        <a:accent2>
          <a:srgbClr val="809EA8"/>
        </a:accent2>
        <a:accent3>
          <a:srgbClr val="D5D5D5"/>
        </a:accent3>
        <a:accent4>
          <a:srgbClr val="979797"/>
        </a:accent4>
        <a:accent5>
          <a:srgbClr val="B2B2B2"/>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Default Design 14">
        <a:dk1>
          <a:srgbClr val="111111"/>
        </a:dk1>
        <a:lt1>
          <a:srgbClr val="C0C0C0"/>
        </a:lt1>
        <a:dk2>
          <a:srgbClr val="FFFFFF"/>
        </a:dk2>
        <a:lt2>
          <a:srgbClr val="777777"/>
        </a:lt2>
        <a:accent1>
          <a:srgbClr val="6D8FA5"/>
        </a:accent1>
        <a:accent2>
          <a:srgbClr val="F19300"/>
        </a:accent2>
        <a:accent3>
          <a:srgbClr val="DCDCDC"/>
        </a:accent3>
        <a:accent4>
          <a:srgbClr val="0D0D0D"/>
        </a:accent4>
        <a:accent5>
          <a:srgbClr val="BAC6CF"/>
        </a:accent5>
        <a:accent6>
          <a:srgbClr val="DA8500"/>
        </a:accent6>
        <a:hlink>
          <a:srgbClr val="E21B1D"/>
        </a:hlink>
        <a:folHlink>
          <a:srgbClr val="005881"/>
        </a:folHlink>
      </a:clrScheme>
      <a:clrMap bg1="lt1" tx1="dk1" bg2="lt2" tx2="dk2" accent1="accent1" accent2="accent2" accent3="accent3" accent4="accent4" accent5="accent5" accent6="accent6" hlink="hlink" folHlink="folHlink"/>
    </a:extraClrScheme>
    <a:extraClrScheme>
      <a:clrScheme name="Default Design 15">
        <a:dk1>
          <a:srgbClr val="111111"/>
        </a:dk1>
        <a:lt1>
          <a:srgbClr val="C0C0C0"/>
        </a:lt1>
        <a:dk2>
          <a:srgbClr val="FFFFFF"/>
        </a:dk2>
        <a:lt2>
          <a:srgbClr val="777777"/>
        </a:lt2>
        <a:accent1>
          <a:srgbClr val="6D8FA5"/>
        </a:accent1>
        <a:accent2>
          <a:srgbClr val="F19300"/>
        </a:accent2>
        <a:accent3>
          <a:srgbClr val="DCDCDC"/>
        </a:accent3>
        <a:accent4>
          <a:srgbClr val="0D0D0D"/>
        </a:accent4>
        <a:accent5>
          <a:srgbClr val="BAC6CF"/>
        </a:accent5>
        <a:accent6>
          <a:srgbClr val="DA8500"/>
        </a:accent6>
        <a:hlink>
          <a:srgbClr val="9E0F60"/>
        </a:hlink>
        <a:folHlink>
          <a:srgbClr val="005881"/>
        </a:folHlink>
      </a:clrScheme>
      <a:clrMap bg1="lt1" tx1="dk1" bg2="lt2" tx2="dk2" accent1="accent1" accent2="accent2" accent3="accent3" accent4="accent4" accent5="accent5" accent6="accent6" hlink="hlink" folHlink="folHlink"/>
    </a:extraClrScheme>
    <a:extraClrScheme>
      <a:clrScheme name="Default Design 16">
        <a:dk1>
          <a:srgbClr val="5F5F5F"/>
        </a:dk1>
        <a:lt1>
          <a:srgbClr val="C0C0C0"/>
        </a:lt1>
        <a:dk2>
          <a:srgbClr val="FFFFFF"/>
        </a:dk2>
        <a:lt2>
          <a:srgbClr val="777777"/>
        </a:lt2>
        <a:accent1>
          <a:srgbClr val="6D8FA5"/>
        </a:accent1>
        <a:accent2>
          <a:srgbClr val="F19300"/>
        </a:accent2>
        <a:accent3>
          <a:srgbClr val="DCDCDC"/>
        </a:accent3>
        <a:accent4>
          <a:srgbClr val="505050"/>
        </a:accent4>
        <a:accent5>
          <a:srgbClr val="BAC6CF"/>
        </a:accent5>
        <a:accent6>
          <a:srgbClr val="DA8500"/>
        </a:accent6>
        <a:hlink>
          <a:srgbClr val="9E0F60"/>
        </a:hlink>
        <a:folHlink>
          <a:srgbClr val="00588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Alstom Corporate Palette">
      <a:dk1>
        <a:srgbClr val="5F5F5F"/>
      </a:dk1>
      <a:lt1>
        <a:srgbClr val="FFFFFF"/>
      </a:lt1>
      <a:dk2>
        <a:srgbClr val="FFFFFF"/>
      </a:dk2>
      <a:lt2>
        <a:srgbClr val="777777"/>
      </a:lt2>
      <a:accent1>
        <a:srgbClr val="034694"/>
      </a:accent1>
      <a:accent2>
        <a:srgbClr val="ED1A3B"/>
      </a:accent2>
      <a:accent3>
        <a:srgbClr val="5A90A8"/>
      </a:accent3>
      <a:accent4>
        <a:srgbClr val="E56020"/>
      </a:accent4>
      <a:accent5>
        <a:srgbClr val="1A74B7"/>
      </a:accent5>
      <a:accent6>
        <a:srgbClr val="289546"/>
      </a:accent6>
      <a:hlink>
        <a:srgbClr val="9E0F60"/>
      </a:hlink>
      <a:folHlink>
        <a:srgbClr val="0058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Alstom Corporate Palette">
      <a:dk1>
        <a:srgbClr val="5F5F5F"/>
      </a:dk1>
      <a:lt1>
        <a:srgbClr val="FFFFFF"/>
      </a:lt1>
      <a:dk2>
        <a:srgbClr val="FFFFFF"/>
      </a:dk2>
      <a:lt2>
        <a:srgbClr val="777777"/>
      </a:lt2>
      <a:accent1>
        <a:srgbClr val="034694"/>
      </a:accent1>
      <a:accent2>
        <a:srgbClr val="ED1A3B"/>
      </a:accent2>
      <a:accent3>
        <a:srgbClr val="5A90A8"/>
      </a:accent3>
      <a:accent4>
        <a:srgbClr val="E56020"/>
      </a:accent4>
      <a:accent5>
        <a:srgbClr val="1A74B7"/>
      </a:accent5>
      <a:accent6>
        <a:srgbClr val="289546"/>
      </a:accent6>
      <a:hlink>
        <a:srgbClr val="9E0F60"/>
      </a:hlink>
      <a:folHlink>
        <a:srgbClr val="0058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One Alstom_Landscape</Template>
  <TotalTime>18635</TotalTime>
  <Words>1462</Words>
  <Application>Microsoft Office PowerPoint</Application>
  <PresentationFormat>On-screen Show (4:3)</PresentationFormat>
  <Paragraphs>215</Paragraphs>
  <Slides>31</Slides>
  <Notes>30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7" baseType="lpstr">
      <vt:lpstr>Arial</vt:lpstr>
      <vt:lpstr>Times New Roman</vt:lpstr>
      <vt:lpstr>Wingdings</vt:lpstr>
      <vt:lpstr>Alstom</vt:lpstr>
      <vt:lpstr>One Alstom_Landscape</vt:lpstr>
      <vt:lpstr>Worksheet</vt:lpstr>
      <vt:lpstr>PowerPoint Presentation</vt:lpstr>
      <vt:lpstr>POWER SYSTEM FOR FUSION RESEARCH </vt:lpstr>
      <vt:lpstr>POWER SYSTEM FOR FUSION RESEARCH </vt:lpstr>
      <vt:lpstr>POWER SYSTEM FOR FUSION RESEARCH </vt:lpstr>
      <vt:lpstr>Power System for Fusion Research</vt:lpstr>
      <vt:lpstr>Power System for Fusion Research</vt:lpstr>
      <vt:lpstr>Comparison of Fusion Research Devices in the World</vt:lpstr>
      <vt:lpstr>Power System for Fusion Research</vt:lpstr>
      <vt:lpstr>Power System for Fusion Research</vt:lpstr>
      <vt:lpstr>Power System for Fusion Research</vt:lpstr>
      <vt:lpstr>Power System for Fusion Research</vt:lpstr>
      <vt:lpstr>Power System for Fusion Research</vt:lpstr>
      <vt:lpstr>Power System for Fusion Research</vt:lpstr>
      <vt:lpstr>Power System for Fusion Research</vt:lpstr>
      <vt:lpstr>Power System for Fusion Research</vt:lpstr>
      <vt:lpstr>Power System for Fusion Research</vt:lpstr>
      <vt:lpstr>POWER SYSTEM FOR FUSION RESEARCH </vt:lpstr>
      <vt:lpstr>Power System for Fusion Research</vt:lpstr>
      <vt:lpstr>POWER SYSTEM FOR FUSION RESEARCH </vt:lpstr>
      <vt:lpstr>Power System for Fusion Research</vt:lpstr>
      <vt:lpstr>POWER SYSTEM FOR FUSION RESEARCH</vt:lpstr>
      <vt:lpstr>Power System for Fusion Research</vt:lpstr>
      <vt:lpstr>Power System for Fusion Research</vt:lpstr>
      <vt:lpstr>POWER SYSTEM FOR FUSION RESEARCH </vt:lpstr>
      <vt:lpstr>Power System for Fusion Research</vt:lpstr>
      <vt:lpstr>Power System for Fusion Research</vt:lpstr>
      <vt:lpstr>Power System for Fusion Research</vt:lpstr>
      <vt:lpstr>Power System for Fusion Research</vt:lpstr>
      <vt:lpstr>Power System for Fusion Research</vt:lpstr>
      <vt:lpstr>Power System for Fusion Research</vt:lpstr>
      <vt:lpstr>PowerPoint Presentation</vt:lpstr>
    </vt:vector>
  </TitlesOfParts>
  <Company>Alstom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Cruz Serrano</dc:creator>
  <cp:lastModifiedBy>S. Ramakrishnan</cp:lastModifiedBy>
  <cp:revision>70</cp:revision>
  <cp:lastPrinted>2014-01-10T18:23:40Z</cp:lastPrinted>
  <dcterms:created xsi:type="dcterms:W3CDTF">2013-10-29T19:28:36Z</dcterms:created>
  <dcterms:modified xsi:type="dcterms:W3CDTF">2014-04-22T13:00:09Z</dcterms:modified>
</cp:coreProperties>
</file>