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420" r:id="rId2"/>
    <p:sldId id="412" r:id="rId3"/>
    <p:sldId id="413" r:id="rId4"/>
    <p:sldId id="414" r:id="rId5"/>
    <p:sldId id="411" r:id="rId6"/>
    <p:sldId id="423" r:id="rId7"/>
    <p:sldId id="448" r:id="rId8"/>
    <p:sldId id="425" r:id="rId9"/>
    <p:sldId id="422" r:id="rId10"/>
    <p:sldId id="426" r:id="rId11"/>
    <p:sldId id="427" r:id="rId12"/>
    <p:sldId id="432" r:id="rId13"/>
    <p:sldId id="457" r:id="rId14"/>
    <p:sldId id="431" r:id="rId15"/>
    <p:sldId id="419" r:id="rId16"/>
    <p:sldId id="421" r:id="rId17"/>
    <p:sldId id="458" r:id="rId18"/>
    <p:sldId id="446" r:id="rId19"/>
    <p:sldId id="424" r:id="rId20"/>
    <p:sldId id="436" r:id="rId21"/>
    <p:sldId id="435" r:id="rId22"/>
    <p:sldId id="444" r:id="rId23"/>
    <p:sldId id="441" r:id="rId24"/>
    <p:sldId id="453" r:id="rId25"/>
    <p:sldId id="463" r:id="rId26"/>
    <p:sldId id="447" r:id="rId27"/>
    <p:sldId id="433" r:id="rId28"/>
    <p:sldId id="456" r:id="rId29"/>
    <p:sldId id="464" r:id="rId30"/>
    <p:sldId id="434" r:id="rId31"/>
    <p:sldId id="462" r:id="rId3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Kingham" initials="DK" lastIdx="33" clrIdx="0">
    <p:extLst/>
  </p:cmAuthor>
  <p:cmAuthor id="2" name="Melanie Windridge" initials="MJW" lastIdx="4" clrIdx="1"/>
  <p:cmAuthor id="3" name="Microsoft Office User" initials="Office" lastIdx="1" clrIdx="2">
    <p:extLst/>
  </p:cmAuthor>
  <p:cmAuthor id="4" name="Microsoft Office User" initials="Office [2]" lastIdx="1" clrIdx="3">
    <p:extLst/>
  </p:cmAuthor>
  <p:cmAuthor id="5" name="Microsoft Office User" initials="Office [3]" lastIdx="1" clrIdx="4">
    <p:extLst/>
  </p:cmAuthor>
  <p:cmAuthor id="6" name="Microsoft Office User" initials="Office [4]" lastIdx="1" clrIdx="5">
    <p:extLst/>
  </p:cmAuthor>
  <p:cmAuthor id="7" name="Microsoft Office User" initials="Office [5]" lastIdx="1" clrIdx="6">
    <p:extLst/>
  </p:cmAuthor>
  <p:cmAuthor id="8" name="Microsoft Office User" initials="Office [6]" lastIdx="1" clrIdx="7">
    <p:extLst/>
  </p:cmAuthor>
  <p:cmAuthor id="9" name="Microsoft Office User" initials="Office [7]" lastIdx="1" clrIdx="8">
    <p:extLst/>
  </p:cmAuthor>
  <p:cmAuthor id="10" name="Microsoft Office User" initials="Office [8]" lastIdx="1" clrIdx="9">
    <p:extLst/>
  </p:cmAuthor>
  <p:cmAuthor id="11" name="Microsoft Office User" initials="Office [9]" lastIdx="1" clrIdx="10">
    <p:extLst/>
  </p:cmAuthor>
  <p:cmAuthor id="12" name="Microsoft Office User" initials="Office [10]" lastIdx="1" clrIdx="11">
    <p:extLst/>
  </p:cmAuthor>
  <p:cmAuthor id="13" name="Microsoft Office User" initials="Office [11]" lastIdx="1" clrIdx="12">
    <p:extLst/>
  </p:cmAuthor>
  <p:cmAuthor id="14" name="Microsoft Office User" initials="Office [12]" lastIdx="1" clrIdx="13">
    <p:extLst/>
  </p:cmAuthor>
  <p:cmAuthor id="15" name="Microsoft Office User" initials="Office [13]" lastIdx="1" clrIdx="14">
    <p:extLst/>
  </p:cmAuthor>
  <p:cmAuthor id="16" name="Microsoft Office User" initials="Office [14]" lastIdx="1" clrIdx="15">
    <p:extLst/>
  </p:cmAuthor>
  <p:cmAuthor id="17" name="Chris Martin Xenva xenva" initials="CMXx" lastIdx="4" clrIdx="16">
    <p:extLst>
      <p:ext uri="{19B8F6BF-5375-455C-9EA6-DF929625EA0E}">
        <p15:presenceInfo xmlns:p15="http://schemas.microsoft.com/office/powerpoint/2012/main" userId="b15da146c65429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9FF"/>
    <a:srgbClr val="88ACFC"/>
    <a:srgbClr val="909CF4"/>
    <a:srgbClr val="86B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7" autoAdjust="0"/>
    <p:restoredTop sz="92490" autoAdjust="0"/>
  </p:normalViewPr>
  <p:slideViewPr>
    <p:cSldViewPr snapToGrid="0">
      <p:cViewPr>
        <p:scale>
          <a:sx n="75" d="100"/>
          <a:sy n="75" d="100"/>
        </p:scale>
        <p:origin x="192" y="1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46443" cy="497828"/>
          </a:xfrm>
          <a:prstGeom prst="rect">
            <a:avLst/>
          </a:prstGeom>
        </p:spPr>
        <p:txBody>
          <a:bodyPr vert="horz" lIns="90851" tIns="45426" rIns="90851" bIns="4542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64" y="1"/>
            <a:ext cx="2946442" cy="497828"/>
          </a:xfrm>
          <a:prstGeom prst="rect">
            <a:avLst/>
          </a:prstGeom>
        </p:spPr>
        <p:txBody>
          <a:bodyPr vert="horz" lIns="90851" tIns="45426" rIns="90851" bIns="45426" rtlCol="0"/>
          <a:lstStyle>
            <a:lvl1pPr algn="r">
              <a:defRPr sz="1200"/>
            </a:lvl1pPr>
          </a:lstStyle>
          <a:p>
            <a:fld id="{0D24E0FE-9AEA-42EE-96CE-46ECF519EDB8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28811"/>
            <a:ext cx="2946443" cy="497828"/>
          </a:xfrm>
          <a:prstGeom prst="rect">
            <a:avLst/>
          </a:prstGeom>
        </p:spPr>
        <p:txBody>
          <a:bodyPr vert="horz" lIns="90851" tIns="45426" rIns="90851" bIns="4542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64" y="9428811"/>
            <a:ext cx="2946442" cy="497828"/>
          </a:xfrm>
          <a:prstGeom prst="rect">
            <a:avLst/>
          </a:prstGeom>
        </p:spPr>
        <p:txBody>
          <a:bodyPr vert="horz" lIns="90851" tIns="45426" rIns="90851" bIns="45426" rtlCol="0" anchor="b"/>
          <a:lstStyle>
            <a:lvl1pPr algn="r">
              <a:defRPr sz="1200"/>
            </a:lvl1pPr>
          </a:lstStyle>
          <a:p>
            <a:fld id="{82932227-A82A-4DD1-A64D-85BC54FAC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97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724" tIns="45862" rIns="91724" bIns="4586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724" tIns="45862" rIns="91724" bIns="45862" rtlCol="0"/>
          <a:lstStyle>
            <a:lvl1pPr algn="r">
              <a:defRPr sz="1200"/>
            </a:lvl1pPr>
          </a:lstStyle>
          <a:p>
            <a:fld id="{8AA45437-4AB4-493F-B5D4-5ADFF2810810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4" tIns="45862" rIns="91724" bIns="4586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788"/>
            <a:ext cx="5438775" cy="3908425"/>
          </a:xfrm>
          <a:prstGeom prst="rect">
            <a:avLst/>
          </a:prstGeom>
        </p:spPr>
        <p:txBody>
          <a:bodyPr vert="horz" lIns="91724" tIns="45862" rIns="91724" bIns="458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724" tIns="45862" rIns="91724" bIns="4586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724" tIns="45862" rIns="91724" bIns="45862" rtlCol="0" anchor="b"/>
          <a:lstStyle>
            <a:lvl1pPr algn="r">
              <a:defRPr sz="1200"/>
            </a:lvl1pPr>
          </a:lstStyle>
          <a:p>
            <a:fld id="{E067A5CA-0F5A-49FD-A53B-2BF879D172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165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533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Precise numbers still a work in progress. Unsuccessfully tried: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CVI (529.05nm), CV (494.4nm),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FeXIV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(530.29nm)</a:t>
            </a:r>
            <a:r>
              <a:rPr lang="en-GB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18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Maximum temperatures, up to and even above 2keV, were measured in a presence of transient events (small IREs etc)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088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Colour adjusted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731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Combining STs and HTS to examine the possibility of building small fusion reactors.</a:t>
            </a:r>
          </a:p>
          <a:p>
            <a:r>
              <a:rPr lang="en-GB" dirty="0"/>
              <a:t>HTS allows high current density and remains superconducting at high fields </a:t>
            </a:r>
            <a:r>
              <a:rPr lang="en-GB" dirty="0">
                <a:sym typeface="Wingdings" panose="05000000000000000000" pitchFamily="2" charset="2"/>
              </a:rPr>
              <a:t> possibility to have 20T on centre column surface.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205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2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Start with highlights to whet you appetite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34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more pairs of PF coils will </a:t>
            </a:r>
            <a:r>
              <a:rPr lang="en-GB"/>
              <a:t>be added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39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During the first operations, this is what we had. Reconstruction of the plasma matches the camera images.</a:t>
            </a:r>
          </a:p>
          <a:p>
            <a:r>
              <a:rPr lang="en-GB" dirty="0"/>
              <a:t>First light is pre-ionization using a flashlamp.</a:t>
            </a:r>
          </a:p>
          <a:p>
            <a:r>
              <a:rPr lang="en-GB" dirty="0"/>
              <a:t>At the moment, fire and forget, next operations: plasma control. Still, without control, we managed to get fairly long flat-tops.</a:t>
            </a:r>
          </a:p>
          <a:p>
            <a:r>
              <a:rPr lang="en-GB" dirty="0">
                <a:sym typeface="Wingdings" panose="05000000000000000000" pitchFamily="2" charset="2"/>
              </a:rPr>
              <a:t>Plasma gets smaller due to high external </a:t>
            </a:r>
            <a:r>
              <a:rPr lang="en-GB" dirty="0" err="1">
                <a:sym typeface="Wingdings" panose="05000000000000000000" pitchFamily="2" charset="2"/>
              </a:rPr>
              <a:t>Bv</a:t>
            </a:r>
            <a:r>
              <a:rPr lang="en-GB" dirty="0">
                <a:sym typeface="Wingdings" panose="05000000000000000000" pitchFamily="2" charset="2"/>
              </a:rPr>
              <a:t> and decaying image currents. </a:t>
            </a:r>
            <a:r>
              <a:rPr lang="en-GB" dirty="0"/>
              <a:t>q* ≈ 2 </a:t>
            </a:r>
            <a:r>
              <a:rPr lang="en-GB" dirty="0">
                <a:sym typeface="Wingdings" panose="05000000000000000000" pitchFamily="2" charset="2"/>
              </a:rPr>
              <a:t> kink instability limit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293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Limited space in ST centre column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Solenoid-free start-up important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Method pioneered in START [1] and MAST [2] at </a:t>
            </a:r>
            <a:r>
              <a:rPr lang="en-GB" dirty="0" err="1"/>
              <a:t>Culham</a:t>
            </a:r>
            <a:r>
              <a:rPr lang="en-GB" dirty="0"/>
              <a:t> Centre for Fusion Energy by our founders</a:t>
            </a:r>
          </a:p>
          <a:p>
            <a:r>
              <a:rPr lang="en-GB" dirty="0"/>
              <a:t>Converts magnetic energy of two plasma rings into plasma kinetic energy through magnetic reconnection</a:t>
            </a:r>
          </a:p>
          <a:p>
            <a:r>
              <a:rPr lang="en-GB" dirty="0"/>
              <a:t>Current ramped down rapidly in high voltage MC coils to create a plasma around the coils</a:t>
            </a:r>
          </a:p>
          <a:p>
            <a:r>
              <a:rPr lang="en-GB" dirty="0"/>
              <a:t>Compress plasma along major radius R to further increase I</a:t>
            </a:r>
            <a:r>
              <a:rPr lang="en-GB" baseline="-25000" dirty="0"/>
              <a:t>p </a:t>
            </a:r>
            <a:r>
              <a:rPr lang="en-GB" dirty="0"/>
              <a:t>(W=LI</a:t>
            </a:r>
            <a:r>
              <a:rPr lang="en-GB" baseline="30000" dirty="0"/>
              <a:t>2</a:t>
            </a:r>
            <a:r>
              <a:rPr lang="en-GB" dirty="0"/>
              <a:t>/2=const.)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627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Fast MC swing induces ~1MA into vessel.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62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Merging starts before the bottom of the dip</a:t>
            </a:r>
          </a:p>
          <a:p>
            <a:r>
              <a:rPr lang="en-GB" dirty="0"/>
              <a:t>Actually, induced currents are really important during compression…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06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214A-C351-40CB-B863-A7C808CF9372}" type="datetime1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-3184236" y="3184236"/>
            <a:ext cx="6858001" cy="4895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224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DB22-BEEF-4DB1-A679-20F4CD848F40}" type="datetime1">
              <a:rPr lang="en-GB" smtClean="0"/>
              <a:t>14/11/2018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584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2C23-3145-48D3-80CA-AD8988C18365}" type="datetime1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3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SzPct val="80000"/>
              <a:buFont typeface="Wingdings" panose="05000000000000000000" pitchFamily="2" charset="2"/>
              <a:buChar char="Ø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F1F4-3655-4569-886A-F7AE92D24A52}" type="datetime1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04396"/>
            <a:ext cx="3086100" cy="365125"/>
          </a:xfrm>
        </p:spPr>
        <p:txBody>
          <a:bodyPr/>
          <a:lstStyle/>
          <a:p>
            <a:r>
              <a:rPr lang="en-GB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31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8F19-195A-4F18-8FE6-95E5DCFFC248}" type="datetime1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>
                <a:latin typeface="Swis721 BT" panose="020B0504020202020204"/>
              </a:rPr>
              <a:t>© 2017 Tokamak Energy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3"/>
          <a:stretch/>
        </p:blipFill>
        <p:spPr>
          <a:xfrm>
            <a:off x="2424497" y="289938"/>
            <a:ext cx="6719503" cy="1584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39" y="629707"/>
            <a:ext cx="2389794" cy="9233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18665" y="6488668"/>
            <a:ext cx="14879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© 2017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18560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>
                <a:latin typeface="Swis721 BT" panose="020B0504020202020204"/>
              </a:rPr>
              <a:t>© 2017 Tokamak Energy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486984"/>
            <a:ext cx="3086100" cy="365125"/>
          </a:xfrm>
        </p:spPr>
        <p:txBody>
          <a:bodyPr/>
          <a:lstStyle/>
          <a:p>
            <a:r>
              <a:rPr lang="en-GB" dirty="0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>
                <a:latin typeface="Swis721 BT" panose="020B0504020202020204"/>
              </a:rPr>
              <a:t>© 2017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265208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417E-740B-4EC2-A47C-C6F69E2B87A0}" type="datetime1">
              <a:rPr lang="en-GB" smtClean="0"/>
              <a:t>14/11/2018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>
                <a:latin typeface="Swis721 BT" panose="020B0504020202020204"/>
              </a:rPr>
              <a:t>© 2017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390477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EE87-7A75-4F71-BE0B-49F77937B3E0}" type="datetime1">
              <a:rPr lang="en-GB" smtClean="0"/>
              <a:t>14/11/2018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495689"/>
            <a:ext cx="3086100" cy="365125"/>
          </a:xfrm>
        </p:spPr>
        <p:txBody>
          <a:bodyPr/>
          <a:lstStyle/>
          <a:p>
            <a:r>
              <a:rPr lang="en-GB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>
                <a:latin typeface="Swis721 BT" panose="020B0504020202020204"/>
              </a:rPr>
              <a:t>© 2017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401518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8097-B5A0-4DBB-B9C6-BA56D60934C2}" type="datetime1">
              <a:rPr lang="en-GB" smtClean="0"/>
              <a:t>14/11/2018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495695"/>
            <a:ext cx="3086100" cy="365125"/>
          </a:xfrm>
        </p:spPr>
        <p:txBody>
          <a:bodyPr/>
          <a:lstStyle/>
          <a:p>
            <a:r>
              <a:rPr lang="en-GB" dirty="0"/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>
                <a:latin typeface="Swis721 BT" panose="020B0504020202020204"/>
              </a:rPr>
              <a:t>© 2017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280478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9F9B-B209-4D18-ADE0-6AEEE288D850}" type="datetime1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495695"/>
            <a:ext cx="3086100" cy="365125"/>
          </a:xfrm>
        </p:spPr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>
                <a:latin typeface="Swis721 BT" panose="020B0504020202020204"/>
              </a:rPr>
              <a:t>© 2017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1860721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9E69-796A-45FD-A6D7-52DFEFFE2049}" type="datetime1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495690"/>
            <a:ext cx="3086100" cy="365125"/>
          </a:xfrm>
        </p:spPr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33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1" y="1493239"/>
            <a:ext cx="9144000" cy="4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2458C-9174-44E5-B7FB-174D2A052969}" type="datetime1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-3184236" y="3184236"/>
            <a:ext cx="6858001" cy="489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87" y="406372"/>
            <a:ext cx="1736436" cy="68049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6200000">
            <a:off x="-505349" y="6000554"/>
            <a:ext cx="1468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© 2017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156370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75000"/>
          </a:schemeClr>
        </a:buClr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microsoft.com/office/2007/relationships/hdphoto" Target="../media/hdphoto1.wdp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887" y="1794406"/>
            <a:ext cx="5041457" cy="2505060"/>
          </a:xfrm>
        </p:spPr>
        <p:txBody>
          <a:bodyPr>
            <a:normAutofit/>
          </a:bodyPr>
          <a:lstStyle/>
          <a:p>
            <a:pPr algn="r"/>
            <a:r>
              <a:rPr lang="en-GB" sz="4800" b="1" dirty="0"/>
              <a:t>PPPL – TE Collaboration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3703" y="4521730"/>
            <a:ext cx="4366641" cy="1999840"/>
          </a:xfrm>
        </p:spPr>
        <p:txBody>
          <a:bodyPr>
            <a:normAutofit/>
          </a:bodyPr>
          <a:lstStyle/>
          <a:p>
            <a:pPr algn="r"/>
            <a:endParaRPr lang="en-GB" b="1" dirty="0"/>
          </a:p>
          <a:p>
            <a:pPr algn="r"/>
            <a:r>
              <a:rPr lang="en-GB" b="1" i="1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4027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1F30-A18F-4A8B-ABB0-AFA6140E7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Programme 1 configuration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ECC2F-1C51-4CDD-9016-F8D58FEBF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6100D9-B50B-4B4F-BC3F-E23F4BB88A3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4" b="10288"/>
          <a:stretch/>
        </p:blipFill>
        <p:spPr bwMode="auto">
          <a:xfrm>
            <a:off x="529260" y="1921873"/>
            <a:ext cx="2952056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DFEAEC-728D-4577-B40B-386A740C0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116992"/>
              </p:ext>
            </p:extLst>
          </p:nvPr>
        </p:nvGraphicFramePr>
        <p:xfrm>
          <a:off x="3312000" y="1921873"/>
          <a:ext cx="3489960" cy="1692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7085">
                  <a:extLst>
                    <a:ext uri="{9D8B030D-6E8A-4147-A177-3AD203B41FA5}">
                      <a16:colId xmlns:a16="http://schemas.microsoft.com/office/drawing/2014/main" val="3041803949"/>
                    </a:ext>
                  </a:extLst>
                </a:gridCol>
                <a:gridCol w="676356">
                  <a:extLst>
                    <a:ext uri="{9D8B030D-6E8A-4147-A177-3AD203B41FA5}">
                      <a16:colId xmlns:a16="http://schemas.microsoft.com/office/drawing/2014/main" val="929646955"/>
                    </a:ext>
                  </a:extLst>
                </a:gridCol>
                <a:gridCol w="650631">
                  <a:extLst>
                    <a:ext uri="{9D8B030D-6E8A-4147-A177-3AD203B41FA5}">
                      <a16:colId xmlns:a16="http://schemas.microsoft.com/office/drawing/2014/main" val="2848207390"/>
                    </a:ext>
                  </a:extLst>
                </a:gridCol>
                <a:gridCol w="527538">
                  <a:extLst>
                    <a:ext uri="{9D8B030D-6E8A-4147-A177-3AD203B41FA5}">
                      <a16:colId xmlns:a16="http://schemas.microsoft.com/office/drawing/2014/main" val="4153203602"/>
                    </a:ext>
                  </a:extLst>
                </a:gridCol>
                <a:gridCol w="828350">
                  <a:extLst>
                    <a:ext uri="{9D8B030D-6E8A-4147-A177-3AD203B41FA5}">
                      <a16:colId xmlns:a16="http://schemas.microsoft.com/office/drawing/2014/main" val="3375529643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Coil name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 centre (m)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Z centre (m)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Turns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LN cooled (Y/N)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7805669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MC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0.750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0.355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0136249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Div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0.193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0.808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5877316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BvL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1.386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0.268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16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094297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BvU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1.047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1.039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6468771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Psh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0.861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0.649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1623752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Sol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0.130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0.000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190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7817804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TF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77941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55AAA6-5776-4E46-A5A3-A47B0BE834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430109"/>
              </p:ext>
            </p:extLst>
          </p:nvPr>
        </p:nvGraphicFramePr>
        <p:xfrm>
          <a:off x="3312000" y="3916800"/>
          <a:ext cx="4286885" cy="1505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9460">
                  <a:extLst>
                    <a:ext uri="{9D8B030D-6E8A-4147-A177-3AD203B41FA5}">
                      <a16:colId xmlns:a16="http://schemas.microsoft.com/office/drawing/2014/main" val="376392422"/>
                    </a:ext>
                  </a:extLst>
                </a:gridCol>
                <a:gridCol w="827405">
                  <a:extLst>
                    <a:ext uri="{9D8B030D-6E8A-4147-A177-3AD203B41FA5}">
                      <a16:colId xmlns:a16="http://schemas.microsoft.com/office/drawing/2014/main" val="2108854275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4218991366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435007985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PSU name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Maximum voltage (V)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Maximum current (kA)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Controllable Duration (</a:t>
                      </a:r>
                      <a:r>
                        <a:rPr lang="en-GB" sz="1200" dirty="0" err="1">
                          <a:effectLst/>
                        </a:rPr>
                        <a:t>ms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5139449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11000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4926108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BvL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500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0.74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8403215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BvU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12.5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0.33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0071653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Psh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N/A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531445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Sol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1150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17.1/11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1.1/2.0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2780042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TF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385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125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0.12 (flat top)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339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593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D7409-36F5-4A40-B1D2-36706BAA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Programme 1 diagnostics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4362B-0CAB-43D1-8B04-D34D1903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FA861A-CD4D-4F27-9584-4619FAD19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38207"/>
              </p:ext>
            </p:extLst>
          </p:nvPr>
        </p:nvGraphicFramePr>
        <p:xfrm>
          <a:off x="123092" y="38225"/>
          <a:ext cx="8897816" cy="6781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436">
                  <a:extLst>
                    <a:ext uri="{9D8B030D-6E8A-4147-A177-3AD203B41FA5}">
                      <a16:colId xmlns:a16="http://schemas.microsoft.com/office/drawing/2014/main" val="3154827554"/>
                    </a:ext>
                  </a:extLst>
                </a:gridCol>
                <a:gridCol w="1995853">
                  <a:extLst>
                    <a:ext uri="{9D8B030D-6E8A-4147-A177-3AD203B41FA5}">
                      <a16:colId xmlns:a16="http://schemas.microsoft.com/office/drawing/2014/main" val="570470911"/>
                    </a:ext>
                  </a:extLst>
                </a:gridCol>
                <a:gridCol w="2136531">
                  <a:extLst>
                    <a:ext uri="{9D8B030D-6E8A-4147-A177-3AD203B41FA5}">
                      <a16:colId xmlns:a16="http://schemas.microsoft.com/office/drawing/2014/main" val="1334199431"/>
                    </a:ext>
                  </a:extLst>
                </a:gridCol>
                <a:gridCol w="1565031">
                  <a:extLst>
                    <a:ext uri="{9D8B030D-6E8A-4147-A177-3AD203B41FA5}">
                      <a16:colId xmlns:a16="http://schemas.microsoft.com/office/drawing/2014/main" val="3127147802"/>
                    </a:ext>
                  </a:extLst>
                </a:gridCol>
                <a:gridCol w="1397977">
                  <a:extLst>
                    <a:ext uri="{9D8B030D-6E8A-4147-A177-3AD203B41FA5}">
                      <a16:colId xmlns:a16="http://schemas.microsoft.com/office/drawing/2014/main" val="705238402"/>
                    </a:ext>
                  </a:extLst>
                </a:gridCol>
                <a:gridCol w="698988">
                  <a:extLst>
                    <a:ext uri="{9D8B030D-6E8A-4147-A177-3AD203B41FA5}">
                      <a16:colId xmlns:a16="http://schemas.microsoft.com/office/drawing/2014/main" val="37322465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Category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Diagnostic name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Application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Plasma Parameters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Est. time resolution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Sector (Port)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723551025"/>
                  </a:ext>
                </a:extLst>
              </a:tr>
              <a:tr h="786134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Vis/UV Spectroscopy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14" marR="124214" marT="62107" marB="6210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Princeton Spectrometer (x1)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50 Chord Spectrometer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Doppler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Zeeman splitting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Beam Emission Spectroscopy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CXRS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050">
                          <a:effectLst/>
                        </a:rPr>
                        <a:t>&lt;Ti&gt;, Ti(R), &lt;v</a:t>
                      </a:r>
                      <a:r>
                        <a:rPr lang="fi-FI" sz="1050" baseline="-25000">
                          <a:effectLst/>
                        </a:rPr>
                        <a:t>phi</a:t>
                      </a:r>
                      <a:r>
                        <a:rPr lang="fi-FI" sz="1050">
                          <a:effectLst/>
                        </a:rPr>
                        <a:t>&gt;, v</a:t>
                      </a:r>
                      <a:r>
                        <a:rPr lang="fi-FI" sz="1050" baseline="-25000">
                          <a:effectLst/>
                        </a:rPr>
                        <a:t>phi</a:t>
                      </a:r>
                      <a:r>
                        <a:rPr lang="fi-FI" sz="1050">
                          <a:effectLst/>
                        </a:rPr>
                        <a:t>(R)</a:t>
                      </a:r>
                      <a:endParaRPr lang="en-GB" sz="105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ne(R), |B(R)|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ni(R)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1-5ms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8 (mid)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3265981392"/>
                  </a:ext>
                </a:extLst>
              </a:tr>
              <a:tr h="7861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 err="1">
                          <a:effectLst/>
                        </a:rPr>
                        <a:t>Avantes</a:t>
                      </a:r>
                      <a:r>
                        <a:rPr lang="en-GB" sz="1050" dirty="0">
                          <a:effectLst/>
                        </a:rPr>
                        <a:t> Spectrometer (x1)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Single Chord Spectrometer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Doppler (of multiple lines 200-750nm)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Zeeman splitting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Beam Emission Spectroscopy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Visible Bremsstrahlung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Impurity Identification/monitoring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050">
                          <a:effectLst/>
                        </a:rPr>
                        <a:t>&lt;Ti&gt;, Ti(R), &lt;v</a:t>
                      </a:r>
                      <a:r>
                        <a:rPr lang="fi-FI" sz="1050" baseline="-25000">
                          <a:effectLst/>
                        </a:rPr>
                        <a:t>phi</a:t>
                      </a:r>
                      <a:r>
                        <a:rPr lang="fi-FI" sz="1050">
                          <a:effectLst/>
                        </a:rPr>
                        <a:t>&gt;, vi(R)</a:t>
                      </a:r>
                      <a:endParaRPr lang="en-GB" sz="105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050">
                          <a:effectLst/>
                        </a:rPr>
                        <a:t>ne(R), |B|(R)</a:t>
                      </a:r>
                      <a:endParaRPr lang="en-GB" sz="105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050">
                          <a:effectLst/>
                        </a:rPr>
                        <a:t>ni(R)</a:t>
                      </a:r>
                      <a:endParaRPr lang="en-GB" sz="105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050">
                          <a:effectLst/>
                        </a:rPr>
                        <a:t>&lt;Zeff&gt;</a:t>
                      </a:r>
                      <a:endParaRPr lang="en-GB" sz="105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Impurity content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1-5ms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8 (mid)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2394343182"/>
                  </a:ext>
                </a:extLst>
              </a:tr>
              <a:tr h="3102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Ocean Spectrometer (x1)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Survey Spectrometer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Impurity Identification/monitoring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Impurity content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1-20ms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3 (upper)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3829744943"/>
                  </a:ext>
                </a:extLst>
              </a:tr>
              <a:tr h="3102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Line Emission Monitor (8+4)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Spectral Line Diodes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Impurity monitoring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Impurity content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0.02ms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8 (mid) / 3 (lower)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186986126"/>
                  </a:ext>
                </a:extLst>
              </a:tr>
              <a:tr h="31022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X-Ray Spectroscopy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14" marR="124214" marT="62107" marB="6210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Canberra Spectrometer (x1)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X-ray spectrometer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High energy tail bremsstrahlung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Impurity Identification/monitoring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&lt;</a:t>
                      </a:r>
                      <a:r>
                        <a:rPr lang="en-GB" sz="1050" dirty="0" err="1">
                          <a:effectLst/>
                        </a:rPr>
                        <a:t>Te</a:t>
                      </a:r>
                      <a:r>
                        <a:rPr lang="en-GB" sz="1050" dirty="0">
                          <a:effectLst/>
                        </a:rPr>
                        <a:t>&gt;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10ms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1 (mid)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986852645"/>
                  </a:ext>
                </a:extLst>
              </a:tr>
              <a:tr h="3102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Crystal X-ray Spectrometer (x1)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Doppler (Fe-XXV)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Ti(R)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1-10ms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2 (mid)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4014330687"/>
                  </a:ext>
                </a:extLst>
              </a:tr>
              <a:tr h="3102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SXR Tomography (x3)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Soft X-ray spectrometer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No filter – Bolometry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With filter – Tomography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Radiated power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Te(R) 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1-10ms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2 (lower / mid / upper)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2478391459"/>
                  </a:ext>
                </a:extLst>
              </a:tr>
              <a:tr h="15875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Interferometry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14" marR="124214" marT="62107" marB="6210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Near-InfraRed interferometer (x1)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14" marR="124214" marT="62107" marB="6210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&lt;ne&gt; 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0.05ms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3 (mid)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2518511515"/>
                  </a:ext>
                </a:extLst>
              </a:tr>
              <a:tr h="1587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Submillimetre interferometer (x2)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&lt;ne&gt; 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0.05ms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3 (mid)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4205696785"/>
                  </a:ext>
                </a:extLst>
              </a:tr>
              <a:tr h="158758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Cameras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14" marR="124214" marT="62107" marB="6210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Fast Camera (x1)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Visible – monochrome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 anchor="ctr"/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Boundary shape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PFC temperatures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14" marR="124214" marT="62107" marB="6210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0.067ms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5 (mid)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1677519862"/>
                  </a:ext>
                </a:extLst>
              </a:tr>
              <a:tr h="1587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H-alfa Camera (x1)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H-alpha – monochrome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1-2ms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3 (mid)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2501957598"/>
                  </a:ext>
                </a:extLst>
              </a:tr>
              <a:tr h="1587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Marketing Camera (x1)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Visible – colour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N/A (acquires 1 frame)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5 (mid)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1225117688"/>
                  </a:ext>
                </a:extLst>
              </a:tr>
              <a:tr h="1587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IR Camera (x1)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IR - monochrome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33.3ms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3 (mid)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966614198"/>
                  </a:ext>
                </a:extLst>
              </a:tr>
              <a:tr h="158758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Magnetics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14" marR="124214" marT="62107" marB="6210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Rogowski Coils (x23)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 rowSpan="6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EFIT/PFIT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Specplot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14" marR="124214" marT="62107" marB="62107" anchor="ctr"/>
                </a:tc>
                <a:tc rowSpan="6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Internal plasma parameters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MHD modes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14" marR="124214" marT="62107" marB="6210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0.01ms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N/A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448931977"/>
                  </a:ext>
                </a:extLst>
              </a:tr>
              <a:tr h="1587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Saddle Loops (13+3+3+3+13+3+3+3)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0.01ms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1/2/3/4/5/6/7/8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1960224512"/>
                  </a:ext>
                </a:extLst>
              </a:tr>
              <a:tr h="1587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Flux Loops (x48)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0.01ms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N/A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81617349"/>
                  </a:ext>
                </a:extLst>
              </a:tr>
              <a:tr h="1587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BP-Probes (34+1+34+1)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0.01ms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1/3/5/7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389340470"/>
                  </a:ext>
                </a:extLst>
              </a:tr>
              <a:tr h="1587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BT-Probes (2+2+2+2)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0.01ms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1/3/5/7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4148732323"/>
                  </a:ext>
                </a:extLst>
              </a:tr>
              <a:tr h="1587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Diamagnetic Loops (2+2)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0.01ms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1/5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448935633"/>
                  </a:ext>
                </a:extLst>
              </a:tr>
              <a:tr h="31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DNBI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Diagnostic Neutral Beam (x1) Budker DNBI (100kW/50keV)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Beam Emission Spectroscopy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CXRS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(See Avantes and Princeton)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5ms (beam modulation)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7 (mid)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2726579502"/>
                  </a:ext>
                </a:extLst>
              </a:tr>
              <a:tr h="15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ECE Radiometer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ECE Radiometer (x8)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&lt;Te&gt;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0.05ms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3 (mid)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3860639363"/>
                  </a:ext>
                </a:extLst>
              </a:tr>
              <a:tr h="15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NPA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Neutral Particle Analyser (x1)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Ti (peak – no profile)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0.01-1ms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4 (mid)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6" marR="66716" marT="0" marB="0"/>
                </a:tc>
                <a:extLst>
                  <a:ext uri="{0D108BD9-81ED-4DB2-BD59-A6C34878D82A}">
                    <a16:rowId xmlns:a16="http://schemas.microsoft.com/office/drawing/2014/main" val="1755098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575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1F30-A18F-4A8B-ABB0-AFA6140E7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Programme 2 configuration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ECC2F-1C51-4CDD-9016-F8D58FEBF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6100D9-B50B-4B4F-BC3F-E23F4BB88A3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4" b="10288"/>
          <a:stretch/>
        </p:blipFill>
        <p:spPr bwMode="auto">
          <a:xfrm>
            <a:off x="522634" y="1921873"/>
            <a:ext cx="2952056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55AAA6-5776-4E46-A5A3-A47B0BE834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53400"/>
              </p:ext>
            </p:extLst>
          </p:nvPr>
        </p:nvGraphicFramePr>
        <p:xfrm>
          <a:off x="3312000" y="3916800"/>
          <a:ext cx="4286885" cy="1887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9460">
                  <a:extLst>
                    <a:ext uri="{9D8B030D-6E8A-4147-A177-3AD203B41FA5}">
                      <a16:colId xmlns:a16="http://schemas.microsoft.com/office/drawing/2014/main" val="376392422"/>
                    </a:ext>
                  </a:extLst>
                </a:gridCol>
                <a:gridCol w="827405">
                  <a:extLst>
                    <a:ext uri="{9D8B030D-6E8A-4147-A177-3AD203B41FA5}">
                      <a16:colId xmlns:a16="http://schemas.microsoft.com/office/drawing/2014/main" val="2108854275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4218991366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435007985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PSU name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Maximum voltage (V)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Maximum current (kA)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Controllable Duration (s)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5139449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215195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4926108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BvL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8403215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BvU</a:t>
                      </a: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(x2)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0071653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Psh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531445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17.1/11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1.1/2.0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2780042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TF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 (flat top)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TBD (pulse duration)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33940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E40B102-E110-4D25-986E-6219CFB39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73302"/>
              </p:ext>
            </p:extLst>
          </p:nvPr>
        </p:nvGraphicFramePr>
        <p:xfrm>
          <a:off x="3312000" y="1693281"/>
          <a:ext cx="3489960" cy="1692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7085">
                  <a:extLst>
                    <a:ext uri="{9D8B030D-6E8A-4147-A177-3AD203B41FA5}">
                      <a16:colId xmlns:a16="http://schemas.microsoft.com/office/drawing/2014/main" val="3041803949"/>
                    </a:ext>
                  </a:extLst>
                </a:gridCol>
                <a:gridCol w="676356">
                  <a:extLst>
                    <a:ext uri="{9D8B030D-6E8A-4147-A177-3AD203B41FA5}">
                      <a16:colId xmlns:a16="http://schemas.microsoft.com/office/drawing/2014/main" val="929646955"/>
                    </a:ext>
                  </a:extLst>
                </a:gridCol>
                <a:gridCol w="650631">
                  <a:extLst>
                    <a:ext uri="{9D8B030D-6E8A-4147-A177-3AD203B41FA5}">
                      <a16:colId xmlns:a16="http://schemas.microsoft.com/office/drawing/2014/main" val="2848207390"/>
                    </a:ext>
                  </a:extLst>
                </a:gridCol>
                <a:gridCol w="527538">
                  <a:extLst>
                    <a:ext uri="{9D8B030D-6E8A-4147-A177-3AD203B41FA5}">
                      <a16:colId xmlns:a16="http://schemas.microsoft.com/office/drawing/2014/main" val="4153203602"/>
                    </a:ext>
                  </a:extLst>
                </a:gridCol>
                <a:gridCol w="828350">
                  <a:extLst>
                    <a:ext uri="{9D8B030D-6E8A-4147-A177-3AD203B41FA5}">
                      <a16:colId xmlns:a16="http://schemas.microsoft.com/office/drawing/2014/main" val="3375529643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Coil name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 centre (m)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Z centre (m)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Turns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LN cooled (Y/N)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7805669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MC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0.750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0.355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0136249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Div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0.193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0.808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5877316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BvU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1.047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1.039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7774808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BvL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1.386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0.268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16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094297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Psh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0.861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0.649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1623752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Sol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0.130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0.000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190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7817804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TF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77941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079BF6D-E857-48CD-B412-E66E0BD82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971504"/>
              </p:ext>
            </p:extLst>
          </p:nvPr>
        </p:nvGraphicFramePr>
        <p:xfrm>
          <a:off x="6923537" y="1690689"/>
          <a:ext cx="1856028" cy="701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348">
                  <a:extLst>
                    <a:ext uri="{9D8B030D-6E8A-4147-A177-3AD203B41FA5}">
                      <a16:colId xmlns:a16="http://schemas.microsoft.com/office/drawing/2014/main" val="2385616871"/>
                    </a:ext>
                  </a:extLst>
                </a:gridCol>
                <a:gridCol w="1188680">
                  <a:extLst>
                    <a:ext uri="{9D8B030D-6E8A-4147-A177-3AD203B41FA5}">
                      <a16:colId xmlns:a16="http://schemas.microsoft.com/office/drawing/2014/main" val="3922834786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Auxiliary system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Description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5602634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</a:rPr>
                        <a:t>RFX NBI</a:t>
                      </a:r>
                      <a:endParaRPr lang="en-GB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</a:rPr>
                        <a:t>1MW / 25keV / 30ms</a:t>
                      </a:r>
                      <a:endParaRPr lang="en-GB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2755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755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DA9A-4DE0-473B-A461-C2607C55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Programme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BBD5-374B-4082-BCEC-4F2A6D8E8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Major upgrade after Programme 2:</a:t>
            </a:r>
          </a:p>
          <a:p>
            <a:pPr lvl="1"/>
            <a:r>
              <a:rPr lang="en-GB" dirty="0"/>
              <a:t>New inner vacuum chamber (IVC2) – divertor, passive plates, space allocated for EBW and pellet injector,…</a:t>
            </a:r>
          </a:p>
          <a:p>
            <a:pPr lvl="1"/>
            <a:r>
              <a:rPr lang="en-GB" dirty="0"/>
              <a:t>1MW, 55keV, 2.0s HNBI</a:t>
            </a:r>
          </a:p>
          <a:p>
            <a:pPr lvl="1"/>
            <a:r>
              <a:rPr lang="en-GB" dirty="0"/>
              <a:t>Two new pairs of PF coils – capability for 2MA operation, improved shaping, and strike-point control</a:t>
            </a:r>
          </a:p>
          <a:p>
            <a:r>
              <a:rPr lang="en-GB" dirty="0"/>
              <a:t>Final design reviews in early 2019</a:t>
            </a:r>
            <a:r>
              <a:rPr lang="en-GB" dirty="0">
                <a:sym typeface="Wingdings" panose="05000000000000000000" pitchFamily="2" charset="2"/>
              </a:rPr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F57AE-32F7-485E-AE52-6E80620F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68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1F30-A18F-4A8B-ABB0-AFA6140E7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Programme 3 configuration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ECC2F-1C51-4CDD-9016-F8D58FEBF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55AAA6-5776-4E46-A5A3-A47B0BE834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329508"/>
              </p:ext>
            </p:extLst>
          </p:nvPr>
        </p:nvGraphicFramePr>
        <p:xfrm>
          <a:off x="3312318" y="3915118"/>
          <a:ext cx="4344035" cy="22621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6610">
                  <a:extLst>
                    <a:ext uri="{9D8B030D-6E8A-4147-A177-3AD203B41FA5}">
                      <a16:colId xmlns:a16="http://schemas.microsoft.com/office/drawing/2014/main" val="376392422"/>
                    </a:ext>
                  </a:extLst>
                </a:gridCol>
                <a:gridCol w="827405">
                  <a:extLst>
                    <a:ext uri="{9D8B030D-6E8A-4147-A177-3AD203B41FA5}">
                      <a16:colId xmlns:a16="http://schemas.microsoft.com/office/drawing/2014/main" val="2108854275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4218991366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435007985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PSU name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Maximum voltage (V)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Maximum current (kA)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Controllable Duration (s)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5139449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215195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4926108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BvL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8403215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BvU</a:t>
                      </a: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(x2)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2016302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BvM</a:t>
                      </a:r>
                      <a:endParaRPr lang="en-GB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8728340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8920084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Psh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531445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17.1/11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1.1/2.0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2780042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TF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 (flat top)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TBD (pulse duration)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3394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C386C1-99CA-4892-93D1-1845848A5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565194"/>
              </p:ext>
            </p:extLst>
          </p:nvPr>
        </p:nvGraphicFramePr>
        <p:xfrm>
          <a:off x="6923537" y="1690689"/>
          <a:ext cx="1856028" cy="10525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348">
                  <a:extLst>
                    <a:ext uri="{9D8B030D-6E8A-4147-A177-3AD203B41FA5}">
                      <a16:colId xmlns:a16="http://schemas.microsoft.com/office/drawing/2014/main" val="2385616871"/>
                    </a:ext>
                  </a:extLst>
                </a:gridCol>
                <a:gridCol w="1188680">
                  <a:extLst>
                    <a:ext uri="{9D8B030D-6E8A-4147-A177-3AD203B41FA5}">
                      <a16:colId xmlns:a16="http://schemas.microsoft.com/office/drawing/2014/main" val="3922834786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Auxiliary system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Description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5602634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RFX NBI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1MW / 25keV / 30ms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2755108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HNBI (</a:t>
                      </a:r>
                      <a:r>
                        <a:rPr lang="en-GB" sz="11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Budker</a:t>
                      </a: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1MW / 55keV / 2.0s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04390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A8E298E-322A-4CB8-A84A-27F35B59A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31" y="1690689"/>
            <a:ext cx="2288252" cy="5014569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5ACE68C-98BC-4FE2-BD36-9FE4DFC99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512428"/>
              </p:ext>
            </p:extLst>
          </p:nvPr>
        </p:nvGraphicFramePr>
        <p:xfrm>
          <a:off x="3312318" y="1690689"/>
          <a:ext cx="3489960" cy="2066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7085">
                  <a:extLst>
                    <a:ext uri="{9D8B030D-6E8A-4147-A177-3AD203B41FA5}">
                      <a16:colId xmlns:a16="http://schemas.microsoft.com/office/drawing/2014/main" val="3041803949"/>
                    </a:ext>
                  </a:extLst>
                </a:gridCol>
                <a:gridCol w="676356">
                  <a:extLst>
                    <a:ext uri="{9D8B030D-6E8A-4147-A177-3AD203B41FA5}">
                      <a16:colId xmlns:a16="http://schemas.microsoft.com/office/drawing/2014/main" val="929646955"/>
                    </a:ext>
                  </a:extLst>
                </a:gridCol>
                <a:gridCol w="650631">
                  <a:extLst>
                    <a:ext uri="{9D8B030D-6E8A-4147-A177-3AD203B41FA5}">
                      <a16:colId xmlns:a16="http://schemas.microsoft.com/office/drawing/2014/main" val="2848207390"/>
                    </a:ext>
                  </a:extLst>
                </a:gridCol>
                <a:gridCol w="527538">
                  <a:extLst>
                    <a:ext uri="{9D8B030D-6E8A-4147-A177-3AD203B41FA5}">
                      <a16:colId xmlns:a16="http://schemas.microsoft.com/office/drawing/2014/main" val="4153203602"/>
                    </a:ext>
                  </a:extLst>
                </a:gridCol>
                <a:gridCol w="828350">
                  <a:extLst>
                    <a:ext uri="{9D8B030D-6E8A-4147-A177-3AD203B41FA5}">
                      <a16:colId xmlns:a16="http://schemas.microsoft.com/office/drawing/2014/main" val="3375529643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Coil name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 centre (m)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Z centre (m)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Turns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LN cooled (Y/N)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7805669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MC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0.750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0.355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0136249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Div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0.193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0.808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5877316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BvL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1.386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0.268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16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7774808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BvU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1.047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1.039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094297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rgbClr val="FF0000"/>
                          </a:solidFill>
                          <a:effectLst/>
                        </a:rPr>
                        <a:t>BvM</a:t>
                      </a: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6221987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8483705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Psh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0.861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0.649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1623752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Sol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0.130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0.000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190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7817804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TF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779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50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DBC12-5CEE-4315-8CBE-225F3399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BDA86-C500-4130-ADAC-806D30C68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impact on Programme 3: now is the time!</a:t>
            </a:r>
          </a:p>
          <a:p>
            <a:r>
              <a:rPr lang="en-GB" dirty="0"/>
              <a:t>IVC2 design on-going – diagnostic requests and recommendations still possible</a:t>
            </a:r>
          </a:p>
          <a:p>
            <a:r>
              <a:rPr lang="en-GB" dirty="0"/>
              <a:t>Physics Programme flexible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B1F4C-9DCD-4327-A257-F59C2225C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371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887" y="1794406"/>
            <a:ext cx="5041457" cy="2505060"/>
          </a:xfrm>
        </p:spPr>
        <p:txBody>
          <a:bodyPr>
            <a:normAutofit/>
          </a:bodyPr>
          <a:lstStyle/>
          <a:p>
            <a:pPr algn="r"/>
            <a:r>
              <a:rPr lang="en-GB" sz="48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00519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887" y="1794406"/>
            <a:ext cx="5041457" cy="2505060"/>
          </a:xfrm>
        </p:spPr>
        <p:txBody>
          <a:bodyPr>
            <a:normAutofit/>
          </a:bodyPr>
          <a:lstStyle/>
          <a:p>
            <a:pPr algn="r"/>
            <a:r>
              <a:rPr lang="en-GB" sz="4800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091593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72441-5DD3-49B8-86C7-21B62C4C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 Milestones to 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93CADF-06A8-4708-B478-0E5505BAD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9" r="7186"/>
          <a:stretch/>
        </p:blipFill>
        <p:spPr>
          <a:xfrm>
            <a:off x="628649" y="1690689"/>
            <a:ext cx="1980000" cy="1853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CA98FF-B24F-4605-90B8-4B101FC146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r="9695" b="-1284"/>
          <a:stretch/>
        </p:blipFill>
        <p:spPr>
          <a:xfrm>
            <a:off x="6623722" y="3173695"/>
            <a:ext cx="2319658" cy="18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AFA47A-E75C-4DEF-8ED8-70B3E7630D35}"/>
              </a:ext>
            </a:extLst>
          </p:cNvPr>
          <p:cNvSpPr txBox="1"/>
          <p:nvPr/>
        </p:nvSpPr>
        <p:spPr>
          <a:xfrm>
            <a:off x="2700231" y="1706991"/>
            <a:ext cx="485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ST25: </a:t>
            </a:r>
            <a:r>
              <a:rPr lang="en-GB" dirty="0">
                <a:latin typeface="+mj-lt"/>
              </a:rPr>
              <a:t>working prototype with copper magnets achieved several second RF plasmas and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Demonstrated that Tokamak Energy can rapidly build and test working prototypes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245971-2879-426F-AD45-EB2060B05071}"/>
              </a:ext>
            </a:extLst>
          </p:cNvPr>
          <p:cNvSpPr txBox="1"/>
          <p:nvPr/>
        </p:nvSpPr>
        <p:spPr>
          <a:xfrm>
            <a:off x="1883839" y="3586551"/>
            <a:ext cx="485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ST25 (HTS):</a:t>
            </a:r>
            <a:r>
              <a:rPr lang="en-GB" dirty="0">
                <a:latin typeface="+mj-lt"/>
              </a:rPr>
              <a:t> first tokamak featuring all high temperature superconducting magnets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Achieved continuous plasma for 29 hours – a new world record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3A98A-2ADC-49AC-9A16-38EBB98269BA}"/>
              </a:ext>
            </a:extLst>
          </p:cNvPr>
          <p:cNvSpPr txBox="1"/>
          <p:nvPr/>
        </p:nvSpPr>
        <p:spPr>
          <a:xfrm>
            <a:off x="2700231" y="5160510"/>
            <a:ext cx="508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ST40:</a:t>
            </a:r>
            <a:r>
              <a:rPr lang="en-GB" dirty="0">
                <a:latin typeface="+mj-lt"/>
              </a:rPr>
              <a:t>  worlds first high field spherical tokamak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ysClr val="windowText" lastClr="000000"/>
                </a:solidFill>
                <a:latin typeface="+mj-lt"/>
              </a:rPr>
              <a:t>First operations started in January 2018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04FABC8E-3D12-4474-BC91-27C4FC3AA4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979" r="14583"/>
          <a:stretch/>
        </p:blipFill>
        <p:spPr>
          <a:xfrm>
            <a:off x="628649" y="4859956"/>
            <a:ext cx="1980000" cy="17996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D89FC-C9CA-47CF-8656-CC2CF25B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90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EF9F-7685-4DBE-ADD6-01832BDF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Merging-compression start-up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F9BC5E-BC9F-4987-B74E-0E9C44EC1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5" y="2313335"/>
            <a:ext cx="7096009" cy="199061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59E91-7624-4DF3-9C25-EF618CD9A2AF}"/>
              </a:ext>
            </a:extLst>
          </p:cNvPr>
          <p:cNvSpPr txBox="1"/>
          <p:nvPr/>
        </p:nvSpPr>
        <p:spPr>
          <a:xfrm>
            <a:off x="996640" y="6357627"/>
            <a:ext cx="712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[1] F. </a:t>
            </a:r>
            <a:r>
              <a:rPr lang="en-GB" sz="1400" dirty="0" err="1"/>
              <a:t>Alladio</a:t>
            </a:r>
            <a:r>
              <a:rPr lang="en-GB" sz="1400" dirty="0"/>
              <a:t> </a:t>
            </a:r>
            <a:r>
              <a:rPr lang="en-GB" sz="1400" i="1" dirty="0"/>
              <a:t>et al.</a:t>
            </a:r>
            <a:r>
              <a:rPr lang="en-GB" sz="1400" dirty="0"/>
              <a:t>, Status and perspectives of MAST start-up in the absence of solenoid flux, 33rd EPS Conference on Plasma Phys. Rome, 19 - 23 June 2006, P-1.095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907530-ECDE-471C-9816-3BCF0EFD069A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dirty="0"/>
              <a:t>MAST pulse #14412 [1]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C9A426-5A75-4E81-97D2-E90B27C36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9" y="4512227"/>
            <a:ext cx="7444832" cy="1856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8F778-7544-4854-9EC0-E02C335F2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4" y="4551512"/>
            <a:ext cx="7444827" cy="185628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1677C0-A0E1-4076-868E-EBB83C51E51C}"/>
              </a:ext>
            </a:extLst>
          </p:cNvPr>
          <p:cNvCxnSpPr>
            <a:cxnSpLocks/>
          </p:cNvCxnSpPr>
          <p:nvPr/>
        </p:nvCxnSpPr>
        <p:spPr>
          <a:xfrm>
            <a:off x="1826930" y="4229563"/>
            <a:ext cx="1628979" cy="429987"/>
          </a:xfrm>
          <a:prstGeom prst="line">
            <a:avLst/>
          </a:prstGeom>
          <a:ln w="9525">
            <a:solidFill>
              <a:srgbClr val="02020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39B614-BACC-42B4-BF9D-E76745B9336E}"/>
              </a:ext>
            </a:extLst>
          </p:cNvPr>
          <p:cNvCxnSpPr>
            <a:cxnSpLocks/>
          </p:cNvCxnSpPr>
          <p:nvPr/>
        </p:nvCxnSpPr>
        <p:spPr>
          <a:xfrm>
            <a:off x="2639180" y="4220897"/>
            <a:ext cx="1048884" cy="438653"/>
          </a:xfrm>
          <a:prstGeom prst="line">
            <a:avLst/>
          </a:prstGeom>
          <a:ln w="9525">
            <a:solidFill>
              <a:srgbClr val="02020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E4E37C-A284-4C63-9427-96ABE5C056BE}"/>
              </a:ext>
            </a:extLst>
          </p:cNvPr>
          <p:cNvCxnSpPr>
            <a:cxnSpLocks/>
          </p:cNvCxnSpPr>
          <p:nvPr/>
        </p:nvCxnSpPr>
        <p:spPr>
          <a:xfrm>
            <a:off x="3506659" y="4208736"/>
            <a:ext cx="417977" cy="450814"/>
          </a:xfrm>
          <a:prstGeom prst="line">
            <a:avLst/>
          </a:prstGeom>
          <a:ln w="9525">
            <a:solidFill>
              <a:srgbClr val="02020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9FFC04-AEB8-45A7-A0E9-F0A66C1CD2BB}"/>
              </a:ext>
            </a:extLst>
          </p:cNvPr>
          <p:cNvCxnSpPr>
            <a:cxnSpLocks/>
          </p:cNvCxnSpPr>
          <p:nvPr/>
        </p:nvCxnSpPr>
        <p:spPr>
          <a:xfrm flipH="1">
            <a:off x="4066100" y="4208736"/>
            <a:ext cx="4659" cy="450814"/>
          </a:xfrm>
          <a:prstGeom prst="line">
            <a:avLst/>
          </a:prstGeom>
          <a:ln w="9525">
            <a:solidFill>
              <a:srgbClr val="02020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523A14-3B3C-427A-A52A-B4253F99424B}"/>
              </a:ext>
            </a:extLst>
          </p:cNvPr>
          <p:cNvCxnSpPr>
            <a:cxnSpLocks/>
          </p:cNvCxnSpPr>
          <p:nvPr/>
        </p:nvCxnSpPr>
        <p:spPr>
          <a:xfrm flipH="1">
            <a:off x="4211283" y="4229563"/>
            <a:ext cx="711067" cy="429987"/>
          </a:xfrm>
          <a:prstGeom prst="line">
            <a:avLst/>
          </a:prstGeom>
          <a:ln w="9525">
            <a:solidFill>
              <a:srgbClr val="02020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993F56-1AAE-43D4-A719-0EF9C9FE0DCC}"/>
              </a:ext>
            </a:extLst>
          </p:cNvPr>
          <p:cNvCxnSpPr>
            <a:cxnSpLocks/>
          </p:cNvCxnSpPr>
          <p:nvPr/>
        </p:nvCxnSpPr>
        <p:spPr>
          <a:xfrm flipH="1">
            <a:off x="4392687" y="4229563"/>
            <a:ext cx="1405232" cy="429987"/>
          </a:xfrm>
          <a:prstGeom prst="line">
            <a:avLst/>
          </a:prstGeom>
          <a:ln w="9525">
            <a:solidFill>
              <a:srgbClr val="02020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0900EE-C5B3-44E3-9B7E-06276EB68FE6}"/>
              </a:ext>
            </a:extLst>
          </p:cNvPr>
          <p:cNvCxnSpPr>
            <a:cxnSpLocks/>
          </p:cNvCxnSpPr>
          <p:nvPr/>
        </p:nvCxnSpPr>
        <p:spPr>
          <a:xfrm flipH="1">
            <a:off x="4632588" y="4229563"/>
            <a:ext cx="2025582" cy="429987"/>
          </a:xfrm>
          <a:prstGeom prst="line">
            <a:avLst/>
          </a:prstGeom>
          <a:ln w="9525">
            <a:solidFill>
              <a:srgbClr val="02020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EEAF69-EC69-4CBF-9947-EF7AA40DD018}"/>
              </a:ext>
            </a:extLst>
          </p:cNvPr>
          <p:cNvCxnSpPr>
            <a:cxnSpLocks/>
          </p:cNvCxnSpPr>
          <p:nvPr/>
        </p:nvCxnSpPr>
        <p:spPr>
          <a:xfrm flipH="1">
            <a:off x="6281623" y="4229563"/>
            <a:ext cx="1244314" cy="429987"/>
          </a:xfrm>
          <a:prstGeom prst="line">
            <a:avLst/>
          </a:prstGeom>
          <a:ln w="9525">
            <a:solidFill>
              <a:srgbClr val="02020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5867925E-30B5-4712-9B7C-282E2C82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723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EB27F2-5379-4B7E-8AB6-DCCADE638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59" y="1883786"/>
            <a:ext cx="4451041" cy="4235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660526" cy="4351338"/>
          </a:xfrm>
        </p:spPr>
        <p:txBody>
          <a:bodyPr>
            <a:normAutofit/>
          </a:bodyPr>
          <a:lstStyle/>
          <a:p>
            <a:r>
              <a:rPr lang="en-GB" dirty="0"/>
              <a:t>Tokamak Energy – Who are we?</a:t>
            </a:r>
          </a:p>
          <a:p>
            <a:r>
              <a:rPr lang="en-GB" dirty="0"/>
              <a:t>ST40 – High field ST</a:t>
            </a:r>
          </a:p>
          <a:p>
            <a:r>
              <a:rPr lang="en-GB" dirty="0"/>
              <a:t>ST40 first operations and results</a:t>
            </a:r>
          </a:p>
          <a:p>
            <a:pPr lvl="1"/>
            <a:r>
              <a:rPr lang="en-GB" dirty="0"/>
              <a:t>Merging-compression start-up</a:t>
            </a:r>
          </a:p>
          <a:p>
            <a:pPr lvl="1"/>
            <a:r>
              <a:rPr lang="en-GB" dirty="0"/>
              <a:t>Magnetic reconstruction and camera images</a:t>
            </a:r>
          </a:p>
          <a:p>
            <a:r>
              <a:rPr lang="en-GB" b="1" dirty="0"/>
              <a:t>Future of ST40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5143C-B93B-436E-8331-A4082B35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61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D942B-1C22-43E9-8DEF-6CD8173B6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Diagnostics available already</a:t>
            </a:r>
          </a:p>
        </p:txBody>
      </p:sp>
      <p:pic>
        <p:nvPicPr>
          <p:cNvPr id="52" name="Content Placeholder 51">
            <a:extLst>
              <a:ext uri="{FF2B5EF4-FFF2-40B4-BE49-F238E27FC236}">
                <a16:creationId xmlns:a16="http://schemas.microsoft.com/office/drawing/2014/main" id="{8371DA6C-EE3D-46DE-97EC-6DB9DFE57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07" y="1690689"/>
            <a:ext cx="4540530" cy="2948512"/>
          </a:xfrm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BFEF9E07-9011-49B1-8C8D-1222714971B4}"/>
              </a:ext>
            </a:extLst>
          </p:cNvPr>
          <p:cNvSpPr txBox="1">
            <a:spLocks/>
          </p:cNvSpPr>
          <p:nvPr/>
        </p:nvSpPr>
        <p:spPr>
          <a:xfrm>
            <a:off x="628650" y="4771937"/>
            <a:ext cx="4821086" cy="1988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Two fast monochrome cameras</a:t>
            </a:r>
          </a:p>
          <a:p>
            <a:r>
              <a:rPr lang="en-GB" dirty="0"/>
              <a:t>Spectrometer (200-700nm), line diodes</a:t>
            </a:r>
          </a:p>
          <a:p>
            <a:r>
              <a:rPr lang="en-GB" dirty="0"/>
              <a:t>Magnetics: </a:t>
            </a:r>
            <a:r>
              <a:rPr lang="en-GB" dirty="0">
                <a:solidFill>
                  <a:srgbClr val="2E75B6"/>
                </a:solidFill>
              </a:rPr>
              <a:t>Bp-probes</a:t>
            </a:r>
            <a:r>
              <a:rPr lang="en-GB" dirty="0"/>
              <a:t>, </a:t>
            </a:r>
            <a:r>
              <a:rPr lang="en-GB" dirty="0">
                <a:solidFill>
                  <a:srgbClr val="FF0000"/>
                </a:solidFill>
              </a:rPr>
              <a:t>flux loops</a:t>
            </a:r>
            <a:r>
              <a:rPr lang="en-GB" dirty="0"/>
              <a:t>, Rogowski coils, diamagnetic loops</a:t>
            </a:r>
          </a:p>
          <a:p>
            <a:r>
              <a:rPr lang="en-GB" dirty="0"/>
              <a:t>NIR interferometer, ECE radiometer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5DBA5-8CC1-4930-BA78-6291DDD5F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21" y="1594827"/>
            <a:ext cx="3422057" cy="49580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A0FED-ACF6-45F6-9DCE-953FDB19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105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14BD-7E22-4F94-BD90-47EFB9B8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ST40 pulse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DB378-1235-4400-A3A0-89AEA86AF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255287" cy="4351338"/>
          </a:xfrm>
        </p:spPr>
        <p:txBody>
          <a:bodyPr/>
          <a:lstStyle/>
          <a:p>
            <a:r>
              <a:rPr lang="en-GB" dirty="0"/>
              <a:t>ST40 pulse #5118</a:t>
            </a:r>
          </a:p>
          <a:p>
            <a:pPr lvl="1"/>
            <a:r>
              <a:rPr lang="fi-FI" dirty="0"/>
              <a:t>P</a:t>
            </a:r>
            <a:r>
              <a:rPr lang="en-GB" dirty="0"/>
              <a:t>F and TF coils ramped up</a:t>
            </a:r>
          </a:p>
          <a:p>
            <a:pPr lvl="1"/>
            <a:r>
              <a:rPr lang="en-GB" dirty="0"/>
              <a:t>MC PSU fired</a:t>
            </a:r>
          </a:p>
          <a:p>
            <a:pPr lvl="1"/>
            <a:r>
              <a:rPr lang="en-GB" dirty="0"/>
              <a:t>Induced currents in coils partly compensated by the PSUs</a:t>
            </a:r>
          </a:p>
          <a:p>
            <a:pPr lvl="1"/>
            <a:r>
              <a:rPr lang="en-GB" dirty="0"/>
              <a:t>Induced currents in passive structures decay naturally</a:t>
            </a:r>
          </a:p>
          <a:p>
            <a:endParaRPr lang="en-GB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6725671-8034-4E2A-B957-BCF70FA3A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00" y="2300160"/>
            <a:ext cx="5220000" cy="34022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B3721-37A5-4238-B2C4-A7B59B7E7FDE}"/>
              </a:ext>
            </a:extLst>
          </p:cNvPr>
          <p:cNvSpPr txBox="1"/>
          <p:nvPr/>
        </p:nvSpPr>
        <p:spPr>
          <a:xfrm>
            <a:off x="5902810" y="2110471"/>
            <a:ext cx="1262380" cy="37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Full </a:t>
            </a:r>
            <a:r>
              <a:rPr lang="fi-FI" dirty="0" err="1"/>
              <a:t>pulse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2CFD6-66FD-45BC-987A-21F9288F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253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6FF600A-72C0-4555-9903-9E83470CAB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00" y="2300160"/>
            <a:ext cx="5220000" cy="340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ED14BD-7E22-4F94-BD90-47EFB9B8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ST40 pulse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DB378-1235-4400-A3A0-89AEA86AF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255287" cy="4351338"/>
          </a:xfrm>
        </p:spPr>
        <p:txBody>
          <a:bodyPr/>
          <a:lstStyle/>
          <a:p>
            <a:r>
              <a:rPr lang="en-GB" dirty="0"/>
              <a:t>ST40 pulse #5118</a:t>
            </a:r>
          </a:p>
          <a:p>
            <a:pPr lvl="1"/>
            <a:r>
              <a:rPr lang="fi-FI" dirty="0"/>
              <a:t>P</a:t>
            </a:r>
            <a:r>
              <a:rPr lang="en-GB" dirty="0"/>
              <a:t>F and TF coils ramped up</a:t>
            </a:r>
          </a:p>
          <a:p>
            <a:pPr lvl="1"/>
            <a:r>
              <a:rPr lang="en-GB" dirty="0"/>
              <a:t>MC PSU fired</a:t>
            </a:r>
          </a:p>
          <a:p>
            <a:pPr lvl="1"/>
            <a:r>
              <a:rPr lang="en-GB" dirty="0"/>
              <a:t>Induced currents in coils partly compensated by the PSUs</a:t>
            </a:r>
          </a:p>
          <a:p>
            <a:pPr lvl="1"/>
            <a:r>
              <a:rPr lang="en-GB" dirty="0"/>
              <a:t>Induced currents in passive structures decay naturally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52B63D-BB34-44BC-939D-6EF45E04FD51}"/>
              </a:ext>
            </a:extLst>
          </p:cNvPr>
          <p:cNvSpPr/>
          <p:nvPr/>
        </p:nvSpPr>
        <p:spPr>
          <a:xfrm>
            <a:off x="6370820" y="2558229"/>
            <a:ext cx="151558" cy="2755783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7F741-BDED-4C8A-B3FD-5CA38E81EB9B}"/>
              </a:ext>
            </a:extLst>
          </p:cNvPr>
          <p:cNvSpPr txBox="1"/>
          <p:nvPr/>
        </p:nvSpPr>
        <p:spPr>
          <a:xfrm>
            <a:off x="5902810" y="2110471"/>
            <a:ext cx="1262380" cy="37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Full </a:t>
            </a:r>
            <a:r>
              <a:rPr lang="fi-FI" dirty="0" err="1"/>
              <a:t>pulse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D8B10-426D-4268-B6D7-C70205A35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197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792FFE-41CE-46F2-873A-295BDBDC5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00" y="2300160"/>
            <a:ext cx="5220000" cy="3402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ED14BD-7E22-4F94-BD90-47EFB9B8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ST40 pulse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52AF33-EE91-4469-A5A1-3128F5F7A65C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32552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ST40 pulse #5118</a:t>
            </a:r>
          </a:p>
          <a:p>
            <a:pPr lvl="1"/>
            <a:r>
              <a:rPr lang="fi-FI"/>
              <a:t>P</a:t>
            </a:r>
            <a:r>
              <a:rPr lang="en-GB"/>
              <a:t>F and TF coils ramped up</a:t>
            </a:r>
          </a:p>
          <a:p>
            <a:pPr lvl="1"/>
            <a:r>
              <a:rPr lang="en-GB" dirty="0"/>
              <a:t>MC PSU fired</a:t>
            </a:r>
          </a:p>
          <a:p>
            <a:pPr lvl="1"/>
            <a:r>
              <a:rPr lang="en-GB" dirty="0"/>
              <a:t>Induced currents in coils partly compensated by the PSUs</a:t>
            </a:r>
          </a:p>
          <a:p>
            <a:pPr lvl="1"/>
            <a:r>
              <a:rPr lang="en-GB" dirty="0"/>
              <a:t>Induced currents in passive structures decay naturally</a:t>
            </a:r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1DCF61-6D66-4363-80FE-7B8B68C1D60D}"/>
              </a:ext>
            </a:extLst>
          </p:cNvPr>
          <p:cNvSpPr txBox="1"/>
          <p:nvPr/>
        </p:nvSpPr>
        <p:spPr>
          <a:xfrm>
            <a:off x="6807340" y="6299325"/>
            <a:ext cx="122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disruption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15EAED-360F-4453-945B-4728EE8F566F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644731" y="5125065"/>
            <a:ext cx="398786" cy="6272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623D49F-8A1B-4098-95A3-09E412FE3E6E}"/>
              </a:ext>
            </a:extLst>
          </p:cNvPr>
          <p:cNvSpPr txBox="1"/>
          <p:nvPr/>
        </p:nvSpPr>
        <p:spPr>
          <a:xfrm>
            <a:off x="6011451" y="2110470"/>
            <a:ext cx="1045097" cy="37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Zoom</a:t>
            </a:r>
            <a:r>
              <a:rPr lang="fi-FI" dirty="0"/>
              <a:t> in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232DA3-CB52-4583-BCBC-F39C05E1D770}"/>
              </a:ext>
            </a:extLst>
          </p:cNvPr>
          <p:cNvSpPr txBox="1"/>
          <p:nvPr/>
        </p:nvSpPr>
        <p:spPr>
          <a:xfrm>
            <a:off x="4033622" y="5752352"/>
            <a:ext cx="1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MC coil </a:t>
            </a:r>
          </a:p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trigger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887FB-3003-4DDC-A9FD-8AEBE1C9D870}"/>
              </a:ext>
            </a:extLst>
          </p:cNvPr>
          <p:cNvSpPr txBox="1"/>
          <p:nvPr/>
        </p:nvSpPr>
        <p:spPr>
          <a:xfrm>
            <a:off x="5172096" y="6075517"/>
            <a:ext cx="1389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merging-compression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9D0026-17AD-4D99-A10D-4C1E2B20D70A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5855275" y="4660490"/>
            <a:ext cx="11674" cy="14150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136BFF-5D1A-4E34-97E8-9195C418B464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7418449" y="4232787"/>
            <a:ext cx="0" cy="20665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93303FD-21B4-4E1D-AADE-DC6AEB88A01A}"/>
              </a:ext>
            </a:extLst>
          </p:cNvPr>
          <p:cNvSpPr txBox="1"/>
          <p:nvPr/>
        </p:nvSpPr>
        <p:spPr>
          <a:xfrm>
            <a:off x="6263446" y="5816210"/>
            <a:ext cx="88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flat-top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5373B4-AF7F-4C9C-A56D-D4A3CC60D751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6704519" y="4232787"/>
            <a:ext cx="0" cy="15834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56AB6A78-F1E6-4D3B-9C24-0C0A32F9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835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D47CA-2A76-4023-9C30-EDF39EAE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741A1-742A-4AE9-9E7A-A9EBC19DD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ym typeface="Wingdings" panose="05000000000000000000" pitchFamily="2" charset="2"/>
              </a:rPr>
              <a:t>Good match with camera images</a:t>
            </a:r>
          </a:p>
          <a:p>
            <a:r>
              <a:rPr lang="en-GB" dirty="0">
                <a:sym typeface="Wingdings" panose="05000000000000000000" pitchFamily="2" charset="2"/>
              </a:rPr>
              <a:t>Plasma gets smaller due to high external </a:t>
            </a:r>
            <a:r>
              <a:rPr lang="en-GB" dirty="0" err="1">
                <a:sym typeface="Wingdings" panose="05000000000000000000" pitchFamily="2" charset="2"/>
              </a:rPr>
              <a:t>Bv</a:t>
            </a:r>
            <a:r>
              <a:rPr lang="en-GB" dirty="0">
                <a:sym typeface="Wingdings" panose="05000000000000000000" pitchFamily="2" charset="2"/>
              </a:rPr>
              <a:t> and decaying image currents</a:t>
            </a:r>
          </a:p>
          <a:p>
            <a:r>
              <a:rPr lang="en-GB" dirty="0"/>
              <a:t>Kink safety factor q* ≈ 2 </a:t>
            </a:r>
            <a:r>
              <a:rPr lang="en-GB" dirty="0">
                <a:sym typeface="Wingdings" panose="05000000000000000000" pitchFamily="2" charset="2"/>
              </a:rPr>
              <a:t> instability</a:t>
            </a:r>
          </a:p>
          <a:p>
            <a:endParaRPr lang="en-GB" dirty="0"/>
          </a:p>
          <a:p>
            <a:r>
              <a:rPr lang="en-GB" dirty="0"/>
              <a:t>Longest flat-top durations achieved at highest TF</a:t>
            </a:r>
          </a:p>
          <a:p>
            <a:r>
              <a:rPr lang="en-GB" dirty="0">
                <a:sym typeface="Wingdings" panose="05000000000000000000" pitchFamily="2" charset="2"/>
              </a:rPr>
              <a:t>Highest </a:t>
            </a:r>
            <a:r>
              <a:rPr lang="en-GB" i="1" dirty="0">
                <a:sym typeface="Wingdings" panose="05000000000000000000" pitchFamily="2" charset="2"/>
              </a:rPr>
              <a:t>I</a:t>
            </a:r>
            <a:r>
              <a:rPr lang="en-GB" baseline="-25000" dirty="0">
                <a:sym typeface="Wingdings" panose="05000000000000000000" pitchFamily="2" charset="2"/>
              </a:rPr>
              <a:t>p</a:t>
            </a:r>
            <a:r>
              <a:rPr lang="en-GB" dirty="0">
                <a:sym typeface="Wingdings" panose="05000000000000000000" pitchFamily="2" charset="2"/>
              </a:rPr>
              <a:t> achieved with highest MC coil currents</a:t>
            </a:r>
          </a:p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A5A50F-B26D-4094-9869-031ED228951E}"/>
              </a:ext>
            </a:extLst>
          </p:cNvPr>
          <p:cNvGrpSpPr/>
          <p:nvPr/>
        </p:nvGrpSpPr>
        <p:grpSpPr>
          <a:xfrm>
            <a:off x="2931241" y="3610093"/>
            <a:ext cx="3281518" cy="530942"/>
            <a:chOff x="5788742" y="2940583"/>
            <a:chExt cx="3281518" cy="5309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22866D50-F558-4423-90C2-80362248090D}"/>
                    </a:ext>
                  </a:extLst>
                </p:cNvPr>
                <p:cNvSpPr/>
                <p:nvPr/>
              </p:nvSpPr>
              <p:spPr>
                <a:xfrm>
                  <a:off x="5788742" y="2983109"/>
                  <a:ext cx="3281518" cy="4458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fr-FR" sz="20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l-GR" sz="200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22866D50-F558-4423-90C2-8036224809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8742" y="2983109"/>
                  <a:ext cx="3281518" cy="445891"/>
                </a:xfrm>
                <a:prstGeom prst="rect">
                  <a:avLst/>
                </a:prstGeom>
                <a:blipFill>
                  <a:blip r:embed="rId2"/>
                  <a:stretch>
                    <a:fillRect b="-821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4EC92B-B531-4A37-A030-6DA57FE90249}"/>
                </a:ext>
              </a:extLst>
            </p:cNvPr>
            <p:cNvSpPr/>
            <p:nvPr/>
          </p:nvSpPr>
          <p:spPr>
            <a:xfrm>
              <a:off x="5788742" y="2940583"/>
              <a:ext cx="3281518" cy="5309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485EF-882A-46CD-B860-7907D415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36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15BCAE-B714-4D57-B159-EEF9097F0719}"/>
              </a:ext>
            </a:extLst>
          </p:cNvPr>
          <p:cNvGrpSpPr/>
          <p:nvPr/>
        </p:nvGrpSpPr>
        <p:grpSpPr>
          <a:xfrm>
            <a:off x="675309" y="3780248"/>
            <a:ext cx="8344040" cy="2520000"/>
            <a:chOff x="675309" y="3767565"/>
            <a:chExt cx="8344040" cy="252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ED4348-53F5-402B-9F4A-21DA87A90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1"/>
            <a:stretch/>
          </p:blipFill>
          <p:spPr>
            <a:xfrm>
              <a:off x="3334589" y="3767565"/>
              <a:ext cx="2672394" cy="252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5D5F78-355D-48D5-8F71-2AB7965AB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" r="10020"/>
            <a:stretch/>
          </p:blipFill>
          <p:spPr>
            <a:xfrm>
              <a:off x="6157410" y="3767565"/>
              <a:ext cx="2861939" cy="252000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71EDE4C-8B03-4C60-AC4F-4BC8912FA944}"/>
                </a:ext>
              </a:extLst>
            </p:cNvPr>
            <p:cNvGrpSpPr/>
            <p:nvPr/>
          </p:nvGrpSpPr>
          <p:grpSpPr>
            <a:xfrm>
              <a:off x="675309" y="3767565"/>
              <a:ext cx="2508853" cy="2520000"/>
              <a:chOff x="675308" y="4302848"/>
              <a:chExt cx="2508853" cy="2520000"/>
            </a:xfrm>
          </p:grpSpPr>
          <p:pic>
            <p:nvPicPr>
              <p:cNvPr id="12" name="Content Placeholder 4">
                <a:extLst>
                  <a:ext uri="{FF2B5EF4-FFF2-40B4-BE49-F238E27FC236}">
                    <a16:creationId xmlns:a16="http://schemas.microsoft.com/office/drawing/2014/main" id="{EC3F178E-83F0-4501-8C94-0D3F08F6A8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710"/>
              <a:stretch/>
            </p:blipFill>
            <p:spPr>
              <a:xfrm>
                <a:off x="675308" y="4302848"/>
                <a:ext cx="2508853" cy="25200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BD8104-1826-4F01-A109-192E95B822D9}"/>
                  </a:ext>
                </a:extLst>
              </p:cNvPr>
              <p:cNvSpPr txBox="1"/>
              <p:nvPr/>
            </p:nvSpPr>
            <p:spPr>
              <a:xfrm>
                <a:off x="1078091" y="4544133"/>
                <a:ext cx="5950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vessel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81A3E2-A0E1-4C13-A9D5-1DDF7AEB5CE8}"/>
                  </a:ext>
                </a:extLst>
              </p:cNvPr>
              <p:cNvSpPr txBox="1"/>
              <p:nvPr/>
            </p:nvSpPr>
            <p:spPr>
              <a:xfrm>
                <a:off x="994650" y="6096397"/>
                <a:ext cx="13810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Spectrometer </a:t>
                </a:r>
                <a:r>
                  <a:rPr lang="en-GB" sz="1200" dirty="0" err="1"/>
                  <a:t>LoS</a:t>
                </a:r>
                <a:endParaRPr lang="en-GB" sz="12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8032B5-CCD4-433A-A671-C20ADA8A71DA}"/>
                  </a:ext>
                </a:extLst>
              </p:cNvPr>
              <p:cNvSpPr txBox="1"/>
              <p:nvPr/>
            </p:nvSpPr>
            <p:spPr>
              <a:xfrm>
                <a:off x="1305640" y="4767179"/>
                <a:ext cx="10408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MC coil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BE6E39-F40A-48A5-821C-17A2F65011CB}"/>
                  </a:ext>
                </a:extLst>
              </p:cNvPr>
              <p:cNvSpPr txBox="1"/>
              <p:nvPr/>
            </p:nvSpPr>
            <p:spPr>
              <a:xfrm>
                <a:off x="1512464" y="5003895"/>
                <a:ext cx="4766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LCFS</a:t>
                </a:r>
              </a:p>
            </p:txBody>
          </p:sp>
        </p:grp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CE9D4D9F-593E-4F3B-9E63-59721E1D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 measurements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2AF528-B99D-4065-81D9-99BB52C58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83533"/>
            <a:ext cx="8390700" cy="4393430"/>
          </a:xfrm>
        </p:spPr>
        <p:txBody>
          <a:bodyPr>
            <a:normAutofit/>
          </a:bodyPr>
          <a:lstStyle/>
          <a:p>
            <a:r>
              <a:rPr lang="en-GB" sz="2400" dirty="0"/>
              <a:t>Ion Doppler broadening using spectrometer (200-700nm)</a:t>
            </a:r>
          </a:p>
          <a:p>
            <a:r>
              <a:rPr lang="en-GB" sz="2400" dirty="0"/>
              <a:t>50 chords: vertical/horizontal and radial/tangential alignments to rule out effect of rotation</a:t>
            </a:r>
          </a:p>
          <a:p>
            <a:r>
              <a:rPr lang="en-GB" sz="2400" dirty="0"/>
              <a:t>Experiments w/ various lines: </a:t>
            </a:r>
            <a:r>
              <a:rPr lang="nn-NO" sz="2400" dirty="0"/>
              <a:t>CIII (464.74nm), CV (227.09nm), BIV (282.16nm)</a:t>
            </a:r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2F91E4-C583-4946-AD7A-727A9021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AB4242A-7597-4396-9EE1-D9180C3C3249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340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8F33F-9D5E-4153-B2F8-E98359D0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BDBA7-FDAE-45E9-9D87-F229717C0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86876" cy="4351338"/>
          </a:xfrm>
        </p:spPr>
        <p:txBody>
          <a:bodyPr/>
          <a:lstStyle/>
          <a:p>
            <a:r>
              <a:rPr lang="en-GB" dirty="0"/>
              <a:t>Ion temperature in the range [800,1500] eV</a:t>
            </a:r>
          </a:p>
          <a:p>
            <a:pPr lvl="1"/>
            <a:r>
              <a:rPr lang="en-GB" dirty="0"/>
              <a:t>High, considering no auxiliary heating</a:t>
            </a:r>
          </a:p>
          <a:p>
            <a:pPr lvl="1"/>
            <a:r>
              <a:rPr lang="en-GB" dirty="0"/>
              <a:t>Maximum temperatures up to and even above 2keV measured in presence of transient events (small IREs etc.)</a:t>
            </a:r>
          </a:p>
          <a:p>
            <a:pPr lvl="1"/>
            <a:r>
              <a:rPr lang="en-GB" dirty="0"/>
              <a:t>More data analysis needed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0AFEC-A818-45DF-84F7-CC4F68DC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700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0FF41-8ADA-4327-B47B-24236A4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A1F72E-9687-4149-BAC7-8FB84E00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EC8D14-DDAF-43B1-9D4D-410739D7F8E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t="6315" r="8116" b="9628"/>
          <a:stretch/>
        </p:blipFill>
        <p:spPr bwMode="auto">
          <a:xfrm>
            <a:off x="628650" y="2019394"/>
            <a:ext cx="4530134" cy="41035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3DBEA3C-D697-4FDF-AEE5-483B9FEAD350}"/>
              </a:ext>
            </a:extLst>
          </p:cNvPr>
          <p:cNvSpPr txBox="1">
            <a:spLocks/>
          </p:cNvSpPr>
          <p:nvPr/>
        </p:nvSpPr>
        <p:spPr>
          <a:xfrm>
            <a:off x="5406480" y="1825625"/>
            <a:ext cx="30958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Pulses #5079, #5080, #5081 and #5090 combined to improve statistics</a:t>
            </a:r>
          </a:p>
          <a:p>
            <a:r>
              <a:rPr lang="en-GB" sz="2400" dirty="0"/>
              <a:t>Measuring CV line</a:t>
            </a:r>
          </a:p>
          <a:p>
            <a:r>
              <a:rPr lang="en-GB" sz="2400" dirty="0"/>
              <a:t>Spectrometer aligned horizontally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64276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0FF41-8ADA-4327-B47B-24236A4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A1F72E-9687-4149-BAC7-8FB84E00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EC8D14-DDAF-43B1-9D4D-410739D7F8E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t="6315" r="8116" b="9628"/>
          <a:stretch/>
        </p:blipFill>
        <p:spPr bwMode="auto">
          <a:xfrm>
            <a:off x="628650" y="2019394"/>
            <a:ext cx="4530134" cy="410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2E7F7E-1F1B-4030-B7B3-B987F9E52B0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55"/>
          <a:stretch/>
        </p:blipFill>
        <p:spPr bwMode="auto">
          <a:xfrm>
            <a:off x="547609" y="1690689"/>
            <a:ext cx="4611175" cy="46026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DBC548D-AE1D-496E-A36C-C00ECE011A4C}"/>
              </a:ext>
            </a:extLst>
          </p:cNvPr>
          <p:cNvSpPr txBox="1">
            <a:spLocks/>
          </p:cNvSpPr>
          <p:nvPr/>
        </p:nvSpPr>
        <p:spPr>
          <a:xfrm>
            <a:off x="5406479" y="1825625"/>
            <a:ext cx="31899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Pulses #5079, #5080, #5081 and #5090 combined to improve statistics</a:t>
            </a:r>
          </a:p>
          <a:p>
            <a:r>
              <a:rPr lang="en-GB" sz="2400" dirty="0">
                <a:solidFill>
                  <a:srgbClr val="FF0000"/>
                </a:solidFill>
              </a:rPr>
              <a:t>15M degrees!</a:t>
            </a:r>
          </a:p>
          <a:p>
            <a:r>
              <a:rPr lang="en-GB" sz="2400" dirty="0"/>
              <a:t>Overall, </a:t>
            </a:r>
            <a:r>
              <a:rPr lang="en-GB" sz="2400" dirty="0" err="1"/>
              <a:t>Ti</a:t>
            </a:r>
            <a:r>
              <a:rPr lang="en-GB" sz="2400" dirty="0"/>
              <a:t> in the range [800,1500] eV</a:t>
            </a:r>
          </a:p>
          <a:p>
            <a:pPr lvl="1"/>
            <a:r>
              <a:rPr lang="en-GB" sz="2200" dirty="0" err="1"/>
              <a:t>Ti</a:t>
            </a:r>
            <a:r>
              <a:rPr lang="en-GB" sz="2200" baseline="-25000" dirty="0" err="1"/>
              <a:t>max</a:t>
            </a:r>
            <a:r>
              <a:rPr lang="en-GB" sz="2200" dirty="0"/>
              <a:t> ~2keV in presence of transient events (IREs etc.)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CE505-10AE-4C05-AC05-88989DDAC20B}"/>
              </a:ext>
            </a:extLst>
          </p:cNvPr>
          <p:cNvSpPr txBox="1"/>
          <p:nvPr/>
        </p:nvSpPr>
        <p:spPr>
          <a:xfrm>
            <a:off x="380954" y="3429000"/>
            <a:ext cx="83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15M </a:t>
            </a:r>
            <a:r>
              <a:rPr lang="en-GB" sz="1400" b="1" dirty="0" err="1"/>
              <a:t>deg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24715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3B98B-DACF-4B6A-ABA0-D2BC2792A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plasma densities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917E2-CEC0-49FD-B23C-6DD71B240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097315" cy="4351338"/>
          </a:xfrm>
        </p:spPr>
        <p:txBody>
          <a:bodyPr>
            <a:normAutofit/>
          </a:bodyPr>
          <a:lstStyle/>
          <a:p>
            <a:r>
              <a:rPr lang="en-GB" dirty="0"/>
              <a:t>NIR </a:t>
            </a:r>
            <a:r>
              <a:rPr lang="en-GB" sz="2600" dirty="0"/>
              <a:t>interferometer</a:t>
            </a:r>
            <a:r>
              <a:rPr lang="en-GB" dirty="0"/>
              <a:t>: line averaged densities 10</a:t>
            </a:r>
            <a:r>
              <a:rPr lang="en-GB" baseline="30000" dirty="0"/>
              <a:t>20</a:t>
            </a:r>
            <a:r>
              <a:rPr lang="en-GB" dirty="0"/>
              <a:t> m</a:t>
            </a:r>
            <a:r>
              <a:rPr lang="en-GB" baseline="30000" dirty="0"/>
              <a:t>-3</a:t>
            </a:r>
          </a:p>
          <a:p>
            <a:pPr lvl="1"/>
            <a:r>
              <a:rPr lang="en-GB" dirty="0"/>
              <a:t>Accurate </a:t>
            </a:r>
            <a:r>
              <a:rPr lang="en-GB"/>
              <a:t>measurements not yet </a:t>
            </a:r>
            <a:r>
              <a:rPr lang="en-GB" dirty="0"/>
              <a:t>possible due to vibrations</a:t>
            </a:r>
          </a:p>
          <a:p>
            <a:r>
              <a:rPr lang="en-GB" dirty="0"/>
              <a:t>ECE radiometer: n</a:t>
            </a:r>
            <a:r>
              <a:rPr lang="en-GB" baseline="-25000" dirty="0"/>
              <a:t>e</a:t>
            </a:r>
            <a:r>
              <a:rPr lang="en-GB" dirty="0"/>
              <a:t> regularly above 10</a:t>
            </a:r>
            <a:r>
              <a:rPr lang="en-GB" baseline="30000" dirty="0"/>
              <a:t>20</a:t>
            </a:r>
            <a:r>
              <a:rPr lang="en-GB" dirty="0"/>
              <a:t> m</a:t>
            </a:r>
            <a:r>
              <a:rPr lang="en-GB" baseline="30000" dirty="0"/>
              <a:t>-3 </a:t>
            </a:r>
            <a:r>
              <a:rPr lang="en-GB" dirty="0"/>
              <a:t>because 3</a:t>
            </a:r>
            <a:r>
              <a:rPr lang="en-GB" baseline="30000" dirty="0"/>
              <a:t>rd</a:t>
            </a:r>
            <a:r>
              <a:rPr lang="en-GB" dirty="0"/>
              <a:t> harmonic signal (100GHz) is cut off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10712C-C622-4287-8FA8-D393E698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9833" y="8526327"/>
            <a:ext cx="405619" cy="365125"/>
          </a:xfrm>
        </p:spPr>
        <p:txBody>
          <a:bodyPr/>
          <a:lstStyle/>
          <a:p>
            <a:fld id="{DC116C57-57C7-4950-B1F9-2210A47AEC1A}" type="slidenum">
              <a:rPr lang="en-GB" altLang="en-US" smtClean="0"/>
              <a:pPr/>
              <a:t>29</a:t>
            </a:fld>
            <a:r>
              <a:rPr lang="en-GB" altLang="en-US" dirty="0"/>
              <a:t>/5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EFD66A-F67E-4F7B-8134-42CE13BF2549}"/>
              </a:ext>
            </a:extLst>
          </p:cNvPr>
          <p:cNvSpPr txBox="1"/>
          <p:nvPr/>
        </p:nvSpPr>
        <p:spPr>
          <a:xfrm>
            <a:off x="1178920" y="4020754"/>
            <a:ext cx="29754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Midplane cross-section of plasma cut-offs and resonances for majority of ST40 first operations: n</a:t>
            </a:r>
            <a:r>
              <a:rPr lang="en-GB" sz="2200" baseline="-25000" dirty="0">
                <a:latin typeface="+mj-lt"/>
              </a:rPr>
              <a:t>e</a:t>
            </a:r>
            <a:r>
              <a:rPr lang="en-GB" sz="2200" dirty="0">
                <a:latin typeface="+mj-lt"/>
              </a:rPr>
              <a:t> = 10</a:t>
            </a:r>
            <a:r>
              <a:rPr lang="en-GB" sz="2200" baseline="30000" dirty="0">
                <a:latin typeface="+mj-lt"/>
              </a:rPr>
              <a:t>20</a:t>
            </a:r>
            <a:r>
              <a:rPr lang="en-GB" sz="2200" dirty="0">
                <a:latin typeface="+mj-lt"/>
              </a:rPr>
              <a:t> m</a:t>
            </a:r>
            <a:r>
              <a:rPr lang="en-GB" sz="2200" baseline="30000" dirty="0">
                <a:latin typeface="+mj-lt"/>
              </a:rPr>
              <a:t>-3</a:t>
            </a:r>
            <a:r>
              <a:rPr lang="en-GB" sz="2200" dirty="0">
                <a:latin typeface="+mj-lt"/>
              </a:rPr>
              <a:t>, I</a:t>
            </a:r>
            <a:r>
              <a:rPr lang="en-GB" sz="2200" baseline="-25000" dirty="0">
                <a:latin typeface="+mj-lt"/>
              </a:rPr>
              <a:t>TF</a:t>
            </a:r>
            <a:r>
              <a:rPr lang="en-GB" sz="2200" dirty="0">
                <a:latin typeface="+mj-lt"/>
              </a:rPr>
              <a:t> = 50 kA (B</a:t>
            </a:r>
            <a:r>
              <a:rPr lang="en-GB" sz="2200" baseline="-25000" dirty="0">
                <a:latin typeface="+mj-lt"/>
              </a:rPr>
              <a:t>t,0</a:t>
            </a:r>
            <a:r>
              <a:rPr lang="en-GB" sz="2200" dirty="0">
                <a:latin typeface="+mj-lt"/>
              </a:rPr>
              <a:t>=0.6 T)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900C50-EA53-4D00-936B-986DDDDA3BD7}"/>
              </a:ext>
            </a:extLst>
          </p:cNvPr>
          <p:cNvGrpSpPr/>
          <p:nvPr/>
        </p:nvGrpSpPr>
        <p:grpSpPr>
          <a:xfrm>
            <a:off x="4599235" y="3717744"/>
            <a:ext cx="4126730" cy="2921028"/>
            <a:chOff x="4231261" y="3034937"/>
            <a:chExt cx="5940350" cy="42047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5DF827-EE50-413F-A2D3-6F975AA00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385" t="3740" r="-277" b="15327"/>
            <a:stretch/>
          </p:blipFill>
          <p:spPr>
            <a:xfrm>
              <a:off x="4572000" y="3034937"/>
              <a:ext cx="5599611" cy="382306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A93872-56AD-42AA-BAD5-B4294E9AC12C}"/>
                </a:ext>
              </a:extLst>
            </p:cNvPr>
            <p:cNvSpPr/>
            <p:nvPr/>
          </p:nvSpPr>
          <p:spPr>
            <a:xfrm>
              <a:off x="5094711" y="3053090"/>
              <a:ext cx="4915122" cy="574765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345CA9-1CBD-42DD-BEAA-87F32F4C94CB}"/>
                </a:ext>
              </a:extLst>
            </p:cNvPr>
            <p:cNvSpPr txBox="1"/>
            <p:nvPr/>
          </p:nvSpPr>
          <p:spPr>
            <a:xfrm>
              <a:off x="6822875" y="3147709"/>
              <a:ext cx="186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2">
                      <a:lumMod val="75000"/>
                    </a:schemeClr>
                  </a:solidFill>
                </a:rPr>
                <a:t>Radiometer range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94300F-DEEB-482B-91E7-8392A41ADD1C}"/>
                </a:ext>
              </a:extLst>
            </p:cNvPr>
            <p:cNvSpPr txBox="1"/>
            <p:nvPr/>
          </p:nvSpPr>
          <p:spPr>
            <a:xfrm rot="16200000">
              <a:off x="3595156" y="4665663"/>
              <a:ext cx="1641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/>
                <a:t>Frequency, GHz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0F8EFE-15D3-4BF3-B7DB-0D11489B525E}"/>
                </a:ext>
              </a:extLst>
            </p:cNvPr>
            <p:cNvSpPr txBox="1"/>
            <p:nvPr/>
          </p:nvSpPr>
          <p:spPr>
            <a:xfrm>
              <a:off x="6522423" y="5385588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 err="1">
                  <a:solidFill>
                    <a:schemeClr val="accent6"/>
                  </a:solidFill>
                </a:rPr>
                <a:t>f</a:t>
              </a:r>
              <a:r>
                <a:rPr lang="en-GB" baseline="-25000" dirty="0" err="1">
                  <a:solidFill>
                    <a:schemeClr val="accent6"/>
                  </a:solidFill>
                </a:rPr>
                <a:t>ce</a:t>
              </a: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FEA967-92A0-47D4-8B6C-B7B0B9B59E48}"/>
                </a:ext>
              </a:extLst>
            </p:cNvPr>
            <p:cNvSpPr txBox="1"/>
            <p:nvPr/>
          </p:nvSpPr>
          <p:spPr>
            <a:xfrm>
              <a:off x="6513560" y="4814932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>
                  <a:solidFill>
                    <a:schemeClr val="accent6"/>
                  </a:solidFill>
                </a:rPr>
                <a:t>2f</a:t>
              </a:r>
              <a:r>
                <a:rPr lang="en-GB" baseline="-25000" dirty="0">
                  <a:solidFill>
                    <a:schemeClr val="accent6"/>
                  </a:solidFill>
                </a:rPr>
                <a:t>ce</a:t>
              </a: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1313A3-4C66-4BFE-B17B-E105CA8A00F9}"/>
                </a:ext>
              </a:extLst>
            </p:cNvPr>
            <p:cNvSpPr txBox="1"/>
            <p:nvPr/>
          </p:nvSpPr>
          <p:spPr>
            <a:xfrm>
              <a:off x="6596593" y="4297553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>
                  <a:solidFill>
                    <a:schemeClr val="accent6"/>
                  </a:solidFill>
                </a:rPr>
                <a:t>3f</a:t>
              </a:r>
              <a:r>
                <a:rPr lang="en-GB" baseline="-25000" dirty="0">
                  <a:solidFill>
                    <a:schemeClr val="accent6"/>
                  </a:solidFill>
                </a:rPr>
                <a:t>ce</a:t>
              </a: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AB0D1D-7301-4306-9BC2-9B57ABEA0AF9}"/>
                </a:ext>
              </a:extLst>
            </p:cNvPr>
            <p:cNvSpPr txBox="1"/>
            <p:nvPr/>
          </p:nvSpPr>
          <p:spPr>
            <a:xfrm>
              <a:off x="4926421" y="51997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 err="1">
                  <a:solidFill>
                    <a:srgbClr val="C00000"/>
                  </a:solidFill>
                </a:rPr>
                <a:t>f</a:t>
              </a:r>
              <a:r>
                <a:rPr lang="en-GB" baseline="-25000" dirty="0" err="1">
                  <a:solidFill>
                    <a:srgbClr val="C00000"/>
                  </a:solidFill>
                </a:rPr>
                <a:t>pe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5C3995-E9C2-4EAA-9677-8F5503C1526C}"/>
                </a:ext>
              </a:extLst>
            </p:cNvPr>
            <p:cNvSpPr txBox="1"/>
            <p:nvPr/>
          </p:nvSpPr>
          <p:spPr>
            <a:xfrm>
              <a:off x="8673286" y="3860512"/>
              <a:ext cx="753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 err="1">
                  <a:solidFill>
                    <a:srgbClr val="002060"/>
                  </a:solidFill>
                </a:rPr>
                <a:t>f</a:t>
              </a:r>
              <a:r>
                <a:rPr lang="en-GB" baseline="-25000" dirty="0" err="1">
                  <a:solidFill>
                    <a:srgbClr val="002060"/>
                  </a:solidFill>
                </a:rPr>
                <a:t>X-cutoff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8E0C2F-92AA-421A-8E60-04DFED6676E2}"/>
                </a:ext>
              </a:extLst>
            </p:cNvPr>
            <p:cNvSpPr txBox="1"/>
            <p:nvPr/>
          </p:nvSpPr>
          <p:spPr>
            <a:xfrm>
              <a:off x="6206422" y="6870372"/>
              <a:ext cx="181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/>
                <a:t>Major Radius, cm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41221C4-4D45-4B43-B0B1-6DE16E1AFEC4}"/>
              </a:ext>
            </a:extLst>
          </p:cNvPr>
          <p:cNvSpPr txBox="1"/>
          <p:nvPr/>
        </p:nvSpPr>
        <p:spPr>
          <a:xfrm>
            <a:off x="5019639" y="7212609"/>
            <a:ext cx="345370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17     22      27     32     37      42     47      52     57     62      67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E1B54D-6C1C-46E0-88C3-AAAD76A3A6D4}"/>
              </a:ext>
            </a:extLst>
          </p:cNvPr>
          <p:cNvSpPr txBox="1"/>
          <p:nvPr/>
        </p:nvSpPr>
        <p:spPr>
          <a:xfrm>
            <a:off x="4513925" y="7123541"/>
            <a:ext cx="405619" cy="34624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110</a:t>
            </a:r>
          </a:p>
          <a:p>
            <a:endParaRPr lang="en-GB" sz="200" dirty="0"/>
          </a:p>
          <a:p>
            <a:r>
              <a:rPr lang="en-GB" sz="1050" dirty="0"/>
              <a:t>100</a:t>
            </a:r>
          </a:p>
          <a:p>
            <a:endParaRPr lang="en-GB" sz="200" dirty="0"/>
          </a:p>
          <a:p>
            <a:r>
              <a:rPr lang="en-GB" sz="1050" dirty="0"/>
              <a:t>90</a:t>
            </a:r>
          </a:p>
          <a:p>
            <a:endParaRPr lang="en-GB" sz="300" dirty="0"/>
          </a:p>
          <a:p>
            <a:r>
              <a:rPr lang="en-GB" sz="1050" dirty="0"/>
              <a:t>80</a:t>
            </a:r>
          </a:p>
          <a:p>
            <a:endParaRPr lang="en-GB" sz="1050" dirty="0"/>
          </a:p>
          <a:p>
            <a:r>
              <a:rPr lang="en-GB" sz="1050" dirty="0"/>
              <a:t>70</a:t>
            </a:r>
          </a:p>
          <a:p>
            <a:endParaRPr lang="en-GB" sz="1050" dirty="0"/>
          </a:p>
          <a:p>
            <a:r>
              <a:rPr lang="en-GB" sz="1050" dirty="0"/>
              <a:t>60</a:t>
            </a:r>
          </a:p>
          <a:p>
            <a:endParaRPr lang="en-GB" sz="1050" dirty="0"/>
          </a:p>
          <a:p>
            <a:r>
              <a:rPr lang="en-GB" sz="1050" dirty="0"/>
              <a:t>50</a:t>
            </a:r>
          </a:p>
          <a:p>
            <a:endParaRPr lang="en-GB" sz="1050" dirty="0"/>
          </a:p>
          <a:p>
            <a:r>
              <a:rPr lang="en-GB" sz="1050" dirty="0"/>
              <a:t>40</a:t>
            </a:r>
          </a:p>
          <a:p>
            <a:endParaRPr lang="en-GB" sz="1050" dirty="0"/>
          </a:p>
          <a:p>
            <a:r>
              <a:rPr lang="en-GB" sz="1050" dirty="0"/>
              <a:t>30</a:t>
            </a:r>
          </a:p>
          <a:p>
            <a:endParaRPr lang="en-GB" sz="1050" dirty="0"/>
          </a:p>
          <a:p>
            <a:r>
              <a:rPr lang="en-GB" sz="1050" dirty="0"/>
              <a:t>20</a:t>
            </a:r>
          </a:p>
          <a:p>
            <a:endParaRPr lang="en-GB" sz="1050" dirty="0"/>
          </a:p>
          <a:p>
            <a:r>
              <a:rPr lang="en-GB" sz="1050" dirty="0"/>
              <a:t>10</a:t>
            </a:r>
          </a:p>
          <a:p>
            <a:endParaRPr lang="en-GB" sz="1050" dirty="0"/>
          </a:p>
          <a:p>
            <a:r>
              <a:rPr lang="en-GB" sz="1050" dirty="0"/>
              <a:t>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38D767-FA19-468C-A5FE-6EFE32885414}"/>
              </a:ext>
            </a:extLst>
          </p:cNvPr>
          <p:cNvSpPr/>
          <p:nvPr/>
        </p:nvSpPr>
        <p:spPr>
          <a:xfrm>
            <a:off x="4297598" y="6510485"/>
            <a:ext cx="110853" cy="2475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67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91D8D-A4E9-4FCA-9975-96EA8C052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Tokamak Energy Ltd.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5FB9F-5916-44E4-B85D-7D67E72FC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00333"/>
            <a:ext cx="7886700" cy="2216260"/>
          </a:xfrm>
        </p:spPr>
        <p:txBody>
          <a:bodyPr>
            <a:normAutofit/>
          </a:bodyPr>
          <a:lstStyle/>
          <a:p>
            <a:r>
              <a:rPr lang="en-GB" dirty="0"/>
              <a:t>Privately funded company, established in 2009 as a spin-off from </a:t>
            </a:r>
            <a:r>
              <a:rPr lang="en-GB" dirty="0" err="1"/>
              <a:t>Culham</a:t>
            </a:r>
            <a:r>
              <a:rPr lang="en-GB" dirty="0"/>
              <a:t> Centre for Fusion Energy</a:t>
            </a:r>
          </a:p>
          <a:p>
            <a:r>
              <a:rPr lang="en-GB" dirty="0"/>
              <a:t>Team of ~80 staff</a:t>
            </a:r>
          </a:p>
          <a:p>
            <a:r>
              <a:rPr lang="en-GB" dirty="0"/>
              <a:t>Located at Milton Park, Oxfordshire, UK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CDC4DD-96C0-40A9-9EAA-8BEA725A4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71" y="4872094"/>
            <a:ext cx="1260000" cy="12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BC1438-5DD4-400E-BF56-810D770DB0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 t="17945" r="18357" b="20569"/>
          <a:stretch/>
        </p:blipFill>
        <p:spPr>
          <a:xfrm>
            <a:off x="1721820" y="4872094"/>
            <a:ext cx="1329890" cy="1260000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ED7C68-9EBF-4969-88D7-E1BAD356D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39" y="4872094"/>
            <a:ext cx="1258303" cy="1260000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359337-45FB-4213-8B41-AC62BFECBAB2}"/>
              </a:ext>
            </a:extLst>
          </p:cNvPr>
          <p:cNvSpPr txBox="1"/>
          <p:nvPr/>
        </p:nvSpPr>
        <p:spPr>
          <a:xfrm>
            <a:off x="1218665" y="3598510"/>
            <a:ext cx="2936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E75B6"/>
                </a:solidFill>
              </a:rPr>
              <a:t>Spherical tokamaks (STs):</a:t>
            </a:r>
          </a:p>
          <a:p>
            <a:r>
              <a:rPr lang="en-GB" sz="2000" dirty="0"/>
              <a:t>High beta + high bootstrap fraction = high efficiency</a:t>
            </a:r>
          </a:p>
          <a:p>
            <a:endParaRPr lang="en-GB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BBFFC-C446-4CCE-AB92-DC3CC7FB6A6A}"/>
              </a:ext>
            </a:extLst>
          </p:cNvPr>
          <p:cNvSpPr txBox="1"/>
          <p:nvPr/>
        </p:nvSpPr>
        <p:spPr>
          <a:xfrm>
            <a:off x="5763815" y="3604368"/>
            <a:ext cx="26672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E75B6"/>
                </a:solidFill>
              </a:rPr>
              <a:t>High Temperature Superconductors (HTS):</a:t>
            </a:r>
          </a:p>
          <a:p>
            <a:r>
              <a:rPr lang="en-GB" sz="2000" dirty="0"/>
              <a:t>Superconducting in high magnetic field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B766BEC-46DF-448A-9DAE-DFE3BA245BFF}"/>
              </a:ext>
            </a:extLst>
          </p:cNvPr>
          <p:cNvSpPr/>
          <p:nvPr/>
        </p:nvSpPr>
        <p:spPr>
          <a:xfrm rot="10800000">
            <a:off x="5763816" y="5409923"/>
            <a:ext cx="618230" cy="184339"/>
          </a:xfrm>
          <a:prstGeom prst="rightArrow">
            <a:avLst/>
          </a:prstGeom>
          <a:solidFill>
            <a:srgbClr val="2E7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5B46EBB-20FB-4FD6-ACE6-3C979E7606AC}"/>
              </a:ext>
            </a:extLst>
          </p:cNvPr>
          <p:cNvSpPr/>
          <p:nvPr/>
        </p:nvSpPr>
        <p:spPr>
          <a:xfrm>
            <a:off x="3326135" y="5409924"/>
            <a:ext cx="618230" cy="184339"/>
          </a:xfrm>
          <a:prstGeom prst="rightArrow">
            <a:avLst/>
          </a:prstGeom>
          <a:solidFill>
            <a:srgbClr val="2E7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843DC3-3918-4D92-BBE4-F7F1474F51AA}"/>
              </a:ext>
            </a:extLst>
          </p:cNvPr>
          <p:cNvSpPr txBox="1"/>
          <p:nvPr/>
        </p:nvSpPr>
        <p:spPr>
          <a:xfrm>
            <a:off x="3808966" y="6136926"/>
            <a:ext cx="2090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E75B6"/>
                </a:solidFill>
              </a:rPr>
              <a:t>Compact reactors</a:t>
            </a:r>
            <a:endParaRPr lang="en-GB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1FF0B-8A0E-40F8-ABAC-F9897C3F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241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B4EBFA69-2BE9-4045-8F95-D15643F854F7}"/>
              </a:ext>
            </a:extLst>
          </p:cNvPr>
          <p:cNvGrpSpPr/>
          <p:nvPr/>
        </p:nvGrpSpPr>
        <p:grpSpPr>
          <a:xfrm>
            <a:off x="2846886" y="1525502"/>
            <a:ext cx="1998187" cy="1334446"/>
            <a:chOff x="2810945" y="1525502"/>
            <a:chExt cx="1998187" cy="13344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23F29C-013D-4F06-BF55-7DC263B79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276" y="1563948"/>
              <a:ext cx="1974856" cy="12960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96BC6BF-6597-4122-BB3B-285DBC2AE033}"/>
                </a:ext>
              </a:extLst>
            </p:cNvPr>
            <p:cNvSpPr txBox="1"/>
            <p:nvPr/>
          </p:nvSpPr>
          <p:spPr>
            <a:xfrm>
              <a:off x="2810945" y="1525502"/>
              <a:ext cx="18895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FF0000"/>
                  </a:solidFill>
                </a:rPr>
                <a:t>ST40 – Pulse #5027 – 756.10 </a:t>
              </a:r>
              <a:r>
                <a:rPr lang="en-GB" sz="1000" dirty="0" err="1">
                  <a:solidFill>
                    <a:srgbClr val="FF0000"/>
                  </a:solidFill>
                </a:rPr>
                <a:t>ms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AB2EF8-F40B-4962-99D1-0B6A8FFB9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Well-defined plasma edge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C16DDA1-4B1F-4397-90BA-EA66DF8D70C3}"/>
              </a:ext>
            </a:extLst>
          </p:cNvPr>
          <p:cNvGrpSpPr/>
          <p:nvPr/>
        </p:nvGrpSpPr>
        <p:grpSpPr>
          <a:xfrm>
            <a:off x="4947146" y="1525502"/>
            <a:ext cx="1986522" cy="1334446"/>
            <a:chOff x="4919297" y="1525502"/>
            <a:chExt cx="1986522" cy="13344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EAEA21C-DB87-43B4-9E01-6ABB40DF9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0963" y="1563948"/>
              <a:ext cx="1974856" cy="12960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7E7771-65D8-4686-B68E-24091C0637A2}"/>
                </a:ext>
              </a:extLst>
            </p:cNvPr>
            <p:cNvSpPr txBox="1"/>
            <p:nvPr/>
          </p:nvSpPr>
          <p:spPr>
            <a:xfrm>
              <a:off x="4919297" y="1525502"/>
              <a:ext cx="18895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FF0000"/>
                  </a:solidFill>
                </a:rPr>
                <a:t>ST40 – Pulse #5027 – 756.20 </a:t>
              </a:r>
              <a:r>
                <a:rPr lang="en-GB" sz="1000" dirty="0" err="1">
                  <a:solidFill>
                    <a:srgbClr val="FF0000"/>
                  </a:solidFill>
                </a:rPr>
                <a:t>ms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5927F58-266C-41A5-A73E-09265C1AF7F5}"/>
              </a:ext>
            </a:extLst>
          </p:cNvPr>
          <p:cNvGrpSpPr/>
          <p:nvPr/>
        </p:nvGrpSpPr>
        <p:grpSpPr>
          <a:xfrm>
            <a:off x="7000126" y="2851185"/>
            <a:ext cx="2020309" cy="3991689"/>
            <a:chOff x="478192" y="2854480"/>
            <a:chExt cx="2020309" cy="399168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60E078-3CBD-4F9D-9A44-9472EF15E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86" y="2886767"/>
              <a:ext cx="1974857" cy="1296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4C00C4D-2275-40CC-AAB6-D60743B27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04" y="4209586"/>
              <a:ext cx="1974857" cy="1296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15DCFB-C0FA-470F-A67C-59762B152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644" y="5550169"/>
              <a:ext cx="1974857" cy="12960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4F30F12-FAD2-4F21-97CD-2DD31A407683}"/>
                </a:ext>
              </a:extLst>
            </p:cNvPr>
            <p:cNvSpPr txBox="1"/>
            <p:nvPr/>
          </p:nvSpPr>
          <p:spPr>
            <a:xfrm>
              <a:off x="478192" y="2854480"/>
              <a:ext cx="18895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u="sng" dirty="0">
                  <a:solidFill>
                    <a:srgbClr val="FF0000"/>
                  </a:solidFill>
                </a:rPr>
                <a:t>ST40 – Pulse #5027 – 756.40 </a:t>
              </a:r>
              <a:r>
                <a:rPr lang="en-GB" sz="1000" u="sng" dirty="0" err="1">
                  <a:solidFill>
                    <a:srgbClr val="FF0000"/>
                  </a:solidFill>
                </a:rPr>
                <a:t>ms</a:t>
              </a:r>
              <a:endParaRPr lang="en-GB" sz="1000" u="sng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5506005-82F0-4AA2-86ED-C3563A83B1A3}"/>
                </a:ext>
              </a:extLst>
            </p:cNvPr>
            <p:cNvSpPr txBox="1"/>
            <p:nvPr/>
          </p:nvSpPr>
          <p:spPr>
            <a:xfrm>
              <a:off x="497150" y="4177299"/>
              <a:ext cx="18895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u="sng" dirty="0">
                  <a:solidFill>
                    <a:srgbClr val="FF0000"/>
                  </a:solidFill>
                </a:rPr>
                <a:t>ST40 – Pulse #5027 – 756.50 </a:t>
              </a:r>
              <a:r>
                <a:rPr lang="en-GB" sz="1000" u="sng" dirty="0" err="1">
                  <a:solidFill>
                    <a:srgbClr val="FF0000"/>
                  </a:solidFill>
                </a:rPr>
                <a:t>ms</a:t>
              </a:r>
              <a:endParaRPr lang="en-GB" sz="1000" u="sng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901B79F-7BE5-488E-BAF9-45EF17486933}"/>
                </a:ext>
              </a:extLst>
            </p:cNvPr>
            <p:cNvSpPr txBox="1"/>
            <p:nvPr/>
          </p:nvSpPr>
          <p:spPr>
            <a:xfrm>
              <a:off x="488650" y="5517547"/>
              <a:ext cx="18895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u="sng" dirty="0">
                  <a:solidFill>
                    <a:srgbClr val="FF0000"/>
                  </a:solidFill>
                </a:rPr>
                <a:t>ST40 – Pulse #5027 – 756.60 </a:t>
              </a:r>
              <a:r>
                <a:rPr lang="en-GB" sz="1000" u="sng" dirty="0" err="1">
                  <a:solidFill>
                    <a:srgbClr val="FF0000"/>
                  </a:solidFill>
                </a:rPr>
                <a:t>ms</a:t>
              </a:r>
              <a:endParaRPr lang="en-GB" sz="1000" u="sng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141D14F-736C-44D4-80A9-749B31325DD8}"/>
              </a:ext>
            </a:extLst>
          </p:cNvPr>
          <p:cNvGrpSpPr/>
          <p:nvPr/>
        </p:nvGrpSpPr>
        <p:grpSpPr>
          <a:xfrm>
            <a:off x="734961" y="1525502"/>
            <a:ext cx="2009852" cy="1334446"/>
            <a:chOff x="734961" y="1525502"/>
            <a:chExt cx="2009852" cy="133444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4A5429D-9AA5-4AD7-9ED2-FFE3B6C48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55" y="1563948"/>
              <a:ext cx="1974858" cy="1296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5B4132-08CE-43B6-82D6-DEB960039464}"/>
                </a:ext>
              </a:extLst>
            </p:cNvPr>
            <p:cNvSpPr txBox="1"/>
            <p:nvPr/>
          </p:nvSpPr>
          <p:spPr>
            <a:xfrm>
              <a:off x="734961" y="1525502"/>
              <a:ext cx="18895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FF0000"/>
                  </a:solidFill>
                </a:rPr>
                <a:t>ST40 – Pulse #5027 – 756.00 </a:t>
              </a:r>
              <a:r>
                <a:rPr lang="en-GB" sz="1000" dirty="0" err="1">
                  <a:solidFill>
                    <a:srgbClr val="FF0000"/>
                  </a:solidFill>
                </a:rPr>
                <a:t>ms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6336B9B-0745-41A3-8D7E-9158CB314BB6}"/>
              </a:ext>
            </a:extLst>
          </p:cNvPr>
          <p:cNvGrpSpPr/>
          <p:nvPr/>
        </p:nvGrpSpPr>
        <p:grpSpPr>
          <a:xfrm>
            <a:off x="562497" y="3007393"/>
            <a:ext cx="6404400" cy="3056222"/>
            <a:chOff x="2640788" y="3436652"/>
            <a:chExt cx="6404400" cy="3056222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33FF2A1D-8BD5-4DE1-84C1-6E0B6BE29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40788" y="3436652"/>
              <a:ext cx="6404400" cy="3056222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E8282FA-4DB7-499C-8976-B480867BE5B9}"/>
                </a:ext>
              </a:extLst>
            </p:cNvPr>
            <p:cNvCxnSpPr>
              <a:cxnSpLocks/>
            </p:cNvCxnSpPr>
            <p:nvPr/>
          </p:nvCxnSpPr>
          <p:spPr>
            <a:xfrm>
              <a:off x="4482563" y="3498398"/>
              <a:ext cx="0" cy="2816606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A052EA8-83C3-40FA-B259-84CA435C16A7}"/>
                </a:ext>
              </a:extLst>
            </p:cNvPr>
            <p:cNvCxnSpPr>
              <a:cxnSpLocks/>
            </p:cNvCxnSpPr>
            <p:nvPr/>
          </p:nvCxnSpPr>
          <p:spPr>
            <a:xfrm>
              <a:off x="8551099" y="3498398"/>
              <a:ext cx="0" cy="2816606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DAA4CE9-D912-4683-9233-6BF83A1F373E}"/>
                </a:ext>
              </a:extLst>
            </p:cNvPr>
            <p:cNvCxnSpPr>
              <a:cxnSpLocks/>
            </p:cNvCxnSpPr>
            <p:nvPr/>
          </p:nvCxnSpPr>
          <p:spPr>
            <a:xfrm>
              <a:off x="5294693" y="3498398"/>
              <a:ext cx="0" cy="2816606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BAC354A-2F93-4FD5-BEF2-9D1B975F8670}"/>
                </a:ext>
              </a:extLst>
            </p:cNvPr>
            <p:cNvCxnSpPr>
              <a:cxnSpLocks/>
            </p:cNvCxnSpPr>
            <p:nvPr/>
          </p:nvCxnSpPr>
          <p:spPr>
            <a:xfrm>
              <a:off x="6107899" y="3498398"/>
              <a:ext cx="0" cy="2816606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22BAE48-4620-4C4F-BB46-7F9DA0FC27D2}"/>
                </a:ext>
              </a:extLst>
            </p:cNvPr>
            <p:cNvCxnSpPr>
              <a:cxnSpLocks/>
            </p:cNvCxnSpPr>
            <p:nvPr/>
          </p:nvCxnSpPr>
          <p:spPr>
            <a:xfrm>
              <a:off x="6923998" y="3498398"/>
              <a:ext cx="0" cy="2816606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52BDE88-9B9A-484F-9A07-33BA185BC5A2}"/>
                </a:ext>
              </a:extLst>
            </p:cNvPr>
            <p:cNvCxnSpPr>
              <a:cxnSpLocks/>
            </p:cNvCxnSpPr>
            <p:nvPr/>
          </p:nvCxnSpPr>
          <p:spPr>
            <a:xfrm>
              <a:off x="7737204" y="3498398"/>
              <a:ext cx="0" cy="2816606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DAFCE77-9868-4181-A9C3-9A5CA038F469}"/>
              </a:ext>
            </a:extLst>
          </p:cNvPr>
          <p:cNvGrpSpPr/>
          <p:nvPr/>
        </p:nvGrpSpPr>
        <p:grpSpPr>
          <a:xfrm>
            <a:off x="906876" y="1563948"/>
            <a:ext cx="7745395" cy="5211229"/>
            <a:chOff x="7035741" y="1563948"/>
            <a:chExt cx="1974857" cy="1296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AD502D-AC2C-49F7-8084-1F1AFC92D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741" y="1563948"/>
              <a:ext cx="1974857" cy="1296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8DDC26F-C6A4-4569-B383-4C065D70932A}"/>
                </a:ext>
              </a:extLst>
            </p:cNvPr>
            <p:cNvSpPr txBox="1"/>
            <p:nvPr/>
          </p:nvSpPr>
          <p:spPr>
            <a:xfrm>
              <a:off x="7047511" y="1616413"/>
              <a:ext cx="1889560" cy="118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ST40 – Pulse #5027 – 756.30 </a:t>
              </a:r>
              <a:r>
                <a:rPr lang="en-GB" sz="2400" dirty="0" err="1">
                  <a:solidFill>
                    <a:srgbClr val="FF0000"/>
                  </a:solidFill>
                </a:rPr>
                <a:t>ms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A57400-25E6-40D4-94F7-127890654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695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5BCD-2612-44A6-8088-2C85256C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Confinement </a:t>
            </a:r>
            <a:r>
              <a:rPr lang="en-GB" dirty="0" err="1"/>
              <a:t>scalings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03FE1-A23B-43B6-ABEC-E05B2C158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042955" cy="4351338"/>
          </a:xfrm>
        </p:spPr>
        <p:txBody>
          <a:bodyPr/>
          <a:lstStyle/>
          <a:p>
            <a:r>
              <a:rPr lang="en-GB" dirty="0"/>
              <a:t>Inverse scaling of normalized confinement with </a:t>
            </a:r>
            <a:r>
              <a:rPr lang="en-GB" i="1" dirty="0"/>
              <a:t>ν*</a:t>
            </a:r>
          </a:p>
          <a:p>
            <a:r>
              <a:rPr lang="en-GB" dirty="0"/>
              <a:t>Aim to get to low </a:t>
            </a:r>
            <a:r>
              <a:rPr lang="en-GB" dirty="0" err="1"/>
              <a:t>collisionality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550C8E-757E-40A6-B3DF-D517CCF09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A7DBCF-5454-46DC-B4CF-23F5EDB02881}"/>
              </a:ext>
            </a:extLst>
          </p:cNvPr>
          <p:cNvGrpSpPr/>
          <p:nvPr/>
        </p:nvGrpSpPr>
        <p:grpSpPr>
          <a:xfrm>
            <a:off x="4572000" y="2331512"/>
            <a:ext cx="4005240" cy="3640163"/>
            <a:chOff x="1742354" y="1517476"/>
            <a:chExt cx="4005240" cy="364016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BBBB8CB-B040-42DF-9D1E-94F094EC2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969" t="33346" r="40781" b="5004"/>
            <a:stretch/>
          </p:blipFill>
          <p:spPr>
            <a:xfrm>
              <a:off x="1824270" y="1517476"/>
              <a:ext cx="3680460" cy="3640163"/>
            </a:xfrm>
            <a:prstGeom prst="rect">
              <a:avLst/>
            </a:prstGeom>
          </p:spPr>
        </p:pic>
        <p:sp>
          <p:nvSpPr>
            <p:cNvPr id="7" name="5-Point Star 12">
              <a:extLst>
                <a:ext uri="{FF2B5EF4-FFF2-40B4-BE49-F238E27FC236}">
                  <a16:creationId xmlns:a16="http://schemas.microsoft.com/office/drawing/2014/main" id="{D4787F31-C1D9-42B0-A471-5B54455A97F3}"/>
                </a:ext>
              </a:extLst>
            </p:cNvPr>
            <p:cNvSpPr/>
            <p:nvPr/>
          </p:nvSpPr>
          <p:spPr>
            <a:xfrm>
              <a:off x="3075184" y="2941835"/>
              <a:ext cx="238260" cy="2189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5-Point Star 13">
              <a:extLst>
                <a:ext uri="{FF2B5EF4-FFF2-40B4-BE49-F238E27FC236}">
                  <a16:creationId xmlns:a16="http://schemas.microsoft.com/office/drawing/2014/main" id="{DDF25D22-103D-4DAA-9E6A-3FCB3E972E0F}"/>
                </a:ext>
              </a:extLst>
            </p:cNvPr>
            <p:cNvSpPr/>
            <p:nvPr/>
          </p:nvSpPr>
          <p:spPr>
            <a:xfrm>
              <a:off x="4358420" y="4029601"/>
              <a:ext cx="238260" cy="21894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5-Point Star 14">
              <a:extLst>
                <a:ext uri="{FF2B5EF4-FFF2-40B4-BE49-F238E27FC236}">
                  <a16:creationId xmlns:a16="http://schemas.microsoft.com/office/drawing/2014/main" id="{1068FE37-E528-43F0-B5B9-0C92581AADF9}"/>
                </a:ext>
              </a:extLst>
            </p:cNvPr>
            <p:cNvSpPr/>
            <p:nvPr/>
          </p:nvSpPr>
          <p:spPr>
            <a:xfrm>
              <a:off x="5101920" y="4644026"/>
              <a:ext cx="238260" cy="21894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5-Point Star 15">
              <a:extLst>
                <a:ext uri="{FF2B5EF4-FFF2-40B4-BE49-F238E27FC236}">
                  <a16:creationId xmlns:a16="http://schemas.microsoft.com/office/drawing/2014/main" id="{A72C9A8C-CC22-48BB-93D1-EB0333B8B823}"/>
                </a:ext>
              </a:extLst>
            </p:cNvPr>
            <p:cNvSpPr/>
            <p:nvPr/>
          </p:nvSpPr>
          <p:spPr>
            <a:xfrm>
              <a:off x="1999656" y="1822255"/>
              <a:ext cx="238260" cy="2189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231EAA0C-14A9-4F16-9F38-F2EB08DD7FA5}"/>
                </a:ext>
              </a:extLst>
            </p:cNvPr>
            <p:cNvSpPr/>
            <p:nvPr/>
          </p:nvSpPr>
          <p:spPr>
            <a:xfrm>
              <a:off x="3877967" y="1769359"/>
              <a:ext cx="1609859" cy="354169"/>
            </a:xfrm>
            <a:custGeom>
              <a:avLst/>
              <a:gdLst>
                <a:gd name="connsiteX0" fmla="*/ 0 w 1609859"/>
                <a:gd name="connsiteY0" fmla="*/ 0 h 354169"/>
                <a:gd name="connsiteX1" fmla="*/ 663262 w 1609859"/>
                <a:gd name="connsiteY1" fmla="*/ 231820 h 354169"/>
                <a:gd name="connsiteX2" fmla="*/ 1609859 w 1609859"/>
                <a:gd name="connsiteY2" fmla="*/ 354169 h 354169"/>
                <a:gd name="connsiteX3" fmla="*/ 1609859 w 1609859"/>
                <a:gd name="connsiteY3" fmla="*/ 354169 h 35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859" h="354169">
                  <a:moveTo>
                    <a:pt x="0" y="0"/>
                  </a:moveTo>
                  <a:cubicBezTo>
                    <a:pt x="197476" y="86396"/>
                    <a:pt x="394952" y="172792"/>
                    <a:pt x="663262" y="231820"/>
                  </a:cubicBezTo>
                  <a:cubicBezTo>
                    <a:pt x="931572" y="290848"/>
                    <a:pt x="1609859" y="354169"/>
                    <a:pt x="1609859" y="354169"/>
                  </a:cubicBezTo>
                  <a:lnTo>
                    <a:pt x="1609859" y="354169"/>
                  </a:lnTo>
                </a:path>
              </a:pathLst>
            </a:custGeom>
            <a:noFill/>
            <a:ln w="254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C393F9-9094-4770-9F92-68D59F6F6B9F}"/>
                </a:ext>
              </a:extLst>
            </p:cNvPr>
            <p:cNvSpPr txBox="1"/>
            <p:nvPr/>
          </p:nvSpPr>
          <p:spPr>
            <a:xfrm>
              <a:off x="1742354" y="2006767"/>
              <a:ext cx="9336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ST40</a:t>
              </a:r>
            </a:p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H</a:t>
              </a:r>
              <a:r>
                <a:rPr lang="en-US" sz="1600" baseline="-25000" dirty="0">
                  <a:solidFill>
                    <a:schemeClr val="accent1">
                      <a:lumMod val="75000"/>
                    </a:schemeClr>
                  </a:solidFill>
                </a:rPr>
                <a:t>NSTX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=1</a:t>
              </a:r>
              <a:endParaRPr lang="en-GB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9D5C93-4230-4D27-A841-B6E2AFA7A4AD}"/>
                </a:ext>
              </a:extLst>
            </p:cNvPr>
            <p:cNvSpPr txBox="1"/>
            <p:nvPr/>
          </p:nvSpPr>
          <p:spPr>
            <a:xfrm>
              <a:off x="2415290" y="2576000"/>
              <a:ext cx="8340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ST40</a:t>
              </a:r>
            </a:p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H</a:t>
              </a:r>
              <a:r>
                <a:rPr lang="en-US" sz="1600" baseline="-25000" dirty="0">
                  <a:solidFill>
                    <a:schemeClr val="accent1">
                      <a:lumMod val="75000"/>
                    </a:schemeClr>
                  </a:solidFill>
                </a:rPr>
                <a:t>ITER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=1</a:t>
              </a:r>
              <a:endParaRPr lang="en-GB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D901C0-6A19-450C-BDA7-3DAB4543F315}"/>
                </a:ext>
              </a:extLst>
            </p:cNvPr>
            <p:cNvSpPr txBox="1"/>
            <p:nvPr/>
          </p:nvSpPr>
          <p:spPr>
            <a:xfrm>
              <a:off x="4160870" y="4197624"/>
              <a:ext cx="747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MAST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00E27D-DA43-4928-A143-335396AA6A4C}"/>
                </a:ext>
              </a:extLst>
            </p:cNvPr>
            <p:cNvSpPr txBox="1"/>
            <p:nvPr/>
          </p:nvSpPr>
          <p:spPr>
            <a:xfrm>
              <a:off x="4999599" y="4788307"/>
              <a:ext cx="747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MAST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7B9402-691F-4F6C-BFD1-6B8205FE4005}"/>
              </a:ext>
            </a:extLst>
          </p:cNvPr>
          <p:cNvSpPr txBox="1"/>
          <p:nvPr/>
        </p:nvSpPr>
        <p:spPr>
          <a:xfrm>
            <a:off x="4839451" y="2160054"/>
            <a:ext cx="345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Electron neoclassical limit for ST40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44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34813F-AE34-4C41-B601-33D7B7D3E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636" y="1869261"/>
            <a:ext cx="5170364" cy="4264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D5787-B435-4A8A-B9C4-8A2F91F6D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GB" dirty="0"/>
              <a:t>ST40 – High field 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6A1027-EA58-4632-8C2C-068A75B274E8}"/>
              </a:ext>
            </a:extLst>
          </p:cNvPr>
          <p:cNvSpPr txBox="1">
            <a:spLocks/>
          </p:cNvSpPr>
          <p:nvPr/>
        </p:nvSpPr>
        <p:spPr>
          <a:xfrm>
            <a:off x="633044" y="1762432"/>
            <a:ext cx="3553946" cy="4608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dirty="0"/>
              <a:t>Design:</a:t>
            </a:r>
          </a:p>
          <a:p>
            <a:r>
              <a:rPr lang="en-GB" sz="2600" i="1" dirty="0" err="1"/>
              <a:t>B</a:t>
            </a:r>
            <a:r>
              <a:rPr lang="en-GB" sz="2600" baseline="-25000" dirty="0" err="1"/>
              <a:t>t</a:t>
            </a:r>
            <a:r>
              <a:rPr lang="en-GB" sz="2600" baseline="-25000" dirty="0"/>
              <a:t> </a:t>
            </a:r>
            <a:r>
              <a:rPr lang="en-GB" sz="2600" dirty="0"/>
              <a:t>=3T, I</a:t>
            </a:r>
            <a:r>
              <a:rPr lang="en-GB" sz="2600" baseline="-25000" dirty="0"/>
              <a:t>p </a:t>
            </a:r>
            <a:r>
              <a:rPr lang="en-GB" sz="2600" dirty="0"/>
              <a:t>=2MA,           </a:t>
            </a:r>
            <a:r>
              <a:rPr lang="en-GB" sz="2600" i="1" dirty="0"/>
              <a:t>R</a:t>
            </a:r>
            <a:r>
              <a:rPr lang="en-GB" sz="2600" baseline="-25000" dirty="0"/>
              <a:t>0 </a:t>
            </a:r>
            <a:r>
              <a:rPr lang="en-GB" sz="2600" dirty="0"/>
              <a:t>=0.4-0.6m, </a:t>
            </a:r>
            <a:r>
              <a:rPr lang="en-US" sz="2600" kern="0" dirty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R/a=1.6-1.8</a:t>
            </a:r>
            <a:r>
              <a:rPr lang="en-GB" sz="2600" dirty="0"/>
              <a:t> </a:t>
            </a:r>
            <a:r>
              <a:rPr lang="el-GR" sz="2600" dirty="0"/>
              <a:t>κ</a:t>
            </a:r>
            <a:r>
              <a:rPr lang="en-GB" sz="2600" dirty="0"/>
              <a:t>=2.5</a:t>
            </a:r>
          </a:p>
          <a:p>
            <a:r>
              <a:rPr lang="en-GB" sz="2600" dirty="0"/>
              <a:t>Solenoid-free start-up using merging-compression</a:t>
            </a:r>
          </a:p>
          <a:p>
            <a:r>
              <a:rPr lang="en-GB" sz="2600" dirty="0"/>
              <a:t>2MW of auxiliary heating (NBI / ECRH)</a:t>
            </a:r>
          </a:p>
          <a:p>
            <a:r>
              <a:rPr lang="en-GB" sz="2600" dirty="0"/>
              <a:t>Pulse flat-top length 1s at nominal </a:t>
            </a:r>
            <a:r>
              <a:rPr lang="en-GB" sz="2600" i="1" dirty="0" err="1"/>
              <a:t>B</a:t>
            </a:r>
            <a:r>
              <a:rPr lang="en-GB" sz="2600" baseline="-25000" dirty="0" err="1"/>
              <a:t>t</a:t>
            </a:r>
            <a:endParaRPr lang="en-GB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0633F9-6A2C-4F65-9602-44208198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4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BF99341-EB64-4AAA-8856-AB80DC10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04396"/>
            <a:ext cx="3086100" cy="365125"/>
          </a:xfrm>
        </p:spPr>
        <p:txBody>
          <a:bodyPr/>
          <a:lstStyle/>
          <a:p>
            <a:r>
              <a:rPr lang="en-GB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62385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Highlights (thus far)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538CE-61AD-4E6F-AA1C-F33E8387D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033" y="1690690"/>
            <a:ext cx="4577410" cy="4802184"/>
          </a:xfrm>
        </p:spPr>
        <p:txBody>
          <a:bodyPr>
            <a:normAutofit/>
          </a:bodyPr>
          <a:lstStyle/>
          <a:p>
            <a:r>
              <a:rPr lang="en-GB" sz="2400" dirty="0"/>
              <a:t>Assembly in 2017, first plasma 17 January 2018</a:t>
            </a:r>
          </a:p>
          <a:p>
            <a:r>
              <a:rPr lang="en-GB" sz="2400" dirty="0"/>
              <a:t>First experimental campaign completed in June 2018</a:t>
            </a:r>
          </a:p>
          <a:p>
            <a:r>
              <a:rPr lang="en-GB" sz="2400" dirty="0"/>
              <a:t>~700 plasma pulses</a:t>
            </a:r>
          </a:p>
          <a:p>
            <a:r>
              <a:rPr lang="en-GB" sz="2400" i="1" dirty="0"/>
              <a:t>I</a:t>
            </a:r>
            <a:r>
              <a:rPr lang="en-GB" sz="2400" baseline="-25000" dirty="0"/>
              <a:t>p</a:t>
            </a:r>
            <a:r>
              <a:rPr lang="en-GB" sz="2400" dirty="0"/>
              <a:t> up to 350kA, B</a:t>
            </a:r>
            <a:r>
              <a:rPr lang="en-GB" sz="2400" baseline="-25000" dirty="0"/>
              <a:t>T,0</a:t>
            </a:r>
            <a:r>
              <a:rPr lang="en-GB" sz="2400" dirty="0"/>
              <a:t>=1T, </a:t>
            </a:r>
            <a:r>
              <a:rPr lang="en-GB" sz="2400" i="1" dirty="0" err="1"/>
              <a:t>T</a:t>
            </a:r>
            <a:r>
              <a:rPr lang="en-GB" sz="2400" baseline="-25000" dirty="0" err="1"/>
              <a:t>i</a:t>
            </a:r>
            <a:r>
              <a:rPr lang="en-GB" sz="2400" baseline="-25000" dirty="0"/>
              <a:t> </a:t>
            </a:r>
            <a:r>
              <a:rPr lang="en-GB" sz="2400" dirty="0"/>
              <a:t> ~1keV, </a:t>
            </a:r>
            <a:r>
              <a:rPr lang="en-GB" sz="2400" i="1" dirty="0"/>
              <a:t>n</a:t>
            </a:r>
            <a:r>
              <a:rPr lang="en-GB" sz="2400" baseline="-25000" dirty="0"/>
              <a:t>e</a:t>
            </a:r>
            <a:r>
              <a:rPr lang="en-GB" sz="2400" dirty="0"/>
              <a:t> above 10</a:t>
            </a:r>
            <a:r>
              <a:rPr lang="en-GB" sz="2400" baseline="30000" dirty="0"/>
              <a:t>20</a:t>
            </a:r>
            <a:r>
              <a:rPr lang="en-GB" sz="2400" dirty="0"/>
              <a:t>m</a:t>
            </a:r>
            <a:r>
              <a:rPr lang="en-GB" sz="2400" baseline="30000" dirty="0"/>
              <a:t>-3</a:t>
            </a:r>
          </a:p>
          <a:p>
            <a:r>
              <a:rPr lang="en-GB" sz="2400" i="1" dirty="0"/>
              <a:t>I</a:t>
            </a:r>
            <a:r>
              <a:rPr lang="en-GB" sz="2400" baseline="-25000" dirty="0"/>
              <a:t>p</a:t>
            </a:r>
            <a:r>
              <a:rPr lang="en-GB" sz="2400" dirty="0"/>
              <a:t> flattop up to ~13ms</a:t>
            </a:r>
          </a:p>
          <a:p>
            <a:r>
              <a:rPr lang="en-GB" sz="2400" dirty="0"/>
              <a:t>More to come: solenoid, NBI, more PSUs, plasma control, improved diagnostics, longer pulses, 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492C3D-8935-41D9-9F7A-ED921622EA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979" r="14583"/>
          <a:stretch/>
        </p:blipFill>
        <p:spPr>
          <a:xfrm>
            <a:off x="628650" y="2529386"/>
            <a:ext cx="3586355" cy="325972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53FAB-7287-47EF-9C3E-6D1CD166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5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423CE4A-10A0-4884-84D4-033FAD4E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04396"/>
            <a:ext cx="3086100" cy="365125"/>
          </a:xfrm>
        </p:spPr>
        <p:txBody>
          <a:bodyPr/>
          <a:lstStyle/>
          <a:p>
            <a:r>
              <a:rPr lang="en-GB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20231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00E06F-5D2B-43DB-B92E-77FCC7AF7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67"/>
          <a:stretch/>
        </p:blipFill>
        <p:spPr>
          <a:xfrm>
            <a:off x="627539" y="4284237"/>
            <a:ext cx="5131287" cy="240272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A08D73-7FDF-41E2-BD4E-F88E8C352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131288" cy="240272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Coils installed</a:t>
            </a:r>
          </a:p>
          <a:p>
            <a:pPr lvl="1" fontAlgn="t"/>
            <a:r>
              <a:rPr lang="en-GB" dirty="0">
                <a:solidFill>
                  <a:srgbClr val="EC9B00"/>
                </a:solidFill>
              </a:rPr>
              <a:t>TF (24 turns): </a:t>
            </a:r>
            <a:r>
              <a:rPr lang="en-GB" dirty="0" err="1">
                <a:solidFill>
                  <a:srgbClr val="EC9B00"/>
                </a:solidFill>
              </a:rPr>
              <a:t>I</a:t>
            </a:r>
            <a:r>
              <a:rPr lang="en-GB" baseline="-50000" dirty="0" err="1">
                <a:solidFill>
                  <a:srgbClr val="EC9B00"/>
                </a:solidFill>
              </a:rPr>
              <a:t>rod,max</a:t>
            </a:r>
            <a:r>
              <a:rPr lang="en-GB" dirty="0">
                <a:solidFill>
                  <a:srgbClr val="EC9B00"/>
                </a:solidFill>
              </a:rPr>
              <a:t> =1725 kA*t  </a:t>
            </a:r>
            <a:r>
              <a:rPr lang="en-GB" dirty="0">
                <a:solidFill>
                  <a:srgbClr val="EC9B00"/>
                </a:solidFill>
                <a:sym typeface="Wingdings" panose="05000000000000000000" pitchFamily="2" charset="2"/>
              </a:rPr>
              <a:t></a:t>
            </a:r>
            <a:r>
              <a:rPr lang="en-GB" dirty="0">
                <a:solidFill>
                  <a:srgbClr val="EC9B00"/>
                </a:solidFill>
              </a:rPr>
              <a:t> 1T @0.34m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MC (11 turns)</a:t>
            </a:r>
          </a:p>
          <a:p>
            <a:pPr lvl="1"/>
            <a:r>
              <a:rPr lang="en-GB" dirty="0" err="1">
                <a:solidFill>
                  <a:srgbClr val="449B01"/>
                </a:solidFill>
              </a:rPr>
              <a:t>BvL</a:t>
            </a:r>
            <a:r>
              <a:rPr lang="en-GB" dirty="0">
                <a:solidFill>
                  <a:srgbClr val="449B01"/>
                </a:solidFill>
              </a:rPr>
              <a:t> (16 turns)</a:t>
            </a:r>
            <a:r>
              <a:rPr lang="en-GB" dirty="0"/>
              <a:t> and </a:t>
            </a:r>
            <a:r>
              <a:rPr lang="en-GB" sz="2600" dirty="0" err="1">
                <a:solidFill>
                  <a:srgbClr val="9C00FF"/>
                </a:solidFill>
              </a:rPr>
              <a:t>Div</a:t>
            </a:r>
            <a:r>
              <a:rPr lang="en-GB" sz="2600" dirty="0">
                <a:solidFill>
                  <a:srgbClr val="9C00FF"/>
                </a:solidFill>
              </a:rPr>
              <a:t> (28 turns)</a:t>
            </a:r>
            <a:r>
              <a:rPr lang="en-GB" dirty="0">
                <a:solidFill>
                  <a:srgbClr val="EC9B00"/>
                </a:solidFill>
              </a:rPr>
              <a:t> </a:t>
            </a:r>
            <a:r>
              <a:rPr lang="en-GB" dirty="0"/>
              <a:t>in series</a:t>
            </a:r>
          </a:p>
          <a:p>
            <a:pPr lvl="1"/>
            <a:r>
              <a:rPr lang="en-GB" dirty="0" err="1">
                <a:solidFill>
                  <a:srgbClr val="0300FF"/>
                </a:solidFill>
              </a:rPr>
              <a:t>BvU</a:t>
            </a:r>
            <a:r>
              <a:rPr lang="en-GB" dirty="0">
                <a:solidFill>
                  <a:srgbClr val="0300FF"/>
                </a:solidFill>
              </a:rPr>
              <a:t> (8 turns): added during campaign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A668CE-FDAA-4BA7-88D3-6405357F4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170" y="1646958"/>
            <a:ext cx="2950788" cy="470939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AF456B1-5268-42C7-9F70-E6410AAC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6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5F944ED-4BAC-4725-80BE-D89FF4E81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04396"/>
            <a:ext cx="3086100" cy="365125"/>
          </a:xfrm>
        </p:spPr>
        <p:txBody>
          <a:bodyPr/>
          <a:lstStyle/>
          <a:p>
            <a:r>
              <a:rPr lang="en-GB" dirty="0"/>
              <a:t>CONFIDENTIAL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9E4D403-9C6F-4653-82ED-DECE8139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GB" dirty="0"/>
              <a:t>First operations</a:t>
            </a:r>
          </a:p>
        </p:txBody>
      </p:sp>
    </p:spTree>
    <p:extLst>
      <p:ext uri="{BB962C8B-B14F-4D97-AF65-F5344CB8AC3E}">
        <p14:creationId xmlns:p14="http://schemas.microsoft.com/office/powerpoint/2010/main" val="14505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40_pulse_5157_w_separatrix">
            <a:hlinkClick r:id="" action="ppaction://media"/>
            <a:extLst>
              <a:ext uri="{FF2B5EF4-FFF2-40B4-BE49-F238E27FC236}">
                <a16:creationId xmlns:a16="http://schemas.microsoft.com/office/drawing/2014/main" id="{9E975004-6B87-4404-A4F5-2A71916EDC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376" y="1790444"/>
            <a:ext cx="8576001" cy="482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EE994B-D208-47FA-A228-4289E67D8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reconstruction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CF4873-E1AF-409D-A889-A7AA2D9CFFAC}"/>
              </a:ext>
            </a:extLst>
          </p:cNvPr>
          <p:cNvSpPr txBox="1"/>
          <p:nvPr/>
        </p:nvSpPr>
        <p:spPr>
          <a:xfrm>
            <a:off x="6819543" y="2105561"/>
            <a:ext cx="2324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Photron</a:t>
            </a:r>
            <a:r>
              <a:rPr lang="en-GB" sz="2000" dirty="0"/>
              <a:t> camera: </a:t>
            </a:r>
          </a:p>
          <a:p>
            <a:r>
              <a:rPr lang="en-GB" sz="2000" dirty="0"/>
              <a:t>	dt=100</a:t>
            </a:r>
            <a:r>
              <a:rPr lang="el-GR" sz="2000" dirty="0"/>
              <a:t> μ</a:t>
            </a:r>
            <a:r>
              <a:rPr lang="en-GB" sz="2000" dirty="0"/>
              <a:t>s</a:t>
            </a:r>
          </a:p>
          <a:p>
            <a:r>
              <a:rPr lang="en-GB" sz="2000" dirty="0"/>
              <a:t>	</a:t>
            </a:r>
            <a:r>
              <a:rPr lang="en-GB" sz="2000" dirty="0" err="1"/>
              <a:t>t</a:t>
            </a:r>
            <a:r>
              <a:rPr lang="en-GB" sz="2000" baseline="-25000" dirty="0" err="1"/>
              <a:t>integ</a:t>
            </a:r>
            <a:r>
              <a:rPr lang="en-GB" sz="2000" dirty="0"/>
              <a:t>=2.5</a:t>
            </a:r>
            <a:r>
              <a:rPr lang="el-GR" sz="2000" dirty="0"/>
              <a:t>μ</a:t>
            </a:r>
            <a:r>
              <a:rPr lang="en-GB" sz="2000" dirty="0"/>
              <a:t>s	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333BB8-795B-4275-875D-767EF04D8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1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7198-F295-4ED6-92F0-2644B41BB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goals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ECEEA-97B6-4974-9715-B71504051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16208" cy="4678771"/>
          </a:xfrm>
        </p:spPr>
        <p:txBody>
          <a:bodyPr>
            <a:normAutofit/>
          </a:bodyPr>
          <a:lstStyle/>
          <a:p>
            <a:r>
              <a:rPr lang="en-GB" dirty="0"/>
              <a:t>Extend high field ST physics basis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reduce uncertainty in predicting performance of future STs</a:t>
            </a:r>
          </a:p>
          <a:p>
            <a:pPr lvl="1"/>
            <a:r>
              <a:rPr lang="en-GB" dirty="0"/>
              <a:t>Expand ST </a:t>
            </a:r>
            <a:r>
              <a:rPr lang="el-GR" i="1" dirty="0"/>
              <a:t>τ</a:t>
            </a:r>
            <a:r>
              <a:rPr lang="en-GB" baseline="-25000" dirty="0"/>
              <a:t>E</a:t>
            </a:r>
            <a:r>
              <a:rPr lang="en-GB" dirty="0"/>
              <a:t> database, particularly towards low </a:t>
            </a:r>
            <a:r>
              <a:rPr lang="el-GR" dirty="0"/>
              <a:t>ν</a:t>
            </a:r>
            <a:r>
              <a:rPr lang="en-GB" dirty="0"/>
              <a:t>, and confirm favourable scaling with </a:t>
            </a:r>
            <a:r>
              <a:rPr lang="en-GB" i="1" dirty="0" err="1"/>
              <a:t>B</a:t>
            </a:r>
            <a:r>
              <a:rPr lang="en-GB" baseline="-25000" dirty="0" err="1"/>
              <a:t>t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Evaluate solenoid-free start-up methods, including merging compression (MC) and EBW assisted start-up</a:t>
            </a:r>
          </a:p>
          <a:p>
            <a:pPr lvl="1"/>
            <a:r>
              <a:rPr lang="en-GB" dirty="0"/>
              <a:t>Develop RF heated scenarios with limited or no NB heating</a:t>
            </a:r>
          </a:p>
          <a:p>
            <a:pPr lvl="1"/>
            <a:r>
              <a:rPr lang="en-GB" dirty="0"/>
              <a:t>Test reactor relevant divertor solutions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77DEC1-42B4-49F3-A88C-09D0376C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7714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5B9B9-291F-4E84-A502-16E39B41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Upcoming Programmes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2C344B5-7678-4DAC-AE2A-6C4A1B4F75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625618"/>
              </p:ext>
            </p:extLst>
          </p:nvPr>
        </p:nvGraphicFramePr>
        <p:xfrm>
          <a:off x="628651" y="1690689"/>
          <a:ext cx="8353983" cy="46565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9496">
                  <a:extLst>
                    <a:ext uri="{9D8B030D-6E8A-4147-A177-3AD203B41FA5}">
                      <a16:colId xmlns:a16="http://schemas.microsoft.com/office/drawing/2014/main" val="1182321349"/>
                    </a:ext>
                  </a:extLst>
                </a:gridCol>
                <a:gridCol w="4611272">
                  <a:extLst>
                    <a:ext uri="{9D8B030D-6E8A-4147-A177-3AD203B41FA5}">
                      <a16:colId xmlns:a16="http://schemas.microsoft.com/office/drawing/2014/main" val="2152372184"/>
                    </a:ext>
                  </a:extLst>
                </a:gridCol>
                <a:gridCol w="1683215">
                  <a:extLst>
                    <a:ext uri="{9D8B030D-6E8A-4147-A177-3AD203B41FA5}">
                      <a16:colId xmlns:a16="http://schemas.microsoft.com/office/drawing/2014/main" val="4166996282"/>
                    </a:ext>
                  </a:extLst>
                </a:gridCol>
              </a:tblGrid>
              <a:tr h="3617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Programme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042" marR="84042" marT="0" marB="0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2000" dirty="0">
                          <a:effectLst/>
                        </a:rPr>
                        <a:t>Goals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ymbol" panose="05050102010706020507" pitchFamily="18" charset="2"/>
                      </a:endParaRPr>
                    </a:p>
                  </a:txBody>
                  <a:tcPr marL="84042" marR="84042" marT="0" marB="0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Comment</a:t>
                      </a:r>
                    </a:p>
                  </a:txBody>
                  <a:tcPr marL="84042" marR="84042" marT="0" marB="0"/>
                </a:tc>
                <a:extLst>
                  <a:ext uri="{0D108BD9-81ED-4DB2-BD59-A6C34878D82A}">
                    <a16:rowId xmlns:a16="http://schemas.microsoft.com/office/drawing/2014/main" val="3896889768"/>
                  </a:ext>
                </a:extLst>
              </a:tr>
              <a:tr h="14401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Programme 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C00000"/>
                          </a:solidFill>
                          <a:effectLst/>
                        </a:rPr>
                        <a:t>Q1 2019: Test readiness for 100M degree plasma temperatures</a:t>
                      </a:r>
                      <a:endParaRPr lang="en-GB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42" marR="84042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500" dirty="0">
                          <a:effectLst/>
                        </a:rPr>
                        <a:t>Demonstrate TEs ability to design, construct and operate a high field spherical tokamak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500" dirty="0">
                          <a:effectLst/>
                        </a:rPr>
                        <a:t>Establish operational procedures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500" dirty="0">
                          <a:effectLst/>
                        </a:rPr>
                        <a:t>Demonstrate diagnostics capabilities and data analysis tools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500" dirty="0">
                          <a:effectLst/>
                        </a:rPr>
                        <a:t>Develop plasma control system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ymbol" panose="05050102010706020507" pitchFamily="18" charset="2"/>
                      </a:endParaRPr>
                    </a:p>
                  </a:txBody>
                  <a:tcPr marL="84042" marR="84042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Repeat earlier performance with rebuilt device; fully commissioned PSUs &amp; diagnostics; solenoid.</a:t>
                      </a:r>
                    </a:p>
                  </a:txBody>
                  <a:tcPr marL="84042" marR="84042" marT="0" marB="0"/>
                </a:tc>
                <a:extLst>
                  <a:ext uri="{0D108BD9-81ED-4DB2-BD59-A6C34878D82A}">
                    <a16:rowId xmlns:a16="http://schemas.microsoft.com/office/drawing/2014/main" val="3571425839"/>
                  </a:ext>
                </a:extLst>
              </a:tr>
              <a:tr h="10120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Programme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C00000"/>
                          </a:solidFill>
                          <a:effectLst/>
                        </a:rPr>
                        <a:t>Q1 2020: 100M degree plasma temperatures</a:t>
                      </a:r>
                      <a:endParaRPr lang="en-GB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42" marR="8404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500" dirty="0">
                          <a:effectLst/>
                        </a:rPr>
                        <a:t>Demonstrate plasma current and position control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500" dirty="0">
                          <a:effectLst/>
                        </a:rPr>
                        <a:t>Optimise beam + solenoid heated regimes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500" dirty="0">
                          <a:effectLst/>
                        </a:rPr>
                        <a:t>Confirm favourable confinement at high field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500" dirty="0">
                          <a:effectLst/>
                        </a:rPr>
                        <a:t>Explore diverted configurations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ymbol" panose="05050102010706020507" pitchFamily="18" charset="2"/>
                      </a:endParaRPr>
                    </a:p>
                  </a:txBody>
                  <a:tcPr marL="84042" marR="8404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B</a:t>
                      </a:r>
                      <a:r>
                        <a:rPr lang="en-GB" sz="15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t,0</a:t>
                      </a:r>
                      <a:r>
                        <a:rPr lang="en-GB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=3T; 25ms, 1MW NBI; more PF PSUs to improve plasma control. </a:t>
                      </a:r>
                    </a:p>
                  </a:txBody>
                  <a:tcPr marL="84042" marR="8404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081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42" marR="8404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GB" sz="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ymbol" panose="05050102010706020507" pitchFamily="18" charset="2"/>
                      </a:endParaRPr>
                    </a:p>
                  </a:txBody>
                  <a:tcPr marL="84042" marR="8404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GB" sz="8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ymbol" panose="05050102010706020507" pitchFamily="18" charset="2"/>
                      </a:endParaRPr>
                    </a:p>
                  </a:txBody>
                  <a:tcPr marL="84042" marR="8404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057170"/>
                  </a:ext>
                </a:extLst>
              </a:tr>
              <a:tr h="1638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Programme 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C00000"/>
                          </a:solidFill>
                          <a:effectLst/>
                        </a:rPr>
                        <a:t>Q4 2020: Establish fusion conditions</a:t>
                      </a:r>
                      <a:r>
                        <a:rPr lang="en-GB" sz="1400" baseline="30000" dirty="0">
                          <a:solidFill>
                            <a:srgbClr val="C00000"/>
                          </a:solidFill>
                          <a:effectLst/>
                        </a:rPr>
                        <a:t>*</a:t>
                      </a:r>
                      <a:endParaRPr lang="en-GB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42" marR="8404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500" dirty="0">
                          <a:effectLst/>
                        </a:rPr>
                        <a:t>Develop operation with highly elongated plasmas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500" dirty="0">
                          <a:effectLst/>
                        </a:rPr>
                        <a:t>Develop and optimise divertor scenario with NB + solenoid heating in DD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500" dirty="0">
                          <a:effectLst/>
                        </a:rPr>
                        <a:t>Validate predictions of improved energy confinement in high field STs and document transport properties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500" dirty="0">
                          <a:effectLst/>
                        </a:rPr>
                        <a:t>Validate SOL width </a:t>
                      </a:r>
                      <a:r>
                        <a:rPr lang="en-GB" sz="1500" dirty="0" err="1">
                          <a:effectLst/>
                        </a:rPr>
                        <a:t>scalings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ymbol" panose="05050102010706020507" pitchFamily="18" charset="2"/>
                      </a:endParaRPr>
                    </a:p>
                  </a:txBody>
                  <a:tcPr marL="84042" marR="8404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New IVC with divertor; 2s, 1MW NBI; more PF coils/PSUs to improve plasma control.</a:t>
                      </a:r>
                    </a:p>
                  </a:txBody>
                  <a:tcPr marL="84042" marR="8404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69664200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AF5BC-90EE-4A57-A2C4-5C47760F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16845B-7ACC-423D-95B1-963919C6536C}"/>
              </a:ext>
            </a:extLst>
          </p:cNvPr>
          <p:cNvSpPr/>
          <p:nvPr/>
        </p:nvSpPr>
        <p:spPr>
          <a:xfrm>
            <a:off x="1058308" y="6328853"/>
            <a:ext cx="7027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Fusion conditions is defined as central ion temperatures &gt;10keV and densities &gt;10</a:t>
            </a:r>
            <a:r>
              <a:rPr lang="en-GB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4332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18959</TotalTime>
  <Words>2385</Words>
  <Application>Microsoft Office PowerPoint</Application>
  <PresentationFormat>On-screen Show (4:3)</PresentationFormat>
  <Paragraphs>650</Paragraphs>
  <Slides>31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Swis721 BT</vt:lpstr>
      <vt:lpstr>Symbol</vt:lpstr>
      <vt:lpstr>Times New Roman</vt:lpstr>
      <vt:lpstr>Wingdings</vt:lpstr>
      <vt:lpstr>Office Theme</vt:lpstr>
      <vt:lpstr>PPPL – TE Collaboration</vt:lpstr>
      <vt:lpstr>Contents</vt:lpstr>
      <vt:lpstr>Tokamak Energy Ltd.</vt:lpstr>
      <vt:lpstr>ST40 – High field ST</vt:lpstr>
      <vt:lpstr>Highlights (thus far)</vt:lpstr>
      <vt:lpstr>First operations</vt:lpstr>
      <vt:lpstr>Magnetic reconstruction</vt:lpstr>
      <vt:lpstr>Research goals </vt:lpstr>
      <vt:lpstr>Upcoming Programmes</vt:lpstr>
      <vt:lpstr>Programme 1 configuration</vt:lpstr>
      <vt:lpstr>Programme 1 diagnostics</vt:lpstr>
      <vt:lpstr>Programme 2 configuration</vt:lpstr>
      <vt:lpstr>Programme 3</vt:lpstr>
      <vt:lpstr>Programme 3 configuration</vt:lpstr>
      <vt:lpstr>Collaborations</vt:lpstr>
      <vt:lpstr>Thank you!</vt:lpstr>
      <vt:lpstr>Backup slides</vt:lpstr>
      <vt:lpstr>TE Milestones to date</vt:lpstr>
      <vt:lpstr>Merging-compression start-up</vt:lpstr>
      <vt:lpstr>Diagnostics available already</vt:lpstr>
      <vt:lpstr>Typical ST40 pulse</vt:lpstr>
      <vt:lpstr>Typical ST40 pulse</vt:lpstr>
      <vt:lpstr>Typical ST40 pulse</vt:lpstr>
      <vt:lpstr>Magnetic reconstruction</vt:lpstr>
      <vt:lpstr>Temperature measurements</vt:lpstr>
      <vt:lpstr>Temperature measurements</vt:lpstr>
      <vt:lpstr>Temperature measurements</vt:lpstr>
      <vt:lpstr>Temperature measurements</vt:lpstr>
      <vt:lpstr>High plasma densities</vt:lpstr>
      <vt:lpstr>Well-defined plasma edge</vt:lpstr>
      <vt:lpstr>Confinement scalings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Gillies</dc:creator>
  <cp:lastModifiedBy>Otto Asunta</cp:lastModifiedBy>
  <cp:revision>600</cp:revision>
  <cp:lastPrinted>2017-05-16T09:50:53Z</cp:lastPrinted>
  <dcterms:created xsi:type="dcterms:W3CDTF">2015-10-21T10:59:42Z</dcterms:created>
  <dcterms:modified xsi:type="dcterms:W3CDTF">2018-11-15T16:05:46Z</dcterms:modified>
</cp:coreProperties>
</file>