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tags/tag1.xml" ContentType="application/vnd.openxmlformats-officedocument.presentationml.tags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s/slide119.xml" ContentType="application/vnd.openxmlformats-officedocument.presentationml.slide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tags/tag2.xml" ContentType="application/vnd.openxmlformats-officedocument.presentationml.tags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slides/slide138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slides/slide139.xml" ContentType="application/vnd.openxmlformats-officedocument.presentationml.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slides/slide129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0" r:id="rId1"/>
  </p:sldMasterIdLst>
  <p:notesMasterIdLst>
    <p:notesMasterId r:id="rId141"/>
  </p:notesMasterIdLst>
  <p:handoutMasterIdLst>
    <p:handoutMasterId r:id="rId142"/>
  </p:handoutMasterIdLst>
  <p:sldIdLst>
    <p:sldId id="1217" r:id="rId2"/>
    <p:sldId id="1598" r:id="rId3"/>
    <p:sldId id="1567" r:id="rId4"/>
    <p:sldId id="1550" r:id="rId5"/>
    <p:sldId id="1597" r:id="rId6"/>
    <p:sldId id="1554" r:id="rId7"/>
    <p:sldId id="1549" r:id="rId8"/>
    <p:sldId id="1497" r:id="rId9"/>
    <p:sldId id="1560" r:id="rId10"/>
    <p:sldId id="1539" r:id="rId11"/>
    <p:sldId id="1561" r:id="rId12"/>
    <p:sldId id="1606" r:id="rId13"/>
    <p:sldId id="1467" r:id="rId14"/>
    <p:sldId id="1470" r:id="rId15"/>
    <p:sldId id="1574" r:id="rId16"/>
    <p:sldId id="1455" r:id="rId17"/>
    <p:sldId id="1457" r:id="rId18"/>
    <p:sldId id="1463" r:id="rId19"/>
    <p:sldId id="1607" r:id="rId20"/>
    <p:sldId id="1454" r:id="rId21"/>
    <p:sldId id="1519" r:id="rId22"/>
    <p:sldId id="1521" r:id="rId23"/>
    <p:sldId id="1527" r:id="rId24"/>
    <p:sldId id="1525" r:id="rId25"/>
    <p:sldId id="1608" r:id="rId26"/>
    <p:sldId id="1444" r:id="rId27"/>
    <p:sldId id="1514" r:id="rId28"/>
    <p:sldId id="1485" r:id="rId29"/>
    <p:sldId id="1572" r:id="rId30"/>
    <p:sldId id="1582" r:id="rId31"/>
    <p:sldId id="1610" r:id="rId32"/>
    <p:sldId id="1504" r:id="rId33"/>
    <p:sldId id="1533" r:id="rId34"/>
    <p:sldId id="1611" r:id="rId35"/>
    <p:sldId id="1536" r:id="rId36"/>
    <p:sldId id="1534" r:id="rId37"/>
    <p:sldId id="1535" r:id="rId38"/>
    <p:sldId id="1615" r:id="rId39"/>
    <p:sldId id="1510" r:id="rId40"/>
    <p:sldId id="1502" r:id="rId41"/>
    <p:sldId id="1544" r:id="rId42"/>
    <p:sldId id="1529" r:id="rId43"/>
    <p:sldId id="1505" r:id="rId44"/>
    <p:sldId id="1562" r:id="rId45"/>
    <p:sldId id="1564" r:id="rId46"/>
    <p:sldId id="1566" r:id="rId47"/>
    <p:sldId id="1565" r:id="rId48"/>
    <p:sldId id="1571" r:id="rId49"/>
    <p:sldId id="1545" r:id="rId50"/>
    <p:sldId id="1546" r:id="rId51"/>
    <p:sldId id="1629" r:id="rId52"/>
    <p:sldId id="1616" r:id="rId53"/>
    <p:sldId id="1325" r:id="rId54"/>
    <p:sldId id="1509" r:id="rId55"/>
    <p:sldId id="1638" r:id="rId56"/>
    <p:sldId id="1635" r:id="rId57"/>
    <p:sldId id="1636" r:id="rId58"/>
    <p:sldId id="1637" r:id="rId59"/>
    <p:sldId id="1578" r:id="rId60"/>
    <p:sldId id="1496" r:id="rId61"/>
    <p:sldId id="1472" r:id="rId62"/>
    <p:sldId id="1568" r:id="rId63"/>
    <p:sldId id="1569" r:id="rId64"/>
    <p:sldId id="1421" r:id="rId65"/>
    <p:sldId id="1596" r:id="rId66"/>
    <p:sldId id="1589" r:id="rId67"/>
    <p:sldId id="1590" r:id="rId68"/>
    <p:sldId id="1681" r:id="rId69"/>
    <p:sldId id="1591" r:id="rId70"/>
    <p:sldId id="1592" r:id="rId71"/>
    <p:sldId id="1593" r:id="rId72"/>
    <p:sldId id="1594" r:id="rId73"/>
    <p:sldId id="1579" r:id="rId74"/>
    <p:sldId id="1595" r:id="rId75"/>
    <p:sldId id="1617" r:id="rId76"/>
    <p:sldId id="1639" r:id="rId77"/>
    <p:sldId id="1587" r:id="rId78"/>
    <p:sldId id="1588" r:id="rId79"/>
    <p:sldId id="1575" r:id="rId80"/>
    <p:sldId id="1381" r:id="rId81"/>
    <p:sldId id="1584" r:id="rId82"/>
    <p:sldId id="1585" r:id="rId83"/>
    <p:sldId id="1618" r:id="rId84"/>
    <p:sldId id="1625" r:id="rId85"/>
    <p:sldId id="1626" r:id="rId86"/>
    <p:sldId id="1627" r:id="rId87"/>
    <p:sldId id="1679" r:id="rId88"/>
    <p:sldId id="1680" r:id="rId89"/>
    <p:sldId id="1631" r:id="rId90"/>
    <p:sldId id="1632" r:id="rId91"/>
    <p:sldId id="1633" r:id="rId92"/>
    <p:sldId id="1634" r:id="rId93"/>
    <p:sldId id="1628" r:id="rId94"/>
    <p:sldId id="1642" r:id="rId95"/>
    <p:sldId id="1640" r:id="rId96"/>
    <p:sldId id="1263" r:id="rId97"/>
    <p:sldId id="1531" r:id="rId98"/>
    <p:sldId id="1532" r:id="rId99"/>
    <p:sldId id="1258" r:id="rId100"/>
    <p:sldId id="1619" r:id="rId101"/>
    <p:sldId id="1643" r:id="rId102"/>
    <p:sldId id="1644" r:id="rId103"/>
    <p:sldId id="1645" r:id="rId104"/>
    <p:sldId id="1580" r:id="rId105"/>
    <p:sldId id="1581" r:id="rId106"/>
    <p:sldId id="1682" r:id="rId107"/>
    <p:sldId id="1621" r:id="rId108"/>
    <p:sldId id="1612" r:id="rId109"/>
    <p:sldId id="1613" r:id="rId110"/>
    <p:sldId id="1614" r:id="rId111"/>
    <p:sldId id="1622" r:id="rId112"/>
    <p:sldId id="1668" r:id="rId113"/>
    <p:sldId id="1656" r:id="rId114"/>
    <p:sldId id="1657" r:id="rId115"/>
    <p:sldId id="1658" r:id="rId116"/>
    <p:sldId id="1659" r:id="rId117"/>
    <p:sldId id="1669" r:id="rId118"/>
    <p:sldId id="1670" r:id="rId119"/>
    <p:sldId id="1673" r:id="rId120"/>
    <p:sldId id="1674" r:id="rId121"/>
    <p:sldId id="1623" r:id="rId122"/>
    <p:sldId id="1646" r:id="rId123"/>
    <p:sldId id="1651" r:id="rId124"/>
    <p:sldId id="1647" r:id="rId125"/>
    <p:sldId id="1648" r:id="rId126"/>
    <p:sldId id="1649" r:id="rId127"/>
    <p:sldId id="1652" r:id="rId128"/>
    <p:sldId id="1653" r:id="rId129"/>
    <p:sldId id="1650" r:id="rId130"/>
    <p:sldId id="1624" r:id="rId131"/>
    <p:sldId id="1577" r:id="rId132"/>
    <p:sldId id="1675" r:id="rId133"/>
    <p:sldId id="1678" r:id="rId134"/>
    <p:sldId id="1557" r:id="rId135"/>
    <p:sldId id="1552" r:id="rId136"/>
    <p:sldId id="1553" r:id="rId137"/>
    <p:sldId id="1555" r:id="rId138"/>
    <p:sldId id="1556" r:id="rId139"/>
    <p:sldId id="1563" r:id="rId140"/>
  </p:sldIdLst>
  <p:sldSz cx="9144000" cy="6858000" type="screen4x3"/>
  <p:notesSz cx="6934200" cy="9220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pitchFamily="34" charset="0"/>
        <a:ea typeface="+mn-ea"/>
        <a:cs typeface="Arial" charset="0"/>
      </a:defRPr>
    </a:lvl5pPr>
    <a:lvl6pPr marL="2286000" algn="l" defTabSz="914400" rtl="0" eaLnBrk="1" latinLnBrk="0" hangingPunct="1">
      <a:defRPr sz="1200" b="1" i="1" kern="1200">
        <a:solidFill>
          <a:srgbClr val="1822CD"/>
        </a:solidFill>
        <a:latin typeface="Helvetica" pitchFamily="34" charset="0"/>
        <a:ea typeface="+mn-ea"/>
        <a:cs typeface="Arial" charset="0"/>
      </a:defRPr>
    </a:lvl6pPr>
    <a:lvl7pPr marL="2743200" algn="l" defTabSz="914400" rtl="0" eaLnBrk="1" latinLnBrk="0" hangingPunct="1">
      <a:defRPr sz="1200" b="1" i="1" kern="1200">
        <a:solidFill>
          <a:srgbClr val="1822CD"/>
        </a:solidFill>
        <a:latin typeface="Helvetica" pitchFamily="34" charset="0"/>
        <a:ea typeface="+mn-ea"/>
        <a:cs typeface="Arial" charset="0"/>
      </a:defRPr>
    </a:lvl7pPr>
    <a:lvl8pPr marL="3200400" algn="l" defTabSz="914400" rtl="0" eaLnBrk="1" latinLnBrk="0" hangingPunct="1">
      <a:defRPr sz="1200" b="1" i="1" kern="1200">
        <a:solidFill>
          <a:srgbClr val="1822CD"/>
        </a:solidFill>
        <a:latin typeface="Helvetica" pitchFamily="34" charset="0"/>
        <a:ea typeface="+mn-ea"/>
        <a:cs typeface="Arial" charset="0"/>
      </a:defRPr>
    </a:lvl8pPr>
    <a:lvl9pPr marL="3657600" algn="l" defTabSz="914400" rtl="0" eaLnBrk="1" latinLnBrk="0" hangingPunct="1">
      <a:defRPr sz="1200" b="1" i="1" kern="1200">
        <a:solidFill>
          <a:srgbClr val="1822CD"/>
        </a:solidFill>
        <a:latin typeface="Helvetic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FFFFCC"/>
    <a:srgbClr val="009999"/>
    <a:srgbClr val="CCECFF"/>
    <a:srgbClr val="FFFF99"/>
    <a:srgbClr val="3366FF"/>
    <a:srgbClr val="FF9933"/>
    <a:srgbClr val="FF3300"/>
    <a:srgbClr val="9999FF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8201" autoAdjust="0"/>
    <p:restoredTop sz="94558" autoAdjust="0"/>
  </p:normalViewPr>
  <p:slideViewPr>
    <p:cSldViewPr>
      <p:cViewPr varScale="1">
        <p:scale>
          <a:sx n="131" d="100"/>
          <a:sy n="131" d="100"/>
        </p:scale>
        <p:origin x="-1830" y="-84"/>
      </p:cViewPr>
      <p:guideLst>
        <p:guide orient="horz" pos="422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75" d="100"/>
        <a:sy n="75" d="100"/>
      </p:scale>
      <p:origin x="0" y="8766"/>
    </p:cViewPr>
  </p:sorterViewPr>
  <p:notesViewPr>
    <p:cSldViewPr>
      <p:cViewPr varScale="1">
        <p:scale>
          <a:sx n="98" d="100"/>
          <a:sy n="98" d="100"/>
        </p:scale>
        <p:origin x="-3420" y="-114"/>
      </p:cViewPr>
      <p:guideLst>
        <p:guide orient="horz" pos="2904"/>
        <p:guide pos="218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notesMaster" Target="notesMasters/notesMaster1.xml"/><Relationship Id="rId14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Relationship Id="rId4" Type="http://schemas.openxmlformats.org/officeDocument/2006/relationships/image" Target="../media/image5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0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wmf"/><Relationship Id="rId2" Type="http://schemas.openxmlformats.org/officeDocument/2006/relationships/image" Target="../media/image237.wmf"/><Relationship Id="rId1" Type="http://schemas.openxmlformats.org/officeDocument/2006/relationships/image" Target="../media/image236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wmf"/><Relationship Id="rId2" Type="http://schemas.openxmlformats.org/officeDocument/2006/relationships/image" Target="../media/image243.wmf"/><Relationship Id="rId1" Type="http://schemas.openxmlformats.org/officeDocument/2006/relationships/image" Target="../media/image24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t" anchorCtr="0" compatLnSpc="1">
            <a:prstTxWarp prst="textNoShape">
              <a:avLst/>
            </a:prstTxWarp>
          </a:bodyPr>
          <a:lstStyle>
            <a:lvl1pPr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9063" y="0"/>
            <a:ext cx="30051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t" anchorCtr="0" compatLnSpc="1">
            <a:prstTxWarp prst="textNoShape">
              <a:avLst/>
            </a:prstTxWarp>
          </a:bodyPr>
          <a:lstStyle>
            <a:lvl1pPr algn="r"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8238"/>
            <a:ext cx="30051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b" anchorCtr="0" compatLnSpc="1">
            <a:prstTxWarp prst="textNoShape">
              <a:avLst/>
            </a:prstTxWarp>
          </a:bodyPr>
          <a:lstStyle>
            <a:lvl1pPr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9063" y="8758238"/>
            <a:ext cx="30051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b" anchorCtr="0" compatLnSpc="1">
            <a:prstTxWarp prst="textNoShape">
              <a:avLst/>
            </a:prstTxWarp>
          </a:bodyPr>
          <a:lstStyle>
            <a:lvl1pPr algn="r"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56356A8-B289-41CA-8757-CF23C3BBF0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3475" y="684213"/>
            <a:ext cx="4667250" cy="35004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5988" y="4413250"/>
            <a:ext cx="5102225" cy="411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03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7503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106A292B-CF9A-4BF8-90E5-A63A94F93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92E7DB-C4B0-4A83-91D8-68380181151D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067923-B356-4465-A50D-A6DE5665BDB7}" type="slidenum">
              <a:rPr lang="en-US" smtClean="0">
                <a:latin typeface="Times New Roman" pitchFamily="18" charset="0"/>
                <a:ea typeface="ＭＳ Ｐゴシック" pitchFamily="1" charset="-128"/>
              </a:rPr>
              <a:pPr/>
              <a:t>17</a:t>
            </a:fld>
            <a:endParaRPr lang="en-US" smtClean="0">
              <a:latin typeface="Times New Roman" pitchFamily="18" charset="0"/>
              <a:ea typeface="ＭＳ Ｐゴシック" pitchFamily="1" charset="-128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5F70A2-CD52-4FA7-A321-559243EE64B7}" type="slidenum">
              <a:rPr lang="en-US">
                <a:ea typeface="ＭＳ Ｐゴシック" pitchFamily="34" charset="-128"/>
              </a:rPr>
              <a:pPr/>
              <a:t>18</a:t>
            </a:fld>
            <a:endParaRPr lang="en-US">
              <a:ea typeface="ＭＳ Ｐゴシック" pitchFamily="34" charset="-128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  <a:ea typeface="ＭＳ Ｐゴシック" pitchFamily="1" charset="-128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67E6C9-FA7D-4BA6-AED5-702C089FB604}" type="slidenum">
              <a:rPr lang="en-US" smtClean="0">
                <a:latin typeface="Times New Roman" pitchFamily="18" charset="0"/>
                <a:ea typeface="ＭＳ Ｐゴシック" pitchFamily="1" charset="-128"/>
              </a:rPr>
              <a:pPr/>
              <a:t>20</a:t>
            </a:fld>
            <a:endParaRPr lang="en-US" smtClean="0">
              <a:latin typeface="Times New Roman" pitchFamily="18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Times New Roman" pitchFamily="-128" charset="0"/>
                <a:ea typeface="ＭＳ Ｐゴシック" pitchFamily="84" charset="-128"/>
              </a:rPr>
              <a:t>Initial measurements have shown that fluctuations decrease at LH transitions.  In the top row you see spectrograms from 4 BES channels located from 128 cm to 152 cm.  You can see the radial locations and a density profile in the bottom graph.  The blue and green time slices show measured spectra before and after the h-mode transition.  In the bottom right you can see the RMS value of the time-series signal decreases at the h-mode transition.  Initial measurements have also shown fluctuations increase at the HL back-transition.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31A26C-EEFE-48C3-80B2-3A77A01992A3}" type="slidenum">
              <a:rPr lang="en-US" smtClean="0">
                <a:latin typeface="Times New Roman" pitchFamily="-128" charset="0"/>
              </a:rPr>
              <a:pPr/>
              <a:t>22</a:t>
            </a:fld>
            <a:endParaRPr lang="en-US" smtClean="0">
              <a:latin typeface="Times New Roman" pitchFamily="-12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1F9666F-B64E-48F0-844B-011140FB6D8F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8238" y="685800"/>
            <a:ext cx="4664075" cy="34988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1870F4-7E05-4262-A1D5-5078084C18D3}" type="slidenum">
              <a:rPr lang="en-US"/>
              <a:pPr/>
              <a:t>24</a:t>
            </a:fld>
            <a:endParaRPr lang="en-US"/>
          </a:p>
        </p:txBody>
      </p:sp>
      <p:sp>
        <p:nvSpPr>
          <p:cNvPr id="156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4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C0B6AA-A29F-450C-9BC0-C566BB2A13BE}" type="slidenum">
              <a:rPr lang="en-US" smtClean="0">
                <a:latin typeface="Times New Roman" pitchFamily="18" charset="0"/>
                <a:ea typeface="ＭＳ Ｐゴシック" pitchFamily="1" charset="-128"/>
              </a:rPr>
              <a:pPr/>
              <a:t>26</a:t>
            </a:fld>
            <a:endParaRPr lang="en-US" smtClean="0">
              <a:latin typeface="Times New Roman" pitchFamily="18" charset="0"/>
              <a:ea typeface="ＭＳ Ｐゴシック" pitchFamily="1" charset="-128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4E0EE3-C736-479A-B560-883E38659CC6}" type="slidenum">
              <a:rPr lang="en-US" smtClean="0">
                <a:latin typeface="Times New Roman" pitchFamily="18" charset="0"/>
                <a:ea typeface="ＭＳ Ｐゴシック" pitchFamily="1" charset="-128"/>
              </a:rPr>
              <a:pPr/>
              <a:t>32</a:t>
            </a:fld>
            <a:endParaRPr lang="en-US" smtClean="0">
              <a:latin typeface="Times New Roman" pitchFamily="18" charset="0"/>
              <a:ea typeface="ＭＳ Ｐゴシック" pitchFamily="1" charset="-128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306120-D221-4104-8ACE-16BB319EEEFD}" type="slidenum">
              <a:rPr lang="en-US"/>
              <a:pPr/>
              <a:t>35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GB" smtClean="0">
              <a:latin typeface="Times New Roman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623E7F-71A4-436F-B614-F8888E8A6C26}" type="slidenum">
              <a:rPr lang="en-US"/>
              <a:pPr/>
              <a:t>36</a:t>
            </a:fld>
            <a:endParaRPr lang="en-US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681AEC-EDD7-4E52-8589-3346F616A031}" type="slidenum">
              <a:rPr lang="en-US" smtClean="0"/>
              <a:pPr>
                <a:defRPr/>
              </a:pPr>
              <a:t>4</a:t>
            </a:fld>
            <a:endParaRPr lang="en-US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5063" y="684213"/>
            <a:ext cx="4667250" cy="3500437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charset="0"/>
              <a:ea typeface="ＭＳ Ｐゴシック" pitchFamily="1" charset="-128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03F582-1DB2-43FF-BD7A-2C931B33B2E7}" type="slidenum">
              <a:rPr lang="en-US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  <a:ea typeface="ＭＳ Ｐゴシック" pitchFamily="1" charset="-128"/>
            </a:endParaRP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C684E0-9984-426B-B9A7-CD77DED8FB5D}" type="slidenum">
              <a:rPr lang="en-US" smtClean="0">
                <a:latin typeface="Times New Roman" pitchFamily="18" charset="0"/>
                <a:ea typeface="ＭＳ Ｐゴシック" pitchFamily="1" charset="-128"/>
              </a:rPr>
              <a:pPr/>
              <a:t>39</a:t>
            </a:fld>
            <a:endParaRPr lang="en-US" smtClean="0">
              <a:latin typeface="Times New Roman" pitchFamily="18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ABD7953-C333-4F9F-A4DD-1F65940A3B80}" type="slidenum">
              <a:rPr lang="en-US" smtClean="0"/>
              <a:pPr/>
              <a:t>40</a:t>
            </a:fld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 txBox="1">
            <a:spLocks noGrp="1" noChangeArrowheads="1"/>
          </p:cNvSpPr>
          <p:nvPr/>
        </p:nvSpPr>
        <p:spPr bwMode="auto">
          <a:xfrm>
            <a:off x="3961483" y="8751188"/>
            <a:ext cx="2972717" cy="456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6" tIns="45704" rIns="91406" bIns="45704" anchor="b"/>
          <a:lstStyle/>
          <a:p>
            <a:pPr algn="r"/>
            <a:fld id="{C29EBE5E-CFD3-48E6-BB7D-4D52D7DC1E5A}" type="slidenum">
              <a:rPr lang="en-US">
                <a:latin typeface="Times New Roman" pitchFamily="18" charset="0"/>
              </a:rPr>
              <a:pPr algn="r"/>
              <a:t>41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1E3CD4F-822D-4D4F-8A3A-C04026A523F7}" type="slidenum">
              <a:rPr lang="en-US" smtClean="0"/>
              <a:pPr/>
              <a:t>44</a:t>
            </a:fld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7DD43F-7C55-4844-86F3-FDA15497CCA1}" type="slidenum">
              <a:rPr lang="en-US" smtClean="0"/>
              <a:pPr>
                <a:defRPr/>
              </a:pPr>
              <a:t>45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FC97AF-38B6-448D-9425-88C1FB6A36A4}" type="slidenum">
              <a:rPr lang="en-US" smtClean="0"/>
              <a:pPr>
                <a:defRPr/>
              </a:pPr>
              <a:t>46</a:t>
            </a:fld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FC97AF-38B6-448D-9425-88C1FB6A36A4}" type="slidenum">
              <a:rPr lang="en-US" smtClean="0"/>
              <a:pPr>
                <a:defRPr/>
              </a:pPr>
              <a:t>47</a:t>
            </a:fld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B9AEEF-0F25-4914-A94F-4A22CB85CA4D}" type="slidenum">
              <a:rPr lang="en-US" smtClean="0"/>
              <a:pPr>
                <a:defRPr/>
              </a:pPr>
              <a:t>48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8F5B74-683A-4551-8B80-A9186415C2A8}" type="slidenum">
              <a:rPr lang="en-US" smtClean="0"/>
              <a:pPr>
                <a:defRPr/>
              </a:pPr>
              <a:t>6</a:t>
            </a:fld>
            <a:endParaRPr lang="en-US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92150"/>
            <a:ext cx="4616450" cy="3462338"/>
          </a:xfrm>
          <a:solidFill>
            <a:srgbClr val="FFFFFF"/>
          </a:solidFill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464" y="4385999"/>
            <a:ext cx="5095313" cy="415427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2424" tIns="46213" rIns="92424" bIns="46213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1E3CD4F-822D-4D4F-8A3A-C04026A523F7}" type="slidenum">
              <a:rPr lang="en-US" smtClean="0"/>
              <a:pPr/>
              <a:t>49</a:t>
            </a:fld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097C9A7-CEE6-4525-AA25-64F5A76B4205}" type="slidenum">
              <a:rPr lang="en-US" smtClean="0"/>
              <a:pPr/>
              <a:t>50</a:t>
            </a:fld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BA7264-46F0-4F37-A4D8-248161DB4ECC}" type="slidenum">
              <a:rPr lang="en-US" smtClean="0">
                <a:latin typeface="Times New Roman" pitchFamily="18" charset="0"/>
              </a:rPr>
              <a:pPr/>
              <a:t>53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3105E5-7F21-49D6-A09A-8F4008E2F3E6}" type="slidenum">
              <a:rPr lang="en-US" smtClean="0"/>
              <a:pPr/>
              <a:t>56</a:t>
            </a:fld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1C647F-5590-4403-A8D4-8378C9A17C81}" type="slidenum">
              <a:rPr lang="en-US" smtClean="0"/>
              <a:pPr/>
              <a:t>57</a:t>
            </a:fld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0A3510-A581-4BE8-8AB0-FCBD95B7AB9F}" type="slidenum">
              <a:rPr lang="en-US" smtClean="0"/>
              <a:pPr/>
              <a:t>58</a:t>
            </a:fld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713434-9A5D-4719-978F-D2F0862252BE}" type="slidenum">
              <a:rPr lang="en-US" smtClean="0">
                <a:latin typeface="Times New Roman" pitchFamily="18" charset="0"/>
                <a:ea typeface="ＭＳ Ｐゴシック" pitchFamily="1" charset="-128"/>
              </a:rPr>
              <a:pPr/>
              <a:t>60</a:t>
            </a:fld>
            <a:endParaRPr lang="en-US" smtClean="0">
              <a:latin typeface="Times New Roman" pitchFamily="18" charset="0"/>
              <a:ea typeface="ＭＳ Ｐゴシック" pitchFamily="1" charset="-128"/>
            </a:endParaRPr>
          </a:p>
        </p:txBody>
      </p:sp>
      <p:sp>
        <p:nvSpPr>
          <p:cNvPr id="327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>
              <a:latin typeface="Times New Roman" pitchFamily="18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4EB8DCF-8E09-4E27-AC7C-C84488BF1A4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23C3FE-1577-4179-9FC8-AB0CADEEFB03}" type="slidenum">
              <a:rPr lang="en-US"/>
              <a:pPr/>
              <a:t>62</a:t>
            </a:fld>
            <a:endParaRPr lang="en-US"/>
          </a:p>
        </p:txBody>
      </p:sp>
      <p:sp>
        <p:nvSpPr>
          <p:cNvPr id="16947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33475" y="684213"/>
            <a:ext cx="4667250" cy="35004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94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989" y="4412762"/>
            <a:ext cx="5102225" cy="411001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Here we show a comparison of the edge pressure and wall inventory in matched discharges with and without lithium. </a:t>
            </a:r>
          </a:p>
          <a:p>
            <a:r>
              <a:rPr lang="en-US"/>
              <a:t>You can see the stored energy increase, and a lower neutral pressure. </a:t>
            </a:r>
          </a:p>
          <a:p>
            <a:r>
              <a:rPr lang="en-US"/>
              <a:t>Fueling: 	132474 = 37 torr-liters during Ip</a:t>
            </a:r>
          </a:p>
          <a:p>
            <a:r>
              <a:rPr lang="en-US"/>
              <a:t>	133110 =  41 torr-liters during Ip</a:t>
            </a:r>
          </a:p>
          <a:p>
            <a:r>
              <a:rPr lang="en-US"/>
              <a:t>The wall deuterium inventory is calculated by a dynamic particle balance model and is higher with lithium and increases throughout the shot. </a:t>
            </a:r>
          </a:p>
          <a:p>
            <a:r>
              <a:rPr lang="en-US"/>
              <a:t>However after the discharge the edge pressure promptly increases to equal or exceed the no -Li case. This also has a connection to the surface analysis results which I will show later. </a:t>
            </a:r>
          </a:p>
          <a:p>
            <a:r>
              <a:rPr lang="en-US"/>
              <a:t>Equation from ‘</a:t>
            </a:r>
            <a:r>
              <a:rPr lang="en-US">
                <a:solidFill>
                  <a:srgbClr val="000000"/>
                </a:solidFill>
                <a:latin typeface="Lucida Grande" pitchFamily="-128" charset="0"/>
              </a:rPr>
              <a:t>Soukhanovskii FuelingModelPSI03.pdf’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6A292B-CF9A-4BF8-90E5-A63A94F9365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293EFD-5B87-47D3-8653-7B53C6067766}" type="slidenum">
              <a:rPr lang="en-US"/>
              <a:pPr/>
              <a:t>63</a:t>
            </a:fld>
            <a:endParaRPr lang="en-US"/>
          </a:p>
        </p:txBody>
      </p:sp>
      <p:sp>
        <p:nvSpPr>
          <p:cNvPr id="1723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3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summarizes the results obtained from the gas balance measurements and the surface analysis of samples exposed to the NSTX plasmas. </a:t>
            </a:r>
          </a:p>
          <a:p>
            <a:r>
              <a:rPr lang="en-US"/>
              <a:t>It is clear from the surface analysis that the situation is more complicated than just the chemical binding of D by Li in LiD. The molecular state of Li-O-C-D changes molecular state with increasing lithium dose which is interesting in the light of the differences in retention observed with increasing dose. </a:t>
            </a:r>
          </a:p>
          <a:p>
            <a:r>
              <a:rPr lang="en-US"/>
              <a:t>The additional D retained with Li was observed to be released promptly after the pulse. At the same time thermal desorption spectroscopy showed an additional low energy D peak with lithium. It seems that the additional retained D may be bound in a relatively weak chemical state and that is why it is promptly released. This is good news for controlling the D inventory in next step machines that utilize Li. The data underlying these results are in the backup slides. 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BBA4A8-D9FC-4780-9A6D-A9AB5DFAB4E7}" type="slidenum">
              <a:rPr lang="en-US"/>
              <a:pPr/>
              <a:t>64</a:t>
            </a:fld>
            <a:endParaRPr lang="en-US"/>
          </a:p>
        </p:txBody>
      </p:sp>
      <p:sp>
        <p:nvSpPr>
          <p:cNvPr id="1582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2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xfrm>
            <a:off x="266700" y="4413250"/>
            <a:ext cx="6324600" cy="4110038"/>
          </a:xfrm>
          <a:noFill/>
          <a:ln/>
        </p:spPr>
        <p:txBody>
          <a:bodyPr/>
          <a:lstStyle/>
          <a:p>
            <a:endParaRPr lang="en-US" sz="1000" i="1" smtClean="0">
              <a:solidFill>
                <a:srgbClr val="0000FF"/>
              </a:solidFill>
              <a:latin typeface="Times" charset="0"/>
              <a:cs typeface="Times" charset="0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06DB36-7C42-4539-A745-6F0EE4E35FC7}" type="slidenum">
              <a:rPr lang="en-US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xfrm>
            <a:off x="342900" y="4413250"/>
            <a:ext cx="6400800" cy="4110038"/>
          </a:xfrm>
          <a:noFill/>
          <a:ln/>
        </p:spPr>
        <p:txBody>
          <a:bodyPr/>
          <a:lstStyle/>
          <a:p>
            <a:endParaRPr lang="en-US" i="1" smtClean="0">
              <a:solidFill>
                <a:srgbClr val="0000FF"/>
              </a:solidFill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2DCA6F-C24B-4E10-8F40-59642CE91BF0}" type="slidenum">
              <a:rPr lang="en-US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980635-FDA5-47EB-B78D-8036563A33A8}" type="slidenum">
              <a:rPr lang="en-US" smtClean="0"/>
              <a:pPr>
                <a:defRPr/>
              </a:pPr>
              <a:t>68</a:t>
            </a:fld>
            <a:endParaRPr lang="en-US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solidFill>
                <a:srgbClr val="0000FF"/>
              </a:solidFill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556B81-26FD-48C1-9C62-F2569FD29837}" type="slidenum">
              <a:rPr lang="en-US"/>
              <a:pPr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i="1" smtClean="0">
              <a:solidFill>
                <a:srgbClr val="0000FF"/>
              </a:solidFill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327FBD-A7F1-4738-8491-37661D20BA46}" type="slidenum">
              <a:rPr lang="en-US"/>
              <a:pPr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xfrm>
            <a:off x="190500" y="4413250"/>
            <a:ext cx="6553200" cy="4110038"/>
          </a:xfrm>
          <a:noFill/>
          <a:ln/>
        </p:spPr>
        <p:txBody>
          <a:bodyPr/>
          <a:lstStyle/>
          <a:p>
            <a:endParaRPr lang="en-US" smtClean="0">
              <a:solidFill>
                <a:srgbClr val="0000FF"/>
              </a:solidFill>
            </a:endParaRP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6E6AD4-6AF0-4F2D-820E-AE3684A17B07}" type="slidenum">
              <a:rPr lang="en-US"/>
              <a:pPr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xfrm>
            <a:off x="266700" y="4413250"/>
            <a:ext cx="6400800" cy="4110038"/>
          </a:xfrm>
          <a:noFill/>
          <a:ln/>
        </p:spPr>
        <p:txBody>
          <a:bodyPr/>
          <a:lstStyle/>
          <a:p>
            <a:endParaRPr lang="en-US" smtClean="0">
              <a:solidFill>
                <a:srgbClr val="0000FF"/>
              </a:solidFill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91CF2B-43FC-4BB2-A15A-61C2B04D04BA}" type="slidenum">
              <a:rPr lang="en-US"/>
              <a:pPr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43AC6C-3433-4A8B-AB64-229E633CACBE}" type="slidenum">
              <a:rPr lang="en-US" smtClean="0"/>
              <a:pPr>
                <a:defRPr/>
              </a:pPr>
              <a:t>73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xfrm>
            <a:off x="419100" y="4413250"/>
            <a:ext cx="6096000" cy="4110038"/>
          </a:xfrm>
          <a:noFill/>
          <a:ln/>
        </p:spPr>
        <p:txBody>
          <a:bodyPr/>
          <a:lstStyle/>
          <a:p>
            <a:endParaRPr lang="en-US" smtClean="0">
              <a:solidFill>
                <a:srgbClr val="0000FF"/>
              </a:solidFill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EB3B28-2608-4A59-AF82-0D597857967E}" type="slidenum">
              <a:rPr lang="en-US"/>
              <a:pPr/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50008" indent="-28846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53859" indent="-230772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15402" indent="-230772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76945" indent="-230772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38489" indent="-230772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3000032" indent="-230772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61576" indent="-230772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923119" indent="-230772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0343C78D-9F09-6E47-876F-3602795DE64C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77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7FC115-E434-48FF-AE32-25102A1BD2B1}" type="slidenum">
              <a:rPr lang="en-US">
                <a:ea typeface="ＭＳ Ｐゴシック" pitchFamily="34" charset="-128"/>
              </a:rPr>
              <a:pPr/>
              <a:t>79</a:t>
            </a:fld>
            <a:endParaRPr lang="en-US">
              <a:ea typeface="ＭＳ Ｐゴシック" pitchFamily="34" charset="-128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048AC5-B566-4069-9AC0-1E2C6A9E9C0B}" type="slidenum">
              <a:rPr lang="en-US" smtClean="0"/>
              <a:pPr/>
              <a:t>84</a:t>
            </a:fld>
            <a:endParaRPr lang="en-U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EF223C-5762-46E6-8C73-7C404E52E13A}" type="slidenum">
              <a:rPr lang="en-US" smtClean="0"/>
              <a:pPr/>
              <a:t>85</a:t>
            </a:fld>
            <a:endParaRPr lang="en-US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5FD87F-18E0-463C-8B01-CF5CD556543E}" type="slidenum">
              <a:rPr lang="en-US" smtClean="0"/>
              <a:pPr/>
              <a:t>86</a:t>
            </a:fld>
            <a:endParaRPr lang="en-US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4D8944-CB1E-42F2-9135-D34ACBF39595}" type="slidenum">
              <a:rPr lang="en-US" smtClean="0"/>
              <a:pPr/>
              <a:t>93</a:t>
            </a:fld>
            <a:endParaRPr lang="en-US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A8B19B-F0DD-495C-8393-491F7DB5205F}" type="slidenum">
              <a:rPr lang="en-US"/>
              <a:pPr/>
              <a:t>96</a:t>
            </a:fld>
            <a:endParaRPr lang="en-US"/>
          </a:p>
        </p:txBody>
      </p:sp>
      <p:sp>
        <p:nvSpPr>
          <p:cNvPr id="1561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1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charset="0"/>
            </a:endParaRP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E08064-B580-4633-956F-CBB713E0E170}" type="slidenum">
              <a:rPr lang="en-US" smtClean="0">
                <a:latin typeface="Times New Roman" charset="0"/>
              </a:rPr>
              <a:pPr/>
              <a:t>97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charset="0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CB851F-81C4-4F92-A7E7-D5FEE58FA0E3}" type="slidenum">
              <a:rPr lang="en-US" smtClean="0">
                <a:latin typeface="Times New Roman" charset="0"/>
              </a:rPr>
              <a:pPr/>
              <a:t>98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i="1" smtClean="0">
              <a:solidFill>
                <a:srgbClr val="0000FF"/>
              </a:solidFill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E8EC0A-1B49-4A8C-8106-B3A7D7FCB319}" type="slidenum">
              <a:rPr lang="en-US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7DA000-1DBD-428C-8F35-9492BB3CF114}" type="slidenum">
              <a:rPr lang="en-US"/>
              <a:pPr/>
              <a:t>99</a:t>
            </a:fld>
            <a:endParaRPr lang="en-US"/>
          </a:p>
        </p:txBody>
      </p:sp>
      <p:sp>
        <p:nvSpPr>
          <p:cNvPr id="155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FBF5C8-8A4A-4419-874F-90EE47262C1A}" type="slidenum">
              <a:rPr lang="en-US" smtClean="0">
                <a:latin typeface="Times New Roman" pitchFamily="18" charset="0"/>
              </a:rPr>
              <a:pPr/>
              <a:t>104</a:t>
            </a:fld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BBBD4F-CD6B-40AB-9EE2-449506A5DC9C}" type="slidenum">
              <a:rPr lang="en-US" smtClean="0">
                <a:latin typeface="Times New Roman" pitchFamily="18" charset="0"/>
              </a:rPr>
              <a:pPr/>
              <a:t>105</a:t>
            </a:fld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8B0DBE-87FD-42CC-A757-23FB5C758F0E}" type="slidenum">
              <a:rPr lang="en-US"/>
              <a:pPr/>
              <a:t>113</a:t>
            </a:fld>
            <a:endParaRPr lang="en-US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GB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37F6D9-58F8-498E-B3B4-6472259E2345}" type="slidenum">
              <a:rPr lang="en-US"/>
              <a:pPr/>
              <a:t>115</a:t>
            </a:fld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AD1CFB-BBB0-4B49-ADF6-ECB53FEC2BD8}" type="slidenum">
              <a:rPr lang="en-US"/>
              <a:pPr/>
              <a:t>116</a:t>
            </a:fld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A77A3E-363B-485D-A897-6D2D84CB4035}" type="slidenum">
              <a:rPr lang="en-US"/>
              <a:pPr/>
              <a:t>119</a:t>
            </a:fld>
            <a:endParaRPr lang="en-US"/>
          </a:p>
        </p:txBody>
      </p:sp>
      <p:sp>
        <p:nvSpPr>
          <p:cNvPr id="5017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62050" y="688975"/>
            <a:ext cx="4613275" cy="3459163"/>
          </a:xfrm>
          <a:solidFill>
            <a:srgbClr val="FFFFFF"/>
          </a:solidFill>
          <a:ln/>
        </p:spPr>
      </p:sp>
      <p:sp>
        <p:nvSpPr>
          <p:cNvPr id="50180" name="Notes Placeholder 2"/>
          <p:cNvSpPr>
            <a:spLocks noGrp="1"/>
          </p:cNvSpPr>
          <p:nvPr>
            <p:ph type="body" idx="1"/>
          </p:nvPr>
        </p:nvSpPr>
        <p:spPr>
          <a:xfrm>
            <a:off x="693739" y="4379476"/>
            <a:ext cx="5546725" cy="4151229"/>
          </a:xfrm>
          <a:noFill/>
          <a:ln>
            <a:solidFill>
              <a:srgbClr val="000000"/>
            </a:solidFill>
          </a:ln>
        </p:spPr>
        <p:txBody>
          <a:bodyPr lIns="91378" tIns="45689" rIns="91378" bIns="45689"/>
          <a:lstStyle/>
          <a:p>
            <a:pPr eaLnBrk="1" hangingPunct="1"/>
            <a:endParaRPr lang="en-US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50181" name="Slide Number Placeholder 3"/>
          <p:cNvSpPr txBox="1">
            <a:spLocks noGrp="1"/>
          </p:cNvSpPr>
          <p:nvPr/>
        </p:nvSpPr>
        <p:spPr bwMode="auto">
          <a:xfrm>
            <a:off x="3927475" y="8755782"/>
            <a:ext cx="3005138" cy="462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8" tIns="45689" rIns="91378" bIns="45689" anchor="b"/>
          <a:lstStyle/>
          <a:p>
            <a:pPr algn="r">
              <a:spcBef>
                <a:spcPct val="0"/>
              </a:spcBef>
              <a:buFontTx/>
              <a:buNone/>
            </a:pPr>
            <a:fld id="{B0D054C8-B87E-4069-8D94-C88DEC8AD3EB}" type="slidenum">
              <a:rPr lang="en-US" b="0" i="0">
                <a:solidFill>
                  <a:schemeClr val="tx1"/>
                </a:solidFill>
                <a:latin typeface="Arial" pitchFamily="34" charset="0"/>
              </a:rPr>
              <a:pPr algn="r">
                <a:spcBef>
                  <a:spcPct val="0"/>
                </a:spcBef>
                <a:buFontTx/>
                <a:buNone/>
              </a:pPr>
              <a:t>119</a:t>
            </a:fld>
            <a:endParaRPr lang="en-US" b="0" i="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0D2B57-432B-4750-82EA-97A2CC603DFE}" type="slidenum">
              <a:rPr lang="en-US"/>
              <a:pPr/>
              <a:t>120</a:t>
            </a:fld>
            <a:endParaRPr lang="en-US"/>
          </a:p>
        </p:txBody>
      </p:sp>
      <p:sp>
        <p:nvSpPr>
          <p:cNvPr id="5222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62050" y="688975"/>
            <a:ext cx="4613275" cy="3459163"/>
          </a:xfrm>
          <a:solidFill>
            <a:srgbClr val="FFFFFF"/>
          </a:solidFill>
          <a:ln/>
        </p:spPr>
      </p:sp>
      <p:sp>
        <p:nvSpPr>
          <p:cNvPr id="52228" name="Notes Placeholder 2"/>
          <p:cNvSpPr>
            <a:spLocks noGrp="1"/>
          </p:cNvSpPr>
          <p:nvPr>
            <p:ph type="body" idx="1"/>
          </p:nvPr>
        </p:nvSpPr>
        <p:spPr>
          <a:xfrm>
            <a:off x="693739" y="4379476"/>
            <a:ext cx="5546725" cy="4151229"/>
          </a:xfrm>
          <a:noFill/>
          <a:ln>
            <a:solidFill>
              <a:srgbClr val="000000"/>
            </a:solidFill>
          </a:ln>
        </p:spPr>
        <p:txBody>
          <a:bodyPr lIns="91378" tIns="45689" rIns="91378" bIns="45689"/>
          <a:lstStyle/>
          <a:p>
            <a:pPr eaLnBrk="1" hangingPunct="1"/>
            <a:endParaRPr lang="en-US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52229" name="Slide Number Placeholder 3"/>
          <p:cNvSpPr txBox="1">
            <a:spLocks noGrp="1"/>
          </p:cNvSpPr>
          <p:nvPr/>
        </p:nvSpPr>
        <p:spPr bwMode="auto">
          <a:xfrm>
            <a:off x="3927475" y="8755782"/>
            <a:ext cx="3005138" cy="462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8" tIns="45689" rIns="91378" bIns="45689" anchor="b"/>
          <a:lstStyle/>
          <a:p>
            <a:pPr algn="r">
              <a:spcBef>
                <a:spcPct val="0"/>
              </a:spcBef>
              <a:buFontTx/>
              <a:buNone/>
            </a:pPr>
            <a:fld id="{49D5AD1B-4962-489A-BC1C-E716BDAF164E}" type="slidenum">
              <a:rPr lang="en-US" b="0" i="0">
                <a:solidFill>
                  <a:schemeClr val="tx1"/>
                </a:solidFill>
                <a:latin typeface="Arial" pitchFamily="34" charset="0"/>
              </a:rPr>
              <a:pPr algn="r">
                <a:spcBef>
                  <a:spcPct val="0"/>
                </a:spcBef>
                <a:buFontTx/>
                <a:buNone/>
              </a:pPr>
              <a:t>120</a:t>
            </a:fld>
            <a:endParaRPr lang="en-US" b="0" i="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84AF9D-760F-40EA-A8FA-2CF4ACF91B92}" type="slidenum">
              <a:rPr lang="en-US">
                <a:latin typeface="Arial" pitchFamily="34" charset="0"/>
              </a:rPr>
              <a:pPr/>
              <a:t>125</a:t>
            </a:fld>
            <a:endParaRPr lang="en-US">
              <a:latin typeface="Arial" pitchFamily="34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79913"/>
            <a:ext cx="5086350" cy="4148137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ヒラギノ角ゴ Pro W3" pitchFamily="-112" charset="-128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FCBB12-68A8-4202-8C64-3D9F85A94A89}" type="slidenum">
              <a:rPr lang="en-US">
                <a:solidFill>
                  <a:srgbClr val="000000"/>
                </a:solidFill>
              </a:rPr>
              <a:pPr/>
              <a:t>127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9C6A0F6-3908-49E1-9DFF-EE0B2378FBAF}" type="slidenum">
              <a:rPr lang="en-US" smtClean="0"/>
              <a:pPr/>
              <a:t>14</a:t>
            </a:fld>
            <a:endParaRPr lang="en-US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9CCC22-68A8-43BC-9F47-0EAF88E5F598}" type="slidenum">
              <a:rPr lang="en-US"/>
              <a:pPr/>
              <a:t>128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ヒラギノ角ゴ Pro W3" pitchFamily="-112" charset="-128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20BC90-1686-4B72-B9D5-3F738F0C0050}" type="slidenum">
              <a:rPr lang="en-US" smtClean="0"/>
              <a:pPr>
                <a:defRPr/>
              </a:pPr>
              <a:t>135</a:t>
            </a:fld>
            <a:endParaRPr lang="en-US" smtClean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5063" y="684213"/>
            <a:ext cx="4667250" cy="3500437"/>
          </a:xfrm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E9BAB4-DE78-41AB-B6FC-82B2681DF8AC}" type="slidenum">
              <a:rPr lang="en-US" smtClean="0"/>
              <a:pPr>
                <a:defRPr/>
              </a:pPr>
              <a:t>136</a:t>
            </a:fld>
            <a:endParaRPr lang="en-US" smtClean="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5063" y="684213"/>
            <a:ext cx="4667250" cy="3500437"/>
          </a:xfrm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3FB9B6-BB08-4B01-AF82-91EE887A1ECC}" type="slidenum">
              <a:rPr lang="en-US" smtClean="0"/>
              <a:pPr>
                <a:defRPr/>
              </a:pPr>
              <a:t>137</a:t>
            </a:fld>
            <a:endParaRPr lang="en-US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5063" y="684213"/>
            <a:ext cx="4667250" cy="3500437"/>
          </a:xfrm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115F09-4677-4748-B1B6-EB5E7A670C22}" type="slidenum">
              <a:rPr lang="en-US" smtClean="0"/>
              <a:pPr>
                <a:defRPr/>
              </a:pPr>
              <a:t>138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4698831-BD72-465A-AD24-CBA45FC22C19}" type="slidenum">
              <a:rPr lang="en-US" smtClean="0"/>
              <a:pPr/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789FE5-5556-4EEB-B678-18AC278491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7EFF7C9-306A-4E63-88AA-A4887D6697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05B36ED-A681-4B34-BB5E-AC7179D6897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219200"/>
            <a:ext cx="43053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219200"/>
            <a:ext cx="43053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F7E7F91-88A1-4EBC-AD2D-FC64256D10CD}" type="slidenum">
              <a:rPr lang="en-US"/>
              <a:pPr/>
              <a:t>‹#›</a:t>
            </a:fld>
            <a:r>
              <a:rPr lang="en-US"/>
              <a:t>/15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wm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19200"/>
            <a:ext cx="8763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pic>
        <p:nvPicPr>
          <p:cNvPr id="1027" name="Picture 13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9271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1028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1029" name="Picture 19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578600"/>
            <a:ext cx="9144000" cy="2794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905415" name="Text Box 199"/>
          <p:cNvSpPr txBox="1">
            <a:spLocks noChangeArrowheads="1"/>
          </p:cNvSpPr>
          <p:nvPr/>
        </p:nvSpPr>
        <p:spPr bwMode="auto">
          <a:xfrm>
            <a:off x="273050" y="6635750"/>
            <a:ext cx="539750" cy="182563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b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128" charset="0"/>
                <a:cs typeface="+mn-cs"/>
              </a:rPr>
              <a:t>NSTX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828800" y="6629400"/>
            <a:ext cx="5486400" cy="21544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800" i="0" dirty="0" smtClean="0">
                <a:cs typeface="+mn-cs"/>
              </a:rPr>
              <a:t>Midterm Review of Major MFE Facilities – NSTX Program Progress and Plans</a:t>
            </a:r>
            <a:r>
              <a:rPr lang="en-US" sz="800" i="0" baseline="0" dirty="0" smtClean="0">
                <a:cs typeface="+mn-cs"/>
              </a:rPr>
              <a:t>      </a:t>
            </a:r>
            <a:r>
              <a:rPr lang="en-US" sz="800" i="0" dirty="0" smtClean="0">
                <a:cs typeface="+mn-cs"/>
              </a:rPr>
              <a:t> (06/06/2011)</a:t>
            </a:r>
            <a:endParaRPr lang="en-US" sz="800" i="0" dirty="0">
              <a:cs typeface="+mn-cs"/>
            </a:endParaRPr>
          </a:p>
        </p:txBody>
      </p:sp>
      <p:sp>
        <p:nvSpPr>
          <p:cNvPr id="9" name="Slide Number Placeholder 30"/>
          <p:cNvSpPr txBox="1">
            <a:spLocks/>
          </p:cNvSpPr>
          <p:nvPr userDrawn="1"/>
        </p:nvSpPr>
        <p:spPr>
          <a:xfrm>
            <a:off x="8458200" y="6601968"/>
            <a:ext cx="685800" cy="2286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EFF7C9-306A-4E63-88AA-A4887D66973D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1822CD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1822CD"/>
              </a:solidFill>
              <a:effectLst/>
              <a:uLnTx/>
              <a:uFillTx/>
              <a:latin typeface="Helvetica" pitchFamily="34" charset="0"/>
              <a:ea typeface="+mn-ea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  <p:sldLayoutId id="2147483655" r:id="rId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FF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99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emf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emf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0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wmf"/><Relationship Id="rId2" Type="http://schemas.openxmlformats.org/officeDocument/2006/relationships/image" Target="../media/image202.emf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1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3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7.pn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1.pn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24.png"/><Relationship Id="rId4" Type="http://schemas.openxmlformats.org/officeDocument/2006/relationships/image" Target="../media/image223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26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9.png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5.png"/><Relationship Id="rId3" Type="http://schemas.openxmlformats.org/officeDocument/2006/relationships/notesSlide" Target="../notesSlides/notesSlide68.xml"/><Relationship Id="rId7" Type="http://schemas.openxmlformats.org/officeDocument/2006/relationships/image" Target="../media/image23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33.png"/><Relationship Id="rId5" Type="http://schemas.openxmlformats.org/officeDocument/2006/relationships/image" Target="../media/image232.png"/><Relationship Id="rId4" Type="http://schemas.openxmlformats.org/officeDocument/2006/relationships/image" Target="../media/image231.png"/><Relationship Id="rId9" Type="http://schemas.openxmlformats.org/officeDocument/2006/relationships/oleObject" Target="../embeddings/oleObject8.bin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image" Target="../media/image239.png"/><Relationship Id="rId7" Type="http://schemas.openxmlformats.org/officeDocument/2006/relationships/image" Target="../media/image24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0.bin"/><Relationship Id="rId5" Type="http://schemas.openxmlformats.org/officeDocument/2006/relationships/oleObject" Target="../embeddings/oleObject9.bin"/><Relationship Id="rId4" Type="http://schemas.openxmlformats.org/officeDocument/2006/relationships/image" Target="../media/image240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7" Type="http://schemas.openxmlformats.org/officeDocument/2006/relationships/image" Target="../media/image24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4.bin"/><Relationship Id="rId5" Type="http://schemas.openxmlformats.org/officeDocument/2006/relationships/oleObject" Target="../embeddings/oleObject13.bin"/><Relationship Id="rId4" Type="http://schemas.openxmlformats.org/officeDocument/2006/relationships/oleObject" Target="../embeddings/oleObject12.bin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9.png"/><Relationship Id="rId5" Type="http://schemas.openxmlformats.org/officeDocument/2006/relationships/image" Target="../media/image248.png"/><Relationship Id="rId4" Type="http://schemas.openxmlformats.org/officeDocument/2006/relationships/image" Target="../media/image247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4.png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7" Type="http://schemas.openxmlformats.org/officeDocument/2006/relationships/image" Target="../media/image26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0.png"/><Relationship Id="rId5" Type="http://schemas.openxmlformats.org/officeDocument/2006/relationships/image" Target="../media/image259.wmf"/><Relationship Id="rId4" Type="http://schemas.openxmlformats.org/officeDocument/2006/relationships/image" Target="../media/image258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wmf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6.png"/><Relationship Id="rId4" Type="http://schemas.openxmlformats.org/officeDocument/2006/relationships/image" Target="../media/image26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60.emf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64.png"/><Relationship Id="rId5" Type="http://schemas.openxmlformats.org/officeDocument/2006/relationships/image" Target="../media/image62.emf"/><Relationship Id="rId10" Type="http://schemas.openxmlformats.org/officeDocument/2006/relationships/image" Target="../media/image63.emf"/><Relationship Id="rId4" Type="http://schemas.openxmlformats.org/officeDocument/2006/relationships/image" Target="../media/image61.emf"/><Relationship Id="rId9" Type="http://schemas.openxmlformats.org/officeDocument/2006/relationships/oleObject" Target="../embeddings/oleObject4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0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7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1.jpeg"/><Relationship Id="rId4" Type="http://schemas.openxmlformats.org/officeDocument/2006/relationships/image" Target="../media/image11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5" Type="http://schemas.openxmlformats.org/officeDocument/2006/relationships/oleObject" Target="???" TargetMode="External"/><Relationship Id="rId4" Type="http://schemas.openxmlformats.org/officeDocument/2006/relationships/image" Target="../media/image11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.png"/><Relationship Id="rId5" Type="http://schemas.openxmlformats.org/officeDocument/2006/relationships/image" Target="../media/image120.jpeg"/><Relationship Id="rId4" Type="http://schemas.openxmlformats.org/officeDocument/2006/relationships/image" Target="../media/image11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w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w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9.w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2.emf"/><Relationship Id="rId4" Type="http://schemas.openxmlformats.org/officeDocument/2006/relationships/image" Target="../media/image131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6.jpeg"/><Relationship Id="rId4" Type="http://schemas.openxmlformats.org/officeDocument/2006/relationships/image" Target="../media/image145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emf"/><Relationship Id="rId2" Type="http://schemas.openxmlformats.org/officeDocument/2006/relationships/image" Target="../media/image157.emf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emf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w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1.wm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w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4.wmf"/><Relationship Id="rId4" Type="http://schemas.openxmlformats.org/officeDocument/2006/relationships/image" Target="../media/image163.w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6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5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0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wmf"/><Relationship Id="rId7" Type="http://schemas.openxmlformats.org/officeDocument/2006/relationships/image" Target="../media/image188.wm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7.png"/><Relationship Id="rId5" Type="http://schemas.openxmlformats.org/officeDocument/2006/relationships/image" Target="../media/image186.wmf"/><Relationship Id="rId4" Type="http://schemas.openxmlformats.org/officeDocument/2006/relationships/image" Target="../media/image185.wm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3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0" name="Straight Connector 58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algn="ctr">
            <a:solidFill>
              <a:srgbClr val="FBFFFF"/>
            </a:solidFill>
            <a:round/>
            <a:headEnd/>
            <a:tailEnd/>
          </a:ln>
        </p:spPr>
      </p:cxnSp>
      <p:cxnSp>
        <p:nvCxnSpPr>
          <p:cNvPr id="2051" name="Straight Connector 2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52" name="Line 150"/>
          <p:cNvSpPr>
            <a:spLocks noChangeShapeType="1"/>
          </p:cNvSpPr>
          <p:nvPr/>
        </p:nv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53" name="Straight Connector 2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54" name="Line 131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55" name="Straight Connector 2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1525762" name="Rectangle 2"/>
          <p:cNvSpPr>
            <a:spLocks noChangeArrowheads="1"/>
          </p:cNvSpPr>
          <p:nvPr/>
        </p:nvSpPr>
        <p:spPr bwMode="auto">
          <a:xfrm>
            <a:off x="152400" y="990600"/>
            <a:ext cx="883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3200" i="0" dirty="0" smtClean="0">
                <a:solidFill>
                  <a:schemeClr val="accent2"/>
                </a:solidFill>
                <a:latin typeface="Arial" charset="0"/>
                <a:ea typeface="ＭＳ Ｐゴシック" pitchFamily="-128" charset="-128"/>
                <a:cs typeface="+mn-cs"/>
              </a:rPr>
              <a:t>NSTX Research Program Progress 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US" sz="3200" i="0" dirty="0" smtClean="0">
                <a:solidFill>
                  <a:schemeClr val="accent2"/>
                </a:solidFill>
                <a:latin typeface="Arial" charset="0"/>
                <a:ea typeface="ＭＳ Ｐゴシック" pitchFamily="-128" charset="-128"/>
                <a:cs typeface="+mn-cs"/>
              </a:rPr>
              <a:t>and Plans Toward 5 Year Plan Goals</a:t>
            </a:r>
            <a:endParaRPr lang="en-US" sz="3200" i="0" dirty="0">
              <a:solidFill>
                <a:schemeClr val="accent2"/>
              </a:solidFill>
              <a:latin typeface="Arial" charset="0"/>
              <a:cs typeface="+mn-cs"/>
            </a:endParaRPr>
          </a:p>
        </p:txBody>
      </p:sp>
      <p:cxnSp>
        <p:nvCxnSpPr>
          <p:cNvPr id="2057" name="Straight Connector 2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58" name="Line 132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59" name="Straight Connector 2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0" name="Text Box 9"/>
          <p:cNvSpPr txBox="1">
            <a:spLocks noChangeArrowheads="1"/>
          </p:cNvSpPr>
          <p:nvPr/>
        </p:nvSpPr>
        <p:spPr bwMode="auto">
          <a:xfrm>
            <a:off x="1524000" y="2057400"/>
            <a:ext cx="6019800" cy="104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i="0" dirty="0" smtClean="0">
                <a:solidFill>
                  <a:schemeClr val="tx1"/>
                </a:solidFill>
                <a:latin typeface="Arial" charset="0"/>
              </a:rPr>
              <a:t>J. Menard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sz="2000" b="0" i="0" dirty="0" smtClean="0">
                <a:solidFill>
                  <a:schemeClr val="tx1"/>
                </a:solidFill>
              </a:rPr>
              <a:t>NSTX Program Director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sz="1800" b="0" dirty="0" smtClean="0">
                <a:solidFill>
                  <a:schemeClr val="tx1"/>
                </a:solidFill>
              </a:rPr>
              <a:t>For the NSTX Team</a:t>
            </a:r>
          </a:p>
        </p:txBody>
      </p:sp>
      <p:cxnSp>
        <p:nvCxnSpPr>
          <p:cNvPr id="2061" name="Straight Connector 3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2" name="Line 133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63" name="Straight Connector 31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4" name="Text Box 10"/>
          <p:cNvSpPr txBox="1">
            <a:spLocks noChangeArrowheads="1"/>
          </p:cNvSpPr>
          <p:nvPr/>
        </p:nvSpPr>
        <p:spPr bwMode="auto">
          <a:xfrm>
            <a:off x="1676400" y="3352800"/>
            <a:ext cx="5715000" cy="6191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sz="1600" i="0" dirty="0" smtClean="0">
                <a:solidFill>
                  <a:srgbClr val="FF0000"/>
                </a:solidFill>
              </a:rPr>
              <a:t>Midterm Review of Major MFE Facilities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sz="1600" i="0" dirty="0" smtClean="0">
                <a:solidFill>
                  <a:srgbClr val="FF0000"/>
                </a:solidFill>
              </a:rPr>
              <a:t>Germantown, MD</a:t>
            </a:r>
          </a:p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sz="1600" i="0" dirty="0" smtClean="0">
                <a:solidFill>
                  <a:srgbClr val="FF0000"/>
                </a:solidFill>
              </a:rPr>
              <a:t>June 6, 2011</a:t>
            </a:r>
          </a:p>
        </p:txBody>
      </p:sp>
      <p:cxnSp>
        <p:nvCxnSpPr>
          <p:cNvPr id="2065" name="Straight Connector 32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6" name="Line 134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67" name="Straight Connector 33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68" name="Line 138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69" name="Straight Connector 3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0" name="Line 139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1" name="Straight Connector 3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2" name="Line 143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3" name="Straight Connector 3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4" name="Line 144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5" name="Straight Connector 3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6" name="Line 145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7" name="Straight Connector 3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78" name="Line 146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9" name="Straight Connector 3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pic>
        <p:nvPicPr>
          <p:cNvPr id="2080" name="Picture 1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588"/>
            <a:ext cx="9144000" cy="839788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cxnSp>
        <p:nvCxnSpPr>
          <p:cNvPr id="2081" name="Straight Connector 4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82" name="Line 147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83" name="Straight Connector 41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1525888" name="Text Box 128"/>
          <p:cNvSpPr txBox="1">
            <a:spLocks noChangeArrowheads="1"/>
          </p:cNvSpPr>
          <p:nvPr/>
        </p:nvSpPr>
        <p:spPr bwMode="auto">
          <a:xfrm>
            <a:off x="838200" y="109538"/>
            <a:ext cx="1219200" cy="54927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3600" b="0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NSTX</a:t>
            </a:r>
          </a:p>
        </p:txBody>
      </p:sp>
      <p:cxnSp>
        <p:nvCxnSpPr>
          <p:cNvPr id="2085" name="Straight Connector 42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86" name="Line 148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87" name="Straight Connector 43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88" name="Rectangle 129"/>
          <p:cNvSpPr>
            <a:spLocks noChangeArrowheads="1"/>
          </p:cNvSpPr>
          <p:nvPr/>
        </p:nvSpPr>
        <p:spPr bwMode="auto">
          <a:xfrm>
            <a:off x="3651250" y="228600"/>
            <a:ext cx="15303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r" eaLnBrk="0" hangingPunct="0"/>
            <a:r>
              <a:rPr lang="en-US" sz="1800">
                <a:solidFill>
                  <a:schemeClr val="accent2"/>
                </a:solidFill>
                <a:latin typeface="Arial" charset="0"/>
              </a:rPr>
              <a:t>Supported by   </a:t>
            </a:r>
          </a:p>
        </p:txBody>
      </p:sp>
      <p:cxnSp>
        <p:nvCxnSpPr>
          <p:cNvPr id="2089" name="Straight Connector 4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90" name="Line 149"/>
          <p:cNvSpPr>
            <a:spLocks noChangeShapeType="1"/>
          </p:cNvSpPr>
          <p:nvPr/>
        </p:nv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91" name="Straight Connector 4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2092" name="Straight Connector 4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2093" name="Straight Connector 5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pic>
        <p:nvPicPr>
          <p:cNvPr id="2094" name="Picture 53" descr="ppi224.tmp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07313" y="2330450"/>
            <a:ext cx="1284287" cy="437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95" name="Straight Connector 5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96" name="Text Box 153"/>
          <p:cNvSpPr txBox="1">
            <a:spLocks noChangeArrowheads="1"/>
          </p:cNvSpPr>
          <p:nvPr/>
        </p:nvSpPr>
        <p:spPr bwMode="auto">
          <a:xfrm>
            <a:off x="7707313" y="2330450"/>
            <a:ext cx="1284287" cy="43751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91429" tIns="45714" rIns="91429" bIns="45714" anchor="b">
            <a:spAutoFit/>
          </a:bodyPr>
          <a:lstStyle/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Culham Sci Ctr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U St. Andrews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York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Chubu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Fukui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Hiroshima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Hyogo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Kyoto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Kyushu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Kyushu Tokai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NIFS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Niigata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U Tokyo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JAEA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Hebrew U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Ioffe Inst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RRC Kurchatov Inst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TRINITI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NFRI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KAIST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POSTECH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ASIPP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ENEA, Frascati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CEA, Cadarache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IPP, Jülich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IPP, Garching</a:t>
            </a:r>
          </a:p>
          <a:p>
            <a:pPr algn="r" eaLnBrk="0" hangingPunct="0">
              <a:spcBef>
                <a:spcPct val="8000"/>
              </a:spcBef>
              <a:spcAft>
                <a:spcPct val="8000"/>
              </a:spcAft>
            </a:pPr>
            <a:r>
              <a:rPr lang="en-US" sz="900">
                <a:solidFill>
                  <a:srgbClr val="FF0000"/>
                </a:solidFill>
                <a:latin typeface="Arial" charset="0"/>
              </a:rPr>
              <a:t>ASCR, Czech Rep</a:t>
            </a:r>
          </a:p>
        </p:txBody>
      </p:sp>
      <p:cxnSp>
        <p:nvCxnSpPr>
          <p:cNvPr id="2097" name="Straight Connector 5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pic>
        <p:nvPicPr>
          <p:cNvPr id="2098" name="Picture 155" descr="nstx_smal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35163" y="4419600"/>
            <a:ext cx="2027237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99" name="Straight Connector 5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2100" name="Straight Connector 57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 algn="ctr">
            <a:solidFill>
              <a:srgbClr val="FDFFFF"/>
            </a:solidFill>
            <a:round/>
            <a:headEnd/>
            <a:tailEnd/>
          </a:ln>
        </p:spPr>
      </p:cxnSp>
      <p:pic>
        <p:nvPicPr>
          <p:cNvPr id="2101" name="Picture 3" descr="C:\Users\jmenard\Desktop\Picture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37038" y="4495800"/>
            <a:ext cx="3078162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02" name="Picture 48" descr="ppi221.tmp"/>
          <p:cNvPicPr>
            <a:picLocks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" y="2209800"/>
            <a:ext cx="13335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03" name="Text Box 152"/>
          <p:cNvSpPr txBox="1">
            <a:spLocks noChangeArrowheads="1"/>
          </p:cNvSpPr>
          <p:nvPr/>
        </p:nvSpPr>
        <p:spPr bwMode="auto">
          <a:xfrm>
            <a:off x="190500" y="2286000"/>
            <a:ext cx="1257300" cy="44196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Columbia U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CompX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General Atomics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FIU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INL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Johns Hopkins U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LANL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LLNL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Lodestar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MIT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Nova Photonics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New York U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ORNL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PPPL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Princeton U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Purdue U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SNL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Think Tank, Inc.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 Davis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 Irvine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UCLA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UCSD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Colorado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Illinois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Maryland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Rochester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Washington</a:t>
            </a:r>
          </a:p>
          <a:p>
            <a:pPr eaLnBrk="0" hangingPunct="0">
              <a:spcBef>
                <a:spcPct val="5000"/>
              </a:spcBef>
              <a:spcAft>
                <a:spcPct val="5000"/>
              </a:spcAft>
            </a:pPr>
            <a:r>
              <a:rPr lang="en-US" sz="900">
                <a:solidFill>
                  <a:srgbClr val="0000FF"/>
                </a:solidFill>
                <a:latin typeface="Arial" charset="0"/>
              </a:rPr>
              <a:t>U Wisconsin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sz="2800" dirty="0" smtClean="0"/>
              <a:t>Solenoid-Free </a:t>
            </a:r>
            <a:r>
              <a:rPr lang="en-US" sz="2800" dirty="0" smtClean="0"/>
              <a:t>Plasma Start-up and </a:t>
            </a:r>
            <a:r>
              <a:rPr lang="en-US" sz="2800" dirty="0" smtClean="0"/>
              <a:t>Ramp-up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1800" dirty="0" smtClean="0">
                <a:solidFill>
                  <a:schemeClr val="tx1"/>
                </a:solidFill>
                <a:sym typeface="Wingdings"/>
              </a:rPr>
              <a:t></a:t>
            </a:r>
            <a:r>
              <a:rPr lang="en-US" sz="1800" dirty="0" smtClean="0">
                <a:solidFill>
                  <a:schemeClr val="tx1"/>
                </a:solidFill>
                <a:sym typeface="Symbol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Arial Narrow" pitchFamily="34" charset="0"/>
              </a:rPr>
              <a:t>Develop </a:t>
            </a:r>
            <a:r>
              <a:rPr lang="en-US" sz="1800" dirty="0" err="1" smtClean="0">
                <a:solidFill>
                  <a:schemeClr val="tx1"/>
                </a:solidFill>
                <a:latin typeface="Arial Narrow" pitchFamily="34" charset="0"/>
              </a:rPr>
              <a:t>helicity</a:t>
            </a:r>
            <a:r>
              <a:rPr lang="en-US" sz="1800" dirty="0" smtClean="0">
                <a:solidFill>
                  <a:schemeClr val="tx1"/>
                </a:solidFill>
                <a:latin typeface="Arial Narrow" pitchFamily="34" charset="0"/>
              </a:rPr>
              <a:t> injection and fast-wave heating for plasma </a:t>
            </a:r>
            <a:r>
              <a:rPr lang="en-US" sz="1800" dirty="0" smtClean="0">
                <a:solidFill>
                  <a:schemeClr val="tx1"/>
                </a:solidFill>
                <a:latin typeface="Arial Narrow" pitchFamily="34" charset="0"/>
              </a:rPr>
              <a:t>current formation and ramp-up</a:t>
            </a:r>
            <a:endParaRPr lang="en-US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28" name="Content Placeholder 27"/>
          <p:cNvSpPr>
            <a:spLocks noGrp="1"/>
          </p:cNvSpPr>
          <p:nvPr>
            <p:ph idx="1"/>
          </p:nvPr>
        </p:nvSpPr>
        <p:spPr>
          <a:xfrm>
            <a:off x="152400" y="3886200"/>
            <a:ext cx="8839200" cy="2590800"/>
          </a:xfrm>
        </p:spPr>
        <p:txBody>
          <a:bodyPr/>
          <a:lstStyle/>
          <a:p>
            <a:pPr marL="231775" indent="-231775">
              <a:lnSpc>
                <a:spcPct val="90000"/>
              </a:lnSpc>
            </a:pPr>
            <a:r>
              <a:rPr lang="en-US" sz="1600" b="1" dirty="0" smtClean="0"/>
              <a:t>Coaxial </a:t>
            </a:r>
            <a:r>
              <a:rPr lang="en-US" sz="1600" b="1" dirty="0" err="1" smtClean="0"/>
              <a:t>Helicity</a:t>
            </a:r>
            <a:r>
              <a:rPr lang="en-US" sz="1600" b="1" dirty="0" smtClean="0"/>
              <a:t> Injection (CHI)</a:t>
            </a:r>
          </a:p>
          <a:p>
            <a:pPr marL="403225" lvl="1" indent="-171450">
              <a:lnSpc>
                <a:spcPct val="90000"/>
              </a:lnSpc>
            </a:pPr>
            <a:r>
              <a:rPr lang="en-US" sz="1400" dirty="0" smtClean="0">
                <a:solidFill>
                  <a:srgbClr val="3333FF"/>
                </a:solidFill>
              </a:rPr>
              <a:t>Plasma current savings of up to 400kA using CHI start-up </a:t>
            </a:r>
            <a:r>
              <a:rPr lang="en-US" sz="1400" dirty="0" smtClean="0">
                <a:solidFill>
                  <a:srgbClr val="3333FF"/>
                </a:solidFill>
                <a:sym typeface="Wingdings" pitchFamily="2" charset="2"/>
              </a:rPr>
              <a:t>preceding inductive ramp-up</a:t>
            </a:r>
            <a:endParaRPr lang="en-US" sz="1400" dirty="0" smtClean="0">
              <a:solidFill>
                <a:srgbClr val="3333FF"/>
              </a:solidFill>
            </a:endParaRPr>
          </a:p>
          <a:p>
            <a:pPr marL="403225" lvl="1" indent="-171450">
              <a:lnSpc>
                <a:spcPct val="90000"/>
              </a:lnSpc>
            </a:pP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</a:rPr>
              <a:t>Used CHI absorber coils to reduce/eliminate absorber arcs</a:t>
            </a:r>
          </a:p>
          <a:p>
            <a:pPr marL="403225" lvl="1" indent="-171450">
              <a:lnSpc>
                <a:spcPct val="90000"/>
              </a:lnSpc>
            </a:pP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</a:rPr>
              <a:t>Controlled density, reduced </a:t>
            </a:r>
            <a:r>
              <a:rPr lang="en-US" sz="1400" i="1" dirty="0" err="1" smtClean="0">
                <a:solidFill>
                  <a:schemeClr val="bg1">
                    <a:lumMod val="50000"/>
                  </a:schemeClr>
                </a:solidFill>
              </a:rPr>
              <a:t>divertor</a:t>
            </a: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</a:rPr>
              <a:t> impurities with evaporated lithium</a:t>
            </a:r>
          </a:p>
          <a:p>
            <a:pPr marL="403225" lvl="1" indent="-171450">
              <a:lnSpc>
                <a:spcPct val="90000"/>
              </a:lnSpc>
            </a:pPr>
            <a:r>
              <a:rPr lang="en-US" sz="1400" dirty="0" smtClean="0">
                <a:solidFill>
                  <a:srgbClr val="3333FF"/>
                </a:solidFill>
              </a:rPr>
              <a:t>FY11-12:  Test full metallic </a:t>
            </a:r>
            <a:r>
              <a:rPr lang="en-US" sz="1400" dirty="0" err="1" smtClean="0">
                <a:solidFill>
                  <a:srgbClr val="3333FF"/>
                </a:solidFill>
              </a:rPr>
              <a:t>divertor</a:t>
            </a:r>
            <a:r>
              <a:rPr lang="en-US" sz="1400" dirty="0" smtClean="0">
                <a:solidFill>
                  <a:srgbClr val="3333FF"/>
                </a:solidFill>
              </a:rPr>
              <a:t>: LLD Mo outboard +  Mo tiles inboard (facility talk)</a:t>
            </a:r>
          </a:p>
          <a:p>
            <a:pPr marL="3175" indent="-171450">
              <a:lnSpc>
                <a:spcPct val="90000"/>
              </a:lnSpc>
            </a:pPr>
            <a:r>
              <a:rPr lang="en-US" sz="1600" b="1" dirty="0" smtClean="0"/>
              <a:t>Plasma guns: </a:t>
            </a:r>
            <a:r>
              <a:rPr lang="en-US" sz="1600" dirty="0" smtClean="0"/>
              <a:t>deferred – not technically ready</a:t>
            </a:r>
          </a:p>
          <a:p>
            <a:pPr marL="3175" indent="-171450">
              <a:lnSpc>
                <a:spcPct val="90000"/>
              </a:lnSpc>
            </a:pPr>
            <a:r>
              <a:rPr lang="en-US" sz="1600" b="1" dirty="0" smtClean="0"/>
              <a:t>Outer PF: </a:t>
            </a:r>
            <a:r>
              <a:rPr lang="en-US" sz="1600" dirty="0" smtClean="0"/>
              <a:t>deferred due to cost of ECH, collaborate on DIII-D</a:t>
            </a:r>
          </a:p>
          <a:p>
            <a:pPr marL="3175" indent="-171450">
              <a:lnSpc>
                <a:spcPct val="90000"/>
              </a:lnSpc>
            </a:pPr>
            <a:r>
              <a:rPr lang="en-US" sz="1600" b="1" dirty="0" smtClean="0"/>
              <a:t>HHFW ramp-up:  </a:t>
            </a:r>
            <a:r>
              <a:rPr lang="en-US" sz="1600" dirty="0" smtClean="0"/>
              <a:t>antenna upgraded, utilized 2</a:t>
            </a:r>
            <a:r>
              <a:rPr lang="en-US" sz="1600" baseline="30000" dirty="0" smtClean="0"/>
              <a:t>nd</a:t>
            </a:r>
            <a:r>
              <a:rPr lang="en-US" sz="1600" dirty="0" smtClean="0"/>
              <a:t> half of 2009 run</a:t>
            </a:r>
          </a:p>
          <a:p>
            <a:pPr marL="403225" lvl="1" indent="-233363">
              <a:lnSpc>
                <a:spcPct val="90000"/>
              </a:lnSpc>
              <a:buFont typeface="Helvetica" pitchFamily="34" charset="0"/>
              <a:buChar char="–"/>
            </a:pPr>
            <a:r>
              <a:rPr lang="en-US" sz="1400" dirty="0" smtClean="0">
                <a:solidFill>
                  <a:srgbClr val="3333FF"/>
                </a:solidFill>
              </a:rPr>
              <a:t>FY10:  Heated 300kA </a:t>
            </a:r>
            <a:r>
              <a:rPr lang="en-US" sz="1400" dirty="0" err="1" smtClean="0">
                <a:solidFill>
                  <a:srgbClr val="3333FF"/>
                </a:solidFill>
              </a:rPr>
              <a:t>ohmic</a:t>
            </a:r>
            <a:r>
              <a:rPr lang="en-US" sz="1400" dirty="0" smtClean="0">
                <a:solidFill>
                  <a:srgbClr val="3333FF"/>
                </a:solidFill>
              </a:rPr>
              <a:t> target plasma to 3keV, 70% non-inductive fraction</a:t>
            </a:r>
          </a:p>
          <a:p>
            <a:pPr marL="403225" lvl="1" indent="-233363">
              <a:lnSpc>
                <a:spcPct val="90000"/>
              </a:lnSpc>
              <a:buFont typeface="Helvetica" pitchFamily="34" charset="0"/>
              <a:buChar char="–"/>
            </a:pPr>
            <a:r>
              <a:rPr lang="en-US" sz="1400" dirty="0" smtClean="0">
                <a:solidFill>
                  <a:srgbClr val="3333FF"/>
                </a:solidFill>
              </a:rPr>
              <a:t>FY11-12: Plan to increase power to 3-4MW level for 100% non-inductive, test ramp-up</a:t>
            </a:r>
          </a:p>
        </p:txBody>
      </p:sp>
      <p:pic>
        <p:nvPicPr>
          <p:cNvPr id="8" name="Picture 7" descr="Picture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0200" y="990600"/>
            <a:ext cx="5867400" cy="244589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47515" y="1828800"/>
            <a:ext cx="1119217" cy="73866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pitchFamily="34" charset="0"/>
                <a:cs typeface="Arial" pitchFamily="34" charset="0"/>
              </a:rPr>
              <a:t>5 year plan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i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kumimoji="0" lang="en-US" sz="1400" b="1" i="0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pitchFamily="34" charset="0"/>
                <a:cs typeface="Arial" pitchFamily="34" charset="0"/>
              </a:rPr>
              <a:t>imeline</a:t>
            </a:r>
            <a:r>
              <a:rPr kumimoji="0" lang="en-US" sz="1400" b="1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pitchFamily="34" charset="0"/>
                <a:cs typeface="Arial" pitchFamily="34" charset="0"/>
              </a:rPr>
              <a:t>and </a:t>
            </a:r>
            <a:r>
              <a:rPr lang="en-US" sz="1400" i="0" noProof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en-US" sz="1400" i="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oa</a:t>
            </a:r>
            <a:r>
              <a:rPr kumimoji="0" lang="en-US" sz="1400" b="1" i="0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pitchFamily="34" charset="0"/>
                <a:cs typeface="Arial" pitchFamily="34" charset="0"/>
              </a:rPr>
              <a:t>ls</a:t>
            </a:r>
            <a:endParaRPr kumimoji="0" lang="en-US" sz="1400" b="1" i="0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52400" y="3502223"/>
            <a:ext cx="8690921" cy="633175"/>
            <a:chOff x="152400" y="3502223"/>
            <a:chExt cx="8690921" cy="633175"/>
          </a:xfrm>
        </p:grpSpPr>
        <p:sp>
          <p:nvSpPr>
            <p:cNvPr id="5" name="TextBox 4"/>
            <p:cNvSpPr txBox="1"/>
            <p:nvPr/>
          </p:nvSpPr>
          <p:spPr>
            <a:xfrm>
              <a:off x="7467600" y="3581400"/>
              <a:ext cx="1375721" cy="553998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 lIns="0" rIns="0" rtlCol="0"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Helvetica" pitchFamily="34" charset="0"/>
                  <a:ea typeface="+mn-ea"/>
                  <a:cs typeface="Arial" charset="0"/>
                </a:rPr>
                <a:t>Gray italics </a:t>
              </a:r>
              <a:r>
                <a:rPr kumimoji="0" lang="en-US" sz="1000" b="1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Helvetica" pitchFamily="34" charset="0"/>
                  <a:ea typeface="+mn-ea"/>
                  <a:cs typeface="Arial" charset="0"/>
                  <a:sym typeface="Wingdings" pitchFamily="2" charset="2"/>
                </a:rPr>
                <a:t>i</a:t>
              </a:r>
              <a:r>
                <a:rPr kumimoji="0" lang="en-US" sz="1000" b="1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Helvetica" pitchFamily="34" charset="0"/>
                  <a:ea typeface="+mn-ea"/>
                  <a:cs typeface="Arial" charset="0"/>
                </a:rPr>
                <a:t>ndicates</a:t>
              </a:r>
              <a:r>
                <a:rPr kumimoji="0" lang="en-US" sz="1000" b="1" u="none" strike="noStrike" kern="1200" cap="none" spc="0" normalizeH="0" noProof="0" dirty="0" smtClean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Helvetica" pitchFamily="34" charset="0"/>
                  <a:ea typeface="+mn-ea"/>
                  <a:cs typeface="Arial" charset="0"/>
                </a:rPr>
                <a:t> material provided in supplemental section</a:t>
              </a:r>
              <a:endParaRPr kumimoji="0" lang="en-US" sz="1000" b="1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553602" y="3502223"/>
              <a:ext cx="1856598" cy="307777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itchFamily="34" charset="0"/>
                  <a:cs typeface="Arial" pitchFamily="34" charset="0"/>
                </a:rPr>
                <a:t>Progress and Plans</a:t>
              </a:r>
            </a:p>
          </p:txBody>
        </p:sp>
        <p:cxnSp>
          <p:nvCxnSpPr>
            <p:cNvPr id="26" name="Straight Connector 25"/>
            <p:cNvCxnSpPr/>
            <p:nvPr/>
          </p:nvCxnSpPr>
          <p:spPr bwMode="auto">
            <a:xfrm>
              <a:off x="152400" y="3505200"/>
              <a:ext cx="8686800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Macroscopic Stability Supplemental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6578" name="Picture 2" descr="Combined n=1 FB no labels v10"/>
          <p:cNvPicPr>
            <a:picLocks noChangeAspect="1" noChangeArrowheads="1"/>
          </p:cNvPicPr>
          <p:nvPr/>
        </p:nvPicPr>
        <p:blipFill>
          <a:blip r:embed="rId2" cstate="print"/>
          <a:srcRect l="13803" t="9583" r="-606" b="5190"/>
          <a:stretch>
            <a:fillRect/>
          </a:stretch>
        </p:blipFill>
        <p:spPr bwMode="auto">
          <a:xfrm>
            <a:off x="419100" y="1617663"/>
            <a:ext cx="6132513" cy="4194175"/>
          </a:xfrm>
          <a:prstGeom prst="rect">
            <a:avLst/>
          </a:prstGeom>
          <a:noFill/>
        </p:spPr>
      </p:pic>
      <p:sp>
        <p:nvSpPr>
          <p:cNvPr id="1816579" name="Rectangle 3"/>
          <p:cNvSpPr>
            <a:spLocks noGrp="1" noChangeArrowheads="1"/>
          </p:cNvSpPr>
          <p:nvPr>
            <p:ph type="title"/>
          </p:nvPr>
        </p:nvSpPr>
        <p:spPr>
          <a:xfrm>
            <a:off x="131763" y="-101600"/>
            <a:ext cx="8899525" cy="1025525"/>
          </a:xfrm>
        </p:spPr>
        <p:txBody>
          <a:bodyPr/>
          <a:lstStyle/>
          <a:p>
            <a:r>
              <a:rPr lang="en-US"/>
              <a:t>Use of combined B</a:t>
            </a:r>
            <a:r>
              <a:rPr lang="en-US" baseline="-25000"/>
              <a:t>r</a:t>
            </a:r>
            <a:r>
              <a:rPr lang="en-US"/>
              <a:t> + B</a:t>
            </a:r>
            <a:r>
              <a:rPr lang="en-US" baseline="-25000"/>
              <a:t>p</a:t>
            </a:r>
            <a:r>
              <a:rPr lang="en-US"/>
              <a:t> RWM sensor n= 1 feedback yields best reduction of n = 1 field amplitude / improved stability</a:t>
            </a:r>
          </a:p>
        </p:txBody>
      </p:sp>
      <p:sp>
        <p:nvSpPr>
          <p:cNvPr id="181658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411913" y="914400"/>
            <a:ext cx="2627312" cy="5486400"/>
          </a:xfrm>
        </p:spPr>
        <p:txBody>
          <a:bodyPr/>
          <a:lstStyle/>
          <a:p>
            <a:r>
              <a:rPr lang="en-US" sz="1800"/>
              <a:t>Combination of DC error field correction, n = 1 feedback</a:t>
            </a:r>
          </a:p>
          <a:p>
            <a:pPr lvl="1"/>
            <a:r>
              <a:rPr lang="en-US" sz="1600">
                <a:solidFill>
                  <a:srgbClr val="009900"/>
                </a:solidFill>
              </a:rPr>
              <a:t>Dedicated scans to optimize B</a:t>
            </a:r>
            <a:r>
              <a:rPr lang="en-US" sz="1600" baseline="-25000">
                <a:solidFill>
                  <a:srgbClr val="009900"/>
                </a:solidFill>
              </a:rPr>
              <a:t>r</a:t>
            </a:r>
            <a:r>
              <a:rPr lang="en-US" sz="1600">
                <a:solidFill>
                  <a:srgbClr val="009900"/>
                </a:solidFill>
              </a:rPr>
              <a:t>, B</a:t>
            </a:r>
            <a:r>
              <a:rPr lang="en-US" sz="1600" baseline="-25000">
                <a:solidFill>
                  <a:srgbClr val="009900"/>
                </a:solidFill>
              </a:rPr>
              <a:t>p</a:t>
            </a:r>
            <a:r>
              <a:rPr lang="en-US" sz="1600">
                <a:solidFill>
                  <a:srgbClr val="009900"/>
                </a:solidFill>
              </a:rPr>
              <a:t> sensor feedback phase and gain</a:t>
            </a:r>
          </a:p>
          <a:p>
            <a:pPr lvl="1"/>
            <a:r>
              <a:rPr lang="en-US" sz="1600"/>
              <a:t>n = 3 DC error field correction alone subject to RWM instability</a:t>
            </a:r>
          </a:p>
          <a:p>
            <a:pPr lvl="1"/>
            <a:r>
              <a:rPr lang="en-US" sz="1600">
                <a:solidFill>
                  <a:srgbClr val="FF0000"/>
                </a:solidFill>
              </a:rPr>
              <a:t>n = 1 B</a:t>
            </a:r>
            <a:r>
              <a:rPr lang="en-US" sz="1600" baseline="-25000">
                <a:solidFill>
                  <a:srgbClr val="FF0000"/>
                </a:solidFill>
              </a:rPr>
              <a:t>p</a:t>
            </a:r>
            <a:r>
              <a:rPr lang="en-US" sz="1600">
                <a:solidFill>
                  <a:srgbClr val="FF0000"/>
                </a:solidFill>
              </a:rPr>
              <a:t> sensor fast RWM feedback sustains plasma</a:t>
            </a:r>
          </a:p>
          <a:p>
            <a:pPr lvl="1"/>
            <a:r>
              <a:rPr lang="en-US" sz="1600">
                <a:solidFill>
                  <a:srgbClr val="0000FF"/>
                </a:solidFill>
              </a:rPr>
              <a:t>Addition of n = 1 B</a:t>
            </a:r>
            <a:r>
              <a:rPr lang="en-US" sz="1600" baseline="-25000">
                <a:solidFill>
                  <a:srgbClr val="0000FF"/>
                </a:solidFill>
              </a:rPr>
              <a:t>R</a:t>
            </a:r>
            <a:r>
              <a:rPr lang="en-US" sz="1600">
                <a:solidFill>
                  <a:srgbClr val="0000FF"/>
                </a:solidFill>
              </a:rPr>
              <a:t> sensors in feedback reduce the combined B</a:t>
            </a:r>
            <a:r>
              <a:rPr lang="en-US" sz="1600" baseline="-25000">
                <a:solidFill>
                  <a:srgbClr val="0000FF"/>
                </a:solidFill>
              </a:rPr>
              <a:t>p</a:t>
            </a:r>
            <a:r>
              <a:rPr lang="en-US" sz="1600">
                <a:solidFill>
                  <a:srgbClr val="0000FF"/>
                </a:solidFill>
              </a:rPr>
              <a:t> + B</a:t>
            </a:r>
            <a:r>
              <a:rPr lang="en-US" sz="1600" baseline="-25000">
                <a:solidFill>
                  <a:srgbClr val="0000FF"/>
                </a:solidFill>
              </a:rPr>
              <a:t>r</a:t>
            </a:r>
            <a:r>
              <a:rPr lang="en-US" sz="1600">
                <a:solidFill>
                  <a:srgbClr val="0000FF"/>
                </a:solidFill>
              </a:rPr>
              <a:t> n = 1 field to low level (1–2 G)</a:t>
            </a:r>
          </a:p>
        </p:txBody>
      </p:sp>
      <p:sp>
        <p:nvSpPr>
          <p:cNvPr id="1816581" name="Text Box 5"/>
          <p:cNvSpPr txBox="1">
            <a:spLocks noChangeArrowheads="1"/>
          </p:cNvSpPr>
          <p:nvPr/>
        </p:nvSpPr>
        <p:spPr bwMode="auto">
          <a:xfrm>
            <a:off x="481013" y="4848225"/>
            <a:ext cx="1355725" cy="3048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400">
                <a:solidFill>
                  <a:schemeClr val="tx2"/>
                </a:solidFill>
                <a:latin typeface="Arial" pitchFamily="34" charset="0"/>
              </a:rPr>
              <a:t>(B</a:t>
            </a:r>
            <a:r>
              <a:rPr lang="en-US" sz="1400" baseline="-25000">
                <a:solidFill>
                  <a:schemeClr val="tx2"/>
                </a:solidFill>
                <a:latin typeface="Arial" pitchFamily="34" charset="0"/>
              </a:rPr>
              <a:t>p</a:t>
            </a:r>
            <a:r>
              <a:rPr lang="en-US" sz="1400">
                <a:solidFill>
                  <a:schemeClr val="tx2"/>
                </a:solidFill>
                <a:latin typeface="Arial" pitchFamily="34" charset="0"/>
              </a:rPr>
              <a:t>+ B</a:t>
            </a:r>
            <a:r>
              <a:rPr lang="en-US" sz="1400" baseline="-25000">
                <a:solidFill>
                  <a:schemeClr val="tx2"/>
                </a:solidFill>
                <a:latin typeface="Arial" pitchFamily="34" charset="0"/>
              </a:rPr>
              <a:t>r</a:t>
            </a:r>
            <a:r>
              <a:rPr lang="en-US" sz="1400">
                <a:solidFill>
                  <a:schemeClr val="tx2"/>
                </a:solidFill>
                <a:latin typeface="Arial" pitchFamily="34" charset="0"/>
              </a:rPr>
              <a:t>)</a:t>
            </a:r>
            <a:r>
              <a:rPr lang="en-US" sz="1400" baseline="30000">
                <a:solidFill>
                  <a:schemeClr val="tx2"/>
                </a:solidFill>
                <a:latin typeface="Arial" pitchFamily="34" charset="0"/>
              </a:rPr>
              <a:t>n = 1</a:t>
            </a:r>
            <a:r>
              <a:rPr lang="en-US" sz="1400">
                <a:solidFill>
                  <a:schemeClr val="tx2"/>
                </a:solidFill>
                <a:latin typeface="Arial" pitchFamily="34" charset="0"/>
              </a:rPr>
              <a:t> (G)</a:t>
            </a:r>
          </a:p>
        </p:txBody>
      </p:sp>
      <p:sp>
        <p:nvSpPr>
          <p:cNvPr id="1816582" name="Text Box 6"/>
          <p:cNvSpPr txBox="1">
            <a:spLocks noChangeArrowheads="1"/>
          </p:cNvSpPr>
          <p:nvPr/>
        </p:nvSpPr>
        <p:spPr bwMode="auto">
          <a:xfrm>
            <a:off x="566738" y="1857375"/>
            <a:ext cx="363537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400">
                <a:solidFill>
                  <a:schemeClr val="tx2"/>
                </a:solidFill>
                <a:latin typeface="Symbol" pitchFamily="18" charset="2"/>
              </a:rPr>
              <a:t>b</a:t>
            </a:r>
            <a:r>
              <a:rPr lang="en-US" sz="1400" baseline="-25000">
                <a:solidFill>
                  <a:schemeClr val="tx2"/>
                </a:solidFill>
                <a:latin typeface="Arial" pitchFamily="34" charset="0"/>
              </a:rPr>
              <a:t>N</a:t>
            </a:r>
            <a:endParaRPr lang="en-US" sz="140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1816583" name="Text Box 7"/>
          <p:cNvSpPr txBox="1">
            <a:spLocks noChangeArrowheads="1"/>
          </p:cNvSpPr>
          <p:nvPr/>
        </p:nvSpPr>
        <p:spPr bwMode="auto">
          <a:xfrm>
            <a:off x="517525" y="2816225"/>
            <a:ext cx="18478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400">
                <a:solidFill>
                  <a:schemeClr val="tx2"/>
                </a:solidFill>
                <a:latin typeface="Arial" pitchFamily="34" charset="0"/>
              </a:rPr>
              <a:t>Feedback current (A)</a:t>
            </a:r>
          </a:p>
        </p:txBody>
      </p:sp>
      <p:sp>
        <p:nvSpPr>
          <p:cNvPr id="1816584" name="Rectangle 8"/>
          <p:cNvSpPr>
            <a:spLocks noChangeArrowheads="1"/>
          </p:cNvSpPr>
          <p:nvPr/>
        </p:nvSpPr>
        <p:spPr bwMode="auto">
          <a:xfrm>
            <a:off x="50800" y="3949700"/>
            <a:ext cx="212725" cy="658813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16585" name="Text Box 9"/>
          <p:cNvSpPr txBox="1">
            <a:spLocks noChangeArrowheads="1"/>
          </p:cNvSpPr>
          <p:nvPr/>
        </p:nvSpPr>
        <p:spPr bwMode="auto">
          <a:xfrm>
            <a:off x="4589463" y="2133600"/>
            <a:ext cx="1735137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400">
                <a:solidFill>
                  <a:srgbClr val="FF0000"/>
                </a:solidFill>
                <a:latin typeface="Arial" pitchFamily="34" charset="0"/>
              </a:rPr>
              <a:t>+ n = 1 B</a:t>
            </a:r>
            <a:r>
              <a:rPr lang="en-US" sz="1400" baseline="-25000">
                <a:solidFill>
                  <a:srgbClr val="FF0000"/>
                </a:solidFill>
                <a:latin typeface="Arial" pitchFamily="34" charset="0"/>
              </a:rPr>
              <a:t>p</a:t>
            </a:r>
            <a:r>
              <a:rPr lang="en-US" sz="1400">
                <a:solidFill>
                  <a:srgbClr val="FF0000"/>
                </a:solidFill>
                <a:latin typeface="Arial" pitchFamily="34" charset="0"/>
              </a:rPr>
              <a:t> feedback</a:t>
            </a:r>
            <a:endParaRPr lang="en-US" sz="1400" baseline="3000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816586" name="Text Box 10"/>
          <p:cNvSpPr txBox="1">
            <a:spLocks noChangeArrowheads="1"/>
          </p:cNvSpPr>
          <p:nvPr/>
        </p:nvSpPr>
        <p:spPr bwMode="auto">
          <a:xfrm>
            <a:off x="1062038" y="3175000"/>
            <a:ext cx="565150" cy="501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900">
                <a:solidFill>
                  <a:schemeClr val="tx2"/>
                </a:solidFill>
                <a:latin typeface="Arial" pitchFamily="34" charset="0"/>
              </a:rPr>
              <a:t>128693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pitchFamily="34" charset="0"/>
              </a:rPr>
              <a:t>139347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pitchFamily="34" charset="0"/>
              </a:rPr>
              <a:t>140137</a:t>
            </a:r>
          </a:p>
        </p:txBody>
      </p:sp>
      <p:sp>
        <p:nvSpPr>
          <p:cNvPr id="1816587" name="Line 11"/>
          <p:cNvSpPr>
            <a:spLocks noChangeShapeType="1"/>
          </p:cNvSpPr>
          <p:nvPr/>
        </p:nvSpPr>
        <p:spPr bwMode="auto">
          <a:xfrm flipH="1" flipV="1">
            <a:off x="4337050" y="2046288"/>
            <a:ext cx="258763" cy="1714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16588" name="Text Box 12"/>
          <p:cNvSpPr txBox="1">
            <a:spLocks noChangeArrowheads="1"/>
          </p:cNvSpPr>
          <p:nvPr/>
        </p:nvSpPr>
        <p:spPr bwMode="auto">
          <a:xfrm>
            <a:off x="1709738" y="2225675"/>
            <a:ext cx="2093912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b="1">
                <a:solidFill>
                  <a:schemeClr val="tx1"/>
                </a:solidFill>
                <a:latin typeface="Arial" pitchFamily="34" charset="0"/>
              </a:rPr>
              <a:t>n = 3 correction alone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b="1">
                <a:solidFill>
                  <a:schemeClr val="tx1"/>
                </a:solidFill>
                <a:latin typeface="Arial" pitchFamily="34" charset="0"/>
              </a:rPr>
              <a:t>(RWM-induced disruption)</a:t>
            </a:r>
            <a:endParaRPr lang="en-US" b="1" baseline="300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816589" name="Line 13"/>
          <p:cNvSpPr>
            <a:spLocks noChangeShapeType="1"/>
          </p:cNvSpPr>
          <p:nvPr/>
        </p:nvSpPr>
        <p:spPr bwMode="auto">
          <a:xfrm flipV="1">
            <a:off x="3697288" y="2130425"/>
            <a:ext cx="222250" cy="2984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16590" name="Text Box 14"/>
          <p:cNvSpPr txBox="1">
            <a:spLocks noChangeArrowheads="1"/>
          </p:cNvSpPr>
          <p:nvPr/>
        </p:nvSpPr>
        <p:spPr bwMode="auto">
          <a:xfrm>
            <a:off x="3265488" y="5946775"/>
            <a:ext cx="5778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tx2"/>
                </a:solidFill>
                <a:latin typeface="Arial" pitchFamily="34" charset="0"/>
              </a:rPr>
              <a:t>t (s)</a:t>
            </a:r>
          </a:p>
        </p:txBody>
      </p:sp>
      <p:sp>
        <p:nvSpPr>
          <p:cNvPr id="1816591" name="Text Box 15"/>
          <p:cNvSpPr txBox="1">
            <a:spLocks noChangeArrowheads="1"/>
          </p:cNvSpPr>
          <p:nvPr/>
        </p:nvSpPr>
        <p:spPr bwMode="auto">
          <a:xfrm>
            <a:off x="4114800" y="1196975"/>
            <a:ext cx="2173288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400">
                <a:solidFill>
                  <a:srgbClr val="0000FF"/>
                </a:solidFill>
                <a:latin typeface="Arial" pitchFamily="34" charset="0"/>
              </a:rPr>
              <a:t>+ n = 1 Bp + B</a:t>
            </a:r>
            <a:r>
              <a:rPr lang="en-US" sz="1400" baseline="-25000">
                <a:solidFill>
                  <a:srgbClr val="0000FF"/>
                </a:solidFill>
                <a:latin typeface="Arial" pitchFamily="34" charset="0"/>
              </a:rPr>
              <a:t>R</a:t>
            </a:r>
            <a:r>
              <a:rPr lang="en-US" sz="1400">
                <a:solidFill>
                  <a:srgbClr val="0000FF"/>
                </a:solidFill>
                <a:latin typeface="Arial" pitchFamily="34" charset="0"/>
              </a:rPr>
              <a:t> feedback</a:t>
            </a:r>
            <a:endParaRPr lang="en-US" sz="1400" baseline="30000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1816592" name="Line 16"/>
          <p:cNvSpPr>
            <a:spLocks noChangeShapeType="1"/>
          </p:cNvSpPr>
          <p:nvPr/>
        </p:nvSpPr>
        <p:spPr bwMode="auto">
          <a:xfrm flipH="1">
            <a:off x="4724400" y="1500188"/>
            <a:ext cx="163513" cy="31115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16593" name="Text Box 17"/>
          <p:cNvSpPr txBox="1">
            <a:spLocks noChangeArrowheads="1"/>
          </p:cNvSpPr>
          <p:nvPr/>
        </p:nvSpPr>
        <p:spPr bwMode="auto">
          <a:xfrm>
            <a:off x="481013" y="3857625"/>
            <a:ext cx="903287" cy="3048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400">
                <a:solidFill>
                  <a:schemeClr val="tx2"/>
                </a:solidFill>
                <a:latin typeface="Arial" pitchFamily="34" charset="0"/>
              </a:rPr>
              <a:t>B</a:t>
            </a:r>
            <a:r>
              <a:rPr lang="en-US" sz="1400" baseline="-25000">
                <a:solidFill>
                  <a:schemeClr val="tx2"/>
                </a:solidFill>
                <a:latin typeface="Arial" pitchFamily="34" charset="0"/>
              </a:rPr>
              <a:t>r</a:t>
            </a:r>
            <a:r>
              <a:rPr lang="en-US" sz="1400" baseline="30000">
                <a:solidFill>
                  <a:schemeClr val="tx2"/>
                </a:solidFill>
                <a:latin typeface="Arial" pitchFamily="34" charset="0"/>
              </a:rPr>
              <a:t>n = 1</a:t>
            </a:r>
            <a:r>
              <a:rPr lang="en-US" sz="1400">
                <a:solidFill>
                  <a:schemeClr val="tx2"/>
                </a:solidFill>
                <a:latin typeface="Arial" pitchFamily="34" charset="0"/>
              </a:rPr>
              <a:t> (G)</a:t>
            </a:r>
          </a:p>
        </p:txBody>
      </p:sp>
      <p:sp>
        <p:nvSpPr>
          <p:cNvPr id="1816594" name="Text Box 18"/>
          <p:cNvSpPr txBox="1">
            <a:spLocks noChangeArrowheads="1"/>
          </p:cNvSpPr>
          <p:nvPr/>
        </p:nvSpPr>
        <p:spPr bwMode="auto">
          <a:xfrm>
            <a:off x="4352925" y="3749675"/>
            <a:ext cx="1735138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400">
                <a:solidFill>
                  <a:srgbClr val="FF0000"/>
                </a:solidFill>
                <a:latin typeface="Arial" pitchFamily="34" charset="0"/>
              </a:rPr>
              <a:t>+ n = 1 B</a:t>
            </a:r>
            <a:r>
              <a:rPr lang="en-US" sz="1400" baseline="-25000">
                <a:solidFill>
                  <a:srgbClr val="FF0000"/>
                </a:solidFill>
                <a:latin typeface="Arial" pitchFamily="34" charset="0"/>
              </a:rPr>
              <a:t>p</a:t>
            </a:r>
            <a:r>
              <a:rPr lang="en-US" sz="1400">
                <a:solidFill>
                  <a:srgbClr val="FF0000"/>
                </a:solidFill>
                <a:latin typeface="Arial" pitchFamily="34" charset="0"/>
              </a:rPr>
              <a:t> feedback</a:t>
            </a:r>
            <a:endParaRPr lang="en-US" sz="1400" baseline="3000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816595" name="Text Box 19"/>
          <p:cNvSpPr txBox="1">
            <a:spLocks noChangeArrowheads="1"/>
          </p:cNvSpPr>
          <p:nvPr/>
        </p:nvSpPr>
        <p:spPr bwMode="auto">
          <a:xfrm>
            <a:off x="4332288" y="4422775"/>
            <a:ext cx="2138362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400">
                <a:solidFill>
                  <a:srgbClr val="0000FF"/>
                </a:solidFill>
                <a:latin typeface="Arial" pitchFamily="34" charset="0"/>
              </a:rPr>
              <a:t>+ n = 1 B</a:t>
            </a:r>
            <a:r>
              <a:rPr lang="en-US" sz="1400" baseline="-25000">
                <a:solidFill>
                  <a:srgbClr val="0000FF"/>
                </a:solidFill>
                <a:latin typeface="Arial" pitchFamily="34" charset="0"/>
              </a:rPr>
              <a:t>p</a:t>
            </a:r>
            <a:r>
              <a:rPr lang="en-US" sz="1400">
                <a:solidFill>
                  <a:srgbClr val="0000FF"/>
                </a:solidFill>
                <a:latin typeface="Arial" pitchFamily="34" charset="0"/>
              </a:rPr>
              <a:t> + B</a:t>
            </a:r>
            <a:r>
              <a:rPr lang="en-US" sz="1400" baseline="-25000">
                <a:solidFill>
                  <a:srgbClr val="0000FF"/>
                </a:solidFill>
                <a:latin typeface="Arial" pitchFamily="34" charset="0"/>
              </a:rPr>
              <a:t>R</a:t>
            </a:r>
            <a:r>
              <a:rPr lang="en-US" sz="1400">
                <a:solidFill>
                  <a:srgbClr val="0000FF"/>
                </a:solidFill>
                <a:latin typeface="Arial" pitchFamily="34" charset="0"/>
              </a:rPr>
              <a:t> feedback</a:t>
            </a:r>
            <a:endParaRPr lang="en-US" sz="1400" baseline="30000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1816596" name="Text Box 20"/>
          <p:cNvSpPr txBox="1">
            <a:spLocks noChangeArrowheads="1"/>
          </p:cNvSpPr>
          <p:nvPr/>
        </p:nvSpPr>
        <p:spPr bwMode="auto">
          <a:xfrm>
            <a:off x="304800" y="1844675"/>
            <a:ext cx="98425" cy="2127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816597" name="Text Box 21"/>
          <p:cNvSpPr txBox="1">
            <a:spLocks noChangeArrowheads="1"/>
          </p:cNvSpPr>
          <p:nvPr/>
        </p:nvSpPr>
        <p:spPr bwMode="auto">
          <a:xfrm>
            <a:off x="304800" y="1997075"/>
            <a:ext cx="98425" cy="2127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816598" name="Text Box 22"/>
          <p:cNvSpPr txBox="1">
            <a:spLocks noChangeArrowheads="1"/>
          </p:cNvSpPr>
          <p:nvPr/>
        </p:nvSpPr>
        <p:spPr bwMode="auto">
          <a:xfrm>
            <a:off x="304800" y="2414588"/>
            <a:ext cx="98425" cy="2127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816599" name="Text Box 23"/>
          <p:cNvSpPr txBox="1">
            <a:spLocks noChangeArrowheads="1"/>
          </p:cNvSpPr>
          <p:nvPr/>
        </p:nvSpPr>
        <p:spPr bwMode="auto">
          <a:xfrm>
            <a:off x="304800" y="2551113"/>
            <a:ext cx="98425" cy="2127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816600" name="Text Box 24"/>
          <p:cNvSpPr txBox="1">
            <a:spLocks noChangeArrowheads="1"/>
          </p:cNvSpPr>
          <p:nvPr/>
        </p:nvSpPr>
        <p:spPr bwMode="auto">
          <a:xfrm>
            <a:off x="304800" y="2270125"/>
            <a:ext cx="98425" cy="2127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16601" name="Text Box 25"/>
          <p:cNvSpPr txBox="1">
            <a:spLocks noChangeArrowheads="1"/>
          </p:cNvSpPr>
          <p:nvPr/>
        </p:nvSpPr>
        <p:spPr bwMode="auto">
          <a:xfrm>
            <a:off x="304800" y="2125663"/>
            <a:ext cx="98425" cy="2127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816602" name="Text Box 26"/>
          <p:cNvSpPr txBox="1">
            <a:spLocks noChangeArrowheads="1"/>
          </p:cNvSpPr>
          <p:nvPr/>
        </p:nvSpPr>
        <p:spPr bwMode="auto">
          <a:xfrm>
            <a:off x="304800" y="1700213"/>
            <a:ext cx="98425" cy="2127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816603" name="Text Box 27"/>
          <p:cNvSpPr txBox="1">
            <a:spLocks noChangeArrowheads="1"/>
          </p:cNvSpPr>
          <p:nvPr/>
        </p:nvSpPr>
        <p:spPr bwMode="auto">
          <a:xfrm>
            <a:off x="304800" y="1544638"/>
            <a:ext cx="98425" cy="2127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816604" name="Text Box 28"/>
          <p:cNvSpPr txBox="1">
            <a:spLocks noChangeArrowheads="1"/>
          </p:cNvSpPr>
          <p:nvPr/>
        </p:nvSpPr>
        <p:spPr bwMode="auto">
          <a:xfrm>
            <a:off x="107950" y="2687638"/>
            <a:ext cx="295275" cy="2127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500</a:t>
            </a:r>
          </a:p>
        </p:txBody>
      </p:sp>
      <p:sp>
        <p:nvSpPr>
          <p:cNvPr id="1816605" name="Text Box 29"/>
          <p:cNvSpPr txBox="1">
            <a:spLocks noChangeArrowheads="1"/>
          </p:cNvSpPr>
          <p:nvPr/>
        </p:nvSpPr>
        <p:spPr bwMode="auto">
          <a:xfrm>
            <a:off x="107950" y="2855913"/>
            <a:ext cx="295275" cy="2127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400</a:t>
            </a:r>
          </a:p>
        </p:txBody>
      </p:sp>
      <p:sp>
        <p:nvSpPr>
          <p:cNvPr id="1816606" name="Text Box 30"/>
          <p:cNvSpPr txBox="1">
            <a:spLocks noChangeArrowheads="1"/>
          </p:cNvSpPr>
          <p:nvPr/>
        </p:nvSpPr>
        <p:spPr bwMode="auto">
          <a:xfrm>
            <a:off x="107950" y="3024188"/>
            <a:ext cx="295275" cy="2127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300</a:t>
            </a:r>
          </a:p>
        </p:txBody>
      </p:sp>
      <p:sp>
        <p:nvSpPr>
          <p:cNvPr id="1816607" name="Text Box 31"/>
          <p:cNvSpPr txBox="1">
            <a:spLocks noChangeArrowheads="1"/>
          </p:cNvSpPr>
          <p:nvPr/>
        </p:nvSpPr>
        <p:spPr bwMode="auto">
          <a:xfrm>
            <a:off x="107950" y="3208338"/>
            <a:ext cx="295275" cy="2127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200</a:t>
            </a:r>
          </a:p>
        </p:txBody>
      </p:sp>
      <p:sp>
        <p:nvSpPr>
          <p:cNvPr id="1816608" name="Text Box 32"/>
          <p:cNvSpPr txBox="1">
            <a:spLocks noChangeArrowheads="1"/>
          </p:cNvSpPr>
          <p:nvPr/>
        </p:nvSpPr>
        <p:spPr bwMode="auto">
          <a:xfrm>
            <a:off x="107950" y="3389313"/>
            <a:ext cx="295275" cy="2127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100</a:t>
            </a:r>
          </a:p>
        </p:txBody>
      </p:sp>
      <p:sp>
        <p:nvSpPr>
          <p:cNvPr id="1816609" name="Text Box 33"/>
          <p:cNvSpPr txBox="1">
            <a:spLocks noChangeArrowheads="1"/>
          </p:cNvSpPr>
          <p:nvPr/>
        </p:nvSpPr>
        <p:spPr bwMode="auto">
          <a:xfrm>
            <a:off x="304800" y="3557588"/>
            <a:ext cx="98425" cy="2127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816610" name="Text Box 34"/>
          <p:cNvSpPr txBox="1">
            <a:spLocks noChangeArrowheads="1"/>
          </p:cNvSpPr>
          <p:nvPr/>
        </p:nvSpPr>
        <p:spPr bwMode="auto">
          <a:xfrm>
            <a:off x="304800" y="3921125"/>
            <a:ext cx="98425" cy="2127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816611" name="Text Box 35"/>
          <p:cNvSpPr txBox="1">
            <a:spLocks noChangeArrowheads="1"/>
          </p:cNvSpPr>
          <p:nvPr/>
        </p:nvSpPr>
        <p:spPr bwMode="auto">
          <a:xfrm>
            <a:off x="304800" y="4073525"/>
            <a:ext cx="98425" cy="2127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816612" name="Text Box 36"/>
          <p:cNvSpPr txBox="1">
            <a:spLocks noChangeArrowheads="1"/>
          </p:cNvSpPr>
          <p:nvPr/>
        </p:nvSpPr>
        <p:spPr bwMode="auto">
          <a:xfrm>
            <a:off x="304800" y="4491038"/>
            <a:ext cx="98425" cy="2127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816613" name="Text Box 37"/>
          <p:cNvSpPr txBox="1">
            <a:spLocks noChangeArrowheads="1"/>
          </p:cNvSpPr>
          <p:nvPr/>
        </p:nvSpPr>
        <p:spPr bwMode="auto">
          <a:xfrm>
            <a:off x="304800" y="4627563"/>
            <a:ext cx="98425" cy="2127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816614" name="Text Box 38"/>
          <p:cNvSpPr txBox="1">
            <a:spLocks noChangeArrowheads="1"/>
          </p:cNvSpPr>
          <p:nvPr/>
        </p:nvSpPr>
        <p:spPr bwMode="auto">
          <a:xfrm>
            <a:off x="304800" y="4346575"/>
            <a:ext cx="98425" cy="2127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16615" name="Text Box 39"/>
          <p:cNvSpPr txBox="1">
            <a:spLocks noChangeArrowheads="1"/>
          </p:cNvSpPr>
          <p:nvPr/>
        </p:nvSpPr>
        <p:spPr bwMode="auto">
          <a:xfrm>
            <a:off x="304800" y="4202113"/>
            <a:ext cx="98425" cy="2127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816616" name="Text Box 40"/>
          <p:cNvSpPr txBox="1">
            <a:spLocks noChangeArrowheads="1"/>
          </p:cNvSpPr>
          <p:nvPr/>
        </p:nvSpPr>
        <p:spPr bwMode="auto">
          <a:xfrm>
            <a:off x="304800" y="3776663"/>
            <a:ext cx="98425" cy="2127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816617" name="Text Box 41"/>
          <p:cNvSpPr txBox="1">
            <a:spLocks noChangeArrowheads="1"/>
          </p:cNvSpPr>
          <p:nvPr/>
        </p:nvSpPr>
        <p:spPr bwMode="auto">
          <a:xfrm>
            <a:off x="304800" y="5040313"/>
            <a:ext cx="98425" cy="2127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816618" name="Text Box 42"/>
          <p:cNvSpPr txBox="1">
            <a:spLocks noChangeArrowheads="1"/>
          </p:cNvSpPr>
          <p:nvPr/>
        </p:nvSpPr>
        <p:spPr bwMode="auto">
          <a:xfrm>
            <a:off x="304800" y="5192713"/>
            <a:ext cx="98425" cy="2127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816619" name="Text Box 43"/>
          <p:cNvSpPr txBox="1">
            <a:spLocks noChangeArrowheads="1"/>
          </p:cNvSpPr>
          <p:nvPr/>
        </p:nvSpPr>
        <p:spPr bwMode="auto">
          <a:xfrm>
            <a:off x="304800" y="5610225"/>
            <a:ext cx="98425" cy="2127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816620" name="Text Box 44"/>
          <p:cNvSpPr txBox="1">
            <a:spLocks noChangeArrowheads="1"/>
          </p:cNvSpPr>
          <p:nvPr/>
        </p:nvSpPr>
        <p:spPr bwMode="auto">
          <a:xfrm>
            <a:off x="304800" y="5746750"/>
            <a:ext cx="98425" cy="2127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816621" name="Text Box 45"/>
          <p:cNvSpPr txBox="1">
            <a:spLocks noChangeArrowheads="1"/>
          </p:cNvSpPr>
          <p:nvPr/>
        </p:nvSpPr>
        <p:spPr bwMode="auto">
          <a:xfrm>
            <a:off x="304800" y="5465763"/>
            <a:ext cx="98425" cy="2127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16622" name="Text Box 46"/>
          <p:cNvSpPr txBox="1">
            <a:spLocks noChangeArrowheads="1"/>
          </p:cNvSpPr>
          <p:nvPr/>
        </p:nvSpPr>
        <p:spPr bwMode="auto">
          <a:xfrm>
            <a:off x="304800" y="5321300"/>
            <a:ext cx="98425" cy="2127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816623" name="Text Box 47"/>
          <p:cNvSpPr txBox="1">
            <a:spLocks noChangeArrowheads="1"/>
          </p:cNvSpPr>
          <p:nvPr/>
        </p:nvSpPr>
        <p:spPr bwMode="auto">
          <a:xfrm>
            <a:off x="304800" y="4895850"/>
            <a:ext cx="98425" cy="2127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816624" name="Text Box 48"/>
          <p:cNvSpPr txBox="1">
            <a:spLocks noChangeArrowheads="1"/>
          </p:cNvSpPr>
          <p:nvPr/>
        </p:nvSpPr>
        <p:spPr bwMode="auto">
          <a:xfrm>
            <a:off x="304800" y="4764088"/>
            <a:ext cx="98425" cy="2127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816625" name="Text Box 49"/>
          <p:cNvSpPr txBox="1">
            <a:spLocks noChangeArrowheads="1"/>
          </p:cNvSpPr>
          <p:nvPr/>
        </p:nvSpPr>
        <p:spPr bwMode="auto">
          <a:xfrm>
            <a:off x="344488" y="5907088"/>
            <a:ext cx="246062" cy="2127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0.0</a:t>
            </a:r>
          </a:p>
        </p:txBody>
      </p:sp>
      <p:sp>
        <p:nvSpPr>
          <p:cNvPr id="1816626" name="Text Box 50"/>
          <p:cNvSpPr txBox="1">
            <a:spLocks noChangeArrowheads="1"/>
          </p:cNvSpPr>
          <p:nvPr/>
        </p:nvSpPr>
        <p:spPr bwMode="auto">
          <a:xfrm>
            <a:off x="1539875" y="5907088"/>
            <a:ext cx="246063" cy="2127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0.2</a:t>
            </a:r>
          </a:p>
        </p:txBody>
      </p:sp>
      <p:sp>
        <p:nvSpPr>
          <p:cNvPr id="1816627" name="Text Box 51"/>
          <p:cNvSpPr txBox="1">
            <a:spLocks noChangeArrowheads="1"/>
          </p:cNvSpPr>
          <p:nvPr/>
        </p:nvSpPr>
        <p:spPr bwMode="auto">
          <a:xfrm>
            <a:off x="2733675" y="5907088"/>
            <a:ext cx="246063" cy="2127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0.4</a:t>
            </a:r>
          </a:p>
        </p:txBody>
      </p:sp>
      <p:sp>
        <p:nvSpPr>
          <p:cNvPr id="1816628" name="Text Box 52"/>
          <p:cNvSpPr txBox="1">
            <a:spLocks noChangeArrowheads="1"/>
          </p:cNvSpPr>
          <p:nvPr/>
        </p:nvSpPr>
        <p:spPr bwMode="auto">
          <a:xfrm>
            <a:off x="3925888" y="5907088"/>
            <a:ext cx="246062" cy="2127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0.6</a:t>
            </a:r>
          </a:p>
        </p:txBody>
      </p:sp>
      <p:sp>
        <p:nvSpPr>
          <p:cNvPr id="1816629" name="Text Box 53"/>
          <p:cNvSpPr txBox="1">
            <a:spLocks noChangeArrowheads="1"/>
          </p:cNvSpPr>
          <p:nvPr/>
        </p:nvSpPr>
        <p:spPr bwMode="auto">
          <a:xfrm>
            <a:off x="5119688" y="5907088"/>
            <a:ext cx="246062" cy="2127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0.8</a:t>
            </a:r>
          </a:p>
        </p:txBody>
      </p:sp>
      <p:sp>
        <p:nvSpPr>
          <p:cNvPr id="1816630" name="Text Box 54"/>
          <p:cNvSpPr txBox="1">
            <a:spLocks noChangeArrowheads="1"/>
          </p:cNvSpPr>
          <p:nvPr/>
        </p:nvSpPr>
        <p:spPr bwMode="auto">
          <a:xfrm>
            <a:off x="6316663" y="5907088"/>
            <a:ext cx="246062" cy="2127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1.0</a:t>
            </a:r>
          </a:p>
        </p:txBody>
      </p:sp>
      <p:sp>
        <p:nvSpPr>
          <p:cNvPr id="1816632" name="Rectangle 56"/>
          <p:cNvSpPr>
            <a:spLocks noChangeArrowheads="1"/>
          </p:cNvSpPr>
          <p:nvPr/>
        </p:nvSpPr>
        <p:spPr bwMode="auto">
          <a:xfrm>
            <a:off x="152400" y="1066800"/>
            <a:ext cx="838200" cy="3286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lIns="0" tIns="0" rIns="0" bIns="0" anchor="ctr"/>
          <a:lstStyle/>
          <a:p>
            <a:pPr algn="ctr">
              <a:buFontTx/>
              <a:buNone/>
            </a:pPr>
            <a:r>
              <a:rPr lang="en-US" sz="1800" b="1" i="0" dirty="0" smtClean="0">
                <a:solidFill>
                  <a:srgbClr val="FF0000"/>
                </a:solidFill>
              </a:rPr>
              <a:t>R10-1</a:t>
            </a:r>
            <a:endParaRPr lang="en-US" sz="1800" b="1" i="0" dirty="0">
              <a:solidFill>
                <a:srgbClr val="FF0000"/>
              </a:solidFill>
            </a:endParaRPr>
          </a:p>
        </p:txBody>
      </p:sp>
      <p:sp>
        <p:nvSpPr>
          <p:cNvPr id="1816635" name="TextBox 10"/>
          <p:cNvSpPr txBox="1">
            <a:spLocks noChangeArrowheads="1"/>
          </p:cNvSpPr>
          <p:nvPr/>
        </p:nvSpPr>
        <p:spPr bwMode="auto">
          <a:xfrm>
            <a:off x="1066800" y="1087438"/>
            <a:ext cx="1581150" cy="284162"/>
          </a:xfrm>
          <a:prstGeom prst="rect">
            <a:avLst/>
          </a:prstGeom>
          <a:solidFill>
            <a:srgbClr val="FF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b="1" i="1">
                <a:solidFill>
                  <a:schemeClr val="tx1"/>
                </a:solidFill>
              </a:rPr>
              <a:t>ITPA MDC-17, WG7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1698" name="Picture 2" descr="RWM Br sensor phase scan no labels v20"/>
          <p:cNvPicPr>
            <a:picLocks noChangeAspect="1" noChangeArrowheads="1"/>
          </p:cNvPicPr>
          <p:nvPr/>
        </p:nvPicPr>
        <p:blipFill>
          <a:blip r:embed="rId2" cstate="print"/>
          <a:srcRect l="13843" t="8543" b="4713"/>
          <a:stretch>
            <a:fillRect/>
          </a:stretch>
        </p:blipFill>
        <p:spPr bwMode="auto">
          <a:xfrm>
            <a:off x="438150" y="1684338"/>
            <a:ext cx="5907088" cy="4143375"/>
          </a:xfrm>
          <a:prstGeom prst="rect">
            <a:avLst/>
          </a:prstGeom>
          <a:noFill/>
        </p:spPr>
      </p:pic>
      <p:sp>
        <p:nvSpPr>
          <p:cNvPr id="1821699" name="Rectangle 3"/>
          <p:cNvSpPr>
            <a:spLocks noGrp="1" noChangeArrowheads="1"/>
          </p:cNvSpPr>
          <p:nvPr>
            <p:ph type="title"/>
          </p:nvPr>
        </p:nvSpPr>
        <p:spPr>
          <a:xfrm>
            <a:off x="131763" y="-95250"/>
            <a:ext cx="8899525" cy="1025525"/>
          </a:xfrm>
        </p:spPr>
        <p:txBody>
          <a:bodyPr/>
          <a:lstStyle/>
          <a:p>
            <a:r>
              <a:rPr lang="en-US" sz="2000"/>
              <a:t>RWM B</a:t>
            </a:r>
            <a:r>
              <a:rPr lang="en-US" sz="2000" baseline="-25000"/>
              <a:t>r</a:t>
            </a:r>
            <a:r>
              <a:rPr lang="en-US" sz="2000"/>
              <a:t> sensor n = 1 feedback phase variation shows clear settings for improved feedback when combined with B</a:t>
            </a:r>
            <a:r>
              <a:rPr lang="en-US" sz="2000" baseline="-25000"/>
              <a:t>p</a:t>
            </a:r>
            <a:r>
              <a:rPr lang="en-US" sz="2000"/>
              <a:t> sensors</a:t>
            </a:r>
          </a:p>
        </p:txBody>
      </p:sp>
      <p:sp>
        <p:nvSpPr>
          <p:cNvPr id="182170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242050" y="1022350"/>
            <a:ext cx="2797175" cy="5334000"/>
          </a:xfrm>
        </p:spPr>
        <p:txBody>
          <a:bodyPr/>
          <a:lstStyle/>
          <a:p>
            <a:r>
              <a:rPr lang="en-US" sz="1800"/>
              <a:t>Recent corrections to B</a:t>
            </a:r>
            <a:r>
              <a:rPr lang="en-US" sz="1800" baseline="-25000"/>
              <a:t>r</a:t>
            </a:r>
            <a:r>
              <a:rPr lang="en-US" sz="1800"/>
              <a:t> sensors improve measurement of plasma response</a:t>
            </a:r>
          </a:p>
          <a:p>
            <a:pPr lvl="1"/>
            <a:r>
              <a:rPr lang="en-US" sz="1600"/>
              <a:t>Removed significant direct pickup of time-dependent TF intrinsic error field</a:t>
            </a:r>
          </a:p>
          <a:p>
            <a:pPr lvl="1"/>
            <a:r>
              <a:rPr lang="en-US" sz="1600"/>
              <a:t>Positive/negative feedback produced at theoretically expected phase values</a:t>
            </a:r>
          </a:p>
          <a:p>
            <a:pPr lvl="1"/>
            <a:endParaRPr lang="en-US" sz="1600"/>
          </a:p>
          <a:p>
            <a:r>
              <a:rPr lang="en-US" sz="1800"/>
              <a:t>Adjustment of B</a:t>
            </a:r>
            <a:r>
              <a:rPr lang="en-US" sz="1800" baseline="-25000"/>
              <a:t>p</a:t>
            </a:r>
            <a:r>
              <a:rPr lang="en-US" sz="1800"/>
              <a:t> sensor feedback phase from past value further improved control performance</a:t>
            </a:r>
          </a:p>
          <a:p>
            <a:endParaRPr lang="en-US" sz="1800"/>
          </a:p>
        </p:txBody>
      </p:sp>
      <p:sp>
        <p:nvSpPr>
          <p:cNvPr id="1821701" name="Text Box 5"/>
          <p:cNvSpPr txBox="1">
            <a:spLocks noChangeArrowheads="1"/>
          </p:cNvSpPr>
          <p:nvPr/>
        </p:nvSpPr>
        <p:spPr bwMode="auto">
          <a:xfrm>
            <a:off x="109538" y="1044575"/>
            <a:ext cx="2312987" cy="5302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400">
                <a:solidFill>
                  <a:schemeClr val="tx1"/>
                </a:solidFill>
                <a:latin typeface="Arial" pitchFamily="34" charset="0"/>
              </a:rPr>
              <a:t>n = 1 B</a:t>
            </a:r>
            <a:r>
              <a:rPr lang="en-US" sz="1400" baseline="-25000">
                <a:solidFill>
                  <a:schemeClr val="tx1"/>
                </a:solidFill>
                <a:latin typeface="Arial" pitchFamily="34" charset="0"/>
              </a:rPr>
              <a:t>R</a:t>
            </a:r>
            <a:r>
              <a:rPr lang="en-US" sz="1400">
                <a:solidFill>
                  <a:schemeClr val="tx1"/>
                </a:solidFill>
                <a:latin typeface="Arial" pitchFamily="34" charset="0"/>
              </a:rPr>
              <a:t> + B</a:t>
            </a:r>
            <a:r>
              <a:rPr lang="en-US" sz="1400" baseline="-25000">
                <a:solidFill>
                  <a:schemeClr val="tx1"/>
                </a:solidFill>
                <a:latin typeface="Arial" pitchFamily="34" charset="0"/>
              </a:rPr>
              <a:t>p</a:t>
            </a:r>
            <a:r>
              <a:rPr lang="en-US" sz="1400">
                <a:solidFill>
                  <a:schemeClr val="tx1"/>
                </a:solidFill>
                <a:latin typeface="Arial" pitchFamily="34" charset="0"/>
              </a:rPr>
              <a:t> feedback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400">
                <a:solidFill>
                  <a:schemeClr val="tx1"/>
                </a:solidFill>
                <a:latin typeface="Arial" pitchFamily="34" charset="0"/>
              </a:rPr>
              <a:t>(B</a:t>
            </a:r>
            <a:r>
              <a:rPr lang="en-US" sz="1400" baseline="-25000">
                <a:solidFill>
                  <a:schemeClr val="tx1"/>
                </a:solidFill>
                <a:latin typeface="Arial" pitchFamily="34" charset="0"/>
              </a:rPr>
              <a:t>p</a:t>
            </a:r>
            <a:r>
              <a:rPr lang="en-US" sz="1400">
                <a:solidFill>
                  <a:schemeClr val="tx1"/>
                </a:solidFill>
                <a:latin typeface="Arial" pitchFamily="34" charset="0"/>
              </a:rPr>
              <a:t> gain = 1, B</a:t>
            </a:r>
            <a:r>
              <a:rPr lang="en-US" sz="1400" baseline="-25000">
                <a:solidFill>
                  <a:schemeClr val="tx1"/>
                </a:solidFill>
                <a:latin typeface="Arial" pitchFamily="34" charset="0"/>
              </a:rPr>
              <a:t>R</a:t>
            </a:r>
            <a:r>
              <a:rPr lang="en-US" sz="1400">
                <a:solidFill>
                  <a:schemeClr val="tx1"/>
                </a:solidFill>
                <a:latin typeface="Arial" pitchFamily="34" charset="0"/>
              </a:rPr>
              <a:t> gain = 1.5)</a:t>
            </a:r>
          </a:p>
        </p:txBody>
      </p:sp>
      <p:sp>
        <p:nvSpPr>
          <p:cNvPr id="1821702" name="Text Box 6"/>
          <p:cNvSpPr txBox="1">
            <a:spLocks noChangeArrowheads="1"/>
          </p:cNvSpPr>
          <p:nvPr/>
        </p:nvSpPr>
        <p:spPr bwMode="auto">
          <a:xfrm>
            <a:off x="479425" y="4797425"/>
            <a:ext cx="11239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tx2"/>
                </a:solidFill>
                <a:latin typeface="Arial" pitchFamily="34" charset="0"/>
              </a:rPr>
              <a:t>B</a:t>
            </a:r>
            <a:r>
              <a:rPr lang="en-US" sz="1800" baseline="-25000">
                <a:solidFill>
                  <a:schemeClr val="tx2"/>
                </a:solidFill>
                <a:latin typeface="Arial" pitchFamily="34" charset="0"/>
              </a:rPr>
              <a:t>r</a:t>
            </a:r>
            <a:r>
              <a:rPr lang="en-US" sz="1800" baseline="30000">
                <a:solidFill>
                  <a:schemeClr val="tx2"/>
                </a:solidFill>
                <a:latin typeface="Arial" pitchFamily="34" charset="0"/>
              </a:rPr>
              <a:t>n = 1</a:t>
            </a:r>
            <a:r>
              <a:rPr lang="en-US" sz="1800">
                <a:solidFill>
                  <a:schemeClr val="tx2"/>
                </a:solidFill>
                <a:latin typeface="Arial" pitchFamily="34" charset="0"/>
              </a:rPr>
              <a:t> (G)</a:t>
            </a:r>
          </a:p>
        </p:txBody>
      </p:sp>
      <p:sp>
        <p:nvSpPr>
          <p:cNvPr id="1821703" name="Text Box 7"/>
          <p:cNvSpPr txBox="1">
            <a:spLocks noChangeArrowheads="1"/>
          </p:cNvSpPr>
          <p:nvPr/>
        </p:nvSpPr>
        <p:spPr bwMode="auto">
          <a:xfrm>
            <a:off x="552450" y="1803400"/>
            <a:ext cx="4191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tx2"/>
                </a:solidFill>
                <a:latin typeface="Symbol" pitchFamily="18" charset="2"/>
              </a:rPr>
              <a:t>b</a:t>
            </a:r>
            <a:r>
              <a:rPr lang="en-US" sz="1800" baseline="-25000">
                <a:solidFill>
                  <a:schemeClr val="tx2"/>
                </a:solidFill>
                <a:latin typeface="Arial" pitchFamily="34" charset="0"/>
              </a:rPr>
              <a:t>N</a:t>
            </a:r>
            <a:endParaRPr lang="en-US" sz="180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1821704" name="Text Box 8"/>
          <p:cNvSpPr txBox="1">
            <a:spLocks noChangeArrowheads="1"/>
          </p:cNvSpPr>
          <p:nvPr/>
        </p:nvSpPr>
        <p:spPr bwMode="auto">
          <a:xfrm>
            <a:off x="627063" y="3198813"/>
            <a:ext cx="268287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tx2"/>
                </a:solidFill>
                <a:latin typeface="Arial" pitchFamily="34" charset="0"/>
              </a:rPr>
              <a:t>l</a:t>
            </a:r>
            <a:r>
              <a:rPr lang="en-US" sz="1800" baseline="-25000">
                <a:solidFill>
                  <a:schemeClr val="tx2"/>
                </a:solidFill>
                <a:latin typeface="Arial" pitchFamily="34" charset="0"/>
              </a:rPr>
              <a:t>i</a:t>
            </a:r>
            <a:endParaRPr lang="en-US" sz="180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1821705" name="Rectangle 9"/>
          <p:cNvSpPr>
            <a:spLocks noChangeArrowheads="1"/>
          </p:cNvSpPr>
          <p:nvPr/>
        </p:nvSpPr>
        <p:spPr bwMode="auto">
          <a:xfrm>
            <a:off x="209550" y="4929188"/>
            <a:ext cx="212725" cy="658812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21706" name="Text Box 10"/>
          <p:cNvSpPr txBox="1">
            <a:spLocks noChangeArrowheads="1"/>
          </p:cNvSpPr>
          <p:nvPr/>
        </p:nvSpPr>
        <p:spPr bwMode="auto">
          <a:xfrm>
            <a:off x="493713" y="3763963"/>
            <a:ext cx="1376362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tx2"/>
                </a:solidFill>
                <a:latin typeface="Symbol" pitchFamily="18" charset="2"/>
              </a:rPr>
              <a:t>w</a:t>
            </a:r>
            <a:r>
              <a:rPr lang="en-US" sz="1800" baseline="-25000">
                <a:solidFill>
                  <a:schemeClr val="tx2"/>
                </a:solidFill>
                <a:latin typeface="Symbol" pitchFamily="18" charset="2"/>
              </a:rPr>
              <a:t>f</a:t>
            </a:r>
            <a:r>
              <a:rPr lang="en-US" sz="1800" baseline="30000">
                <a:solidFill>
                  <a:schemeClr val="tx2"/>
                </a:solidFill>
                <a:latin typeface="Arial" pitchFamily="34" charset="0"/>
              </a:rPr>
              <a:t>~q=2</a:t>
            </a:r>
            <a:r>
              <a:rPr lang="en-US" sz="1800">
                <a:solidFill>
                  <a:schemeClr val="tx2"/>
                </a:solidFill>
                <a:latin typeface="Arial" pitchFamily="34" charset="0"/>
              </a:rPr>
              <a:t> (kHz)</a:t>
            </a:r>
          </a:p>
        </p:txBody>
      </p:sp>
      <p:sp>
        <p:nvSpPr>
          <p:cNvPr id="1821707" name="Text Box 11"/>
          <p:cNvSpPr txBox="1">
            <a:spLocks noChangeArrowheads="1"/>
          </p:cNvSpPr>
          <p:nvPr/>
        </p:nvSpPr>
        <p:spPr bwMode="auto">
          <a:xfrm>
            <a:off x="1838325" y="6161088"/>
            <a:ext cx="1512888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400">
                <a:solidFill>
                  <a:srgbClr val="0000FF"/>
                </a:solidFill>
                <a:latin typeface="Arial" pitchFamily="34" charset="0"/>
              </a:rPr>
              <a:t>B</a:t>
            </a:r>
            <a:r>
              <a:rPr lang="en-US" sz="1400" baseline="-25000">
                <a:solidFill>
                  <a:srgbClr val="0000FF"/>
                </a:solidFill>
                <a:latin typeface="Arial" pitchFamily="34" charset="0"/>
              </a:rPr>
              <a:t>r</a:t>
            </a:r>
            <a:r>
              <a:rPr lang="en-US" sz="1400">
                <a:solidFill>
                  <a:srgbClr val="0000FF"/>
                </a:solidFill>
                <a:latin typeface="Arial" pitchFamily="34" charset="0"/>
              </a:rPr>
              <a:t> FB phase = 0</a:t>
            </a:r>
            <a:r>
              <a:rPr lang="en-US" sz="1400" baseline="30000">
                <a:solidFill>
                  <a:srgbClr val="0000FF"/>
                </a:solidFill>
                <a:latin typeface="Arial" pitchFamily="34" charset="0"/>
              </a:rPr>
              <a:t>o</a:t>
            </a:r>
          </a:p>
        </p:txBody>
      </p:sp>
      <p:sp>
        <p:nvSpPr>
          <p:cNvPr id="1821708" name="Line 12"/>
          <p:cNvSpPr>
            <a:spLocks noChangeShapeType="1"/>
          </p:cNvSpPr>
          <p:nvPr/>
        </p:nvSpPr>
        <p:spPr bwMode="auto">
          <a:xfrm flipH="1" flipV="1">
            <a:off x="2159000" y="5316538"/>
            <a:ext cx="522288" cy="82867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21709" name="Text Box 13"/>
          <p:cNvSpPr txBox="1">
            <a:spLocks noChangeArrowheads="1"/>
          </p:cNvSpPr>
          <p:nvPr/>
        </p:nvSpPr>
        <p:spPr bwMode="auto">
          <a:xfrm>
            <a:off x="2528888" y="4298950"/>
            <a:ext cx="1709737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400">
                <a:solidFill>
                  <a:srgbClr val="FF33CC"/>
                </a:solidFill>
                <a:latin typeface="Arial" pitchFamily="34" charset="0"/>
              </a:rPr>
              <a:t>B</a:t>
            </a:r>
            <a:r>
              <a:rPr lang="en-US" sz="1400" baseline="-25000">
                <a:solidFill>
                  <a:srgbClr val="FF33CC"/>
                </a:solidFill>
                <a:latin typeface="Arial" pitchFamily="34" charset="0"/>
              </a:rPr>
              <a:t>r</a:t>
            </a:r>
            <a:r>
              <a:rPr lang="en-US" sz="1400">
                <a:solidFill>
                  <a:srgbClr val="FF33CC"/>
                </a:solidFill>
                <a:latin typeface="Arial" pitchFamily="34" charset="0"/>
              </a:rPr>
              <a:t> FB phase = 225</a:t>
            </a:r>
            <a:r>
              <a:rPr lang="en-US" sz="1400" baseline="30000">
                <a:solidFill>
                  <a:srgbClr val="FF33CC"/>
                </a:solidFill>
                <a:latin typeface="Arial" pitchFamily="34" charset="0"/>
              </a:rPr>
              <a:t>o</a:t>
            </a:r>
          </a:p>
        </p:txBody>
      </p:sp>
      <p:sp>
        <p:nvSpPr>
          <p:cNvPr id="1821710" name="Text Box 14"/>
          <p:cNvSpPr txBox="1">
            <a:spLocks noChangeArrowheads="1"/>
          </p:cNvSpPr>
          <p:nvPr/>
        </p:nvSpPr>
        <p:spPr bwMode="auto">
          <a:xfrm>
            <a:off x="3440113" y="6161088"/>
            <a:ext cx="1611312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400">
                <a:solidFill>
                  <a:srgbClr val="FF0000"/>
                </a:solidFill>
                <a:latin typeface="Arial" pitchFamily="34" charset="0"/>
              </a:rPr>
              <a:t>B</a:t>
            </a:r>
            <a:r>
              <a:rPr lang="en-US" sz="1400" baseline="-25000">
                <a:solidFill>
                  <a:srgbClr val="FF0000"/>
                </a:solidFill>
                <a:latin typeface="Arial" pitchFamily="34" charset="0"/>
              </a:rPr>
              <a:t>r</a:t>
            </a:r>
            <a:r>
              <a:rPr lang="en-US" sz="1400">
                <a:solidFill>
                  <a:srgbClr val="FF0000"/>
                </a:solidFill>
                <a:latin typeface="Arial" pitchFamily="34" charset="0"/>
              </a:rPr>
              <a:t> FB phase = 90</a:t>
            </a:r>
            <a:r>
              <a:rPr lang="en-US" sz="1400" baseline="30000">
                <a:solidFill>
                  <a:srgbClr val="FF0000"/>
                </a:solidFill>
                <a:latin typeface="Arial" pitchFamily="34" charset="0"/>
              </a:rPr>
              <a:t>o</a:t>
            </a:r>
          </a:p>
        </p:txBody>
      </p:sp>
      <p:sp>
        <p:nvSpPr>
          <p:cNvPr id="1821711" name="Text Box 15"/>
          <p:cNvSpPr txBox="1">
            <a:spLocks noChangeArrowheads="1"/>
          </p:cNvSpPr>
          <p:nvPr/>
        </p:nvSpPr>
        <p:spPr bwMode="auto">
          <a:xfrm>
            <a:off x="5680075" y="1781175"/>
            <a:ext cx="565150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900">
                <a:solidFill>
                  <a:schemeClr val="tx2"/>
                </a:solidFill>
                <a:latin typeface="Arial" pitchFamily="34" charset="0"/>
              </a:rPr>
              <a:t>140124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900">
                <a:solidFill>
                  <a:srgbClr val="FF0000"/>
                </a:solidFill>
                <a:latin typeface="Arial" pitchFamily="34" charset="0"/>
              </a:rPr>
              <a:t>140125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900">
                <a:solidFill>
                  <a:srgbClr val="0000FF"/>
                </a:solidFill>
                <a:latin typeface="Arial" pitchFamily="34" charset="0"/>
              </a:rPr>
              <a:t>140126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900">
                <a:solidFill>
                  <a:srgbClr val="FF33CC"/>
                </a:solidFill>
                <a:latin typeface="Arial" pitchFamily="34" charset="0"/>
              </a:rPr>
              <a:t>140127</a:t>
            </a:r>
          </a:p>
        </p:txBody>
      </p:sp>
      <p:sp>
        <p:nvSpPr>
          <p:cNvPr id="1821712" name="Line 16"/>
          <p:cNvSpPr>
            <a:spLocks noChangeShapeType="1"/>
          </p:cNvSpPr>
          <p:nvPr/>
        </p:nvSpPr>
        <p:spPr bwMode="auto">
          <a:xfrm flipH="1" flipV="1">
            <a:off x="2986088" y="5300663"/>
            <a:ext cx="519112" cy="81121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21713" name="Line 17"/>
          <p:cNvSpPr>
            <a:spLocks noChangeShapeType="1"/>
          </p:cNvSpPr>
          <p:nvPr/>
        </p:nvSpPr>
        <p:spPr bwMode="auto">
          <a:xfrm flipH="1">
            <a:off x="2720975" y="4572000"/>
            <a:ext cx="203200" cy="534988"/>
          </a:xfrm>
          <a:prstGeom prst="line">
            <a:avLst/>
          </a:prstGeom>
          <a:noFill/>
          <a:ln w="28575">
            <a:solidFill>
              <a:srgbClr val="FF33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21714" name="Text Box 18"/>
          <p:cNvSpPr txBox="1">
            <a:spLocks noChangeArrowheads="1"/>
          </p:cNvSpPr>
          <p:nvPr/>
        </p:nvSpPr>
        <p:spPr bwMode="auto">
          <a:xfrm>
            <a:off x="3960813" y="4910138"/>
            <a:ext cx="1709737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400">
                <a:solidFill>
                  <a:schemeClr val="tx1"/>
                </a:solidFill>
                <a:latin typeface="Arial" pitchFamily="34" charset="0"/>
              </a:rPr>
              <a:t>B</a:t>
            </a:r>
            <a:r>
              <a:rPr lang="en-US" sz="1400" baseline="-25000">
                <a:solidFill>
                  <a:schemeClr val="tx1"/>
                </a:solidFill>
                <a:latin typeface="Arial" pitchFamily="34" charset="0"/>
              </a:rPr>
              <a:t>r</a:t>
            </a:r>
            <a:r>
              <a:rPr lang="en-US" sz="1400">
                <a:solidFill>
                  <a:schemeClr val="tx1"/>
                </a:solidFill>
                <a:latin typeface="Arial" pitchFamily="34" charset="0"/>
              </a:rPr>
              <a:t> FB phase = 180</a:t>
            </a:r>
            <a:r>
              <a:rPr lang="en-US" sz="1400" baseline="30000">
                <a:solidFill>
                  <a:schemeClr val="tx1"/>
                </a:solidFill>
                <a:latin typeface="Arial" pitchFamily="34" charset="0"/>
              </a:rPr>
              <a:t>o</a:t>
            </a:r>
          </a:p>
        </p:txBody>
      </p:sp>
      <p:sp>
        <p:nvSpPr>
          <p:cNvPr id="1821715" name="Line 19"/>
          <p:cNvSpPr>
            <a:spLocks noChangeShapeType="1"/>
          </p:cNvSpPr>
          <p:nvPr/>
        </p:nvSpPr>
        <p:spPr bwMode="auto">
          <a:xfrm flipH="1">
            <a:off x="4316413" y="5203825"/>
            <a:ext cx="92075" cy="1936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21716" name="Text Box 20"/>
          <p:cNvSpPr txBox="1">
            <a:spLocks noChangeArrowheads="1"/>
          </p:cNvSpPr>
          <p:nvPr/>
        </p:nvSpPr>
        <p:spPr bwMode="auto">
          <a:xfrm>
            <a:off x="5573713" y="5902325"/>
            <a:ext cx="5778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tx2"/>
                </a:solidFill>
                <a:latin typeface="Arial" pitchFamily="34" charset="0"/>
              </a:rPr>
              <a:t>t (s)</a:t>
            </a:r>
          </a:p>
        </p:txBody>
      </p:sp>
      <p:sp>
        <p:nvSpPr>
          <p:cNvPr id="1821717" name="Text Box 21"/>
          <p:cNvSpPr txBox="1">
            <a:spLocks noChangeArrowheads="1"/>
          </p:cNvSpPr>
          <p:nvPr/>
        </p:nvSpPr>
        <p:spPr bwMode="auto">
          <a:xfrm>
            <a:off x="323850" y="1695450"/>
            <a:ext cx="98425" cy="2127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821718" name="Text Box 22"/>
          <p:cNvSpPr txBox="1">
            <a:spLocks noChangeArrowheads="1"/>
          </p:cNvSpPr>
          <p:nvPr/>
        </p:nvSpPr>
        <p:spPr bwMode="auto">
          <a:xfrm>
            <a:off x="323850" y="2000250"/>
            <a:ext cx="98425" cy="2127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821719" name="Text Box 23"/>
          <p:cNvSpPr txBox="1">
            <a:spLocks noChangeArrowheads="1"/>
          </p:cNvSpPr>
          <p:nvPr/>
        </p:nvSpPr>
        <p:spPr bwMode="auto">
          <a:xfrm>
            <a:off x="323850" y="2305050"/>
            <a:ext cx="98425" cy="2127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21720" name="Text Box 24"/>
          <p:cNvSpPr txBox="1">
            <a:spLocks noChangeArrowheads="1"/>
          </p:cNvSpPr>
          <p:nvPr/>
        </p:nvSpPr>
        <p:spPr bwMode="auto">
          <a:xfrm>
            <a:off x="323850" y="2570163"/>
            <a:ext cx="98425" cy="2127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821721" name="Text Box 25"/>
          <p:cNvSpPr txBox="1">
            <a:spLocks noChangeArrowheads="1"/>
          </p:cNvSpPr>
          <p:nvPr/>
        </p:nvSpPr>
        <p:spPr bwMode="auto">
          <a:xfrm>
            <a:off x="176213" y="2722563"/>
            <a:ext cx="246062" cy="2127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0.8</a:t>
            </a:r>
          </a:p>
        </p:txBody>
      </p:sp>
      <p:sp>
        <p:nvSpPr>
          <p:cNvPr id="1821722" name="Text Box 26"/>
          <p:cNvSpPr txBox="1">
            <a:spLocks noChangeArrowheads="1"/>
          </p:cNvSpPr>
          <p:nvPr/>
        </p:nvSpPr>
        <p:spPr bwMode="auto">
          <a:xfrm>
            <a:off x="176213" y="2927350"/>
            <a:ext cx="246062" cy="2127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0.6</a:t>
            </a:r>
          </a:p>
        </p:txBody>
      </p:sp>
      <p:sp>
        <p:nvSpPr>
          <p:cNvPr id="1821723" name="Text Box 27"/>
          <p:cNvSpPr txBox="1">
            <a:spLocks noChangeArrowheads="1"/>
          </p:cNvSpPr>
          <p:nvPr/>
        </p:nvSpPr>
        <p:spPr bwMode="auto">
          <a:xfrm>
            <a:off x="176213" y="3167063"/>
            <a:ext cx="246062" cy="2127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0.4</a:t>
            </a:r>
          </a:p>
        </p:txBody>
      </p:sp>
      <p:sp>
        <p:nvSpPr>
          <p:cNvPr id="1821724" name="Text Box 28"/>
          <p:cNvSpPr txBox="1">
            <a:spLocks noChangeArrowheads="1"/>
          </p:cNvSpPr>
          <p:nvPr/>
        </p:nvSpPr>
        <p:spPr bwMode="auto">
          <a:xfrm>
            <a:off x="176213" y="3392488"/>
            <a:ext cx="246062" cy="2127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0.2</a:t>
            </a:r>
          </a:p>
        </p:txBody>
      </p:sp>
      <p:sp>
        <p:nvSpPr>
          <p:cNvPr id="1821725" name="Text Box 29"/>
          <p:cNvSpPr txBox="1">
            <a:spLocks noChangeArrowheads="1"/>
          </p:cNvSpPr>
          <p:nvPr/>
        </p:nvSpPr>
        <p:spPr bwMode="auto">
          <a:xfrm>
            <a:off x="176213" y="3600450"/>
            <a:ext cx="246062" cy="2127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0.0</a:t>
            </a:r>
          </a:p>
        </p:txBody>
      </p:sp>
      <p:sp>
        <p:nvSpPr>
          <p:cNvPr id="1821726" name="Text Box 30"/>
          <p:cNvSpPr txBox="1">
            <a:spLocks noChangeArrowheads="1"/>
          </p:cNvSpPr>
          <p:nvPr/>
        </p:nvSpPr>
        <p:spPr bwMode="auto">
          <a:xfrm>
            <a:off x="225425" y="3870325"/>
            <a:ext cx="196850" cy="2127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1821727" name="Text Box 31"/>
          <p:cNvSpPr txBox="1">
            <a:spLocks noChangeArrowheads="1"/>
          </p:cNvSpPr>
          <p:nvPr/>
        </p:nvSpPr>
        <p:spPr bwMode="auto">
          <a:xfrm>
            <a:off x="323850" y="4022725"/>
            <a:ext cx="98425" cy="2127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21728" name="Text Box 32"/>
          <p:cNvSpPr txBox="1">
            <a:spLocks noChangeArrowheads="1"/>
          </p:cNvSpPr>
          <p:nvPr/>
        </p:nvSpPr>
        <p:spPr bwMode="auto">
          <a:xfrm>
            <a:off x="323850" y="4175125"/>
            <a:ext cx="98425" cy="2127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821729" name="Text Box 33"/>
          <p:cNvSpPr txBox="1">
            <a:spLocks noChangeArrowheads="1"/>
          </p:cNvSpPr>
          <p:nvPr/>
        </p:nvSpPr>
        <p:spPr bwMode="auto">
          <a:xfrm>
            <a:off x="323850" y="4327525"/>
            <a:ext cx="98425" cy="2127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821730" name="Text Box 34"/>
          <p:cNvSpPr txBox="1">
            <a:spLocks noChangeArrowheads="1"/>
          </p:cNvSpPr>
          <p:nvPr/>
        </p:nvSpPr>
        <p:spPr bwMode="auto">
          <a:xfrm>
            <a:off x="323850" y="4479925"/>
            <a:ext cx="98425" cy="2127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21731" name="Text Box 35"/>
          <p:cNvSpPr txBox="1">
            <a:spLocks noChangeArrowheads="1"/>
          </p:cNvSpPr>
          <p:nvPr/>
        </p:nvSpPr>
        <p:spPr bwMode="auto">
          <a:xfrm>
            <a:off x="323850" y="4632325"/>
            <a:ext cx="98425" cy="2127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821732" name="Text Box 36"/>
          <p:cNvSpPr txBox="1">
            <a:spLocks noChangeArrowheads="1"/>
          </p:cNvSpPr>
          <p:nvPr/>
        </p:nvSpPr>
        <p:spPr bwMode="auto">
          <a:xfrm>
            <a:off x="323850" y="4860925"/>
            <a:ext cx="98425" cy="2127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821733" name="Text Box 37"/>
          <p:cNvSpPr txBox="1">
            <a:spLocks noChangeArrowheads="1"/>
          </p:cNvSpPr>
          <p:nvPr/>
        </p:nvSpPr>
        <p:spPr bwMode="auto">
          <a:xfrm>
            <a:off x="323850" y="5118100"/>
            <a:ext cx="98425" cy="2127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821734" name="Text Box 38"/>
          <p:cNvSpPr txBox="1">
            <a:spLocks noChangeArrowheads="1"/>
          </p:cNvSpPr>
          <p:nvPr/>
        </p:nvSpPr>
        <p:spPr bwMode="auto">
          <a:xfrm>
            <a:off x="323850" y="5381625"/>
            <a:ext cx="98425" cy="2127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21735" name="Text Box 39"/>
          <p:cNvSpPr txBox="1">
            <a:spLocks noChangeArrowheads="1"/>
          </p:cNvSpPr>
          <p:nvPr/>
        </p:nvSpPr>
        <p:spPr bwMode="auto">
          <a:xfrm>
            <a:off x="323850" y="5638800"/>
            <a:ext cx="98425" cy="2127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 sz="1400">
                <a:solidFill>
                  <a:schemeClr val="tx1"/>
                </a:solidFill>
              </a:rPr>
              <a:t>0</a:t>
            </a:r>
          </a:p>
        </p:txBody>
      </p:sp>
      <p:grpSp>
        <p:nvGrpSpPr>
          <p:cNvPr id="2" name="Group 40"/>
          <p:cNvGrpSpPr>
            <a:grpSpLocks/>
          </p:cNvGrpSpPr>
          <p:nvPr/>
        </p:nvGrpSpPr>
        <p:grpSpPr bwMode="auto">
          <a:xfrm>
            <a:off x="355600" y="5799138"/>
            <a:ext cx="6045200" cy="212725"/>
            <a:chOff x="224" y="3653"/>
            <a:chExt cx="3808" cy="134"/>
          </a:xfrm>
        </p:grpSpPr>
        <p:sp>
          <p:nvSpPr>
            <p:cNvPr id="1821737" name="Text Box 41"/>
            <p:cNvSpPr txBox="1">
              <a:spLocks noChangeArrowheads="1"/>
            </p:cNvSpPr>
            <p:nvPr/>
          </p:nvSpPr>
          <p:spPr bwMode="auto">
            <a:xfrm>
              <a:off x="224" y="3653"/>
              <a:ext cx="155" cy="134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>
                <a:buFontTx/>
                <a:buNone/>
              </a:pPr>
              <a:r>
                <a:rPr lang="en-US" sz="1400">
                  <a:solidFill>
                    <a:schemeClr val="tx1"/>
                  </a:solidFill>
                </a:rPr>
                <a:t>0.0</a:t>
              </a:r>
            </a:p>
          </p:txBody>
        </p:sp>
        <p:sp>
          <p:nvSpPr>
            <p:cNvPr id="1821738" name="Text Box 42"/>
            <p:cNvSpPr txBox="1">
              <a:spLocks noChangeArrowheads="1"/>
            </p:cNvSpPr>
            <p:nvPr/>
          </p:nvSpPr>
          <p:spPr bwMode="auto">
            <a:xfrm>
              <a:off x="747" y="3653"/>
              <a:ext cx="155" cy="134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>
                <a:buFontTx/>
                <a:buNone/>
              </a:pPr>
              <a:r>
                <a:rPr lang="en-US" sz="1400">
                  <a:solidFill>
                    <a:schemeClr val="tx1"/>
                  </a:solidFill>
                </a:rPr>
                <a:t>0.2</a:t>
              </a:r>
            </a:p>
          </p:txBody>
        </p:sp>
        <p:sp>
          <p:nvSpPr>
            <p:cNvPr id="1821739" name="Text Box 43"/>
            <p:cNvSpPr txBox="1">
              <a:spLocks noChangeArrowheads="1"/>
            </p:cNvSpPr>
            <p:nvPr/>
          </p:nvSpPr>
          <p:spPr bwMode="auto">
            <a:xfrm>
              <a:off x="1270" y="3653"/>
              <a:ext cx="155" cy="134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>
                <a:buFontTx/>
                <a:buNone/>
              </a:pPr>
              <a:r>
                <a:rPr lang="en-US" sz="1400">
                  <a:solidFill>
                    <a:schemeClr val="tx1"/>
                  </a:solidFill>
                </a:rPr>
                <a:t>0.4</a:t>
              </a:r>
            </a:p>
          </p:txBody>
        </p:sp>
        <p:sp>
          <p:nvSpPr>
            <p:cNvPr id="1821740" name="Text Box 44"/>
            <p:cNvSpPr txBox="1">
              <a:spLocks noChangeArrowheads="1"/>
            </p:cNvSpPr>
            <p:nvPr/>
          </p:nvSpPr>
          <p:spPr bwMode="auto">
            <a:xfrm>
              <a:off x="1791" y="3653"/>
              <a:ext cx="155" cy="134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>
                <a:buFontTx/>
                <a:buNone/>
              </a:pPr>
              <a:r>
                <a:rPr lang="en-US" sz="1400">
                  <a:solidFill>
                    <a:schemeClr val="tx1"/>
                  </a:solidFill>
                </a:rPr>
                <a:t>0.6</a:t>
              </a:r>
            </a:p>
          </p:txBody>
        </p:sp>
        <p:sp>
          <p:nvSpPr>
            <p:cNvPr id="1821741" name="Text Box 45"/>
            <p:cNvSpPr txBox="1">
              <a:spLocks noChangeArrowheads="1"/>
            </p:cNvSpPr>
            <p:nvPr/>
          </p:nvSpPr>
          <p:spPr bwMode="auto">
            <a:xfrm>
              <a:off x="2309" y="3653"/>
              <a:ext cx="155" cy="134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>
                <a:buFontTx/>
                <a:buNone/>
              </a:pPr>
              <a:r>
                <a:rPr lang="en-US" sz="1400">
                  <a:solidFill>
                    <a:schemeClr val="tx1"/>
                  </a:solidFill>
                </a:rPr>
                <a:t>0.8</a:t>
              </a:r>
            </a:p>
          </p:txBody>
        </p:sp>
        <p:sp>
          <p:nvSpPr>
            <p:cNvPr id="1821742" name="Text Box 46"/>
            <p:cNvSpPr txBox="1">
              <a:spLocks noChangeArrowheads="1"/>
            </p:cNvSpPr>
            <p:nvPr/>
          </p:nvSpPr>
          <p:spPr bwMode="auto">
            <a:xfrm>
              <a:off x="2832" y="3653"/>
              <a:ext cx="155" cy="134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>
                <a:buFontTx/>
                <a:buNone/>
              </a:pPr>
              <a:r>
                <a:rPr lang="en-US" sz="1400">
                  <a:solidFill>
                    <a:schemeClr val="tx1"/>
                  </a:solidFill>
                </a:rPr>
                <a:t>1.0</a:t>
              </a:r>
            </a:p>
          </p:txBody>
        </p:sp>
        <p:sp>
          <p:nvSpPr>
            <p:cNvPr id="1821743" name="Text Box 47"/>
            <p:cNvSpPr txBox="1">
              <a:spLocks noChangeArrowheads="1"/>
            </p:cNvSpPr>
            <p:nvPr/>
          </p:nvSpPr>
          <p:spPr bwMode="auto">
            <a:xfrm>
              <a:off x="3355" y="3653"/>
              <a:ext cx="155" cy="134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>
                <a:buFontTx/>
                <a:buNone/>
              </a:pPr>
              <a:r>
                <a:rPr lang="en-US" sz="1400">
                  <a:solidFill>
                    <a:schemeClr val="tx1"/>
                  </a:solidFill>
                </a:rPr>
                <a:t>1.2</a:t>
              </a:r>
            </a:p>
          </p:txBody>
        </p:sp>
        <p:sp>
          <p:nvSpPr>
            <p:cNvPr id="1821744" name="Text Box 48"/>
            <p:cNvSpPr txBox="1">
              <a:spLocks noChangeArrowheads="1"/>
            </p:cNvSpPr>
            <p:nvPr/>
          </p:nvSpPr>
          <p:spPr bwMode="auto">
            <a:xfrm>
              <a:off x="3877" y="3653"/>
              <a:ext cx="155" cy="134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>
                <a:buFontTx/>
                <a:buNone/>
              </a:pPr>
              <a:r>
                <a:rPr lang="en-US" sz="1400">
                  <a:solidFill>
                    <a:schemeClr val="tx1"/>
                  </a:solidFill>
                </a:rPr>
                <a:t>1.4</a:t>
              </a:r>
            </a:p>
          </p:txBody>
        </p:sp>
      </p:grpSp>
      <p:sp>
        <p:nvSpPr>
          <p:cNvPr id="53" name="Rectangle 56"/>
          <p:cNvSpPr>
            <a:spLocks noChangeArrowheads="1"/>
          </p:cNvSpPr>
          <p:nvPr/>
        </p:nvSpPr>
        <p:spPr bwMode="auto">
          <a:xfrm>
            <a:off x="3352800" y="1143000"/>
            <a:ext cx="838200" cy="3286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lIns="0" tIns="0" rIns="0" bIns="0" anchor="ctr"/>
          <a:lstStyle/>
          <a:p>
            <a:pPr algn="ctr">
              <a:buFontTx/>
              <a:buNone/>
            </a:pPr>
            <a:r>
              <a:rPr lang="en-US" sz="1800" b="1" i="0" dirty="0" smtClean="0">
                <a:solidFill>
                  <a:srgbClr val="FF0000"/>
                </a:solidFill>
              </a:rPr>
              <a:t>R10-1</a:t>
            </a:r>
            <a:endParaRPr lang="en-US" sz="1800" b="1" i="0" dirty="0">
              <a:solidFill>
                <a:srgbClr val="FF0000"/>
              </a:solidFill>
            </a:endParaRPr>
          </a:p>
        </p:txBody>
      </p:sp>
      <p:sp>
        <p:nvSpPr>
          <p:cNvPr id="54" name="TextBox 10"/>
          <p:cNvSpPr txBox="1">
            <a:spLocks noChangeArrowheads="1"/>
          </p:cNvSpPr>
          <p:nvPr/>
        </p:nvSpPr>
        <p:spPr bwMode="auto">
          <a:xfrm>
            <a:off x="4267200" y="1163638"/>
            <a:ext cx="1581150" cy="284162"/>
          </a:xfrm>
          <a:prstGeom prst="rect">
            <a:avLst/>
          </a:prstGeom>
          <a:solidFill>
            <a:srgbClr val="FF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b="1" i="1" dirty="0">
                <a:solidFill>
                  <a:schemeClr val="tx1"/>
                </a:solidFill>
              </a:rPr>
              <a:t>ITPA MDC-17, WG7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RWM feedback using upper/lower B</a:t>
            </a:r>
            <a:r>
              <a:rPr lang="en-US" baseline="-25000"/>
              <a:t>p</a:t>
            </a:r>
            <a:r>
              <a:rPr lang="en-US"/>
              <a:t> and B</a:t>
            </a:r>
            <a:r>
              <a:rPr lang="en-US" baseline="-25000"/>
              <a:t>R</a:t>
            </a:r>
            <a:r>
              <a:rPr lang="en-US"/>
              <a:t> sensors modeled and compared to experiment</a:t>
            </a:r>
          </a:p>
        </p:txBody>
      </p:sp>
      <p:sp>
        <p:nvSpPr>
          <p:cNvPr id="1832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075" y="3930650"/>
            <a:ext cx="5486400" cy="2622550"/>
          </a:xfrm>
        </p:spPr>
        <p:txBody>
          <a:bodyPr/>
          <a:lstStyle/>
          <a:p>
            <a:r>
              <a:rPr lang="en-US" sz="1800" dirty="0"/>
              <a:t>Both B</a:t>
            </a:r>
            <a:r>
              <a:rPr lang="en-US" sz="1800" baseline="-25000" dirty="0"/>
              <a:t>r</a:t>
            </a:r>
            <a:r>
              <a:rPr lang="en-US" sz="1800" dirty="0"/>
              <a:t>, B</a:t>
            </a:r>
            <a:r>
              <a:rPr lang="en-US" sz="1800" baseline="-25000" dirty="0"/>
              <a:t>p</a:t>
            </a:r>
            <a:r>
              <a:rPr lang="en-US" sz="1800" dirty="0"/>
              <a:t> feedback contribute to active control</a:t>
            </a:r>
          </a:p>
          <a:p>
            <a:pPr lvl="1"/>
            <a:r>
              <a:rPr lang="en-US" sz="1600" dirty="0"/>
              <a:t>B</a:t>
            </a:r>
            <a:r>
              <a:rPr lang="en-US" sz="1600" baseline="-25000" dirty="0"/>
              <a:t>r</a:t>
            </a:r>
            <a:r>
              <a:rPr lang="en-US" sz="1600" dirty="0"/>
              <a:t> mode structure and optimal feedback phase agrees with parameters used in experiment</a:t>
            </a:r>
          </a:p>
          <a:p>
            <a:pPr lvl="1"/>
            <a:r>
              <a:rPr lang="en-US" sz="1600" dirty="0"/>
              <a:t>B</a:t>
            </a:r>
            <a:r>
              <a:rPr lang="en-US" sz="1600" baseline="-25000" dirty="0"/>
              <a:t>r</a:t>
            </a:r>
            <a:r>
              <a:rPr lang="en-US" sz="1600" dirty="0"/>
              <a:t> feedback alone provides stabilization for growth times down to ~ 10 ms with optimal gain</a:t>
            </a:r>
          </a:p>
          <a:p>
            <a:pPr lvl="1"/>
            <a:r>
              <a:rPr lang="en-US" sz="1600" dirty="0"/>
              <a:t>Physics of best feedback phase for B</a:t>
            </a:r>
            <a:r>
              <a:rPr lang="en-US" sz="1600" baseline="-25000" dirty="0"/>
              <a:t>p</a:t>
            </a:r>
            <a:r>
              <a:rPr lang="en-US" sz="1600" dirty="0"/>
              <a:t> sensors in low </a:t>
            </a:r>
            <a:r>
              <a:rPr lang="en-US" sz="1600" dirty="0" err="1"/>
              <a:t>l</a:t>
            </a:r>
            <a:r>
              <a:rPr lang="en-US" sz="1600" baseline="-25000" dirty="0" err="1"/>
              <a:t>i</a:t>
            </a:r>
            <a:r>
              <a:rPr lang="en-US" sz="1600" dirty="0"/>
              <a:t> plasmas under investigation</a:t>
            </a:r>
          </a:p>
          <a:p>
            <a:pPr lvl="2"/>
            <a:r>
              <a:rPr lang="en-US" sz="1400" dirty="0"/>
              <a:t>Present analysis mismatches experiment – 3D conducting structure model, plasma response model being investigated</a:t>
            </a:r>
          </a:p>
        </p:txBody>
      </p:sp>
      <p:pic>
        <p:nvPicPr>
          <p:cNvPr id="1832964" name="Picture 4" descr="Br FB opt gain figa2011-1-18 v2"/>
          <p:cNvPicPr>
            <a:picLocks noChangeAspect="1" noChangeArrowheads="1"/>
          </p:cNvPicPr>
          <p:nvPr/>
        </p:nvPicPr>
        <p:blipFill>
          <a:blip r:embed="rId2" cstate="print"/>
          <a:srcRect l="9772" t="15617" r="6895" b="6548"/>
          <a:stretch>
            <a:fillRect/>
          </a:stretch>
        </p:blipFill>
        <p:spPr bwMode="auto">
          <a:xfrm>
            <a:off x="6172200" y="3757613"/>
            <a:ext cx="2667000" cy="2490787"/>
          </a:xfrm>
          <a:prstGeom prst="rect">
            <a:avLst/>
          </a:prstGeom>
          <a:noFill/>
        </p:spPr>
      </p:pic>
      <p:pic>
        <p:nvPicPr>
          <p:cNvPr id="1832965" name="Picture 5" descr="Br, and BrBp FB non-opt gain v4"/>
          <p:cNvPicPr>
            <a:picLocks noChangeAspect="1" noChangeArrowheads="1"/>
          </p:cNvPicPr>
          <p:nvPr/>
        </p:nvPicPr>
        <p:blipFill>
          <a:blip r:embed="rId3" cstate="print"/>
          <a:srcRect l="12032" t="17346" r="9673" b="8987"/>
          <a:stretch>
            <a:fillRect/>
          </a:stretch>
        </p:blipFill>
        <p:spPr bwMode="auto">
          <a:xfrm>
            <a:off x="5410200" y="1063625"/>
            <a:ext cx="3352800" cy="2316163"/>
          </a:xfrm>
          <a:prstGeom prst="rect">
            <a:avLst/>
          </a:prstGeom>
          <a:noFill/>
        </p:spPr>
      </p:pic>
      <p:pic>
        <p:nvPicPr>
          <p:cNvPr id="1832966" name="Picture 6" descr="Br total field 137722 v1"/>
          <p:cNvPicPr>
            <a:picLocks noChangeAspect="1" noChangeArrowheads="1"/>
          </p:cNvPicPr>
          <p:nvPr/>
        </p:nvPicPr>
        <p:blipFill>
          <a:blip r:embed="rId4" cstate="print"/>
          <a:srcRect l="10851" t="15686" r="7770"/>
          <a:stretch>
            <a:fillRect/>
          </a:stretch>
        </p:blipFill>
        <p:spPr bwMode="auto">
          <a:xfrm>
            <a:off x="533400" y="1127125"/>
            <a:ext cx="3505200" cy="2784475"/>
          </a:xfrm>
          <a:prstGeom prst="rect">
            <a:avLst/>
          </a:prstGeom>
          <a:noFill/>
        </p:spPr>
      </p:pic>
      <p:sp>
        <p:nvSpPr>
          <p:cNvPr id="1832967" name="Text Box 7"/>
          <p:cNvSpPr txBox="1">
            <a:spLocks noChangeArrowheads="1"/>
          </p:cNvSpPr>
          <p:nvPr/>
        </p:nvSpPr>
        <p:spPr bwMode="auto">
          <a:xfrm>
            <a:off x="1744663" y="3705225"/>
            <a:ext cx="1357312" cy="182563"/>
          </a:xfrm>
          <a:prstGeom prst="rect">
            <a:avLst/>
          </a:prstGeom>
          <a:solidFill>
            <a:schemeClr val="bg1"/>
          </a:solidFill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>
                <a:solidFill>
                  <a:schemeClr val="tx1"/>
                </a:solidFill>
              </a:rPr>
              <a:t>Toroidal angle (deg)</a:t>
            </a:r>
          </a:p>
        </p:txBody>
      </p:sp>
      <p:sp>
        <p:nvSpPr>
          <p:cNvPr id="1832968" name="Text Box 8"/>
          <p:cNvSpPr txBox="1">
            <a:spLocks noChangeArrowheads="1"/>
          </p:cNvSpPr>
          <p:nvPr/>
        </p:nvSpPr>
        <p:spPr bwMode="auto">
          <a:xfrm>
            <a:off x="642938" y="930275"/>
            <a:ext cx="3243262" cy="212725"/>
          </a:xfrm>
          <a:prstGeom prst="rect">
            <a:avLst/>
          </a:prstGeom>
          <a:solidFill>
            <a:schemeClr val="bg1"/>
          </a:solidFill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 sz="1400" u="sng">
                <a:solidFill>
                  <a:schemeClr val="tx1"/>
                </a:solidFill>
              </a:rPr>
              <a:t>Modeled B</a:t>
            </a:r>
            <a:r>
              <a:rPr lang="en-US" sz="1400" u="sng" baseline="-25000">
                <a:solidFill>
                  <a:schemeClr val="tx1"/>
                </a:solidFill>
              </a:rPr>
              <a:t>r</a:t>
            </a:r>
            <a:r>
              <a:rPr lang="en-US" sz="1400" u="sng">
                <a:solidFill>
                  <a:schemeClr val="tx1"/>
                </a:solidFill>
              </a:rPr>
              <a:t> field at sensors and midplane</a:t>
            </a:r>
          </a:p>
        </p:txBody>
      </p:sp>
      <p:sp>
        <p:nvSpPr>
          <p:cNvPr id="1832969" name="Text Box 9"/>
          <p:cNvSpPr txBox="1">
            <a:spLocks noChangeArrowheads="1"/>
          </p:cNvSpPr>
          <p:nvPr/>
        </p:nvSpPr>
        <p:spPr bwMode="auto">
          <a:xfrm rot="-5400000">
            <a:off x="-34925" y="2184400"/>
            <a:ext cx="1014413" cy="182563"/>
          </a:xfrm>
          <a:prstGeom prst="rect">
            <a:avLst/>
          </a:prstGeom>
          <a:solidFill>
            <a:schemeClr val="bg1"/>
          </a:solidFill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>
                <a:solidFill>
                  <a:schemeClr val="tx1"/>
                </a:solidFill>
              </a:rPr>
              <a:t>Radial field (G)</a:t>
            </a:r>
          </a:p>
        </p:txBody>
      </p:sp>
      <p:sp>
        <p:nvSpPr>
          <p:cNvPr id="1832970" name="Text Box 10"/>
          <p:cNvSpPr txBox="1">
            <a:spLocks noChangeArrowheads="1"/>
          </p:cNvSpPr>
          <p:nvPr/>
        </p:nvSpPr>
        <p:spPr bwMode="auto">
          <a:xfrm>
            <a:off x="6353175" y="3471863"/>
            <a:ext cx="1647825" cy="182562"/>
          </a:xfrm>
          <a:prstGeom prst="rect">
            <a:avLst/>
          </a:prstGeom>
          <a:solidFill>
            <a:schemeClr val="bg1"/>
          </a:solidFill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>
                <a:solidFill>
                  <a:schemeClr val="tx1"/>
                </a:solidFill>
              </a:rPr>
              <a:t>B</a:t>
            </a:r>
            <a:r>
              <a:rPr lang="en-US" baseline="-25000">
                <a:solidFill>
                  <a:schemeClr val="tx1"/>
                </a:solidFill>
              </a:rPr>
              <a:t>r</a:t>
            </a:r>
            <a:r>
              <a:rPr lang="en-US">
                <a:solidFill>
                  <a:schemeClr val="tx1"/>
                </a:solidFill>
              </a:rPr>
              <a:t> feedback phase (deg)</a:t>
            </a:r>
          </a:p>
        </p:txBody>
      </p:sp>
      <p:sp>
        <p:nvSpPr>
          <p:cNvPr id="1832972" name="Text Box 12"/>
          <p:cNvSpPr txBox="1">
            <a:spLocks noChangeArrowheads="1"/>
          </p:cNvSpPr>
          <p:nvPr/>
        </p:nvSpPr>
        <p:spPr bwMode="auto">
          <a:xfrm rot="16200000">
            <a:off x="4702969" y="2075656"/>
            <a:ext cx="1139825" cy="182563"/>
          </a:xfrm>
          <a:prstGeom prst="rect">
            <a:avLst/>
          </a:prstGeom>
          <a:solidFill>
            <a:schemeClr val="bg1"/>
          </a:solidFill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>
                <a:solidFill>
                  <a:schemeClr val="tx1"/>
                </a:solidFill>
              </a:rPr>
              <a:t>Growth rate (1/s)</a:t>
            </a:r>
          </a:p>
        </p:txBody>
      </p:sp>
      <p:sp>
        <p:nvSpPr>
          <p:cNvPr id="1832973" name="Text Box 13"/>
          <p:cNvSpPr txBox="1">
            <a:spLocks noChangeArrowheads="1"/>
          </p:cNvSpPr>
          <p:nvPr/>
        </p:nvSpPr>
        <p:spPr bwMode="auto">
          <a:xfrm rot="16200000">
            <a:off x="5464969" y="4898231"/>
            <a:ext cx="1139825" cy="182563"/>
          </a:xfrm>
          <a:prstGeom prst="rect">
            <a:avLst/>
          </a:prstGeom>
          <a:solidFill>
            <a:schemeClr val="bg1"/>
          </a:solidFill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>
                <a:solidFill>
                  <a:schemeClr val="tx1"/>
                </a:solidFill>
              </a:rPr>
              <a:t>Growth rate (1/s)</a:t>
            </a:r>
          </a:p>
        </p:txBody>
      </p:sp>
      <p:sp>
        <p:nvSpPr>
          <p:cNvPr id="1832974" name="Rectangle 14"/>
          <p:cNvSpPr>
            <a:spLocks noChangeArrowheads="1"/>
          </p:cNvSpPr>
          <p:nvPr/>
        </p:nvSpPr>
        <p:spPr bwMode="auto">
          <a:xfrm>
            <a:off x="7696200" y="974725"/>
            <a:ext cx="1066800" cy="152400"/>
          </a:xfrm>
          <a:prstGeom prst="rect">
            <a:avLst/>
          </a:prstGeom>
          <a:solidFill>
            <a:schemeClr val="bg1"/>
          </a:solidFill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832975" name="Text Box 15"/>
          <p:cNvSpPr txBox="1">
            <a:spLocks noChangeArrowheads="1"/>
          </p:cNvSpPr>
          <p:nvPr/>
        </p:nvSpPr>
        <p:spPr bwMode="auto">
          <a:xfrm>
            <a:off x="2927350" y="3200400"/>
            <a:ext cx="785813" cy="182563"/>
          </a:xfrm>
          <a:prstGeom prst="rect">
            <a:avLst/>
          </a:prstGeom>
          <a:solidFill>
            <a:schemeClr val="bg1"/>
          </a:solidFill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>
                <a:solidFill>
                  <a:schemeClr val="tx1"/>
                </a:solidFill>
              </a:rPr>
              <a:t>top sensors</a:t>
            </a:r>
          </a:p>
        </p:txBody>
      </p:sp>
      <p:sp>
        <p:nvSpPr>
          <p:cNvPr id="1832976" name="Text Box 16"/>
          <p:cNvSpPr txBox="1">
            <a:spLocks noChangeArrowheads="1"/>
          </p:cNvSpPr>
          <p:nvPr/>
        </p:nvSpPr>
        <p:spPr bwMode="auto">
          <a:xfrm>
            <a:off x="962025" y="3192463"/>
            <a:ext cx="1042988" cy="182562"/>
          </a:xfrm>
          <a:prstGeom prst="rect">
            <a:avLst/>
          </a:prstGeom>
          <a:solidFill>
            <a:schemeClr val="bg1"/>
          </a:solidFill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>
                <a:solidFill>
                  <a:srgbClr val="FF0000"/>
                </a:solidFill>
              </a:rPr>
              <a:t>bottom sensors</a:t>
            </a:r>
          </a:p>
        </p:txBody>
      </p:sp>
      <p:sp>
        <p:nvSpPr>
          <p:cNvPr id="1832977" name="Line 17"/>
          <p:cNvSpPr>
            <a:spLocks noChangeShapeType="1"/>
          </p:cNvSpPr>
          <p:nvPr/>
        </p:nvSpPr>
        <p:spPr bwMode="auto">
          <a:xfrm>
            <a:off x="1379538" y="1263650"/>
            <a:ext cx="0" cy="1784350"/>
          </a:xfrm>
          <a:prstGeom prst="line">
            <a:avLst/>
          </a:prstGeom>
          <a:noFill/>
          <a:ln w="15875">
            <a:solidFill>
              <a:srgbClr val="0000FF"/>
            </a:solidFill>
            <a:prstDash val="dash"/>
            <a:round/>
            <a:headEnd/>
            <a:tailEnd/>
          </a:ln>
          <a:effec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32978" name="Line 18"/>
          <p:cNvSpPr>
            <a:spLocks noChangeShapeType="1"/>
          </p:cNvSpPr>
          <p:nvPr/>
        </p:nvSpPr>
        <p:spPr bwMode="auto">
          <a:xfrm>
            <a:off x="3360738" y="1271588"/>
            <a:ext cx="0" cy="1624012"/>
          </a:xfrm>
          <a:prstGeom prst="line">
            <a:avLst/>
          </a:prstGeom>
          <a:noFill/>
          <a:ln w="15875">
            <a:solidFill>
              <a:srgbClr val="0000FF"/>
            </a:solidFill>
            <a:prstDash val="dash"/>
            <a:round/>
            <a:headEnd/>
            <a:tailEnd/>
          </a:ln>
          <a:effec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32979" name="Line 19"/>
          <p:cNvSpPr>
            <a:spLocks noChangeShapeType="1"/>
          </p:cNvSpPr>
          <p:nvPr/>
        </p:nvSpPr>
        <p:spPr bwMode="auto">
          <a:xfrm>
            <a:off x="2362200" y="1274763"/>
            <a:ext cx="0" cy="2209800"/>
          </a:xfrm>
          <a:prstGeom prst="lin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32980" name="Text Box 20"/>
          <p:cNvSpPr txBox="1">
            <a:spLocks noChangeArrowheads="1"/>
          </p:cNvSpPr>
          <p:nvPr/>
        </p:nvSpPr>
        <p:spPr bwMode="auto">
          <a:xfrm>
            <a:off x="5827713" y="2987675"/>
            <a:ext cx="581025" cy="182563"/>
          </a:xfrm>
          <a:prstGeom prst="rect">
            <a:avLst/>
          </a:prstGeom>
          <a:solidFill>
            <a:schemeClr val="bg1"/>
          </a:solidFill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>
                <a:solidFill>
                  <a:srgbClr val="0000FF"/>
                </a:solidFill>
              </a:rPr>
              <a:t>gain 2e5</a:t>
            </a:r>
          </a:p>
        </p:txBody>
      </p:sp>
      <p:sp>
        <p:nvSpPr>
          <p:cNvPr id="1832981" name="Line 21"/>
          <p:cNvSpPr>
            <a:spLocks noChangeShapeType="1"/>
          </p:cNvSpPr>
          <p:nvPr/>
        </p:nvSpPr>
        <p:spPr bwMode="auto">
          <a:xfrm flipV="1">
            <a:off x="1143000" y="2947988"/>
            <a:ext cx="76200" cy="2286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32982" name="Line 22"/>
          <p:cNvSpPr>
            <a:spLocks noChangeShapeType="1"/>
          </p:cNvSpPr>
          <p:nvPr/>
        </p:nvSpPr>
        <p:spPr bwMode="auto">
          <a:xfrm flipV="1">
            <a:off x="3108325" y="2955925"/>
            <a:ext cx="76200" cy="2286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32983" name="Line 23"/>
          <p:cNvSpPr>
            <a:spLocks noChangeShapeType="1"/>
          </p:cNvSpPr>
          <p:nvPr/>
        </p:nvSpPr>
        <p:spPr bwMode="auto">
          <a:xfrm>
            <a:off x="1371600" y="1371600"/>
            <a:ext cx="1981200" cy="0"/>
          </a:xfrm>
          <a:prstGeom prst="line">
            <a:avLst/>
          </a:prstGeom>
          <a:noFill/>
          <a:ln w="15875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32984" name="Text Box 24"/>
          <p:cNvSpPr txBox="1">
            <a:spLocks noChangeArrowheads="1"/>
          </p:cNvSpPr>
          <p:nvPr/>
        </p:nvSpPr>
        <p:spPr bwMode="auto">
          <a:xfrm>
            <a:off x="2073275" y="1395413"/>
            <a:ext cx="842963" cy="182562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/>
              <a:t>250 degrees</a:t>
            </a:r>
          </a:p>
        </p:txBody>
      </p:sp>
      <p:sp>
        <p:nvSpPr>
          <p:cNvPr id="1832985" name="Text Box 25"/>
          <p:cNvSpPr txBox="1">
            <a:spLocks noChangeArrowheads="1"/>
          </p:cNvSpPr>
          <p:nvPr/>
        </p:nvSpPr>
        <p:spPr bwMode="auto">
          <a:xfrm>
            <a:off x="2195513" y="3287713"/>
            <a:ext cx="617537" cy="182562"/>
          </a:xfrm>
          <a:prstGeom prst="rect">
            <a:avLst/>
          </a:prstGeom>
          <a:solidFill>
            <a:schemeClr val="bg1"/>
          </a:solidFill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>
                <a:solidFill>
                  <a:srgbClr val="33CCFF"/>
                </a:solidFill>
              </a:rPr>
              <a:t>midplane</a:t>
            </a:r>
          </a:p>
        </p:txBody>
      </p:sp>
      <p:sp>
        <p:nvSpPr>
          <p:cNvPr id="1832986" name="Line 26"/>
          <p:cNvSpPr>
            <a:spLocks noChangeShapeType="1"/>
          </p:cNvSpPr>
          <p:nvPr/>
        </p:nvSpPr>
        <p:spPr bwMode="auto">
          <a:xfrm flipH="1" flipV="1">
            <a:off x="2574925" y="3148013"/>
            <a:ext cx="60325" cy="152400"/>
          </a:xfrm>
          <a:prstGeom prst="line">
            <a:avLst/>
          </a:prstGeom>
          <a:noFill/>
          <a:ln w="15875">
            <a:solidFill>
              <a:srgbClr val="33CCFF"/>
            </a:solidFill>
            <a:round/>
            <a:headEnd/>
            <a:tailEnd type="triangle" w="med" len="med"/>
          </a:ln>
          <a:effec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32987" name="Line 27"/>
          <p:cNvSpPr>
            <a:spLocks noChangeShapeType="1"/>
          </p:cNvSpPr>
          <p:nvPr/>
        </p:nvSpPr>
        <p:spPr bwMode="auto">
          <a:xfrm flipH="1">
            <a:off x="6918325" y="3886200"/>
            <a:ext cx="15875" cy="2149475"/>
          </a:xfrm>
          <a:prstGeom prst="line">
            <a:avLst/>
          </a:prstGeom>
          <a:noFill/>
          <a:ln w="15875">
            <a:solidFill>
              <a:srgbClr val="0000FF"/>
            </a:solidFill>
            <a:prstDash val="dash"/>
            <a:round/>
            <a:headEnd/>
            <a:tailEnd/>
          </a:ln>
          <a:effec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32988" name="Text Box 28"/>
          <p:cNvSpPr txBox="1">
            <a:spLocks noChangeArrowheads="1"/>
          </p:cNvSpPr>
          <p:nvPr/>
        </p:nvSpPr>
        <p:spPr bwMode="auto">
          <a:xfrm>
            <a:off x="6934200" y="1493838"/>
            <a:ext cx="1025525" cy="182562"/>
          </a:xfrm>
          <a:prstGeom prst="rect">
            <a:avLst/>
          </a:prstGeom>
          <a:solidFill>
            <a:schemeClr val="bg1"/>
          </a:solidFill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>
                <a:solidFill>
                  <a:srgbClr val="33CCFF"/>
                </a:solidFill>
              </a:rPr>
              <a:t>Passive growth</a:t>
            </a:r>
          </a:p>
        </p:txBody>
      </p:sp>
      <p:sp>
        <p:nvSpPr>
          <p:cNvPr id="1832989" name="Line 29"/>
          <p:cNvSpPr>
            <a:spLocks noChangeShapeType="1"/>
          </p:cNvSpPr>
          <p:nvPr/>
        </p:nvSpPr>
        <p:spPr bwMode="auto">
          <a:xfrm flipH="1">
            <a:off x="7543800" y="1676400"/>
            <a:ext cx="76200" cy="128588"/>
          </a:xfrm>
          <a:prstGeom prst="line">
            <a:avLst/>
          </a:prstGeom>
          <a:noFill/>
          <a:ln w="15875">
            <a:solidFill>
              <a:srgbClr val="33CCFF"/>
            </a:solidFill>
            <a:round/>
            <a:headEnd/>
            <a:tailEnd type="triangle" w="med" len="med"/>
          </a:ln>
          <a:effec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32990" name="Text Box 30"/>
          <p:cNvSpPr txBox="1">
            <a:spLocks noChangeArrowheads="1"/>
          </p:cNvSpPr>
          <p:nvPr/>
        </p:nvSpPr>
        <p:spPr bwMode="auto">
          <a:xfrm>
            <a:off x="6019800" y="1219200"/>
            <a:ext cx="1122363" cy="182563"/>
          </a:xfrm>
          <a:prstGeom prst="rect">
            <a:avLst/>
          </a:prstGeom>
          <a:solidFill>
            <a:schemeClr val="bg1"/>
          </a:solidFill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>
                <a:solidFill>
                  <a:schemeClr val="tx1"/>
                </a:solidFill>
              </a:rPr>
              <a:t>B</a:t>
            </a:r>
            <a:r>
              <a:rPr lang="en-US" baseline="-25000">
                <a:solidFill>
                  <a:schemeClr val="tx1"/>
                </a:solidFill>
              </a:rPr>
              <a:t>r</a:t>
            </a:r>
            <a:r>
              <a:rPr lang="en-US">
                <a:solidFill>
                  <a:schemeClr val="tx1"/>
                </a:solidFill>
              </a:rPr>
              <a:t> sensors alone</a:t>
            </a:r>
          </a:p>
        </p:txBody>
      </p:sp>
      <p:sp>
        <p:nvSpPr>
          <p:cNvPr id="1832991" name="Line 31"/>
          <p:cNvSpPr>
            <a:spLocks noChangeShapeType="1"/>
          </p:cNvSpPr>
          <p:nvPr/>
        </p:nvSpPr>
        <p:spPr bwMode="auto">
          <a:xfrm flipH="1">
            <a:off x="6400800" y="1447800"/>
            <a:ext cx="762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32992" name="Text Box 32"/>
          <p:cNvSpPr txBox="1">
            <a:spLocks noChangeArrowheads="1"/>
          </p:cNvSpPr>
          <p:nvPr/>
        </p:nvSpPr>
        <p:spPr bwMode="auto">
          <a:xfrm>
            <a:off x="7932738" y="2743200"/>
            <a:ext cx="631825" cy="401638"/>
          </a:xfrm>
          <a:prstGeom prst="rect">
            <a:avLst/>
          </a:prstGeom>
          <a:solidFill>
            <a:schemeClr val="bg1"/>
          </a:solidFill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buFontTx/>
              <a:buNone/>
            </a:pPr>
            <a:r>
              <a:rPr lang="en-US">
                <a:solidFill>
                  <a:srgbClr val="FF0000"/>
                </a:solidFill>
              </a:rPr>
              <a:t>B</a:t>
            </a:r>
            <a:r>
              <a:rPr lang="en-US" baseline="-25000">
                <a:solidFill>
                  <a:srgbClr val="FF0000"/>
                </a:solidFill>
              </a:rPr>
              <a:t>r</a:t>
            </a:r>
            <a:r>
              <a:rPr lang="en-US">
                <a:solidFill>
                  <a:srgbClr val="FF0000"/>
                </a:solidFill>
              </a:rPr>
              <a:t> and B</a:t>
            </a:r>
            <a:r>
              <a:rPr lang="en-US" baseline="-25000">
                <a:solidFill>
                  <a:srgbClr val="FF0000"/>
                </a:solidFill>
              </a:rPr>
              <a:t>p</a:t>
            </a:r>
          </a:p>
          <a:p>
            <a:pPr algn="ctr">
              <a:buFontTx/>
              <a:buNone/>
            </a:pPr>
            <a:r>
              <a:rPr lang="en-US">
                <a:solidFill>
                  <a:srgbClr val="FF0000"/>
                </a:solidFill>
              </a:rPr>
              <a:t>sensors</a:t>
            </a:r>
          </a:p>
        </p:txBody>
      </p:sp>
      <p:sp>
        <p:nvSpPr>
          <p:cNvPr id="1832994" name="Line 34"/>
          <p:cNvSpPr>
            <a:spLocks noChangeShapeType="1"/>
          </p:cNvSpPr>
          <p:nvPr/>
        </p:nvSpPr>
        <p:spPr bwMode="auto">
          <a:xfrm flipH="1" flipV="1">
            <a:off x="7756525" y="2651125"/>
            <a:ext cx="152400" cy="2286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32995" name="Text Box 35"/>
          <p:cNvSpPr txBox="1">
            <a:spLocks noChangeArrowheads="1"/>
          </p:cNvSpPr>
          <p:nvPr/>
        </p:nvSpPr>
        <p:spPr bwMode="auto">
          <a:xfrm>
            <a:off x="6629400" y="4038600"/>
            <a:ext cx="581025" cy="182563"/>
          </a:xfrm>
          <a:prstGeom prst="rect">
            <a:avLst/>
          </a:prstGeom>
          <a:solidFill>
            <a:schemeClr val="bg1"/>
          </a:solidFill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>
                <a:solidFill>
                  <a:srgbClr val="0000FF"/>
                </a:solidFill>
              </a:rPr>
              <a:t>gain 2e5</a:t>
            </a:r>
          </a:p>
        </p:txBody>
      </p:sp>
      <p:sp>
        <p:nvSpPr>
          <p:cNvPr id="1832996" name="Line 36"/>
          <p:cNvSpPr>
            <a:spLocks noChangeShapeType="1"/>
          </p:cNvSpPr>
          <p:nvPr/>
        </p:nvSpPr>
        <p:spPr bwMode="auto">
          <a:xfrm flipV="1">
            <a:off x="5334000" y="3733800"/>
            <a:ext cx="609600" cy="9906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32997" name="Line 37"/>
          <p:cNvSpPr>
            <a:spLocks noChangeShapeType="1"/>
          </p:cNvSpPr>
          <p:nvPr/>
        </p:nvSpPr>
        <p:spPr bwMode="auto">
          <a:xfrm flipV="1">
            <a:off x="5346700" y="4640263"/>
            <a:ext cx="457200" cy="762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32999" name="Text Box 39"/>
          <p:cNvSpPr txBox="1">
            <a:spLocks noChangeArrowheads="1"/>
          </p:cNvSpPr>
          <p:nvPr/>
        </p:nvSpPr>
        <p:spPr bwMode="auto">
          <a:xfrm>
            <a:off x="4149725" y="3429000"/>
            <a:ext cx="1031875" cy="401637"/>
          </a:xfrm>
          <a:prstGeom prst="rect">
            <a:avLst/>
          </a:prstGeom>
          <a:solidFill>
            <a:schemeClr val="bg1"/>
          </a:solidFill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>
              <a:buFontTx/>
              <a:buNone/>
            </a:pPr>
            <a:r>
              <a:rPr lang="en-US" dirty="0">
                <a:solidFill>
                  <a:schemeClr val="tx1"/>
                </a:solidFill>
              </a:rPr>
              <a:t>DCON, VALEN</a:t>
            </a:r>
          </a:p>
          <a:p>
            <a:pPr algn="ctr">
              <a:buFontTx/>
              <a:buNone/>
            </a:pPr>
            <a:r>
              <a:rPr lang="en-US" dirty="0">
                <a:solidFill>
                  <a:schemeClr val="tx1"/>
                </a:solidFill>
              </a:rPr>
              <a:t>codes</a:t>
            </a:r>
          </a:p>
        </p:txBody>
      </p:sp>
      <p:sp>
        <p:nvSpPr>
          <p:cNvPr id="1833002" name="Text Box 42"/>
          <p:cNvSpPr txBox="1">
            <a:spLocks noChangeArrowheads="1"/>
          </p:cNvSpPr>
          <p:nvPr/>
        </p:nvSpPr>
        <p:spPr bwMode="auto">
          <a:xfrm>
            <a:off x="7543800" y="4800600"/>
            <a:ext cx="820738" cy="182563"/>
          </a:xfrm>
          <a:prstGeom prst="rect">
            <a:avLst/>
          </a:prstGeom>
          <a:solidFill>
            <a:srgbClr val="FFFFCC"/>
          </a:solidFill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>
                <a:solidFill>
                  <a:srgbClr val="0000FF"/>
                </a:solidFill>
              </a:rPr>
              <a:t>optimal gain</a:t>
            </a:r>
          </a:p>
        </p:txBody>
      </p:sp>
      <p:sp>
        <p:nvSpPr>
          <p:cNvPr id="1833004" name="Line 44"/>
          <p:cNvSpPr>
            <a:spLocks noChangeShapeType="1"/>
          </p:cNvSpPr>
          <p:nvPr/>
        </p:nvSpPr>
        <p:spPr bwMode="auto">
          <a:xfrm>
            <a:off x="7543800" y="5181600"/>
            <a:ext cx="0" cy="228600"/>
          </a:xfrm>
          <a:prstGeom prst="line">
            <a:avLst/>
          </a:prstGeom>
          <a:noFill/>
          <a:ln w="15875">
            <a:solidFill>
              <a:srgbClr val="0000FF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33005" name="Line 45"/>
          <p:cNvSpPr>
            <a:spLocks noChangeShapeType="1"/>
          </p:cNvSpPr>
          <p:nvPr/>
        </p:nvSpPr>
        <p:spPr bwMode="auto">
          <a:xfrm>
            <a:off x="7775575" y="5181600"/>
            <a:ext cx="0" cy="228600"/>
          </a:xfrm>
          <a:prstGeom prst="line">
            <a:avLst/>
          </a:prstGeom>
          <a:noFill/>
          <a:ln w="15875">
            <a:solidFill>
              <a:srgbClr val="0000FF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33006" name="Line 46"/>
          <p:cNvSpPr>
            <a:spLocks noChangeShapeType="1"/>
          </p:cNvSpPr>
          <p:nvPr/>
        </p:nvSpPr>
        <p:spPr bwMode="auto">
          <a:xfrm>
            <a:off x="7543800" y="5289550"/>
            <a:ext cx="228600" cy="0"/>
          </a:xfrm>
          <a:prstGeom prst="line">
            <a:avLst/>
          </a:prstGeom>
          <a:noFill/>
          <a:ln w="15875">
            <a:solidFill>
              <a:srgbClr val="0000FF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33007" name="Line 47"/>
          <p:cNvSpPr>
            <a:spLocks noChangeShapeType="1"/>
          </p:cNvSpPr>
          <p:nvPr/>
        </p:nvSpPr>
        <p:spPr bwMode="auto">
          <a:xfrm flipH="1">
            <a:off x="7675563" y="4997450"/>
            <a:ext cx="76200" cy="228600"/>
          </a:xfrm>
          <a:prstGeom prst="line">
            <a:avLst/>
          </a:prstGeom>
          <a:noFill/>
          <a:ln w="1587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" name="Rectangle 56"/>
          <p:cNvSpPr>
            <a:spLocks noChangeArrowheads="1"/>
          </p:cNvSpPr>
          <p:nvPr/>
        </p:nvSpPr>
        <p:spPr bwMode="auto">
          <a:xfrm>
            <a:off x="3886200" y="1524000"/>
            <a:ext cx="838200" cy="3286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lIns="0" tIns="0" rIns="0" bIns="0" anchor="ctr"/>
          <a:lstStyle/>
          <a:p>
            <a:pPr algn="ctr">
              <a:buFontTx/>
              <a:buNone/>
            </a:pPr>
            <a:r>
              <a:rPr lang="en-US" sz="1800" b="1" i="0" dirty="0" smtClean="0">
                <a:solidFill>
                  <a:srgbClr val="FF0000"/>
                </a:solidFill>
              </a:rPr>
              <a:t>R10-1</a:t>
            </a:r>
            <a:endParaRPr lang="en-US" sz="1800" b="1" i="0" dirty="0">
              <a:solidFill>
                <a:srgbClr val="FF0000"/>
              </a:solidFill>
            </a:endParaRPr>
          </a:p>
        </p:txBody>
      </p:sp>
      <p:sp>
        <p:nvSpPr>
          <p:cNvPr id="47" name="TextBox 10"/>
          <p:cNvSpPr txBox="1">
            <a:spLocks noChangeArrowheads="1"/>
          </p:cNvSpPr>
          <p:nvPr/>
        </p:nvSpPr>
        <p:spPr bwMode="auto">
          <a:xfrm>
            <a:off x="3581400" y="1905000"/>
            <a:ext cx="1351652" cy="246221"/>
          </a:xfrm>
          <a:prstGeom prst="rect">
            <a:avLst/>
          </a:prstGeom>
          <a:solidFill>
            <a:srgbClr val="FF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000" b="1" i="1" dirty="0">
                <a:solidFill>
                  <a:schemeClr val="tx1"/>
                </a:solidFill>
              </a:rPr>
              <a:t>ITPA MDC-17, WG7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z="2000" dirty="0" smtClean="0">
                <a:latin typeface="+mn-lt"/>
              </a:rPr>
              <a:t>FY11-12: NSTX will contribute to disruption mitigation research</a:t>
            </a:r>
            <a:br>
              <a:rPr lang="en-US" sz="2000" dirty="0" smtClean="0">
                <a:latin typeface="+mn-lt"/>
              </a:rPr>
            </a:br>
            <a:r>
              <a:rPr lang="en-US" sz="2000" dirty="0" smtClean="0">
                <a:latin typeface="+mn-lt"/>
                <a:sym typeface="Wingdings" pitchFamily="2" charset="2"/>
              </a:rPr>
              <a:t></a:t>
            </a:r>
            <a:r>
              <a:rPr lang="en-US" dirty="0" smtClean="0">
                <a:latin typeface="+mn-lt"/>
              </a:rPr>
              <a:t> </a:t>
            </a:r>
            <a:r>
              <a:rPr lang="en-US" sz="2000" dirty="0" smtClean="0">
                <a:latin typeface="+mn-lt"/>
              </a:rPr>
              <a:t>optimum Massive Gas Injection (MGI) locations for ITER</a:t>
            </a:r>
            <a:endParaRPr lang="en-US" sz="1600" dirty="0" smtClean="0">
              <a:latin typeface="+mn-lt"/>
            </a:endParaRPr>
          </a:p>
        </p:txBody>
      </p:sp>
      <p:sp>
        <p:nvSpPr>
          <p:cNvPr id="2052" name="Rectangle 3"/>
          <p:cNvSpPr txBox="1">
            <a:spLocks noChangeArrowheads="1"/>
          </p:cNvSpPr>
          <p:nvPr/>
        </p:nvSpPr>
        <p:spPr bwMode="auto">
          <a:xfrm>
            <a:off x="4724400" y="2438400"/>
            <a:ext cx="4191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0" hangingPunct="0">
              <a:buFont typeface="Arial" pitchFamily="34" charset="0"/>
              <a:buChar char="•"/>
            </a:pPr>
            <a:r>
              <a:rPr lang="en-US" sz="1800" i="0" dirty="0">
                <a:solidFill>
                  <a:schemeClr val="tx1"/>
                </a:solidFill>
                <a:ea typeface="Times" pitchFamily="18" charset="0"/>
                <a:cs typeface="Times New Roman" pitchFamily="18" charset="0"/>
              </a:rPr>
              <a:t>Initial Experiments (FY11):</a:t>
            </a:r>
          </a:p>
          <a:p>
            <a:pPr lvl="1" indent="-114300" eaLnBrk="0" hangingPunct="0"/>
            <a:r>
              <a:rPr lang="en-US" sz="1800" b="0" i="0" dirty="0" smtClean="0">
                <a:solidFill>
                  <a:srgbClr val="3333FF"/>
                </a:solidFill>
                <a:ea typeface="Times" pitchFamily="18" charset="0"/>
                <a:cs typeface="Times New Roman" pitchFamily="18" charset="0"/>
              </a:rPr>
              <a:t>- Compare </a:t>
            </a:r>
            <a:r>
              <a:rPr lang="en-US" sz="1800" b="0" i="0" dirty="0">
                <a:solidFill>
                  <a:srgbClr val="3333FF"/>
                </a:solidFill>
                <a:ea typeface="Times" pitchFamily="18" charset="0"/>
                <a:cs typeface="Times New Roman" pitchFamily="18" charset="0"/>
              </a:rPr>
              <a:t>MGI into private flux region to mid-plane  and to SOL</a:t>
            </a:r>
          </a:p>
          <a:p>
            <a:pPr lvl="1" indent="-114300" eaLnBrk="0" hangingPunct="0"/>
            <a:r>
              <a:rPr lang="en-US" sz="1800" b="0" i="0" dirty="0" smtClean="0">
                <a:solidFill>
                  <a:srgbClr val="3333FF"/>
                </a:solidFill>
                <a:ea typeface="Times" pitchFamily="18" charset="0"/>
                <a:cs typeface="Times New Roman" pitchFamily="18" charset="0"/>
              </a:rPr>
              <a:t>- 100cc </a:t>
            </a:r>
            <a:r>
              <a:rPr lang="en-US" sz="1800" b="0" i="0" dirty="0">
                <a:solidFill>
                  <a:srgbClr val="3333FF"/>
                </a:solidFill>
                <a:ea typeface="Times" pitchFamily="18" charset="0"/>
                <a:cs typeface="Times New Roman" pitchFamily="18" charset="0"/>
              </a:rPr>
              <a:t>plenum at 5000Torr</a:t>
            </a:r>
          </a:p>
          <a:p>
            <a:pPr lvl="1" indent="-114300" eaLnBrk="0" hangingPunct="0"/>
            <a:r>
              <a:rPr lang="en-US" sz="1800" b="0" i="0" dirty="0" smtClean="0">
                <a:solidFill>
                  <a:srgbClr val="3333FF"/>
                </a:solidFill>
                <a:ea typeface="Times" pitchFamily="18" charset="0"/>
                <a:cs typeface="Times New Roman" pitchFamily="18" charset="0"/>
              </a:rPr>
              <a:t>- He</a:t>
            </a:r>
            <a:r>
              <a:rPr lang="en-US" sz="1800" b="0" i="0" dirty="0">
                <a:solidFill>
                  <a:srgbClr val="3333FF"/>
                </a:solidFill>
                <a:ea typeface="Times" pitchFamily="18" charset="0"/>
                <a:cs typeface="Times New Roman" pitchFamily="18" charset="0"/>
              </a:rPr>
              <a:t>, Neon &amp; D2 </a:t>
            </a:r>
          </a:p>
          <a:p>
            <a:pPr lvl="1" algn="just" eaLnBrk="0" hangingPunct="0"/>
            <a:endParaRPr lang="en-US" sz="1800" i="0" dirty="0">
              <a:solidFill>
                <a:schemeClr val="tx1"/>
              </a:solidFill>
              <a:ea typeface="Times" pitchFamily="18" charset="0"/>
              <a:cs typeface="Times New Roman" pitchFamily="18" charset="0"/>
            </a:endParaRPr>
          </a:p>
          <a:p>
            <a:pPr algn="just" eaLnBrk="0" hangingPunct="0">
              <a:buFont typeface="Arial" pitchFamily="34" charset="0"/>
              <a:buChar char="•"/>
            </a:pPr>
            <a:r>
              <a:rPr lang="en-US" sz="1800" i="0" dirty="0">
                <a:solidFill>
                  <a:schemeClr val="tx1"/>
                </a:solidFill>
                <a:ea typeface="Times" pitchFamily="18" charset="0"/>
                <a:cs typeface="Times New Roman" pitchFamily="18" charset="0"/>
              </a:rPr>
              <a:t> </a:t>
            </a:r>
            <a:r>
              <a:rPr lang="en-US" sz="1800" i="0" dirty="0" smtClean="0">
                <a:solidFill>
                  <a:schemeClr val="tx1"/>
                </a:solidFill>
                <a:ea typeface="Times" pitchFamily="18" charset="0"/>
                <a:cs typeface="Times New Roman" pitchFamily="18" charset="0"/>
              </a:rPr>
              <a:t>More Detailed Experiments (</a:t>
            </a:r>
            <a:r>
              <a:rPr lang="en-US" sz="1800" i="0" dirty="0">
                <a:solidFill>
                  <a:schemeClr val="tx1"/>
                </a:solidFill>
                <a:ea typeface="Times" pitchFamily="18" charset="0"/>
                <a:cs typeface="Times New Roman" pitchFamily="18" charset="0"/>
              </a:rPr>
              <a:t>FY12): </a:t>
            </a:r>
          </a:p>
          <a:p>
            <a:pPr lvl="1" indent="-114300" eaLnBrk="0" hangingPunct="0">
              <a:tabLst>
                <a:tab pos="288925" algn="l"/>
              </a:tabLst>
            </a:pPr>
            <a:r>
              <a:rPr lang="en-US" sz="1800" b="0" i="0" dirty="0" smtClean="0">
                <a:solidFill>
                  <a:srgbClr val="3333FF"/>
                </a:solidFill>
                <a:ea typeface="Times" pitchFamily="18" charset="0"/>
                <a:cs typeface="Times New Roman" pitchFamily="18" charset="0"/>
              </a:rPr>
              <a:t>- Modify </a:t>
            </a:r>
            <a:r>
              <a:rPr lang="en-US" sz="1800" b="0" i="0" dirty="0">
                <a:solidFill>
                  <a:srgbClr val="3333FF"/>
                </a:solidFill>
                <a:ea typeface="Times" pitchFamily="18" charset="0"/>
                <a:cs typeface="Times New Roman" pitchFamily="18" charset="0"/>
              </a:rPr>
              <a:t>plenum size and valve </a:t>
            </a:r>
            <a:r>
              <a:rPr lang="en-US" sz="1800" b="0" i="0" dirty="0" smtClean="0">
                <a:solidFill>
                  <a:srgbClr val="3333FF"/>
                </a:solidFill>
                <a:ea typeface="Times" pitchFamily="18" charset="0"/>
                <a:cs typeface="Times New Roman" pitchFamily="18" charset="0"/>
              </a:rPr>
              <a:t> throughput </a:t>
            </a:r>
            <a:r>
              <a:rPr lang="en-US" sz="1800" b="0" i="0" dirty="0">
                <a:solidFill>
                  <a:srgbClr val="3333FF"/>
                </a:solidFill>
                <a:ea typeface="Times" pitchFamily="18" charset="0"/>
                <a:cs typeface="Times New Roman" pitchFamily="18" charset="0"/>
              </a:rPr>
              <a:t>rates </a:t>
            </a:r>
          </a:p>
          <a:p>
            <a:pPr lvl="1" indent="-114300" eaLnBrk="0" hangingPunct="0">
              <a:tabLst>
                <a:tab pos="288925" algn="l"/>
              </a:tabLst>
            </a:pPr>
            <a:r>
              <a:rPr lang="en-US" sz="1800" b="0" i="0" dirty="0" smtClean="0">
                <a:solidFill>
                  <a:srgbClr val="3333FF"/>
                </a:solidFill>
                <a:ea typeface="Times" pitchFamily="18" charset="0"/>
                <a:cs typeface="Times New Roman" pitchFamily="18" charset="0"/>
              </a:rPr>
              <a:t>- Consider </a:t>
            </a:r>
            <a:r>
              <a:rPr lang="en-US" sz="1800" b="0" i="0" dirty="0">
                <a:solidFill>
                  <a:srgbClr val="3333FF"/>
                </a:solidFill>
                <a:ea typeface="Times" pitchFamily="18" charset="0"/>
                <a:cs typeface="Times New Roman" pitchFamily="18" charset="0"/>
              </a:rPr>
              <a:t>other </a:t>
            </a:r>
            <a:r>
              <a:rPr lang="en-US" sz="1800" b="0" i="0" dirty="0" err="1">
                <a:solidFill>
                  <a:srgbClr val="3333FF"/>
                </a:solidFill>
                <a:ea typeface="Times" pitchFamily="18" charset="0"/>
                <a:cs typeface="Times New Roman" pitchFamily="18" charset="0"/>
              </a:rPr>
              <a:t>poloidal</a:t>
            </a:r>
            <a:r>
              <a:rPr lang="en-US" sz="1800" b="0" i="0" dirty="0">
                <a:solidFill>
                  <a:srgbClr val="3333FF"/>
                </a:solidFill>
                <a:ea typeface="Times" pitchFamily="18" charset="0"/>
                <a:cs typeface="Times New Roman" pitchFamily="18" charset="0"/>
              </a:rPr>
              <a:t> locations</a:t>
            </a:r>
          </a:p>
          <a:p>
            <a:pPr lvl="1" indent="-114300" eaLnBrk="0" hangingPunct="0">
              <a:tabLst>
                <a:tab pos="288925" algn="l"/>
              </a:tabLst>
            </a:pPr>
            <a:r>
              <a:rPr lang="en-US" sz="1800" b="0" i="0" dirty="0" smtClean="0">
                <a:solidFill>
                  <a:srgbClr val="3333FF"/>
                </a:solidFill>
                <a:ea typeface="Times" pitchFamily="18" charset="0"/>
                <a:cs typeface="Times New Roman" pitchFamily="18" charset="0"/>
              </a:rPr>
              <a:t>- Simultaneous </a:t>
            </a:r>
            <a:r>
              <a:rPr lang="en-US" sz="1800" b="0" i="0" dirty="0">
                <a:solidFill>
                  <a:srgbClr val="3333FF"/>
                </a:solidFill>
                <a:ea typeface="Times" pitchFamily="18" charset="0"/>
                <a:cs typeface="Times New Roman" pitchFamily="18" charset="0"/>
              </a:rPr>
              <a:t>injection from multiple locations to maintain cold edge mantle and reduce </a:t>
            </a:r>
            <a:r>
              <a:rPr lang="en-US" sz="1800" b="0" i="0" dirty="0" err="1">
                <a:solidFill>
                  <a:srgbClr val="3333FF"/>
                </a:solidFill>
                <a:ea typeface="Times" pitchFamily="18" charset="0"/>
                <a:cs typeface="Times New Roman" pitchFamily="18" charset="0"/>
              </a:rPr>
              <a:t>poloidal</a:t>
            </a:r>
            <a:r>
              <a:rPr lang="en-US" sz="1800" b="0" i="0" dirty="0">
                <a:solidFill>
                  <a:srgbClr val="3333FF"/>
                </a:solidFill>
                <a:ea typeface="Times" pitchFamily="18" charset="0"/>
                <a:cs typeface="Times New Roman" pitchFamily="18" charset="0"/>
              </a:rPr>
              <a:t> asymmetries</a:t>
            </a:r>
          </a:p>
          <a:p>
            <a:pPr>
              <a:spcBef>
                <a:spcPct val="20000"/>
              </a:spcBef>
            </a:pPr>
            <a:endParaRPr lang="en-US" sz="1800" i="0" dirty="0">
              <a:solidFill>
                <a:schemeClr val="tx1"/>
              </a:solidFill>
              <a:ea typeface="Times" pitchFamily="18" charset="0"/>
              <a:cs typeface="Times New Roman" pitchFamily="18" charset="0"/>
            </a:endParaRPr>
          </a:p>
        </p:txBody>
      </p:sp>
      <p:sp>
        <p:nvSpPr>
          <p:cNvPr id="2053" name="TextBox 6"/>
          <p:cNvSpPr txBox="1">
            <a:spLocks noChangeArrowheads="1"/>
          </p:cNvSpPr>
          <p:nvPr/>
        </p:nvSpPr>
        <p:spPr bwMode="auto">
          <a:xfrm>
            <a:off x="32078" y="5612993"/>
            <a:ext cx="4463722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i="0" dirty="0">
                <a:solidFill>
                  <a:srgbClr val="FF3300"/>
                </a:solidFill>
              </a:rPr>
              <a:t>1a:</a:t>
            </a:r>
            <a:r>
              <a:rPr lang="en-US" sz="1800" i="0" dirty="0"/>
              <a:t>  Private flux region   </a:t>
            </a:r>
            <a:r>
              <a:rPr lang="en-US" sz="1800" i="0" dirty="0">
                <a:solidFill>
                  <a:srgbClr val="FF0000"/>
                </a:solidFill>
              </a:rPr>
              <a:t>1b:</a:t>
            </a:r>
            <a:r>
              <a:rPr lang="en-US" sz="1800" i="0" dirty="0"/>
              <a:t> lower SOL </a:t>
            </a:r>
          </a:p>
          <a:p>
            <a:r>
              <a:rPr lang="en-US" sz="1800" i="0" dirty="0">
                <a:solidFill>
                  <a:srgbClr val="FF0000"/>
                </a:solidFill>
              </a:rPr>
              <a:t>2:</a:t>
            </a:r>
            <a:r>
              <a:rPr lang="en-US" sz="1800" i="0" dirty="0"/>
              <a:t>  Conventional mid-plane injection</a:t>
            </a:r>
          </a:p>
          <a:p>
            <a:r>
              <a:rPr lang="en-US" sz="1800" i="0" dirty="0">
                <a:solidFill>
                  <a:srgbClr val="00CC66"/>
                </a:solidFill>
              </a:rPr>
              <a:t>3:</a:t>
            </a:r>
            <a:r>
              <a:rPr lang="en-US" sz="1800" i="0" dirty="0"/>
              <a:t>  Variation in </a:t>
            </a:r>
            <a:r>
              <a:rPr lang="en-US" sz="1800" i="0" dirty="0" err="1"/>
              <a:t>poloidal</a:t>
            </a:r>
            <a:r>
              <a:rPr lang="en-US" sz="1800" i="0" dirty="0"/>
              <a:t> location</a:t>
            </a:r>
          </a:p>
          <a:p>
            <a:endParaRPr lang="en-US" sz="1100" dirty="0"/>
          </a:p>
        </p:txBody>
      </p:sp>
      <p:sp>
        <p:nvSpPr>
          <p:cNvPr id="2054" name="TextBox 8"/>
          <p:cNvSpPr txBox="1">
            <a:spLocks noChangeArrowheads="1"/>
          </p:cNvSpPr>
          <p:nvPr/>
        </p:nvSpPr>
        <p:spPr bwMode="auto">
          <a:xfrm>
            <a:off x="4572000" y="990600"/>
            <a:ext cx="4572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i="0" dirty="0"/>
              <a:t>       </a:t>
            </a:r>
            <a:r>
              <a:rPr lang="en-US" sz="2000" i="0" dirty="0">
                <a:solidFill>
                  <a:schemeClr val="tx2"/>
                </a:solidFill>
              </a:rPr>
              <a:t>Unique capability of NSTX:</a:t>
            </a:r>
          </a:p>
          <a:p>
            <a:pPr algn="ctr"/>
            <a:r>
              <a:rPr lang="en-US" sz="2000" i="0" dirty="0">
                <a:solidFill>
                  <a:srgbClr val="FF0000"/>
                </a:solidFill>
              </a:rPr>
              <a:t> </a:t>
            </a:r>
            <a:r>
              <a:rPr lang="en-US" sz="2000" i="0" dirty="0" smtClean="0">
                <a:solidFill>
                  <a:srgbClr val="FF0000"/>
                </a:solidFill>
              </a:rPr>
              <a:t>Assess </a:t>
            </a:r>
            <a:r>
              <a:rPr lang="en-US" sz="2000" i="0" dirty="0">
                <a:solidFill>
                  <a:srgbClr val="FF0000"/>
                </a:solidFill>
              </a:rPr>
              <a:t>benefits of injection into the private flux region &amp; the high-field side region vs. LFS mid-plane</a:t>
            </a:r>
          </a:p>
        </p:txBody>
      </p:sp>
      <p:pic>
        <p:nvPicPr>
          <p:cNvPr id="205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90600"/>
            <a:ext cx="4559300" cy="463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-76200" y="3048000"/>
            <a:ext cx="184731" cy="24622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rgbClr val="1822CD"/>
              </a:solidFill>
              <a:effectLst/>
              <a:uLnTx/>
              <a:uFillTx/>
              <a:latin typeface="Helvetica" pitchFamily="34" charset="0"/>
              <a:ea typeface="+mn-ea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960120" y="3026664"/>
            <a:ext cx="210312" cy="429768"/>
          </a:xfrm>
          <a:prstGeom prst="ellipse">
            <a:avLst/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FontTx/>
              <a:buChar char="•"/>
            </a:pPr>
            <a:endParaRPr lang="en-US" dirty="0" smtClean="0">
              <a:latin typeface="Helvetica" pitchFamily="-128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3124200" y="3048000"/>
            <a:ext cx="173736" cy="381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FontTx/>
              <a:buChar char="•"/>
            </a:pPr>
            <a:endParaRPr lang="en-US" dirty="0" smtClean="0">
              <a:latin typeface="Helvetica" pitchFamily="-12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09800" y="5178623"/>
            <a:ext cx="722955" cy="3077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i="0" dirty="0" smtClean="0">
                <a:solidFill>
                  <a:srgbClr val="FF0000"/>
                </a:solidFill>
              </a:rPr>
              <a:t>   1b   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 pitchFamily="34" charset="0"/>
              <a:ea typeface="+mn-ea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62200" y="4953000"/>
            <a:ext cx="960199" cy="261610"/>
          </a:xfrm>
          <a:prstGeom prst="rect">
            <a:avLst/>
          </a:prstGeom>
          <a:solidFill>
            <a:schemeClr val="bg1"/>
          </a:solidFill>
        </p:spPr>
        <p:txBody>
          <a:bodyPr wrap="none" lIns="0" tIns="45720" rIns="0" bIns="45720" rtlCol="0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Gas Injection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9673" y="5178623"/>
            <a:ext cx="708527" cy="3077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i="0" dirty="0" smtClean="0">
                <a:solidFill>
                  <a:srgbClr val="FF0000"/>
                </a:solidFill>
              </a:rPr>
              <a:t>   1a   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 pitchFamily="34" charset="0"/>
              <a:ea typeface="+mn-ea"/>
              <a:cs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4800" y="4953000"/>
            <a:ext cx="960199" cy="261610"/>
          </a:xfrm>
          <a:prstGeom prst="rect">
            <a:avLst/>
          </a:prstGeom>
          <a:solidFill>
            <a:schemeClr val="bg1"/>
          </a:solidFill>
        </p:spPr>
        <p:txBody>
          <a:bodyPr wrap="none" lIns="0" tIns="45720" rIns="0" bIns="45720" rtlCol="0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Gas Injection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Plan for Integration of Diagnostics </a:t>
            </a:r>
            <a:br>
              <a:rPr lang="en-US" sz="2800" dirty="0" smtClean="0"/>
            </a:br>
            <a:r>
              <a:rPr lang="en-US" sz="2800" dirty="0" smtClean="0"/>
              <a:t>and Resulting Data for MGI Experiments</a:t>
            </a:r>
          </a:p>
        </p:txBody>
      </p:sp>
      <p:sp>
        <p:nvSpPr>
          <p:cNvPr id="3076" name="Rectangle 3"/>
          <p:cNvSpPr txBox="1">
            <a:spLocks noChangeArrowheads="1"/>
          </p:cNvSpPr>
          <p:nvPr/>
        </p:nvSpPr>
        <p:spPr bwMode="auto">
          <a:xfrm>
            <a:off x="152400" y="1066800"/>
            <a:ext cx="86868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endParaRPr lang="en-US" sz="1800" i="0">
              <a:solidFill>
                <a:schemeClr val="tx1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152400" y="762000"/>
            <a:ext cx="88392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0" i="0" dirty="0"/>
              <a:t>                     </a:t>
            </a:r>
            <a:endParaRPr lang="en-US" sz="2000" i="0" dirty="0"/>
          </a:p>
          <a:p>
            <a:r>
              <a:rPr lang="en-US" sz="2000" b="0" i="0" dirty="0">
                <a:solidFill>
                  <a:schemeClr val="tx2"/>
                </a:solidFill>
              </a:rPr>
              <a:t>Thomson scattering, EFIT, neutral pressure gauges</a:t>
            </a:r>
          </a:p>
          <a:p>
            <a:r>
              <a:rPr lang="en-US" sz="2000" b="0" i="0" dirty="0"/>
              <a:t>	Physics of gas penetration (fraction that penetrates </a:t>
            </a:r>
            <a:r>
              <a:rPr lang="en-US" sz="2000" b="0" i="0" dirty="0" err="1"/>
              <a:t>separatrix</a:t>
            </a:r>
            <a:r>
              <a:rPr lang="en-US" sz="2000" b="0" i="0" dirty="0"/>
              <a:t>)</a:t>
            </a:r>
          </a:p>
          <a:p>
            <a:r>
              <a:rPr lang="en-US" sz="2000" b="0" i="0" dirty="0">
                <a:solidFill>
                  <a:schemeClr val="tx1"/>
                </a:solidFill>
              </a:rPr>
              <a:t>H-alpha array, neutral pressure gauges</a:t>
            </a:r>
          </a:p>
          <a:p>
            <a:r>
              <a:rPr lang="en-US" sz="2000" b="0" i="0" dirty="0"/>
              <a:t>	System response time (gas trigger time to first detection of injected 	gas interacting with the plasma edge)</a:t>
            </a:r>
          </a:p>
          <a:p>
            <a:r>
              <a:rPr lang="en-US" sz="2000" b="0" i="0" dirty="0">
                <a:solidFill>
                  <a:schemeClr val="tx1"/>
                </a:solidFill>
              </a:rPr>
              <a:t>Multi-color Soft X-ray, H-alpha, </a:t>
            </a:r>
            <a:r>
              <a:rPr lang="en-US" sz="2000" b="0" i="0" dirty="0" err="1">
                <a:solidFill>
                  <a:schemeClr val="tx1"/>
                </a:solidFill>
              </a:rPr>
              <a:t>Ip</a:t>
            </a:r>
            <a:r>
              <a:rPr lang="en-US" sz="2000" b="0" i="0" dirty="0">
                <a:solidFill>
                  <a:schemeClr val="tx1"/>
                </a:solidFill>
              </a:rPr>
              <a:t>, EFIT, Thomson scattering, </a:t>
            </a:r>
            <a:r>
              <a:rPr lang="en-US" sz="2000" b="0" i="0" dirty="0" err="1">
                <a:solidFill>
                  <a:schemeClr val="tx1"/>
                </a:solidFill>
              </a:rPr>
              <a:t>Mirnov</a:t>
            </a:r>
            <a:r>
              <a:rPr lang="en-US" sz="2000" b="0" i="0" dirty="0">
                <a:solidFill>
                  <a:schemeClr val="tx1"/>
                </a:solidFill>
              </a:rPr>
              <a:t> coils</a:t>
            </a:r>
          </a:p>
          <a:p>
            <a:r>
              <a:rPr lang="en-US" sz="2000" b="0" i="0" dirty="0"/>
              <a:t>	Delay in current quench after the gas contacts plasma edge</a:t>
            </a:r>
          </a:p>
          <a:p>
            <a:r>
              <a:rPr lang="en-US" sz="2000" b="0" i="0" dirty="0"/>
              <a:t>	Rate of current quench and vertical dynamics of the plasma</a:t>
            </a:r>
          </a:p>
          <a:p>
            <a:r>
              <a:rPr lang="en-US" sz="2000" b="0" i="0" dirty="0"/>
              <a:t>	3-D MHD response to the whole equilibrium and MHD activity 	Thermal quench evolution &amp; pedestal collapse</a:t>
            </a:r>
          </a:p>
          <a:p>
            <a:r>
              <a:rPr lang="en-US" sz="2000" b="0" i="0" dirty="0">
                <a:solidFill>
                  <a:schemeClr val="tx2"/>
                </a:solidFill>
              </a:rPr>
              <a:t>Bolometer array- </a:t>
            </a:r>
            <a:r>
              <a:rPr lang="en-US" sz="2000" b="0" i="0" dirty="0"/>
              <a:t>Core radiated power dynamics</a:t>
            </a:r>
          </a:p>
          <a:p>
            <a:r>
              <a:rPr lang="en-US" sz="2000" b="0" i="0" dirty="0">
                <a:solidFill>
                  <a:schemeClr val="tx2"/>
                </a:solidFill>
              </a:rPr>
              <a:t>Halo current sensors- </a:t>
            </a:r>
            <a:r>
              <a:rPr lang="en-US" sz="2000" b="0" i="0" dirty="0"/>
              <a:t>Dependence on halo current amplitude on gas 	assimilation (Mitigated vs. beta limit and a VDE disruption)</a:t>
            </a:r>
          </a:p>
          <a:p>
            <a:r>
              <a:rPr lang="en-US" sz="2000" b="0" i="0" dirty="0">
                <a:solidFill>
                  <a:schemeClr val="tx2"/>
                </a:solidFill>
              </a:rPr>
              <a:t>Two color </a:t>
            </a:r>
            <a:r>
              <a:rPr lang="en-US" sz="2000" b="0" i="0" dirty="0" err="1">
                <a:solidFill>
                  <a:schemeClr val="tx2"/>
                </a:solidFill>
              </a:rPr>
              <a:t>divertor</a:t>
            </a:r>
            <a:r>
              <a:rPr lang="en-US" sz="2000" b="0" i="0" dirty="0">
                <a:solidFill>
                  <a:schemeClr val="tx2"/>
                </a:solidFill>
              </a:rPr>
              <a:t> fast infrared camera and Eroding thermocouples</a:t>
            </a:r>
          </a:p>
          <a:p>
            <a:r>
              <a:rPr lang="en-US" sz="2000" b="0" i="0" dirty="0">
                <a:solidFill>
                  <a:schemeClr val="accent2"/>
                </a:solidFill>
              </a:rPr>
              <a:t>	Spatial distribution of Thermal loads &amp; fast heat flux measurements</a:t>
            </a:r>
          </a:p>
          <a:p>
            <a:r>
              <a:rPr lang="en-US" sz="2000" b="0" i="0" dirty="0">
                <a:solidFill>
                  <a:schemeClr val="tx1"/>
                </a:solidFill>
              </a:rPr>
              <a:t>Locked mode, RWM mode</a:t>
            </a:r>
            <a:r>
              <a:rPr lang="en-US" sz="2000" b="0" i="0" dirty="0"/>
              <a:t> - n=0 mode detectors - Precursors to disruption </a:t>
            </a:r>
          </a:p>
          <a:p>
            <a:endParaRPr lang="en-US" sz="1050" b="0" i="0" dirty="0"/>
          </a:p>
          <a:p>
            <a:r>
              <a:rPr lang="en-US" sz="2000" b="0" i="0" dirty="0">
                <a:solidFill>
                  <a:schemeClr val="tx2"/>
                </a:solidFill>
              </a:rPr>
              <a:t>Provide data to groups involved in NIMROD, KPRAD, EIRENE-SOLTPS</a:t>
            </a:r>
          </a:p>
          <a:p>
            <a:endParaRPr lang="en-US" sz="2000" b="0" i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6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</a:t>
            </a:r>
            <a:r>
              <a:rPr lang="en-US" dirty="0" err="1"/>
              <a:t>Nonaxisymmetric</a:t>
            </a:r>
            <a:r>
              <a:rPr lang="en-US" dirty="0"/>
              <a:t> Control Coil </a:t>
            </a:r>
            <a:r>
              <a:rPr lang="en-US" dirty="0" smtClean="0"/>
              <a:t>(</a:t>
            </a:r>
            <a:r>
              <a:rPr lang="en-US" dirty="0"/>
              <a:t>NCC</a:t>
            </a:r>
            <a:r>
              <a:rPr lang="en-US" dirty="0" smtClean="0"/>
              <a:t>)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Expand Control Capabilities, Understanding of 3D Effects</a:t>
            </a:r>
          </a:p>
        </p:txBody>
      </p:sp>
      <p:sp>
        <p:nvSpPr>
          <p:cNvPr id="1796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3825" y="1084263"/>
            <a:ext cx="5210175" cy="524033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/>
              <a:t>Non-axisymmetric control coil (NCC) – at least </a:t>
            </a:r>
            <a:r>
              <a:rPr lang="en-US" sz="1800" u="sng"/>
              <a:t>four</a:t>
            </a:r>
            <a:r>
              <a:rPr lang="en-US" sz="1800"/>
              <a:t> applications: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RWM stabilization (</a:t>
            </a:r>
            <a:r>
              <a:rPr lang="en-US" sz="1600" i="1"/>
              <a:t>n</a:t>
            </a:r>
            <a:r>
              <a:rPr lang="en-US" sz="1600"/>
              <a:t>&gt;1, up to 99% of n=1 with-wall </a:t>
            </a:r>
            <a:r>
              <a:rPr lang="en-US" sz="1600">
                <a:latin typeface="Symbol" pitchFamily="18" charset="2"/>
                <a:sym typeface="Symbol" pitchFamily="18" charset="2"/>
              </a:rPr>
              <a:t></a:t>
            </a:r>
            <a:r>
              <a:rPr lang="en-US" sz="1600" baseline="-25000"/>
              <a:t>N</a:t>
            </a:r>
            <a:r>
              <a:rPr lang="en-US" sz="1600"/>
              <a:t>)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DEFC with greater poloidal spectrum capability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ELM control via RMP (</a:t>
            </a:r>
            <a:r>
              <a:rPr lang="en-US" sz="1600" i="1"/>
              <a:t>n</a:t>
            </a:r>
            <a:r>
              <a:rPr lang="en-US" sz="1600"/>
              <a:t> = 6).</a:t>
            </a:r>
          </a:p>
          <a:p>
            <a:pPr lvl="1">
              <a:lnSpc>
                <a:spcPct val="90000"/>
              </a:lnSpc>
            </a:pPr>
            <a:r>
              <a:rPr lang="en-US" sz="1600" i="1"/>
              <a:t>n</a:t>
            </a:r>
            <a:r>
              <a:rPr lang="en-US" sz="1600"/>
              <a:t> &gt; 1 propagation, increased V</a:t>
            </a:r>
            <a:r>
              <a:rPr lang="en-US" sz="1600" baseline="-25000">
                <a:latin typeface="Symbol" pitchFamily="18" charset="2"/>
              </a:rPr>
              <a:t>f </a:t>
            </a:r>
            <a:r>
              <a:rPr lang="en-US" sz="1600"/>
              <a:t>control).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Similar to proposed ITER coil design.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1800"/>
              <a:t>Addition of 2</a:t>
            </a:r>
            <a:r>
              <a:rPr lang="en-US" sz="1800" baseline="30000"/>
              <a:t>nd</a:t>
            </a:r>
            <a:r>
              <a:rPr lang="en-US" sz="1800"/>
              <a:t> SPA power supply unit: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Feedback on n &gt; 1 RWMs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Independent upper/lower n=1 feedback, for non-rigid modes.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1800"/>
              <a:t>Design activities continue: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GA collaboration </a:t>
            </a:r>
            <a:r>
              <a:rPr lang="en-US" sz="1600">
                <a:solidFill>
                  <a:srgbClr val="0000FF"/>
                </a:solidFill>
              </a:rPr>
              <a:t>(T. Evans)</a:t>
            </a:r>
            <a:r>
              <a:rPr lang="en-US" sz="1600"/>
              <a:t> computed favorable coil combinations/variations for RMP ELM suppression of NSTX plasmas (2009)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CU group assessing design for RWM stabilization capabilities compatible with ELM control</a:t>
            </a:r>
          </a:p>
        </p:txBody>
      </p:sp>
      <p:sp>
        <p:nvSpPr>
          <p:cNvPr id="1796100" name="Text Box 4"/>
          <p:cNvSpPr txBox="1">
            <a:spLocks noChangeArrowheads="1"/>
          </p:cNvSpPr>
          <p:nvPr/>
        </p:nvSpPr>
        <p:spPr bwMode="auto">
          <a:xfrm>
            <a:off x="5291138" y="1587500"/>
            <a:ext cx="1065212" cy="581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>
                <a:solidFill>
                  <a:srgbClr val="FF0000"/>
                </a:solidFill>
                <a:latin typeface="Arial" pitchFamily="34" charset="0"/>
              </a:rPr>
              <a:t>Primary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>
                <a:solidFill>
                  <a:srgbClr val="FF0000"/>
                </a:solidFill>
                <a:latin typeface="Arial" pitchFamily="34" charset="0"/>
              </a:rPr>
              <a:t>PP option</a:t>
            </a:r>
          </a:p>
        </p:txBody>
      </p:sp>
      <p:sp>
        <p:nvSpPr>
          <p:cNvPr id="1796101" name="Text Box 5"/>
          <p:cNvSpPr txBox="1">
            <a:spLocks noChangeArrowheads="1"/>
          </p:cNvSpPr>
          <p:nvPr/>
        </p:nvSpPr>
        <p:spPr bwMode="auto">
          <a:xfrm>
            <a:off x="5654675" y="1019175"/>
            <a:ext cx="1255713" cy="581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>
                <a:solidFill>
                  <a:schemeClr val="accent1"/>
                </a:solidFill>
                <a:latin typeface="Arial" pitchFamily="34" charset="0"/>
              </a:rPr>
              <a:t>Secondary PP option</a:t>
            </a:r>
          </a:p>
        </p:txBody>
      </p:sp>
      <p:sp>
        <p:nvSpPr>
          <p:cNvPr id="1796102" name="Text Box 6"/>
          <p:cNvSpPr txBox="1">
            <a:spLocks noChangeArrowheads="1"/>
          </p:cNvSpPr>
          <p:nvPr/>
        </p:nvSpPr>
        <p:spPr bwMode="auto">
          <a:xfrm>
            <a:off x="5337175" y="2222500"/>
            <a:ext cx="895350" cy="581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>
                <a:solidFill>
                  <a:srgbClr val="0000FF"/>
                </a:solidFill>
                <a:latin typeface="Arial" pitchFamily="34" charset="0"/>
              </a:rPr>
              <a:t>Existing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>
                <a:solidFill>
                  <a:srgbClr val="0000FF"/>
                </a:solidFill>
                <a:latin typeface="Arial" pitchFamily="34" charset="0"/>
              </a:rPr>
              <a:t>coils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6532563" y="1006475"/>
            <a:ext cx="2436812" cy="2768600"/>
            <a:chOff x="4072" y="917"/>
            <a:chExt cx="1535" cy="1744"/>
          </a:xfrm>
        </p:grpSpPr>
        <p:pic>
          <p:nvPicPr>
            <p:cNvPr id="1796104" name="Picture 8" descr="plot2NSTXv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072" y="917"/>
              <a:ext cx="1535" cy="174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4179" y="1339"/>
              <a:ext cx="1028" cy="573"/>
              <a:chOff x="492" y="1582"/>
              <a:chExt cx="1940" cy="1020"/>
            </a:xfrm>
          </p:grpSpPr>
          <p:sp>
            <p:nvSpPr>
              <p:cNvPr id="1796106" name="Freeform 10"/>
              <p:cNvSpPr>
                <a:spLocks/>
              </p:cNvSpPr>
              <p:nvPr/>
            </p:nvSpPr>
            <p:spPr bwMode="auto">
              <a:xfrm>
                <a:off x="2082" y="2174"/>
                <a:ext cx="350" cy="396"/>
              </a:xfrm>
              <a:custGeom>
                <a:avLst/>
                <a:gdLst/>
                <a:ahLst/>
                <a:cxnLst>
                  <a:cxn ang="0">
                    <a:pos x="328" y="0"/>
                  </a:cxn>
                  <a:cxn ang="0">
                    <a:pos x="224" y="32"/>
                  </a:cxn>
                  <a:cxn ang="0">
                    <a:pos x="118" y="60"/>
                  </a:cxn>
                  <a:cxn ang="0">
                    <a:pos x="0" y="82"/>
                  </a:cxn>
                  <a:cxn ang="0">
                    <a:pos x="30" y="396"/>
                  </a:cxn>
                  <a:cxn ang="0">
                    <a:pos x="130" y="378"/>
                  </a:cxn>
                  <a:cxn ang="0">
                    <a:pos x="272" y="346"/>
                  </a:cxn>
                  <a:cxn ang="0">
                    <a:pos x="350" y="320"/>
                  </a:cxn>
                </a:cxnLst>
                <a:rect l="0" t="0" r="r" b="b"/>
                <a:pathLst>
                  <a:path w="350" h="396">
                    <a:moveTo>
                      <a:pt x="328" y="0"/>
                    </a:moveTo>
                    <a:lnTo>
                      <a:pt x="224" y="32"/>
                    </a:lnTo>
                    <a:lnTo>
                      <a:pt x="118" y="60"/>
                    </a:lnTo>
                    <a:lnTo>
                      <a:pt x="0" y="82"/>
                    </a:lnTo>
                    <a:lnTo>
                      <a:pt x="30" y="396"/>
                    </a:lnTo>
                    <a:lnTo>
                      <a:pt x="130" y="378"/>
                    </a:lnTo>
                    <a:lnTo>
                      <a:pt x="272" y="346"/>
                    </a:lnTo>
                    <a:lnTo>
                      <a:pt x="350" y="320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07" name="Freeform 11"/>
              <p:cNvSpPr>
                <a:spLocks/>
              </p:cNvSpPr>
              <p:nvPr/>
            </p:nvSpPr>
            <p:spPr bwMode="auto">
              <a:xfrm>
                <a:off x="1462" y="2266"/>
                <a:ext cx="556" cy="33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66" y="14"/>
                  </a:cxn>
                  <a:cxn ang="0">
                    <a:pos x="278" y="16"/>
                  </a:cxn>
                  <a:cxn ang="0">
                    <a:pos x="392" y="14"/>
                  </a:cxn>
                  <a:cxn ang="0">
                    <a:pos x="472" y="8"/>
                  </a:cxn>
                  <a:cxn ang="0">
                    <a:pos x="528" y="0"/>
                  </a:cxn>
                  <a:cxn ang="0">
                    <a:pos x="556" y="312"/>
                  </a:cxn>
                  <a:cxn ang="0">
                    <a:pos x="550" y="322"/>
                  </a:cxn>
                  <a:cxn ang="0">
                    <a:pos x="428" y="332"/>
                  </a:cxn>
                  <a:cxn ang="0">
                    <a:pos x="274" y="336"/>
                  </a:cxn>
                  <a:cxn ang="0">
                    <a:pos x="92" y="326"/>
                  </a:cxn>
                  <a:cxn ang="0">
                    <a:pos x="0" y="318"/>
                  </a:cxn>
                  <a:cxn ang="0">
                    <a:pos x="24" y="0"/>
                  </a:cxn>
                </a:cxnLst>
                <a:rect l="0" t="0" r="r" b="b"/>
                <a:pathLst>
                  <a:path w="556" h="336">
                    <a:moveTo>
                      <a:pt x="24" y="0"/>
                    </a:moveTo>
                    <a:lnTo>
                      <a:pt x="166" y="14"/>
                    </a:lnTo>
                    <a:lnTo>
                      <a:pt x="278" y="16"/>
                    </a:lnTo>
                    <a:lnTo>
                      <a:pt x="392" y="14"/>
                    </a:lnTo>
                    <a:lnTo>
                      <a:pt x="472" y="8"/>
                    </a:lnTo>
                    <a:lnTo>
                      <a:pt x="528" y="0"/>
                    </a:lnTo>
                    <a:lnTo>
                      <a:pt x="556" y="312"/>
                    </a:lnTo>
                    <a:lnTo>
                      <a:pt x="550" y="322"/>
                    </a:lnTo>
                    <a:lnTo>
                      <a:pt x="428" y="332"/>
                    </a:lnTo>
                    <a:lnTo>
                      <a:pt x="274" y="336"/>
                    </a:lnTo>
                    <a:lnTo>
                      <a:pt x="92" y="326"/>
                    </a:lnTo>
                    <a:lnTo>
                      <a:pt x="0" y="318"/>
                    </a:lnTo>
                    <a:lnTo>
                      <a:pt x="24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08" name="Freeform 12"/>
              <p:cNvSpPr>
                <a:spLocks/>
              </p:cNvSpPr>
              <p:nvPr/>
            </p:nvSpPr>
            <p:spPr bwMode="auto">
              <a:xfrm>
                <a:off x="878" y="2126"/>
                <a:ext cx="522" cy="448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180" y="44"/>
                  </a:cxn>
                  <a:cxn ang="0">
                    <a:pos x="304" y="84"/>
                  </a:cxn>
                  <a:cxn ang="0">
                    <a:pos x="404" y="108"/>
                  </a:cxn>
                  <a:cxn ang="0">
                    <a:pos x="476" y="122"/>
                  </a:cxn>
                  <a:cxn ang="0">
                    <a:pos x="522" y="130"/>
                  </a:cxn>
                  <a:cxn ang="0">
                    <a:pos x="492" y="448"/>
                  </a:cxn>
                  <a:cxn ang="0">
                    <a:pos x="376" y="424"/>
                  </a:cxn>
                  <a:cxn ang="0">
                    <a:pos x="232" y="390"/>
                  </a:cxn>
                  <a:cxn ang="0">
                    <a:pos x="108" y="350"/>
                  </a:cxn>
                  <a:cxn ang="0">
                    <a:pos x="0" y="306"/>
                  </a:cxn>
                  <a:cxn ang="0">
                    <a:pos x="78" y="0"/>
                  </a:cxn>
                </a:cxnLst>
                <a:rect l="0" t="0" r="r" b="b"/>
                <a:pathLst>
                  <a:path w="522" h="448">
                    <a:moveTo>
                      <a:pt x="78" y="0"/>
                    </a:moveTo>
                    <a:lnTo>
                      <a:pt x="180" y="44"/>
                    </a:lnTo>
                    <a:lnTo>
                      <a:pt x="304" y="84"/>
                    </a:lnTo>
                    <a:lnTo>
                      <a:pt x="404" y="108"/>
                    </a:lnTo>
                    <a:lnTo>
                      <a:pt x="476" y="122"/>
                    </a:lnTo>
                    <a:lnTo>
                      <a:pt x="522" y="130"/>
                    </a:lnTo>
                    <a:lnTo>
                      <a:pt x="492" y="448"/>
                    </a:lnTo>
                    <a:lnTo>
                      <a:pt x="376" y="424"/>
                    </a:lnTo>
                    <a:lnTo>
                      <a:pt x="232" y="390"/>
                    </a:lnTo>
                    <a:lnTo>
                      <a:pt x="108" y="350"/>
                    </a:lnTo>
                    <a:lnTo>
                      <a:pt x="0" y="306"/>
                    </a:lnTo>
                    <a:lnTo>
                      <a:pt x="78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09" name="Freeform 13"/>
              <p:cNvSpPr>
                <a:spLocks/>
              </p:cNvSpPr>
              <p:nvPr/>
            </p:nvSpPr>
            <p:spPr bwMode="auto">
              <a:xfrm>
                <a:off x="552" y="1884"/>
                <a:ext cx="320" cy="496"/>
              </a:xfrm>
              <a:custGeom>
                <a:avLst/>
                <a:gdLst/>
                <a:ahLst/>
                <a:cxnLst>
                  <a:cxn ang="0">
                    <a:pos x="320" y="196"/>
                  </a:cxn>
                  <a:cxn ang="0">
                    <a:pos x="238" y="144"/>
                  </a:cxn>
                  <a:cxn ang="0">
                    <a:pos x="156" y="76"/>
                  </a:cxn>
                  <a:cxn ang="0">
                    <a:pos x="96" y="0"/>
                  </a:cxn>
                  <a:cxn ang="0">
                    <a:pos x="0" y="286"/>
                  </a:cxn>
                  <a:cxn ang="0">
                    <a:pos x="48" y="346"/>
                  </a:cxn>
                  <a:cxn ang="0">
                    <a:pos x="122" y="416"/>
                  </a:cxn>
                  <a:cxn ang="0">
                    <a:pos x="210" y="482"/>
                  </a:cxn>
                  <a:cxn ang="0">
                    <a:pos x="240" y="496"/>
                  </a:cxn>
                </a:cxnLst>
                <a:rect l="0" t="0" r="r" b="b"/>
                <a:pathLst>
                  <a:path w="320" h="496">
                    <a:moveTo>
                      <a:pt x="320" y="196"/>
                    </a:moveTo>
                    <a:lnTo>
                      <a:pt x="238" y="144"/>
                    </a:lnTo>
                    <a:lnTo>
                      <a:pt x="156" y="76"/>
                    </a:lnTo>
                    <a:lnTo>
                      <a:pt x="96" y="0"/>
                    </a:lnTo>
                    <a:lnTo>
                      <a:pt x="0" y="286"/>
                    </a:lnTo>
                    <a:lnTo>
                      <a:pt x="48" y="346"/>
                    </a:lnTo>
                    <a:lnTo>
                      <a:pt x="122" y="416"/>
                    </a:lnTo>
                    <a:lnTo>
                      <a:pt x="210" y="482"/>
                    </a:lnTo>
                    <a:lnTo>
                      <a:pt x="240" y="496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10" name="Freeform 14"/>
              <p:cNvSpPr>
                <a:spLocks/>
              </p:cNvSpPr>
              <p:nvPr/>
            </p:nvSpPr>
            <p:spPr bwMode="auto">
              <a:xfrm>
                <a:off x="492" y="1582"/>
                <a:ext cx="132" cy="390"/>
              </a:xfrm>
              <a:custGeom>
                <a:avLst/>
                <a:gdLst/>
                <a:ahLst/>
                <a:cxnLst>
                  <a:cxn ang="0">
                    <a:pos x="0" y="390"/>
                  </a:cxn>
                  <a:cxn ang="0">
                    <a:pos x="4" y="328"/>
                  </a:cxn>
                  <a:cxn ang="0">
                    <a:pos x="132" y="0"/>
                  </a:cxn>
                  <a:cxn ang="0">
                    <a:pos x="108" y="82"/>
                  </a:cxn>
                  <a:cxn ang="0">
                    <a:pos x="104" y="126"/>
                  </a:cxn>
                  <a:cxn ang="0">
                    <a:pos x="106" y="168"/>
                  </a:cxn>
                  <a:cxn ang="0">
                    <a:pos x="118" y="216"/>
                  </a:cxn>
                  <a:cxn ang="0">
                    <a:pos x="132" y="238"/>
                  </a:cxn>
                </a:cxnLst>
                <a:rect l="0" t="0" r="r" b="b"/>
                <a:pathLst>
                  <a:path w="132" h="390">
                    <a:moveTo>
                      <a:pt x="0" y="390"/>
                    </a:moveTo>
                    <a:lnTo>
                      <a:pt x="4" y="328"/>
                    </a:lnTo>
                    <a:lnTo>
                      <a:pt x="132" y="0"/>
                    </a:lnTo>
                    <a:lnTo>
                      <a:pt x="108" y="82"/>
                    </a:lnTo>
                    <a:lnTo>
                      <a:pt x="104" y="126"/>
                    </a:lnTo>
                    <a:lnTo>
                      <a:pt x="106" y="168"/>
                    </a:lnTo>
                    <a:lnTo>
                      <a:pt x="118" y="216"/>
                    </a:lnTo>
                    <a:lnTo>
                      <a:pt x="132" y="238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15"/>
            <p:cNvGrpSpPr>
              <a:grpSpLocks/>
            </p:cNvGrpSpPr>
            <p:nvPr/>
          </p:nvGrpSpPr>
          <p:grpSpPr bwMode="auto">
            <a:xfrm>
              <a:off x="4252" y="1203"/>
              <a:ext cx="930" cy="469"/>
              <a:chOff x="630" y="1340"/>
              <a:chExt cx="1754" cy="834"/>
            </a:xfrm>
          </p:grpSpPr>
          <p:sp>
            <p:nvSpPr>
              <p:cNvPr id="1796112" name="Freeform 16"/>
              <p:cNvSpPr>
                <a:spLocks/>
              </p:cNvSpPr>
              <p:nvPr/>
            </p:nvSpPr>
            <p:spPr bwMode="auto">
              <a:xfrm>
                <a:off x="630" y="1340"/>
                <a:ext cx="190" cy="342"/>
              </a:xfrm>
              <a:custGeom>
                <a:avLst/>
                <a:gdLst/>
                <a:ahLst/>
                <a:cxnLst>
                  <a:cxn ang="0">
                    <a:pos x="0" y="342"/>
                  </a:cxn>
                  <a:cxn ang="0">
                    <a:pos x="14" y="250"/>
                  </a:cxn>
                  <a:cxn ang="0">
                    <a:pos x="32" y="170"/>
                  </a:cxn>
                  <a:cxn ang="0">
                    <a:pos x="188" y="0"/>
                  </a:cxn>
                  <a:cxn ang="0">
                    <a:pos x="190" y="12"/>
                  </a:cxn>
                  <a:cxn ang="0">
                    <a:pos x="174" y="58"/>
                  </a:cxn>
                  <a:cxn ang="0">
                    <a:pos x="168" y="108"/>
                  </a:cxn>
                  <a:cxn ang="0">
                    <a:pos x="174" y="138"/>
                  </a:cxn>
                  <a:cxn ang="0">
                    <a:pos x="184" y="174"/>
                  </a:cxn>
                </a:cxnLst>
                <a:rect l="0" t="0" r="r" b="b"/>
                <a:pathLst>
                  <a:path w="190" h="342">
                    <a:moveTo>
                      <a:pt x="0" y="342"/>
                    </a:moveTo>
                    <a:lnTo>
                      <a:pt x="14" y="250"/>
                    </a:lnTo>
                    <a:lnTo>
                      <a:pt x="32" y="170"/>
                    </a:lnTo>
                    <a:lnTo>
                      <a:pt x="188" y="0"/>
                    </a:lnTo>
                    <a:lnTo>
                      <a:pt x="190" y="12"/>
                    </a:lnTo>
                    <a:lnTo>
                      <a:pt x="174" y="58"/>
                    </a:lnTo>
                    <a:lnTo>
                      <a:pt x="168" y="108"/>
                    </a:lnTo>
                    <a:lnTo>
                      <a:pt x="174" y="138"/>
                    </a:lnTo>
                    <a:lnTo>
                      <a:pt x="184" y="174"/>
                    </a:lnTo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13" name="Freeform 17"/>
              <p:cNvSpPr>
                <a:spLocks/>
              </p:cNvSpPr>
              <p:nvPr/>
            </p:nvSpPr>
            <p:spPr bwMode="auto">
              <a:xfrm>
                <a:off x="690" y="1578"/>
                <a:ext cx="322" cy="400"/>
              </a:xfrm>
              <a:custGeom>
                <a:avLst/>
                <a:gdLst/>
                <a:ahLst/>
                <a:cxnLst>
                  <a:cxn ang="0">
                    <a:pos x="210" y="400"/>
                  </a:cxn>
                  <a:cxn ang="0">
                    <a:pos x="106" y="334"/>
                  </a:cxn>
                  <a:cxn ang="0">
                    <a:pos x="32" y="258"/>
                  </a:cxn>
                  <a:cxn ang="0">
                    <a:pos x="0" y="216"/>
                  </a:cxn>
                  <a:cxn ang="0">
                    <a:pos x="154" y="0"/>
                  </a:cxn>
                  <a:cxn ang="0">
                    <a:pos x="192" y="58"/>
                  </a:cxn>
                  <a:cxn ang="0">
                    <a:pos x="252" y="110"/>
                  </a:cxn>
                  <a:cxn ang="0">
                    <a:pos x="306" y="150"/>
                  </a:cxn>
                  <a:cxn ang="0">
                    <a:pos x="322" y="156"/>
                  </a:cxn>
                </a:cxnLst>
                <a:rect l="0" t="0" r="r" b="b"/>
                <a:pathLst>
                  <a:path w="322" h="400">
                    <a:moveTo>
                      <a:pt x="210" y="400"/>
                    </a:moveTo>
                    <a:lnTo>
                      <a:pt x="106" y="334"/>
                    </a:lnTo>
                    <a:lnTo>
                      <a:pt x="32" y="258"/>
                    </a:lnTo>
                    <a:lnTo>
                      <a:pt x="0" y="216"/>
                    </a:lnTo>
                    <a:lnTo>
                      <a:pt x="154" y="0"/>
                    </a:lnTo>
                    <a:lnTo>
                      <a:pt x="192" y="58"/>
                    </a:lnTo>
                    <a:lnTo>
                      <a:pt x="252" y="110"/>
                    </a:lnTo>
                    <a:lnTo>
                      <a:pt x="306" y="150"/>
                    </a:lnTo>
                    <a:lnTo>
                      <a:pt x="322" y="156"/>
                    </a:lnTo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14" name="Freeform 18"/>
              <p:cNvSpPr>
                <a:spLocks/>
              </p:cNvSpPr>
              <p:nvPr/>
            </p:nvSpPr>
            <p:spPr bwMode="auto">
              <a:xfrm>
                <a:off x="1000" y="1784"/>
                <a:ext cx="454" cy="364"/>
              </a:xfrm>
              <a:custGeom>
                <a:avLst/>
                <a:gdLst/>
                <a:ahLst/>
                <a:cxnLst>
                  <a:cxn ang="0">
                    <a:pos x="0" y="248"/>
                  </a:cxn>
                  <a:cxn ang="0">
                    <a:pos x="98" y="0"/>
                  </a:cxn>
                  <a:cxn ang="0">
                    <a:pos x="214" y="42"/>
                  </a:cxn>
                  <a:cxn ang="0">
                    <a:pos x="290" y="66"/>
                  </a:cxn>
                  <a:cxn ang="0">
                    <a:pos x="380" y="90"/>
                  </a:cxn>
                  <a:cxn ang="0">
                    <a:pos x="454" y="104"/>
                  </a:cxn>
                  <a:cxn ang="0">
                    <a:pos x="404" y="364"/>
                  </a:cxn>
                  <a:cxn ang="0">
                    <a:pos x="204" y="322"/>
                  </a:cxn>
                  <a:cxn ang="0">
                    <a:pos x="80" y="284"/>
                  </a:cxn>
                  <a:cxn ang="0">
                    <a:pos x="38" y="268"/>
                  </a:cxn>
                  <a:cxn ang="0">
                    <a:pos x="0" y="248"/>
                  </a:cxn>
                </a:cxnLst>
                <a:rect l="0" t="0" r="r" b="b"/>
                <a:pathLst>
                  <a:path w="454" h="364">
                    <a:moveTo>
                      <a:pt x="0" y="248"/>
                    </a:moveTo>
                    <a:lnTo>
                      <a:pt x="98" y="0"/>
                    </a:lnTo>
                    <a:lnTo>
                      <a:pt x="214" y="42"/>
                    </a:lnTo>
                    <a:lnTo>
                      <a:pt x="290" y="66"/>
                    </a:lnTo>
                    <a:lnTo>
                      <a:pt x="380" y="90"/>
                    </a:lnTo>
                    <a:lnTo>
                      <a:pt x="454" y="104"/>
                    </a:lnTo>
                    <a:lnTo>
                      <a:pt x="404" y="364"/>
                    </a:lnTo>
                    <a:lnTo>
                      <a:pt x="204" y="322"/>
                    </a:lnTo>
                    <a:lnTo>
                      <a:pt x="80" y="284"/>
                    </a:lnTo>
                    <a:lnTo>
                      <a:pt x="38" y="268"/>
                    </a:lnTo>
                    <a:lnTo>
                      <a:pt x="0" y="248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15" name="Freeform 19"/>
              <p:cNvSpPr>
                <a:spLocks/>
              </p:cNvSpPr>
              <p:nvPr/>
            </p:nvSpPr>
            <p:spPr bwMode="auto">
              <a:xfrm>
                <a:off x="1508" y="1896"/>
                <a:ext cx="460" cy="278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148" y="10"/>
                  </a:cxn>
                  <a:cxn ang="0">
                    <a:pos x="244" y="12"/>
                  </a:cxn>
                  <a:cxn ang="0">
                    <a:pos x="360" y="8"/>
                  </a:cxn>
                  <a:cxn ang="0">
                    <a:pos x="428" y="0"/>
                  </a:cxn>
                  <a:cxn ang="0">
                    <a:pos x="460" y="266"/>
                  </a:cxn>
                  <a:cxn ang="0">
                    <a:pos x="310" y="278"/>
                  </a:cxn>
                  <a:cxn ang="0">
                    <a:pos x="170" y="278"/>
                  </a:cxn>
                  <a:cxn ang="0">
                    <a:pos x="48" y="272"/>
                  </a:cxn>
                  <a:cxn ang="0">
                    <a:pos x="0" y="268"/>
                  </a:cxn>
                  <a:cxn ang="0">
                    <a:pos x="32" y="0"/>
                  </a:cxn>
                </a:cxnLst>
                <a:rect l="0" t="0" r="r" b="b"/>
                <a:pathLst>
                  <a:path w="460" h="278">
                    <a:moveTo>
                      <a:pt x="32" y="0"/>
                    </a:moveTo>
                    <a:lnTo>
                      <a:pt x="148" y="10"/>
                    </a:lnTo>
                    <a:lnTo>
                      <a:pt x="244" y="12"/>
                    </a:lnTo>
                    <a:lnTo>
                      <a:pt x="360" y="8"/>
                    </a:lnTo>
                    <a:lnTo>
                      <a:pt x="428" y="0"/>
                    </a:lnTo>
                    <a:lnTo>
                      <a:pt x="460" y="266"/>
                    </a:lnTo>
                    <a:lnTo>
                      <a:pt x="310" y="278"/>
                    </a:lnTo>
                    <a:lnTo>
                      <a:pt x="170" y="278"/>
                    </a:lnTo>
                    <a:lnTo>
                      <a:pt x="48" y="272"/>
                    </a:lnTo>
                    <a:lnTo>
                      <a:pt x="0" y="268"/>
                    </a:lnTo>
                    <a:lnTo>
                      <a:pt x="32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16" name="Freeform 20"/>
              <p:cNvSpPr>
                <a:spLocks/>
              </p:cNvSpPr>
              <p:nvPr/>
            </p:nvSpPr>
            <p:spPr bwMode="auto">
              <a:xfrm>
                <a:off x="2026" y="1826"/>
                <a:ext cx="358" cy="322"/>
              </a:xfrm>
              <a:custGeom>
                <a:avLst/>
                <a:gdLst/>
                <a:ahLst/>
                <a:cxnLst>
                  <a:cxn ang="0">
                    <a:pos x="242" y="0"/>
                  </a:cxn>
                  <a:cxn ang="0">
                    <a:pos x="162" y="26"/>
                  </a:cxn>
                  <a:cxn ang="0">
                    <a:pos x="76" y="46"/>
                  </a:cxn>
                  <a:cxn ang="0">
                    <a:pos x="0" y="58"/>
                  </a:cxn>
                  <a:cxn ang="0">
                    <a:pos x="48" y="322"/>
                  </a:cxn>
                  <a:cxn ang="0">
                    <a:pos x="162" y="300"/>
                  </a:cxn>
                  <a:cxn ang="0">
                    <a:pos x="270" y="272"/>
                  </a:cxn>
                  <a:cxn ang="0">
                    <a:pos x="358" y="244"/>
                  </a:cxn>
                </a:cxnLst>
                <a:rect l="0" t="0" r="r" b="b"/>
                <a:pathLst>
                  <a:path w="358" h="322">
                    <a:moveTo>
                      <a:pt x="242" y="0"/>
                    </a:moveTo>
                    <a:lnTo>
                      <a:pt x="162" y="26"/>
                    </a:lnTo>
                    <a:lnTo>
                      <a:pt x="76" y="46"/>
                    </a:lnTo>
                    <a:lnTo>
                      <a:pt x="0" y="58"/>
                    </a:lnTo>
                    <a:lnTo>
                      <a:pt x="48" y="322"/>
                    </a:lnTo>
                    <a:lnTo>
                      <a:pt x="162" y="300"/>
                    </a:lnTo>
                    <a:lnTo>
                      <a:pt x="270" y="272"/>
                    </a:lnTo>
                    <a:lnTo>
                      <a:pt x="358" y="244"/>
                    </a:lnTo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21"/>
            <p:cNvGrpSpPr>
              <a:grpSpLocks/>
            </p:cNvGrpSpPr>
            <p:nvPr/>
          </p:nvGrpSpPr>
          <p:grpSpPr bwMode="auto">
            <a:xfrm>
              <a:off x="4209" y="2139"/>
              <a:ext cx="998" cy="369"/>
              <a:chOff x="548" y="3006"/>
              <a:chExt cx="1884" cy="658"/>
            </a:xfrm>
          </p:grpSpPr>
          <p:sp>
            <p:nvSpPr>
              <p:cNvPr id="1796118" name="Freeform 22"/>
              <p:cNvSpPr>
                <a:spLocks/>
              </p:cNvSpPr>
              <p:nvPr/>
            </p:nvSpPr>
            <p:spPr bwMode="auto">
              <a:xfrm>
                <a:off x="2104" y="3342"/>
                <a:ext cx="326" cy="92"/>
              </a:xfrm>
              <a:custGeom>
                <a:avLst/>
                <a:gdLst/>
                <a:ahLst/>
                <a:cxnLst>
                  <a:cxn ang="0">
                    <a:pos x="326" y="0"/>
                  </a:cxn>
                  <a:cxn ang="0">
                    <a:pos x="204" y="36"/>
                  </a:cxn>
                  <a:cxn ang="0">
                    <a:pos x="98" y="62"/>
                  </a:cxn>
                  <a:cxn ang="0">
                    <a:pos x="4" y="76"/>
                  </a:cxn>
                  <a:cxn ang="0">
                    <a:pos x="0" y="92"/>
                  </a:cxn>
                </a:cxnLst>
                <a:rect l="0" t="0" r="r" b="b"/>
                <a:pathLst>
                  <a:path w="326" h="92">
                    <a:moveTo>
                      <a:pt x="326" y="0"/>
                    </a:moveTo>
                    <a:lnTo>
                      <a:pt x="204" y="36"/>
                    </a:lnTo>
                    <a:lnTo>
                      <a:pt x="98" y="62"/>
                    </a:lnTo>
                    <a:lnTo>
                      <a:pt x="4" y="76"/>
                    </a:lnTo>
                    <a:lnTo>
                      <a:pt x="0" y="92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19" name="Freeform 23"/>
              <p:cNvSpPr>
                <a:spLocks/>
              </p:cNvSpPr>
              <p:nvPr/>
            </p:nvSpPr>
            <p:spPr bwMode="auto">
              <a:xfrm>
                <a:off x="2090" y="3540"/>
                <a:ext cx="342" cy="86"/>
              </a:xfrm>
              <a:custGeom>
                <a:avLst/>
                <a:gdLst/>
                <a:ahLst/>
                <a:cxnLst>
                  <a:cxn ang="0">
                    <a:pos x="0" y="86"/>
                  </a:cxn>
                  <a:cxn ang="0">
                    <a:pos x="144" y="60"/>
                  </a:cxn>
                  <a:cxn ang="0">
                    <a:pos x="224" y="40"/>
                  </a:cxn>
                  <a:cxn ang="0">
                    <a:pos x="310" y="12"/>
                  </a:cxn>
                  <a:cxn ang="0">
                    <a:pos x="342" y="0"/>
                  </a:cxn>
                </a:cxnLst>
                <a:rect l="0" t="0" r="r" b="b"/>
                <a:pathLst>
                  <a:path w="342" h="86">
                    <a:moveTo>
                      <a:pt x="0" y="86"/>
                    </a:moveTo>
                    <a:lnTo>
                      <a:pt x="144" y="60"/>
                    </a:lnTo>
                    <a:lnTo>
                      <a:pt x="224" y="40"/>
                    </a:lnTo>
                    <a:lnTo>
                      <a:pt x="310" y="12"/>
                    </a:lnTo>
                    <a:lnTo>
                      <a:pt x="342" y="0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20" name="Freeform 24"/>
              <p:cNvSpPr>
                <a:spLocks/>
              </p:cNvSpPr>
              <p:nvPr/>
            </p:nvSpPr>
            <p:spPr bwMode="auto">
              <a:xfrm>
                <a:off x="1462" y="3432"/>
                <a:ext cx="560" cy="23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" y="216"/>
                  </a:cxn>
                  <a:cxn ang="0">
                    <a:pos x="206" y="228"/>
                  </a:cxn>
                  <a:cxn ang="0">
                    <a:pos x="286" y="232"/>
                  </a:cxn>
                  <a:cxn ang="0">
                    <a:pos x="406" y="224"/>
                  </a:cxn>
                  <a:cxn ang="0">
                    <a:pos x="528" y="218"/>
                  </a:cxn>
                  <a:cxn ang="0">
                    <a:pos x="560" y="0"/>
                  </a:cxn>
                  <a:cxn ang="0">
                    <a:pos x="420" y="12"/>
                  </a:cxn>
                  <a:cxn ang="0">
                    <a:pos x="274" y="18"/>
                  </a:cxn>
                  <a:cxn ang="0">
                    <a:pos x="116" y="12"/>
                  </a:cxn>
                  <a:cxn ang="0">
                    <a:pos x="0" y="0"/>
                  </a:cxn>
                </a:cxnLst>
                <a:rect l="0" t="0" r="r" b="b"/>
                <a:pathLst>
                  <a:path w="560" h="232">
                    <a:moveTo>
                      <a:pt x="0" y="0"/>
                    </a:moveTo>
                    <a:lnTo>
                      <a:pt x="22" y="216"/>
                    </a:lnTo>
                    <a:lnTo>
                      <a:pt x="206" y="228"/>
                    </a:lnTo>
                    <a:lnTo>
                      <a:pt x="286" y="232"/>
                    </a:lnTo>
                    <a:lnTo>
                      <a:pt x="406" y="224"/>
                    </a:lnTo>
                    <a:lnTo>
                      <a:pt x="528" y="218"/>
                    </a:lnTo>
                    <a:lnTo>
                      <a:pt x="560" y="0"/>
                    </a:lnTo>
                    <a:lnTo>
                      <a:pt x="420" y="12"/>
                    </a:lnTo>
                    <a:lnTo>
                      <a:pt x="274" y="18"/>
                    </a:lnTo>
                    <a:lnTo>
                      <a:pt x="116" y="1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21" name="Freeform 25"/>
              <p:cNvSpPr>
                <a:spLocks/>
              </p:cNvSpPr>
              <p:nvPr/>
            </p:nvSpPr>
            <p:spPr bwMode="auto">
              <a:xfrm>
                <a:off x="892" y="3282"/>
                <a:ext cx="498" cy="362"/>
              </a:xfrm>
              <a:custGeom>
                <a:avLst/>
                <a:gdLst/>
                <a:ahLst/>
                <a:cxnLst>
                  <a:cxn ang="0">
                    <a:pos x="498" y="362"/>
                  </a:cxn>
                  <a:cxn ang="0">
                    <a:pos x="352" y="334"/>
                  </a:cxn>
                  <a:cxn ang="0">
                    <a:pos x="228" y="298"/>
                  </a:cxn>
                  <a:cxn ang="0">
                    <a:pos x="118" y="260"/>
                  </a:cxn>
                  <a:cxn ang="0">
                    <a:pos x="68" y="236"/>
                  </a:cxn>
                  <a:cxn ang="0">
                    <a:pos x="0" y="0"/>
                  </a:cxn>
                  <a:cxn ang="0">
                    <a:pos x="90" y="34"/>
                  </a:cxn>
                  <a:cxn ang="0">
                    <a:pos x="150" y="56"/>
                  </a:cxn>
                  <a:cxn ang="0">
                    <a:pos x="228" y="84"/>
                  </a:cxn>
                  <a:cxn ang="0">
                    <a:pos x="306" y="104"/>
                  </a:cxn>
                  <a:cxn ang="0">
                    <a:pos x="374" y="120"/>
                  </a:cxn>
                  <a:cxn ang="0">
                    <a:pos x="478" y="138"/>
                  </a:cxn>
                  <a:cxn ang="0">
                    <a:pos x="482" y="154"/>
                  </a:cxn>
                </a:cxnLst>
                <a:rect l="0" t="0" r="r" b="b"/>
                <a:pathLst>
                  <a:path w="498" h="362">
                    <a:moveTo>
                      <a:pt x="498" y="362"/>
                    </a:moveTo>
                    <a:lnTo>
                      <a:pt x="352" y="334"/>
                    </a:lnTo>
                    <a:lnTo>
                      <a:pt x="228" y="298"/>
                    </a:lnTo>
                    <a:lnTo>
                      <a:pt x="118" y="260"/>
                    </a:lnTo>
                    <a:lnTo>
                      <a:pt x="68" y="236"/>
                    </a:lnTo>
                    <a:lnTo>
                      <a:pt x="0" y="0"/>
                    </a:lnTo>
                    <a:lnTo>
                      <a:pt x="90" y="34"/>
                    </a:lnTo>
                    <a:lnTo>
                      <a:pt x="150" y="56"/>
                    </a:lnTo>
                    <a:lnTo>
                      <a:pt x="228" y="84"/>
                    </a:lnTo>
                    <a:lnTo>
                      <a:pt x="306" y="104"/>
                    </a:lnTo>
                    <a:lnTo>
                      <a:pt x="374" y="120"/>
                    </a:lnTo>
                    <a:lnTo>
                      <a:pt x="478" y="138"/>
                    </a:lnTo>
                    <a:lnTo>
                      <a:pt x="482" y="154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22" name="Freeform 26"/>
              <p:cNvSpPr>
                <a:spLocks/>
              </p:cNvSpPr>
              <p:nvPr/>
            </p:nvSpPr>
            <p:spPr bwMode="auto">
              <a:xfrm>
                <a:off x="548" y="3006"/>
                <a:ext cx="276" cy="440"/>
              </a:xfrm>
              <a:custGeom>
                <a:avLst/>
                <a:gdLst/>
                <a:ahLst/>
                <a:cxnLst>
                  <a:cxn ang="0">
                    <a:pos x="276" y="440"/>
                  </a:cxn>
                  <a:cxn ang="0">
                    <a:pos x="212" y="388"/>
                  </a:cxn>
                  <a:cxn ang="0">
                    <a:pos x="144" y="318"/>
                  </a:cxn>
                  <a:cxn ang="0">
                    <a:pos x="112" y="274"/>
                  </a:cxn>
                  <a:cxn ang="0">
                    <a:pos x="96" y="254"/>
                  </a:cxn>
                  <a:cxn ang="0">
                    <a:pos x="0" y="0"/>
                  </a:cxn>
                  <a:cxn ang="0">
                    <a:pos x="72" y="96"/>
                  </a:cxn>
                  <a:cxn ang="0">
                    <a:pos x="114" y="134"/>
                  </a:cxn>
                  <a:cxn ang="0">
                    <a:pos x="156" y="166"/>
                  </a:cxn>
                  <a:cxn ang="0">
                    <a:pos x="194" y="194"/>
                  </a:cxn>
                  <a:cxn ang="0">
                    <a:pos x="252" y="230"/>
                  </a:cxn>
                  <a:cxn ang="0">
                    <a:pos x="274" y="240"/>
                  </a:cxn>
                </a:cxnLst>
                <a:rect l="0" t="0" r="r" b="b"/>
                <a:pathLst>
                  <a:path w="276" h="440">
                    <a:moveTo>
                      <a:pt x="276" y="440"/>
                    </a:moveTo>
                    <a:lnTo>
                      <a:pt x="212" y="388"/>
                    </a:lnTo>
                    <a:lnTo>
                      <a:pt x="144" y="318"/>
                    </a:lnTo>
                    <a:lnTo>
                      <a:pt x="112" y="274"/>
                    </a:lnTo>
                    <a:lnTo>
                      <a:pt x="96" y="254"/>
                    </a:lnTo>
                    <a:lnTo>
                      <a:pt x="0" y="0"/>
                    </a:lnTo>
                    <a:lnTo>
                      <a:pt x="72" y="96"/>
                    </a:lnTo>
                    <a:lnTo>
                      <a:pt x="114" y="134"/>
                    </a:lnTo>
                    <a:lnTo>
                      <a:pt x="156" y="166"/>
                    </a:lnTo>
                    <a:lnTo>
                      <a:pt x="194" y="194"/>
                    </a:lnTo>
                    <a:lnTo>
                      <a:pt x="252" y="230"/>
                    </a:lnTo>
                    <a:lnTo>
                      <a:pt x="274" y="240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27"/>
            <p:cNvGrpSpPr>
              <a:grpSpLocks/>
            </p:cNvGrpSpPr>
            <p:nvPr/>
          </p:nvGrpSpPr>
          <p:grpSpPr bwMode="auto">
            <a:xfrm>
              <a:off x="4075" y="1409"/>
              <a:ext cx="1530" cy="988"/>
              <a:chOff x="296" y="1708"/>
              <a:chExt cx="2888" cy="1756"/>
            </a:xfrm>
          </p:grpSpPr>
          <p:sp>
            <p:nvSpPr>
              <p:cNvPr id="1796124" name="Freeform 28"/>
              <p:cNvSpPr>
                <a:spLocks/>
              </p:cNvSpPr>
              <p:nvPr/>
            </p:nvSpPr>
            <p:spPr bwMode="auto">
              <a:xfrm>
                <a:off x="1010" y="2704"/>
                <a:ext cx="1422" cy="760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92" y="118"/>
                  </a:cxn>
                  <a:cxn ang="0">
                    <a:pos x="92" y="0"/>
                  </a:cxn>
                  <a:cxn ang="0">
                    <a:pos x="194" y="22"/>
                  </a:cxn>
                  <a:cxn ang="0">
                    <a:pos x="300" y="44"/>
                  </a:cxn>
                  <a:cxn ang="0">
                    <a:pos x="422" y="58"/>
                  </a:cxn>
                  <a:cxn ang="0">
                    <a:pos x="586" y="74"/>
                  </a:cxn>
                  <a:cxn ang="0">
                    <a:pos x="726" y="78"/>
                  </a:cxn>
                  <a:cxn ang="0">
                    <a:pos x="840" y="76"/>
                  </a:cxn>
                  <a:cxn ang="0">
                    <a:pos x="982" y="64"/>
                  </a:cxn>
                  <a:cxn ang="0">
                    <a:pos x="1088" y="56"/>
                  </a:cxn>
                  <a:cxn ang="0">
                    <a:pos x="1190" y="40"/>
                  </a:cxn>
                  <a:cxn ang="0">
                    <a:pos x="1254" y="26"/>
                  </a:cxn>
                  <a:cxn ang="0">
                    <a:pos x="1278" y="24"/>
                  </a:cxn>
                  <a:cxn ang="0">
                    <a:pos x="1278" y="210"/>
                  </a:cxn>
                  <a:cxn ang="0">
                    <a:pos x="1422" y="178"/>
                  </a:cxn>
                  <a:cxn ang="0">
                    <a:pos x="1422" y="486"/>
                  </a:cxn>
                  <a:cxn ang="0">
                    <a:pos x="1278" y="520"/>
                  </a:cxn>
                  <a:cxn ang="0">
                    <a:pos x="1278" y="706"/>
                  </a:cxn>
                  <a:cxn ang="0">
                    <a:pos x="1082" y="740"/>
                  </a:cxn>
                  <a:cxn ang="0">
                    <a:pos x="938" y="756"/>
                  </a:cxn>
                  <a:cxn ang="0">
                    <a:pos x="742" y="760"/>
                  </a:cxn>
                  <a:cxn ang="0">
                    <a:pos x="654" y="760"/>
                  </a:cxn>
                  <a:cxn ang="0">
                    <a:pos x="506" y="752"/>
                  </a:cxn>
                  <a:cxn ang="0">
                    <a:pos x="366" y="736"/>
                  </a:cxn>
                  <a:cxn ang="0">
                    <a:pos x="254" y="724"/>
                  </a:cxn>
                  <a:cxn ang="0">
                    <a:pos x="146" y="700"/>
                  </a:cxn>
                  <a:cxn ang="0">
                    <a:pos x="92" y="692"/>
                  </a:cxn>
                  <a:cxn ang="0">
                    <a:pos x="92" y="570"/>
                  </a:cxn>
                  <a:cxn ang="0">
                    <a:pos x="0" y="546"/>
                  </a:cxn>
                  <a:cxn ang="0">
                    <a:pos x="0" y="96"/>
                  </a:cxn>
                </a:cxnLst>
                <a:rect l="0" t="0" r="r" b="b"/>
                <a:pathLst>
                  <a:path w="1422" h="760">
                    <a:moveTo>
                      <a:pt x="0" y="96"/>
                    </a:moveTo>
                    <a:lnTo>
                      <a:pt x="92" y="118"/>
                    </a:lnTo>
                    <a:lnTo>
                      <a:pt x="92" y="0"/>
                    </a:lnTo>
                    <a:lnTo>
                      <a:pt x="194" y="22"/>
                    </a:lnTo>
                    <a:lnTo>
                      <a:pt x="300" y="44"/>
                    </a:lnTo>
                    <a:lnTo>
                      <a:pt x="422" y="58"/>
                    </a:lnTo>
                    <a:lnTo>
                      <a:pt x="586" y="74"/>
                    </a:lnTo>
                    <a:lnTo>
                      <a:pt x="726" y="78"/>
                    </a:lnTo>
                    <a:lnTo>
                      <a:pt x="840" y="76"/>
                    </a:lnTo>
                    <a:lnTo>
                      <a:pt x="982" y="64"/>
                    </a:lnTo>
                    <a:lnTo>
                      <a:pt x="1088" y="56"/>
                    </a:lnTo>
                    <a:lnTo>
                      <a:pt x="1190" y="40"/>
                    </a:lnTo>
                    <a:lnTo>
                      <a:pt x="1254" y="26"/>
                    </a:lnTo>
                    <a:lnTo>
                      <a:pt x="1278" y="24"/>
                    </a:lnTo>
                    <a:lnTo>
                      <a:pt x="1278" y="210"/>
                    </a:lnTo>
                    <a:lnTo>
                      <a:pt x="1422" y="178"/>
                    </a:lnTo>
                    <a:lnTo>
                      <a:pt x="1422" y="486"/>
                    </a:lnTo>
                    <a:lnTo>
                      <a:pt x="1278" y="520"/>
                    </a:lnTo>
                    <a:lnTo>
                      <a:pt x="1278" y="706"/>
                    </a:lnTo>
                    <a:lnTo>
                      <a:pt x="1082" y="740"/>
                    </a:lnTo>
                    <a:lnTo>
                      <a:pt x="938" y="756"/>
                    </a:lnTo>
                    <a:lnTo>
                      <a:pt x="742" y="760"/>
                    </a:lnTo>
                    <a:lnTo>
                      <a:pt x="654" y="760"/>
                    </a:lnTo>
                    <a:lnTo>
                      <a:pt x="506" y="752"/>
                    </a:lnTo>
                    <a:lnTo>
                      <a:pt x="366" y="736"/>
                    </a:lnTo>
                    <a:lnTo>
                      <a:pt x="254" y="724"/>
                    </a:lnTo>
                    <a:lnTo>
                      <a:pt x="146" y="700"/>
                    </a:lnTo>
                    <a:lnTo>
                      <a:pt x="92" y="692"/>
                    </a:lnTo>
                    <a:lnTo>
                      <a:pt x="92" y="570"/>
                    </a:lnTo>
                    <a:lnTo>
                      <a:pt x="0" y="546"/>
                    </a:lnTo>
                    <a:lnTo>
                      <a:pt x="0" y="96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25" name="Freeform 29"/>
              <p:cNvSpPr>
                <a:spLocks/>
              </p:cNvSpPr>
              <p:nvPr/>
            </p:nvSpPr>
            <p:spPr bwMode="auto">
              <a:xfrm>
                <a:off x="296" y="2116"/>
                <a:ext cx="696" cy="1228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30" y="94"/>
                  </a:cxn>
                  <a:cxn ang="0">
                    <a:pos x="96" y="202"/>
                  </a:cxn>
                  <a:cxn ang="0">
                    <a:pos x="182" y="296"/>
                  </a:cxn>
                  <a:cxn ang="0">
                    <a:pos x="272" y="364"/>
                  </a:cxn>
                  <a:cxn ang="0">
                    <a:pos x="334" y="406"/>
                  </a:cxn>
                  <a:cxn ang="0">
                    <a:pos x="434" y="456"/>
                  </a:cxn>
                  <a:cxn ang="0">
                    <a:pos x="472" y="478"/>
                  </a:cxn>
                  <a:cxn ang="0">
                    <a:pos x="548" y="508"/>
                  </a:cxn>
                  <a:cxn ang="0">
                    <a:pos x="640" y="546"/>
                  </a:cxn>
                  <a:cxn ang="0">
                    <a:pos x="640" y="662"/>
                  </a:cxn>
                  <a:cxn ang="0">
                    <a:pos x="696" y="677"/>
                  </a:cxn>
                  <a:cxn ang="0">
                    <a:pos x="696" y="1130"/>
                  </a:cxn>
                  <a:cxn ang="0">
                    <a:pos x="638" y="1110"/>
                  </a:cxn>
                  <a:cxn ang="0">
                    <a:pos x="638" y="1228"/>
                  </a:cxn>
                  <a:cxn ang="0">
                    <a:pos x="472" y="1166"/>
                  </a:cxn>
                  <a:cxn ang="0">
                    <a:pos x="406" y="1130"/>
                  </a:cxn>
                  <a:cxn ang="0">
                    <a:pos x="288" y="1062"/>
                  </a:cxn>
                  <a:cxn ang="0">
                    <a:pos x="196" y="990"/>
                  </a:cxn>
                  <a:cxn ang="0">
                    <a:pos x="96" y="888"/>
                  </a:cxn>
                  <a:cxn ang="0">
                    <a:pos x="32" y="786"/>
                  </a:cxn>
                  <a:cxn ang="0">
                    <a:pos x="0" y="676"/>
                  </a:cxn>
                  <a:cxn ang="0">
                    <a:pos x="2" y="0"/>
                  </a:cxn>
                </a:cxnLst>
                <a:rect l="0" t="0" r="r" b="b"/>
                <a:pathLst>
                  <a:path w="696" h="1228">
                    <a:moveTo>
                      <a:pt x="2" y="0"/>
                    </a:moveTo>
                    <a:lnTo>
                      <a:pt x="30" y="94"/>
                    </a:lnTo>
                    <a:lnTo>
                      <a:pt x="96" y="202"/>
                    </a:lnTo>
                    <a:lnTo>
                      <a:pt x="182" y="296"/>
                    </a:lnTo>
                    <a:lnTo>
                      <a:pt x="272" y="364"/>
                    </a:lnTo>
                    <a:lnTo>
                      <a:pt x="334" y="406"/>
                    </a:lnTo>
                    <a:lnTo>
                      <a:pt x="434" y="456"/>
                    </a:lnTo>
                    <a:lnTo>
                      <a:pt x="472" y="478"/>
                    </a:lnTo>
                    <a:lnTo>
                      <a:pt x="548" y="508"/>
                    </a:lnTo>
                    <a:lnTo>
                      <a:pt x="640" y="546"/>
                    </a:lnTo>
                    <a:lnTo>
                      <a:pt x="640" y="662"/>
                    </a:lnTo>
                    <a:lnTo>
                      <a:pt x="696" y="677"/>
                    </a:lnTo>
                    <a:lnTo>
                      <a:pt x="696" y="1130"/>
                    </a:lnTo>
                    <a:lnTo>
                      <a:pt x="638" y="1110"/>
                    </a:lnTo>
                    <a:lnTo>
                      <a:pt x="638" y="1228"/>
                    </a:lnTo>
                    <a:lnTo>
                      <a:pt x="472" y="1166"/>
                    </a:lnTo>
                    <a:lnTo>
                      <a:pt x="406" y="1130"/>
                    </a:lnTo>
                    <a:lnTo>
                      <a:pt x="288" y="1062"/>
                    </a:lnTo>
                    <a:lnTo>
                      <a:pt x="196" y="990"/>
                    </a:lnTo>
                    <a:lnTo>
                      <a:pt x="96" y="888"/>
                    </a:lnTo>
                    <a:lnTo>
                      <a:pt x="32" y="786"/>
                    </a:lnTo>
                    <a:lnTo>
                      <a:pt x="0" y="676"/>
                    </a:lnTo>
                    <a:lnTo>
                      <a:pt x="2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" name="Group 30"/>
              <p:cNvGrpSpPr>
                <a:grpSpLocks/>
              </p:cNvGrpSpPr>
              <p:nvPr/>
            </p:nvGrpSpPr>
            <p:grpSpPr bwMode="auto">
              <a:xfrm>
                <a:off x="302" y="1708"/>
                <a:ext cx="324" cy="958"/>
                <a:chOff x="302" y="1708"/>
                <a:chExt cx="324" cy="958"/>
              </a:xfrm>
            </p:grpSpPr>
            <p:sp>
              <p:nvSpPr>
                <p:cNvPr id="1796127" name="Freeform 31"/>
                <p:cNvSpPr>
                  <a:spLocks/>
                </p:cNvSpPr>
                <p:nvPr/>
              </p:nvSpPr>
              <p:spPr bwMode="auto">
                <a:xfrm>
                  <a:off x="302" y="1708"/>
                  <a:ext cx="176" cy="406"/>
                </a:xfrm>
                <a:custGeom>
                  <a:avLst/>
                  <a:gdLst/>
                  <a:ahLst/>
                  <a:cxnLst>
                    <a:cxn ang="0">
                      <a:pos x="0" y="406"/>
                    </a:cxn>
                    <a:cxn ang="0">
                      <a:pos x="0" y="280"/>
                    </a:cxn>
                    <a:cxn ang="0">
                      <a:pos x="38" y="166"/>
                    </a:cxn>
                    <a:cxn ang="0">
                      <a:pos x="96" y="80"/>
                    </a:cxn>
                    <a:cxn ang="0">
                      <a:pos x="176" y="0"/>
                    </a:cxn>
                  </a:cxnLst>
                  <a:rect l="0" t="0" r="r" b="b"/>
                  <a:pathLst>
                    <a:path w="176" h="406">
                      <a:moveTo>
                        <a:pt x="0" y="406"/>
                      </a:moveTo>
                      <a:lnTo>
                        <a:pt x="0" y="280"/>
                      </a:lnTo>
                      <a:lnTo>
                        <a:pt x="38" y="166"/>
                      </a:lnTo>
                      <a:lnTo>
                        <a:pt x="96" y="80"/>
                      </a:lnTo>
                      <a:lnTo>
                        <a:pt x="176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96128" name="Freeform 32"/>
                <p:cNvSpPr>
                  <a:spLocks/>
                </p:cNvSpPr>
                <p:nvPr/>
              </p:nvSpPr>
              <p:spPr bwMode="auto">
                <a:xfrm>
                  <a:off x="304" y="2282"/>
                  <a:ext cx="322" cy="384"/>
                </a:xfrm>
                <a:custGeom>
                  <a:avLst/>
                  <a:gdLst/>
                  <a:ahLst/>
                  <a:cxnLst>
                    <a:cxn ang="0">
                      <a:pos x="0" y="242"/>
                    </a:cxn>
                    <a:cxn ang="0">
                      <a:pos x="0" y="384"/>
                    </a:cxn>
                    <a:cxn ang="0">
                      <a:pos x="32" y="290"/>
                    </a:cxn>
                    <a:cxn ang="0">
                      <a:pos x="96" y="192"/>
                    </a:cxn>
                    <a:cxn ang="0">
                      <a:pos x="186" y="98"/>
                    </a:cxn>
                    <a:cxn ang="0">
                      <a:pos x="322" y="0"/>
                    </a:cxn>
                  </a:cxnLst>
                  <a:rect l="0" t="0" r="r" b="b"/>
                  <a:pathLst>
                    <a:path w="322" h="384">
                      <a:moveTo>
                        <a:pt x="0" y="242"/>
                      </a:moveTo>
                      <a:lnTo>
                        <a:pt x="0" y="384"/>
                      </a:lnTo>
                      <a:lnTo>
                        <a:pt x="32" y="290"/>
                      </a:lnTo>
                      <a:lnTo>
                        <a:pt x="96" y="192"/>
                      </a:lnTo>
                      <a:lnTo>
                        <a:pt x="186" y="98"/>
                      </a:lnTo>
                      <a:lnTo>
                        <a:pt x="322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796129" name="Freeform 33"/>
              <p:cNvSpPr>
                <a:spLocks/>
              </p:cNvSpPr>
              <p:nvPr/>
            </p:nvSpPr>
            <p:spPr bwMode="auto">
              <a:xfrm>
                <a:off x="2454" y="2162"/>
                <a:ext cx="730" cy="1162"/>
              </a:xfrm>
              <a:custGeom>
                <a:avLst/>
                <a:gdLst/>
                <a:ahLst/>
                <a:cxnLst>
                  <a:cxn ang="0">
                    <a:pos x="0" y="710"/>
                  </a:cxn>
                  <a:cxn ang="0">
                    <a:pos x="0" y="1022"/>
                  </a:cxn>
                  <a:cxn ang="0">
                    <a:pos x="154" y="972"/>
                  </a:cxn>
                  <a:cxn ang="0">
                    <a:pos x="154" y="1162"/>
                  </a:cxn>
                  <a:cxn ang="0">
                    <a:pos x="232" y="1130"/>
                  </a:cxn>
                  <a:cxn ang="0">
                    <a:pos x="310" y="1090"/>
                  </a:cxn>
                  <a:cxn ang="0">
                    <a:pos x="418" y="1028"/>
                  </a:cxn>
                  <a:cxn ang="0">
                    <a:pos x="508" y="964"/>
                  </a:cxn>
                  <a:cxn ang="0">
                    <a:pos x="594" y="884"/>
                  </a:cxn>
                  <a:cxn ang="0">
                    <a:pos x="652" y="812"/>
                  </a:cxn>
                  <a:cxn ang="0">
                    <a:pos x="682" y="762"/>
                  </a:cxn>
                  <a:cxn ang="0">
                    <a:pos x="714" y="676"/>
                  </a:cxn>
                  <a:cxn ang="0">
                    <a:pos x="714" y="556"/>
                  </a:cxn>
                  <a:cxn ang="0">
                    <a:pos x="730" y="490"/>
                  </a:cxn>
                  <a:cxn ang="0">
                    <a:pos x="730" y="34"/>
                  </a:cxn>
                  <a:cxn ang="0">
                    <a:pos x="714" y="112"/>
                  </a:cxn>
                  <a:cxn ang="0">
                    <a:pos x="714" y="0"/>
                  </a:cxn>
                  <a:cxn ang="0">
                    <a:pos x="662" y="120"/>
                  </a:cxn>
                  <a:cxn ang="0">
                    <a:pos x="628" y="168"/>
                  </a:cxn>
                  <a:cxn ang="0">
                    <a:pos x="572" y="228"/>
                  </a:cxn>
                  <a:cxn ang="0">
                    <a:pos x="464" y="314"/>
                  </a:cxn>
                  <a:cxn ang="0">
                    <a:pos x="400" y="358"/>
                  </a:cxn>
                  <a:cxn ang="0">
                    <a:pos x="310" y="406"/>
                  </a:cxn>
                  <a:cxn ang="0">
                    <a:pos x="192" y="460"/>
                  </a:cxn>
                  <a:cxn ang="0">
                    <a:pos x="152" y="476"/>
                  </a:cxn>
                  <a:cxn ang="0">
                    <a:pos x="152" y="664"/>
                  </a:cxn>
                  <a:cxn ang="0">
                    <a:pos x="0" y="710"/>
                  </a:cxn>
                </a:cxnLst>
                <a:rect l="0" t="0" r="r" b="b"/>
                <a:pathLst>
                  <a:path w="730" h="1162">
                    <a:moveTo>
                      <a:pt x="0" y="710"/>
                    </a:moveTo>
                    <a:lnTo>
                      <a:pt x="0" y="1022"/>
                    </a:lnTo>
                    <a:lnTo>
                      <a:pt x="154" y="972"/>
                    </a:lnTo>
                    <a:lnTo>
                      <a:pt x="154" y="1162"/>
                    </a:lnTo>
                    <a:lnTo>
                      <a:pt x="232" y="1130"/>
                    </a:lnTo>
                    <a:lnTo>
                      <a:pt x="310" y="1090"/>
                    </a:lnTo>
                    <a:lnTo>
                      <a:pt x="418" y="1028"/>
                    </a:lnTo>
                    <a:lnTo>
                      <a:pt x="508" y="964"/>
                    </a:lnTo>
                    <a:lnTo>
                      <a:pt x="594" y="884"/>
                    </a:lnTo>
                    <a:lnTo>
                      <a:pt x="652" y="812"/>
                    </a:lnTo>
                    <a:lnTo>
                      <a:pt x="682" y="762"/>
                    </a:lnTo>
                    <a:lnTo>
                      <a:pt x="714" y="676"/>
                    </a:lnTo>
                    <a:lnTo>
                      <a:pt x="714" y="556"/>
                    </a:lnTo>
                    <a:lnTo>
                      <a:pt x="730" y="490"/>
                    </a:lnTo>
                    <a:lnTo>
                      <a:pt x="730" y="34"/>
                    </a:lnTo>
                    <a:lnTo>
                      <a:pt x="714" y="112"/>
                    </a:lnTo>
                    <a:lnTo>
                      <a:pt x="714" y="0"/>
                    </a:lnTo>
                    <a:lnTo>
                      <a:pt x="662" y="120"/>
                    </a:lnTo>
                    <a:lnTo>
                      <a:pt x="628" y="168"/>
                    </a:lnTo>
                    <a:lnTo>
                      <a:pt x="572" y="228"/>
                    </a:lnTo>
                    <a:lnTo>
                      <a:pt x="464" y="314"/>
                    </a:lnTo>
                    <a:lnTo>
                      <a:pt x="400" y="358"/>
                    </a:lnTo>
                    <a:lnTo>
                      <a:pt x="310" y="406"/>
                    </a:lnTo>
                    <a:lnTo>
                      <a:pt x="192" y="460"/>
                    </a:lnTo>
                    <a:lnTo>
                      <a:pt x="152" y="476"/>
                    </a:lnTo>
                    <a:lnTo>
                      <a:pt x="152" y="664"/>
                    </a:lnTo>
                    <a:lnTo>
                      <a:pt x="0" y="71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" name="Group 34"/>
              <p:cNvGrpSpPr>
                <a:grpSpLocks/>
              </p:cNvGrpSpPr>
              <p:nvPr/>
            </p:nvGrpSpPr>
            <p:grpSpPr bwMode="auto">
              <a:xfrm>
                <a:off x="3126" y="1862"/>
                <a:ext cx="58" cy="880"/>
                <a:chOff x="3126" y="1862"/>
                <a:chExt cx="58" cy="880"/>
              </a:xfrm>
            </p:grpSpPr>
            <p:sp>
              <p:nvSpPr>
                <p:cNvPr id="1796131" name="Freeform 35"/>
                <p:cNvSpPr>
                  <a:spLocks/>
                </p:cNvSpPr>
                <p:nvPr/>
              </p:nvSpPr>
              <p:spPr bwMode="auto">
                <a:xfrm>
                  <a:off x="3126" y="2534"/>
                  <a:ext cx="58" cy="208"/>
                </a:xfrm>
                <a:custGeom>
                  <a:avLst/>
                  <a:gdLst/>
                  <a:ahLst/>
                  <a:cxnLst>
                    <a:cxn ang="0">
                      <a:pos x="58" y="150"/>
                    </a:cxn>
                    <a:cxn ang="0">
                      <a:pos x="58" y="208"/>
                    </a:cxn>
                    <a:cxn ang="0">
                      <a:pos x="48" y="132"/>
                    </a:cxn>
                    <a:cxn ang="0">
                      <a:pos x="26" y="68"/>
                    </a:cxn>
                    <a:cxn ang="0">
                      <a:pos x="10" y="2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58" h="208">
                      <a:moveTo>
                        <a:pt x="58" y="150"/>
                      </a:moveTo>
                      <a:lnTo>
                        <a:pt x="58" y="208"/>
                      </a:lnTo>
                      <a:lnTo>
                        <a:pt x="48" y="132"/>
                      </a:lnTo>
                      <a:lnTo>
                        <a:pt x="26" y="68"/>
                      </a:lnTo>
                      <a:lnTo>
                        <a:pt x="10" y="2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96132" name="Freeform 36"/>
                <p:cNvSpPr>
                  <a:spLocks/>
                </p:cNvSpPr>
                <p:nvPr/>
              </p:nvSpPr>
              <p:spPr bwMode="auto">
                <a:xfrm>
                  <a:off x="3128" y="1862"/>
                  <a:ext cx="56" cy="350"/>
                </a:xfrm>
                <a:custGeom>
                  <a:avLst/>
                  <a:gdLst/>
                  <a:ahLst/>
                  <a:cxnLst>
                    <a:cxn ang="0">
                      <a:pos x="56" y="350"/>
                    </a:cxn>
                    <a:cxn ang="0">
                      <a:pos x="54" y="218"/>
                    </a:cxn>
                    <a:cxn ang="0">
                      <a:pos x="54" y="188"/>
                    </a:cxn>
                    <a:cxn ang="0">
                      <a:pos x="44" y="112"/>
                    </a:cxn>
                    <a:cxn ang="0">
                      <a:pos x="14" y="3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56" h="350">
                      <a:moveTo>
                        <a:pt x="56" y="350"/>
                      </a:moveTo>
                      <a:lnTo>
                        <a:pt x="54" y="218"/>
                      </a:lnTo>
                      <a:lnTo>
                        <a:pt x="54" y="188"/>
                      </a:lnTo>
                      <a:lnTo>
                        <a:pt x="44" y="112"/>
                      </a:lnTo>
                      <a:lnTo>
                        <a:pt x="14" y="3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9" name="Group 37"/>
            <p:cNvGrpSpPr>
              <a:grpSpLocks/>
            </p:cNvGrpSpPr>
            <p:nvPr/>
          </p:nvGrpSpPr>
          <p:grpSpPr bwMode="auto">
            <a:xfrm>
              <a:off x="4286" y="2333"/>
              <a:ext cx="923" cy="272"/>
              <a:chOff x="694" y="3352"/>
              <a:chExt cx="1740" cy="482"/>
            </a:xfrm>
          </p:grpSpPr>
          <p:grpSp>
            <p:nvGrpSpPr>
              <p:cNvPr id="10" name="Group 38"/>
              <p:cNvGrpSpPr>
                <a:grpSpLocks/>
              </p:cNvGrpSpPr>
              <p:nvPr/>
            </p:nvGrpSpPr>
            <p:grpSpPr bwMode="auto">
              <a:xfrm>
                <a:off x="2058" y="3604"/>
                <a:ext cx="376" cy="200"/>
                <a:chOff x="2058" y="3604"/>
                <a:chExt cx="376" cy="200"/>
              </a:xfrm>
            </p:grpSpPr>
            <p:sp>
              <p:nvSpPr>
                <p:cNvPr id="1796135" name="Freeform 39"/>
                <p:cNvSpPr>
                  <a:spLocks/>
                </p:cNvSpPr>
                <p:nvPr/>
              </p:nvSpPr>
              <p:spPr bwMode="auto">
                <a:xfrm>
                  <a:off x="2066" y="3604"/>
                  <a:ext cx="364" cy="150"/>
                </a:xfrm>
                <a:custGeom>
                  <a:avLst/>
                  <a:gdLst/>
                  <a:ahLst/>
                  <a:cxnLst>
                    <a:cxn ang="0">
                      <a:pos x="364" y="0"/>
                    </a:cxn>
                    <a:cxn ang="0">
                      <a:pos x="280" y="30"/>
                    </a:cxn>
                    <a:cxn ang="0">
                      <a:pos x="186" y="58"/>
                    </a:cxn>
                    <a:cxn ang="0">
                      <a:pos x="100" y="78"/>
                    </a:cxn>
                    <a:cxn ang="0">
                      <a:pos x="46" y="88"/>
                    </a:cxn>
                    <a:cxn ang="0">
                      <a:pos x="12" y="96"/>
                    </a:cxn>
                    <a:cxn ang="0">
                      <a:pos x="0" y="150"/>
                    </a:cxn>
                  </a:cxnLst>
                  <a:rect l="0" t="0" r="r" b="b"/>
                  <a:pathLst>
                    <a:path w="364" h="150">
                      <a:moveTo>
                        <a:pt x="364" y="0"/>
                      </a:moveTo>
                      <a:lnTo>
                        <a:pt x="280" y="30"/>
                      </a:lnTo>
                      <a:lnTo>
                        <a:pt x="186" y="58"/>
                      </a:lnTo>
                      <a:lnTo>
                        <a:pt x="100" y="78"/>
                      </a:lnTo>
                      <a:lnTo>
                        <a:pt x="46" y="88"/>
                      </a:lnTo>
                      <a:lnTo>
                        <a:pt x="12" y="96"/>
                      </a:lnTo>
                      <a:lnTo>
                        <a:pt x="0" y="150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96136" name="Freeform 40"/>
                <p:cNvSpPr>
                  <a:spLocks/>
                </p:cNvSpPr>
                <p:nvPr/>
              </p:nvSpPr>
              <p:spPr bwMode="auto">
                <a:xfrm>
                  <a:off x="2058" y="3624"/>
                  <a:ext cx="376" cy="180"/>
                </a:xfrm>
                <a:custGeom>
                  <a:avLst/>
                  <a:gdLst/>
                  <a:ahLst/>
                  <a:cxnLst>
                    <a:cxn ang="0">
                      <a:pos x="0" y="180"/>
                    </a:cxn>
                    <a:cxn ang="0">
                      <a:pos x="104" y="158"/>
                    </a:cxn>
                    <a:cxn ang="0">
                      <a:pos x="184" y="134"/>
                    </a:cxn>
                    <a:cxn ang="0">
                      <a:pos x="260" y="108"/>
                    </a:cxn>
                    <a:cxn ang="0">
                      <a:pos x="314" y="84"/>
                    </a:cxn>
                    <a:cxn ang="0">
                      <a:pos x="376" y="0"/>
                    </a:cxn>
                  </a:cxnLst>
                  <a:rect l="0" t="0" r="r" b="b"/>
                  <a:pathLst>
                    <a:path w="376" h="180">
                      <a:moveTo>
                        <a:pt x="0" y="180"/>
                      </a:moveTo>
                      <a:lnTo>
                        <a:pt x="104" y="158"/>
                      </a:lnTo>
                      <a:lnTo>
                        <a:pt x="184" y="134"/>
                      </a:lnTo>
                      <a:lnTo>
                        <a:pt x="260" y="108"/>
                      </a:lnTo>
                      <a:lnTo>
                        <a:pt x="314" y="84"/>
                      </a:lnTo>
                      <a:lnTo>
                        <a:pt x="376" y="0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796137" name="Freeform 41"/>
              <p:cNvSpPr>
                <a:spLocks/>
              </p:cNvSpPr>
              <p:nvPr/>
            </p:nvSpPr>
            <p:spPr bwMode="auto">
              <a:xfrm>
                <a:off x="1504" y="3712"/>
                <a:ext cx="468" cy="1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8" y="12"/>
                  </a:cxn>
                  <a:cxn ang="0">
                    <a:pos x="214" y="16"/>
                  </a:cxn>
                  <a:cxn ang="0">
                    <a:pos x="274" y="14"/>
                  </a:cxn>
                  <a:cxn ang="0">
                    <a:pos x="398" y="10"/>
                  </a:cxn>
                  <a:cxn ang="0">
                    <a:pos x="468" y="2"/>
                  </a:cxn>
                  <a:cxn ang="0">
                    <a:pos x="434" y="110"/>
                  </a:cxn>
                  <a:cxn ang="0">
                    <a:pos x="346" y="118"/>
                  </a:cxn>
                  <a:cxn ang="0">
                    <a:pos x="244" y="122"/>
                  </a:cxn>
                  <a:cxn ang="0">
                    <a:pos x="134" y="120"/>
                  </a:cxn>
                  <a:cxn ang="0">
                    <a:pos x="36" y="110"/>
                  </a:cxn>
                  <a:cxn ang="0">
                    <a:pos x="0" y="0"/>
                  </a:cxn>
                </a:cxnLst>
                <a:rect l="0" t="0" r="r" b="b"/>
                <a:pathLst>
                  <a:path w="468" h="122">
                    <a:moveTo>
                      <a:pt x="0" y="0"/>
                    </a:moveTo>
                    <a:lnTo>
                      <a:pt x="128" y="12"/>
                    </a:lnTo>
                    <a:lnTo>
                      <a:pt x="214" y="16"/>
                    </a:lnTo>
                    <a:lnTo>
                      <a:pt x="274" y="14"/>
                    </a:lnTo>
                    <a:lnTo>
                      <a:pt x="398" y="10"/>
                    </a:lnTo>
                    <a:lnTo>
                      <a:pt x="468" y="2"/>
                    </a:lnTo>
                    <a:lnTo>
                      <a:pt x="434" y="110"/>
                    </a:lnTo>
                    <a:lnTo>
                      <a:pt x="346" y="118"/>
                    </a:lnTo>
                    <a:lnTo>
                      <a:pt x="244" y="122"/>
                    </a:lnTo>
                    <a:lnTo>
                      <a:pt x="134" y="120"/>
                    </a:lnTo>
                    <a:lnTo>
                      <a:pt x="36" y="11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38" name="Freeform 42"/>
              <p:cNvSpPr>
                <a:spLocks/>
              </p:cNvSpPr>
              <p:nvPr/>
            </p:nvSpPr>
            <p:spPr bwMode="auto">
              <a:xfrm>
                <a:off x="1012" y="3590"/>
                <a:ext cx="406" cy="210"/>
              </a:xfrm>
              <a:custGeom>
                <a:avLst/>
                <a:gdLst/>
                <a:ahLst/>
                <a:cxnLst>
                  <a:cxn ang="0">
                    <a:pos x="384" y="108"/>
                  </a:cxn>
                  <a:cxn ang="0">
                    <a:pos x="282" y="92"/>
                  </a:cxn>
                  <a:cxn ang="0">
                    <a:pos x="168" y="60"/>
                  </a:cxn>
                  <a:cxn ang="0">
                    <a:pos x="58" y="24"/>
                  </a:cxn>
                  <a:cxn ang="0">
                    <a:pos x="0" y="0"/>
                  </a:cxn>
                  <a:cxn ang="0">
                    <a:pos x="102" y="128"/>
                  </a:cxn>
                  <a:cxn ang="0">
                    <a:pos x="156" y="146"/>
                  </a:cxn>
                  <a:cxn ang="0">
                    <a:pos x="246" y="174"/>
                  </a:cxn>
                  <a:cxn ang="0">
                    <a:pos x="346" y="200"/>
                  </a:cxn>
                  <a:cxn ang="0">
                    <a:pos x="406" y="210"/>
                  </a:cxn>
                </a:cxnLst>
                <a:rect l="0" t="0" r="r" b="b"/>
                <a:pathLst>
                  <a:path w="406" h="210">
                    <a:moveTo>
                      <a:pt x="384" y="108"/>
                    </a:moveTo>
                    <a:lnTo>
                      <a:pt x="282" y="92"/>
                    </a:lnTo>
                    <a:lnTo>
                      <a:pt x="168" y="60"/>
                    </a:lnTo>
                    <a:lnTo>
                      <a:pt x="58" y="24"/>
                    </a:lnTo>
                    <a:lnTo>
                      <a:pt x="0" y="0"/>
                    </a:lnTo>
                    <a:lnTo>
                      <a:pt x="102" y="128"/>
                    </a:lnTo>
                    <a:lnTo>
                      <a:pt x="156" y="146"/>
                    </a:lnTo>
                    <a:lnTo>
                      <a:pt x="246" y="174"/>
                    </a:lnTo>
                    <a:lnTo>
                      <a:pt x="346" y="200"/>
                    </a:lnTo>
                    <a:lnTo>
                      <a:pt x="406" y="210"/>
                    </a:lnTo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39" name="Freeform 43"/>
              <p:cNvSpPr>
                <a:spLocks/>
              </p:cNvSpPr>
              <p:nvPr/>
            </p:nvSpPr>
            <p:spPr bwMode="auto">
              <a:xfrm>
                <a:off x="694" y="3352"/>
                <a:ext cx="148" cy="15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80"/>
                  </a:cxn>
                  <a:cxn ang="0">
                    <a:pos x="148" y="154"/>
                  </a:cxn>
                  <a:cxn ang="0">
                    <a:pos x="144" y="138"/>
                  </a:cxn>
                  <a:cxn ang="0">
                    <a:pos x="0" y="0"/>
                  </a:cxn>
                </a:cxnLst>
                <a:rect l="0" t="0" r="r" b="b"/>
                <a:pathLst>
                  <a:path w="148" h="154">
                    <a:moveTo>
                      <a:pt x="0" y="0"/>
                    </a:moveTo>
                    <a:lnTo>
                      <a:pt x="60" y="80"/>
                    </a:lnTo>
                    <a:lnTo>
                      <a:pt x="148" y="154"/>
                    </a:lnTo>
                    <a:lnTo>
                      <a:pt x="144" y="13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796141" name="Line 45"/>
          <p:cNvSpPr>
            <a:spLocks noChangeShapeType="1"/>
          </p:cNvSpPr>
          <p:nvPr/>
        </p:nvSpPr>
        <p:spPr bwMode="auto">
          <a:xfrm>
            <a:off x="6697663" y="1336675"/>
            <a:ext cx="128587" cy="128588"/>
          </a:xfrm>
          <a:prstGeom prst="line">
            <a:avLst/>
          </a:prstGeom>
          <a:noFill/>
          <a:ln w="19050">
            <a:solidFill>
              <a:srgbClr val="33CCCC"/>
            </a:solidFill>
            <a:round/>
            <a:headEnd/>
            <a:tailEnd type="triangle" w="med" len="med"/>
          </a:ln>
          <a:effectLst/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96142" name="Line 46"/>
          <p:cNvSpPr>
            <a:spLocks noChangeShapeType="1"/>
          </p:cNvSpPr>
          <p:nvPr/>
        </p:nvSpPr>
        <p:spPr bwMode="auto">
          <a:xfrm flipV="1">
            <a:off x="6308725" y="1981200"/>
            <a:ext cx="363538" cy="666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96143" name="Line 47"/>
          <p:cNvSpPr>
            <a:spLocks noChangeShapeType="1"/>
          </p:cNvSpPr>
          <p:nvPr/>
        </p:nvSpPr>
        <p:spPr bwMode="auto">
          <a:xfrm>
            <a:off x="6164263" y="2452688"/>
            <a:ext cx="296862" cy="15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none" lIns="0" tIns="0" rIns="0" bIns="0" anchor="ctr"/>
          <a:lstStyle/>
          <a:p>
            <a:endParaRPr lang="en-US"/>
          </a:p>
        </p:txBody>
      </p:sp>
      <p:pic>
        <p:nvPicPr>
          <p:cNvPr id="1796144" name="Picture 48"/>
          <p:cNvPicPr>
            <a:picLocks noChangeAspect="1" noChangeArrowheads="1"/>
          </p:cNvPicPr>
          <p:nvPr/>
        </p:nvPicPr>
        <p:blipFill>
          <a:blip r:embed="rId3" cstate="print"/>
          <a:srcRect t="16112" b="8858"/>
          <a:stretch>
            <a:fillRect/>
          </a:stretch>
        </p:blipFill>
        <p:spPr bwMode="auto">
          <a:xfrm>
            <a:off x="6094413" y="3789363"/>
            <a:ext cx="3049587" cy="2286000"/>
          </a:xfrm>
          <a:prstGeom prst="rect">
            <a:avLst/>
          </a:prstGeom>
          <a:noFill/>
        </p:spPr>
      </p:pic>
      <p:sp>
        <p:nvSpPr>
          <p:cNvPr id="1796145" name="Rectangle 49"/>
          <p:cNvSpPr>
            <a:spLocks noChangeArrowheads="1"/>
          </p:cNvSpPr>
          <p:nvPr/>
        </p:nvSpPr>
        <p:spPr bwMode="auto">
          <a:xfrm>
            <a:off x="6845300" y="4735513"/>
            <a:ext cx="517525" cy="18256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marL="177800" indent="-177800">
              <a:buFontTx/>
              <a:buNone/>
            </a:pPr>
            <a:r>
              <a:rPr lang="en-US">
                <a:solidFill>
                  <a:schemeClr val="tx1"/>
                </a:solidFill>
                <a:latin typeface="Arial" pitchFamily="34" charset="0"/>
              </a:rPr>
              <a:t>passive</a:t>
            </a:r>
            <a:endParaRPr lang="en-US" b="1">
              <a:solidFill>
                <a:schemeClr val="accent2"/>
              </a:solidFill>
              <a:latin typeface="Arial" pitchFamily="34" charset="0"/>
            </a:endParaRPr>
          </a:p>
        </p:txBody>
      </p:sp>
      <p:sp>
        <p:nvSpPr>
          <p:cNvPr id="1796146" name="Rectangle 50"/>
          <p:cNvSpPr>
            <a:spLocks noChangeArrowheads="1"/>
          </p:cNvSpPr>
          <p:nvPr/>
        </p:nvSpPr>
        <p:spPr bwMode="auto">
          <a:xfrm rot="-5400000">
            <a:off x="7412832" y="5376068"/>
            <a:ext cx="889000" cy="18256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marL="177800" indent="-177800">
              <a:buFontTx/>
              <a:buNone/>
            </a:pPr>
            <a:r>
              <a:rPr lang="en-US">
                <a:solidFill>
                  <a:srgbClr val="0000FF"/>
                </a:solidFill>
                <a:latin typeface="Arial" pitchFamily="34" charset="0"/>
              </a:rPr>
              <a:t>external coils</a:t>
            </a:r>
          </a:p>
        </p:txBody>
      </p:sp>
      <p:sp>
        <p:nvSpPr>
          <p:cNvPr id="1796147" name="Rectangle 51"/>
          <p:cNvSpPr>
            <a:spLocks noChangeArrowheads="1"/>
          </p:cNvSpPr>
          <p:nvPr/>
        </p:nvSpPr>
        <p:spPr bwMode="auto">
          <a:xfrm rot="-5394087">
            <a:off x="8100219" y="5168106"/>
            <a:ext cx="949325" cy="18256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marL="177800" indent="-177800">
              <a:buFontTx/>
              <a:buNone/>
            </a:pPr>
            <a:r>
              <a:rPr lang="en-US">
                <a:solidFill>
                  <a:schemeClr val="tx1"/>
                </a:solidFill>
                <a:latin typeface="Arial" pitchFamily="34" charset="0"/>
              </a:rPr>
              <a:t>Ideal wall limit</a:t>
            </a:r>
          </a:p>
        </p:txBody>
      </p:sp>
      <p:sp>
        <p:nvSpPr>
          <p:cNvPr id="1796148" name="Text Box 52"/>
          <p:cNvSpPr txBox="1">
            <a:spLocks noChangeArrowheads="1"/>
          </p:cNvSpPr>
          <p:nvPr/>
        </p:nvSpPr>
        <p:spPr bwMode="auto">
          <a:xfrm>
            <a:off x="7797800" y="6027738"/>
            <a:ext cx="179388" cy="2127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marL="177800" indent="-177800">
              <a:buFontTx/>
              <a:buNone/>
            </a:pPr>
            <a:r>
              <a:rPr lang="en-US" sz="1400" b="1">
                <a:solidFill>
                  <a:schemeClr val="tx1"/>
                </a:solidFill>
                <a:latin typeface="Symbol" pitchFamily="18" charset="2"/>
              </a:rPr>
              <a:t>b</a:t>
            </a:r>
            <a:r>
              <a:rPr lang="en-US" sz="1400" b="1" baseline="-25000">
                <a:solidFill>
                  <a:schemeClr val="tx1"/>
                </a:solidFill>
                <a:latin typeface="Arial" pitchFamily="34" charset="0"/>
              </a:rPr>
              <a:t>N</a:t>
            </a:r>
            <a:endParaRPr lang="en-US" sz="2800" b="1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796149" name="Rectangle 53"/>
          <p:cNvSpPr>
            <a:spLocks noChangeArrowheads="1"/>
          </p:cNvSpPr>
          <p:nvPr/>
        </p:nvSpPr>
        <p:spPr bwMode="auto">
          <a:xfrm rot="-5400000">
            <a:off x="5457032" y="4699794"/>
            <a:ext cx="1709737" cy="2444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marL="177800" indent="-177800">
              <a:buFontTx/>
              <a:buNone/>
            </a:pPr>
            <a:r>
              <a:rPr lang="en-US" sz="1600">
                <a:solidFill>
                  <a:schemeClr val="tx1"/>
                </a:solidFill>
                <a:latin typeface="Arial" pitchFamily="34" charset="0"/>
              </a:rPr>
              <a:t>growth rate  </a:t>
            </a:r>
            <a:r>
              <a:rPr lang="en-US" sz="1600">
                <a:solidFill>
                  <a:schemeClr val="tx1"/>
                </a:solidFill>
                <a:latin typeface="Symbol" pitchFamily="18" charset="2"/>
              </a:rPr>
              <a:t>g</a:t>
            </a:r>
            <a:r>
              <a:rPr lang="en-US" sz="1600">
                <a:solidFill>
                  <a:schemeClr val="tx1"/>
                </a:solidFill>
                <a:latin typeface="Arial" pitchFamily="34" charset="0"/>
              </a:rPr>
              <a:t>  [1/s]</a:t>
            </a:r>
          </a:p>
        </p:txBody>
      </p:sp>
      <p:sp>
        <p:nvSpPr>
          <p:cNvPr id="1796150" name="Rectangle 54"/>
          <p:cNvSpPr>
            <a:spLocks noChangeArrowheads="1"/>
          </p:cNvSpPr>
          <p:nvPr/>
        </p:nvSpPr>
        <p:spPr bwMode="auto">
          <a:xfrm>
            <a:off x="6870700" y="3981450"/>
            <a:ext cx="1193800" cy="45878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marL="177800" indent="-177800">
              <a:lnSpc>
                <a:spcPct val="70000"/>
              </a:lnSpc>
              <a:buFontTx/>
              <a:buNone/>
            </a:pPr>
            <a:r>
              <a:rPr lang="en-US">
                <a:solidFill>
                  <a:schemeClr val="tx1"/>
                </a:solidFill>
                <a:latin typeface="Arial" pitchFamily="34" charset="0"/>
              </a:rPr>
              <a:t>NCC in front of:</a:t>
            </a:r>
          </a:p>
          <a:p>
            <a:pPr marL="177800" indent="-177800">
              <a:lnSpc>
                <a:spcPct val="70000"/>
              </a:lnSpc>
              <a:buFontTx/>
              <a:buNone/>
            </a:pPr>
            <a:r>
              <a:rPr lang="en-US">
                <a:solidFill>
                  <a:schemeClr val="accent1"/>
                </a:solidFill>
                <a:latin typeface="Arial" pitchFamily="34" charset="0"/>
              </a:rPr>
              <a:t>Secondary Plates</a:t>
            </a:r>
            <a:endParaRPr lang="en-US">
              <a:solidFill>
                <a:schemeClr val="tx1"/>
              </a:solidFill>
              <a:latin typeface="Arial" pitchFamily="34" charset="0"/>
            </a:endParaRPr>
          </a:p>
          <a:p>
            <a:pPr marL="177800" indent="-177800">
              <a:lnSpc>
                <a:spcPct val="70000"/>
              </a:lnSpc>
              <a:buFontTx/>
              <a:buNone/>
            </a:pPr>
            <a:r>
              <a:rPr lang="en-US">
                <a:solidFill>
                  <a:srgbClr val="FF0000"/>
                </a:solidFill>
                <a:latin typeface="Arial" pitchFamily="34" charset="0"/>
              </a:rPr>
              <a:t>Primary Plates</a:t>
            </a:r>
          </a:p>
        </p:txBody>
      </p:sp>
      <p:sp>
        <p:nvSpPr>
          <p:cNvPr id="1796151" name="Line 55"/>
          <p:cNvSpPr>
            <a:spLocks noChangeShapeType="1"/>
          </p:cNvSpPr>
          <p:nvPr/>
        </p:nvSpPr>
        <p:spPr bwMode="auto">
          <a:xfrm>
            <a:off x="8083550" y="4268788"/>
            <a:ext cx="288925" cy="176212"/>
          </a:xfrm>
          <a:prstGeom prst="line">
            <a:avLst/>
          </a:prstGeom>
          <a:noFill/>
          <a:ln w="15875">
            <a:solidFill>
              <a:srgbClr val="33CCCC"/>
            </a:solidFill>
            <a:round/>
            <a:headEnd/>
            <a:tailEnd type="triangle" w="med" len="med"/>
          </a:ln>
          <a:effectLst/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96152" name="Line 56"/>
          <p:cNvSpPr>
            <a:spLocks noChangeShapeType="1"/>
          </p:cNvSpPr>
          <p:nvPr/>
        </p:nvSpPr>
        <p:spPr bwMode="auto">
          <a:xfrm>
            <a:off x="7913688" y="4395788"/>
            <a:ext cx="441325" cy="192087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796153" name="Text Box 57"/>
          <p:cNvSpPr txBox="1">
            <a:spLocks noChangeArrowheads="1"/>
          </p:cNvSpPr>
          <p:nvPr/>
        </p:nvSpPr>
        <p:spPr bwMode="auto">
          <a:xfrm>
            <a:off x="7053263" y="6354763"/>
            <a:ext cx="1668727" cy="1846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marL="177800" indent="-177800">
              <a:buFontTx/>
              <a:buNone/>
            </a:pPr>
            <a:r>
              <a:rPr lang="en-US" i="0" dirty="0">
                <a:solidFill>
                  <a:schemeClr val="tx1"/>
                </a:solidFill>
              </a:rPr>
              <a:t>J. </a:t>
            </a:r>
            <a:r>
              <a:rPr lang="en-US" i="0" dirty="0" err="1">
                <a:solidFill>
                  <a:schemeClr val="tx1"/>
                </a:solidFill>
              </a:rPr>
              <a:t>Bialek</a:t>
            </a:r>
            <a:r>
              <a:rPr lang="en-US" i="0" dirty="0">
                <a:solidFill>
                  <a:schemeClr val="tx1"/>
                </a:solidFill>
              </a:rPr>
              <a:t> (Columbia U.)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Energetic Particle Physics Supplemental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Observation of Global Alfven </a:t>
            </a:r>
            <a:r>
              <a:rPr lang="en-US" dirty="0" err="1" smtClean="0"/>
              <a:t>Eigenmodes</a:t>
            </a:r>
            <a:r>
              <a:rPr lang="en-US" dirty="0" smtClean="0"/>
              <a:t> in NSTX</a:t>
            </a:r>
            <a:endParaRPr lang="en-US" dirty="0"/>
          </a:p>
        </p:txBody>
      </p:sp>
      <p:pic>
        <p:nvPicPr>
          <p:cNvPr id="1045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123117"/>
            <a:ext cx="8991600" cy="5049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HYM simulations of GAE mode structure compare </a:t>
            </a:r>
            <a:br>
              <a:rPr lang="en-US" dirty="0" smtClean="0"/>
            </a:br>
            <a:r>
              <a:rPr lang="en-US" dirty="0" smtClean="0"/>
              <a:t>favorably with NSTX experimental measurements</a:t>
            </a:r>
            <a:endParaRPr lang="en-US" dirty="0"/>
          </a:p>
        </p:txBody>
      </p:sp>
      <p:pic>
        <p:nvPicPr>
          <p:cNvPr id="1046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143000"/>
            <a:ext cx="8953139" cy="4995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 bwMode="auto">
          <a:xfrm>
            <a:off x="5715000" y="1219200"/>
            <a:ext cx="457200" cy="2209800"/>
          </a:xfrm>
          <a:prstGeom prst="rect">
            <a:avLst/>
          </a:prstGeom>
          <a:solidFill>
            <a:schemeClr val="bg1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38800" y="1219200"/>
            <a:ext cx="641522" cy="30777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1e-02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38800" y="1600200"/>
            <a:ext cx="641522" cy="30777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1e-04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38800" y="2057400"/>
            <a:ext cx="641522" cy="30777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1e-06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38800" y="2514600"/>
            <a:ext cx="641522" cy="30777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1e-08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38800" y="2971800"/>
            <a:ext cx="641522" cy="30777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1e-10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0" y="11113"/>
            <a:ext cx="9144000" cy="895350"/>
          </a:xfrm>
        </p:spPr>
        <p:txBody>
          <a:bodyPr/>
          <a:lstStyle/>
          <a:p>
            <a:r>
              <a:rPr lang="en-US" b="1" smtClean="0">
                <a:solidFill>
                  <a:srgbClr val="3333CC"/>
                </a:solidFill>
                <a:ea typeface="ＭＳ Ｐゴシック" pitchFamily="34" charset="-128"/>
              </a:rPr>
              <a:t>Achieved substantial progress on Coaxial Helicity Injection (CHI) and fast wave heating of low-current plasmas in 2010</a:t>
            </a:r>
            <a:endParaRPr lang="en-US" b="1" baseline="-25000" smtClean="0">
              <a:solidFill>
                <a:srgbClr val="3333CC"/>
              </a:solidFill>
              <a:ea typeface="ＭＳ Ｐゴシック" pitchFamily="34" charset="-128"/>
            </a:endParaRPr>
          </a:p>
        </p:txBody>
      </p:sp>
      <p:sp>
        <p:nvSpPr>
          <p:cNvPr id="21509" name="Content Placeholder 2"/>
          <p:cNvSpPr txBox="1">
            <a:spLocks/>
          </p:cNvSpPr>
          <p:nvPr/>
        </p:nvSpPr>
        <p:spPr bwMode="auto">
          <a:xfrm>
            <a:off x="56703" y="990600"/>
            <a:ext cx="4267200" cy="164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5425" lvl="2" indent="-225425" eaLnBrk="0" hangingPunct="0">
              <a:lnSpc>
                <a:spcPts val="24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i="0" dirty="0">
                <a:solidFill>
                  <a:schemeClr val="tx1"/>
                </a:solidFill>
                <a:latin typeface="+mn-lt"/>
                <a:cs typeface="+mn-cs"/>
              </a:rPr>
              <a:t>Generated 1MA using 40% less flux than induction-only case</a:t>
            </a:r>
          </a:p>
          <a:p>
            <a:pPr marL="403225" lvl="2" indent="-174625" eaLnBrk="0" hangingPunct="0">
              <a:lnSpc>
                <a:spcPts val="16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1600" i="0" dirty="0">
                <a:solidFill>
                  <a:srgbClr val="3333FF"/>
                </a:solidFill>
                <a:latin typeface="+mn-lt"/>
                <a:cs typeface="+mn-cs"/>
              </a:rPr>
              <a:t>Low internal inductance (</a:t>
            </a:r>
            <a:r>
              <a:rPr lang="en-US" sz="1600" i="0" dirty="0" err="1">
                <a:solidFill>
                  <a:srgbClr val="3333FF"/>
                </a:solidFill>
                <a:latin typeface="+mn-lt"/>
                <a:cs typeface="+mn-cs"/>
              </a:rPr>
              <a:t>l</a:t>
            </a:r>
            <a:r>
              <a:rPr lang="en-US" sz="1600" i="0" baseline="-25000" dirty="0" err="1">
                <a:solidFill>
                  <a:srgbClr val="3333FF"/>
                </a:solidFill>
                <a:latin typeface="+mn-lt"/>
                <a:cs typeface="+mn-cs"/>
              </a:rPr>
              <a:t>i</a:t>
            </a:r>
            <a:r>
              <a:rPr lang="en-US" sz="1600" i="0" dirty="0">
                <a:solidFill>
                  <a:srgbClr val="3333FF"/>
                </a:solidFill>
                <a:latin typeface="+mn-lt"/>
                <a:cs typeface="+mn-cs"/>
              </a:rPr>
              <a:t> ≈ 0.35), and high elongation &gt; 2</a:t>
            </a:r>
          </a:p>
          <a:p>
            <a:pPr marL="403225" lvl="2" indent="-174625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1600" i="0" dirty="0">
                <a:solidFill>
                  <a:srgbClr val="3333FF"/>
                </a:solidFill>
                <a:latin typeface="+mn-lt"/>
                <a:cs typeface="+mn-cs"/>
              </a:rPr>
              <a:t>Suitable for advanced scenarios</a:t>
            </a:r>
          </a:p>
        </p:txBody>
      </p:sp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757236" y="2532308"/>
            <a:ext cx="3586164" cy="2877892"/>
            <a:chOff x="5334000" y="2895600"/>
            <a:chExt cx="3581401" cy="2807058"/>
          </a:xfrm>
        </p:grpSpPr>
        <p:sp>
          <p:nvSpPr>
            <p:cNvPr id="8201" name="TextBox 30"/>
            <p:cNvSpPr txBox="1">
              <a:spLocks noChangeArrowheads="1"/>
            </p:cNvSpPr>
            <p:nvPr/>
          </p:nvSpPr>
          <p:spPr bwMode="auto">
            <a:xfrm>
              <a:off x="7665766" y="5410200"/>
              <a:ext cx="1064838" cy="29245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1400" i="0" dirty="0">
                  <a:solidFill>
                    <a:schemeClr val="tx1"/>
                  </a:solidFill>
                </a:rPr>
                <a:t>Time (sec)</a:t>
              </a:r>
            </a:p>
          </p:txBody>
        </p:sp>
        <p:grpSp>
          <p:nvGrpSpPr>
            <p:cNvPr id="3" name="Group 46"/>
            <p:cNvGrpSpPr>
              <a:grpSpLocks/>
            </p:cNvGrpSpPr>
            <p:nvPr/>
          </p:nvGrpSpPr>
          <p:grpSpPr bwMode="auto">
            <a:xfrm>
              <a:off x="5334000" y="2895600"/>
              <a:ext cx="3581401" cy="2548013"/>
              <a:chOff x="2514600" y="3038475"/>
              <a:chExt cx="3048001" cy="2548013"/>
            </a:xfrm>
          </p:grpSpPr>
          <p:pic>
            <p:nvPicPr>
              <p:cNvPr id="8203" name="Picture 6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514600" y="3038475"/>
                <a:ext cx="3048000" cy="2548013"/>
              </a:xfrm>
              <a:prstGeom prst="rect">
                <a:avLst/>
              </a:prstGeom>
              <a:noFill/>
              <a:ln w="15875" algn="ctr">
                <a:noFill/>
                <a:miter lim="800000"/>
                <a:headEnd/>
                <a:tailEnd/>
              </a:ln>
            </p:spPr>
          </p:pic>
          <p:cxnSp>
            <p:nvCxnSpPr>
              <p:cNvPr id="37" name="Straight Connector 36"/>
              <p:cNvCxnSpPr>
                <a:cxnSpLocks noChangeShapeType="1"/>
              </p:cNvCxnSpPr>
              <p:nvPr/>
            </p:nvCxnSpPr>
            <p:spPr bwMode="auto">
              <a:xfrm rot="5400000">
                <a:off x="4419248" y="4266462"/>
                <a:ext cx="2285355" cy="135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  <p:sp>
            <p:nvSpPr>
              <p:cNvPr id="38" name="TextBox 13"/>
              <p:cNvSpPr txBox="1">
                <a:spLocks noChangeArrowheads="1"/>
              </p:cNvSpPr>
              <p:nvPr/>
            </p:nvSpPr>
            <p:spPr bwMode="auto">
              <a:xfrm>
                <a:off x="3418610" y="3199883"/>
                <a:ext cx="821827" cy="2924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spcBef>
                    <a:spcPct val="20000"/>
                  </a:spcBef>
                  <a:defRPr/>
                </a:pPr>
                <a:r>
                  <a:rPr lang="en-US" sz="1400" b="1" i="0" dirty="0">
                    <a:solidFill>
                      <a:schemeClr val="accent1">
                        <a:lumMod val="50000"/>
                      </a:schemeClr>
                    </a:solidFill>
                    <a:latin typeface="Helvetica" charset="0"/>
                    <a:cs typeface="+mn-cs"/>
                  </a:rPr>
                  <a:t>CHI + OH</a:t>
                </a:r>
              </a:p>
            </p:txBody>
          </p:sp>
          <p:cxnSp>
            <p:nvCxnSpPr>
              <p:cNvPr id="39" name="Straight Arrow Connector 38"/>
              <p:cNvCxnSpPr>
                <a:cxnSpLocks noChangeShapeType="1"/>
              </p:cNvCxnSpPr>
              <p:nvPr/>
            </p:nvCxnSpPr>
            <p:spPr bwMode="auto">
              <a:xfrm rot="16200000" flipH="1">
                <a:off x="4058949" y="3560482"/>
                <a:ext cx="304714" cy="192946"/>
              </a:xfrm>
              <a:prstGeom prst="straightConnector1">
                <a:avLst/>
              </a:prstGeom>
              <a:noFill/>
              <a:ln w="25400">
                <a:solidFill>
                  <a:schemeClr val="accent1">
                    <a:lumMod val="50000"/>
                  </a:schemeClr>
                </a:solidFill>
                <a:round/>
                <a:headEnd/>
                <a:tailEnd type="arrow" w="med" len="med"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  <p:sp>
            <p:nvSpPr>
              <p:cNvPr id="8207" name="TextBox 20"/>
              <p:cNvSpPr txBox="1">
                <a:spLocks noChangeArrowheads="1"/>
              </p:cNvSpPr>
              <p:nvPr/>
            </p:nvSpPr>
            <p:spPr bwMode="auto">
              <a:xfrm>
                <a:off x="4719071" y="3187264"/>
                <a:ext cx="740080" cy="2924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spcBef>
                    <a:spcPct val="20000"/>
                  </a:spcBef>
                </a:pPr>
                <a:r>
                  <a:rPr lang="en-US" sz="1400" b="1" i="0" dirty="0">
                    <a:solidFill>
                      <a:srgbClr val="0033CC"/>
                    </a:solidFill>
                  </a:rPr>
                  <a:t>OH only</a:t>
                </a:r>
              </a:p>
            </p:txBody>
          </p:sp>
          <p:cxnSp>
            <p:nvCxnSpPr>
              <p:cNvPr id="41" name="Straight Arrow Connector 40"/>
              <p:cNvCxnSpPr>
                <a:cxnSpLocks noChangeShapeType="1"/>
              </p:cNvCxnSpPr>
              <p:nvPr/>
            </p:nvCxnSpPr>
            <p:spPr bwMode="auto">
              <a:xfrm rot="5400000">
                <a:off x="4800416" y="3656912"/>
                <a:ext cx="534004" cy="229376"/>
              </a:xfrm>
              <a:prstGeom prst="straightConnector1">
                <a:avLst/>
              </a:prstGeom>
              <a:noFill/>
              <a:ln w="25400">
                <a:solidFill>
                  <a:srgbClr val="3333FF"/>
                </a:solidFill>
                <a:round/>
                <a:headEnd/>
                <a:tailEnd type="arrow" w="med" len="med"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  <p:sp>
            <p:nvSpPr>
              <p:cNvPr id="8209" name="TextBox 20"/>
              <p:cNvSpPr txBox="1">
                <a:spLocks noChangeArrowheads="1"/>
              </p:cNvSpPr>
              <p:nvPr/>
            </p:nvSpPr>
            <p:spPr bwMode="auto">
              <a:xfrm>
                <a:off x="4073008" y="4724400"/>
                <a:ext cx="900850" cy="2924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spcBef>
                    <a:spcPct val="20000"/>
                  </a:spcBef>
                </a:pPr>
                <a:r>
                  <a:rPr lang="en-US" sz="1400" i="0" dirty="0">
                    <a:solidFill>
                      <a:srgbClr val="FF0000"/>
                    </a:solidFill>
                  </a:rPr>
                  <a:t>Difference</a:t>
                </a:r>
              </a:p>
            </p:txBody>
          </p:sp>
        </p:grpSp>
      </p:grpSp>
      <p:pic>
        <p:nvPicPr>
          <p:cNvPr id="819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8113" y="2514600"/>
            <a:ext cx="3135312" cy="2628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7176" name="TextBox 6"/>
          <p:cNvSpPr txBox="1">
            <a:spLocks noChangeArrowheads="1"/>
          </p:cNvSpPr>
          <p:nvPr/>
        </p:nvSpPr>
        <p:spPr bwMode="auto">
          <a:xfrm>
            <a:off x="4800600" y="990600"/>
            <a:ext cx="4267200" cy="1462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6213" indent="-176213">
              <a:lnSpc>
                <a:spcPts val="24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i="0" dirty="0">
                <a:solidFill>
                  <a:schemeClr val="tx1"/>
                </a:solidFill>
                <a:latin typeface="+mn-lt"/>
                <a:cs typeface="+mn-cs"/>
              </a:rPr>
              <a:t>Achieved high T</a:t>
            </a:r>
            <a:r>
              <a:rPr lang="en-US" sz="2000" i="0" baseline="-25000" dirty="0">
                <a:solidFill>
                  <a:schemeClr val="tx1"/>
                </a:solidFill>
                <a:latin typeface="+mn-lt"/>
                <a:cs typeface="+mn-cs"/>
              </a:rPr>
              <a:t>e</a:t>
            </a:r>
            <a:r>
              <a:rPr lang="en-US" sz="2000" i="0" dirty="0">
                <a:solidFill>
                  <a:schemeClr val="tx1"/>
                </a:solidFill>
                <a:latin typeface="+mn-lt"/>
                <a:cs typeface="+mn-cs"/>
              </a:rPr>
              <a:t>(0) ~ 3keV at I</a:t>
            </a:r>
            <a:r>
              <a:rPr lang="en-US" sz="2000" i="0" baseline="-25000" dirty="0">
                <a:solidFill>
                  <a:schemeClr val="tx1"/>
                </a:solidFill>
                <a:latin typeface="+mn-lt"/>
                <a:cs typeface="+mn-cs"/>
              </a:rPr>
              <a:t>P</a:t>
            </a:r>
            <a:r>
              <a:rPr lang="en-US" sz="2000" i="0" dirty="0">
                <a:solidFill>
                  <a:schemeClr val="tx1"/>
                </a:solidFill>
                <a:latin typeface="+mn-lt"/>
                <a:cs typeface="+mn-cs"/>
              </a:rPr>
              <a:t>=300kA w/ only 1.4MW </a:t>
            </a:r>
            <a:r>
              <a:rPr lang="en-US" sz="2000" i="0" dirty="0" smtClean="0">
                <a:solidFill>
                  <a:schemeClr val="tx1"/>
                </a:solidFill>
                <a:latin typeface="+mn-lt"/>
                <a:cs typeface="+mn-cs"/>
              </a:rPr>
              <a:t>HHFW</a:t>
            </a:r>
            <a:endParaRPr lang="en-US" sz="2000" i="0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573088" lvl="1" indent="-115888">
              <a:lnSpc>
                <a:spcPts val="1600"/>
              </a:lnSpc>
              <a:spcBef>
                <a:spcPct val="20000"/>
              </a:spcBef>
              <a:defRPr/>
            </a:pPr>
            <a:r>
              <a:rPr lang="en-US" sz="1600" i="0" dirty="0">
                <a:solidFill>
                  <a:srgbClr val="3333FF"/>
                </a:solidFill>
                <a:latin typeface="+mn-lt"/>
                <a:cs typeface="+mn-cs"/>
              </a:rPr>
              <a:t>- Previous best was T</a:t>
            </a:r>
            <a:r>
              <a:rPr lang="en-US" sz="1600" i="0" baseline="-25000" dirty="0">
                <a:solidFill>
                  <a:srgbClr val="3333FF"/>
                </a:solidFill>
                <a:latin typeface="+mn-lt"/>
                <a:cs typeface="+mn-cs"/>
              </a:rPr>
              <a:t>e</a:t>
            </a:r>
            <a:r>
              <a:rPr lang="en-US" sz="1600" i="0" dirty="0">
                <a:solidFill>
                  <a:srgbClr val="3333FF"/>
                </a:solidFill>
                <a:latin typeface="+mn-lt"/>
                <a:cs typeface="+mn-cs"/>
              </a:rPr>
              <a:t>(0) ~ 1.5keV at twice the RF power</a:t>
            </a:r>
          </a:p>
          <a:p>
            <a:pPr marL="573088" lvl="1" indent="-115888">
              <a:spcBef>
                <a:spcPct val="20000"/>
              </a:spcBef>
              <a:defRPr/>
            </a:pPr>
            <a:r>
              <a:rPr lang="en-US" sz="1600" i="0" dirty="0">
                <a:solidFill>
                  <a:srgbClr val="3333FF"/>
                </a:solidFill>
                <a:latin typeface="+mn-lt"/>
                <a:cs typeface="+mn-cs"/>
              </a:rPr>
              <a:t>- Enabled by 2009 antenna upgrades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916487" y="5181600"/>
            <a:ext cx="3922713" cy="908454"/>
          </a:xfrm>
          <a:prstGeom prst="rect">
            <a:avLst/>
          </a:prstGeom>
        </p:spPr>
        <p:txBody>
          <a:bodyPr>
            <a:spAutoFit/>
          </a:bodyPr>
          <a:lstStyle/>
          <a:p>
            <a:pPr marL="115888" indent="-115888">
              <a:spcBef>
                <a:spcPct val="20000"/>
              </a:spcBef>
              <a:buFontTx/>
              <a:buChar char="•"/>
              <a:defRPr/>
            </a:pPr>
            <a:r>
              <a:rPr lang="en-US" sz="1600" i="0" dirty="0">
                <a:latin typeface="+mn-lt"/>
                <a:cs typeface="+mn-cs"/>
              </a:rPr>
              <a:t>Non-inductive fraction ~60-70% with 25-30% from RFCD from high T</a:t>
            </a:r>
            <a:r>
              <a:rPr lang="en-US" sz="1600" i="0" baseline="-25000" dirty="0">
                <a:latin typeface="+mn-lt"/>
                <a:cs typeface="+mn-cs"/>
              </a:rPr>
              <a:t>e</a:t>
            </a:r>
            <a:r>
              <a:rPr lang="en-US" sz="1600" i="0" dirty="0">
                <a:latin typeface="+mn-lt"/>
                <a:cs typeface="+mn-cs"/>
              </a:rPr>
              <a:t>(0)</a:t>
            </a:r>
          </a:p>
          <a:p>
            <a:pPr marL="112713" indent="-112713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1600" i="0" u="sng" dirty="0">
                <a:solidFill>
                  <a:srgbClr val="FF0000"/>
                </a:solidFill>
                <a:latin typeface="+mn-lt"/>
                <a:cs typeface="+mn-cs"/>
              </a:rPr>
              <a:t>Projects to ~100% NI at P</a:t>
            </a:r>
            <a:r>
              <a:rPr lang="en-US" sz="1600" i="0" u="sng" baseline="-25000" dirty="0">
                <a:solidFill>
                  <a:srgbClr val="FF0000"/>
                </a:solidFill>
                <a:latin typeface="+mn-lt"/>
                <a:cs typeface="+mn-cs"/>
              </a:rPr>
              <a:t>RF</a:t>
            </a:r>
            <a:r>
              <a:rPr lang="en-US" sz="1600" i="0" u="sng" dirty="0">
                <a:solidFill>
                  <a:srgbClr val="FF0000"/>
                </a:solidFill>
                <a:latin typeface="+mn-lt"/>
                <a:cs typeface="+mn-cs"/>
              </a:rPr>
              <a:t> = 3-4MW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7350" y="6019800"/>
            <a:ext cx="8586788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marL="112713" indent="-112713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000" b="1" i="0" dirty="0" smtClean="0">
                <a:solidFill>
                  <a:schemeClr val="tx1"/>
                </a:solidFill>
                <a:latin typeface="+mn-lt"/>
                <a:cs typeface="+mn-cs"/>
              </a:rPr>
              <a:t>R12-2:   </a:t>
            </a:r>
            <a:r>
              <a:rPr lang="en-US" sz="2000" b="1" i="0" dirty="0" smtClean="0">
                <a:latin typeface="+mn-lt"/>
                <a:cs typeface="+mn-cs"/>
              </a:rPr>
              <a:t>Test </a:t>
            </a:r>
            <a:r>
              <a:rPr lang="en-US" sz="2000" b="1" i="0" dirty="0">
                <a:latin typeface="+mn-lt"/>
                <a:cs typeface="+mn-cs"/>
              </a:rPr>
              <a:t>higher P</a:t>
            </a:r>
            <a:r>
              <a:rPr lang="en-US" sz="2000" b="1" i="0" baseline="-25000" dirty="0">
                <a:latin typeface="+mn-lt"/>
                <a:cs typeface="+mn-cs"/>
              </a:rPr>
              <a:t>RF</a:t>
            </a:r>
            <a:r>
              <a:rPr lang="en-US" sz="2000" b="1" i="0" dirty="0">
                <a:latin typeface="+mn-lt"/>
                <a:cs typeface="+mn-cs"/>
              </a:rPr>
              <a:t>, HHFW heating of CHI-initiated plasmas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524000" y="5562600"/>
            <a:ext cx="3276600" cy="40011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15888" indent="-115888">
              <a:spcBef>
                <a:spcPct val="20000"/>
              </a:spcBef>
              <a:defRPr/>
            </a:pPr>
            <a:r>
              <a:rPr lang="en-US" sz="2000" i="0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2000" i="0" dirty="0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sz="2000" i="0" dirty="0" smtClean="0">
                <a:solidFill>
                  <a:srgbClr val="FF0000"/>
                </a:solidFill>
                <a:latin typeface="Arial Narrow" pitchFamily="34" charset="0"/>
              </a:rPr>
              <a:t>I</a:t>
            </a:r>
            <a:r>
              <a:rPr lang="en-US" sz="2000" i="0" baseline="-25000" dirty="0" smtClean="0">
                <a:solidFill>
                  <a:srgbClr val="FF0000"/>
                </a:solidFill>
                <a:latin typeface="Arial Narrow" pitchFamily="34" charset="0"/>
              </a:rPr>
              <a:t>P</a:t>
            </a:r>
            <a:r>
              <a:rPr lang="en-US" sz="2000" i="0" dirty="0" smtClean="0">
                <a:solidFill>
                  <a:srgbClr val="FF0000"/>
                </a:solidFill>
                <a:latin typeface="Arial Narrow" pitchFamily="34" charset="0"/>
              </a:rPr>
              <a:t> = 400kA vs. 50kA in 2008</a:t>
            </a:r>
            <a:endParaRPr lang="en-US" sz="2000" i="0" u="sng" dirty="0">
              <a:solidFill>
                <a:srgbClr val="FF0000"/>
              </a:solidFill>
              <a:latin typeface="Arial Narrow" pitchFamily="34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 bwMode="auto">
          <a:xfrm rot="5400000" flipH="1" flipV="1">
            <a:off x="1676400" y="4800600"/>
            <a:ext cx="1676400" cy="1588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7772400" y="2743200"/>
            <a:ext cx="813043" cy="2769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tIns="0" bIns="0" rtlCol="0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R10-2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2400" y="5181600"/>
            <a:ext cx="1371600" cy="449354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tIns="0" rIns="45720" bIns="18288" rtlCol="0">
            <a:spAutoFit/>
          </a:bodyPr>
          <a:lstStyle/>
          <a:p>
            <a:pPr marL="57150" indent="-57150">
              <a:buFont typeface="Arial" pitchFamily="34" charset="0"/>
              <a:buChar char="•"/>
            </a:pPr>
            <a:r>
              <a:rPr lang="da-DK" sz="700" i="0" dirty="0" smtClean="0">
                <a:solidFill>
                  <a:schemeClr val="tx2"/>
                </a:solidFill>
                <a:latin typeface="Arial Narrow" pitchFamily="34" charset="0"/>
              </a:rPr>
              <a:t>B. Nelson, </a:t>
            </a:r>
            <a:r>
              <a:rPr lang="it-IT" sz="700" i="0" dirty="0" smtClean="0">
                <a:solidFill>
                  <a:schemeClr val="tx2"/>
                </a:solidFill>
                <a:latin typeface="Arial Narrow" pitchFamily="34" charset="0"/>
              </a:rPr>
              <a:t>NF 51 (2011) 06308</a:t>
            </a:r>
            <a:endParaRPr lang="da-DK" sz="700" i="0" dirty="0" smtClean="0">
              <a:solidFill>
                <a:schemeClr val="tx2"/>
              </a:solidFill>
              <a:latin typeface="Arial Narrow" pitchFamily="34" charset="0"/>
            </a:endParaRPr>
          </a:p>
          <a:p>
            <a:pPr marL="57150" indent="-57150">
              <a:buFont typeface="Arial" pitchFamily="34" charset="0"/>
              <a:buChar char="•"/>
            </a:pPr>
            <a:r>
              <a:rPr lang="da-DK" sz="700" i="0" dirty="0" smtClean="0">
                <a:solidFill>
                  <a:schemeClr val="tx2"/>
                </a:solidFill>
                <a:latin typeface="Arial Narrow" pitchFamily="34" charset="0"/>
              </a:rPr>
              <a:t>R. Raman, APS Invited Talk 2010</a:t>
            </a:r>
          </a:p>
          <a:p>
            <a:pPr marL="57150" indent="-57150">
              <a:buFont typeface="Arial" pitchFamily="34" charset="0"/>
              <a:buChar char="•"/>
            </a:pPr>
            <a:r>
              <a:rPr lang="da-DK" sz="700" i="0" dirty="0" smtClean="0">
                <a:solidFill>
                  <a:schemeClr val="tx2"/>
                </a:solidFill>
                <a:latin typeface="Arial Narrow" pitchFamily="34" charset="0"/>
              </a:rPr>
              <a:t>R. Raman, PRL </a:t>
            </a:r>
            <a:r>
              <a:rPr lang="en-US" sz="700" i="0" dirty="0" smtClean="0">
                <a:solidFill>
                  <a:schemeClr val="tx2"/>
                </a:solidFill>
                <a:latin typeface="Arial Narrow" pitchFamily="34" charset="0"/>
              </a:rPr>
              <a:t>104 (2010) 095003 </a:t>
            </a:r>
          </a:p>
          <a:p>
            <a:pPr marL="57150" indent="-57150">
              <a:buFont typeface="Arial" pitchFamily="34" charset="0"/>
              <a:buChar char="•"/>
            </a:pPr>
            <a:r>
              <a:rPr lang="da-DK" sz="700" i="0" dirty="0" smtClean="0">
                <a:solidFill>
                  <a:schemeClr val="tx2"/>
                </a:solidFill>
                <a:latin typeface="Arial Narrow" pitchFamily="34" charset="0"/>
              </a:rPr>
              <a:t>D. Mueller, </a:t>
            </a:r>
            <a:r>
              <a:rPr lang="en-US" sz="700" i="0" dirty="0" smtClean="0">
                <a:solidFill>
                  <a:schemeClr val="tx2"/>
                </a:solidFill>
                <a:latin typeface="Arial Narrow" pitchFamily="34" charset="0"/>
              </a:rPr>
              <a:t>EPS Oral (2010)</a:t>
            </a:r>
            <a:endParaRPr kumimoji="0" lang="en-US" sz="7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Narrow" pitchFamily="34" charset="0"/>
              <a:cs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9600" y="6172200"/>
            <a:ext cx="889987" cy="2769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tIns="0" bIns="0" rtlCol="0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R12-2: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62600" y="2895600"/>
            <a:ext cx="134684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138506 (2010)</a:t>
            </a:r>
          </a:p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i="0" dirty="0" smtClean="0">
                <a:solidFill>
                  <a:schemeClr val="tx1"/>
                </a:solidFill>
              </a:rPr>
              <a:t>117605 (2005)</a:t>
            </a: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itchFamily="34" charset="0"/>
              <a:ea typeface="+mn-ea"/>
              <a:cs typeface="Arial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2400" y="5755856"/>
            <a:ext cx="1219200" cy="187744"/>
          </a:xfrm>
          <a:prstGeom prst="rect">
            <a:avLst/>
          </a:prstGeom>
          <a:solidFill>
            <a:srgbClr val="CCECFF"/>
          </a:solidFill>
          <a:ln w="31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tIns="0" rIns="45720" bIns="18288" rtlCol="0">
            <a:spAutoFit/>
          </a:bodyPr>
          <a:lstStyle/>
          <a:p>
            <a:pPr marL="57150" indent="-57150" algn="ctr"/>
            <a:r>
              <a:rPr lang="en-US" sz="1100" i="0" dirty="0" smtClean="0">
                <a:solidFill>
                  <a:schemeClr val="tx2"/>
                </a:solidFill>
                <a:latin typeface="Arial Narrow" pitchFamily="34" charset="0"/>
              </a:rPr>
              <a:t>Univ. Washington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305800" y="4308056"/>
            <a:ext cx="609600" cy="187744"/>
          </a:xfrm>
          <a:prstGeom prst="rect">
            <a:avLst/>
          </a:prstGeom>
          <a:solidFill>
            <a:srgbClr val="CCECFF"/>
          </a:solidFill>
          <a:ln w="31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tIns="0" rIns="45720" bIns="18288" rtlCol="0">
            <a:spAutoFit/>
          </a:bodyPr>
          <a:lstStyle/>
          <a:p>
            <a:pPr marL="57150" indent="-57150" algn="ctr"/>
            <a:r>
              <a:rPr lang="en-US" sz="1100" i="0" dirty="0" smtClean="0">
                <a:solidFill>
                  <a:schemeClr val="tx2"/>
                </a:solidFill>
                <a:latin typeface="Arial Narrow" pitchFamily="34" charset="0"/>
              </a:rPr>
              <a:t>ORNL</a:t>
            </a:r>
          </a:p>
        </p:txBody>
      </p:sp>
      <p:pic>
        <p:nvPicPr>
          <p:cNvPr id="3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819400"/>
            <a:ext cx="689708" cy="1921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“Numerical Modeling of </a:t>
            </a:r>
            <a:br>
              <a:rPr lang="en-US" dirty="0" smtClean="0"/>
            </a:br>
            <a:r>
              <a:rPr lang="en-US" dirty="0" smtClean="0"/>
              <a:t>NBI-Driven Sub-Cyclotron Frequency Modes in NSTX”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915400" cy="4876800"/>
          </a:xfrm>
        </p:spPr>
        <p:txBody>
          <a:bodyPr/>
          <a:lstStyle/>
          <a:p>
            <a:r>
              <a:rPr lang="en-US" sz="2000" dirty="0" smtClean="0"/>
              <a:t>Self-consistent simulations using the HYM code show that for large injection velocities, and strong anisotropy in the pitch-angle distribution, many Alfven modes can be excited by NBI ions</a:t>
            </a:r>
            <a:r>
              <a:rPr lang="en-US" sz="2000" i="1" dirty="0" smtClean="0"/>
              <a:t>.</a:t>
            </a:r>
          </a:p>
          <a:p>
            <a:r>
              <a:rPr lang="en-US" sz="2000" dirty="0" smtClean="0"/>
              <a:t>Sub-cyclotron frequency modes are driven unstable via Doppler-shifted cyclotron resonance.</a:t>
            </a:r>
          </a:p>
          <a:p>
            <a:r>
              <a:rPr lang="en-US" sz="2000" dirty="0" smtClean="0"/>
              <a:t>Multiple fast ion resonances are seen for each mode (</a:t>
            </a:r>
            <a:r>
              <a:rPr lang="en-US" sz="2000" dirty="0" err="1" smtClean="0"/>
              <a:t>poloidal</a:t>
            </a:r>
            <a:r>
              <a:rPr lang="en-US" sz="2000" dirty="0" smtClean="0"/>
              <a:t> mode number).</a:t>
            </a:r>
          </a:p>
          <a:p>
            <a:r>
              <a:rPr lang="en-US" sz="2000" dirty="0" smtClean="0"/>
              <a:t>Magnetic mode structure for GAE in NSTX shows significant </a:t>
            </a:r>
            <a:r>
              <a:rPr lang="en-US" sz="2000" dirty="0" err="1" smtClean="0"/>
              <a:t>compressional</a:t>
            </a:r>
            <a:r>
              <a:rPr lang="en-US" sz="2000" dirty="0" smtClean="0"/>
              <a:t> component at the edge.</a:t>
            </a:r>
          </a:p>
          <a:p>
            <a:r>
              <a:rPr lang="en-US" sz="2000" dirty="0" smtClean="0"/>
              <a:t>Simulations show nonlinear saturation of GAEs due to particle trapping.</a:t>
            </a:r>
          </a:p>
          <a:p>
            <a:r>
              <a:rPr lang="en-US" sz="2000" dirty="0" smtClean="0"/>
              <a:t>Saturation amplitudes and mode structure are comparable with the experimental measurements.</a:t>
            </a:r>
          </a:p>
          <a:p>
            <a:r>
              <a:rPr lang="en-US" sz="2000" dirty="0" smtClean="0"/>
              <a:t>Drift-kinetic electron model has been implemented in the HYM code, and it will be used to study the effects of GAE modes on the electron transport.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5882771" y="1066800"/>
            <a:ext cx="2920223" cy="307777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E.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Belova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,</a:t>
            </a:r>
            <a:r>
              <a:rPr kumimoji="0" lang="en-US" sz="1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APS Invited Talk 2010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Wave Heating and Current Drive Supplemental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305" name="Rectangle 81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800" i="0" dirty="0">
                <a:solidFill>
                  <a:srgbClr val="4C4BD2"/>
                </a:solidFill>
                <a:latin typeface="Arial" pitchFamily="34" charset="0"/>
              </a:rPr>
              <a:t>NSTX HHFW antenna has well defined spectrum, ideal for studying phase dependence of heating</a:t>
            </a:r>
          </a:p>
        </p:txBody>
      </p:sp>
      <p:sp>
        <p:nvSpPr>
          <p:cNvPr id="1588227" name="Rectangle 3"/>
          <p:cNvSpPr>
            <a:spLocks noChangeArrowheads="1"/>
          </p:cNvSpPr>
          <p:nvPr/>
        </p:nvSpPr>
        <p:spPr bwMode="auto">
          <a:xfrm>
            <a:off x="4495800" y="5170488"/>
            <a:ext cx="4343400" cy="84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0"/>
              </a:spcBef>
            </a:pPr>
            <a:r>
              <a:rPr lang="en-US" sz="2000" b="0" i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Phase between adjacent straps easily adjusted between </a:t>
            </a:r>
            <a:r>
              <a:rPr lang="en-US" sz="2000" b="0" i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sym typeface="Symbol" pitchFamily="18" charset="2"/>
              </a:rPr>
              <a:t></a:t>
            </a:r>
            <a:r>
              <a:rPr lang="en-US" sz="2000" b="0" i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= 0</a:t>
            </a:r>
            <a:r>
              <a:rPr lang="en-US" sz="2000" b="0" i="0">
                <a:solidFill>
                  <a:schemeClr val="tx1"/>
                </a:solidFill>
                <a:latin typeface="Arial" pitchFamily="34" charset="0"/>
              </a:rPr>
              <a:t>°</a:t>
            </a:r>
            <a:r>
              <a:rPr lang="en-US" sz="2000" b="0" i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br>
              <a:rPr lang="en-US" sz="2000" b="0" i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</a:br>
            <a:r>
              <a:rPr lang="en-US" sz="2000" b="0" i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to </a:t>
            </a:r>
            <a:r>
              <a:rPr lang="en-US" sz="2000" b="0" i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sym typeface="Symbol" pitchFamily="18" charset="2"/>
              </a:rPr>
              <a:t></a:t>
            </a:r>
            <a:r>
              <a:rPr lang="en-US" sz="2000" b="0" i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= 180</a:t>
            </a:r>
            <a:r>
              <a:rPr lang="en-US" sz="2000" b="0" i="0">
                <a:solidFill>
                  <a:schemeClr val="tx1"/>
                </a:solidFill>
                <a:latin typeface="Arial" pitchFamily="34" charset="0"/>
              </a:rPr>
              <a:t>°</a:t>
            </a:r>
            <a:endParaRPr lang="en-US" sz="2000" b="0" i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marL="342900" indent="-342900" eaLnBrk="0" hangingPunct="0">
              <a:lnSpc>
                <a:spcPct val="70000"/>
              </a:lnSpc>
              <a:spcBef>
                <a:spcPct val="0"/>
              </a:spcBef>
              <a:buFontTx/>
              <a:buNone/>
            </a:pPr>
            <a:endParaRPr lang="en-US" sz="2000" b="0" i="0">
              <a:solidFill>
                <a:srgbClr val="0205FF"/>
              </a:solidFill>
              <a:latin typeface="Arial" pitchFamily="34" charset="0"/>
            </a:endParaRPr>
          </a:p>
          <a:p>
            <a:pPr marL="342900" indent="-342900" eaLnBrk="0" hangingPunct="0">
              <a:spcBef>
                <a:spcPct val="0"/>
              </a:spcBef>
              <a:buFontTx/>
              <a:buNone/>
            </a:pPr>
            <a:endParaRPr lang="en-US" sz="2000" b="0" i="0" baseline="30000">
              <a:solidFill>
                <a:srgbClr val="0205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988" y="1181100"/>
            <a:ext cx="3759200" cy="22590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4038" name="Text Box 6"/>
          <p:cNvSpPr txBox="1">
            <a:spLocks noChangeAspect="1" noChangeArrowheads="1"/>
          </p:cNvSpPr>
          <p:nvPr/>
        </p:nvSpPr>
        <p:spPr bwMode="auto">
          <a:xfrm>
            <a:off x="3365500" y="6005513"/>
            <a:ext cx="60150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0"/>
              </a:spcBef>
              <a:buClr>
                <a:schemeClr val="accent2"/>
              </a:buClr>
              <a:buFontTx/>
              <a:buNone/>
            </a:pPr>
            <a:endParaRPr lang="en-US" sz="2000" b="0" i="0">
              <a:solidFill>
                <a:schemeClr val="accent2"/>
              </a:solidFill>
              <a:latin typeface="Times" charset="0"/>
            </a:endParaRPr>
          </a:p>
          <a:p>
            <a:pPr eaLnBrk="0" hangingPunct="0">
              <a:spcBef>
                <a:spcPct val="0"/>
              </a:spcBef>
              <a:buFontTx/>
              <a:buNone/>
            </a:pPr>
            <a:endParaRPr lang="en-US" sz="2000" b="0" i="0">
              <a:solidFill>
                <a:schemeClr val="accent2"/>
              </a:solidFill>
              <a:latin typeface="Times" charset="0"/>
            </a:endParaRPr>
          </a:p>
        </p:txBody>
      </p:sp>
      <p:sp>
        <p:nvSpPr>
          <p:cNvPr id="44039" name="Line 7"/>
          <p:cNvSpPr>
            <a:spLocks noChangeShapeType="1"/>
          </p:cNvSpPr>
          <p:nvPr/>
        </p:nvSpPr>
        <p:spPr bwMode="auto">
          <a:xfrm flipH="1">
            <a:off x="733425" y="2278063"/>
            <a:ext cx="2771775" cy="277812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0" name="Line 8"/>
          <p:cNvSpPr>
            <a:spLocks noChangeShapeType="1"/>
          </p:cNvSpPr>
          <p:nvPr/>
        </p:nvSpPr>
        <p:spPr bwMode="auto">
          <a:xfrm flipH="1">
            <a:off x="787400" y="2278063"/>
            <a:ext cx="2771775" cy="27781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1" name="Line 9"/>
          <p:cNvSpPr>
            <a:spLocks noChangeShapeType="1"/>
          </p:cNvSpPr>
          <p:nvPr/>
        </p:nvSpPr>
        <p:spPr bwMode="auto">
          <a:xfrm>
            <a:off x="1336675" y="1416050"/>
            <a:ext cx="2387600" cy="167957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2" name="Line 10"/>
          <p:cNvSpPr>
            <a:spLocks noChangeShapeType="1"/>
          </p:cNvSpPr>
          <p:nvPr/>
        </p:nvSpPr>
        <p:spPr bwMode="auto">
          <a:xfrm>
            <a:off x="1293813" y="1385888"/>
            <a:ext cx="2387600" cy="1679575"/>
          </a:xfrm>
          <a:prstGeom prst="line">
            <a:avLst/>
          </a:prstGeom>
          <a:noFill/>
          <a:ln w="28575">
            <a:solidFill>
              <a:srgbClr val="27812A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3" name="Text Box 11"/>
          <p:cNvSpPr txBox="1">
            <a:spLocks noChangeArrowheads="1"/>
          </p:cNvSpPr>
          <p:nvPr/>
        </p:nvSpPr>
        <p:spPr bwMode="auto">
          <a:xfrm>
            <a:off x="2973388" y="2446338"/>
            <a:ext cx="220662" cy="365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2400" i="0">
                <a:solidFill>
                  <a:srgbClr val="27812A"/>
                </a:solidFill>
                <a:latin typeface="Arial" pitchFamily="34" charset="0"/>
              </a:rPr>
              <a:t>B</a:t>
            </a:r>
            <a:endParaRPr lang="en-US" sz="2400" i="0">
              <a:solidFill>
                <a:srgbClr val="27812A"/>
              </a:solidFill>
              <a:latin typeface="Times" charset="0"/>
            </a:endParaRPr>
          </a:p>
        </p:txBody>
      </p:sp>
      <p:sp>
        <p:nvSpPr>
          <p:cNvPr id="44044" name="Text Box 12"/>
          <p:cNvSpPr txBox="1">
            <a:spLocks noChangeArrowheads="1"/>
          </p:cNvSpPr>
          <p:nvPr/>
        </p:nvSpPr>
        <p:spPr bwMode="auto">
          <a:xfrm>
            <a:off x="1820863" y="2257425"/>
            <a:ext cx="220662" cy="365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2400" i="0">
                <a:solidFill>
                  <a:schemeClr val="accent2"/>
                </a:solidFill>
                <a:latin typeface="Arial" pitchFamily="34" charset="0"/>
              </a:rPr>
              <a:t>I</a:t>
            </a:r>
            <a:r>
              <a:rPr lang="en-US" sz="2400" i="0" baseline="-25000">
                <a:solidFill>
                  <a:schemeClr val="accent2"/>
                </a:solidFill>
                <a:latin typeface="Arial" pitchFamily="34" charset="0"/>
              </a:rPr>
              <a:t>P</a:t>
            </a:r>
            <a:endParaRPr lang="en-US" sz="1800" i="0">
              <a:solidFill>
                <a:schemeClr val="tx1"/>
              </a:solidFill>
              <a:latin typeface="Times" charset="0"/>
            </a:endParaRP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228600" y="3886200"/>
            <a:ext cx="4017963" cy="2635250"/>
            <a:chOff x="2606" y="957"/>
            <a:chExt cx="2964" cy="1807"/>
          </a:xfrm>
        </p:grpSpPr>
        <p:sp>
          <p:nvSpPr>
            <p:cNvPr id="44050" name="Line 14"/>
            <p:cNvSpPr>
              <a:spLocks noChangeAspect="1" noChangeShapeType="1"/>
            </p:cNvSpPr>
            <p:nvPr/>
          </p:nvSpPr>
          <p:spPr bwMode="auto">
            <a:xfrm>
              <a:off x="4718" y="1697"/>
              <a:ext cx="764" cy="63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51" name="Line 15"/>
            <p:cNvSpPr>
              <a:spLocks noChangeAspect="1" noChangeShapeType="1"/>
            </p:cNvSpPr>
            <p:nvPr/>
          </p:nvSpPr>
          <p:spPr bwMode="auto">
            <a:xfrm flipV="1">
              <a:off x="3973" y="1697"/>
              <a:ext cx="745" cy="63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52" name="Line 16"/>
            <p:cNvSpPr>
              <a:spLocks noChangeAspect="1" noChangeShapeType="1"/>
            </p:cNvSpPr>
            <p:nvPr/>
          </p:nvSpPr>
          <p:spPr bwMode="auto">
            <a:xfrm>
              <a:off x="4199" y="1697"/>
              <a:ext cx="765" cy="63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53" name="Line 17"/>
            <p:cNvSpPr>
              <a:spLocks noChangeAspect="1" noChangeShapeType="1"/>
            </p:cNvSpPr>
            <p:nvPr/>
          </p:nvSpPr>
          <p:spPr bwMode="auto">
            <a:xfrm>
              <a:off x="4459" y="1697"/>
              <a:ext cx="764" cy="63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54" name="Line 18"/>
            <p:cNvSpPr>
              <a:spLocks noChangeAspect="1" noChangeShapeType="1"/>
            </p:cNvSpPr>
            <p:nvPr/>
          </p:nvSpPr>
          <p:spPr bwMode="auto">
            <a:xfrm flipV="1">
              <a:off x="3714" y="1697"/>
              <a:ext cx="745" cy="63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55" name="Line 19"/>
            <p:cNvSpPr>
              <a:spLocks noChangeAspect="1" noChangeShapeType="1"/>
            </p:cNvSpPr>
            <p:nvPr/>
          </p:nvSpPr>
          <p:spPr bwMode="auto">
            <a:xfrm flipV="1">
              <a:off x="3455" y="1697"/>
              <a:ext cx="744" cy="63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56" name="Line 20"/>
            <p:cNvSpPr>
              <a:spLocks noChangeAspect="1" noChangeShapeType="1"/>
            </p:cNvSpPr>
            <p:nvPr/>
          </p:nvSpPr>
          <p:spPr bwMode="auto">
            <a:xfrm flipV="1">
              <a:off x="3196" y="1697"/>
              <a:ext cx="744" cy="63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57" name="Line 21"/>
            <p:cNvSpPr>
              <a:spLocks noChangeAspect="1" noChangeShapeType="1"/>
            </p:cNvSpPr>
            <p:nvPr/>
          </p:nvSpPr>
          <p:spPr bwMode="auto">
            <a:xfrm>
              <a:off x="3940" y="1697"/>
              <a:ext cx="765" cy="63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58" name="Line 22"/>
            <p:cNvSpPr>
              <a:spLocks noChangeAspect="1" noChangeShapeType="1"/>
            </p:cNvSpPr>
            <p:nvPr/>
          </p:nvSpPr>
          <p:spPr bwMode="auto">
            <a:xfrm>
              <a:off x="3681" y="1697"/>
              <a:ext cx="765" cy="63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59" name="Line 23"/>
            <p:cNvSpPr>
              <a:spLocks noChangeAspect="1" noChangeShapeType="1"/>
            </p:cNvSpPr>
            <p:nvPr/>
          </p:nvSpPr>
          <p:spPr bwMode="auto">
            <a:xfrm flipV="1">
              <a:off x="2937" y="1697"/>
              <a:ext cx="744" cy="63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60" name="Line 24"/>
            <p:cNvSpPr>
              <a:spLocks noChangeAspect="1" noChangeShapeType="1"/>
            </p:cNvSpPr>
            <p:nvPr/>
          </p:nvSpPr>
          <p:spPr bwMode="auto">
            <a:xfrm flipV="1">
              <a:off x="2710" y="1697"/>
              <a:ext cx="745" cy="63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61" name="Line 25"/>
            <p:cNvSpPr>
              <a:spLocks noChangeAspect="1" noChangeShapeType="1"/>
            </p:cNvSpPr>
            <p:nvPr/>
          </p:nvSpPr>
          <p:spPr bwMode="auto">
            <a:xfrm flipV="1">
              <a:off x="3293" y="1707"/>
              <a:ext cx="1579" cy="2"/>
            </a:xfrm>
            <a:prstGeom prst="line">
              <a:avLst/>
            </a:prstGeom>
            <a:noFill/>
            <a:ln w="19050">
              <a:solidFill>
                <a:srgbClr val="66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62" name="Arc 26"/>
            <p:cNvSpPr>
              <a:spLocks noChangeAspect="1"/>
            </p:cNvSpPr>
            <p:nvPr/>
          </p:nvSpPr>
          <p:spPr bwMode="auto">
            <a:xfrm>
              <a:off x="4842" y="1570"/>
              <a:ext cx="65" cy="131"/>
            </a:xfrm>
            <a:custGeom>
              <a:avLst/>
              <a:gdLst>
                <a:gd name="T0" fmla="*/ 0 w 21600"/>
                <a:gd name="T1" fmla="*/ 0 h 43200"/>
                <a:gd name="T2" fmla="*/ 0 w 21600"/>
                <a:gd name="T3" fmla="*/ 0 h 43200"/>
                <a:gd name="T4" fmla="*/ 0 w 21600"/>
                <a:gd name="T5" fmla="*/ 0 h 432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43200"/>
                <a:gd name="T11" fmla="*/ 21600 w 216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43200" fill="none" extrusionOk="0">
                  <a:moveTo>
                    <a:pt x="0" y="-1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529"/>
                    <a:pt x="11929" y="43200"/>
                    <a:pt x="-1" y="43200"/>
                  </a:cubicBezTo>
                </a:path>
                <a:path w="21600" h="43200" stroke="0" extrusionOk="0">
                  <a:moveTo>
                    <a:pt x="0" y="-1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3529"/>
                    <a:pt x="11929" y="43200"/>
                    <a:pt x="-1" y="432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63" name="Arc 27"/>
            <p:cNvSpPr>
              <a:spLocks noChangeAspect="1"/>
            </p:cNvSpPr>
            <p:nvPr/>
          </p:nvSpPr>
          <p:spPr bwMode="auto">
            <a:xfrm>
              <a:off x="4834" y="1380"/>
              <a:ext cx="108" cy="333"/>
            </a:xfrm>
            <a:custGeom>
              <a:avLst/>
              <a:gdLst>
                <a:gd name="T0" fmla="*/ 0 w 23295"/>
                <a:gd name="T1" fmla="*/ 0 h 43200"/>
                <a:gd name="T2" fmla="*/ 0 w 23295"/>
                <a:gd name="T3" fmla="*/ 0 h 43200"/>
                <a:gd name="T4" fmla="*/ 0 w 23295"/>
                <a:gd name="T5" fmla="*/ 0 h 43200"/>
                <a:gd name="T6" fmla="*/ 0 60000 65536"/>
                <a:gd name="T7" fmla="*/ 0 60000 65536"/>
                <a:gd name="T8" fmla="*/ 0 60000 65536"/>
                <a:gd name="T9" fmla="*/ 0 w 23295"/>
                <a:gd name="T10" fmla="*/ 0 h 43200"/>
                <a:gd name="T11" fmla="*/ 23295 w 23295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295" h="43200" fill="none" extrusionOk="0">
                  <a:moveTo>
                    <a:pt x="-1" y="66"/>
                  </a:moveTo>
                  <a:cubicBezTo>
                    <a:pt x="563" y="22"/>
                    <a:pt x="1129" y="-1"/>
                    <a:pt x="1695" y="-1"/>
                  </a:cubicBezTo>
                  <a:cubicBezTo>
                    <a:pt x="13624" y="0"/>
                    <a:pt x="23295" y="9670"/>
                    <a:pt x="23295" y="21600"/>
                  </a:cubicBezTo>
                  <a:cubicBezTo>
                    <a:pt x="23295" y="33529"/>
                    <a:pt x="13624" y="43200"/>
                    <a:pt x="1694" y="43200"/>
                  </a:cubicBezTo>
                </a:path>
                <a:path w="23295" h="43200" stroke="0" extrusionOk="0">
                  <a:moveTo>
                    <a:pt x="-1" y="66"/>
                  </a:moveTo>
                  <a:cubicBezTo>
                    <a:pt x="563" y="22"/>
                    <a:pt x="1129" y="-1"/>
                    <a:pt x="1695" y="-1"/>
                  </a:cubicBezTo>
                  <a:cubicBezTo>
                    <a:pt x="13624" y="0"/>
                    <a:pt x="23295" y="9670"/>
                    <a:pt x="23295" y="21600"/>
                  </a:cubicBezTo>
                  <a:cubicBezTo>
                    <a:pt x="23295" y="33529"/>
                    <a:pt x="13624" y="43200"/>
                    <a:pt x="1694" y="43200"/>
                  </a:cubicBezTo>
                  <a:lnTo>
                    <a:pt x="1695" y="21600"/>
                  </a:lnTo>
                  <a:close/>
                </a:path>
              </a:pathLst>
            </a:custGeom>
            <a:noFill/>
            <a:ln w="19050">
              <a:solidFill>
                <a:srgbClr val="66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64" name="Arc 28"/>
            <p:cNvSpPr>
              <a:spLocks noChangeAspect="1"/>
            </p:cNvSpPr>
            <p:nvPr/>
          </p:nvSpPr>
          <p:spPr bwMode="auto">
            <a:xfrm>
              <a:off x="3196" y="1380"/>
              <a:ext cx="116" cy="325"/>
            </a:xfrm>
            <a:custGeom>
              <a:avLst/>
              <a:gdLst>
                <a:gd name="T0" fmla="*/ 0 w 21600"/>
                <a:gd name="T1" fmla="*/ 0 h 43200"/>
                <a:gd name="T2" fmla="*/ 0 w 21600"/>
                <a:gd name="T3" fmla="*/ 0 h 43200"/>
                <a:gd name="T4" fmla="*/ 0 w 21600"/>
                <a:gd name="T5" fmla="*/ 0 h 432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43200"/>
                <a:gd name="T11" fmla="*/ 21600 w 2160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43200" fill="none" extrusionOk="0">
                  <a:moveTo>
                    <a:pt x="21600" y="43199"/>
                  </a:move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-1"/>
                    <a:pt x="21600" y="-1"/>
                  </a:cubicBezTo>
                </a:path>
                <a:path w="21600" h="43200" stroke="0" extrusionOk="0">
                  <a:moveTo>
                    <a:pt x="21600" y="43199"/>
                  </a:move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-1"/>
                    <a:pt x="21600" y="-1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9050">
              <a:solidFill>
                <a:srgbClr val="66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65" name="Line 29"/>
            <p:cNvSpPr>
              <a:spLocks noChangeAspect="1" noChangeShapeType="1"/>
            </p:cNvSpPr>
            <p:nvPr/>
          </p:nvSpPr>
          <p:spPr bwMode="auto">
            <a:xfrm>
              <a:off x="3298" y="1380"/>
              <a:ext cx="1557" cy="1"/>
            </a:xfrm>
            <a:prstGeom prst="line">
              <a:avLst/>
            </a:prstGeom>
            <a:noFill/>
            <a:ln w="19050">
              <a:solidFill>
                <a:srgbClr val="66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66" name="Rectangle 30"/>
            <p:cNvSpPr>
              <a:spLocks noChangeAspect="1" noChangeArrowheads="1"/>
            </p:cNvSpPr>
            <p:nvPr/>
          </p:nvSpPr>
          <p:spPr bwMode="auto">
            <a:xfrm>
              <a:off x="3426" y="1494"/>
              <a:ext cx="23" cy="19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67" name="Rectangle 31"/>
            <p:cNvSpPr>
              <a:spLocks noChangeAspect="1" noChangeArrowheads="1"/>
            </p:cNvSpPr>
            <p:nvPr/>
          </p:nvSpPr>
          <p:spPr bwMode="auto">
            <a:xfrm>
              <a:off x="3679" y="1494"/>
              <a:ext cx="27" cy="19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68" name="Rectangle 32"/>
            <p:cNvSpPr>
              <a:spLocks noChangeAspect="1" noChangeArrowheads="1"/>
            </p:cNvSpPr>
            <p:nvPr/>
          </p:nvSpPr>
          <p:spPr bwMode="auto">
            <a:xfrm>
              <a:off x="4191" y="1494"/>
              <a:ext cx="27" cy="19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69" name="Rectangle 33"/>
            <p:cNvSpPr>
              <a:spLocks noChangeAspect="1" noChangeArrowheads="1"/>
            </p:cNvSpPr>
            <p:nvPr/>
          </p:nvSpPr>
          <p:spPr bwMode="auto">
            <a:xfrm>
              <a:off x="4448" y="1494"/>
              <a:ext cx="23" cy="19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70" name="Line 34"/>
            <p:cNvSpPr>
              <a:spLocks noChangeAspect="1" noChangeShapeType="1"/>
            </p:cNvSpPr>
            <p:nvPr/>
          </p:nvSpPr>
          <p:spPr bwMode="auto">
            <a:xfrm>
              <a:off x="2714" y="2335"/>
              <a:ext cx="1" cy="16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71" name="Freeform 35"/>
            <p:cNvSpPr>
              <a:spLocks noChangeAspect="1"/>
            </p:cNvSpPr>
            <p:nvPr/>
          </p:nvSpPr>
          <p:spPr bwMode="auto">
            <a:xfrm>
              <a:off x="2678" y="2501"/>
              <a:ext cx="81" cy="40"/>
            </a:xfrm>
            <a:custGeom>
              <a:avLst/>
              <a:gdLst>
                <a:gd name="T0" fmla="*/ 0 w 120"/>
                <a:gd name="T1" fmla="*/ 0 h 60"/>
                <a:gd name="T2" fmla="*/ 1 w 120"/>
                <a:gd name="T3" fmla="*/ 0 h 60"/>
                <a:gd name="T4" fmla="*/ 1 w 120"/>
                <a:gd name="T5" fmla="*/ 1 h 60"/>
                <a:gd name="T6" fmla="*/ 0 w 120"/>
                <a:gd name="T7" fmla="*/ 0 h 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0"/>
                <a:gd name="T13" fmla="*/ 0 h 60"/>
                <a:gd name="T14" fmla="*/ 120 w 120"/>
                <a:gd name="T15" fmla="*/ 60 h 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0" h="60">
                  <a:moveTo>
                    <a:pt x="0" y="0"/>
                  </a:moveTo>
                  <a:lnTo>
                    <a:pt x="120" y="0"/>
                  </a:lnTo>
                  <a:lnTo>
                    <a:pt x="60" y="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11176">
              <a:solidFill>
                <a:srgbClr val="EE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72" name="Line 36"/>
            <p:cNvSpPr>
              <a:spLocks noChangeAspect="1" noChangeShapeType="1"/>
            </p:cNvSpPr>
            <p:nvPr/>
          </p:nvSpPr>
          <p:spPr bwMode="auto">
            <a:xfrm>
              <a:off x="4453" y="2330"/>
              <a:ext cx="1" cy="16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73" name="Freeform 37"/>
            <p:cNvSpPr>
              <a:spLocks noChangeAspect="1"/>
            </p:cNvSpPr>
            <p:nvPr/>
          </p:nvSpPr>
          <p:spPr bwMode="auto">
            <a:xfrm>
              <a:off x="4417" y="2496"/>
              <a:ext cx="81" cy="41"/>
            </a:xfrm>
            <a:custGeom>
              <a:avLst/>
              <a:gdLst>
                <a:gd name="T0" fmla="*/ 0 w 120"/>
                <a:gd name="T1" fmla="*/ 0 h 60"/>
                <a:gd name="T2" fmla="*/ 1 w 120"/>
                <a:gd name="T3" fmla="*/ 0 h 60"/>
                <a:gd name="T4" fmla="*/ 1 w 120"/>
                <a:gd name="T5" fmla="*/ 1 h 60"/>
                <a:gd name="T6" fmla="*/ 0 w 120"/>
                <a:gd name="T7" fmla="*/ 0 h 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0"/>
                <a:gd name="T13" fmla="*/ 0 h 60"/>
                <a:gd name="T14" fmla="*/ 120 w 120"/>
                <a:gd name="T15" fmla="*/ 60 h 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0" h="60">
                  <a:moveTo>
                    <a:pt x="0" y="0"/>
                  </a:moveTo>
                  <a:lnTo>
                    <a:pt x="120" y="0"/>
                  </a:lnTo>
                  <a:lnTo>
                    <a:pt x="60" y="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11176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74" name="Line 38"/>
            <p:cNvSpPr>
              <a:spLocks noChangeAspect="1" noChangeShapeType="1"/>
            </p:cNvSpPr>
            <p:nvPr/>
          </p:nvSpPr>
          <p:spPr bwMode="auto">
            <a:xfrm>
              <a:off x="4709" y="2330"/>
              <a:ext cx="1" cy="16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75" name="Freeform 39"/>
            <p:cNvSpPr>
              <a:spLocks noChangeAspect="1"/>
            </p:cNvSpPr>
            <p:nvPr/>
          </p:nvSpPr>
          <p:spPr bwMode="auto">
            <a:xfrm>
              <a:off x="4673" y="2496"/>
              <a:ext cx="81" cy="41"/>
            </a:xfrm>
            <a:custGeom>
              <a:avLst/>
              <a:gdLst>
                <a:gd name="T0" fmla="*/ 0 w 120"/>
                <a:gd name="T1" fmla="*/ 0 h 60"/>
                <a:gd name="T2" fmla="*/ 1 w 120"/>
                <a:gd name="T3" fmla="*/ 0 h 60"/>
                <a:gd name="T4" fmla="*/ 1 w 120"/>
                <a:gd name="T5" fmla="*/ 1 h 60"/>
                <a:gd name="T6" fmla="*/ 0 w 120"/>
                <a:gd name="T7" fmla="*/ 0 h 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0"/>
                <a:gd name="T13" fmla="*/ 0 h 60"/>
                <a:gd name="T14" fmla="*/ 120 w 120"/>
                <a:gd name="T15" fmla="*/ 60 h 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0" h="60">
                  <a:moveTo>
                    <a:pt x="0" y="0"/>
                  </a:moveTo>
                  <a:lnTo>
                    <a:pt x="120" y="0"/>
                  </a:lnTo>
                  <a:lnTo>
                    <a:pt x="60" y="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11176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76" name="Line 40"/>
            <p:cNvSpPr>
              <a:spLocks noChangeAspect="1" noChangeShapeType="1"/>
            </p:cNvSpPr>
            <p:nvPr/>
          </p:nvSpPr>
          <p:spPr bwMode="auto">
            <a:xfrm>
              <a:off x="3455" y="2335"/>
              <a:ext cx="0" cy="16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77" name="Freeform 41"/>
            <p:cNvSpPr>
              <a:spLocks noChangeAspect="1"/>
            </p:cNvSpPr>
            <p:nvPr/>
          </p:nvSpPr>
          <p:spPr bwMode="auto">
            <a:xfrm>
              <a:off x="3422" y="2497"/>
              <a:ext cx="81" cy="40"/>
            </a:xfrm>
            <a:custGeom>
              <a:avLst/>
              <a:gdLst>
                <a:gd name="T0" fmla="*/ 0 w 120"/>
                <a:gd name="T1" fmla="*/ 0 h 60"/>
                <a:gd name="T2" fmla="*/ 1 w 120"/>
                <a:gd name="T3" fmla="*/ 0 h 60"/>
                <a:gd name="T4" fmla="*/ 1 w 120"/>
                <a:gd name="T5" fmla="*/ 1 h 60"/>
                <a:gd name="T6" fmla="*/ 0 w 120"/>
                <a:gd name="T7" fmla="*/ 0 h 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0"/>
                <a:gd name="T13" fmla="*/ 0 h 60"/>
                <a:gd name="T14" fmla="*/ 120 w 120"/>
                <a:gd name="T15" fmla="*/ 60 h 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0" h="60">
                  <a:moveTo>
                    <a:pt x="0" y="0"/>
                  </a:moveTo>
                  <a:lnTo>
                    <a:pt x="120" y="0"/>
                  </a:lnTo>
                  <a:lnTo>
                    <a:pt x="60" y="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11176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78" name="Line 42"/>
            <p:cNvSpPr>
              <a:spLocks noChangeAspect="1" noChangeShapeType="1"/>
            </p:cNvSpPr>
            <p:nvPr/>
          </p:nvSpPr>
          <p:spPr bwMode="auto">
            <a:xfrm>
              <a:off x="4970" y="2330"/>
              <a:ext cx="0" cy="16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79" name="Freeform 43"/>
            <p:cNvSpPr>
              <a:spLocks noChangeAspect="1"/>
            </p:cNvSpPr>
            <p:nvPr/>
          </p:nvSpPr>
          <p:spPr bwMode="auto">
            <a:xfrm>
              <a:off x="4929" y="2496"/>
              <a:ext cx="81" cy="41"/>
            </a:xfrm>
            <a:custGeom>
              <a:avLst/>
              <a:gdLst>
                <a:gd name="T0" fmla="*/ 0 w 120"/>
                <a:gd name="T1" fmla="*/ 0 h 60"/>
                <a:gd name="T2" fmla="*/ 1 w 120"/>
                <a:gd name="T3" fmla="*/ 0 h 60"/>
                <a:gd name="T4" fmla="*/ 1 w 120"/>
                <a:gd name="T5" fmla="*/ 1 h 60"/>
                <a:gd name="T6" fmla="*/ 0 w 120"/>
                <a:gd name="T7" fmla="*/ 0 h 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0"/>
                <a:gd name="T13" fmla="*/ 0 h 60"/>
                <a:gd name="T14" fmla="*/ 120 w 120"/>
                <a:gd name="T15" fmla="*/ 60 h 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0" h="60">
                  <a:moveTo>
                    <a:pt x="0" y="0"/>
                  </a:moveTo>
                  <a:lnTo>
                    <a:pt x="120" y="0"/>
                  </a:lnTo>
                  <a:lnTo>
                    <a:pt x="60" y="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11176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80" name="Line 44"/>
            <p:cNvSpPr>
              <a:spLocks noChangeAspect="1" noChangeShapeType="1"/>
            </p:cNvSpPr>
            <p:nvPr/>
          </p:nvSpPr>
          <p:spPr bwMode="auto">
            <a:xfrm>
              <a:off x="3714" y="2335"/>
              <a:ext cx="0" cy="16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81" name="Freeform 45"/>
            <p:cNvSpPr>
              <a:spLocks noChangeAspect="1"/>
            </p:cNvSpPr>
            <p:nvPr/>
          </p:nvSpPr>
          <p:spPr bwMode="auto">
            <a:xfrm>
              <a:off x="3681" y="2497"/>
              <a:ext cx="81" cy="40"/>
            </a:xfrm>
            <a:custGeom>
              <a:avLst/>
              <a:gdLst>
                <a:gd name="T0" fmla="*/ 0 w 120"/>
                <a:gd name="T1" fmla="*/ 0 h 60"/>
                <a:gd name="T2" fmla="*/ 1 w 120"/>
                <a:gd name="T3" fmla="*/ 0 h 60"/>
                <a:gd name="T4" fmla="*/ 1 w 120"/>
                <a:gd name="T5" fmla="*/ 1 h 60"/>
                <a:gd name="T6" fmla="*/ 0 w 120"/>
                <a:gd name="T7" fmla="*/ 0 h 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0"/>
                <a:gd name="T13" fmla="*/ 0 h 60"/>
                <a:gd name="T14" fmla="*/ 120 w 120"/>
                <a:gd name="T15" fmla="*/ 60 h 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0" h="60">
                  <a:moveTo>
                    <a:pt x="0" y="0"/>
                  </a:moveTo>
                  <a:lnTo>
                    <a:pt x="120" y="0"/>
                  </a:lnTo>
                  <a:lnTo>
                    <a:pt x="60" y="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11176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82" name="Line 46"/>
            <p:cNvSpPr>
              <a:spLocks noChangeAspect="1" noChangeShapeType="1"/>
            </p:cNvSpPr>
            <p:nvPr/>
          </p:nvSpPr>
          <p:spPr bwMode="auto">
            <a:xfrm>
              <a:off x="5222" y="2330"/>
              <a:ext cx="1" cy="16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83" name="Freeform 47"/>
            <p:cNvSpPr>
              <a:spLocks noChangeAspect="1"/>
            </p:cNvSpPr>
            <p:nvPr/>
          </p:nvSpPr>
          <p:spPr bwMode="auto">
            <a:xfrm>
              <a:off x="5182" y="2496"/>
              <a:ext cx="81" cy="41"/>
            </a:xfrm>
            <a:custGeom>
              <a:avLst/>
              <a:gdLst>
                <a:gd name="T0" fmla="*/ 0 w 120"/>
                <a:gd name="T1" fmla="*/ 0 h 60"/>
                <a:gd name="T2" fmla="*/ 1 w 120"/>
                <a:gd name="T3" fmla="*/ 0 h 60"/>
                <a:gd name="T4" fmla="*/ 1 w 120"/>
                <a:gd name="T5" fmla="*/ 1 h 60"/>
                <a:gd name="T6" fmla="*/ 0 w 120"/>
                <a:gd name="T7" fmla="*/ 0 h 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0"/>
                <a:gd name="T13" fmla="*/ 0 h 60"/>
                <a:gd name="T14" fmla="*/ 120 w 120"/>
                <a:gd name="T15" fmla="*/ 60 h 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0" h="60">
                  <a:moveTo>
                    <a:pt x="0" y="0"/>
                  </a:moveTo>
                  <a:lnTo>
                    <a:pt x="120" y="0"/>
                  </a:lnTo>
                  <a:lnTo>
                    <a:pt x="60" y="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11176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84" name="Line 48"/>
            <p:cNvSpPr>
              <a:spLocks noChangeAspect="1" noChangeShapeType="1"/>
            </p:cNvSpPr>
            <p:nvPr/>
          </p:nvSpPr>
          <p:spPr bwMode="auto">
            <a:xfrm>
              <a:off x="3973" y="2335"/>
              <a:ext cx="0" cy="16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85" name="Freeform 49"/>
            <p:cNvSpPr>
              <a:spLocks noChangeAspect="1"/>
            </p:cNvSpPr>
            <p:nvPr/>
          </p:nvSpPr>
          <p:spPr bwMode="auto">
            <a:xfrm>
              <a:off x="3940" y="2497"/>
              <a:ext cx="81" cy="40"/>
            </a:xfrm>
            <a:custGeom>
              <a:avLst/>
              <a:gdLst>
                <a:gd name="T0" fmla="*/ 0 w 120"/>
                <a:gd name="T1" fmla="*/ 0 h 60"/>
                <a:gd name="T2" fmla="*/ 1 w 120"/>
                <a:gd name="T3" fmla="*/ 0 h 60"/>
                <a:gd name="T4" fmla="*/ 1 w 120"/>
                <a:gd name="T5" fmla="*/ 1 h 60"/>
                <a:gd name="T6" fmla="*/ 0 w 120"/>
                <a:gd name="T7" fmla="*/ 0 h 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0"/>
                <a:gd name="T13" fmla="*/ 0 h 60"/>
                <a:gd name="T14" fmla="*/ 120 w 120"/>
                <a:gd name="T15" fmla="*/ 60 h 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0" h="60">
                  <a:moveTo>
                    <a:pt x="0" y="0"/>
                  </a:moveTo>
                  <a:lnTo>
                    <a:pt x="120" y="0"/>
                  </a:lnTo>
                  <a:lnTo>
                    <a:pt x="60" y="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11176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86" name="Line 50"/>
            <p:cNvSpPr>
              <a:spLocks noChangeAspect="1" noChangeShapeType="1"/>
            </p:cNvSpPr>
            <p:nvPr/>
          </p:nvSpPr>
          <p:spPr bwMode="auto">
            <a:xfrm>
              <a:off x="5478" y="2330"/>
              <a:ext cx="1" cy="16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87" name="Freeform 51"/>
            <p:cNvSpPr>
              <a:spLocks noChangeAspect="1"/>
            </p:cNvSpPr>
            <p:nvPr/>
          </p:nvSpPr>
          <p:spPr bwMode="auto">
            <a:xfrm>
              <a:off x="5438" y="2496"/>
              <a:ext cx="81" cy="41"/>
            </a:xfrm>
            <a:custGeom>
              <a:avLst/>
              <a:gdLst>
                <a:gd name="T0" fmla="*/ 0 w 120"/>
                <a:gd name="T1" fmla="*/ 0 h 60"/>
                <a:gd name="T2" fmla="*/ 1 w 120"/>
                <a:gd name="T3" fmla="*/ 0 h 60"/>
                <a:gd name="T4" fmla="*/ 1 w 120"/>
                <a:gd name="T5" fmla="*/ 1 h 60"/>
                <a:gd name="T6" fmla="*/ 0 w 120"/>
                <a:gd name="T7" fmla="*/ 0 h 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0"/>
                <a:gd name="T13" fmla="*/ 0 h 60"/>
                <a:gd name="T14" fmla="*/ 120 w 120"/>
                <a:gd name="T15" fmla="*/ 60 h 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0" h="60">
                  <a:moveTo>
                    <a:pt x="0" y="0"/>
                  </a:moveTo>
                  <a:lnTo>
                    <a:pt x="120" y="0"/>
                  </a:lnTo>
                  <a:lnTo>
                    <a:pt x="60" y="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11176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88" name="Line 52"/>
            <p:cNvSpPr>
              <a:spLocks noChangeAspect="1" noChangeShapeType="1"/>
            </p:cNvSpPr>
            <p:nvPr/>
          </p:nvSpPr>
          <p:spPr bwMode="auto">
            <a:xfrm>
              <a:off x="3455" y="1697"/>
              <a:ext cx="765" cy="63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89" name="Line 53"/>
            <p:cNvSpPr>
              <a:spLocks noChangeAspect="1" noChangeShapeType="1"/>
            </p:cNvSpPr>
            <p:nvPr/>
          </p:nvSpPr>
          <p:spPr bwMode="auto">
            <a:xfrm>
              <a:off x="2941" y="2335"/>
              <a:ext cx="0" cy="16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90" name="Freeform 54"/>
            <p:cNvSpPr>
              <a:spLocks noChangeAspect="1"/>
            </p:cNvSpPr>
            <p:nvPr/>
          </p:nvSpPr>
          <p:spPr bwMode="auto">
            <a:xfrm>
              <a:off x="2904" y="2501"/>
              <a:ext cx="81" cy="40"/>
            </a:xfrm>
            <a:custGeom>
              <a:avLst/>
              <a:gdLst>
                <a:gd name="T0" fmla="*/ 0 w 120"/>
                <a:gd name="T1" fmla="*/ 0 h 60"/>
                <a:gd name="T2" fmla="*/ 1 w 120"/>
                <a:gd name="T3" fmla="*/ 0 h 60"/>
                <a:gd name="T4" fmla="*/ 1 w 120"/>
                <a:gd name="T5" fmla="*/ 1 h 60"/>
                <a:gd name="T6" fmla="*/ 0 w 120"/>
                <a:gd name="T7" fmla="*/ 0 h 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0"/>
                <a:gd name="T13" fmla="*/ 0 h 60"/>
                <a:gd name="T14" fmla="*/ 120 w 120"/>
                <a:gd name="T15" fmla="*/ 60 h 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0" h="60">
                  <a:moveTo>
                    <a:pt x="0" y="0"/>
                  </a:moveTo>
                  <a:lnTo>
                    <a:pt x="120" y="0"/>
                  </a:lnTo>
                  <a:lnTo>
                    <a:pt x="60" y="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11176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91" name="Line 55"/>
            <p:cNvSpPr>
              <a:spLocks noChangeAspect="1" noChangeShapeType="1"/>
            </p:cNvSpPr>
            <p:nvPr/>
          </p:nvSpPr>
          <p:spPr bwMode="auto">
            <a:xfrm>
              <a:off x="3200" y="2335"/>
              <a:ext cx="0" cy="16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92" name="Freeform 56"/>
            <p:cNvSpPr>
              <a:spLocks noChangeAspect="1"/>
            </p:cNvSpPr>
            <p:nvPr/>
          </p:nvSpPr>
          <p:spPr bwMode="auto">
            <a:xfrm>
              <a:off x="3163" y="2501"/>
              <a:ext cx="81" cy="40"/>
            </a:xfrm>
            <a:custGeom>
              <a:avLst/>
              <a:gdLst>
                <a:gd name="T0" fmla="*/ 0 w 120"/>
                <a:gd name="T1" fmla="*/ 0 h 60"/>
                <a:gd name="T2" fmla="*/ 1 w 120"/>
                <a:gd name="T3" fmla="*/ 0 h 60"/>
                <a:gd name="T4" fmla="*/ 1 w 120"/>
                <a:gd name="T5" fmla="*/ 1 h 60"/>
                <a:gd name="T6" fmla="*/ 0 w 120"/>
                <a:gd name="T7" fmla="*/ 0 h 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0"/>
                <a:gd name="T13" fmla="*/ 0 h 60"/>
                <a:gd name="T14" fmla="*/ 120 w 120"/>
                <a:gd name="T15" fmla="*/ 60 h 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0" h="60">
                  <a:moveTo>
                    <a:pt x="0" y="0"/>
                  </a:moveTo>
                  <a:lnTo>
                    <a:pt x="120" y="0"/>
                  </a:lnTo>
                  <a:lnTo>
                    <a:pt x="60" y="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11176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93" name="Line 57"/>
            <p:cNvSpPr>
              <a:spLocks noChangeAspect="1" noChangeShapeType="1"/>
            </p:cNvSpPr>
            <p:nvPr/>
          </p:nvSpPr>
          <p:spPr bwMode="auto">
            <a:xfrm>
              <a:off x="4218" y="2340"/>
              <a:ext cx="1" cy="16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94" name="Freeform 58"/>
            <p:cNvSpPr>
              <a:spLocks noChangeAspect="1"/>
            </p:cNvSpPr>
            <p:nvPr/>
          </p:nvSpPr>
          <p:spPr bwMode="auto">
            <a:xfrm>
              <a:off x="4175" y="2496"/>
              <a:ext cx="81" cy="41"/>
            </a:xfrm>
            <a:custGeom>
              <a:avLst/>
              <a:gdLst>
                <a:gd name="T0" fmla="*/ 0 w 120"/>
                <a:gd name="T1" fmla="*/ 0 h 60"/>
                <a:gd name="T2" fmla="*/ 1 w 120"/>
                <a:gd name="T3" fmla="*/ 0 h 60"/>
                <a:gd name="T4" fmla="*/ 1 w 120"/>
                <a:gd name="T5" fmla="*/ 1 h 60"/>
                <a:gd name="T6" fmla="*/ 0 w 120"/>
                <a:gd name="T7" fmla="*/ 0 h 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0"/>
                <a:gd name="T13" fmla="*/ 0 h 60"/>
                <a:gd name="T14" fmla="*/ 120 w 120"/>
                <a:gd name="T15" fmla="*/ 60 h 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0" h="60">
                  <a:moveTo>
                    <a:pt x="0" y="0"/>
                  </a:moveTo>
                  <a:lnTo>
                    <a:pt x="120" y="0"/>
                  </a:lnTo>
                  <a:lnTo>
                    <a:pt x="60" y="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11176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95" name="Rectangle 59"/>
            <p:cNvSpPr>
              <a:spLocks noChangeAspect="1" noChangeArrowheads="1"/>
            </p:cNvSpPr>
            <p:nvPr/>
          </p:nvSpPr>
          <p:spPr bwMode="auto">
            <a:xfrm>
              <a:off x="3515" y="2596"/>
              <a:ext cx="1241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en-US" sz="1600" b="0" i="0">
                  <a:solidFill>
                    <a:srgbClr val="000000"/>
                  </a:solidFill>
                  <a:latin typeface="Arial" pitchFamily="34" charset="0"/>
                </a:rPr>
                <a:t>12 Antenna Straps</a:t>
              </a:r>
              <a:endParaRPr lang="en-US" sz="1600" b="0" i="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44096" name="Rectangle 60"/>
            <p:cNvSpPr>
              <a:spLocks noChangeAspect="1" noChangeArrowheads="1"/>
            </p:cNvSpPr>
            <p:nvPr/>
          </p:nvSpPr>
          <p:spPr bwMode="auto">
            <a:xfrm>
              <a:off x="3390" y="1664"/>
              <a:ext cx="105" cy="105"/>
            </a:xfrm>
            <a:prstGeom prst="rect">
              <a:avLst/>
            </a:prstGeom>
            <a:solidFill>
              <a:srgbClr val="00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97" name="Rectangle 61"/>
            <p:cNvSpPr>
              <a:spLocks noChangeAspect="1" noChangeArrowheads="1"/>
            </p:cNvSpPr>
            <p:nvPr/>
          </p:nvSpPr>
          <p:spPr bwMode="auto">
            <a:xfrm>
              <a:off x="3617" y="1664"/>
              <a:ext cx="104" cy="105"/>
            </a:xfrm>
            <a:prstGeom prst="rect">
              <a:avLst/>
            </a:prstGeom>
            <a:solidFill>
              <a:srgbClr val="00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98" name="Rectangle 62"/>
            <p:cNvSpPr>
              <a:spLocks noChangeAspect="1" noChangeArrowheads="1"/>
            </p:cNvSpPr>
            <p:nvPr/>
          </p:nvSpPr>
          <p:spPr bwMode="auto">
            <a:xfrm>
              <a:off x="3876" y="1664"/>
              <a:ext cx="104" cy="105"/>
            </a:xfrm>
            <a:prstGeom prst="rect">
              <a:avLst/>
            </a:prstGeom>
            <a:solidFill>
              <a:srgbClr val="00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99" name="Rectangle 63"/>
            <p:cNvSpPr>
              <a:spLocks noChangeAspect="1" noChangeArrowheads="1"/>
            </p:cNvSpPr>
            <p:nvPr/>
          </p:nvSpPr>
          <p:spPr bwMode="auto">
            <a:xfrm>
              <a:off x="4135" y="1664"/>
              <a:ext cx="104" cy="105"/>
            </a:xfrm>
            <a:prstGeom prst="rect">
              <a:avLst/>
            </a:prstGeom>
            <a:solidFill>
              <a:srgbClr val="00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00" name="Rectangle 64"/>
            <p:cNvSpPr>
              <a:spLocks noChangeAspect="1" noChangeArrowheads="1"/>
            </p:cNvSpPr>
            <p:nvPr/>
          </p:nvSpPr>
          <p:spPr bwMode="auto">
            <a:xfrm>
              <a:off x="4394" y="1664"/>
              <a:ext cx="104" cy="105"/>
            </a:xfrm>
            <a:prstGeom prst="rect">
              <a:avLst/>
            </a:prstGeom>
            <a:solidFill>
              <a:srgbClr val="00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01" name="Rectangle 65"/>
            <p:cNvSpPr>
              <a:spLocks noChangeAspect="1" noChangeArrowheads="1"/>
            </p:cNvSpPr>
            <p:nvPr/>
          </p:nvSpPr>
          <p:spPr bwMode="auto">
            <a:xfrm>
              <a:off x="4653" y="1664"/>
              <a:ext cx="104" cy="105"/>
            </a:xfrm>
            <a:prstGeom prst="rect">
              <a:avLst/>
            </a:prstGeom>
            <a:solidFill>
              <a:srgbClr val="00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02" name="Line 66"/>
            <p:cNvSpPr>
              <a:spLocks noChangeAspect="1" noChangeShapeType="1"/>
            </p:cNvSpPr>
            <p:nvPr/>
          </p:nvSpPr>
          <p:spPr bwMode="auto">
            <a:xfrm>
              <a:off x="3440" y="1211"/>
              <a:ext cx="5" cy="45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03" name="Line 67"/>
            <p:cNvSpPr>
              <a:spLocks noChangeAspect="1" noChangeShapeType="1"/>
            </p:cNvSpPr>
            <p:nvPr/>
          </p:nvSpPr>
          <p:spPr bwMode="auto">
            <a:xfrm>
              <a:off x="3666" y="1211"/>
              <a:ext cx="6" cy="45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04" name="Line 68"/>
            <p:cNvSpPr>
              <a:spLocks noChangeAspect="1" noChangeShapeType="1"/>
            </p:cNvSpPr>
            <p:nvPr/>
          </p:nvSpPr>
          <p:spPr bwMode="auto">
            <a:xfrm>
              <a:off x="3919" y="1206"/>
              <a:ext cx="5" cy="45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05" name="Line 69"/>
            <p:cNvSpPr>
              <a:spLocks noChangeAspect="1" noChangeShapeType="1"/>
            </p:cNvSpPr>
            <p:nvPr/>
          </p:nvSpPr>
          <p:spPr bwMode="auto">
            <a:xfrm>
              <a:off x="4179" y="1211"/>
              <a:ext cx="6" cy="45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06" name="Line 70"/>
            <p:cNvSpPr>
              <a:spLocks noChangeAspect="1" noChangeShapeType="1"/>
            </p:cNvSpPr>
            <p:nvPr/>
          </p:nvSpPr>
          <p:spPr bwMode="auto">
            <a:xfrm>
              <a:off x="4444" y="1211"/>
              <a:ext cx="5" cy="45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07" name="Line 71"/>
            <p:cNvSpPr>
              <a:spLocks noChangeAspect="1" noChangeShapeType="1"/>
            </p:cNvSpPr>
            <p:nvPr/>
          </p:nvSpPr>
          <p:spPr bwMode="auto">
            <a:xfrm>
              <a:off x="4698" y="1211"/>
              <a:ext cx="5" cy="45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08" name="Text Box 72"/>
            <p:cNvSpPr txBox="1">
              <a:spLocks noChangeAspect="1" noChangeArrowheads="1"/>
            </p:cNvSpPr>
            <p:nvPr/>
          </p:nvSpPr>
          <p:spPr bwMode="auto">
            <a:xfrm>
              <a:off x="3418" y="977"/>
              <a:ext cx="1393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en-US" sz="1600" b="0" i="0">
                  <a:solidFill>
                    <a:schemeClr val="tx1"/>
                  </a:solidFill>
                  <a:latin typeface="Arial" pitchFamily="34" charset="0"/>
                </a:rPr>
                <a:t>RF Power Sources</a:t>
              </a:r>
              <a:endParaRPr lang="en-US" sz="1600" i="0">
                <a:solidFill>
                  <a:schemeClr val="tx1"/>
                </a:solidFill>
                <a:latin typeface="Times" charset="0"/>
              </a:endParaRPr>
            </a:p>
          </p:txBody>
        </p:sp>
        <p:sp>
          <p:nvSpPr>
            <p:cNvPr id="44109" name="Text Box 73"/>
            <p:cNvSpPr txBox="1">
              <a:spLocks noChangeAspect="1" noChangeArrowheads="1"/>
            </p:cNvSpPr>
            <p:nvPr/>
          </p:nvSpPr>
          <p:spPr bwMode="auto">
            <a:xfrm>
              <a:off x="2606" y="1196"/>
              <a:ext cx="569" cy="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en-US" sz="1600" b="0" i="0">
                  <a:solidFill>
                    <a:srgbClr val="000066"/>
                  </a:solidFill>
                  <a:latin typeface="Arial" pitchFamily="34" charset="0"/>
                </a:rPr>
                <a:t>5 Port</a:t>
              </a:r>
            </a:p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en-US" sz="1600" b="0" i="0">
                  <a:solidFill>
                    <a:srgbClr val="000066"/>
                  </a:solidFill>
                  <a:latin typeface="Arial" pitchFamily="34" charset="0"/>
                </a:rPr>
                <a:t>Cubes</a:t>
              </a:r>
            </a:p>
          </p:txBody>
        </p:sp>
        <p:sp>
          <p:nvSpPr>
            <p:cNvPr id="44110" name="Text Box 74"/>
            <p:cNvSpPr txBox="1">
              <a:spLocks noChangeAspect="1" noChangeArrowheads="1"/>
            </p:cNvSpPr>
            <p:nvPr/>
          </p:nvSpPr>
          <p:spPr bwMode="auto">
            <a:xfrm>
              <a:off x="4751" y="957"/>
              <a:ext cx="819" cy="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>
                <a:spcBef>
                  <a:spcPct val="0"/>
                </a:spcBef>
                <a:buFontTx/>
                <a:buNone/>
              </a:pPr>
              <a:r>
                <a:rPr lang="en-US" sz="1600" b="0" i="0">
                  <a:solidFill>
                    <a:schemeClr val="accent2"/>
                  </a:solidFill>
                  <a:latin typeface="Arial" pitchFamily="34" charset="0"/>
                </a:rPr>
                <a:t>Decoupler</a:t>
              </a:r>
            </a:p>
            <a:p>
              <a:pPr algn="ctr" eaLnBrk="0" hangingPunct="0">
                <a:spcBef>
                  <a:spcPct val="0"/>
                </a:spcBef>
                <a:buFontTx/>
                <a:buNone/>
              </a:pPr>
              <a:r>
                <a:rPr lang="en-US" sz="1600" b="0" i="0">
                  <a:solidFill>
                    <a:schemeClr val="accent2"/>
                  </a:solidFill>
                  <a:latin typeface="Arial" pitchFamily="34" charset="0"/>
                </a:rPr>
                <a:t>Elements</a:t>
              </a:r>
              <a:endParaRPr lang="en-US" sz="1600" b="0" i="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44111" name="Line 75"/>
            <p:cNvSpPr>
              <a:spLocks noChangeShapeType="1"/>
            </p:cNvSpPr>
            <p:nvPr/>
          </p:nvSpPr>
          <p:spPr bwMode="auto">
            <a:xfrm flipH="1">
              <a:off x="4946" y="1317"/>
              <a:ext cx="181" cy="172"/>
            </a:xfrm>
            <a:prstGeom prst="line">
              <a:avLst/>
            </a:prstGeom>
            <a:noFill/>
            <a:ln w="1587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12" name="Line 76"/>
            <p:cNvSpPr>
              <a:spLocks noChangeShapeType="1"/>
            </p:cNvSpPr>
            <p:nvPr/>
          </p:nvSpPr>
          <p:spPr bwMode="auto">
            <a:xfrm>
              <a:off x="3074" y="1387"/>
              <a:ext cx="303" cy="26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046" name="Text Box 77"/>
          <p:cNvSpPr txBox="1">
            <a:spLocks noChangeArrowheads="1"/>
          </p:cNvSpPr>
          <p:nvPr/>
        </p:nvSpPr>
        <p:spPr bwMode="auto">
          <a:xfrm>
            <a:off x="152400" y="3443288"/>
            <a:ext cx="426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buFontTx/>
              <a:buNone/>
            </a:pPr>
            <a:r>
              <a:rPr lang="en-US" sz="1800" b="0">
                <a:solidFill>
                  <a:schemeClr val="tx1"/>
                </a:solidFill>
                <a:latin typeface="Arial" pitchFamily="34" charset="0"/>
              </a:rPr>
              <a:t>HHFW antenna extends toroidally 90° </a:t>
            </a:r>
          </a:p>
        </p:txBody>
      </p:sp>
      <p:pic>
        <p:nvPicPr>
          <p:cNvPr id="44047" name="Picture 78" descr="Fig_1_Cynthia_IAEA_2008r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4738" y="1066800"/>
            <a:ext cx="3857625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8" name="Rectangle 79"/>
          <p:cNvSpPr>
            <a:spLocks noChangeArrowheads="1"/>
          </p:cNvSpPr>
          <p:nvPr/>
        </p:nvSpPr>
        <p:spPr bwMode="auto">
          <a:xfrm>
            <a:off x="4487863" y="3195638"/>
            <a:ext cx="177800" cy="18256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177800" indent="-177800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6834" name="Picture 1026" descr="Picture 3"/>
          <p:cNvPicPr>
            <a:picLocks noChangeAspect="1" noChangeArrowheads="1"/>
          </p:cNvPicPr>
          <p:nvPr/>
        </p:nvPicPr>
        <p:blipFill>
          <a:blip r:embed="rId3" cstate="print"/>
          <a:srcRect l="17094" t="6215" r="13675" b="5327"/>
          <a:stretch>
            <a:fillRect/>
          </a:stretch>
        </p:blipFill>
        <p:spPr bwMode="auto">
          <a:xfrm>
            <a:off x="119063" y="1438275"/>
            <a:ext cx="4683125" cy="460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6200" dir="2039973" algn="ctr" rotWithShape="0">
              <a:srgbClr val="808080">
                <a:alpha val="74997"/>
              </a:srgbClr>
            </a:outerShdw>
          </a:effectLst>
        </p:spPr>
      </p:pic>
      <p:sp>
        <p:nvSpPr>
          <p:cNvPr id="21507" name="Rectangle 1035"/>
          <p:cNvSpPr>
            <a:spLocks noGrp="1" noChangeArrowheads="1"/>
          </p:cNvSpPr>
          <p:nvPr>
            <p:ph type="title"/>
          </p:nvPr>
        </p:nvSpPr>
        <p:spPr>
          <a:xfrm>
            <a:off x="0" y="-15875"/>
            <a:ext cx="9144000" cy="914400"/>
          </a:xfrm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mtClean="0">
                <a:solidFill>
                  <a:srgbClr val="4352D3"/>
                </a:solidFill>
                <a:ea typeface="ＭＳ Ｐゴシック" pitchFamily="34" charset="-128"/>
              </a:rPr>
              <a:t>HHFW double end-fed upgrade was installed in 2009, shifted ground from end to strap center to increase maximum P</a:t>
            </a:r>
            <a:r>
              <a:rPr lang="en-US" baseline="-25000" smtClean="0">
                <a:solidFill>
                  <a:srgbClr val="4352D3"/>
                </a:solidFill>
                <a:ea typeface="ＭＳ Ｐゴシック" pitchFamily="34" charset="-128"/>
              </a:rPr>
              <a:t>RF</a:t>
            </a:r>
            <a:endParaRPr lang="en-US" b="0" baseline="-25000" smtClean="0">
              <a:solidFill>
                <a:srgbClr val="4352D3"/>
              </a:solidFill>
              <a:ea typeface="ＭＳ Ｐゴシック" pitchFamily="34" charset="-128"/>
            </a:endParaRPr>
          </a:p>
        </p:txBody>
      </p:sp>
      <p:sp>
        <p:nvSpPr>
          <p:cNvPr id="1656835" name="Text Box 1027"/>
          <p:cNvSpPr txBox="1">
            <a:spLocks noChangeArrowheads="1"/>
          </p:cNvSpPr>
          <p:nvPr/>
        </p:nvSpPr>
        <p:spPr bwMode="auto">
          <a:xfrm>
            <a:off x="1465263" y="1387475"/>
            <a:ext cx="2346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buFontTx/>
              <a:buNone/>
              <a:defRPr/>
            </a:pPr>
            <a:r>
              <a:rPr lang="en-US" sz="1800" b="0" dirty="0">
                <a:solidFill>
                  <a:srgbClr val="000E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+mn-ea"/>
              </a:rPr>
              <a:t>Original RF Feeds </a:t>
            </a:r>
          </a:p>
        </p:txBody>
      </p:sp>
      <p:sp>
        <p:nvSpPr>
          <p:cNvPr id="1656836" name="Text Box 1028"/>
          <p:cNvSpPr txBox="1">
            <a:spLocks noChangeArrowheads="1"/>
          </p:cNvSpPr>
          <p:nvPr/>
        </p:nvSpPr>
        <p:spPr bwMode="auto">
          <a:xfrm>
            <a:off x="822325" y="5686425"/>
            <a:ext cx="21685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buFontTx/>
              <a:buNone/>
              <a:defRPr/>
            </a:pPr>
            <a:r>
              <a:rPr lang="en-US" sz="1800" b="0" dirty="0">
                <a:solidFill>
                  <a:srgbClr val="000E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+mn-ea"/>
              </a:rPr>
              <a:t>Previous Ground</a:t>
            </a:r>
            <a:r>
              <a:rPr lang="en-US" sz="18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+mn-ea"/>
              </a:rPr>
              <a:t> </a:t>
            </a:r>
          </a:p>
        </p:txBody>
      </p:sp>
      <p:sp>
        <p:nvSpPr>
          <p:cNvPr id="1656837" name="Text Box 1029"/>
          <p:cNvSpPr txBox="1">
            <a:spLocks noChangeArrowheads="1"/>
          </p:cNvSpPr>
          <p:nvPr/>
        </p:nvSpPr>
        <p:spPr bwMode="auto">
          <a:xfrm>
            <a:off x="2130425" y="2713038"/>
            <a:ext cx="18748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buFontTx/>
              <a:buNone/>
              <a:defRPr/>
            </a:pPr>
            <a:r>
              <a:rPr lang="en-US" sz="1800" b="0" dirty="0">
                <a:solidFill>
                  <a:srgbClr val="000E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+mn-ea"/>
              </a:rPr>
              <a:t>New Ground </a:t>
            </a:r>
          </a:p>
        </p:txBody>
      </p:sp>
      <p:sp>
        <p:nvSpPr>
          <p:cNvPr id="1656838" name="Text Box 1030"/>
          <p:cNvSpPr txBox="1">
            <a:spLocks noChangeArrowheads="1"/>
          </p:cNvSpPr>
          <p:nvPr/>
        </p:nvSpPr>
        <p:spPr bwMode="auto">
          <a:xfrm>
            <a:off x="3082925" y="4894263"/>
            <a:ext cx="17938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  <a:defRPr/>
            </a:pPr>
            <a:r>
              <a:rPr lang="en-US" sz="1800" b="0">
                <a:solidFill>
                  <a:srgbClr val="000E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+mn-ea"/>
              </a:rPr>
              <a:t>New RF Feeds</a:t>
            </a:r>
          </a:p>
        </p:txBody>
      </p:sp>
      <p:sp>
        <p:nvSpPr>
          <p:cNvPr id="1656839" name="Line 1031"/>
          <p:cNvSpPr>
            <a:spLocks noChangeShapeType="1"/>
          </p:cNvSpPr>
          <p:nvPr/>
        </p:nvSpPr>
        <p:spPr bwMode="auto">
          <a:xfrm>
            <a:off x="2524125" y="1731963"/>
            <a:ext cx="109538" cy="292100"/>
          </a:xfrm>
          <a:prstGeom prst="line">
            <a:avLst/>
          </a:prstGeom>
          <a:noFill/>
          <a:ln w="28575">
            <a:solidFill>
              <a:srgbClr val="000E66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Helvetica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656840" name="Line 1032"/>
          <p:cNvSpPr>
            <a:spLocks noChangeShapeType="1"/>
          </p:cNvSpPr>
          <p:nvPr/>
        </p:nvSpPr>
        <p:spPr bwMode="auto">
          <a:xfrm flipH="1">
            <a:off x="1814513" y="3071813"/>
            <a:ext cx="625475" cy="615950"/>
          </a:xfrm>
          <a:prstGeom prst="line">
            <a:avLst/>
          </a:prstGeom>
          <a:noFill/>
          <a:ln w="28575">
            <a:solidFill>
              <a:srgbClr val="000E66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Helvetica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656841" name="Line 1033"/>
          <p:cNvSpPr>
            <a:spLocks noChangeShapeType="1"/>
          </p:cNvSpPr>
          <p:nvPr/>
        </p:nvSpPr>
        <p:spPr bwMode="auto">
          <a:xfrm flipV="1">
            <a:off x="1774825" y="5132388"/>
            <a:ext cx="257175" cy="609600"/>
          </a:xfrm>
          <a:prstGeom prst="line">
            <a:avLst/>
          </a:prstGeom>
          <a:noFill/>
          <a:ln w="28575">
            <a:solidFill>
              <a:srgbClr val="000E66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Helvetica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656842" name="Line 1034"/>
          <p:cNvSpPr>
            <a:spLocks noChangeShapeType="1"/>
          </p:cNvSpPr>
          <p:nvPr/>
        </p:nvSpPr>
        <p:spPr bwMode="auto">
          <a:xfrm flipH="1" flipV="1">
            <a:off x="3727450" y="4194175"/>
            <a:ext cx="260350" cy="784225"/>
          </a:xfrm>
          <a:prstGeom prst="line">
            <a:avLst/>
          </a:prstGeom>
          <a:noFill/>
          <a:ln w="28575">
            <a:solidFill>
              <a:srgbClr val="000E66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Helvetica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1516" name="Rectangle 1036"/>
          <p:cNvSpPr>
            <a:spLocks noGrp="1" noChangeArrowheads="1"/>
          </p:cNvSpPr>
          <p:nvPr>
            <p:ph type="body" idx="1"/>
          </p:nvPr>
        </p:nvSpPr>
        <p:spPr>
          <a:xfrm>
            <a:off x="4859338" y="1014413"/>
            <a:ext cx="4165600" cy="5437187"/>
          </a:xfrm>
        </p:spPr>
        <p:txBody>
          <a:bodyPr/>
          <a:lstStyle/>
          <a:p>
            <a:pPr marL="342900" lvl="1" indent="-342900">
              <a:spcBef>
                <a:spcPct val="0"/>
              </a:spcBef>
              <a:buClr>
                <a:schemeClr val="tx1"/>
              </a:buClr>
              <a:buFontTx/>
              <a:buChar char="•"/>
            </a:pPr>
            <a:r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t>Designed to bring system voltage limit with plasma </a:t>
            </a:r>
            <a:br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</a:br>
            <a:r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t>(~15 kV) to limit in vacuum </a:t>
            </a:r>
            <a:br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</a:br>
            <a:r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t>(~25 kV):</a:t>
            </a:r>
          </a:p>
          <a:p>
            <a:pPr>
              <a:spcBef>
                <a:spcPct val="0"/>
              </a:spcBef>
              <a:buClr>
                <a:schemeClr val="tx1"/>
              </a:buClr>
            </a:pPr>
            <a:endParaRPr lang="en-US" sz="900" smtClean="0">
              <a:ea typeface="ＭＳ Ｐゴシック" pitchFamily="34" charset="-128"/>
            </a:endParaRPr>
          </a:p>
          <a:p>
            <a:pPr marL="342900" lvl="1" indent="-342900"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n-US" sz="1800" smtClean="0">
                <a:ea typeface="ＭＳ Ｐゴシック" pitchFamily="34" charset="-128"/>
              </a:rPr>
              <a:t>Increasing P</a:t>
            </a:r>
            <a:r>
              <a:rPr lang="en-US" sz="1800" baseline="-25000" smtClean="0">
                <a:ea typeface="ＭＳ Ｐゴシック" pitchFamily="34" charset="-128"/>
              </a:rPr>
              <a:t>RF</a:t>
            </a:r>
            <a:r>
              <a:rPr lang="en-US" sz="1800" smtClean="0">
                <a:ea typeface="ＭＳ Ｐゴシック" pitchFamily="34" charset="-128"/>
              </a:rPr>
              <a:t> ~ 2.8 times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2000" smtClean="0">
                <a:solidFill>
                  <a:srgbClr val="000000"/>
                </a:solidFill>
                <a:ea typeface="ＭＳ Ｐゴシック" pitchFamily="34" charset="-128"/>
              </a:rPr>
              <a:t>Antenna upgrade was beneficial:</a:t>
            </a:r>
            <a:endParaRPr lang="en-US" sz="2000" smtClean="0">
              <a:ea typeface="ＭＳ Ｐゴシック" pitchFamily="34" charset="-128"/>
            </a:endParaRPr>
          </a:p>
          <a:p>
            <a:pPr marL="742950" lvl="2" indent="-342900">
              <a:spcBef>
                <a:spcPct val="0"/>
              </a:spcBef>
              <a:spcAft>
                <a:spcPts val="1800"/>
              </a:spcAft>
              <a:buClr>
                <a:srgbClr val="4C4BD2"/>
              </a:buClr>
              <a:buFont typeface="Wingdings" pitchFamily="2" charset="2"/>
              <a:buChar char="Ø"/>
            </a:pPr>
            <a:r>
              <a:rPr lang="en-US" smtClean="0">
                <a:solidFill>
                  <a:srgbClr val="4C4BD2"/>
                </a:solidFill>
                <a:ea typeface="ＭＳ Ｐゴシック" pitchFamily="34" charset="-128"/>
              </a:rPr>
              <a:t>Reached arc-free P</a:t>
            </a:r>
            <a:r>
              <a:rPr lang="en-US" baseline="-25000" smtClean="0">
                <a:solidFill>
                  <a:srgbClr val="4C4BD2"/>
                </a:solidFill>
                <a:ea typeface="ＭＳ Ｐゴシック" pitchFamily="34" charset="-128"/>
              </a:rPr>
              <a:t>RF</a:t>
            </a:r>
            <a:r>
              <a:rPr lang="en-US" smtClean="0">
                <a:solidFill>
                  <a:srgbClr val="4C4BD2"/>
                </a:solidFill>
                <a:ea typeface="ＭＳ Ｐゴシック" pitchFamily="34" charset="-128"/>
              </a:rPr>
              <a:t> ~ 4 MW after a few weeks of operation at the end of 2009 campaign</a:t>
            </a:r>
          </a:p>
          <a:p>
            <a:pPr marL="342900" lvl="1" indent="-342900">
              <a:spcBef>
                <a:spcPct val="0"/>
              </a:spcBef>
              <a:buClr>
                <a:schemeClr val="tx1"/>
              </a:buClr>
              <a:buFontTx/>
              <a:buChar char="•"/>
            </a:pPr>
            <a:r>
              <a:rPr lang="en-US" smtClean="0">
                <a:solidFill>
                  <a:schemeClr val="tx1"/>
                </a:solidFill>
                <a:ea typeface="ＭＳ Ｐゴシック" pitchFamily="34" charset="-128"/>
              </a:rPr>
              <a:t>In 2008-9, Li wall conditioning was observed to enhance HHFW coupling by decreasing edge density </a:t>
            </a:r>
            <a:endParaRPr lang="en-US" smtClean="0">
              <a:ea typeface="ＭＳ Ｐゴシック" pitchFamily="34" charset="-128"/>
            </a:endParaRPr>
          </a:p>
          <a:p>
            <a:pPr>
              <a:spcBef>
                <a:spcPct val="0"/>
              </a:spcBef>
              <a:buClr>
                <a:schemeClr val="tx1"/>
              </a:buClr>
            </a:pPr>
            <a:endParaRPr lang="en-US" sz="900" smtClean="0">
              <a:ea typeface="ＭＳ Ｐゴシック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36"/>
          <p:cNvSpPr txBox="1">
            <a:spLocks noChangeArrowheads="1"/>
          </p:cNvSpPr>
          <p:nvPr/>
        </p:nvSpPr>
        <p:spPr bwMode="auto">
          <a:xfrm>
            <a:off x="0" y="5553075"/>
            <a:ext cx="7231063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eaLnBrk="0" hangingPunct="0">
              <a:spcBef>
                <a:spcPct val="0"/>
              </a:spcBef>
              <a:buClr>
                <a:schemeClr val="tx1"/>
              </a:buClr>
              <a:buFont typeface="Arial" pitchFamily="34" charset="0"/>
              <a:buChar char="•"/>
            </a:pPr>
            <a:r>
              <a:rPr lang="en-US" sz="2000" b="0" i="0">
                <a:solidFill>
                  <a:schemeClr val="tx1"/>
                </a:solidFill>
                <a:latin typeface="Arial" pitchFamily="34" charset="0"/>
              </a:rPr>
              <a:t>Tested prototype ELM/arc discrimination system in 2010:</a:t>
            </a:r>
          </a:p>
          <a:p>
            <a:pPr marL="800100" lvl="1" indent="-342900" eaLnBrk="0" hangingPunct="0">
              <a:spcBef>
                <a:spcPct val="0"/>
              </a:spcBef>
              <a:buClr>
                <a:srgbClr val="4C4BD2"/>
              </a:buClr>
              <a:buFont typeface="Wingdings" pitchFamily="2" charset="2"/>
              <a:buChar char="Ø"/>
            </a:pPr>
            <a:r>
              <a:rPr lang="en-US" sz="1800" b="0" i="0">
                <a:solidFill>
                  <a:srgbClr val="4C4BD2"/>
                </a:solidFill>
                <a:latin typeface="Arial" pitchFamily="34" charset="0"/>
              </a:rPr>
              <a:t>Worked well on bench using recorded data, but tripped undesirably 20-30 times during real shot</a:t>
            </a:r>
          </a:p>
        </p:txBody>
      </p:sp>
      <p:sp>
        <p:nvSpPr>
          <p:cNvPr id="1591304" name="Rectangle 8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r>
              <a:rPr lang="en-US" sz="2400" i="0" dirty="0">
                <a:solidFill>
                  <a:srgbClr val="4C4BD2"/>
                </a:solidFill>
                <a:latin typeface="Arial" charset="0"/>
                <a:ea typeface="ＭＳ Ｐゴシック" charset="-128"/>
                <a:cs typeface="ＭＳ Ｐゴシック" charset="-128"/>
              </a:rPr>
              <a:t>Increased lithium usage in 2010 significantly degraded performance of the upgraded antenna compared to 2009 </a:t>
            </a:r>
          </a:p>
        </p:txBody>
      </p:sp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0" y="760413"/>
            <a:ext cx="9144000" cy="179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Times" charset="0"/>
              <a:buNone/>
            </a:pPr>
            <a:endParaRPr lang="en-US" sz="1000" i="0">
              <a:solidFill>
                <a:srgbClr val="2D2DB9"/>
              </a:solidFill>
            </a:endParaRPr>
          </a:p>
          <a:p>
            <a:pPr marL="273050" lvl="1" indent="-273050">
              <a:lnSpc>
                <a:spcPts val="2200"/>
              </a:lnSpc>
              <a:spcBef>
                <a:spcPct val="0"/>
              </a:spcBef>
              <a:spcAft>
                <a:spcPts val="600"/>
              </a:spcAft>
              <a:buFont typeface="Times" charset="0"/>
              <a:buChar char="•"/>
            </a:pPr>
            <a:r>
              <a:rPr lang="en-US" sz="2000" b="0" i="0">
                <a:solidFill>
                  <a:schemeClr val="tx1"/>
                </a:solidFill>
                <a:latin typeface="Arial" pitchFamily="34" charset="0"/>
              </a:rPr>
              <a:t>In 2010 RF plasma operations started after extensive Li injection, only reached arc-free P</a:t>
            </a:r>
            <a:r>
              <a:rPr lang="en-US" sz="2000" b="0" i="0" baseline="-25000">
                <a:solidFill>
                  <a:schemeClr val="tx1"/>
                </a:solidFill>
                <a:latin typeface="Arial" pitchFamily="34" charset="0"/>
              </a:rPr>
              <a:t>RF</a:t>
            </a:r>
            <a:r>
              <a:rPr lang="en-US" sz="2000" b="0" i="0">
                <a:solidFill>
                  <a:schemeClr val="tx1"/>
                </a:solidFill>
                <a:latin typeface="Arial" pitchFamily="34" charset="0"/>
              </a:rPr>
              <a:t> ~ 1.4 MW; observed copious Li ejections during arcs</a:t>
            </a:r>
          </a:p>
          <a:p>
            <a:pPr marL="730250" lvl="2" indent="-273050">
              <a:lnSpc>
                <a:spcPts val="2200"/>
              </a:lnSpc>
              <a:spcBef>
                <a:spcPct val="0"/>
              </a:spcBef>
              <a:spcAft>
                <a:spcPts val="300"/>
              </a:spcAft>
              <a:buFont typeface="Wingdings" pitchFamily="2" charset="2"/>
              <a:buChar char="Ø"/>
            </a:pPr>
            <a:r>
              <a:rPr lang="en-US" sz="1800" b="0" i="0">
                <a:solidFill>
                  <a:srgbClr val="4352D3"/>
                </a:solidFill>
              </a:rPr>
              <a:t>Before run quickly </a:t>
            </a:r>
            <a:r>
              <a:rPr lang="en-US" sz="1800" b="0" i="0">
                <a:solidFill>
                  <a:srgbClr val="4352D3"/>
                </a:solidFill>
                <a:latin typeface="Arial" pitchFamily="34" charset="0"/>
              </a:rPr>
              <a:t>reached stand-off voltage ~ 25 kV during vacuum conditioning</a:t>
            </a:r>
          </a:p>
          <a:p>
            <a:pPr marL="730250" lvl="2" indent="-273050">
              <a:lnSpc>
                <a:spcPts val="2200"/>
              </a:lnSpc>
              <a:spcBef>
                <a:spcPct val="0"/>
              </a:spcBef>
              <a:spcAft>
                <a:spcPts val="300"/>
              </a:spcAft>
              <a:buFont typeface="Wingdings" pitchFamily="2" charset="2"/>
              <a:buChar char="Ø"/>
            </a:pPr>
            <a:r>
              <a:rPr lang="en-US" sz="1800" b="0" i="0">
                <a:solidFill>
                  <a:srgbClr val="4352D3"/>
                </a:solidFill>
                <a:latin typeface="Arial" pitchFamily="34" charset="0"/>
              </a:rPr>
              <a:t>After extensive Li injection difficult to reach ~ 15 kV in vacuum</a:t>
            </a:r>
          </a:p>
          <a:p>
            <a:pPr marL="730250" lvl="2" indent="-273050">
              <a:lnSpc>
                <a:spcPts val="2200"/>
              </a:lnSpc>
              <a:spcBef>
                <a:spcPct val="0"/>
              </a:spcBef>
              <a:spcAft>
                <a:spcPts val="300"/>
              </a:spcAft>
              <a:buFont typeface="Wingdings" pitchFamily="2" charset="2"/>
              <a:buChar char="Ø"/>
            </a:pPr>
            <a:r>
              <a:rPr lang="en-US" sz="1800" b="0" i="0">
                <a:solidFill>
                  <a:srgbClr val="4352D3"/>
                </a:solidFill>
                <a:latin typeface="Arial" pitchFamily="34" charset="0"/>
              </a:rPr>
              <a:t>Dust seen during plasmas &amp; inside antenna</a:t>
            </a:r>
          </a:p>
        </p:txBody>
      </p:sp>
      <p:pic>
        <p:nvPicPr>
          <p:cNvPr id="20" name="Picture 19" descr="P101087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9400" y="2549525"/>
            <a:ext cx="3225800" cy="241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rotWithShape="0">
              <a:srgbClr val="808080">
                <a:alpha val="42999"/>
              </a:srgbClr>
            </a:outerShdw>
          </a:effectLst>
        </p:spPr>
      </p:pic>
      <p:sp>
        <p:nvSpPr>
          <p:cNvPr id="23559" name="Rectangle 5"/>
          <p:cNvSpPr>
            <a:spLocks noChangeArrowheads="1"/>
          </p:cNvSpPr>
          <p:nvPr/>
        </p:nvSpPr>
        <p:spPr bwMode="auto">
          <a:xfrm>
            <a:off x="296863" y="4433888"/>
            <a:ext cx="3190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algn="ctr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sz="1400" b="0" i="0">
                <a:solidFill>
                  <a:schemeClr val="bg1"/>
                </a:solidFill>
                <a:latin typeface="Arial" pitchFamily="34" charset="0"/>
              </a:rPr>
              <a:t>Li coated &amp; cleaned antenna straps after 2010 campaign</a:t>
            </a:r>
          </a:p>
        </p:txBody>
      </p:sp>
      <p:sp>
        <p:nvSpPr>
          <p:cNvPr id="23561" name="Rectangle 15"/>
          <p:cNvSpPr>
            <a:spLocks noChangeArrowheads="1"/>
          </p:cNvSpPr>
          <p:nvPr/>
        </p:nvSpPr>
        <p:spPr bwMode="auto">
          <a:xfrm>
            <a:off x="7938" y="4997450"/>
            <a:ext cx="5080000" cy="66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indent="-273050">
              <a:lnSpc>
                <a:spcPts val="2200"/>
              </a:lnSpc>
              <a:spcBef>
                <a:spcPts val="1200"/>
              </a:spcBef>
              <a:buFont typeface="Arial" pitchFamily="34" charset="0"/>
              <a:buChar char="•"/>
            </a:pPr>
            <a:r>
              <a:rPr lang="en-US" sz="2000" b="0" i="0">
                <a:solidFill>
                  <a:schemeClr val="tx1"/>
                </a:solidFill>
                <a:latin typeface="Arial" pitchFamily="34" charset="0"/>
              </a:rPr>
              <a:t>For FY11-12 will return to FY09 Li levels: </a:t>
            </a:r>
          </a:p>
          <a:p>
            <a:pPr marL="914400" lvl="3" indent="-273050">
              <a:lnSpc>
                <a:spcPts val="22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sz="1800" b="0" i="0">
                <a:solidFill>
                  <a:srgbClr val="4C4BD2"/>
                </a:solidFill>
                <a:latin typeface="Arial" pitchFamily="34" charset="0"/>
              </a:rPr>
              <a:t>should be okay for HHFW operations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/>
          <a:srcRect l="51048"/>
          <a:stretch>
            <a:fillRect/>
          </a:stretch>
        </p:blipFill>
        <p:spPr bwMode="auto">
          <a:xfrm>
            <a:off x="3995738" y="2535238"/>
            <a:ext cx="2349500" cy="24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rotWithShape="0">
              <a:srgbClr val="808080">
                <a:alpha val="42999"/>
              </a:srgbClr>
            </a:outerShdw>
          </a:effectLst>
        </p:spPr>
      </p:pic>
      <p:pic>
        <p:nvPicPr>
          <p:cNvPr id="18" name="Picture 17" descr="Dust_on_Antenna_Strap.jpg"/>
          <p:cNvPicPr>
            <a:picLocks noChangeAspect="1"/>
          </p:cNvPicPr>
          <p:nvPr/>
        </p:nvPicPr>
        <p:blipFill>
          <a:blip r:embed="rId4" cstate="print"/>
          <a:srcRect l="43750" t="18750" b="4688"/>
          <a:stretch>
            <a:fillRect/>
          </a:stretch>
        </p:blipFill>
        <p:spPr bwMode="auto">
          <a:xfrm>
            <a:off x="6840538" y="2243138"/>
            <a:ext cx="2024062" cy="367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rotWithShape="0">
              <a:srgbClr val="808080">
                <a:alpha val="42999"/>
              </a:srgbClr>
            </a:outerShdw>
          </a:effectLst>
        </p:spPr>
      </p:pic>
      <p:sp>
        <p:nvSpPr>
          <p:cNvPr id="23564" name="Rectangle 5"/>
          <p:cNvSpPr>
            <a:spLocks noChangeArrowheads="1"/>
          </p:cNvSpPr>
          <p:nvPr/>
        </p:nvSpPr>
        <p:spPr bwMode="auto">
          <a:xfrm>
            <a:off x="4056063" y="4441825"/>
            <a:ext cx="22764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algn="ctr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sz="1400" b="0" i="0">
                <a:solidFill>
                  <a:schemeClr val="bg1"/>
                </a:solidFill>
                <a:latin typeface="Arial" pitchFamily="34" charset="0"/>
              </a:rPr>
              <a:t>Clouds of dust observed</a:t>
            </a:r>
            <a:br>
              <a:rPr lang="en-US" sz="1400" b="0" i="0">
                <a:solidFill>
                  <a:schemeClr val="bg1"/>
                </a:solidFill>
                <a:latin typeface="Arial" pitchFamily="34" charset="0"/>
              </a:rPr>
            </a:br>
            <a:r>
              <a:rPr lang="en-US" sz="1400" b="0" i="0">
                <a:solidFill>
                  <a:schemeClr val="bg1"/>
                </a:solidFill>
                <a:latin typeface="Arial" pitchFamily="34" charset="0"/>
              </a:rPr>
              <a:t>during plasmas</a:t>
            </a:r>
          </a:p>
        </p:txBody>
      </p:sp>
      <p:sp>
        <p:nvSpPr>
          <p:cNvPr id="23565" name="Rectangle 5"/>
          <p:cNvSpPr>
            <a:spLocks noChangeArrowheads="1"/>
          </p:cNvSpPr>
          <p:nvPr/>
        </p:nvSpPr>
        <p:spPr bwMode="auto">
          <a:xfrm>
            <a:off x="6832600" y="5391150"/>
            <a:ext cx="20320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algn="ctr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sz="1400" b="0" i="0">
                <a:solidFill>
                  <a:schemeClr val="bg1"/>
                </a:solidFill>
                <a:latin typeface="Arial" pitchFamily="34" charset="0"/>
              </a:rPr>
              <a:t>White dust found</a:t>
            </a:r>
            <a:br>
              <a:rPr lang="en-US" sz="1400" b="0" i="0">
                <a:solidFill>
                  <a:schemeClr val="bg1"/>
                </a:solidFill>
                <a:latin typeface="Arial" pitchFamily="34" charset="0"/>
              </a:rPr>
            </a:br>
            <a:r>
              <a:rPr lang="en-US" sz="1400" b="0" i="0">
                <a:solidFill>
                  <a:schemeClr val="bg1"/>
                </a:solidFill>
                <a:latin typeface="Arial" pitchFamily="34" charset="0"/>
              </a:rPr>
              <a:t>around antenna straps</a:t>
            </a:r>
          </a:p>
        </p:txBody>
      </p:sp>
      <p:sp>
        <p:nvSpPr>
          <p:cNvPr id="23566" name="Oval 25"/>
          <p:cNvSpPr>
            <a:spLocks noChangeArrowheads="1"/>
          </p:cNvSpPr>
          <p:nvPr/>
        </p:nvSpPr>
        <p:spPr bwMode="auto">
          <a:xfrm>
            <a:off x="4208463" y="2928938"/>
            <a:ext cx="1412875" cy="728662"/>
          </a:xfrm>
          <a:prstGeom prst="ellipse">
            <a:avLst/>
          </a:prstGeom>
          <a:noFill/>
          <a:ln w="15875">
            <a:solidFill>
              <a:schemeClr val="bg1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3567" name="Straight Arrow Connector 28"/>
          <p:cNvCxnSpPr>
            <a:cxnSpLocks noChangeShapeType="1"/>
          </p:cNvCxnSpPr>
          <p:nvPr/>
        </p:nvCxnSpPr>
        <p:spPr bwMode="auto">
          <a:xfrm rot="16200000" flipV="1">
            <a:off x="5003801" y="3921125"/>
            <a:ext cx="863600" cy="269875"/>
          </a:xfrm>
          <a:prstGeom prst="straightConnector1">
            <a:avLst/>
          </a:prstGeom>
          <a:noFill/>
          <a:ln w="15875">
            <a:solidFill>
              <a:srgbClr val="FFFFFF"/>
            </a:solidFill>
            <a:round/>
            <a:headEnd/>
            <a:tailEnd type="arrow" w="med" len="med"/>
          </a:ln>
        </p:spPr>
      </p:cxnSp>
      <p:sp>
        <p:nvSpPr>
          <p:cNvPr id="23568" name="Oval 31"/>
          <p:cNvSpPr>
            <a:spLocks noChangeArrowheads="1"/>
          </p:cNvSpPr>
          <p:nvPr/>
        </p:nvSpPr>
        <p:spPr bwMode="auto">
          <a:xfrm>
            <a:off x="7958138" y="4513263"/>
            <a:ext cx="873125" cy="727075"/>
          </a:xfrm>
          <a:prstGeom prst="ellipse">
            <a:avLst/>
          </a:prstGeom>
          <a:noFill/>
          <a:ln w="15875">
            <a:solidFill>
              <a:schemeClr val="bg1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3569" name="Straight Arrow Connector 32"/>
          <p:cNvCxnSpPr>
            <a:cxnSpLocks noChangeShapeType="1"/>
          </p:cNvCxnSpPr>
          <p:nvPr/>
        </p:nvCxnSpPr>
        <p:spPr bwMode="auto">
          <a:xfrm flipV="1">
            <a:off x="7713663" y="5181600"/>
            <a:ext cx="371475" cy="287338"/>
          </a:xfrm>
          <a:prstGeom prst="straightConnector1">
            <a:avLst/>
          </a:prstGeom>
          <a:noFill/>
          <a:ln w="15875">
            <a:solidFill>
              <a:srgbClr val="FFFFFF"/>
            </a:solidFill>
            <a:round/>
            <a:headEnd/>
            <a:tailEnd type="arrow" w="med" len="med"/>
          </a:ln>
        </p:spPr>
      </p:cxnSp>
      <p:sp>
        <p:nvSpPr>
          <p:cNvPr id="23570" name="Oval 35"/>
          <p:cNvSpPr>
            <a:spLocks noChangeArrowheads="1"/>
          </p:cNvSpPr>
          <p:nvPr/>
        </p:nvSpPr>
        <p:spPr bwMode="auto">
          <a:xfrm>
            <a:off x="7754938" y="2700338"/>
            <a:ext cx="1058862" cy="728662"/>
          </a:xfrm>
          <a:prstGeom prst="ellipse">
            <a:avLst/>
          </a:prstGeom>
          <a:noFill/>
          <a:ln w="15875">
            <a:solidFill>
              <a:schemeClr val="bg1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3571" name="Straight Arrow Connector 36"/>
          <p:cNvCxnSpPr>
            <a:cxnSpLocks noChangeShapeType="1"/>
          </p:cNvCxnSpPr>
          <p:nvPr/>
        </p:nvCxnSpPr>
        <p:spPr bwMode="auto">
          <a:xfrm rot="5400000" flipH="1" flipV="1">
            <a:off x="6938963" y="4221163"/>
            <a:ext cx="1981200" cy="482600"/>
          </a:xfrm>
          <a:prstGeom prst="straightConnector1">
            <a:avLst/>
          </a:prstGeom>
          <a:noFill/>
          <a:ln w="15875">
            <a:solidFill>
              <a:srgbClr val="FFFFFF"/>
            </a:solidFill>
            <a:round/>
            <a:headEnd/>
            <a:tailEnd type="arrow" w="med" len="med"/>
          </a:ln>
        </p:spPr>
      </p:cxnSp>
      <p:sp>
        <p:nvSpPr>
          <p:cNvPr id="23572" name="Oval 41"/>
          <p:cNvSpPr>
            <a:spLocks noChangeArrowheads="1"/>
          </p:cNvSpPr>
          <p:nvPr/>
        </p:nvSpPr>
        <p:spPr bwMode="auto">
          <a:xfrm>
            <a:off x="6875463" y="3251200"/>
            <a:ext cx="457200" cy="728663"/>
          </a:xfrm>
          <a:prstGeom prst="ellipse">
            <a:avLst/>
          </a:prstGeom>
          <a:noFill/>
          <a:ln w="15875">
            <a:solidFill>
              <a:schemeClr val="bg1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3573" name="Straight Arrow Connector 42"/>
          <p:cNvCxnSpPr>
            <a:cxnSpLocks noChangeShapeType="1"/>
          </p:cNvCxnSpPr>
          <p:nvPr/>
        </p:nvCxnSpPr>
        <p:spPr bwMode="auto">
          <a:xfrm rot="16200000" flipV="1">
            <a:off x="6718300" y="4516438"/>
            <a:ext cx="1430338" cy="423862"/>
          </a:xfrm>
          <a:prstGeom prst="straightConnector1">
            <a:avLst/>
          </a:prstGeom>
          <a:noFill/>
          <a:ln w="15875">
            <a:solidFill>
              <a:srgbClr val="FFFFFF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1" descr="MPTS_138506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3225" y="3344863"/>
            <a:ext cx="2660650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9" descr="GENRAY_ADJ_138506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5661"/>
          <a:stretch>
            <a:fillRect/>
          </a:stretch>
        </p:blipFill>
        <p:spPr bwMode="auto">
          <a:xfrm>
            <a:off x="3144838" y="3505200"/>
            <a:ext cx="5880100" cy="277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8706" name="Rectangle 2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>
              <a:lnSpc>
                <a:spcPts val="3163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sz="2400" i="0" dirty="0">
                <a:solidFill>
                  <a:srgbClr val="4C4BD2"/>
                </a:solidFill>
                <a:latin typeface="Arial" pitchFamily="34" charset="0"/>
              </a:rPr>
              <a:t>Progress made in sustaining HHFW heating during </a:t>
            </a:r>
            <a:r>
              <a:rPr lang="en-US" sz="2400" i="0" dirty="0" err="1">
                <a:solidFill>
                  <a:srgbClr val="4C4BD2"/>
                </a:solidFill>
                <a:latin typeface="Arial" pitchFamily="34" charset="0"/>
              </a:rPr>
              <a:t>I</a:t>
            </a:r>
            <a:r>
              <a:rPr lang="en-US" sz="2400" i="0" baseline="-25000" dirty="0" err="1">
                <a:solidFill>
                  <a:srgbClr val="4C4BD2"/>
                </a:solidFill>
                <a:latin typeface="Arial" pitchFamily="34" charset="0"/>
              </a:rPr>
              <a:t>p</a:t>
            </a:r>
            <a:r>
              <a:rPr lang="en-US" sz="2400" i="0" dirty="0">
                <a:solidFill>
                  <a:srgbClr val="4C4BD2"/>
                </a:solidFill>
                <a:latin typeface="Arial" pitchFamily="34" charset="0"/>
              </a:rPr>
              <a:t>=300 kA RF-only H-mode plasma; T</a:t>
            </a:r>
            <a:r>
              <a:rPr lang="en-US" sz="2400" i="0" baseline="-25000" dirty="0">
                <a:solidFill>
                  <a:srgbClr val="4C4BD2"/>
                </a:solidFill>
                <a:latin typeface="Arial" pitchFamily="34" charset="0"/>
              </a:rPr>
              <a:t>e</a:t>
            </a:r>
            <a:r>
              <a:rPr lang="en-US" sz="2400" i="0" dirty="0">
                <a:solidFill>
                  <a:srgbClr val="4C4BD2"/>
                </a:solidFill>
                <a:latin typeface="Arial" pitchFamily="34" charset="0"/>
              </a:rPr>
              <a:t>(0) = 3keV with only 1.4 MW</a:t>
            </a:r>
          </a:p>
        </p:txBody>
      </p:sp>
      <p:sp>
        <p:nvSpPr>
          <p:cNvPr id="24581" name="Rectangle 3"/>
          <p:cNvSpPr>
            <a:spLocks noChangeArrowheads="1"/>
          </p:cNvSpPr>
          <p:nvPr/>
        </p:nvSpPr>
        <p:spPr bwMode="auto">
          <a:xfrm>
            <a:off x="0" y="915988"/>
            <a:ext cx="9144000" cy="210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3025" indent="-163513" eaLnBrk="0" hangingPunct="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b="0" i="0">
                <a:solidFill>
                  <a:schemeClr val="tx1"/>
                </a:solidFill>
                <a:latin typeface="Arial" pitchFamily="34" charset="0"/>
              </a:rPr>
              <a:t>Low I</a:t>
            </a:r>
            <a:r>
              <a:rPr lang="en-US" sz="2000" b="0" i="0" baseline="-25000">
                <a:solidFill>
                  <a:schemeClr val="tx1"/>
                </a:solidFill>
                <a:latin typeface="Arial" pitchFamily="34" charset="0"/>
              </a:rPr>
              <a:t>p</a:t>
            </a:r>
            <a:r>
              <a:rPr lang="en-US" sz="2000" b="0" i="0">
                <a:solidFill>
                  <a:schemeClr val="tx1"/>
                </a:solidFill>
                <a:latin typeface="Arial" pitchFamily="34" charset="0"/>
              </a:rPr>
              <a:t> HHFW experiments in 2005 could not maintain P</a:t>
            </a:r>
            <a:r>
              <a:rPr lang="en-US" sz="2000" b="0" i="0" baseline="-25000">
                <a:solidFill>
                  <a:schemeClr val="tx1"/>
                </a:solidFill>
                <a:latin typeface="Arial" pitchFamily="34" charset="0"/>
              </a:rPr>
              <a:t>RF</a:t>
            </a:r>
            <a:r>
              <a:rPr lang="en-US" sz="2000" b="0" i="0">
                <a:solidFill>
                  <a:schemeClr val="tx1"/>
                </a:solidFill>
                <a:latin typeface="Arial" pitchFamily="34" charset="0"/>
              </a:rPr>
              <a:t> during H-mode</a:t>
            </a:r>
          </a:p>
          <a:p>
            <a:pPr marL="73025" indent="-163513" eaLnBrk="0" hangingPunct="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b="0" i="0">
                <a:solidFill>
                  <a:schemeClr val="tx1"/>
                </a:solidFill>
                <a:latin typeface="Arial" pitchFamily="34" charset="0"/>
              </a:rPr>
              <a:t>Produced sustained RF-only H-mode in 2010:</a:t>
            </a:r>
          </a:p>
          <a:p>
            <a:pPr marL="800100" lvl="1" indent="-342900" eaLnBrk="0" hangingPunct="0">
              <a:lnSpc>
                <a:spcPts val="2263"/>
              </a:lnSpc>
              <a:spcBef>
                <a:spcPts val="300"/>
              </a:spcBef>
              <a:buFont typeface="Wingdings" pitchFamily="2" charset="2"/>
              <a:buChar char="Ø"/>
            </a:pPr>
            <a:r>
              <a:rPr lang="en-US" sz="1800" b="0" i="0">
                <a:solidFill>
                  <a:srgbClr val="3737C8"/>
                </a:solidFill>
                <a:latin typeface="Arial" pitchFamily="34" charset="0"/>
              </a:rPr>
              <a:t>Better plasma-antenna gap control than in 2005, due to reduced PCS latency</a:t>
            </a:r>
          </a:p>
          <a:p>
            <a:pPr marL="800100" lvl="1" indent="-342900" eaLnBrk="0" hangingPunct="0">
              <a:lnSpc>
                <a:spcPts val="2263"/>
              </a:lnSpc>
              <a:spcBef>
                <a:spcPts val="300"/>
              </a:spcBef>
              <a:buFont typeface="Wingdings" pitchFamily="2" charset="2"/>
              <a:buChar char="Ø"/>
            </a:pPr>
            <a:r>
              <a:rPr lang="en-US" sz="1800" b="0" i="0">
                <a:solidFill>
                  <a:srgbClr val="3737C8"/>
                </a:solidFill>
                <a:latin typeface="Arial" pitchFamily="34" charset="0"/>
              </a:rPr>
              <a:t>Modeling predicts I</a:t>
            </a:r>
            <a:r>
              <a:rPr lang="en-US" sz="1800" b="0" i="0" baseline="-25000">
                <a:solidFill>
                  <a:srgbClr val="3737C8"/>
                </a:solidFill>
                <a:latin typeface="Arial" pitchFamily="34" charset="0"/>
              </a:rPr>
              <a:t>RFCD</a:t>
            </a:r>
            <a:r>
              <a:rPr lang="en-US" sz="1800" b="0" i="0">
                <a:solidFill>
                  <a:srgbClr val="3737C8"/>
                </a:solidFill>
                <a:latin typeface="Arial" pitchFamily="34" charset="0"/>
              </a:rPr>
              <a:t> ~ 85 kA, I</a:t>
            </a:r>
            <a:r>
              <a:rPr lang="en-US" sz="1800" b="0" i="0" baseline="-25000">
                <a:solidFill>
                  <a:srgbClr val="3737C8"/>
                </a:solidFill>
                <a:latin typeface="Arial" pitchFamily="34" charset="0"/>
              </a:rPr>
              <a:t>Bootstrap</a:t>
            </a:r>
            <a:r>
              <a:rPr lang="en-US" sz="1800" b="0" i="0">
                <a:solidFill>
                  <a:srgbClr val="3737C8"/>
                </a:solidFill>
                <a:latin typeface="Arial" pitchFamily="34" charset="0"/>
              </a:rPr>
              <a:t>~ </a:t>
            </a:r>
            <a:r>
              <a:rPr lang="en-US" sz="1800" b="0" i="0">
                <a:solidFill>
                  <a:srgbClr val="4C4BD2"/>
                </a:solidFill>
                <a:latin typeface="Arial" pitchFamily="34" charset="0"/>
              </a:rPr>
              <a:t>100 kA </a:t>
            </a:r>
            <a:r>
              <a:rPr lang="en-US" sz="1800" b="0" i="0">
                <a:solidFill>
                  <a:srgbClr val="3737C8"/>
                </a:solidFill>
                <a:latin typeface="Arial" pitchFamily="34" charset="0"/>
                <a:sym typeface="Wingdings" pitchFamily="2" charset="2"/>
              </a:rPr>
              <a:t> f</a:t>
            </a:r>
            <a:r>
              <a:rPr lang="en-US" sz="1800" b="0" i="0" baseline="-25000">
                <a:solidFill>
                  <a:srgbClr val="4C4BD2"/>
                </a:solidFill>
                <a:latin typeface="Arial" pitchFamily="34" charset="0"/>
                <a:sym typeface="Wingdings" pitchFamily="2" charset="2"/>
              </a:rPr>
              <a:t>NI</a:t>
            </a:r>
            <a:r>
              <a:rPr lang="en-US" sz="1800" b="0" i="0">
                <a:solidFill>
                  <a:srgbClr val="3737C8"/>
                </a:solidFill>
                <a:latin typeface="Arial" pitchFamily="34" charset="0"/>
                <a:sym typeface="Wingdings" pitchFamily="2" charset="2"/>
              </a:rPr>
              <a:t> ~ </a:t>
            </a:r>
            <a:r>
              <a:rPr lang="en-US" sz="1800" b="0" i="0">
                <a:solidFill>
                  <a:srgbClr val="4C4BD2"/>
                </a:solidFill>
                <a:latin typeface="Arial" pitchFamily="34" charset="0"/>
                <a:sym typeface="Wingdings" pitchFamily="2" charset="2"/>
              </a:rPr>
              <a:t>60%</a:t>
            </a:r>
          </a:p>
          <a:p>
            <a:pPr marL="800100" lvl="1" indent="-342900" eaLnBrk="0" hangingPunct="0">
              <a:lnSpc>
                <a:spcPts val="2263"/>
              </a:lnSpc>
              <a:spcBef>
                <a:spcPts val="300"/>
              </a:spcBef>
              <a:buFont typeface="Wingdings" pitchFamily="2" charset="2"/>
              <a:buChar char="Ø"/>
            </a:pPr>
            <a:r>
              <a:rPr lang="en-US" sz="1800" b="0" i="0">
                <a:solidFill>
                  <a:srgbClr val="4C4BD2"/>
                </a:solidFill>
                <a:latin typeface="Arial" pitchFamily="34" charset="0"/>
                <a:sym typeface="Wingdings" pitchFamily="2" charset="2"/>
              </a:rPr>
              <a:t>High f</a:t>
            </a:r>
            <a:r>
              <a:rPr lang="en-US" sz="1800" b="0" i="0" baseline="-25000">
                <a:solidFill>
                  <a:srgbClr val="4C4BD2"/>
                </a:solidFill>
                <a:latin typeface="Arial" pitchFamily="34" charset="0"/>
                <a:sym typeface="Wingdings" pitchFamily="2" charset="2"/>
              </a:rPr>
              <a:t>NI</a:t>
            </a:r>
            <a:r>
              <a:rPr lang="en-US" sz="1800" b="0" i="0">
                <a:solidFill>
                  <a:srgbClr val="4C4BD2"/>
                </a:solidFill>
                <a:latin typeface="Arial" pitchFamily="34" charset="0"/>
                <a:sym typeface="Wingdings" pitchFamily="2" charset="2"/>
              </a:rPr>
              <a:t> enabled by positive feedback between ITB, high T</a:t>
            </a:r>
            <a:r>
              <a:rPr lang="en-US" sz="1800" b="0" i="0" baseline="-25000">
                <a:solidFill>
                  <a:srgbClr val="4C4BD2"/>
                </a:solidFill>
                <a:latin typeface="Arial" pitchFamily="34" charset="0"/>
                <a:sym typeface="Wingdings" pitchFamily="2" charset="2"/>
              </a:rPr>
              <a:t>e</a:t>
            </a:r>
            <a:r>
              <a:rPr lang="en-US" sz="1800" b="0" i="0">
                <a:solidFill>
                  <a:srgbClr val="4C4BD2"/>
                </a:solidFill>
                <a:latin typeface="Arial" pitchFamily="34" charset="0"/>
                <a:sym typeface="Wingdings" pitchFamily="2" charset="2"/>
              </a:rPr>
              <a:t>(0) and RF CD</a:t>
            </a:r>
          </a:p>
          <a:p>
            <a:pPr marL="800100" lvl="1" indent="-342900" eaLnBrk="0" hangingPunct="0">
              <a:lnSpc>
                <a:spcPts val="2263"/>
              </a:lnSpc>
              <a:spcBef>
                <a:spcPts val="300"/>
              </a:spcBef>
              <a:buFont typeface="Wingdings" pitchFamily="2" charset="2"/>
              <a:buChar char="Ø"/>
            </a:pPr>
            <a:r>
              <a:rPr lang="en-US" sz="1800" b="0" i="0">
                <a:solidFill>
                  <a:srgbClr val="3737C8"/>
                </a:solidFill>
                <a:latin typeface="Arial" pitchFamily="34" charset="0"/>
              </a:rPr>
              <a:t>f</a:t>
            </a:r>
            <a:r>
              <a:rPr lang="en-US" sz="1800" b="0" i="0" baseline="-25000">
                <a:solidFill>
                  <a:srgbClr val="3737C8"/>
                </a:solidFill>
                <a:latin typeface="Arial" pitchFamily="34" charset="0"/>
              </a:rPr>
              <a:t>NI</a:t>
            </a:r>
            <a:r>
              <a:rPr lang="en-US" sz="1800" b="0" i="0">
                <a:solidFill>
                  <a:srgbClr val="3737C8"/>
                </a:solidFill>
                <a:latin typeface="Arial" pitchFamily="34" charset="0"/>
              </a:rPr>
              <a:t> ~ 100% requires P</a:t>
            </a:r>
            <a:r>
              <a:rPr lang="en-US" sz="1800" b="0" i="0" baseline="-25000">
                <a:solidFill>
                  <a:srgbClr val="3737C8"/>
                </a:solidFill>
                <a:latin typeface="Arial" pitchFamily="34" charset="0"/>
              </a:rPr>
              <a:t>RF</a:t>
            </a:r>
            <a:r>
              <a:rPr lang="en-US" sz="1800" b="0" i="0">
                <a:solidFill>
                  <a:srgbClr val="3737C8"/>
                </a:solidFill>
                <a:latin typeface="Arial" pitchFamily="34" charset="0"/>
              </a:rPr>
              <a:t> ~ </a:t>
            </a:r>
            <a:r>
              <a:rPr lang="en-US" sz="1800" b="0" i="0">
                <a:solidFill>
                  <a:srgbClr val="4C4BD2"/>
                </a:solidFill>
                <a:latin typeface="Arial" pitchFamily="34" charset="0"/>
              </a:rPr>
              <a:t>3 MW, well below arc-free P</a:t>
            </a:r>
            <a:r>
              <a:rPr lang="en-US" sz="1800" b="0" i="0" baseline="-25000">
                <a:solidFill>
                  <a:srgbClr val="3737C8"/>
                </a:solidFill>
                <a:latin typeface="Arial" pitchFamily="34" charset="0"/>
              </a:rPr>
              <a:t>RF </a:t>
            </a:r>
            <a:r>
              <a:rPr lang="en-US" sz="1800" b="0" i="0">
                <a:solidFill>
                  <a:srgbClr val="4C4BD2"/>
                </a:solidFill>
                <a:latin typeface="Arial" pitchFamily="34" charset="0"/>
              </a:rPr>
              <a:t>available in 2009</a:t>
            </a:r>
          </a:p>
          <a:p>
            <a:pPr marL="800100" lvl="1" indent="-342900" eaLnBrk="0" hangingPunct="0">
              <a:lnSpc>
                <a:spcPts val="2263"/>
              </a:lnSpc>
              <a:spcBef>
                <a:spcPts val="300"/>
              </a:spcBef>
              <a:buFont typeface="Wingdings" pitchFamily="2" charset="2"/>
              <a:buChar char="Ø"/>
            </a:pPr>
            <a:r>
              <a:rPr lang="en-US" sz="1800" b="0" i="0">
                <a:solidFill>
                  <a:srgbClr val="4C4BD2"/>
                </a:solidFill>
                <a:latin typeface="Arial" pitchFamily="34" charset="0"/>
              </a:rPr>
              <a:t>No q-profiles for these RF-only plasmas – MSE-LIF will enable this in FY11-12 </a:t>
            </a:r>
            <a:endParaRPr lang="en-US" sz="1800" b="0" i="0">
              <a:solidFill>
                <a:schemeClr val="tx1"/>
              </a:solidFill>
              <a:latin typeface="Arial" pitchFamily="34" charset="0"/>
            </a:endParaRPr>
          </a:p>
          <a:p>
            <a:pPr marL="800100" lvl="1" indent="-342900" eaLnBrk="0" hangingPunct="0">
              <a:lnSpc>
                <a:spcPts val="2263"/>
              </a:lnSpc>
              <a:spcBef>
                <a:spcPts val="600"/>
              </a:spcBef>
              <a:buFontTx/>
              <a:buNone/>
            </a:pPr>
            <a:endParaRPr lang="en-US" sz="1800" b="0" i="0" baseline="-25000">
              <a:solidFill>
                <a:srgbClr val="3737C8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8706" name="Rectangle 2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lnSpc>
                <a:spcPts val="2863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sz="2400" i="0" dirty="0">
                <a:solidFill>
                  <a:srgbClr val="4C4BD2"/>
                </a:solidFill>
                <a:latin typeface="Arial" pitchFamily="34" charset="0"/>
              </a:rPr>
              <a:t>Adding NBI to P</a:t>
            </a:r>
            <a:r>
              <a:rPr lang="en-US" sz="2400" i="0" baseline="-25000" dirty="0">
                <a:solidFill>
                  <a:srgbClr val="4C4BD2"/>
                </a:solidFill>
                <a:latin typeface="Arial" pitchFamily="34" charset="0"/>
              </a:rPr>
              <a:t>RF </a:t>
            </a:r>
            <a:r>
              <a:rPr lang="en-US" sz="2400" i="0" dirty="0">
                <a:solidFill>
                  <a:srgbClr val="4C4BD2"/>
                </a:solidFill>
                <a:latin typeface="Arial" pitchFamily="34" charset="0"/>
              </a:rPr>
              <a:t>= 1.4 MW, </a:t>
            </a:r>
            <a:r>
              <a:rPr lang="en-US" sz="2400" i="0" dirty="0" err="1">
                <a:solidFill>
                  <a:srgbClr val="4C4BD2"/>
                </a:solidFill>
                <a:latin typeface="Arial" pitchFamily="34" charset="0"/>
              </a:rPr>
              <a:t>I</a:t>
            </a:r>
            <a:r>
              <a:rPr lang="en-US" sz="2400" i="0" baseline="-25000" dirty="0" err="1">
                <a:solidFill>
                  <a:srgbClr val="4C4BD2"/>
                </a:solidFill>
                <a:latin typeface="Arial" pitchFamily="34" charset="0"/>
              </a:rPr>
              <a:t>p</a:t>
            </a:r>
            <a:r>
              <a:rPr lang="en-US" sz="2400" i="0" baseline="-25000" dirty="0">
                <a:solidFill>
                  <a:srgbClr val="4C4BD2"/>
                </a:solidFill>
                <a:latin typeface="Arial" pitchFamily="34" charset="0"/>
              </a:rPr>
              <a:t> </a:t>
            </a:r>
            <a:r>
              <a:rPr lang="en-US" sz="2400" i="0" dirty="0">
                <a:solidFill>
                  <a:srgbClr val="4C4BD2"/>
                </a:solidFill>
                <a:latin typeface="Arial" pitchFamily="34" charset="0"/>
              </a:rPr>
              <a:t>= 300kA plasma resulted in lower </a:t>
            </a:r>
            <a:r>
              <a:rPr lang="en-US" sz="2400" i="0" dirty="0" err="1">
                <a:solidFill>
                  <a:srgbClr val="4C4BD2"/>
                </a:solidFill>
                <a:latin typeface="Arial" pitchFamily="34" charset="0"/>
              </a:rPr>
              <a:t>f</a:t>
            </a:r>
            <a:r>
              <a:rPr lang="en-US" sz="2400" i="0" baseline="-25000" dirty="0" err="1">
                <a:solidFill>
                  <a:srgbClr val="4C4BD2"/>
                </a:solidFill>
                <a:latin typeface="Arial" pitchFamily="34" charset="0"/>
              </a:rPr>
              <a:t>NI</a:t>
            </a:r>
            <a:r>
              <a:rPr lang="en-US" sz="2400" i="0" dirty="0">
                <a:solidFill>
                  <a:srgbClr val="4C4BD2"/>
                </a:solidFill>
                <a:latin typeface="Arial" pitchFamily="34" charset="0"/>
              </a:rPr>
              <a:t> due to RF absorption on fast-ions &amp; higher n</a:t>
            </a:r>
            <a:r>
              <a:rPr lang="en-US" sz="2400" i="0" baseline="-25000" dirty="0">
                <a:solidFill>
                  <a:srgbClr val="4C4BD2"/>
                </a:solidFill>
                <a:latin typeface="Arial" pitchFamily="34" charset="0"/>
              </a:rPr>
              <a:t>e</a:t>
            </a: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0" y="1025525"/>
            <a:ext cx="5367338" cy="465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ts val="2263"/>
              </a:lnSpc>
              <a:spcBef>
                <a:spcPts val="3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b="0" i="0">
                <a:solidFill>
                  <a:srgbClr val="000000"/>
                </a:solidFill>
                <a:latin typeface="Arial" pitchFamily="34" charset="0"/>
              </a:rPr>
              <a:t>Density increased during HHFW heating probably due to fast-ion interaction with the antenna</a:t>
            </a:r>
          </a:p>
          <a:p>
            <a:pPr marL="342900" indent="-342900" eaLnBrk="0" hangingPunct="0">
              <a:lnSpc>
                <a:spcPts val="2263"/>
              </a:lnSpc>
              <a:spcBef>
                <a:spcPts val="3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b="0" i="0">
                <a:solidFill>
                  <a:srgbClr val="000000"/>
                </a:solidFill>
                <a:latin typeface="Arial" pitchFamily="34" charset="0"/>
              </a:rPr>
              <a:t>Much lower T</a:t>
            </a:r>
            <a:r>
              <a:rPr lang="en-US" sz="2000" b="0" i="0" baseline="-25000">
                <a:solidFill>
                  <a:srgbClr val="000000"/>
                </a:solidFill>
                <a:latin typeface="Arial" pitchFamily="34" charset="0"/>
              </a:rPr>
              <a:t>e</a:t>
            </a:r>
            <a:r>
              <a:rPr lang="en-US" sz="2000" b="0" i="0">
                <a:solidFill>
                  <a:srgbClr val="000000"/>
                </a:solidFill>
                <a:latin typeface="Arial" pitchFamily="34" charset="0"/>
              </a:rPr>
              <a:t>(0) &amp; higher n</a:t>
            </a:r>
            <a:r>
              <a:rPr lang="en-US" sz="2000" b="0" i="0" baseline="-25000">
                <a:solidFill>
                  <a:srgbClr val="000000"/>
                </a:solidFill>
                <a:latin typeface="Arial" pitchFamily="34" charset="0"/>
              </a:rPr>
              <a:t>e</a:t>
            </a:r>
            <a:r>
              <a:rPr lang="en-US" sz="2000" b="0" i="0">
                <a:solidFill>
                  <a:srgbClr val="000000"/>
                </a:solidFill>
                <a:latin typeface="Arial" pitchFamily="34" charset="0"/>
              </a:rPr>
              <a:t>(0) than </a:t>
            </a:r>
            <a:br>
              <a:rPr lang="en-US" sz="2000" b="0" i="0">
                <a:solidFill>
                  <a:srgbClr val="000000"/>
                </a:solidFill>
                <a:latin typeface="Arial" pitchFamily="34" charset="0"/>
              </a:rPr>
            </a:br>
            <a:r>
              <a:rPr lang="en-US" sz="2000" b="0" i="0">
                <a:solidFill>
                  <a:srgbClr val="000000"/>
                </a:solidFill>
                <a:latin typeface="Arial" pitchFamily="34" charset="0"/>
              </a:rPr>
              <a:t>RF-only H-mode, resulted in I</a:t>
            </a:r>
            <a:r>
              <a:rPr lang="en-US" sz="2000" b="0" i="0" baseline="-25000">
                <a:solidFill>
                  <a:srgbClr val="000000"/>
                </a:solidFill>
                <a:latin typeface="Arial" pitchFamily="34" charset="0"/>
              </a:rPr>
              <a:t>RFCD </a:t>
            </a:r>
            <a:r>
              <a:rPr lang="en-US" sz="2000" b="0" i="0">
                <a:solidFill>
                  <a:srgbClr val="000000"/>
                </a:solidFill>
                <a:latin typeface="Arial" pitchFamily="34" charset="0"/>
              </a:rPr>
              <a:t>~ 20 kA</a:t>
            </a:r>
          </a:p>
          <a:p>
            <a:pPr marL="342900" indent="-342900" eaLnBrk="0" hangingPunct="0">
              <a:lnSpc>
                <a:spcPts val="2263"/>
              </a:lnSpc>
              <a:spcBef>
                <a:spcPts val="3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b="0" i="0">
                <a:solidFill>
                  <a:srgbClr val="000000"/>
                </a:solidFill>
                <a:latin typeface="Arial" pitchFamily="34" charset="0"/>
              </a:rPr>
              <a:t>60% of P</a:t>
            </a:r>
            <a:r>
              <a:rPr lang="en-US" sz="2000" b="0" i="0" baseline="-25000">
                <a:solidFill>
                  <a:srgbClr val="000000"/>
                </a:solidFill>
                <a:latin typeface="Arial" pitchFamily="34" charset="0"/>
              </a:rPr>
              <a:t>RF</a:t>
            </a:r>
            <a:r>
              <a:rPr lang="en-US" sz="2000" b="0" i="0">
                <a:solidFill>
                  <a:srgbClr val="000000"/>
                </a:solidFill>
                <a:latin typeface="Arial" pitchFamily="34" charset="0"/>
              </a:rPr>
              <a:t> to electrons, 40% to fast-ions</a:t>
            </a:r>
          </a:p>
          <a:p>
            <a:pPr marL="342900" indent="-342900" eaLnBrk="0" hangingPunct="0">
              <a:lnSpc>
                <a:spcPts val="2263"/>
              </a:lnSpc>
              <a:spcBef>
                <a:spcPts val="3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b="0" i="0">
                <a:solidFill>
                  <a:srgbClr val="000000"/>
                </a:solidFill>
                <a:latin typeface="Arial" pitchFamily="34" charset="0"/>
              </a:rPr>
              <a:t>~ 50% of injected NBI fast-ions are promptly lost at this low current:</a:t>
            </a:r>
          </a:p>
          <a:p>
            <a:pPr marL="800100" lvl="1" indent="-342900" eaLnBrk="0" hangingPunct="0">
              <a:lnSpc>
                <a:spcPts val="2263"/>
              </a:lnSpc>
              <a:spcBef>
                <a:spcPts val="30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n-US" sz="1800" b="0" i="0">
                <a:solidFill>
                  <a:srgbClr val="4C4BD2"/>
                </a:solidFill>
                <a:latin typeface="Arial" pitchFamily="34" charset="0"/>
              </a:rPr>
              <a:t>Predict ~ 80% will be confined using </a:t>
            </a:r>
            <a:br>
              <a:rPr lang="en-US" sz="1800" b="0" i="0">
                <a:solidFill>
                  <a:srgbClr val="4C4BD2"/>
                </a:solidFill>
                <a:latin typeface="Arial" pitchFamily="34" charset="0"/>
              </a:rPr>
            </a:br>
            <a:r>
              <a:rPr lang="en-US" sz="1800" b="0" i="0">
                <a:solidFill>
                  <a:srgbClr val="4C4BD2"/>
                </a:solidFill>
                <a:latin typeface="Arial" pitchFamily="34" charset="0"/>
              </a:rPr>
              <a:t>more tangential 2</a:t>
            </a:r>
            <a:r>
              <a:rPr lang="en-US" sz="1800" b="0" i="0" baseline="30000">
                <a:solidFill>
                  <a:srgbClr val="4C4BD2"/>
                </a:solidFill>
                <a:latin typeface="Arial" pitchFamily="34" charset="0"/>
              </a:rPr>
              <a:t>nd</a:t>
            </a:r>
            <a:r>
              <a:rPr lang="en-US" sz="1800" b="0" i="0">
                <a:solidFill>
                  <a:srgbClr val="4C4BD2"/>
                </a:solidFill>
                <a:latin typeface="Arial" pitchFamily="34" charset="0"/>
              </a:rPr>
              <a:t> NBI in NSTX-U</a:t>
            </a:r>
          </a:p>
          <a:p>
            <a:pPr marL="342900" indent="-342900" eaLnBrk="0" hangingPunct="0">
              <a:lnSpc>
                <a:spcPts val="2263"/>
              </a:lnSpc>
              <a:spcBef>
                <a:spcPts val="3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b="0" i="0">
                <a:solidFill>
                  <a:srgbClr val="000000"/>
                </a:solidFill>
                <a:latin typeface="Arial" pitchFamily="34" charset="0"/>
              </a:rPr>
              <a:t>I</a:t>
            </a:r>
            <a:r>
              <a:rPr lang="en-US" sz="2000" b="0" i="0" baseline="-25000">
                <a:solidFill>
                  <a:srgbClr val="000000"/>
                </a:solidFill>
                <a:latin typeface="Arial" pitchFamily="34" charset="0"/>
              </a:rPr>
              <a:t>Bootstrap</a:t>
            </a:r>
            <a:r>
              <a:rPr lang="en-US" sz="2000" b="0" i="0">
                <a:solidFill>
                  <a:srgbClr val="000000"/>
                </a:solidFill>
                <a:latin typeface="Arial" pitchFamily="34" charset="0"/>
              </a:rPr>
              <a:t> =  60-90 kA, I</a:t>
            </a:r>
            <a:r>
              <a:rPr lang="en-US" sz="2000" b="0" i="0" baseline="-25000">
                <a:solidFill>
                  <a:srgbClr val="000000"/>
                </a:solidFill>
                <a:latin typeface="Arial" pitchFamily="34" charset="0"/>
              </a:rPr>
              <a:t>NBICD </a:t>
            </a:r>
            <a:r>
              <a:rPr lang="en-US" sz="2000" b="0" i="0">
                <a:solidFill>
                  <a:srgbClr val="000000"/>
                </a:solidFill>
                <a:latin typeface="Arial" pitchFamily="34" charset="0"/>
              </a:rPr>
              <a:t>= 50-70 kA</a:t>
            </a:r>
          </a:p>
          <a:p>
            <a:pPr marL="342900" indent="-342900" eaLnBrk="0" hangingPunct="0">
              <a:lnSpc>
                <a:spcPts val="2263"/>
              </a:lnSpc>
              <a:spcBef>
                <a:spcPts val="3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b="0" i="0">
                <a:solidFill>
                  <a:srgbClr val="000000"/>
                </a:solidFill>
                <a:latin typeface="Arial" pitchFamily="34" charset="0"/>
              </a:rPr>
              <a:t>f</a:t>
            </a:r>
            <a:r>
              <a:rPr lang="en-US" sz="2000" b="0" i="0" baseline="-25000">
                <a:solidFill>
                  <a:srgbClr val="000000"/>
                </a:solidFill>
                <a:latin typeface="Arial" pitchFamily="34" charset="0"/>
              </a:rPr>
              <a:t>NI</a:t>
            </a:r>
            <a:r>
              <a:rPr lang="en-US" sz="2000" b="0" i="0">
                <a:solidFill>
                  <a:srgbClr val="000000"/>
                </a:solidFill>
                <a:latin typeface="Arial" pitchFamily="34" charset="0"/>
              </a:rPr>
              <a:t> ~ 50%</a:t>
            </a:r>
          </a:p>
        </p:txBody>
      </p:sp>
      <p:sp>
        <p:nvSpPr>
          <p:cNvPr id="26629" name="Rectangle 71"/>
          <p:cNvSpPr>
            <a:spLocks noChangeArrowheads="1"/>
          </p:cNvSpPr>
          <p:nvPr/>
        </p:nvSpPr>
        <p:spPr bwMode="auto">
          <a:xfrm>
            <a:off x="1211263" y="6564313"/>
            <a:ext cx="177800" cy="18256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177800" indent="-177800"/>
            <a:endParaRPr lang="en-US"/>
          </a:p>
        </p:txBody>
      </p:sp>
      <p:pic>
        <p:nvPicPr>
          <p:cNvPr id="26633" name="Picture 11" descr="TRANSP_MPTS_140352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900"/>
          <a:stretch>
            <a:fillRect/>
          </a:stretch>
        </p:blipFill>
        <p:spPr bwMode="auto">
          <a:xfrm>
            <a:off x="4775200" y="965200"/>
            <a:ext cx="4225925" cy="562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06463"/>
          </a:xfrm>
        </p:spPr>
        <p:txBody>
          <a:bodyPr/>
          <a:lstStyle/>
          <a:p>
            <a:r>
              <a:rPr lang="en-US" sz="2800" smtClean="0">
                <a:solidFill>
                  <a:srgbClr val="4C4BD2"/>
                </a:solidFill>
                <a:ea typeface="ＭＳ Ｐゴシック" pitchFamily="34" charset="-128"/>
              </a:rPr>
              <a:t>Double-fed HHFW antenna operation improved with time in 2009, but degraded over time in 2010</a:t>
            </a:r>
          </a:p>
        </p:txBody>
      </p:sp>
      <p:pic>
        <p:nvPicPr>
          <p:cNvPr id="45059" name="Picture 3" descr="2008_Power_Co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013" y="1058863"/>
            <a:ext cx="2897187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4" descr="2009_Power_Co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5975" y="1058863"/>
            <a:ext cx="2943225" cy="329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5" descr="2010_Power_Co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3325" y="1058863"/>
            <a:ext cx="2860675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2" name="Text Box 9"/>
          <p:cNvSpPr txBox="1">
            <a:spLocks noChangeArrowheads="1"/>
          </p:cNvSpPr>
          <p:nvPr/>
        </p:nvSpPr>
        <p:spPr bwMode="auto">
          <a:xfrm>
            <a:off x="296863" y="4614863"/>
            <a:ext cx="2936875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15888" indent="-115888"/>
            <a:r>
              <a:rPr lang="en-US" sz="1600" b="0" i="0">
                <a:solidFill>
                  <a:schemeClr val="tx1"/>
                </a:solidFill>
                <a:latin typeface="Arial" pitchFamily="34" charset="0"/>
              </a:rPr>
              <a:t>Operation spread out evenly over ~ 5 months</a:t>
            </a:r>
          </a:p>
          <a:p>
            <a:pPr marL="115888" indent="-115888"/>
            <a:r>
              <a:rPr lang="en-US" sz="1600" b="0" i="0">
                <a:solidFill>
                  <a:schemeClr val="tx1"/>
                </a:solidFill>
                <a:latin typeface="Arial" pitchFamily="34" charset="0"/>
              </a:rPr>
              <a:t>Initial plasma conditioning, then majority of time on experiments</a:t>
            </a:r>
          </a:p>
          <a:p>
            <a:pPr marL="115888" indent="-115888"/>
            <a:r>
              <a:rPr lang="en-US" sz="1600" b="0" i="0">
                <a:solidFill>
                  <a:schemeClr val="tx1"/>
                </a:solidFill>
                <a:latin typeface="Arial" pitchFamily="34" charset="0"/>
              </a:rPr>
              <a:t>Most operation in 2-3 MW range throughout campaign</a:t>
            </a:r>
          </a:p>
        </p:txBody>
      </p:sp>
      <p:sp>
        <p:nvSpPr>
          <p:cNvPr id="45063" name="Text Box 10"/>
          <p:cNvSpPr txBox="1">
            <a:spLocks noChangeArrowheads="1"/>
          </p:cNvSpPr>
          <p:nvPr/>
        </p:nvSpPr>
        <p:spPr bwMode="auto">
          <a:xfrm>
            <a:off x="3284538" y="4640263"/>
            <a:ext cx="2989262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15888" indent="-115888"/>
            <a:r>
              <a:rPr lang="en-US" sz="1600" b="0" i="0">
                <a:solidFill>
                  <a:srgbClr val="000000"/>
                </a:solidFill>
                <a:latin typeface="Arial" pitchFamily="34" charset="0"/>
              </a:rPr>
              <a:t>2009 operation concentrated in last 4 weeks</a:t>
            </a:r>
          </a:p>
          <a:p>
            <a:pPr marL="115888" indent="-115888"/>
            <a:r>
              <a:rPr lang="en-US" sz="1600" b="0" i="0">
                <a:solidFill>
                  <a:srgbClr val="000000"/>
                </a:solidFill>
                <a:latin typeface="Arial" pitchFamily="34" charset="0"/>
              </a:rPr>
              <a:t>Majority of time spent on plasma conditioning</a:t>
            </a:r>
          </a:p>
          <a:p>
            <a:pPr marL="115888" indent="-115888"/>
            <a:r>
              <a:rPr lang="en-US" sz="1600" b="0" i="0">
                <a:solidFill>
                  <a:srgbClr val="000000"/>
                </a:solidFill>
                <a:latin typeface="Arial" pitchFamily="34" charset="0"/>
              </a:rPr>
              <a:t>Operation in 2.5-4 MW range, improved with time</a:t>
            </a:r>
          </a:p>
        </p:txBody>
      </p:sp>
      <p:sp>
        <p:nvSpPr>
          <p:cNvPr id="45064" name="Text Box 11"/>
          <p:cNvSpPr txBox="1">
            <a:spLocks noChangeArrowheads="1"/>
          </p:cNvSpPr>
          <p:nvPr/>
        </p:nvSpPr>
        <p:spPr bwMode="auto">
          <a:xfrm>
            <a:off x="6281738" y="4630738"/>
            <a:ext cx="2862262" cy="166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15888" indent="-115888"/>
            <a:r>
              <a:rPr lang="en-US" sz="1600" b="0" i="0">
                <a:solidFill>
                  <a:srgbClr val="000000"/>
                </a:solidFill>
                <a:latin typeface="Arial" pitchFamily="34" charset="0"/>
              </a:rPr>
              <a:t>2010 operation widely separated over ~4 months</a:t>
            </a:r>
          </a:p>
          <a:p>
            <a:pPr marL="115888" indent="-115888"/>
            <a:r>
              <a:rPr lang="en-US" sz="1600" b="0" i="0">
                <a:solidFill>
                  <a:srgbClr val="000000"/>
                </a:solidFill>
                <a:latin typeface="Arial" pitchFamily="34" charset="0"/>
              </a:rPr>
              <a:t>Almost all time spent on plasma conditioning</a:t>
            </a:r>
          </a:p>
          <a:p>
            <a:pPr marL="115888" indent="-115888"/>
            <a:r>
              <a:rPr lang="en-US" sz="1600" b="0" i="0">
                <a:solidFill>
                  <a:srgbClr val="000000"/>
                </a:solidFill>
                <a:latin typeface="Arial" pitchFamily="34" charset="0"/>
              </a:rPr>
              <a:t>Operation &lt; 3 MW, deteriorated with time</a:t>
            </a:r>
          </a:p>
        </p:txBody>
      </p:sp>
      <p:sp>
        <p:nvSpPr>
          <p:cNvPr id="45065" name="Rectangle 12"/>
          <p:cNvSpPr>
            <a:spLocks noChangeArrowheads="1"/>
          </p:cNvSpPr>
          <p:nvPr/>
        </p:nvSpPr>
        <p:spPr bwMode="auto">
          <a:xfrm>
            <a:off x="3284538" y="1041400"/>
            <a:ext cx="279400" cy="3055938"/>
          </a:xfrm>
          <a:prstGeom prst="rect">
            <a:avLst/>
          </a:prstGeom>
          <a:solidFill>
            <a:schemeClr val="bg1"/>
          </a:solidFill>
          <a:ln w="15875">
            <a:noFill/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6" name="Rectangle 13"/>
          <p:cNvSpPr>
            <a:spLocks noChangeArrowheads="1"/>
          </p:cNvSpPr>
          <p:nvPr/>
        </p:nvSpPr>
        <p:spPr bwMode="auto">
          <a:xfrm>
            <a:off x="6215063" y="1066800"/>
            <a:ext cx="279400" cy="3055938"/>
          </a:xfrm>
          <a:prstGeom prst="rect">
            <a:avLst/>
          </a:prstGeom>
          <a:solidFill>
            <a:schemeClr val="bg1"/>
          </a:solidFill>
          <a:ln w="15875">
            <a:noFill/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67" name="Rectangle 14"/>
          <p:cNvSpPr>
            <a:spLocks noChangeArrowheads="1"/>
          </p:cNvSpPr>
          <p:nvPr/>
        </p:nvSpPr>
        <p:spPr bwMode="auto">
          <a:xfrm>
            <a:off x="381000" y="1058863"/>
            <a:ext cx="279400" cy="3055937"/>
          </a:xfrm>
          <a:prstGeom prst="rect">
            <a:avLst/>
          </a:prstGeom>
          <a:solidFill>
            <a:schemeClr val="bg1"/>
          </a:solidFill>
          <a:ln w="15875">
            <a:noFill/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0" y="2336800"/>
            <a:ext cx="685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FontTx/>
              <a:buNone/>
            </a:pPr>
            <a:r>
              <a:rPr lang="en-US" sz="1600" b="0" i="0">
                <a:solidFill>
                  <a:srgbClr val="000000"/>
                </a:solidFill>
                <a:latin typeface="Arial" pitchFamily="34" charset="0"/>
              </a:rPr>
              <a:t>P</a:t>
            </a:r>
            <a:r>
              <a:rPr lang="en-US" sz="1600" b="0" i="0" baseline="-25000">
                <a:solidFill>
                  <a:srgbClr val="000000"/>
                </a:solidFill>
                <a:latin typeface="Arial" pitchFamily="34" charset="0"/>
              </a:rPr>
              <a:t>RF</a:t>
            </a:r>
            <a:br>
              <a:rPr lang="en-US" sz="1600" b="0" i="0" baseline="-25000">
                <a:solidFill>
                  <a:srgbClr val="000000"/>
                </a:solidFill>
                <a:latin typeface="Arial" pitchFamily="34" charset="0"/>
              </a:rPr>
            </a:br>
            <a:r>
              <a:rPr lang="en-US" sz="1600" b="0" i="0">
                <a:solidFill>
                  <a:srgbClr val="000000"/>
                </a:solidFill>
                <a:latin typeface="Arial" pitchFamily="34" charset="0"/>
              </a:rPr>
              <a:t>(MW)</a:t>
            </a:r>
          </a:p>
        </p:txBody>
      </p:sp>
      <p:sp>
        <p:nvSpPr>
          <p:cNvPr id="45069" name="Rectangle 18"/>
          <p:cNvSpPr>
            <a:spLocks noChangeArrowheads="1"/>
          </p:cNvSpPr>
          <p:nvPr/>
        </p:nvSpPr>
        <p:spPr bwMode="auto">
          <a:xfrm>
            <a:off x="1430338" y="1117600"/>
            <a:ext cx="1592262" cy="279400"/>
          </a:xfrm>
          <a:prstGeom prst="rect">
            <a:avLst/>
          </a:prstGeom>
          <a:solidFill>
            <a:schemeClr val="bg1"/>
          </a:solidFill>
          <a:ln w="15875">
            <a:noFill/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70" name="Rectangle 19"/>
          <p:cNvSpPr>
            <a:spLocks noChangeArrowheads="1"/>
          </p:cNvSpPr>
          <p:nvPr/>
        </p:nvSpPr>
        <p:spPr bwMode="auto">
          <a:xfrm>
            <a:off x="4183063" y="1150938"/>
            <a:ext cx="1590675" cy="279400"/>
          </a:xfrm>
          <a:prstGeom prst="rect">
            <a:avLst/>
          </a:prstGeom>
          <a:solidFill>
            <a:schemeClr val="bg1"/>
          </a:solidFill>
          <a:ln w="15875">
            <a:noFill/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71" name="Rectangle 20"/>
          <p:cNvSpPr>
            <a:spLocks noChangeArrowheads="1"/>
          </p:cNvSpPr>
          <p:nvPr/>
        </p:nvSpPr>
        <p:spPr bwMode="auto">
          <a:xfrm>
            <a:off x="7078663" y="1125538"/>
            <a:ext cx="1590675" cy="279400"/>
          </a:xfrm>
          <a:prstGeom prst="rect">
            <a:avLst/>
          </a:prstGeom>
          <a:solidFill>
            <a:schemeClr val="bg1"/>
          </a:solidFill>
          <a:ln w="15875">
            <a:noFill/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72" name="Rectangle 25"/>
          <p:cNvSpPr>
            <a:spLocks noChangeArrowheads="1"/>
          </p:cNvSpPr>
          <p:nvPr/>
        </p:nvSpPr>
        <p:spPr bwMode="auto">
          <a:xfrm>
            <a:off x="363538" y="4122738"/>
            <a:ext cx="8780462" cy="254000"/>
          </a:xfrm>
          <a:prstGeom prst="rect">
            <a:avLst/>
          </a:prstGeom>
          <a:solidFill>
            <a:schemeClr val="bg1"/>
          </a:solidFill>
          <a:ln w="15875">
            <a:noFill/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865188" y="4056063"/>
            <a:ext cx="8699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FontTx/>
              <a:buNone/>
              <a:defRPr/>
            </a:pPr>
            <a:r>
              <a:rPr lang="en-US" sz="1600" b="0" i="0" dirty="0">
                <a:solidFill>
                  <a:srgbClr val="000000"/>
                </a:solidFill>
                <a:latin typeface="+mj-lt"/>
                <a:ea typeface="+mn-ea"/>
              </a:rPr>
              <a:t>128000</a:t>
            </a:r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2203450" y="4064000"/>
            <a:ext cx="8683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FontTx/>
              <a:buNone/>
              <a:defRPr/>
            </a:pPr>
            <a:r>
              <a:rPr lang="en-US" sz="1600" b="0" i="0" dirty="0">
                <a:solidFill>
                  <a:srgbClr val="000000"/>
                </a:solidFill>
                <a:latin typeface="+mj-lt"/>
                <a:ea typeface="+mn-ea"/>
              </a:rPr>
              <a:t>130000</a:t>
            </a: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1254125" y="4249738"/>
            <a:ext cx="13938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FontTx/>
              <a:buNone/>
              <a:defRPr/>
            </a:pPr>
            <a:r>
              <a:rPr lang="en-US" sz="1600" b="0" i="0" dirty="0">
                <a:solidFill>
                  <a:srgbClr val="000000"/>
                </a:solidFill>
                <a:latin typeface="+mj-lt"/>
                <a:ea typeface="+mn-ea"/>
              </a:rPr>
              <a:t>Shot Number</a:t>
            </a:r>
          </a:p>
        </p:txBody>
      </p: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3803650" y="4064000"/>
            <a:ext cx="8683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FontTx/>
              <a:buNone/>
              <a:defRPr/>
            </a:pPr>
            <a:r>
              <a:rPr lang="en-US" sz="1600" b="0" i="0" dirty="0">
                <a:solidFill>
                  <a:srgbClr val="000000"/>
                </a:solidFill>
                <a:latin typeface="+mj-lt"/>
                <a:ea typeface="+mn-ea"/>
              </a:rPr>
              <a:t>134800</a:t>
            </a:r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5073650" y="4038600"/>
            <a:ext cx="8683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FontTx/>
              <a:buNone/>
              <a:defRPr/>
            </a:pPr>
            <a:r>
              <a:rPr lang="en-US" sz="1600" b="0" i="0" dirty="0">
                <a:solidFill>
                  <a:srgbClr val="000000"/>
                </a:solidFill>
                <a:latin typeface="+mj-lt"/>
                <a:ea typeface="+mn-ea"/>
              </a:rPr>
              <a:t>135200</a:t>
            </a:r>
          </a:p>
        </p:txBody>
      </p:sp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4243388" y="4267200"/>
            <a:ext cx="13938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FontTx/>
              <a:buNone/>
              <a:defRPr/>
            </a:pPr>
            <a:r>
              <a:rPr lang="en-US" sz="1600" b="0" i="0" dirty="0">
                <a:solidFill>
                  <a:srgbClr val="000000"/>
                </a:solidFill>
                <a:latin typeface="+mj-lt"/>
                <a:ea typeface="+mn-ea"/>
              </a:rPr>
              <a:t>Shot Number</a:t>
            </a:r>
          </a:p>
        </p:txBody>
      </p:sp>
      <p:sp>
        <p:nvSpPr>
          <p:cNvPr id="30" name="Text Box 6"/>
          <p:cNvSpPr txBox="1">
            <a:spLocks noChangeArrowheads="1"/>
          </p:cNvSpPr>
          <p:nvPr/>
        </p:nvSpPr>
        <p:spPr bwMode="auto">
          <a:xfrm>
            <a:off x="6699250" y="4056063"/>
            <a:ext cx="8683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FontTx/>
              <a:buNone/>
              <a:defRPr/>
            </a:pPr>
            <a:r>
              <a:rPr lang="en-US" sz="1600" b="0" i="0" dirty="0">
                <a:solidFill>
                  <a:srgbClr val="000000"/>
                </a:solidFill>
                <a:latin typeface="+mj-lt"/>
                <a:ea typeface="+mn-ea"/>
              </a:rPr>
              <a:t>139000</a:t>
            </a:r>
          </a:p>
        </p:txBody>
      </p:sp>
      <p:sp>
        <p:nvSpPr>
          <p:cNvPr id="31" name="Text Box 6"/>
          <p:cNvSpPr txBox="1">
            <a:spLocks noChangeArrowheads="1"/>
          </p:cNvSpPr>
          <p:nvPr/>
        </p:nvSpPr>
        <p:spPr bwMode="auto">
          <a:xfrm>
            <a:off x="7969250" y="4046538"/>
            <a:ext cx="86836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FontTx/>
              <a:buNone/>
              <a:defRPr/>
            </a:pPr>
            <a:r>
              <a:rPr lang="en-US" sz="1600" b="0" i="0" dirty="0">
                <a:solidFill>
                  <a:srgbClr val="000000"/>
                </a:solidFill>
                <a:latin typeface="+mj-lt"/>
                <a:ea typeface="+mn-ea"/>
              </a:rPr>
              <a:t>141000</a:t>
            </a:r>
          </a:p>
        </p:txBody>
      </p:sp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7172325" y="4259263"/>
            <a:ext cx="13938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FontTx/>
              <a:buNone/>
              <a:defRPr/>
            </a:pPr>
            <a:r>
              <a:rPr lang="en-US" sz="1600" b="0" i="0" dirty="0">
                <a:solidFill>
                  <a:srgbClr val="000000"/>
                </a:solidFill>
                <a:latin typeface="+mj-lt"/>
                <a:ea typeface="+mn-ea"/>
              </a:rPr>
              <a:t>Shot Number</a:t>
            </a:r>
          </a:p>
        </p:txBody>
      </p:sp>
      <p:sp>
        <p:nvSpPr>
          <p:cNvPr id="45083" name="Rectangle 33"/>
          <p:cNvSpPr>
            <a:spLocks noChangeArrowheads="1"/>
          </p:cNvSpPr>
          <p:nvPr/>
        </p:nvSpPr>
        <p:spPr bwMode="auto">
          <a:xfrm>
            <a:off x="896938" y="1516063"/>
            <a:ext cx="238125" cy="92075"/>
          </a:xfrm>
          <a:prstGeom prst="rect">
            <a:avLst/>
          </a:prstGeom>
          <a:solidFill>
            <a:srgbClr val="FF0000"/>
          </a:solidFill>
          <a:ln w="15875">
            <a:noFill/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5084" name="Rectangle 34"/>
          <p:cNvSpPr>
            <a:spLocks noChangeArrowheads="1"/>
          </p:cNvSpPr>
          <p:nvPr/>
        </p:nvSpPr>
        <p:spPr bwMode="auto">
          <a:xfrm>
            <a:off x="896938" y="1760538"/>
            <a:ext cx="238125" cy="93662"/>
          </a:xfrm>
          <a:prstGeom prst="rect">
            <a:avLst/>
          </a:prstGeom>
          <a:solidFill>
            <a:srgbClr val="0000FF"/>
          </a:solidFill>
          <a:ln w="15875">
            <a:noFill/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1104900" y="1389063"/>
            <a:ext cx="20669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FontTx/>
              <a:buNone/>
              <a:defRPr/>
            </a:pPr>
            <a:r>
              <a:rPr lang="en-US" sz="1600" b="0" i="0" dirty="0">
                <a:solidFill>
                  <a:srgbClr val="000000"/>
                </a:solidFill>
                <a:latin typeface="+mj-lt"/>
                <a:ea typeface="+mn-ea"/>
              </a:rPr>
              <a:t>Plasma Conditioning</a:t>
            </a:r>
          </a:p>
        </p:txBody>
      </p:sp>
      <p:sp>
        <p:nvSpPr>
          <p:cNvPr id="37" name="Text Box 6"/>
          <p:cNvSpPr txBox="1">
            <a:spLocks noChangeArrowheads="1"/>
          </p:cNvSpPr>
          <p:nvPr/>
        </p:nvSpPr>
        <p:spPr bwMode="auto">
          <a:xfrm>
            <a:off x="1111250" y="1633538"/>
            <a:ext cx="12223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FontTx/>
              <a:buNone/>
              <a:defRPr/>
            </a:pPr>
            <a:r>
              <a:rPr lang="en-US" sz="1600" b="0" i="0" dirty="0">
                <a:solidFill>
                  <a:srgbClr val="000000"/>
                </a:solidFill>
                <a:latin typeface="+mj-lt"/>
                <a:ea typeface="+mn-ea"/>
              </a:rPr>
              <a:t>Experiment</a:t>
            </a: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430213" y="973138"/>
            <a:ext cx="2984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FontTx/>
              <a:buNone/>
              <a:defRPr/>
            </a:pPr>
            <a:r>
              <a:rPr lang="en-US" sz="1600" b="0" i="0" dirty="0">
                <a:solidFill>
                  <a:srgbClr val="000000"/>
                </a:solidFill>
                <a:latin typeface="+mj-lt"/>
                <a:ea typeface="+mn-ea"/>
              </a:rPr>
              <a:t>5</a:t>
            </a: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439738" y="3886200"/>
            <a:ext cx="2984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FontTx/>
              <a:buNone/>
              <a:defRPr/>
            </a:pPr>
            <a:r>
              <a:rPr lang="en-US" sz="1600" b="0" i="0" dirty="0">
                <a:solidFill>
                  <a:srgbClr val="000000"/>
                </a:solidFill>
                <a:latin typeface="+mj-lt"/>
                <a:ea typeface="+mn-ea"/>
              </a:rPr>
              <a:t>0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668338" y="1041400"/>
            <a:ext cx="247808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sz="1600" b="0" i="0" dirty="0">
                <a:solidFill>
                  <a:srgbClr val="000000"/>
                </a:solidFill>
                <a:latin typeface="+mj-lt"/>
                <a:ea typeface="+mn-ea"/>
              </a:rPr>
              <a:t>2008: Single-fed antenna </a:t>
            </a: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3589338" y="1041400"/>
            <a:ext cx="25574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sz="1600" b="0" i="0" dirty="0">
                <a:solidFill>
                  <a:srgbClr val="000000"/>
                </a:solidFill>
                <a:latin typeface="+mj-lt"/>
                <a:ea typeface="+mn-ea"/>
              </a:rPr>
              <a:t>2009: Double-fed antenna</a:t>
            </a: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6484938" y="1033463"/>
            <a:ext cx="255746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sz="1600" b="0" i="0" dirty="0">
                <a:solidFill>
                  <a:srgbClr val="000000"/>
                </a:solidFill>
                <a:latin typeface="+mj-lt"/>
                <a:ea typeface="+mn-ea"/>
              </a:rPr>
              <a:t>2010: Double-fed antenna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4C4BD2"/>
                </a:solidFill>
                <a:ea typeface="ＭＳ Ｐゴシック" pitchFamily="34" charset="-128"/>
              </a:rPr>
              <a:t>TRANSP-TORIC simulation with no RF coupling losses predicts ~180 kA Bootstrap CD + ~120 kA RFCD</a:t>
            </a:r>
            <a:endParaRPr lang="en-US" i="1" smtClean="0">
              <a:solidFill>
                <a:srgbClr val="4C4BD2"/>
              </a:solidFill>
              <a:ea typeface="ＭＳ Ｐゴシック" pitchFamily="34" charset="-128"/>
            </a:endParaRPr>
          </a:p>
        </p:txBody>
      </p:sp>
      <p:pic>
        <p:nvPicPr>
          <p:cNvPr id="46083" name="Picture 3" descr="TRANSP-TORIC_Currents_138506B03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8002" b="3999"/>
          <a:stretch>
            <a:fillRect/>
          </a:stretch>
        </p:blipFill>
        <p:spPr bwMode="auto">
          <a:xfrm>
            <a:off x="33338" y="1125538"/>
            <a:ext cx="5589587" cy="526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Rectangle 3"/>
          <p:cNvSpPr>
            <a:spLocks noChangeArrowheads="1"/>
          </p:cNvSpPr>
          <p:nvPr/>
        </p:nvSpPr>
        <p:spPr bwMode="auto">
          <a:xfrm>
            <a:off x="5732463" y="1811338"/>
            <a:ext cx="3411537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63513" indent="-163513" eaLnBrk="0" hangingPunct="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US" sz="2000" b="0" i="0" dirty="0">
              <a:solidFill>
                <a:schemeClr val="tx1"/>
              </a:solidFill>
              <a:latin typeface="Arial" pitchFamily="34" charset="0"/>
            </a:endParaRPr>
          </a:p>
          <a:p>
            <a:pPr marL="163513" indent="-163513" eaLnBrk="0" hangingPunct="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b="0" i="0" dirty="0">
                <a:solidFill>
                  <a:schemeClr val="tx1"/>
                </a:solidFill>
                <a:latin typeface="Arial" pitchFamily="34" charset="0"/>
              </a:rPr>
              <a:t>RF coupling efficiency is typically ~ 60% for </a:t>
            </a:r>
            <a:br>
              <a:rPr lang="en-US" sz="2000" b="0" i="0" dirty="0">
                <a:solidFill>
                  <a:schemeClr val="tx1"/>
                </a:solidFill>
                <a:latin typeface="Arial" pitchFamily="34" charset="0"/>
              </a:rPr>
            </a:br>
            <a:r>
              <a:rPr lang="en-US" sz="2000" b="0" i="0" dirty="0">
                <a:solidFill>
                  <a:schemeClr val="tx1"/>
                </a:solidFill>
                <a:latin typeface="Arial" pitchFamily="34" charset="0"/>
              </a:rPr>
              <a:t>H-mode, giving </a:t>
            </a:r>
            <a:r>
              <a:rPr lang="en-US" sz="2000" b="0" i="0" dirty="0" err="1">
                <a:solidFill>
                  <a:schemeClr val="tx1"/>
                </a:solidFill>
                <a:latin typeface="Arial" pitchFamily="34" charset="0"/>
              </a:rPr>
              <a:t>f</a:t>
            </a:r>
            <a:r>
              <a:rPr lang="en-US" sz="2000" b="0" i="0" baseline="-25000" dirty="0" err="1">
                <a:solidFill>
                  <a:schemeClr val="tx1"/>
                </a:solidFill>
                <a:latin typeface="Arial" pitchFamily="34" charset="0"/>
              </a:rPr>
              <a:t>NI</a:t>
            </a:r>
            <a:r>
              <a:rPr lang="en-US" sz="2000" b="0" i="0" dirty="0">
                <a:solidFill>
                  <a:schemeClr val="tx1"/>
                </a:solidFill>
                <a:latin typeface="Arial" pitchFamily="34" charset="0"/>
              </a:rPr>
              <a:t> ~ </a:t>
            </a:r>
            <a:r>
              <a:rPr lang="en-US" sz="2000" b="0" i="0" dirty="0" smtClean="0">
                <a:solidFill>
                  <a:schemeClr val="tx1"/>
                </a:solidFill>
                <a:latin typeface="Arial" pitchFamily="34" charset="0"/>
              </a:rPr>
              <a:t>75%</a:t>
            </a:r>
            <a:endParaRPr lang="en-US" sz="2000" b="0" i="0" dirty="0">
              <a:solidFill>
                <a:schemeClr val="tx1"/>
              </a:solidFill>
              <a:latin typeface="Arial" pitchFamily="34" charset="0"/>
            </a:endParaRPr>
          </a:p>
          <a:p>
            <a:pPr marL="163513" indent="-163513" eaLnBrk="0" hangingPunct="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US" sz="2000" b="0" i="0" dirty="0">
              <a:solidFill>
                <a:schemeClr val="tx1"/>
              </a:solidFill>
              <a:latin typeface="Arial" pitchFamily="34" charset="0"/>
            </a:endParaRPr>
          </a:p>
          <a:p>
            <a:pPr marL="163513" indent="-163513" eaLnBrk="0" hangingPunct="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b="0" i="0" dirty="0">
                <a:solidFill>
                  <a:schemeClr val="tx1"/>
                </a:solidFill>
                <a:latin typeface="Arial" pitchFamily="34" charset="0"/>
              </a:rPr>
              <a:t>TRANSP-TORIC RF CD efficiency of ~ 85 kA/MW</a:t>
            </a:r>
          </a:p>
          <a:p>
            <a:pPr marL="163513" indent="-163513" eaLnBrk="0" hangingPunct="0">
              <a:spcBef>
                <a:spcPts val="3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b="0" i="0" dirty="0">
                <a:solidFill>
                  <a:schemeClr val="tx1"/>
                </a:solidFill>
                <a:latin typeface="Arial" pitchFamily="34" charset="0"/>
              </a:rPr>
              <a:t>GENRAY-ADJ RF CD efficiency ~ 115 kA/MW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6" descr="Jul23_135286_Comb_TS_plots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063" y="1089025"/>
            <a:ext cx="7751762" cy="508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Rectangle 2"/>
          <p:cNvSpPr>
            <a:spLocks noChangeArrowheads="1"/>
          </p:cNvSpPr>
          <p:nvPr/>
        </p:nvSpPr>
        <p:spPr bwMode="auto">
          <a:xfrm>
            <a:off x="0" y="0"/>
            <a:ext cx="9144000" cy="89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91440" anchor="ctr"/>
          <a:lstStyle/>
          <a:p>
            <a:pPr algn="ctr">
              <a:buFontTx/>
              <a:buNone/>
            </a:pPr>
            <a:r>
              <a:rPr lang="en-US" sz="2600" i="0" dirty="0">
                <a:solidFill>
                  <a:srgbClr val="4C4BD2"/>
                </a:solidFill>
                <a:latin typeface="Arial" pitchFamily="34" charset="0"/>
                <a:cs typeface="Arial" pitchFamily="34" charset="0"/>
              </a:rPr>
              <a:t>Slow fall of P</a:t>
            </a:r>
            <a:r>
              <a:rPr lang="en-US" sz="2600" i="0" baseline="-25000" dirty="0">
                <a:solidFill>
                  <a:srgbClr val="4C4BD2"/>
                </a:solidFill>
                <a:latin typeface="Arial" pitchFamily="34" charset="0"/>
                <a:cs typeface="Arial" pitchFamily="34" charset="0"/>
              </a:rPr>
              <a:t>RF</a:t>
            </a:r>
            <a:r>
              <a:rPr lang="en-US" sz="2600" i="0" dirty="0">
                <a:solidFill>
                  <a:srgbClr val="4C4BD2"/>
                </a:solidFill>
                <a:latin typeface="Arial" pitchFamily="34" charset="0"/>
                <a:cs typeface="Arial" pitchFamily="34" charset="0"/>
              </a:rPr>
              <a:t> results in sustainment of high T</a:t>
            </a:r>
            <a:r>
              <a:rPr lang="en-US" sz="2600" i="0" baseline="-25000" dirty="0">
                <a:solidFill>
                  <a:srgbClr val="4C4BD2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2600" i="0" dirty="0">
                <a:solidFill>
                  <a:srgbClr val="4C4BD2"/>
                </a:solidFill>
                <a:latin typeface="Arial" pitchFamily="34" charset="0"/>
                <a:cs typeface="Arial" pitchFamily="34" charset="0"/>
              </a:rPr>
              <a:t>(0) and</a:t>
            </a:r>
            <a:r>
              <a:rPr lang="en-US" sz="2600" i="0" dirty="0">
                <a:solidFill>
                  <a:srgbClr val="2D2DB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i="0" dirty="0">
                <a:solidFill>
                  <a:srgbClr val="4C4BD2"/>
                </a:solidFill>
                <a:latin typeface="Arial" pitchFamily="34" charset="0"/>
                <a:cs typeface="Arial" pitchFamily="34" charset="0"/>
              </a:rPr>
              <a:t>core electron heating even down to P</a:t>
            </a:r>
            <a:r>
              <a:rPr lang="en-US" sz="2600" i="0" baseline="-25000" dirty="0">
                <a:solidFill>
                  <a:srgbClr val="4C4BD2"/>
                </a:solidFill>
                <a:latin typeface="Arial" pitchFamily="34" charset="0"/>
                <a:cs typeface="Arial" pitchFamily="34" charset="0"/>
              </a:rPr>
              <a:t>RF</a:t>
            </a:r>
            <a:r>
              <a:rPr lang="en-US" sz="2600" i="0" dirty="0">
                <a:solidFill>
                  <a:srgbClr val="4C4BD2"/>
                </a:solidFill>
                <a:latin typeface="Arial" pitchFamily="34" charset="0"/>
                <a:cs typeface="Arial" pitchFamily="34" charset="0"/>
              </a:rPr>
              <a:t> &lt; 1.4 MW </a:t>
            </a:r>
          </a:p>
        </p:txBody>
      </p:sp>
      <p:sp>
        <p:nvSpPr>
          <p:cNvPr id="49156" name="TextBox 5"/>
          <p:cNvSpPr txBox="1">
            <a:spLocks noChangeArrowheads="1"/>
          </p:cNvSpPr>
          <p:nvPr/>
        </p:nvSpPr>
        <p:spPr bwMode="auto">
          <a:xfrm>
            <a:off x="3632200" y="3827463"/>
            <a:ext cx="5334000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3050" indent="-273050">
              <a:buFont typeface="Arial" pitchFamily="34" charset="0"/>
              <a:buChar char="•"/>
            </a:pPr>
            <a:r>
              <a:rPr lang="en-US" sz="1800" b="0" i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Slow transition to H-mode from L-mode as power is ramped to 3.7MW</a:t>
            </a:r>
          </a:p>
          <a:p>
            <a:pPr marL="273050" indent="-2730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1800" b="0" i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During slow ramp down of P</a:t>
            </a:r>
            <a:r>
              <a:rPr lang="en-US" sz="1800" b="0" i="0" baseline="-25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RF</a:t>
            </a:r>
            <a:r>
              <a:rPr lang="en-US" sz="1800" b="0" i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the core temperature is maintained and broadened in radius even down to 1.36 MW</a:t>
            </a:r>
          </a:p>
          <a:p>
            <a:pPr marL="273050" indent="-2730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1800" b="0" i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Large ELM at even lower power strongly reduces the stored electron energy and marks the transition back to the L-mode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z="3200" dirty="0" smtClean="0"/>
              <a:t>Lithium </a:t>
            </a:r>
            <a:r>
              <a:rPr lang="en-US" sz="3200" dirty="0" smtClean="0"/>
              <a:t>and Boundary </a:t>
            </a:r>
            <a:r>
              <a:rPr lang="en-US" sz="3200" dirty="0" smtClean="0"/>
              <a:t>Physics</a:t>
            </a:r>
            <a:br>
              <a:rPr lang="en-US" sz="3200" dirty="0" smtClean="0"/>
            </a:br>
            <a:r>
              <a:rPr lang="en-US" sz="1800" dirty="0" smtClean="0">
                <a:solidFill>
                  <a:schemeClr val="tx1"/>
                </a:solidFill>
                <a:sym typeface="Wingdings"/>
              </a:rPr>
              <a:t> </a:t>
            </a:r>
            <a:r>
              <a:rPr lang="en-US" sz="1800" dirty="0" smtClean="0">
                <a:solidFill>
                  <a:schemeClr val="tx1"/>
                </a:solidFill>
                <a:sym typeface="Symbol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Arial Narrow" pitchFamily="34" charset="0"/>
                <a:sym typeface="Symbol"/>
              </a:rPr>
              <a:t>Assess lithium </a:t>
            </a:r>
            <a:r>
              <a:rPr lang="en-US" sz="1800" dirty="0" smtClean="0">
                <a:solidFill>
                  <a:schemeClr val="tx1"/>
                </a:solidFill>
                <a:latin typeface="Arial Narrow" pitchFamily="34" charset="0"/>
                <a:sym typeface="Symbol"/>
              </a:rPr>
              <a:t>PFCs, </a:t>
            </a:r>
            <a:r>
              <a:rPr lang="en-US" sz="1800" dirty="0" smtClean="0">
                <a:solidFill>
                  <a:schemeClr val="tx1"/>
                </a:solidFill>
                <a:latin typeface="Arial Narrow" pitchFamily="34" charset="0"/>
                <a:sym typeface="Symbol"/>
              </a:rPr>
              <a:t>develop high-flux-expansion </a:t>
            </a:r>
            <a:r>
              <a:rPr lang="en-US" sz="1800" dirty="0" err="1" smtClean="0">
                <a:solidFill>
                  <a:schemeClr val="tx1"/>
                </a:solidFill>
                <a:latin typeface="Arial Narrow" pitchFamily="34" charset="0"/>
                <a:sym typeface="Symbol"/>
              </a:rPr>
              <a:t>divertors</a:t>
            </a:r>
            <a:r>
              <a:rPr lang="en-US" sz="1800" dirty="0" smtClean="0">
                <a:solidFill>
                  <a:schemeClr val="tx1"/>
                </a:solidFill>
                <a:latin typeface="Arial Narrow" pitchFamily="34" charset="0"/>
                <a:sym typeface="Symbol"/>
              </a:rPr>
              <a:t>, understand edge </a:t>
            </a:r>
            <a:r>
              <a:rPr lang="en-US" sz="1800" dirty="0" smtClean="0">
                <a:solidFill>
                  <a:schemeClr val="tx1"/>
                </a:solidFill>
                <a:latin typeface="Arial Narrow" pitchFamily="34" charset="0"/>
                <a:sym typeface="Symbol"/>
              </a:rPr>
              <a:t>transport/stability</a:t>
            </a:r>
            <a:endParaRPr lang="en-US" sz="1800" dirty="0">
              <a:latin typeface="Arial Narrow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3733800"/>
            <a:ext cx="9067800" cy="2819400"/>
          </a:xfrm>
        </p:spPr>
        <p:txBody>
          <a:bodyPr/>
          <a:lstStyle/>
          <a:p>
            <a:pPr marL="171450" indent="-171450">
              <a:lnSpc>
                <a:spcPct val="90000"/>
              </a:lnSpc>
            </a:pPr>
            <a:r>
              <a:rPr lang="en-US" sz="1600" b="1" dirty="0" smtClean="0"/>
              <a:t>Lithium Research: </a:t>
            </a:r>
            <a:r>
              <a:rPr lang="en-US" sz="1600" dirty="0" smtClean="0"/>
              <a:t>Liquid Lithium </a:t>
            </a:r>
            <a:r>
              <a:rPr lang="en-US" sz="1600" dirty="0" err="1" smtClean="0"/>
              <a:t>Divertor</a:t>
            </a:r>
            <a:r>
              <a:rPr lang="en-US" sz="1600" dirty="0" smtClean="0"/>
              <a:t> (LLD) implemented in FY2010</a:t>
            </a:r>
          </a:p>
          <a:p>
            <a:pPr marL="342900" lvl="1" indent="-171450">
              <a:lnSpc>
                <a:spcPct val="90000"/>
              </a:lnSpc>
            </a:pPr>
            <a:r>
              <a:rPr lang="en-US" sz="1400" dirty="0" smtClean="0"/>
              <a:t>LLD extensively tested:  D pumping with LLD comparable to solid Li coatings</a:t>
            </a:r>
          </a:p>
          <a:p>
            <a:pPr marL="342900" lvl="1" indent="-171450">
              <a:lnSpc>
                <a:spcPct val="90000"/>
              </a:lnSpc>
            </a:pPr>
            <a:r>
              <a:rPr lang="en-US" sz="1400" dirty="0" smtClean="0"/>
              <a:t>No evidence of Mo in plasma from LLD – preparing to test new Mo tiles on inboard </a:t>
            </a:r>
            <a:r>
              <a:rPr lang="en-US" sz="1400" dirty="0" err="1" smtClean="0"/>
              <a:t>divertor</a:t>
            </a:r>
            <a:endParaRPr lang="en-US" sz="1400" dirty="0" smtClean="0"/>
          </a:p>
          <a:p>
            <a:pPr marL="171450" indent="-171450">
              <a:lnSpc>
                <a:spcPct val="90000"/>
              </a:lnSpc>
            </a:pPr>
            <a:r>
              <a:rPr lang="en-US" sz="1600" b="1" dirty="0" smtClean="0"/>
              <a:t>Transport and Turbulence</a:t>
            </a:r>
          </a:p>
          <a:p>
            <a:pPr marL="342900" lvl="1" indent="-171450">
              <a:lnSpc>
                <a:spcPct val="90000"/>
              </a:lnSpc>
            </a:pPr>
            <a:r>
              <a:rPr lang="en-US" sz="1400" dirty="0" smtClean="0"/>
              <a:t>Heat flux width </a:t>
            </a:r>
            <a:r>
              <a:rPr lang="en-US" sz="1400" dirty="0" err="1" smtClean="0"/>
              <a:t>scalings</a:t>
            </a:r>
            <a:r>
              <a:rPr lang="en-US" sz="1400" dirty="0" smtClean="0"/>
              <a:t> determined - comparing to simulation, edge biasing has small effects</a:t>
            </a:r>
          </a:p>
          <a:p>
            <a:pPr marL="171450" indent="-171450">
              <a:lnSpc>
                <a:spcPct val="90000"/>
              </a:lnSpc>
            </a:pPr>
            <a:r>
              <a:rPr lang="en-US" sz="1600" b="1" dirty="0" err="1" smtClean="0"/>
              <a:t>Divertor</a:t>
            </a:r>
            <a:r>
              <a:rPr lang="en-US" sz="1600" b="1" dirty="0" smtClean="0"/>
              <a:t> Physics</a:t>
            </a:r>
          </a:p>
          <a:p>
            <a:pPr marL="342900" lvl="1" indent="-171450">
              <a:lnSpc>
                <a:spcPct val="90000"/>
              </a:lnSpc>
            </a:pPr>
            <a:r>
              <a:rPr lang="en-US" sz="1400" dirty="0" smtClean="0"/>
              <a:t>Focusing on high-flux-expansion “snowflake” </a:t>
            </a:r>
            <a:r>
              <a:rPr lang="en-US" sz="1400" dirty="0" err="1" smtClean="0"/>
              <a:t>divertor</a:t>
            </a:r>
            <a:r>
              <a:rPr lang="en-US" sz="1400" dirty="0" smtClean="0"/>
              <a:t> to reduce heat-flux and impurities</a:t>
            </a:r>
          </a:p>
          <a:p>
            <a:pPr marL="342900" lvl="1" indent="-171450">
              <a:lnSpc>
                <a:spcPct val="90000"/>
              </a:lnSpc>
            </a:pP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</a:rPr>
              <a:t>Partial detachment </a:t>
            </a:r>
            <a:r>
              <a:rPr lang="en-US" sz="1400" dirty="0" smtClean="0"/>
              <a:t>and MARFE studies largely complete, power accounting studies planned </a:t>
            </a:r>
          </a:p>
          <a:p>
            <a:pPr marL="171450" indent="-171450">
              <a:lnSpc>
                <a:spcPct val="90000"/>
              </a:lnSpc>
            </a:pPr>
            <a:r>
              <a:rPr lang="en-US" sz="1600" b="1" dirty="0" smtClean="0"/>
              <a:t>Pedestal and ELMs</a:t>
            </a:r>
          </a:p>
          <a:p>
            <a:pPr marL="342900" lvl="1" indent="-171450">
              <a:lnSpc>
                <a:spcPct val="90000"/>
              </a:lnSpc>
            </a:pPr>
            <a:r>
              <a:rPr lang="en-US" sz="1400" dirty="0" smtClean="0"/>
              <a:t>ELM stability modifications from lithium quantified, pedestal structure under study (FY11-12)</a:t>
            </a:r>
          </a:p>
          <a:p>
            <a:pPr marL="342900" lvl="1" indent="-171450">
              <a:lnSpc>
                <a:spcPct val="90000"/>
              </a:lnSpc>
            </a:pPr>
            <a:r>
              <a:rPr lang="en-US" sz="1400" dirty="0" smtClean="0"/>
              <a:t>Assessed 3D field effects on pedestal, </a:t>
            </a:r>
            <a:r>
              <a:rPr lang="en-US" sz="1400" dirty="0" err="1" smtClean="0"/>
              <a:t>divertor</a:t>
            </a:r>
            <a:r>
              <a:rPr lang="en-US" sz="1400" dirty="0" smtClean="0"/>
              <a:t> (ITER section) - comparisons to theory ongoing</a:t>
            </a:r>
            <a:endParaRPr lang="en-US" sz="1600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8029" y="949262"/>
            <a:ext cx="6221971" cy="232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2400" y="1828800"/>
            <a:ext cx="1119217" cy="73866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pitchFamily="34" charset="0"/>
                <a:cs typeface="Arial" pitchFamily="34" charset="0"/>
              </a:rPr>
              <a:t>5 year plan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i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kumimoji="0" lang="en-US" sz="1400" b="1" i="0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pitchFamily="34" charset="0"/>
                <a:cs typeface="Arial" pitchFamily="34" charset="0"/>
              </a:rPr>
              <a:t>imeline</a:t>
            </a:r>
            <a:r>
              <a:rPr kumimoji="0" lang="en-US" sz="1400" b="1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pitchFamily="34" charset="0"/>
                <a:cs typeface="Arial" pitchFamily="34" charset="0"/>
              </a:rPr>
              <a:t>and </a:t>
            </a:r>
            <a:r>
              <a:rPr lang="en-US" sz="1400" i="0" noProof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en-US" sz="1400" i="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oa</a:t>
            </a:r>
            <a:r>
              <a:rPr kumimoji="0" lang="en-US" sz="1400" b="1" i="0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pitchFamily="34" charset="0"/>
                <a:cs typeface="Arial" pitchFamily="34" charset="0"/>
              </a:rPr>
              <a:t>ls</a:t>
            </a:r>
            <a:endParaRPr kumimoji="0" lang="en-US" sz="1400" b="1" i="0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52400" y="3352800"/>
            <a:ext cx="8690921" cy="630198"/>
            <a:chOff x="152400" y="3502223"/>
            <a:chExt cx="8690921" cy="630198"/>
          </a:xfrm>
        </p:grpSpPr>
        <p:sp>
          <p:nvSpPr>
            <p:cNvPr id="8" name="TextBox 7"/>
            <p:cNvSpPr txBox="1"/>
            <p:nvPr/>
          </p:nvSpPr>
          <p:spPr>
            <a:xfrm>
              <a:off x="7467600" y="3578423"/>
              <a:ext cx="1375721" cy="553998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 lIns="0" rIns="0" rtlCol="0"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Helvetica" pitchFamily="34" charset="0"/>
                  <a:ea typeface="+mn-ea"/>
                  <a:cs typeface="Arial" charset="0"/>
                </a:rPr>
                <a:t>Gray italics </a:t>
              </a:r>
              <a:r>
                <a:rPr kumimoji="0" lang="en-US" sz="1000" b="1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Helvetica" pitchFamily="34" charset="0"/>
                  <a:ea typeface="+mn-ea"/>
                  <a:cs typeface="Arial" charset="0"/>
                  <a:sym typeface="Wingdings" pitchFamily="2" charset="2"/>
                </a:rPr>
                <a:t>i</a:t>
              </a:r>
              <a:r>
                <a:rPr kumimoji="0" lang="en-US" sz="1000" b="1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Helvetica" pitchFamily="34" charset="0"/>
                  <a:ea typeface="+mn-ea"/>
                  <a:cs typeface="Arial" charset="0"/>
                </a:rPr>
                <a:t>ndicates</a:t>
              </a:r>
              <a:r>
                <a:rPr kumimoji="0" lang="en-US" sz="1000" b="1" u="none" strike="noStrike" kern="1200" cap="none" spc="0" normalizeH="0" noProof="0" dirty="0" smtClean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Helvetica" pitchFamily="34" charset="0"/>
                  <a:ea typeface="+mn-ea"/>
                  <a:cs typeface="Arial" charset="0"/>
                </a:rPr>
                <a:t> material provided in supplemental section</a:t>
              </a:r>
              <a:endParaRPr kumimoji="0" lang="en-US" sz="1000" b="1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553602" y="3502223"/>
              <a:ext cx="1856598" cy="307777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itchFamily="34" charset="0"/>
                  <a:cs typeface="Arial" pitchFamily="34" charset="0"/>
                </a:rPr>
                <a:t>Progress and Plans</a:t>
              </a:r>
            </a:p>
          </p:txBody>
        </p:sp>
        <p:cxnSp>
          <p:nvCxnSpPr>
            <p:cNvPr id="10" name="Straight Connector 9"/>
            <p:cNvCxnSpPr/>
            <p:nvPr/>
          </p:nvCxnSpPr>
          <p:spPr bwMode="auto">
            <a:xfrm>
              <a:off x="152400" y="3505200"/>
              <a:ext cx="8686800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0" y="0"/>
            <a:ext cx="9144000" cy="89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91440" anchor="ctr"/>
          <a:lstStyle/>
          <a:p>
            <a:pPr algn="ctr">
              <a:buFontTx/>
              <a:buNone/>
            </a:pPr>
            <a:r>
              <a:rPr lang="en-US" sz="2800" i="0" dirty="0" err="1">
                <a:solidFill>
                  <a:srgbClr val="4C4BD2"/>
                </a:solidFill>
                <a:latin typeface="Arial" pitchFamily="34" charset="0"/>
                <a:cs typeface="Arial" pitchFamily="34" charset="0"/>
              </a:rPr>
              <a:t>Divertor</a:t>
            </a:r>
            <a:r>
              <a:rPr lang="en-US" sz="2800" i="0" dirty="0">
                <a:solidFill>
                  <a:srgbClr val="4C4BD2"/>
                </a:solidFill>
                <a:latin typeface="Arial" pitchFamily="34" charset="0"/>
                <a:cs typeface="Arial" pitchFamily="34" charset="0"/>
              </a:rPr>
              <a:t> tile currents are used to track presence of RF fields (sheath) and driven currents</a:t>
            </a:r>
          </a:p>
        </p:txBody>
      </p:sp>
      <p:sp>
        <p:nvSpPr>
          <p:cNvPr id="51203" name="TextBox 3"/>
          <p:cNvSpPr txBox="1">
            <a:spLocks noChangeArrowheads="1"/>
          </p:cNvSpPr>
          <p:nvPr/>
        </p:nvSpPr>
        <p:spPr bwMode="auto">
          <a:xfrm>
            <a:off x="4673600" y="2532063"/>
            <a:ext cx="4249738" cy="200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3050" indent="-273050">
              <a:spcBef>
                <a:spcPts val="2875"/>
              </a:spcBef>
              <a:buFont typeface="Arial" pitchFamily="34" charset="0"/>
              <a:buChar char="•"/>
            </a:pPr>
            <a:r>
              <a:rPr lang="en-US" sz="2000" b="0" i="0">
                <a:solidFill>
                  <a:schemeClr val="tx1"/>
                </a:solidFill>
                <a:latin typeface="Arial" pitchFamily="34" charset="0"/>
              </a:rPr>
              <a:t>Tiles in row 3 and 4 of divertor plate are instrumented with Rogowski sensors</a:t>
            </a:r>
          </a:p>
          <a:p>
            <a:pPr marL="273050" indent="-273050">
              <a:spcBef>
                <a:spcPts val="2875"/>
              </a:spcBef>
              <a:buFont typeface="Arial" pitchFamily="34" charset="0"/>
              <a:buChar char="•"/>
            </a:pPr>
            <a:r>
              <a:rPr lang="en-US" sz="2000" b="0" i="0">
                <a:solidFill>
                  <a:schemeClr val="tx1"/>
                </a:solidFill>
                <a:latin typeface="Arial" pitchFamily="34" charset="0"/>
              </a:rPr>
              <a:t>Bay I and K tiles are in line with “hot” zone for RF edge deposition</a:t>
            </a:r>
          </a:p>
        </p:txBody>
      </p:sp>
      <p:grpSp>
        <p:nvGrpSpPr>
          <p:cNvPr id="2" name="Group 64"/>
          <p:cNvGrpSpPr>
            <a:grpSpLocks/>
          </p:cNvGrpSpPr>
          <p:nvPr/>
        </p:nvGrpSpPr>
        <p:grpSpPr bwMode="auto">
          <a:xfrm>
            <a:off x="169863" y="977900"/>
            <a:ext cx="4411662" cy="5430838"/>
            <a:chOff x="152400" y="1173163"/>
            <a:chExt cx="4429327" cy="5581713"/>
          </a:xfrm>
        </p:grpSpPr>
        <p:pic>
          <p:nvPicPr>
            <p:cNvPr id="51206" name="Picture 4" descr="10E0111-2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4064" y="1173163"/>
              <a:ext cx="4393793" cy="2926080"/>
            </a:xfrm>
            <a:prstGeom prst="rect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</p:pic>
        <p:sp>
          <p:nvSpPr>
            <p:cNvPr id="51207" name="Line 5"/>
            <p:cNvSpPr>
              <a:spLocks noChangeShapeType="1"/>
            </p:cNvSpPr>
            <p:nvPr/>
          </p:nvSpPr>
          <p:spPr bwMode="auto">
            <a:xfrm flipV="1">
              <a:off x="955433" y="1493568"/>
              <a:ext cx="93202" cy="46604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08" name="Line 6"/>
            <p:cNvSpPr>
              <a:spLocks noChangeShapeType="1"/>
            </p:cNvSpPr>
            <p:nvPr/>
          </p:nvSpPr>
          <p:spPr bwMode="auto">
            <a:xfrm flipV="1">
              <a:off x="1086913" y="1629219"/>
              <a:ext cx="89040" cy="44108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09" name="Line 7"/>
            <p:cNvSpPr>
              <a:spLocks noChangeShapeType="1"/>
            </p:cNvSpPr>
            <p:nvPr/>
          </p:nvSpPr>
          <p:spPr bwMode="auto">
            <a:xfrm flipV="1">
              <a:off x="1201751" y="1733246"/>
              <a:ext cx="84880" cy="44107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10" name="Line 8"/>
            <p:cNvSpPr>
              <a:spLocks noChangeShapeType="1"/>
            </p:cNvSpPr>
            <p:nvPr/>
          </p:nvSpPr>
          <p:spPr bwMode="auto">
            <a:xfrm flipH="1" flipV="1">
              <a:off x="1078592" y="1670829"/>
              <a:ext cx="118998" cy="99866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11" name="Line 9"/>
            <p:cNvSpPr>
              <a:spLocks noChangeShapeType="1"/>
            </p:cNvSpPr>
            <p:nvPr/>
          </p:nvSpPr>
          <p:spPr bwMode="auto">
            <a:xfrm flipH="1" flipV="1">
              <a:off x="1167632" y="1629219"/>
              <a:ext cx="116502" cy="101531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12" name="Line 10"/>
            <p:cNvSpPr>
              <a:spLocks noChangeShapeType="1"/>
            </p:cNvSpPr>
            <p:nvPr/>
          </p:nvSpPr>
          <p:spPr bwMode="auto">
            <a:xfrm flipH="1" flipV="1">
              <a:off x="952104" y="1542668"/>
              <a:ext cx="132313" cy="129826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13" name="Line 11"/>
            <p:cNvSpPr>
              <a:spLocks noChangeShapeType="1"/>
            </p:cNvSpPr>
            <p:nvPr/>
          </p:nvSpPr>
          <p:spPr bwMode="auto">
            <a:xfrm flipH="1" flipV="1">
              <a:off x="1049466" y="1494400"/>
              <a:ext cx="121495" cy="132323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14" name="Line 12"/>
            <p:cNvSpPr>
              <a:spLocks noChangeShapeType="1"/>
            </p:cNvSpPr>
            <p:nvPr/>
          </p:nvSpPr>
          <p:spPr bwMode="auto">
            <a:xfrm flipV="1">
              <a:off x="3834698" y="3351079"/>
              <a:ext cx="59915" cy="93209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15" name="Line 13"/>
            <p:cNvSpPr>
              <a:spLocks noChangeShapeType="1"/>
            </p:cNvSpPr>
            <p:nvPr/>
          </p:nvSpPr>
          <p:spPr bwMode="auto">
            <a:xfrm flipH="1" flipV="1">
              <a:off x="3721525" y="2022858"/>
              <a:ext cx="59915" cy="63248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16" name="Line 14"/>
            <p:cNvSpPr>
              <a:spLocks noChangeShapeType="1"/>
            </p:cNvSpPr>
            <p:nvPr/>
          </p:nvSpPr>
          <p:spPr bwMode="auto">
            <a:xfrm flipV="1">
              <a:off x="3601694" y="3251213"/>
              <a:ext cx="59915" cy="86551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17" name="Line 15"/>
            <p:cNvSpPr>
              <a:spLocks noChangeShapeType="1"/>
            </p:cNvSpPr>
            <p:nvPr/>
          </p:nvSpPr>
          <p:spPr bwMode="auto">
            <a:xfrm flipH="1" flipV="1">
              <a:off x="3598366" y="3337763"/>
              <a:ext cx="229676" cy="113182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18" name="Line 16"/>
            <p:cNvSpPr>
              <a:spLocks noChangeShapeType="1"/>
            </p:cNvSpPr>
            <p:nvPr/>
          </p:nvSpPr>
          <p:spPr bwMode="auto">
            <a:xfrm flipH="1" flipV="1">
              <a:off x="3664938" y="3251213"/>
              <a:ext cx="226347" cy="93209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19" name="Line 17"/>
            <p:cNvSpPr>
              <a:spLocks noChangeShapeType="1"/>
            </p:cNvSpPr>
            <p:nvPr/>
          </p:nvSpPr>
          <p:spPr bwMode="auto">
            <a:xfrm flipH="1" flipV="1">
              <a:off x="3831370" y="3450945"/>
              <a:ext cx="279605" cy="109853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20" name="Line 18"/>
            <p:cNvSpPr>
              <a:spLocks noChangeShapeType="1"/>
            </p:cNvSpPr>
            <p:nvPr/>
          </p:nvSpPr>
          <p:spPr bwMode="auto">
            <a:xfrm flipV="1">
              <a:off x="4107646" y="3437630"/>
              <a:ext cx="69901" cy="119839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21" name="Line 19"/>
            <p:cNvSpPr>
              <a:spLocks noChangeShapeType="1"/>
            </p:cNvSpPr>
            <p:nvPr/>
          </p:nvSpPr>
          <p:spPr bwMode="auto">
            <a:xfrm flipH="1" flipV="1">
              <a:off x="3891285" y="3344421"/>
              <a:ext cx="282934" cy="8988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22" name="Line 20"/>
            <p:cNvSpPr>
              <a:spLocks noChangeShapeType="1"/>
            </p:cNvSpPr>
            <p:nvPr/>
          </p:nvSpPr>
          <p:spPr bwMode="auto">
            <a:xfrm flipH="1">
              <a:off x="3605023" y="2096094"/>
              <a:ext cx="173089" cy="53262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23" name="Line 21"/>
            <p:cNvSpPr>
              <a:spLocks noChangeShapeType="1"/>
            </p:cNvSpPr>
            <p:nvPr/>
          </p:nvSpPr>
          <p:spPr bwMode="auto">
            <a:xfrm flipH="1" flipV="1">
              <a:off x="3561751" y="2096094"/>
              <a:ext cx="43272" cy="49933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24" name="Line 22"/>
            <p:cNvSpPr>
              <a:spLocks noChangeShapeType="1"/>
            </p:cNvSpPr>
            <p:nvPr/>
          </p:nvSpPr>
          <p:spPr bwMode="auto">
            <a:xfrm flipH="1" flipV="1">
              <a:off x="3901271" y="1926321"/>
              <a:ext cx="79887" cy="79893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25" name="Line 23"/>
            <p:cNvSpPr>
              <a:spLocks noChangeShapeType="1"/>
            </p:cNvSpPr>
            <p:nvPr/>
          </p:nvSpPr>
          <p:spPr bwMode="auto">
            <a:xfrm flipH="1">
              <a:off x="3781440" y="2009543"/>
              <a:ext cx="186403" cy="79893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26" name="Line 24"/>
            <p:cNvSpPr>
              <a:spLocks noChangeShapeType="1"/>
            </p:cNvSpPr>
            <p:nvPr/>
          </p:nvSpPr>
          <p:spPr bwMode="auto">
            <a:xfrm flipH="1">
              <a:off x="3718196" y="1926321"/>
              <a:ext cx="186403" cy="96537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27" name="Line 25"/>
            <p:cNvSpPr>
              <a:spLocks noChangeShapeType="1"/>
            </p:cNvSpPr>
            <p:nvPr/>
          </p:nvSpPr>
          <p:spPr bwMode="auto">
            <a:xfrm flipH="1">
              <a:off x="3558422" y="2016201"/>
              <a:ext cx="156446" cy="76564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28" name="Line 26"/>
            <p:cNvSpPr>
              <a:spLocks noChangeShapeType="1"/>
            </p:cNvSpPr>
            <p:nvPr/>
          </p:nvSpPr>
          <p:spPr bwMode="auto">
            <a:xfrm flipH="1">
              <a:off x="366265" y="2786002"/>
              <a:ext cx="242158" cy="26631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29" name="Line 27"/>
            <p:cNvSpPr>
              <a:spLocks noChangeShapeType="1"/>
            </p:cNvSpPr>
            <p:nvPr/>
          </p:nvSpPr>
          <p:spPr bwMode="auto">
            <a:xfrm flipV="1">
              <a:off x="608422" y="2699451"/>
              <a:ext cx="4161" cy="86551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30" name="Line 28"/>
            <p:cNvSpPr>
              <a:spLocks noChangeShapeType="1"/>
            </p:cNvSpPr>
            <p:nvPr/>
          </p:nvSpPr>
          <p:spPr bwMode="auto">
            <a:xfrm flipV="1">
              <a:off x="348789" y="2696123"/>
              <a:ext cx="260466" cy="6658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31" name="Line 29"/>
            <p:cNvSpPr>
              <a:spLocks noChangeShapeType="1"/>
            </p:cNvSpPr>
            <p:nvPr/>
          </p:nvSpPr>
          <p:spPr bwMode="auto">
            <a:xfrm>
              <a:off x="352118" y="2702781"/>
              <a:ext cx="7490" cy="106524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32" name="Line 30"/>
            <p:cNvSpPr>
              <a:spLocks noChangeShapeType="1"/>
            </p:cNvSpPr>
            <p:nvPr/>
          </p:nvSpPr>
          <p:spPr bwMode="auto">
            <a:xfrm>
              <a:off x="152400" y="2696123"/>
              <a:ext cx="203879" cy="13316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33" name="Line 31"/>
            <p:cNvSpPr>
              <a:spLocks noChangeShapeType="1"/>
            </p:cNvSpPr>
            <p:nvPr/>
          </p:nvSpPr>
          <p:spPr bwMode="auto">
            <a:xfrm flipH="1">
              <a:off x="153233" y="2809304"/>
              <a:ext cx="208871" cy="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34" name="Line 32"/>
            <p:cNvSpPr>
              <a:spLocks noChangeShapeType="1"/>
            </p:cNvSpPr>
            <p:nvPr/>
          </p:nvSpPr>
          <p:spPr bwMode="auto">
            <a:xfrm flipH="1" flipV="1">
              <a:off x="1750975" y="3827940"/>
              <a:ext cx="142298" cy="19973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35" name="Line 33"/>
            <p:cNvSpPr>
              <a:spLocks noChangeShapeType="1"/>
            </p:cNvSpPr>
            <p:nvPr/>
          </p:nvSpPr>
          <p:spPr bwMode="auto">
            <a:xfrm flipH="1" flipV="1">
              <a:off x="1661102" y="4040988"/>
              <a:ext cx="172256" cy="2996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36" name="Line 34"/>
            <p:cNvSpPr>
              <a:spLocks noChangeShapeType="1"/>
            </p:cNvSpPr>
            <p:nvPr/>
          </p:nvSpPr>
          <p:spPr bwMode="auto">
            <a:xfrm flipH="1">
              <a:off x="1837520" y="3847913"/>
              <a:ext cx="55754" cy="216377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37" name="Line 35"/>
            <p:cNvSpPr>
              <a:spLocks noChangeShapeType="1"/>
            </p:cNvSpPr>
            <p:nvPr/>
          </p:nvSpPr>
          <p:spPr bwMode="auto">
            <a:xfrm flipH="1">
              <a:off x="1654445" y="3824611"/>
              <a:ext cx="95698" cy="216377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38" name="Line 36"/>
            <p:cNvSpPr>
              <a:spLocks noChangeShapeType="1"/>
            </p:cNvSpPr>
            <p:nvPr/>
          </p:nvSpPr>
          <p:spPr bwMode="auto">
            <a:xfrm flipH="1">
              <a:off x="1624487" y="4034330"/>
              <a:ext cx="29125" cy="53262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39" name="Line 37"/>
            <p:cNvSpPr>
              <a:spLocks noChangeShapeType="1"/>
            </p:cNvSpPr>
            <p:nvPr/>
          </p:nvSpPr>
          <p:spPr bwMode="auto">
            <a:xfrm flipH="1">
              <a:off x="1834191" y="4060961"/>
              <a:ext cx="9154" cy="33288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40" name="Text Box 48"/>
            <p:cNvSpPr txBox="1">
              <a:spLocks noChangeArrowheads="1"/>
            </p:cNvSpPr>
            <p:nvPr/>
          </p:nvSpPr>
          <p:spPr bwMode="auto">
            <a:xfrm>
              <a:off x="1375951" y="2848058"/>
              <a:ext cx="1887126" cy="347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buFontTx/>
                <a:buNone/>
              </a:pPr>
              <a:r>
                <a:rPr lang="en-US" sz="1600" b="0" i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Shunt Tiles (x12</a:t>
              </a:r>
              <a:r>
                <a:rPr lang="en-US" sz="1600" b="0" i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)</a:t>
              </a:r>
            </a:p>
          </p:txBody>
        </p:sp>
        <p:sp>
          <p:nvSpPr>
            <p:cNvPr id="51241" name="TextBox 99"/>
            <p:cNvSpPr txBox="1">
              <a:spLocks noChangeArrowheads="1"/>
            </p:cNvSpPr>
            <p:nvPr/>
          </p:nvSpPr>
          <p:spPr bwMode="auto">
            <a:xfrm>
              <a:off x="3739108" y="3048000"/>
              <a:ext cx="790552" cy="347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Tx/>
                <a:buNone/>
              </a:pPr>
              <a:r>
                <a:rPr lang="en-US" sz="1600" b="0" i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Bay K</a:t>
              </a:r>
            </a:p>
          </p:txBody>
        </p:sp>
        <p:sp>
          <p:nvSpPr>
            <p:cNvPr id="51242" name="TextBox 100"/>
            <p:cNvSpPr txBox="1">
              <a:spLocks noChangeArrowheads="1"/>
            </p:cNvSpPr>
            <p:nvPr/>
          </p:nvSpPr>
          <p:spPr bwMode="auto">
            <a:xfrm>
              <a:off x="3418698" y="1495216"/>
              <a:ext cx="694436" cy="347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Tx/>
                <a:buNone/>
              </a:pPr>
              <a:r>
                <a:rPr lang="en-US" sz="1600" b="0" i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Bay I</a:t>
              </a:r>
            </a:p>
          </p:txBody>
        </p:sp>
        <p:sp>
          <p:nvSpPr>
            <p:cNvPr id="51243" name="TextBox 146"/>
            <p:cNvSpPr txBox="1">
              <a:spLocks noChangeArrowheads="1"/>
            </p:cNvSpPr>
            <p:nvPr/>
          </p:nvSpPr>
          <p:spPr bwMode="auto">
            <a:xfrm>
              <a:off x="3730608" y="2209800"/>
              <a:ext cx="705547" cy="347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Tx/>
                <a:buNone/>
              </a:pPr>
              <a:r>
                <a:rPr lang="en-US" sz="1600" b="0" i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Bay J</a:t>
              </a:r>
            </a:p>
          </p:txBody>
        </p:sp>
        <p:sp>
          <p:nvSpPr>
            <p:cNvPr id="51244" name="TextBox 148"/>
            <p:cNvSpPr txBox="1">
              <a:spLocks noChangeArrowheads="1"/>
            </p:cNvSpPr>
            <p:nvPr/>
          </p:nvSpPr>
          <p:spPr bwMode="auto">
            <a:xfrm>
              <a:off x="1981200" y="4215190"/>
              <a:ext cx="1125466" cy="379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Tx/>
                <a:buNone/>
              </a:pPr>
              <a:r>
                <a:rPr lang="en-US" sz="1800" b="0" i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Tile I3, I4</a:t>
              </a:r>
            </a:p>
          </p:txBody>
        </p:sp>
        <p:sp>
          <p:nvSpPr>
            <p:cNvPr id="51245" name="TextBox 149"/>
            <p:cNvSpPr txBox="1">
              <a:spLocks noChangeArrowheads="1"/>
            </p:cNvSpPr>
            <p:nvPr/>
          </p:nvSpPr>
          <p:spPr bwMode="auto">
            <a:xfrm>
              <a:off x="3276600" y="4215190"/>
              <a:ext cx="1305127" cy="379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Tx/>
                <a:buNone/>
              </a:pPr>
              <a:r>
                <a:rPr lang="en-US" sz="1800" b="0" i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Tile K3, K4</a:t>
              </a:r>
            </a:p>
          </p:txBody>
        </p:sp>
        <p:cxnSp>
          <p:nvCxnSpPr>
            <p:cNvPr id="51246" name="Straight Arrow Connector 151"/>
            <p:cNvCxnSpPr>
              <a:cxnSpLocks noChangeShapeType="1"/>
            </p:cNvCxnSpPr>
            <p:nvPr/>
          </p:nvCxnSpPr>
          <p:spPr bwMode="auto">
            <a:xfrm rot="5400000" flipH="1" flipV="1">
              <a:off x="2270060" y="2606748"/>
              <a:ext cx="2133595" cy="1034910"/>
            </a:xfrm>
            <a:prstGeom prst="straightConnector1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cxnSp>
          <p:nvCxnSpPr>
            <p:cNvPr id="51247" name="Straight Arrow Connector 152"/>
            <p:cNvCxnSpPr>
              <a:cxnSpLocks noChangeShapeType="1"/>
              <a:endCxn id="51219" idx="1"/>
            </p:cNvCxnSpPr>
            <p:nvPr/>
          </p:nvCxnSpPr>
          <p:spPr bwMode="auto">
            <a:xfrm rot="16200000" flipV="1">
              <a:off x="3526858" y="3755458"/>
              <a:ext cx="740055" cy="131030"/>
            </a:xfrm>
            <a:prstGeom prst="straightConnector1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pic>
          <p:nvPicPr>
            <p:cNvPr id="51248" name="Picture 54" descr="Oct13_141888_Cam_338ms_250ms_pix.png"/>
            <p:cNvPicPr>
              <a:picLocks noChangeAspect="1"/>
            </p:cNvPicPr>
            <p:nvPr/>
          </p:nvPicPr>
          <p:blipFill>
            <a:blip r:embed="rId4" cstate="print"/>
            <a:srcRect l="51157" t="55499"/>
            <a:stretch>
              <a:fillRect/>
            </a:stretch>
          </p:blipFill>
          <p:spPr bwMode="auto">
            <a:xfrm>
              <a:off x="152400" y="4724400"/>
              <a:ext cx="4378460" cy="2030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1249" name="Straight Arrow Connector 152"/>
            <p:cNvCxnSpPr>
              <a:cxnSpLocks noChangeShapeType="1"/>
            </p:cNvCxnSpPr>
            <p:nvPr/>
          </p:nvCxnSpPr>
          <p:spPr bwMode="auto">
            <a:xfrm rot="5400000">
              <a:off x="3048000" y="5181600"/>
              <a:ext cx="1524000" cy="457200"/>
            </a:xfrm>
            <a:prstGeom prst="straightConnector1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cxnSp>
          <p:nvCxnSpPr>
            <p:cNvPr id="51250" name="Straight Arrow Connector 152"/>
            <p:cNvCxnSpPr>
              <a:cxnSpLocks noChangeShapeType="1"/>
            </p:cNvCxnSpPr>
            <p:nvPr/>
          </p:nvCxnSpPr>
          <p:spPr bwMode="auto">
            <a:xfrm rot="16200000" flipH="1">
              <a:off x="2514599" y="4953001"/>
              <a:ext cx="914402" cy="304800"/>
            </a:xfrm>
            <a:prstGeom prst="straightConnector1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Scenarios and Control Supplemental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681"/>
          </a:xfrm>
        </p:spPr>
        <p:txBody>
          <a:bodyPr/>
          <a:lstStyle/>
          <a:p>
            <a:r>
              <a:rPr lang="en-US" dirty="0" err="1" smtClean="0">
                <a:latin typeface="Symbol" pitchFamily="18" charset="2"/>
                <a:ea typeface="ヒラギノ角ゴ Pro W3" pitchFamily="-112" charset="-128"/>
              </a:rPr>
              <a:t>b</a:t>
            </a:r>
            <a:r>
              <a:rPr lang="en-US" baseline="-25000" dirty="0" err="1" smtClean="0">
                <a:ea typeface="ヒラギノ角ゴ Pro W3" pitchFamily="-112" charset="-128"/>
              </a:rPr>
              <a:t>N</a:t>
            </a:r>
            <a:r>
              <a:rPr lang="en-US" dirty="0" smtClean="0">
                <a:ea typeface="ヒラギノ角ゴ Pro W3" pitchFamily="-112" charset="-128"/>
              </a:rPr>
              <a:t> Controller Implemented Using </a:t>
            </a:r>
            <a:br>
              <a:rPr lang="en-US" dirty="0" smtClean="0">
                <a:ea typeface="ヒラギノ角ゴ Pro W3" pitchFamily="-112" charset="-128"/>
              </a:rPr>
            </a:br>
            <a:r>
              <a:rPr lang="en-US" dirty="0" smtClean="0">
                <a:ea typeface="ヒラギノ角ゴ Pro W3" pitchFamily="-112" charset="-128"/>
              </a:rPr>
              <a:t>NB Modulations and </a:t>
            </a:r>
            <a:r>
              <a:rPr lang="en-US" dirty="0" err="1" smtClean="0">
                <a:ea typeface="ヒラギノ角ゴ Pro W3" pitchFamily="-112" charset="-128"/>
              </a:rPr>
              <a:t>rtEFIT</a:t>
            </a:r>
            <a:r>
              <a:rPr lang="en-US" dirty="0" smtClean="0">
                <a:ea typeface="ヒラギノ角ゴ Pro W3" pitchFamily="-112" charset="-128"/>
              </a:rPr>
              <a:t> </a:t>
            </a:r>
            <a:r>
              <a:rPr lang="en-US" dirty="0" err="1" smtClean="0">
                <a:latin typeface="Symbol" pitchFamily="18" charset="2"/>
                <a:ea typeface="ヒラギノ角ゴ Pro W3" pitchFamily="-112" charset="-128"/>
              </a:rPr>
              <a:t>b</a:t>
            </a:r>
            <a:r>
              <a:rPr lang="en-US" baseline="-25000" dirty="0" err="1" smtClean="0">
                <a:ea typeface="ヒラギノ角ゴ Pro W3" pitchFamily="-112" charset="-128"/>
              </a:rPr>
              <a:t>N</a:t>
            </a:r>
            <a:endParaRPr lang="en-US" dirty="0" smtClean="0">
              <a:ea typeface="ヒラギノ角ゴ Pro W3" pitchFamily="-112" charset="-128"/>
            </a:endParaRPr>
          </a:p>
        </p:txBody>
      </p:sp>
      <p:sp>
        <p:nvSpPr>
          <p:cNvPr id="59396" name="Content Placeholder 2"/>
          <p:cNvSpPr>
            <a:spLocks noGrp="1"/>
          </p:cNvSpPr>
          <p:nvPr>
            <p:ph idx="1"/>
          </p:nvPr>
        </p:nvSpPr>
        <p:spPr>
          <a:xfrm>
            <a:off x="0" y="990321"/>
            <a:ext cx="5334000" cy="2057680"/>
          </a:xfrm>
        </p:spPr>
        <p:txBody>
          <a:bodyPr/>
          <a:lstStyle/>
          <a:p>
            <a:r>
              <a:rPr lang="en-US" sz="2000" dirty="0" smtClean="0">
                <a:ea typeface="ヒラギノ角ゴ Pro W3" pitchFamily="-112" charset="-128"/>
              </a:rPr>
              <a:t>Controller implemented in the General Atomics plasma control system (PCS), implemented at NSTX.</a:t>
            </a:r>
          </a:p>
          <a:p>
            <a:r>
              <a:rPr lang="en-US" sz="2000" dirty="0" smtClean="0">
                <a:ea typeface="ヒラギノ角ゴ Pro W3" pitchFamily="-112" charset="-128"/>
              </a:rPr>
              <a:t>Measure </a:t>
            </a:r>
            <a:r>
              <a:rPr lang="en-US" sz="2000" dirty="0" err="1" smtClean="0">
                <a:latin typeface="Symbol" pitchFamily="18" charset="2"/>
                <a:ea typeface="ヒラギノ角ゴ Pro W3" pitchFamily="-112" charset="-128"/>
              </a:rPr>
              <a:t>b</a:t>
            </a:r>
            <a:r>
              <a:rPr lang="en-US" sz="2000" baseline="-25000" dirty="0" err="1" smtClean="0">
                <a:ea typeface="ヒラギノ角ゴ Pro W3" pitchFamily="-112" charset="-128"/>
              </a:rPr>
              <a:t>N</a:t>
            </a:r>
            <a:r>
              <a:rPr lang="en-US" sz="2000" dirty="0" smtClean="0">
                <a:ea typeface="ヒラギノ角ゴ Pro W3" pitchFamily="-112" charset="-128"/>
              </a:rPr>
              <a:t> in </a:t>
            </a:r>
            <a:r>
              <a:rPr lang="en-US" sz="2000" dirty="0" err="1" smtClean="0">
                <a:ea typeface="ヒラギノ角ゴ Pro W3" pitchFamily="-112" charset="-128"/>
              </a:rPr>
              <a:t>realtime</a:t>
            </a:r>
            <a:r>
              <a:rPr lang="en-US" sz="2000" dirty="0" smtClean="0">
                <a:ea typeface="ヒラギノ角ゴ Pro W3" pitchFamily="-112" charset="-128"/>
              </a:rPr>
              <a:t> with </a:t>
            </a:r>
            <a:r>
              <a:rPr lang="en-US" sz="2000" dirty="0" err="1" smtClean="0">
                <a:ea typeface="ヒラギノ角ゴ Pro W3" pitchFamily="-112" charset="-128"/>
              </a:rPr>
              <a:t>rtEFIT</a:t>
            </a:r>
            <a:r>
              <a:rPr lang="en-US" sz="2000" dirty="0" smtClean="0">
                <a:ea typeface="ヒラギノ角ゴ Pro W3" pitchFamily="-112" charset="-128"/>
              </a:rPr>
              <a:t>.</a:t>
            </a:r>
          </a:p>
          <a:p>
            <a:r>
              <a:rPr lang="en-US" sz="2000" dirty="0" smtClean="0">
                <a:ea typeface="ヒラギノ角ゴ Pro W3" pitchFamily="-112" charset="-128"/>
              </a:rPr>
              <a:t>Use PID scheme to determine requested power:</a:t>
            </a:r>
          </a:p>
        </p:txBody>
      </p:sp>
      <p:graphicFrame>
        <p:nvGraphicFramePr>
          <p:cNvPr id="59394" name="Object 2"/>
          <p:cNvGraphicFramePr>
            <a:graphicFrameLocks noChangeAspect="1"/>
          </p:cNvGraphicFramePr>
          <p:nvPr/>
        </p:nvGraphicFramePr>
        <p:xfrm>
          <a:off x="1600490" y="2895321"/>
          <a:ext cx="3505488" cy="1418944"/>
        </p:xfrm>
        <a:graphic>
          <a:graphicData uri="http://schemas.openxmlformats.org/presentationml/2006/ole">
            <p:oleObj spid="_x0000_s1041410" name="Equation" r:id="rId3" imgW="2578100" imgH="1155700" progId="Equation.3">
              <p:embed/>
            </p:oleObj>
          </a:graphicData>
        </a:graphic>
      </p:graphicFrame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76489" y="3962681"/>
            <a:ext cx="5943023" cy="2589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/>
          <a:lstStyle/>
          <a:p>
            <a:pPr marL="341909" indent="-341909" eaLnBrk="0" hangingPunct="0">
              <a:spcBef>
                <a:spcPct val="20000"/>
              </a:spcBef>
              <a:buFontTx/>
              <a:buChar char="•"/>
            </a:pPr>
            <a:endParaRPr lang="en-US" sz="2400" b="0" i="0" dirty="0">
              <a:solidFill>
                <a:schemeClr val="tx1"/>
              </a:solidFill>
              <a:latin typeface="Arial" pitchFamily="34" charset="0"/>
            </a:endParaRPr>
          </a:p>
          <a:p>
            <a:pPr marL="341909" indent="-341909" eaLnBrk="0" hangingPunct="0">
              <a:spcBef>
                <a:spcPct val="20000"/>
              </a:spcBef>
              <a:buFontTx/>
              <a:buChar char="•"/>
            </a:pPr>
            <a:r>
              <a:rPr lang="en-US" sz="2000" b="0" i="0" dirty="0">
                <a:solidFill>
                  <a:schemeClr val="tx1"/>
                </a:solidFill>
                <a:latin typeface="Arial" pitchFamily="34" charset="0"/>
              </a:rPr>
              <a:t>Use Ziegler-Nichols method to determine P &amp; I.</a:t>
            </a:r>
            <a:r>
              <a:rPr lang="en-US" sz="2000" b="0" i="0" dirty="0">
                <a:solidFill>
                  <a:schemeClr val="accent2"/>
                </a:solidFill>
              </a:rPr>
              <a:t> </a:t>
            </a:r>
          </a:p>
          <a:p>
            <a:pPr marL="799214" lvl="1" indent="-341909" eaLnBrk="0" hangingPunct="0">
              <a:spcBef>
                <a:spcPct val="20000"/>
              </a:spcBef>
              <a:buFontTx/>
              <a:buChar char="•"/>
            </a:pPr>
            <a:r>
              <a:rPr lang="en-US" sz="2000" b="0" i="0" dirty="0">
                <a:solidFill>
                  <a:schemeClr val="accent2"/>
                </a:solidFill>
              </a:rPr>
              <a:t>Based on magnitude, delay, and time-scale of the </a:t>
            </a:r>
            <a:r>
              <a:rPr lang="en-US" sz="2000" b="0" i="0" dirty="0" err="1">
                <a:solidFill>
                  <a:schemeClr val="accent2"/>
                </a:solidFill>
                <a:latin typeface="Symbol" pitchFamily="18" charset="2"/>
              </a:rPr>
              <a:t>b</a:t>
            </a:r>
            <a:r>
              <a:rPr lang="en-US" sz="2000" b="0" i="0" baseline="-25000" dirty="0" err="1">
                <a:solidFill>
                  <a:schemeClr val="accent2"/>
                </a:solidFill>
              </a:rPr>
              <a:t>N</a:t>
            </a:r>
            <a:r>
              <a:rPr lang="en-US" sz="2000" b="0" i="0" dirty="0">
                <a:solidFill>
                  <a:schemeClr val="accent2"/>
                </a:solidFill>
              </a:rPr>
              <a:t> response to beam steps.</a:t>
            </a:r>
            <a:endParaRPr lang="en-US" sz="2000" b="0" i="0" dirty="0">
              <a:solidFill>
                <a:schemeClr val="tx1"/>
              </a:solidFill>
              <a:latin typeface="Arial" pitchFamily="34" charset="0"/>
            </a:endParaRPr>
          </a:p>
          <a:p>
            <a:pPr marL="341909" indent="-341909" eaLnBrk="0" hangingPunct="0">
              <a:spcBef>
                <a:spcPct val="20000"/>
              </a:spcBef>
              <a:buFontTx/>
              <a:buChar char="•"/>
            </a:pPr>
            <a:r>
              <a:rPr lang="en-US" sz="2000" b="0" i="0" dirty="0">
                <a:solidFill>
                  <a:schemeClr val="tx1"/>
                </a:solidFill>
                <a:latin typeface="Arial" pitchFamily="34" charset="0"/>
              </a:rPr>
              <a:t>Convert “analog” requested power to NB modulations.</a:t>
            </a:r>
          </a:p>
          <a:p>
            <a:pPr marL="799214" lvl="1" indent="-341909" eaLnBrk="0" hangingPunct="0">
              <a:spcBef>
                <a:spcPct val="20000"/>
              </a:spcBef>
              <a:buFontTx/>
              <a:buChar char="–"/>
            </a:pPr>
            <a:r>
              <a:rPr lang="en-US" sz="2000" b="0" i="0" dirty="0">
                <a:solidFill>
                  <a:schemeClr val="accent2"/>
                </a:solidFill>
                <a:latin typeface="Arial" pitchFamily="34" charset="0"/>
              </a:rPr>
              <a:t>Minimum modulation time of 15 msec.</a:t>
            </a:r>
          </a:p>
        </p:txBody>
      </p:sp>
      <p:pic>
        <p:nvPicPr>
          <p:cNvPr id="59398" name="Picture 8" descr="Picture 10"/>
          <p:cNvPicPr>
            <a:picLocks noChangeAspect="1" noChangeArrowheads="1"/>
          </p:cNvPicPr>
          <p:nvPr/>
        </p:nvPicPr>
        <p:blipFill>
          <a:blip r:embed="rId4" cstate="print"/>
          <a:srcRect b="14137"/>
          <a:stretch>
            <a:fillRect/>
          </a:stretch>
        </p:blipFill>
        <p:spPr bwMode="auto">
          <a:xfrm>
            <a:off x="5715000" y="1392331"/>
            <a:ext cx="2971512" cy="1883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9" name="TextBox 13"/>
          <p:cNvSpPr txBox="1">
            <a:spLocks noChangeArrowheads="1"/>
          </p:cNvSpPr>
          <p:nvPr/>
        </p:nvSpPr>
        <p:spPr bwMode="auto">
          <a:xfrm>
            <a:off x="6204240" y="2770654"/>
            <a:ext cx="2177761" cy="4462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algn="r"/>
            <a:r>
              <a:rPr lang="en-US" sz="1100" i="0" dirty="0" err="1">
                <a:solidFill>
                  <a:srgbClr val="000000"/>
                </a:solidFill>
              </a:rPr>
              <a:t>I</a:t>
            </a:r>
            <a:r>
              <a:rPr lang="en-US" sz="1100" i="0" baseline="-25000" dirty="0" err="1">
                <a:solidFill>
                  <a:srgbClr val="000000"/>
                </a:solidFill>
              </a:rPr>
              <a:t>p</a:t>
            </a:r>
            <a:r>
              <a:rPr lang="en-US" sz="1100" i="0" dirty="0">
                <a:solidFill>
                  <a:srgbClr val="000000"/>
                </a:solidFill>
              </a:rPr>
              <a:t>=700  kA,       </a:t>
            </a:r>
            <a:r>
              <a:rPr lang="en-US" sz="1100" i="0" dirty="0" err="1">
                <a:solidFill>
                  <a:srgbClr val="000000"/>
                </a:solidFill>
                <a:latin typeface="Symbol" pitchFamily="18" charset="2"/>
              </a:rPr>
              <a:t>t</a:t>
            </a:r>
            <a:r>
              <a:rPr lang="en-US" sz="1100" i="0" baseline="-25000" dirty="0" err="1">
                <a:solidFill>
                  <a:srgbClr val="000000"/>
                </a:solidFill>
                <a:latin typeface="Symbol" pitchFamily="18" charset="2"/>
              </a:rPr>
              <a:t>b</a:t>
            </a:r>
            <a:r>
              <a:rPr lang="en-US" sz="1100" i="0" dirty="0">
                <a:solidFill>
                  <a:srgbClr val="000000"/>
                </a:solidFill>
              </a:rPr>
              <a:t>=27, </a:t>
            </a:r>
            <a:r>
              <a:rPr lang="en-US" sz="1100" i="0" dirty="0" err="1">
                <a:solidFill>
                  <a:srgbClr val="000000"/>
                </a:solidFill>
                <a:latin typeface="Symbol" pitchFamily="18" charset="2"/>
              </a:rPr>
              <a:t>t</a:t>
            </a:r>
            <a:r>
              <a:rPr lang="en-US" sz="1100" i="0" baseline="-25000" dirty="0" err="1">
                <a:solidFill>
                  <a:srgbClr val="000000"/>
                </a:solidFill>
                <a:cs typeface="Helvetica" pitchFamily="34" charset="0"/>
              </a:rPr>
              <a:t>dead</a:t>
            </a:r>
            <a:r>
              <a:rPr lang="en-US" sz="1100" i="0" dirty="0">
                <a:solidFill>
                  <a:srgbClr val="000000"/>
                </a:solidFill>
                <a:cs typeface="Helvetica" pitchFamily="34" charset="0"/>
              </a:rPr>
              <a:t>=14</a:t>
            </a:r>
          </a:p>
          <a:p>
            <a:pPr algn="r"/>
            <a:r>
              <a:rPr lang="en-US" sz="1100" i="0" dirty="0">
                <a:solidFill>
                  <a:srgbClr val="000000"/>
                </a:solidFill>
              </a:rPr>
              <a:t>B</a:t>
            </a:r>
            <a:r>
              <a:rPr lang="en-US" sz="1100" i="0" baseline="-25000" dirty="0">
                <a:solidFill>
                  <a:srgbClr val="000000"/>
                </a:solidFill>
              </a:rPr>
              <a:t>T</a:t>
            </a:r>
            <a:r>
              <a:rPr lang="en-US" sz="1100" i="0" dirty="0">
                <a:solidFill>
                  <a:srgbClr val="000000"/>
                </a:solidFill>
              </a:rPr>
              <a:t>=0.485  T,                 </a:t>
            </a:r>
            <a:r>
              <a:rPr lang="en-US" sz="1100" i="0" dirty="0" err="1">
                <a:solidFill>
                  <a:srgbClr val="000000"/>
                </a:solidFill>
                <a:latin typeface="Symbol" pitchFamily="18" charset="2"/>
              </a:rPr>
              <a:t>db</a:t>
            </a:r>
            <a:r>
              <a:rPr lang="en-US" sz="1100" i="0" baseline="-25000" dirty="0" err="1">
                <a:solidFill>
                  <a:srgbClr val="000000"/>
                </a:solidFill>
                <a:cs typeface="Helvetica" pitchFamily="34" charset="0"/>
              </a:rPr>
              <a:t>N</a:t>
            </a:r>
            <a:r>
              <a:rPr lang="en-US" sz="1100" i="0" dirty="0">
                <a:solidFill>
                  <a:srgbClr val="000000"/>
                </a:solidFill>
              </a:rPr>
              <a:t>=3.2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91489" y="990321"/>
            <a:ext cx="3048000" cy="461653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accent2"/>
            </a:solidFill>
          </a:ln>
        </p:spPr>
        <p:txBody>
          <a:bodyPr lIns="91429" tIns="45714" rIns="91429" bIns="45714">
            <a:spAutoFit/>
          </a:bodyPr>
          <a:lstStyle/>
          <a:p>
            <a:pPr algn="ctr">
              <a:defRPr/>
            </a:pPr>
            <a:r>
              <a:rPr lang="en-US" dirty="0">
                <a:latin typeface="Helvetica" charset="0"/>
                <a:ea typeface="+mn-ea"/>
              </a:rPr>
              <a:t>Determination of Gains Using Ziegler-Nichols Method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67977" y="3381375"/>
            <a:ext cx="3048000" cy="276987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accent2"/>
            </a:solidFill>
          </a:ln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/>
              <a:t>Constant-</a:t>
            </a:r>
            <a:r>
              <a:rPr lang="en-US">
                <a:latin typeface="Symbol" pitchFamily="18" charset="2"/>
              </a:rPr>
              <a:t>b</a:t>
            </a:r>
            <a:r>
              <a:rPr lang="en-US" baseline="-25000"/>
              <a:t>N</a:t>
            </a:r>
            <a:r>
              <a:rPr lang="en-US"/>
              <a:t> During I</a:t>
            </a:r>
            <a:r>
              <a:rPr lang="en-US" baseline="-25000"/>
              <a:t>P</a:t>
            </a:r>
            <a:r>
              <a:rPr lang="en-US"/>
              <a:t> and B</a:t>
            </a:r>
            <a:r>
              <a:rPr lang="en-US" baseline="-25000"/>
              <a:t>T</a:t>
            </a:r>
            <a:r>
              <a:rPr lang="en-US"/>
              <a:t> Scans</a:t>
            </a:r>
          </a:p>
        </p:txBody>
      </p:sp>
      <p:sp>
        <p:nvSpPr>
          <p:cNvPr id="59402" name="TextBox 14"/>
          <p:cNvSpPr txBox="1">
            <a:spLocks noChangeArrowheads="1"/>
          </p:cNvSpPr>
          <p:nvPr/>
        </p:nvSpPr>
        <p:spPr bwMode="auto">
          <a:xfrm>
            <a:off x="7664740" y="3608295"/>
            <a:ext cx="764931" cy="230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r>
              <a:rPr lang="en-US" sz="900" dirty="0">
                <a:solidFill>
                  <a:schemeClr val="tx1"/>
                </a:solidFill>
              </a:rPr>
              <a:t>n=1 ramps</a:t>
            </a:r>
          </a:p>
        </p:txBody>
      </p:sp>
      <p:cxnSp>
        <p:nvCxnSpPr>
          <p:cNvPr id="59403" name="Straight Connector 16"/>
          <p:cNvCxnSpPr>
            <a:cxnSpLocks noChangeShapeType="1"/>
          </p:cNvCxnSpPr>
          <p:nvPr/>
        </p:nvCxnSpPr>
        <p:spPr bwMode="auto">
          <a:xfrm>
            <a:off x="7409296" y="3734360"/>
            <a:ext cx="304512" cy="1401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</p:spPr>
      </p:cxnSp>
      <p:pic>
        <p:nvPicPr>
          <p:cNvPr id="59404" name="Picture 1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2194" y="3774983"/>
            <a:ext cx="2590511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3469933" y="3886200"/>
            <a:ext cx="2133918" cy="246221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S. Gerhardt, FST,</a:t>
            </a:r>
            <a:r>
              <a:rPr kumimoji="0" lang="en-US" sz="1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 accepted 2011</a:t>
            </a: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itchFamily="34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334" name="Rectangle 22"/>
          <p:cNvSpPr>
            <a:spLocks noGrp="1" noChangeArrowheads="1"/>
          </p:cNvSpPr>
          <p:nvPr>
            <p:ph type="body" idx="1"/>
          </p:nvPr>
        </p:nvSpPr>
        <p:spPr>
          <a:xfrm>
            <a:off x="0" y="914681"/>
            <a:ext cx="5943023" cy="5715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600" dirty="0" smtClean="0">
                <a:solidFill>
                  <a:schemeClr val="tx2"/>
                </a:solidFill>
                <a:ea typeface="ヒラギノ角ゴ Pro W3" pitchFamily="-112" charset="-128"/>
              </a:rPr>
              <a:t>Key issue: individual controllers are “selfish”</a:t>
            </a:r>
          </a:p>
          <a:p>
            <a:pPr lvl="1">
              <a:lnSpc>
                <a:spcPct val="90000"/>
              </a:lnSpc>
            </a:pPr>
            <a:r>
              <a:rPr lang="en-US" sz="1200" dirty="0" smtClean="0">
                <a:ea typeface="ヒラギノ角ゴ Pro W3" pitchFamily="-112" charset="-128"/>
              </a:rPr>
              <a:t>Good control of individual quantities like outer gap or S.P. radius…</a:t>
            </a:r>
          </a:p>
          <a:p>
            <a:pPr lvl="1">
              <a:lnSpc>
                <a:spcPct val="90000"/>
              </a:lnSpc>
            </a:pPr>
            <a:r>
              <a:rPr lang="en-US" sz="1200" dirty="0" smtClean="0">
                <a:ea typeface="ヒラギノ角ゴ Pro W3" pitchFamily="-112" charset="-128"/>
              </a:rPr>
              <a:t>…but bottom or inner gaps go to zero.</a:t>
            </a:r>
            <a:endParaRPr lang="en-US" sz="1600" dirty="0" smtClean="0">
              <a:ea typeface="ヒラギノ角ゴ Pro W3" pitchFamily="-112" charset="-128"/>
            </a:endParaRPr>
          </a:p>
          <a:p>
            <a:pPr>
              <a:lnSpc>
                <a:spcPct val="90000"/>
              </a:lnSpc>
            </a:pPr>
            <a:r>
              <a:rPr lang="en-US" sz="1600" dirty="0" smtClean="0">
                <a:solidFill>
                  <a:schemeClr val="tx2"/>
                </a:solidFill>
                <a:ea typeface="ヒラギノ角ゴ Pro W3" pitchFamily="-112" charset="-128"/>
              </a:rPr>
              <a:t>ISOFLUX controller produces voltage requests via the “M-Matrix” of weights.</a:t>
            </a:r>
          </a:p>
          <a:p>
            <a:pPr>
              <a:lnSpc>
                <a:spcPct val="90000"/>
              </a:lnSpc>
            </a:pPr>
            <a:endParaRPr lang="en-US" sz="1600" dirty="0" smtClean="0">
              <a:solidFill>
                <a:schemeClr val="tx2"/>
              </a:solidFill>
              <a:ea typeface="ヒラギノ角ゴ Pro W3" pitchFamily="-112" charset="-128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sz="1600" dirty="0" smtClean="0">
              <a:solidFill>
                <a:schemeClr val="tx2"/>
              </a:solidFill>
              <a:ea typeface="ヒラギノ角ゴ Pro W3" pitchFamily="-112" charset="-128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sz="1600" dirty="0" smtClean="0">
              <a:solidFill>
                <a:schemeClr val="tx2"/>
              </a:solidFill>
              <a:ea typeface="ヒラギノ角ゴ Pro W3" pitchFamily="-112" charset="-128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sz="1600" dirty="0" smtClean="0">
              <a:solidFill>
                <a:schemeClr val="tx2"/>
              </a:solidFill>
              <a:ea typeface="ヒラギノ角ゴ Pro W3" pitchFamily="-112" charset="-128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sz="1600" dirty="0" smtClean="0">
              <a:solidFill>
                <a:schemeClr val="tx2"/>
              </a:solidFill>
              <a:ea typeface="ヒラギノ角ゴ Pro W3" pitchFamily="-112" charset="-128"/>
            </a:endParaRPr>
          </a:p>
          <a:p>
            <a:pPr lvl="1">
              <a:lnSpc>
                <a:spcPct val="90000"/>
              </a:lnSpc>
            </a:pPr>
            <a:r>
              <a:rPr lang="en-US" sz="1200" dirty="0" smtClean="0">
                <a:ea typeface="ヒラギノ角ゴ Pro W3" pitchFamily="-112" charset="-128"/>
              </a:rPr>
              <a:t>M is essentially a diagonal matrix for present scenarios.</a:t>
            </a:r>
          </a:p>
          <a:p>
            <a:pPr lvl="2">
              <a:lnSpc>
                <a:spcPct val="90000"/>
              </a:lnSpc>
            </a:pPr>
            <a:r>
              <a:rPr lang="en-US" sz="1100" dirty="0" smtClean="0">
                <a:ea typeface="ヒラギノ角ゴ Pro W3" pitchFamily="-112" charset="-128"/>
              </a:rPr>
              <a:t>Implies that the controllers are ignorant of each other.</a:t>
            </a:r>
          </a:p>
          <a:p>
            <a:pPr>
              <a:lnSpc>
                <a:spcPct val="90000"/>
              </a:lnSpc>
            </a:pPr>
            <a:r>
              <a:rPr lang="en-US" sz="1600" dirty="0" smtClean="0">
                <a:solidFill>
                  <a:schemeClr val="tx2"/>
                </a:solidFill>
                <a:ea typeface="ヒラギノ角ゴ Pro W3" pitchFamily="-112" charset="-128"/>
              </a:rPr>
              <a:t>More accurate boundary control can be achieved with more complex M-matrix.</a:t>
            </a:r>
          </a:p>
          <a:p>
            <a:pPr lvl="2">
              <a:lnSpc>
                <a:spcPct val="90000"/>
              </a:lnSpc>
              <a:buFont typeface="Lucida Grande" pitchFamily="-112" charset="0"/>
              <a:buChar char="-"/>
            </a:pPr>
            <a:r>
              <a:rPr lang="en-US" sz="1200" dirty="0" smtClean="0">
                <a:solidFill>
                  <a:srgbClr val="3333CC"/>
                </a:solidFill>
                <a:ea typeface="ヒラギノ角ゴ Pro W3" pitchFamily="-112" charset="-128"/>
              </a:rPr>
              <a:t>Accounting for controller interactions.</a:t>
            </a:r>
          </a:p>
          <a:p>
            <a:pPr marL="1199532" lvl="3" indent="-341909">
              <a:lnSpc>
                <a:spcPct val="90000"/>
              </a:lnSpc>
              <a:buFont typeface="Lucida Grande" pitchFamily="-112" charset="0"/>
              <a:buChar char="-"/>
            </a:pPr>
            <a:r>
              <a:rPr lang="en-US" sz="1100" dirty="0" smtClean="0">
                <a:solidFill>
                  <a:srgbClr val="FF3300"/>
                </a:solidFill>
                <a:ea typeface="ヒラギノ角ゴ Pro W3" pitchFamily="-112" charset="-128"/>
              </a:rPr>
              <a:t>Important at the number of coils increases.</a:t>
            </a:r>
          </a:p>
          <a:p>
            <a:pPr lvl="2">
              <a:lnSpc>
                <a:spcPct val="90000"/>
              </a:lnSpc>
              <a:buFont typeface="Lucida Grande" pitchFamily="-112" charset="0"/>
              <a:buChar char="-"/>
            </a:pPr>
            <a:r>
              <a:rPr lang="en-US" sz="1200" dirty="0" smtClean="0">
                <a:solidFill>
                  <a:srgbClr val="3333CC"/>
                </a:solidFill>
                <a:ea typeface="ヒラギノ角ゴ Pro W3" pitchFamily="-112" charset="-128"/>
              </a:rPr>
              <a:t>Proper weighting of the most important parameters.</a:t>
            </a:r>
          </a:p>
          <a:p>
            <a:pPr marL="1199532" lvl="3" indent="-341909">
              <a:lnSpc>
                <a:spcPct val="90000"/>
              </a:lnSpc>
              <a:buFont typeface="Lucida Grande" pitchFamily="-112" charset="0"/>
              <a:buChar char="-"/>
            </a:pPr>
            <a:r>
              <a:rPr lang="en-US" sz="1100" dirty="0" smtClean="0">
                <a:solidFill>
                  <a:srgbClr val="FF3300"/>
                </a:solidFill>
                <a:ea typeface="ヒラギノ角ゴ Pro W3" pitchFamily="-112" charset="-128"/>
              </a:rPr>
              <a:t>Can be scenario dependent.</a:t>
            </a:r>
            <a:endParaRPr lang="en-US" dirty="0" smtClean="0">
              <a:solidFill>
                <a:schemeClr val="tx2"/>
              </a:solidFill>
              <a:ea typeface="ヒラギノ角ゴ Pro W3" pitchFamily="-112" charset="-128"/>
            </a:endParaRPr>
          </a:p>
          <a:p>
            <a:pPr>
              <a:lnSpc>
                <a:spcPct val="90000"/>
              </a:lnSpc>
            </a:pPr>
            <a:r>
              <a:rPr lang="en-US" sz="1600" dirty="0" smtClean="0">
                <a:solidFill>
                  <a:schemeClr val="tx2"/>
                </a:solidFill>
                <a:ea typeface="ヒラギノ角ゴ Pro W3" pitchFamily="-112" charset="-128"/>
              </a:rPr>
              <a:t>Desired physics and operations benefits:</a:t>
            </a:r>
          </a:p>
          <a:p>
            <a:pPr lvl="1">
              <a:lnSpc>
                <a:spcPct val="90000"/>
              </a:lnSpc>
            </a:pPr>
            <a:r>
              <a:rPr lang="en-US" sz="1200" dirty="0" smtClean="0">
                <a:solidFill>
                  <a:srgbClr val="3333CC"/>
                </a:solidFill>
                <a:ea typeface="ヒラギノ角ゴ Pro W3" pitchFamily="-112" charset="-128"/>
              </a:rPr>
              <a:t>Better regulation of inner and bottom gaps in high-performance plasmas.</a:t>
            </a:r>
          </a:p>
          <a:p>
            <a:pPr lvl="1">
              <a:lnSpc>
                <a:spcPct val="90000"/>
              </a:lnSpc>
            </a:pPr>
            <a:r>
              <a:rPr lang="en-US" sz="1200" dirty="0" smtClean="0">
                <a:solidFill>
                  <a:srgbClr val="3333CC"/>
                </a:solidFill>
                <a:ea typeface="ヒラギノ角ゴ Pro W3" pitchFamily="-112" charset="-128"/>
              </a:rPr>
              <a:t>More rapid development of complex scenarios.</a:t>
            </a:r>
          </a:p>
          <a:p>
            <a:pPr>
              <a:lnSpc>
                <a:spcPct val="90000"/>
              </a:lnSpc>
            </a:pPr>
            <a:r>
              <a:rPr lang="en-US" sz="1600" dirty="0" smtClean="0">
                <a:solidFill>
                  <a:schemeClr val="tx2"/>
                </a:solidFill>
                <a:ea typeface="ヒラギノ角ゴ Pro W3" pitchFamily="-112" charset="-128"/>
              </a:rPr>
              <a:t>Highly desirable for NSTX-Upgrade, where manual programming of 16 coils, including interactions, will likely be impossible.</a:t>
            </a:r>
          </a:p>
        </p:txBody>
      </p:sp>
      <p:sp>
        <p:nvSpPr>
          <p:cNvPr id="65540" name="TextBox 22"/>
          <p:cNvSpPr txBox="1">
            <a:spLocks noChangeArrowheads="1"/>
          </p:cNvSpPr>
          <p:nvPr/>
        </p:nvSpPr>
        <p:spPr bwMode="auto">
          <a:xfrm>
            <a:off x="2423409" y="2098302"/>
            <a:ext cx="816227" cy="27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/>
              <a:t>M-Matrix</a:t>
            </a:r>
          </a:p>
        </p:txBody>
      </p:sp>
      <p:sp>
        <p:nvSpPr>
          <p:cNvPr id="6554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681"/>
          </a:xfrm>
        </p:spPr>
        <p:txBody>
          <a:bodyPr/>
          <a:lstStyle/>
          <a:p>
            <a:r>
              <a:rPr lang="en-US" smtClean="0">
                <a:ea typeface="ヒラギノ角ゴ Pro W3" pitchFamily="-112" charset="-128"/>
              </a:rPr>
              <a:t>Improvements to the Shape Controller Will Allow Higher Performance Scenarios and Reduce Development Time.</a:t>
            </a:r>
          </a:p>
        </p:txBody>
      </p:sp>
      <p:graphicFrame>
        <p:nvGraphicFramePr>
          <p:cNvPr id="65538" name="Object 2"/>
          <p:cNvGraphicFramePr>
            <a:graphicFrameLocks noChangeAspect="1"/>
          </p:cNvGraphicFramePr>
          <p:nvPr/>
        </p:nvGraphicFramePr>
        <p:xfrm>
          <a:off x="1575955" y="2479302"/>
          <a:ext cx="2462068" cy="900673"/>
        </p:xfrm>
        <a:graphic>
          <a:graphicData uri="http://schemas.openxmlformats.org/presentationml/2006/ole">
            <p:oleObj spid="_x0000_s1044482" name="Equation" r:id="rId3" imgW="1981200" imgH="723900" progId="Equation.3">
              <p:embed/>
            </p:oleObj>
          </a:graphicData>
        </a:graphic>
      </p:graphicFrame>
      <p:pic>
        <p:nvPicPr>
          <p:cNvPr id="65542" name="Picture 19" descr="Screen shot 2010-12-22 at 3.37.14 PM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512" y="1376923"/>
            <a:ext cx="2667000" cy="516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3" name="TextBox 20"/>
          <p:cNvSpPr txBox="1">
            <a:spLocks noChangeArrowheads="1"/>
          </p:cNvSpPr>
          <p:nvPr/>
        </p:nvSpPr>
        <p:spPr bwMode="auto">
          <a:xfrm>
            <a:off x="5562023" y="986117"/>
            <a:ext cx="3581977" cy="461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/>
              <a:t>Example high-</a:t>
            </a:r>
            <a:r>
              <a:rPr lang="en-US">
                <a:latin typeface="Symbol" pitchFamily="18" charset="2"/>
              </a:rPr>
              <a:t>k</a:t>
            </a:r>
            <a:r>
              <a:rPr lang="en-US"/>
              <a:t> shape and control segments</a:t>
            </a:r>
          </a:p>
          <a:p>
            <a:pPr algn="ctr"/>
            <a:r>
              <a:rPr lang="en-US"/>
              <a:t>OH leakage flux drives the bottom gap to zero</a:t>
            </a:r>
            <a:endParaRPr lang="en-US">
              <a:latin typeface="Symbol" pitchFamily="18" charset="2"/>
            </a:endParaRPr>
          </a:p>
        </p:txBody>
      </p:sp>
      <p:sp>
        <p:nvSpPr>
          <p:cNvPr id="65544" name="TextBox 21"/>
          <p:cNvSpPr txBox="1">
            <a:spLocks noChangeArrowheads="1"/>
          </p:cNvSpPr>
          <p:nvPr/>
        </p:nvSpPr>
        <p:spPr bwMode="auto">
          <a:xfrm>
            <a:off x="1344118" y="2022662"/>
            <a:ext cx="820139" cy="461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/>
              <a:t>Coil </a:t>
            </a:r>
          </a:p>
          <a:p>
            <a:pPr algn="ctr"/>
            <a:r>
              <a:rPr lang="en-US"/>
              <a:t>Voltages</a:t>
            </a:r>
          </a:p>
        </p:txBody>
      </p:sp>
      <p:sp>
        <p:nvSpPr>
          <p:cNvPr id="65545" name="TextBox 23"/>
          <p:cNvSpPr txBox="1">
            <a:spLocks noChangeArrowheads="1"/>
          </p:cNvSpPr>
          <p:nvPr/>
        </p:nvSpPr>
        <p:spPr bwMode="auto">
          <a:xfrm>
            <a:off x="3092739" y="2022662"/>
            <a:ext cx="1251238" cy="461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/>
              <a:t>Segment Errors</a:t>
            </a:r>
          </a:p>
        </p:txBody>
      </p:sp>
      <p:sp>
        <p:nvSpPr>
          <p:cNvPr id="65546" name="Left Brace 24"/>
          <p:cNvSpPr>
            <a:spLocks/>
          </p:cNvSpPr>
          <p:nvPr/>
        </p:nvSpPr>
        <p:spPr bwMode="auto">
          <a:xfrm rot="5400000">
            <a:off x="2672922" y="1831462"/>
            <a:ext cx="152680" cy="1143000"/>
          </a:xfrm>
          <a:prstGeom prst="leftBrace">
            <a:avLst>
              <a:gd name="adj1" fmla="val 8309"/>
              <a:gd name="adj2" fmla="val 50000"/>
            </a:avLst>
          </a:prstGeom>
          <a:noFill/>
          <a:ln w="15875">
            <a:solidFill>
              <a:schemeClr val="accent2"/>
            </a:solidFill>
            <a:round/>
            <a:headEnd/>
            <a:tailEnd/>
          </a:ln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cxnSp>
        <p:nvCxnSpPr>
          <p:cNvPr id="65547" name="Straight Connector 26"/>
          <p:cNvCxnSpPr>
            <a:cxnSpLocks noChangeShapeType="1"/>
          </p:cNvCxnSpPr>
          <p:nvPr/>
        </p:nvCxnSpPr>
        <p:spPr bwMode="auto">
          <a:xfrm rot="10800000" flipV="1">
            <a:off x="7162512" y="2972360"/>
            <a:ext cx="762000" cy="3810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5548" name="Straight Connector 27"/>
          <p:cNvCxnSpPr>
            <a:cxnSpLocks noChangeShapeType="1"/>
          </p:cNvCxnSpPr>
          <p:nvPr/>
        </p:nvCxnSpPr>
        <p:spPr bwMode="auto">
          <a:xfrm rot="5400000">
            <a:off x="7009832" y="2438681"/>
            <a:ext cx="686360" cy="3810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5549" name="Straight Connector 32"/>
          <p:cNvCxnSpPr>
            <a:cxnSpLocks noChangeShapeType="1"/>
          </p:cNvCxnSpPr>
          <p:nvPr/>
        </p:nvCxnSpPr>
        <p:spPr bwMode="auto">
          <a:xfrm>
            <a:off x="6351444" y="5639360"/>
            <a:ext cx="381000" cy="1401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65550" name="Straight Connector 33"/>
          <p:cNvCxnSpPr>
            <a:cxnSpLocks noChangeShapeType="1"/>
          </p:cNvCxnSpPr>
          <p:nvPr/>
        </p:nvCxnSpPr>
        <p:spPr bwMode="auto">
          <a:xfrm flipV="1">
            <a:off x="6715126" y="5460066"/>
            <a:ext cx="482023" cy="184897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65551" name="Straight Connector 38"/>
          <p:cNvCxnSpPr>
            <a:cxnSpLocks noChangeShapeType="1"/>
          </p:cNvCxnSpPr>
          <p:nvPr/>
        </p:nvCxnSpPr>
        <p:spPr bwMode="auto">
          <a:xfrm rot="10800000" flipV="1">
            <a:off x="6248977" y="5334001"/>
            <a:ext cx="381000" cy="30536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5552" name="Straight Connector 40"/>
          <p:cNvCxnSpPr>
            <a:cxnSpLocks noChangeShapeType="1"/>
          </p:cNvCxnSpPr>
          <p:nvPr/>
        </p:nvCxnSpPr>
        <p:spPr bwMode="auto">
          <a:xfrm rot="16200000" flipV="1">
            <a:off x="6286352" y="2324521"/>
            <a:ext cx="609320" cy="3810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5553" name="Straight Connector 45"/>
          <p:cNvCxnSpPr>
            <a:cxnSpLocks noChangeShapeType="1"/>
          </p:cNvCxnSpPr>
          <p:nvPr/>
        </p:nvCxnSpPr>
        <p:spPr bwMode="auto">
          <a:xfrm>
            <a:off x="6400512" y="2098302"/>
            <a:ext cx="381000" cy="1401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65554" name="Straight Connector 46"/>
          <p:cNvCxnSpPr>
            <a:cxnSpLocks noChangeShapeType="1"/>
          </p:cNvCxnSpPr>
          <p:nvPr/>
        </p:nvCxnSpPr>
        <p:spPr bwMode="auto">
          <a:xfrm>
            <a:off x="6764194" y="2098302"/>
            <a:ext cx="474806" cy="187699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65555" name="Straight Connector 48"/>
          <p:cNvCxnSpPr>
            <a:cxnSpLocks noChangeShapeType="1"/>
          </p:cNvCxnSpPr>
          <p:nvPr/>
        </p:nvCxnSpPr>
        <p:spPr bwMode="auto">
          <a:xfrm>
            <a:off x="7162512" y="4496360"/>
            <a:ext cx="762000" cy="30396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5556" name="Straight Connector 51"/>
          <p:cNvCxnSpPr>
            <a:cxnSpLocks noChangeShapeType="1"/>
          </p:cNvCxnSpPr>
          <p:nvPr/>
        </p:nvCxnSpPr>
        <p:spPr bwMode="auto">
          <a:xfrm rot="16200000" flipH="1">
            <a:off x="7048352" y="4991521"/>
            <a:ext cx="609320" cy="3810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5557" name="Straight Connector 56"/>
          <p:cNvCxnSpPr>
            <a:cxnSpLocks noChangeShapeType="1"/>
          </p:cNvCxnSpPr>
          <p:nvPr/>
        </p:nvCxnSpPr>
        <p:spPr bwMode="auto">
          <a:xfrm rot="5400000">
            <a:off x="6785438" y="1994372"/>
            <a:ext cx="211511" cy="66386"/>
          </a:xfrm>
          <a:prstGeom prst="line">
            <a:avLst/>
          </a:prstGeom>
          <a:noFill/>
          <a:ln w="15875">
            <a:solidFill>
              <a:srgbClr val="FF3300"/>
            </a:solidFill>
            <a:round/>
            <a:headEnd/>
            <a:tailEnd/>
          </a:ln>
        </p:spPr>
      </p:cxnSp>
      <p:cxnSp>
        <p:nvCxnSpPr>
          <p:cNvPr id="65558" name="Straight Connector 59"/>
          <p:cNvCxnSpPr>
            <a:cxnSpLocks noChangeShapeType="1"/>
          </p:cNvCxnSpPr>
          <p:nvPr/>
        </p:nvCxnSpPr>
        <p:spPr bwMode="auto">
          <a:xfrm rot="16200000" flipH="1">
            <a:off x="6791190" y="5706171"/>
            <a:ext cx="210110" cy="76489"/>
          </a:xfrm>
          <a:prstGeom prst="line">
            <a:avLst/>
          </a:prstGeom>
          <a:noFill/>
          <a:ln w="15875">
            <a:solidFill>
              <a:srgbClr val="FF3300"/>
            </a:solidFill>
            <a:round/>
            <a:headEnd/>
            <a:tailEnd/>
          </a:ln>
        </p:spPr>
      </p:cxnSp>
      <p:cxnSp>
        <p:nvCxnSpPr>
          <p:cNvPr id="65559" name="Straight Connector 61"/>
          <p:cNvCxnSpPr>
            <a:cxnSpLocks noChangeShapeType="1"/>
          </p:cNvCxnSpPr>
          <p:nvPr/>
        </p:nvCxnSpPr>
        <p:spPr bwMode="auto">
          <a:xfrm rot="5400000">
            <a:off x="6362565" y="5447588"/>
            <a:ext cx="305360" cy="22946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</p:cxnSp>
      <p:sp>
        <p:nvSpPr>
          <p:cNvPr id="25" name="TextBox 24"/>
          <p:cNvSpPr txBox="1"/>
          <p:nvPr/>
        </p:nvSpPr>
        <p:spPr>
          <a:xfrm>
            <a:off x="7696200" y="5867400"/>
            <a:ext cx="1327607" cy="246221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E. </a:t>
            </a:r>
            <a:r>
              <a:rPr kumimoji="0" lang="en-US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Kolemen</a:t>
            </a: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, PPPL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267200" y="1905000"/>
            <a:ext cx="1082298" cy="187744"/>
          </a:xfrm>
          <a:prstGeom prst="rect">
            <a:avLst/>
          </a:prstGeom>
          <a:solidFill>
            <a:srgbClr val="CCECFF"/>
          </a:solidFill>
          <a:ln w="31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tIns="0" rIns="45720" bIns="18288" rtlCol="0">
            <a:spAutoFit/>
          </a:bodyPr>
          <a:lstStyle/>
          <a:p>
            <a:pPr marL="57150" indent="-57150" algn="ctr"/>
            <a:r>
              <a:rPr lang="en-US" sz="1100" i="0" dirty="0" smtClean="0">
                <a:solidFill>
                  <a:schemeClr val="tx2"/>
                </a:solidFill>
                <a:latin typeface="Arial Narrow" pitchFamily="34" charset="0"/>
              </a:rPr>
              <a:t>General Atomics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681"/>
          </a:xfrm>
        </p:spPr>
        <p:txBody>
          <a:bodyPr/>
          <a:lstStyle/>
          <a:p>
            <a:r>
              <a:rPr lang="en-US" dirty="0" smtClean="0">
                <a:ea typeface="ヒラギノ角ゴ Pro W3" pitchFamily="-112" charset="-128"/>
              </a:rPr>
              <a:t>Control of 4 Strike Points (SP) </a:t>
            </a:r>
            <a:br>
              <a:rPr lang="en-US" dirty="0" smtClean="0">
                <a:ea typeface="ヒラギノ角ゴ Pro W3" pitchFamily="-112" charset="-128"/>
              </a:rPr>
            </a:br>
            <a:r>
              <a:rPr lang="en-US" dirty="0" smtClean="0">
                <a:ea typeface="ヒラギノ角ゴ Pro W3" pitchFamily="-112" charset="-128"/>
              </a:rPr>
              <a:t>Developed To Support LLD Experiments</a:t>
            </a:r>
            <a:endParaRPr lang="en-US" dirty="0" smtClean="0">
              <a:ea typeface="ヒラギノ角ゴ Pro W3" pitchFamily="-112" charset="-128"/>
              <a:cs typeface="Arial" pitchFamily="34" charset="0"/>
            </a:endParaRPr>
          </a:p>
        </p:txBody>
      </p:sp>
      <p:sp>
        <p:nvSpPr>
          <p:cNvPr id="60419" name="Content Placeholder 13"/>
          <p:cNvSpPr>
            <a:spLocks noGrp="1"/>
          </p:cNvSpPr>
          <p:nvPr>
            <p:ph idx="1"/>
          </p:nvPr>
        </p:nvSpPr>
        <p:spPr>
          <a:xfrm>
            <a:off x="0" y="1067361"/>
            <a:ext cx="5410489" cy="4800320"/>
          </a:xfrm>
        </p:spPr>
        <p:txBody>
          <a:bodyPr/>
          <a:lstStyle/>
          <a:p>
            <a:r>
              <a:rPr lang="en-US" smtClean="0">
                <a:ea typeface="ヒラギノ角ゴ Pro W3" pitchFamily="-112" charset="-128"/>
              </a:rPr>
              <a:t>FY-09 S.P. Control</a:t>
            </a:r>
          </a:p>
          <a:p>
            <a:pPr lvl="1"/>
            <a:r>
              <a:rPr lang="en-US" smtClean="0">
                <a:ea typeface="ヒラギノ角ゴ Pro W3" pitchFamily="-112" charset="-128"/>
              </a:rPr>
              <a:t>Had uncontrolled dr</a:t>
            </a:r>
            <a:r>
              <a:rPr lang="en-US" baseline="-25000" smtClean="0">
                <a:ea typeface="ヒラギノ角ゴ Pro W3" pitchFamily="-112" charset="-128"/>
              </a:rPr>
              <a:t>sep</a:t>
            </a:r>
            <a:r>
              <a:rPr lang="en-US" smtClean="0">
                <a:ea typeface="ヒラギノ角ゴ Pro W3" pitchFamily="-112" charset="-128"/>
              </a:rPr>
              <a:t> ramps when only lower S.P. under control.</a:t>
            </a:r>
          </a:p>
          <a:p>
            <a:r>
              <a:rPr lang="en-US" smtClean="0">
                <a:ea typeface="ヒラギノ角ゴ Pro W3" pitchFamily="-112" charset="-128"/>
              </a:rPr>
              <a:t>FY-10: Optimized 4 S.P. Controller</a:t>
            </a:r>
          </a:p>
          <a:p>
            <a:pPr lvl="1"/>
            <a:r>
              <a:rPr lang="en-US" smtClean="0">
                <a:ea typeface="ヒラギノ角ゴ Pro W3" pitchFamily="-112" charset="-128"/>
              </a:rPr>
              <a:t>Eliminated dr</a:t>
            </a:r>
            <a:r>
              <a:rPr lang="en-US" baseline="-25000" smtClean="0">
                <a:ea typeface="ヒラギノ角ゴ Pro W3" pitchFamily="-112" charset="-128"/>
              </a:rPr>
              <a:t>sep</a:t>
            </a:r>
            <a:r>
              <a:rPr lang="en-US" smtClean="0">
                <a:ea typeface="ヒラギノ角ゴ Pro W3" pitchFamily="-112" charset="-128"/>
              </a:rPr>
              <a:t> ramps.</a:t>
            </a:r>
          </a:p>
          <a:p>
            <a:pPr lvl="1"/>
            <a:r>
              <a:rPr lang="en-US" smtClean="0">
                <a:ea typeface="ヒラギノ角ゴ Pro W3" pitchFamily="-112" charset="-128"/>
              </a:rPr>
              <a:t>Used for initial LLD experiments.</a:t>
            </a:r>
          </a:p>
        </p:txBody>
      </p:sp>
      <p:pic>
        <p:nvPicPr>
          <p:cNvPr id="60420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83069" y="942696"/>
            <a:ext cx="3760932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Picture 6"/>
          <p:cNvPicPr>
            <a:picLocks noChangeAspect="1"/>
          </p:cNvPicPr>
          <p:nvPr/>
        </p:nvPicPr>
        <p:blipFill>
          <a:blip r:embed="rId3" cstate="print"/>
          <a:srcRect l="64317" t="67191" r="583" b="1222"/>
          <a:stretch>
            <a:fillRect/>
          </a:stretch>
        </p:blipFill>
        <p:spPr bwMode="auto">
          <a:xfrm>
            <a:off x="228023" y="3810000"/>
            <a:ext cx="4064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489" y="4842342"/>
            <a:ext cx="3466523" cy="1634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371600" y="3810000"/>
            <a:ext cx="1524000" cy="160044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tIns="18288" rIns="45720" bIns="18288" rtlCol="0">
            <a:spAutoFit/>
          </a:bodyPr>
          <a:lstStyle/>
          <a:p>
            <a:pPr marL="57150" indent="-57150">
              <a:buFont typeface="Arial" pitchFamily="34" charset="0"/>
              <a:buChar char="•"/>
            </a:pPr>
            <a:r>
              <a:rPr lang="it-IT" sz="800" i="0" dirty="0" smtClean="0">
                <a:solidFill>
                  <a:schemeClr val="tx2"/>
                </a:solidFill>
                <a:latin typeface="Arial Narrow" pitchFamily="34" charset="0"/>
              </a:rPr>
              <a:t>E. Kolemen, NF 50 (2010) 105010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47800" y="4419600"/>
            <a:ext cx="1082298" cy="187744"/>
          </a:xfrm>
          <a:prstGeom prst="rect">
            <a:avLst/>
          </a:prstGeom>
          <a:solidFill>
            <a:srgbClr val="CCECFF"/>
          </a:solidFill>
          <a:ln w="31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tIns="0" rIns="45720" bIns="18288" rtlCol="0">
            <a:spAutoFit/>
          </a:bodyPr>
          <a:lstStyle/>
          <a:p>
            <a:pPr marL="57150" indent="-57150" algn="ctr"/>
            <a:r>
              <a:rPr lang="en-US" sz="1100" i="0" dirty="0" smtClean="0">
                <a:solidFill>
                  <a:schemeClr val="tx2"/>
                </a:solidFill>
                <a:latin typeface="Arial Narrow" pitchFamily="34" charset="0"/>
              </a:rPr>
              <a:t>General Atomics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13"/>
          <p:cNvPicPr>
            <a:picLocks noChangeAspect="1" noChangeArrowheads="1"/>
          </p:cNvPicPr>
          <p:nvPr/>
        </p:nvPicPr>
        <p:blipFill>
          <a:blip r:embed="rId4" cstate="print"/>
          <a:srcRect t="3999" r="6709"/>
          <a:stretch>
            <a:fillRect/>
          </a:stretch>
        </p:blipFill>
        <p:spPr bwMode="auto">
          <a:xfrm>
            <a:off x="5943023" y="1599640"/>
            <a:ext cx="2667000" cy="182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 rot="16200000" flipV="1">
            <a:off x="8397387" y="2118486"/>
            <a:ext cx="586909" cy="8659"/>
          </a:xfrm>
          <a:prstGeom prst="straightConnector1">
            <a:avLst/>
          </a:prstGeom>
          <a:noFill/>
          <a:ln w="38100">
            <a:solidFill>
              <a:srgbClr val="FF3300"/>
            </a:solidFill>
            <a:round/>
            <a:headEnd type="arrow" w="med" len="med"/>
            <a:tailEnd type="arrow" w="med" len="med"/>
          </a:ln>
          <a:effectLst>
            <a:outerShdw dist="38100" dir="2700000" algn="tl" rotWithShape="0">
              <a:srgbClr val="808080">
                <a:alpha val="42999"/>
              </a:srgbClr>
            </a:outerShdw>
          </a:effectLst>
        </p:spPr>
      </p:cxn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8768773" y="1905000"/>
            <a:ext cx="132773" cy="477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808080">
                <a:alpha val="42999"/>
              </a:srgbClr>
            </a:outerShdw>
          </a:effectLst>
        </p:spPr>
        <p:txBody>
          <a:bodyPr lIns="91429" tIns="45714" rIns="91429" bIns="45714">
            <a:spAutoFit/>
          </a:bodyPr>
          <a:lstStyle/>
          <a:p>
            <a:r>
              <a:rPr lang="en-US" sz="2500" dirty="0">
                <a:solidFill>
                  <a:srgbClr val="FF3300"/>
                </a:solidFill>
                <a:latin typeface="Arial" pitchFamily="34" charset="0"/>
              </a:rPr>
              <a:t>h</a:t>
            </a:r>
            <a:endParaRPr lang="en-US" sz="2500" baseline="-25000" dirty="0">
              <a:solidFill>
                <a:srgbClr val="FF3300"/>
              </a:solidFill>
              <a:latin typeface="Arial" pitchFamily="34" charset="0"/>
            </a:endParaRPr>
          </a:p>
        </p:txBody>
      </p:sp>
      <p:pic>
        <p:nvPicPr>
          <p:cNvPr id="6144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978" y="3915055"/>
            <a:ext cx="2971512" cy="2575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>
            <a:off x="7598353" y="5500689"/>
            <a:ext cx="528205" cy="8404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 type="arrow" w="med" len="med"/>
            <a:tailEnd type="arrow" w="med" len="med"/>
          </a:ln>
          <a:effectLst>
            <a:outerShdw dist="38100" dir="2700000" algn="tl" rotWithShape="0">
              <a:srgbClr val="808080">
                <a:alpha val="42999"/>
              </a:srgbClr>
            </a:outerShdw>
          </a:effectLst>
        </p:spPr>
      </p:cxn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 rot="16200000" flipV="1">
            <a:off x="8381236" y="4801636"/>
            <a:ext cx="616324" cy="5773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 type="arrow" w="med" len="med"/>
            <a:tailEnd type="arrow" w="med" len="med"/>
          </a:ln>
          <a:effectLst>
            <a:outerShdw dist="38100" dir="2700000" algn="tl" rotWithShape="0">
              <a:srgbClr val="808080">
                <a:alpha val="42999"/>
              </a:srgbClr>
            </a:outerShdw>
          </a:effectLst>
        </p:spPr>
      </p:cxnSp>
      <p:sp>
        <p:nvSpPr>
          <p:cNvPr id="15" name="TextBox 14"/>
          <p:cNvSpPr txBox="1"/>
          <p:nvPr/>
        </p:nvSpPr>
        <p:spPr bwMode="auto">
          <a:xfrm>
            <a:off x="7777307" y="5467070"/>
            <a:ext cx="715818" cy="430025"/>
          </a:xfrm>
          <a:prstGeom prst="rect">
            <a:avLst/>
          </a:prstGeom>
          <a:noFill/>
          <a:effectLst/>
        </p:spPr>
        <p:txBody>
          <a:bodyPr lIns="91429" tIns="45714" rIns="91429" bIns="45714">
            <a:spAutoFit/>
          </a:bodyPr>
          <a:lstStyle/>
          <a:p>
            <a:r>
              <a:rPr lang="en-US" sz="2200" dirty="0" err="1">
                <a:solidFill>
                  <a:srgbClr val="1833FE"/>
                </a:solidFill>
                <a:latin typeface="Arial" pitchFamily="34" charset="0"/>
              </a:rPr>
              <a:t>P</a:t>
            </a:r>
            <a:r>
              <a:rPr lang="en-US" sz="2200" baseline="-25000" dirty="0" err="1">
                <a:solidFill>
                  <a:srgbClr val="1833FE"/>
                </a:solidFill>
                <a:latin typeface="Arial" pitchFamily="34" charset="0"/>
              </a:rPr>
              <a:t>u</a:t>
            </a:r>
            <a:endParaRPr lang="en-US" sz="2200" baseline="-25000" dirty="0">
              <a:solidFill>
                <a:srgbClr val="1833FE"/>
              </a:solidFill>
              <a:latin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8750012" y="4572000"/>
            <a:ext cx="317500" cy="430875"/>
          </a:xfrm>
          <a:prstGeom prst="rect">
            <a:avLst/>
          </a:prstGeom>
          <a:noFill/>
          <a:effectLst/>
        </p:spPr>
        <p:txBody>
          <a:bodyPr lIns="91429" tIns="45714" rIns="91429" bIns="45714">
            <a:spAutoFit/>
          </a:bodyPr>
          <a:lstStyle/>
          <a:p>
            <a:r>
              <a:rPr lang="en-US" sz="2200" dirty="0">
                <a:solidFill>
                  <a:srgbClr val="1833FE"/>
                </a:solidFill>
                <a:latin typeface="Arial" pitchFamily="34" charset="0"/>
              </a:rPr>
              <a:t>A</a:t>
            </a:r>
            <a:endParaRPr lang="en-US" sz="2200" baseline="-25000" dirty="0">
              <a:solidFill>
                <a:srgbClr val="1833FE"/>
              </a:solidFill>
              <a:latin typeface="Arial" pitchFamily="34" charset="0"/>
            </a:endParaRPr>
          </a:p>
        </p:txBody>
      </p:sp>
      <p:sp>
        <p:nvSpPr>
          <p:cNvPr id="61451" name="Rectangle 32"/>
          <p:cNvSpPr>
            <a:spLocks noChangeArrowheads="1"/>
          </p:cNvSpPr>
          <p:nvPr/>
        </p:nvSpPr>
        <p:spPr bwMode="auto">
          <a:xfrm>
            <a:off x="5764069" y="1043549"/>
            <a:ext cx="3352512" cy="58474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1407" tIns="45704" rIns="91407" bIns="45704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Arial" pitchFamily="34" charset="0"/>
              </a:rPr>
              <a:t>Control Output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  <a:latin typeface="Arial" pitchFamily="34" charset="0"/>
              </a:rPr>
              <a:t>(PF-2L Coil Voltage)</a:t>
            </a:r>
            <a:endParaRPr lang="en-US" sz="1600" dirty="0">
              <a:latin typeface="Arial" pitchFamily="34" charset="0"/>
            </a:endParaRPr>
          </a:p>
        </p:txBody>
      </p:sp>
      <p:sp>
        <p:nvSpPr>
          <p:cNvPr id="22" name="Rectangle 41"/>
          <p:cNvSpPr txBox="1">
            <a:spLocks noChangeArrowheads="1"/>
          </p:cNvSpPr>
          <p:nvPr/>
        </p:nvSpPr>
        <p:spPr bwMode="auto">
          <a:xfrm>
            <a:off x="-761999" y="0"/>
            <a:ext cx="7772977" cy="3200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/>
          <a:lstStyle/>
          <a:p>
            <a:pPr marL="455879" indent="-455879">
              <a:lnSpc>
                <a:spcPct val="80000"/>
              </a:lnSpc>
              <a:spcBef>
                <a:spcPct val="20000"/>
              </a:spcBef>
            </a:pPr>
            <a:r>
              <a:rPr lang="en-US" sz="2400" b="0" i="0" dirty="0">
                <a:solidFill>
                  <a:srgbClr val="000000"/>
                </a:solidFill>
                <a:latin typeface="Arial" pitchFamily="34" charset="0"/>
              </a:rPr>
              <a:t>	</a:t>
            </a:r>
          </a:p>
          <a:p>
            <a:pPr marL="455879" indent="-455879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n-US" sz="2400" b="0" i="0" dirty="0">
              <a:solidFill>
                <a:srgbClr val="000000"/>
              </a:solidFill>
              <a:latin typeface="Arial" pitchFamily="34" charset="0"/>
            </a:endParaRPr>
          </a:p>
          <a:p>
            <a:pPr marL="455879" indent="-455879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n-US" sz="2400" b="0" i="0" dirty="0">
              <a:solidFill>
                <a:srgbClr val="000000"/>
              </a:solidFill>
              <a:latin typeface="Arial" pitchFamily="34" charset="0"/>
            </a:endParaRPr>
          </a:p>
          <a:p>
            <a:pPr marL="455879" indent="-455879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n-US" sz="2400" b="0" i="0" dirty="0">
              <a:solidFill>
                <a:srgbClr val="000000"/>
              </a:solidFill>
              <a:latin typeface="Arial" pitchFamily="34" charset="0"/>
            </a:endParaRPr>
          </a:p>
          <a:p>
            <a:pPr marL="455879" indent="-455879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n-US" sz="2400" b="0" i="0" dirty="0">
              <a:solidFill>
                <a:srgbClr val="000000"/>
              </a:solidFill>
              <a:latin typeface="Arial" pitchFamily="34" charset="0"/>
            </a:endParaRPr>
          </a:p>
          <a:p>
            <a:pPr marL="455879" indent="-455879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n-US" sz="2400" b="0" i="0" dirty="0">
              <a:solidFill>
                <a:srgbClr val="000000"/>
              </a:solidFill>
              <a:latin typeface="Arial" pitchFamily="34" charset="0"/>
            </a:endParaRPr>
          </a:p>
          <a:p>
            <a:pPr marL="455879" indent="-455879">
              <a:lnSpc>
                <a:spcPct val="80000"/>
              </a:lnSpc>
              <a:spcBef>
                <a:spcPct val="20000"/>
              </a:spcBef>
            </a:pPr>
            <a:endParaRPr lang="en-US" sz="2400" b="0" i="0" dirty="0">
              <a:solidFill>
                <a:srgbClr val="000000"/>
              </a:solidFill>
              <a:latin typeface="Arial" pitchFamily="34" charset="0"/>
            </a:endParaRPr>
          </a:p>
          <a:p>
            <a:pPr marL="455879" indent="-455879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n-US" sz="2400" b="0" i="0" dirty="0">
              <a:solidFill>
                <a:srgbClr val="000000"/>
              </a:solidFill>
              <a:latin typeface="Arial" pitchFamily="34" charset="0"/>
            </a:endParaRPr>
          </a:p>
          <a:p>
            <a:pPr marL="455879" indent="-455879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n-US" sz="2400" b="0" i="0" dirty="0">
              <a:solidFill>
                <a:srgbClr val="000000"/>
              </a:solidFill>
              <a:latin typeface="Arial" pitchFamily="34" charset="0"/>
            </a:endParaRPr>
          </a:p>
          <a:p>
            <a:pPr marL="455879" indent="-455879">
              <a:lnSpc>
                <a:spcPct val="80000"/>
              </a:lnSpc>
              <a:spcBef>
                <a:spcPct val="20000"/>
              </a:spcBef>
            </a:pPr>
            <a:endParaRPr lang="en-US" sz="3400" b="0" i="0" dirty="0">
              <a:solidFill>
                <a:srgbClr val="000000"/>
              </a:solidFill>
              <a:latin typeface="Arial" pitchFamily="34" charset="0"/>
            </a:endParaRPr>
          </a:p>
          <a:p>
            <a:pPr marL="856199" lvl="1" indent="-455879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endParaRPr lang="en-US" sz="2400" b="0" i="0" dirty="0">
              <a:solidFill>
                <a:srgbClr val="000000"/>
              </a:solidFill>
              <a:latin typeface="Arial" pitchFamily="34" charset="0"/>
            </a:endParaRPr>
          </a:p>
          <a:p>
            <a:pPr marL="455879" indent="-455879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n-US" sz="2400" b="0" i="0" dirty="0">
              <a:solidFill>
                <a:srgbClr val="000000"/>
              </a:solidFill>
              <a:latin typeface="Arial" pitchFamily="34" charset="0"/>
            </a:endParaRPr>
          </a:p>
          <a:p>
            <a:pPr marL="455879" indent="-455879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n-US" sz="2400" b="0" i="0" dirty="0">
              <a:solidFill>
                <a:schemeClr val="tx1"/>
              </a:solidFill>
              <a:latin typeface="Arial" pitchFamily="34" charset="0"/>
            </a:endParaRPr>
          </a:p>
          <a:p>
            <a:pPr marL="455879" indent="-455879">
              <a:lnSpc>
                <a:spcPct val="80000"/>
              </a:lnSpc>
              <a:spcBef>
                <a:spcPct val="20000"/>
              </a:spcBef>
            </a:pPr>
            <a:endParaRPr lang="en-US" sz="2400" b="0" i="0" dirty="0">
              <a:solidFill>
                <a:schemeClr val="tx1"/>
              </a:solidFill>
              <a:latin typeface="Arial" pitchFamily="34" charset="0"/>
            </a:endParaRPr>
          </a:p>
        </p:txBody>
      </p:sp>
      <p:pic>
        <p:nvPicPr>
          <p:cNvPr id="61453" name="Picture 26"/>
          <p:cNvPicPr>
            <a:picLocks noChangeAspect="1"/>
          </p:cNvPicPr>
          <p:nvPr/>
        </p:nvPicPr>
        <p:blipFill>
          <a:blip r:embed="rId6" cstate="print"/>
          <a:srcRect l="10582" r="7014" b="20247"/>
          <a:stretch>
            <a:fillRect/>
          </a:stretch>
        </p:blipFill>
        <p:spPr bwMode="auto">
          <a:xfrm>
            <a:off x="76489" y="1021137"/>
            <a:ext cx="4876511" cy="1951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681"/>
          </a:xfrm>
        </p:spPr>
        <p:txBody>
          <a:bodyPr/>
          <a:lstStyle/>
          <a:p>
            <a:r>
              <a:rPr lang="en-US" smtClean="0">
                <a:ea typeface="ヒラギノ角ゴ Pro W3" pitchFamily="-112" charset="-128"/>
              </a:rPr>
              <a:t>New Capability for Experimental System ID: </a:t>
            </a:r>
            <a:br>
              <a:rPr lang="en-US" smtClean="0">
                <a:ea typeface="ヒラギノ角ゴ Pro W3" pitchFamily="-112" charset="-128"/>
              </a:rPr>
            </a:br>
            <a:r>
              <a:rPr lang="en-US" smtClean="0">
                <a:ea typeface="ヒラギノ角ゴ Pro W3" pitchFamily="-112" charset="-128"/>
              </a:rPr>
              <a:t>Closed Loop Auto-tune with Relay Feedback</a:t>
            </a:r>
          </a:p>
        </p:txBody>
      </p:sp>
      <p:sp>
        <p:nvSpPr>
          <p:cNvPr id="61455" name="Rectangle 41"/>
          <p:cNvSpPr txBox="1">
            <a:spLocks noChangeArrowheads="1"/>
          </p:cNvSpPr>
          <p:nvPr/>
        </p:nvSpPr>
        <p:spPr bwMode="auto">
          <a:xfrm>
            <a:off x="76490" y="2361640"/>
            <a:ext cx="5791488" cy="1372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7" tIns="45704" rIns="91407" bIns="45704"/>
          <a:lstStyle/>
          <a:p>
            <a:pPr marL="454455" indent="-454455">
              <a:lnSpc>
                <a:spcPct val="80000"/>
              </a:lnSpc>
              <a:spcBef>
                <a:spcPct val="20000"/>
              </a:spcBef>
            </a:pPr>
            <a:r>
              <a:rPr lang="en-US" sz="2400" b="0" i="0" dirty="0">
                <a:solidFill>
                  <a:srgbClr val="000000"/>
                </a:solidFill>
                <a:latin typeface="Arial" pitchFamily="34" charset="0"/>
              </a:rPr>
              <a:t>	</a:t>
            </a:r>
          </a:p>
          <a:p>
            <a:pPr marL="454455" indent="-454455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2000" b="0" i="0" dirty="0">
                <a:solidFill>
                  <a:srgbClr val="000000"/>
                </a:solidFill>
              </a:rPr>
              <a:t>The closed-loop plant response period (</a:t>
            </a:r>
            <a:r>
              <a:rPr lang="en-US" sz="2000" b="0" i="0" dirty="0" err="1">
                <a:solidFill>
                  <a:srgbClr val="000000"/>
                </a:solidFill>
              </a:rPr>
              <a:t>P</a:t>
            </a:r>
            <a:r>
              <a:rPr lang="en-US" sz="2000" b="0" i="0" baseline="-25000" dirty="0" err="1">
                <a:solidFill>
                  <a:srgbClr val="000000"/>
                </a:solidFill>
              </a:rPr>
              <a:t>u</a:t>
            </a:r>
            <a:r>
              <a:rPr lang="en-US" sz="2000" b="0" i="0" dirty="0">
                <a:solidFill>
                  <a:srgbClr val="000000"/>
                </a:solidFill>
              </a:rPr>
              <a:t>) &amp; amplitude (A) are used for PID controller tuning.</a:t>
            </a:r>
          </a:p>
          <a:p>
            <a:pPr marL="454455" indent="-454455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n-US" sz="2000" b="0" i="0" dirty="0">
              <a:solidFill>
                <a:srgbClr val="000000"/>
              </a:solidFill>
            </a:endParaRPr>
          </a:p>
          <a:p>
            <a:pPr marL="454455" indent="-454455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n-US" sz="2000" b="0" i="0" dirty="0">
              <a:solidFill>
                <a:srgbClr val="000000"/>
              </a:solidFill>
            </a:endParaRPr>
          </a:p>
          <a:p>
            <a:pPr marL="454455" indent="-454455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n-US" sz="2000" b="0" i="0" dirty="0">
              <a:solidFill>
                <a:srgbClr val="000000"/>
              </a:solidFill>
            </a:endParaRPr>
          </a:p>
          <a:p>
            <a:pPr marL="454455" indent="-454455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n-US" sz="2000" b="0" i="0" dirty="0">
              <a:solidFill>
                <a:srgbClr val="000000"/>
              </a:solidFill>
            </a:endParaRPr>
          </a:p>
          <a:p>
            <a:pPr marL="454455" indent="-454455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2000" b="0" i="0" dirty="0">
                <a:solidFill>
                  <a:srgbClr val="000000"/>
                </a:solidFill>
              </a:rPr>
              <a:t>Multiple advantages to closed loop tuning:</a:t>
            </a:r>
          </a:p>
          <a:p>
            <a:pPr marL="856199" lvl="1" indent="-454455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en-US" sz="2000" b="0" i="0" dirty="0">
                <a:solidFill>
                  <a:schemeClr val="accent2"/>
                </a:solidFill>
              </a:rPr>
              <a:t>Single-shot system-ID</a:t>
            </a:r>
          </a:p>
          <a:p>
            <a:pPr marL="1313502" lvl="2" indent="-454455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en-US" sz="2000" b="0" i="0" dirty="0">
                <a:solidFill>
                  <a:srgbClr val="FF0000"/>
                </a:solidFill>
              </a:rPr>
              <a:t>Save experimental time.</a:t>
            </a:r>
          </a:p>
          <a:p>
            <a:pPr marL="856199" lvl="1" indent="-454455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en-US" sz="2000" b="0" i="0" dirty="0">
                <a:solidFill>
                  <a:schemeClr val="accent2"/>
                </a:solidFill>
              </a:rPr>
              <a:t>Enable system ID for actuators that can’t be open loop</a:t>
            </a:r>
          </a:p>
          <a:p>
            <a:pPr marL="1313502" lvl="2" indent="-454455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en-US" sz="2000" b="0" i="0" dirty="0">
                <a:solidFill>
                  <a:srgbClr val="FF0000"/>
                </a:solidFill>
              </a:rPr>
              <a:t>e.g. vertical control.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132080" y="3478026"/>
            <a:ext cx="2591955" cy="584743"/>
          </a:xfrm>
          <a:prstGeom prst="rect">
            <a:avLst/>
          </a:prstGeom>
          <a:solidFill>
            <a:schemeClr val="bg1"/>
          </a:solidFill>
        </p:spPr>
        <p:txBody>
          <a:bodyPr lIns="91407" tIns="45704" rIns="91407" bIns="45704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Arial" pitchFamily="34" charset="0"/>
              </a:rPr>
              <a:t>Process Output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  <a:latin typeface="Arial" pitchFamily="34" charset="0"/>
              </a:rPr>
              <a:t>(Flux Error at Outer S.P.)</a:t>
            </a:r>
            <a:endParaRPr lang="en-US" sz="1600" dirty="0">
              <a:latin typeface="Arial" pitchFamily="34" charset="0"/>
            </a:endParaRPr>
          </a:p>
        </p:txBody>
      </p:sp>
      <p:pic>
        <p:nvPicPr>
          <p:cNvPr id="61457" name="Picture 31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978" y="3545262"/>
            <a:ext cx="2965739" cy="1102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58" name="Picture 30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38682" y="3810000"/>
            <a:ext cx="1337830" cy="72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1442" name="Object 2"/>
          <p:cNvGraphicFramePr>
            <a:graphicFrameLocks noChangeAspect="1"/>
          </p:cNvGraphicFramePr>
          <p:nvPr/>
        </p:nvGraphicFramePr>
        <p:xfrm>
          <a:off x="4030807" y="914681"/>
          <a:ext cx="2417329" cy="607919"/>
        </p:xfrm>
        <a:graphic>
          <a:graphicData uri="http://schemas.openxmlformats.org/presentationml/2006/ole">
            <p:oleObj spid="_x0000_s1042434" name="Equation" r:id="rId9" imgW="1778000" imgH="495300" progId="Equation.3">
              <p:embed/>
            </p:oleObj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4071519" y="6172200"/>
            <a:ext cx="1327607" cy="246221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E. </a:t>
            </a:r>
            <a:r>
              <a:rPr kumimoji="0" lang="en-US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Kolemen</a:t>
            </a: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, PPPL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681"/>
          </a:xfrm>
        </p:spPr>
        <p:txBody>
          <a:bodyPr/>
          <a:lstStyle/>
          <a:p>
            <a:r>
              <a:rPr lang="en-US" smtClean="0">
                <a:ea typeface="ヒラギノ角ゴ Pro W3" pitchFamily="-112" charset="-128"/>
              </a:rPr>
              <a:t>Developing a Better Reatime dZ/dt Estimator For Improved Vertical Control  in 2011 &amp; 12</a:t>
            </a:r>
          </a:p>
        </p:txBody>
      </p:sp>
      <p:sp>
        <p:nvSpPr>
          <p:cNvPr id="63494" name="Content Placeholder 2"/>
          <p:cNvSpPr>
            <a:spLocks noGrp="1"/>
          </p:cNvSpPr>
          <p:nvPr>
            <p:ph idx="1"/>
          </p:nvPr>
        </p:nvSpPr>
        <p:spPr>
          <a:xfrm>
            <a:off x="0" y="914681"/>
            <a:ext cx="9144000" cy="2133319"/>
          </a:xfrm>
        </p:spPr>
        <p:txBody>
          <a:bodyPr/>
          <a:lstStyle/>
          <a:p>
            <a:r>
              <a:rPr lang="en-US" sz="1800" dirty="0" smtClean="0">
                <a:ea typeface="ヒラギノ角ゴ Pro W3" pitchFamily="-112" charset="-128"/>
              </a:rPr>
              <a:t>NSTX has historically used the voltage difference between two loops for derivative control on the vertical position.</a:t>
            </a:r>
          </a:p>
          <a:p>
            <a:pPr lvl="1"/>
            <a:r>
              <a:rPr lang="en-US" sz="1600" dirty="0" smtClean="0">
                <a:ea typeface="ヒラギノ角ゴ Pro W3" pitchFamily="-112" charset="-128"/>
              </a:rPr>
              <a:t>Assume that                        , so that                       .</a:t>
            </a:r>
          </a:p>
          <a:p>
            <a:pPr lvl="1"/>
            <a:r>
              <a:rPr lang="en-US" sz="1600" dirty="0" smtClean="0">
                <a:ea typeface="ヒラギノ角ゴ Pro W3" pitchFamily="-112" charset="-128"/>
              </a:rPr>
              <a:t>Proportional part of PD controller provided by ISOFLUX.</a:t>
            </a:r>
          </a:p>
          <a:p>
            <a:r>
              <a:rPr lang="en-US" sz="1800" dirty="0" smtClean="0">
                <a:ea typeface="ヒラギノ角ゴ Pro W3" pitchFamily="-112" charset="-128"/>
              </a:rPr>
              <a:t>Use of additional loops can significantly improve the fidelity of the position, and thus velocity, estimate.</a:t>
            </a:r>
          </a:p>
          <a:p>
            <a:r>
              <a:rPr lang="en-US" sz="1800" dirty="0" smtClean="0">
                <a:ea typeface="ヒラギノ角ゴ Pro W3" pitchFamily="-112" charset="-128"/>
              </a:rPr>
              <a:t>Bringing additional loop voltages into PCS for improved </a:t>
            </a:r>
            <a:r>
              <a:rPr lang="en-US" sz="1800" dirty="0" err="1" smtClean="0">
                <a:ea typeface="ヒラギノ角ゴ Pro W3" pitchFamily="-112" charset="-128"/>
              </a:rPr>
              <a:t>dZ</a:t>
            </a:r>
            <a:r>
              <a:rPr lang="en-US" sz="1800" dirty="0" smtClean="0">
                <a:ea typeface="ヒラギノ角ゴ Pro W3" pitchFamily="-112" charset="-128"/>
              </a:rPr>
              <a:t>/</a:t>
            </a:r>
            <a:r>
              <a:rPr lang="en-US" sz="1800" dirty="0" err="1" smtClean="0">
                <a:ea typeface="ヒラギノ角ゴ Pro W3" pitchFamily="-112" charset="-128"/>
              </a:rPr>
              <a:t>dt</a:t>
            </a:r>
            <a:r>
              <a:rPr lang="en-US" sz="1800" dirty="0" smtClean="0">
                <a:ea typeface="ヒラギノ角ゴ Pro W3" pitchFamily="-112" charset="-128"/>
              </a:rPr>
              <a:t> measurement</a:t>
            </a:r>
          </a:p>
        </p:txBody>
      </p:sp>
      <p:pic>
        <p:nvPicPr>
          <p:cNvPr id="63495" name="Picture 5" descr="Screen shot 2010-12-21 at 3.58.52 PM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3962681"/>
            <a:ext cx="2853171" cy="2577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6" name="Picture 6" descr="Screen shot 2010-12-21 at 3.58.24 PM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490" y="3962681"/>
            <a:ext cx="2825750" cy="2589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3490" name="Object 2"/>
          <p:cNvGraphicFramePr>
            <a:graphicFrameLocks noChangeAspect="1"/>
          </p:cNvGraphicFramePr>
          <p:nvPr/>
        </p:nvGraphicFramePr>
        <p:xfrm>
          <a:off x="1981489" y="1554816"/>
          <a:ext cx="1330614" cy="303960"/>
        </p:xfrm>
        <a:graphic>
          <a:graphicData uri="http://schemas.openxmlformats.org/presentationml/2006/ole">
            <p:oleObj spid="_x0000_s1043458" name="Equation" r:id="rId5" imgW="1054100" imgH="241300" progId="Equation.3">
              <p:embed/>
            </p:oleObj>
          </a:graphicData>
        </a:graphic>
      </p:graphicFrame>
      <p:graphicFrame>
        <p:nvGraphicFramePr>
          <p:cNvPr id="63491" name="Object 3"/>
          <p:cNvGraphicFramePr>
            <a:graphicFrameLocks noChangeAspect="1"/>
          </p:cNvGraphicFramePr>
          <p:nvPr/>
        </p:nvGraphicFramePr>
        <p:xfrm>
          <a:off x="4097194" y="1521199"/>
          <a:ext cx="1219488" cy="383801"/>
        </p:xfrm>
        <a:graphic>
          <a:graphicData uri="http://schemas.openxmlformats.org/presentationml/2006/ole">
            <p:oleObj spid="_x0000_s1043459" name="Equation" r:id="rId6" imgW="1130300" imgH="355600" progId="Equation.3">
              <p:embed/>
            </p:oleObj>
          </a:graphicData>
        </a:graphic>
      </p:graphicFrame>
      <p:pic>
        <p:nvPicPr>
          <p:cNvPr id="63497" name="Picture 11" descr="Screen shot 2010-12-21 at 4.55.08 PM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512" y="3127843"/>
            <a:ext cx="1905000" cy="3443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8" name="TextBox 12"/>
          <p:cNvSpPr txBox="1">
            <a:spLocks noChangeArrowheads="1"/>
          </p:cNvSpPr>
          <p:nvPr/>
        </p:nvSpPr>
        <p:spPr bwMode="auto">
          <a:xfrm>
            <a:off x="2819978" y="3654519"/>
            <a:ext cx="2384348" cy="307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r>
              <a:rPr lang="en-US" sz="1400" dirty="0"/>
              <a:t>Best fit of Z</a:t>
            </a:r>
            <a:r>
              <a:rPr lang="en-US" sz="1400" baseline="-25000" dirty="0"/>
              <a:t>P</a:t>
            </a:r>
            <a:r>
              <a:rPr lang="en-US" sz="1400" dirty="0"/>
              <a:t> with 2 Loops</a:t>
            </a:r>
          </a:p>
        </p:txBody>
      </p:sp>
      <p:sp>
        <p:nvSpPr>
          <p:cNvPr id="63499" name="TextBox 13"/>
          <p:cNvSpPr txBox="1">
            <a:spLocks noChangeArrowheads="1"/>
          </p:cNvSpPr>
          <p:nvPr/>
        </p:nvSpPr>
        <p:spPr bwMode="auto">
          <a:xfrm>
            <a:off x="6096000" y="3654519"/>
            <a:ext cx="2483735" cy="307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r>
              <a:rPr lang="en-US" sz="1400" dirty="0"/>
              <a:t>Best fit of Z</a:t>
            </a:r>
            <a:r>
              <a:rPr lang="en-US" sz="1400" baseline="-25000" dirty="0"/>
              <a:t>P</a:t>
            </a:r>
            <a:r>
              <a:rPr lang="en-US" sz="1400" dirty="0"/>
              <a:t> with 18 Loops</a:t>
            </a:r>
          </a:p>
        </p:txBody>
      </p:sp>
      <p:sp>
        <p:nvSpPr>
          <p:cNvPr id="63500" name="TextBox 10"/>
          <p:cNvSpPr txBox="1">
            <a:spLocks noChangeArrowheads="1"/>
          </p:cNvSpPr>
          <p:nvPr/>
        </p:nvSpPr>
        <p:spPr bwMode="auto">
          <a:xfrm>
            <a:off x="887557" y="6028765"/>
            <a:ext cx="1276289" cy="27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r>
              <a:rPr lang="en-US"/>
              <a:t>&gt;200 Equilibria</a:t>
            </a:r>
          </a:p>
        </p:txBody>
      </p:sp>
      <p:graphicFrame>
        <p:nvGraphicFramePr>
          <p:cNvPr id="63492" name="Object 4"/>
          <p:cNvGraphicFramePr>
            <a:graphicFrameLocks noChangeAspect="1"/>
          </p:cNvGraphicFramePr>
          <p:nvPr/>
        </p:nvGraphicFramePr>
        <p:xfrm>
          <a:off x="6934490" y="3098427"/>
          <a:ext cx="1028988" cy="558894"/>
        </p:xfrm>
        <a:graphic>
          <a:graphicData uri="http://schemas.openxmlformats.org/presentationml/2006/ole">
            <p:oleObj spid="_x0000_s1043460" name="Equation" r:id="rId8" imgW="889000" imgH="482600" progId="Equation.3">
              <p:embed/>
            </p:oleObj>
          </a:graphicData>
        </a:graphic>
      </p:graphicFrame>
      <p:sp>
        <p:nvSpPr>
          <p:cNvPr id="63501" name="TextBox 12"/>
          <p:cNvSpPr txBox="1">
            <a:spLocks noChangeArrowheads="1"/>
          </p:cNvSpPr>
          <p:nvPr/>
        </p:nvSpPr>
        <p:spPr bwMode="auto">
          <a:xfrm>
            <a:off x="2590512" y="3200680"/>
            <a:ext cx="4405030" cy="307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Fit Axis Location to Weighted Sum of Flux Loops: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72400" y="5715000"/>
            <a:ext cx="1284326" cy="246221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S. Gerhardt, PPPL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4749800" y="2209800"/>
          <a:ext cx="3194050" cy="671513"/>
        </p:xfrm>
        <a:graphic>
          <a:graphicData uri="http://schemas.openxmlformats.org/presentationml/2006/ole">
            <p:oleObj spid="_x0000_s1045506" name="Equation" r:id="rId4" imgW="1993900" imgH="419100" progId="Equation.3">
              <p:embed/>
            </p:oleObj>
          </a:graphicData>
        </a:graphic>
      </p:graphicFrame>
      <p:graphicFrame>
        <p:nvGraphicFramePr>
          <p:cNvPr id="7172" name="Object 4"/>
          <p:cNvGraphicFramePr>
            <a:graphicFrameLocks noChangeAspect="1"/>
          </p:cNvGraphicFramePr>
          <p:nvPr/>
        </p:nvGraphicFramePr>
        <p:xfrm>
          <a:off x="7772400" y="3937000"/>
          <a:ext cx="1231900" cy="406400"/>
        </p:xfrm>
        <a:graphic>
          <a:graphicData uri="http://schemas.openxmlformats.org/presentationml/2006/ole">
            <p:oleObj spid="_x0000_s1045507" name="Equation" r:id="rId5" imgW="1231900" imgH="406400" progId="Equation.3">
              <p:embed/>
            </p:oleObj>
          </a:graphicData>
        </a:graphic>
      </p:graphicFrame>
      <p:sp>
        <p:nvSpPr>
          <p:cNvPr id="7173" name="Rectangle 9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09" rIns="91418" bIns="45709"/>
          <a:lstStyle/>
          <a:p>
            <a:pPr marL="341313" indent="-341313" algn="ctr" defTabSz="819150">
              <a:spcBef>
                <a:spcPct val="20000"/>
              </a:spcBef>
            </a:pPr>
            <a:endParaRPr lang="en-US" sz="2400" i="0" dirty="0">
              <a:solidFill>
                <a:srgbClr val="2D2DB9"/>
              </a:solidFill>
              <a:latin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8600" y="4526340"/>
            <a:ext cx="3276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tx1"/>
                </a:solidFill>
                <a:cs typeface="ヒラギノ角ゴ Pro W3" pitchFamily="-110" charset="-128"/>
              </a:rPr>
              <a:t>Snowflake tracking for NSTX: </a:t>
            </a:r>
          </a:p>
          <a:p>
            <a:pPr marL="228600" indent="-228600">
              <a:buFontTx/>
              <a:buAutoNum type="arabicPeriod"/>
              <a:defRPr/>
            </a:pPr>
            <a:endParaRPr lang="en-US" sz="800" dirty="0" smtClean="0">
              <a:solidFill>
                <a:schemeClr val="tx1"/>
              </a:solidFill>
              <a:cs typeface="ヒラギノ角ゴ Pro W3" pitchFamily="-110" charset="-128"/>
            </a:endParaRPr>
          </a:p>
          <a:p>
            <a:pPr marL="228600" indent="-228600">
              <a:buFontTx/>
              <a:buAutoNum type="arabicPeriod"/>
              <a:defRPr/>
            </a:pPr>
            <a:r>
              <a:rPr lang="en-US" sz="1600" dirty="0" smtClean="0">
                <a:solidFill>
                  <a:schemeClr val="tx1"/>
                </a:solidFill>
                <a:cs typeface="ヒラギノ角ゴ Pro W3" pitchFamily="-110" charset="-128"/>
              </a:rPr>
              <a:t>Red </a:t>
            </a:r>
            <a:r>
              <a:rPr lang="en-US" sz="1600" dirty="0">
                <a:solidFill>
                  <a:schemeClr val="tx1"/>
                </a:solidFill>
                <a:cs typeface="ヒラギノ角ゴ Pro W3" pitchFamily="-110" charset="-128"/>
              </a:rPr>
              <a:t>cross is the tracked snowflake </a:t>
            </a:r>
            <a:r>
              <a:rPr lang="en-US" sz="1600" dirty="0" err="1" smtClean="0">
                <a:solidFill>
                  <a:schemeClr val="tx1"/>
                </a:solidFill>
                <a:cs typeface="ヒラギノ角ゴ Pro W3" pitchFamily="-110" charset="-128"/>
              </a:rPr>
              <a:t>centroid</a:t>
            </a:r>
            <a:endParaRPr lang="en-US" sz="1600" dirty="0" smtClean="0">
              <a:solidFill>
                <a:schemeClr val="tx1"/>
              </a:solidFill>
              <a:cs typeface="ヒラギノ角ゴ Pro W3" pitchFamily="-110" charset="-128"/>
            </a:endParaRPr>
          </a:p>
          <a:p>
            <a:pPr marL="228600" indent="-228600">
              <a:buFontTx/>
              <a:buAutoNum type="arabicPeriod"/>
              <a:defRPr/>
            </a:pPr>
            <a:endParaRPr lang="en-US" sz="800" dirty="0">
              <a:solidFill>
                <a:schemeClr val="tx1"/>
              </a:solidFill>
              <a:cs typeface="ヒラギノ角ゴ Pro W3" pitchFamily="-110" charset="-128"/>
            </a:endParaRPr>
          </a:p>
          <a:p>
            <a:pPr marL="228600" indent="-228600">
              <a:buFontTx/>
              <a:buAutoNum type="arabicPeriod"/>
              <a:defRPr/>
            </a:pPr>
            <a:r>
              <a:rPr lang="en-US" sz="1600" dirty="0">
                <a:solidFill>
                  <a:schemeClr val="tx1"/>
                </a:solidFill>
                <a:cs typeface="ヒラギノ角ゴ Pro W3" pitchFamily="-110" charset="-128"/>
              </a:rPr>
              <a:t>Black crosses are the calculated </a:t>
            </a:r>
            <a:r>
              <a:rPr lang="en-US" sz="1600" dirty="0" smtClean="0">
                <a:solidFill>
                  <a:schemeClr val="tx1"/>
                </a:solidFill>
                <a:cs typeface="ヒラギノ角ゴ Pro W3" pitchFamily="-110" charset="-128"/>
              </a:rPr>
              <a:t>X-point locations </a:t>
            </a:r>
            <a:r>
              <a:rPr lang="en-US" sz="1600" dirty="0">
                <a:solidFill>
                  <a:schemeClr val="tx1"/>
                </a:solidFill>
                <a:cs typeface="ヒラギノ角ゴ Pro W3" pitchFamily="-110" charset="-128"/>
              </a:rPr>
              <a:t>by </a:t>
            </a:r>
            <a:r>
              <a:rPr lang="en-US" sz="1600" dirty="0" smtClean="0">
                <a:solidFill>
                  <a:schemeClr val="tx1"/>
                </a:solidFill>
                <a:cs typeface="ヒラギノ角ゴ Pro W3" pitchFamily="-110" charset="-128"/>
              </a:rPr>
              <a:t>snowflake </a:t>
            </a:r>
            <a:r>
              <a:rPr lang="en-US" sz="1600" dirty="0">
                <a:solidFill>
                  <a:schemeClr val="tx1"/>
                </a:solidFill>
                <a:cs typeface="ヒラギノ角ゴ Pro W3" pitchFamily="-110" charset="-128"/>
              </a:rPr>
              <a:t>tracking algorithm</a:t>
            </a:r>
          </a:p>
        </p:txBody>
      </p:sp>
      <p:graphicFrame>
        <p:nvGraphicFramePr>
          <p:cNvPr id="7171" name="Object 3"/>
          <p:cNvGraphicFramePr>
            <a:graphicFrameLocks noChangeAspect="1"/>
          </p:cNvGraphicFramePr>
          <p:nvPr/>
        </p:nvGraphicFramePr>
        <p:xfrm>
          <a:off x="3810000" y="3898900"/>
          <a:ext cx="4267200" cy="901700"/>
        </p:xfrm>
        <a:graphic>
          <a:graphicData uri="http://schemas.openxmlformats.org/presentationml/2006/ole">
            <p:oleObj spid="_x0000_s1045508" name="Equation" r:id="rId6" imgW="4267200" imgH="901700" progId="Equation.3">
              <p:embed/>
            </p:oleObj>
          </a:graphicData>
        </a:graphic>
      </p:graphicFrame>
      <p:sp>
        <p:nvSpPr>
          <p:cNvPr id="7176" name="Content Placeholder 3"/>
          <p:cNvSpPr>
            <a:spLocks noGrp="1"/>
          </p:cNvSpPr>
          <p:nvPr>
            <p:ph idx="1"/>
          </p:nvPr>
        </p:nvSpPr>
        <p:spPr>
          <a:xfrm>
            <a:off x="3733800" y="990600"/>
            <a:ext cx="5334000" cy="5562600"/>
          </a:xfrm>
        </p:spPr>
        <p:txBody>
          <a:bodyPr/>
          <a:lstStyle/>
          <a:p>
            <a:pPr marL="169863" indent="-169863" eaLnBrk="1" hangingPunct="1"/>
            <a:r>
              <a:rPr lang="en-US" sz="2000" dirty="0" smtClean="0"/>
              <a:t>Locate snowflake </a:t>
            </a:r>
            <a:r>
              <a:rPr lang="en-US" sz="2000" dirty="0" err="1" smtClean="0"/>
              <a:t>centroid</a:t>
            </a:r>
            <a:r>
              <a:rPr lang="en-US" sz="2000" dirty="0" smtClean="0"/>
              <a:t> &amp; 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X-point </a:t>
            </a:r>
          </a:p>
          <a:p>
            <a:pPr marL="169863" indent="-169863" eaLnBrk="1" hangingPunct="1"/>
            <a:r>
              <a:rPr lang="en-US" sz="2000" dirty="0" smtClean="0"/>
              <a:t>Locally expand of the Grad-</a:t>
            </a:r>
            <a:r>
              <a:rPr lang="en-US" sz="2000" dirty="0" err="1" smtClean="0"/>
              <a:t>Shafranov</a:t>
            </a:r>
            <a:r>
              <a:rPr lang="en-US" sz="2000" dirty="0" smtClean="0"/>
              <a:t> equation in </a:t>
            </a:r>
            <a:r>
              <a:rPr lang="en-US" sz="2000" dirty="0" err="1" smtClean="0"/>
              <a:t>toroidal</a:t>
            </a:r>
            <a:r>
              <a:rPr lang="en-US" sz="2000" dirty="0" smtClean="0"/>
              <a:t> coordinates:</a:t>
            </a:r>
          </a:p>
          <a:p>
            <a:pPr marL="169863" indent="-169863" eaLnBrk="1" hangingPunct="1"/>
            <a:endParaRPr lang="en-US" sz="2000" dirty="0" smtClean="0"/>
          </a:p>
          <a:p>
            <a:pPr marL="169863" indent="-169863" eaLnBrk="1" hangingPunct="1"/>
            <a:endParaRPr lang="en-US" sz="2000" dirty="0" smtClean="0"/>
          </a:p>
          <a:p>
            <a:pPr marL="169863" indent="-169863" eaLnBrk="1" hangingPunct="1"/>
            <a:endParaRPr lang="en-US" sz="2000" dirty="0" smtClean="0"/>
          </a:p>
          <a:p>
            <a:pPr marL="169863" indent="-169863" eaLnBrk="1" hangingPunct="1"/>
            <a:r>
              <a:rPr lang="en-US" sz="2000" dirty="0" smtClean="0"/>
              <a:t>Keep the 3</a:t>
            </a:r>
            <a:r>
              <a:rPr lang="en-US" sz="2000" baseline="30000" dirty="0" smtClean="0"/>
              <a:t>rd</a:t>
            </a:r>
            <a:r>
              <a:rPr lang="en-US" sz="2000" dirty="0" smtClean="0"/>
              <a:t> order terms and find the magnetic nulls:</a:t>
            </a:r>
          </a:p>
          <a:p>
            <a:pPr marL="169863" indent="-169863" eaLnBrk="1" hangingPunct="1"/>
            <a:endParaRPr lang="en-US" sz="2000" dirty="0" smtClean="0"/>
          </a:p>
          <a:p>
            <a:pPr marL="169863" indent="-169863" eaLnBrk="1" hangingPunct="1"/>
            <a:endParaRPr lang="en-US" sz="2000" dirty="0" smtClean="0"/>
          </a:p>
          <a:p>
            <a:pPr marL="169863" indent="-169863" eaLnBrk="1" hangingPunct="1"/>
            <a:endParaRPr lang="en-US" sz="2000" dirty="0" smtClean="0"/>
          </a:p>
          <a:p>
            <a:pPr marL="169863" indent="-169863" eaLnBrk="1" hangingPunct="1"/>
            <a:r>
              <a:rPr lang="en-US" sz="2000" dirty="0" smtClean="0"/>
              <a:t>Find coefficients from sample points</a:t>
            </a:r>
          </a:p>
          <a:p>
            <a:pPr marL="169863" indent="-169863" eaLnBrk="1" hangingPunct="1"/>
            <a:r>
              <a:rPr lang="en-US" sz="2000" dirty="0" smtClean="0"/>
              <a:t>Very fast algorithm with good accuracy</a:t>
            </a:r>
          </a:p>
          <a:p>
            <a:pPr eaLnBrk="1" hangingPunct="1">
              <a:buFontTx/>
              <a:buNone/>
            </a:pPr>
            <a:r>
              <a:rPr lang="en-US" sz="1200" dirty="0" smtClean="0"/>
              <a:t>	</a:t>
            </a:r>
            <a:endParaRPr lang="en-US" sz="1200" b="1" dirty="0" smtClean="0"/>
          </a:p>
          <a:p>
            <a:pPr eaLnBrk="1" hangingPunct="1">
              <a:buFontTx/>
              <a:buNone/>
            </a:pPr>
            <a:r>
              <a:rPr lang="en-US" sz="1000" b="1" dirty="0" smtClean="0"/>
              <a:t>Ref.   </a:t>
            </a:r>
            <a:r>
              <a:rPr lang="en-US" sz="1000" dirty="0" smtClean="0"/>
              <a:t>M.A. </a:t>
            </a:r>
            <a:r>
              <a:rPr lang="en-US" sz="1000" dirty="0" err="1" smtClean="0"/>
              <a:t>Makowski</a:t>
            </a:r>
            <a:r>
              <a:rPr lang="en-US" sz="1000" dirty="0" smtClean="0"/>
              <a:t> &amp; D. </a:t>
            </a:r>
            <a:r>
              <a:rPr lang="en-US" sz="1000" dirty="0" err="1" smtClean="0"/>
              <a:t>Ryutov</a:t>
            </a:r>
            <a:r>
              <a:rPr lang="en-US" sz="1000" dirty="0" smtClean="0"/>
              <a:t>, “X-Point Tracking Algorithm for the Snowflake </a:t>
            </a:r>
            <a:r>
              <a:rPr lang="en-US" sz="1000" dirty="0" err="1" smtClean="0"/>
              <a:t>Divertor</a:t>
            </a:r>
            <a:r>
              <a:rPr lang="en-US" sz="1000" dirty="0" smtClean="0"/>
              <a:t>” </a:t>
            </a:r>
          </a:p>
          <a:p>
            <a:pPr eaLnBrk="1" hangingPunct="1">
              <a:buFontTx/>
              <a:buNone/>
            </a:pPr>
            <a:r>
              <a:rPr lang="en-US" sz="1000" dirty="0" smtClean="0"/>
              <a:t>	M.V. </a:t>
            </a:r>
            <a:r>
              <a:rPr lang="en-US" sz="1000" dirty="0" err="1" smtClean="0"/>
              <a:t>Umansky</a:t>
            </a:r>
            <a:r>
              <a:rPr lang="en-US" sz="1000" dirty="0" smtClean="0"/>
              <a:t> et al.. “Analysis of geometric variations in high-power </a:t>
            </a:r>
            <a:r>
              <a:rPr lang="en-US" sz="1000" dirty="0" err="1" smtClean="0"/>
              <a:t>tokamak</a:t>
            </a:r>
            <a:r>
              <a:rPr lang="en-US" sz="1000" dirty="0" smtClean="0"/>
              <a:t> </a:t>
            </a:r>
            <a:r>
              <a:rPr lang="en-US" sz="1000" dirty="0" err="1" smtClean="0"/>
              <a:t>divertors</a:t>
            </a:r>
            <a:r>
              <a:rPr lang="en-US" sz="1000" dirty="0" smtClean="0"/>
              <a:t>.” LLNL-JRNL-410565</a:t>
            </a:r>
            <a:r>
              <a:rPr lang="en-US" sz="1200" dirty="0" smtClean="0"/>
              <a:t>.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</p:txBody>
      </p:sp>
      <p:sp>
        <p:nvSpPr>
          <p:cNvPr id="9" name="Title 16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 smtClean="0"/>
              <a:t>Challenge of Snowflake:  finding and controlling 2</a:t>
            </a:r>
            <a:r>
              <a:rPr lang="en-US" baseline="30000" dirty="0" smtClean="0"/>
              <a:t>nd</a:t>
            </a:r>
            <a:r>
              <a:rPr lang="en-US" dirty="0" smtClean="0"/>
              <a:t> X-point</a:t>
            </a:r>
            <a:endParaRPr lang="en-US" i="1" dirty="0"/>
          </a:p>
        </p:txBody>
      </p:sp>
      <p:pic>
        <p:nvPicPr>
          <p:cNvPr id="10" name="Picture 15"/>
          <p:cNvPicPr>
            <a:picLocks noChangeAspect="1"/>
          </p:cNvPicPr>
          <p:nvPr/>
        </p:nvPicPr>
        <p:blipFill>
          <a:blip r:embed="rId7" cstate="print"/>
          <a:srcRect l="5771" r="5737"/>
          <a:stretch>
            <a:fillRect/>
          </a:stretch>
        </p:blipFill>
        <p:spPr bwMode="auto">
          <a:xfrm>
            <a:off x="110453" y="1219200"/>
            <a:ext cx="3623347" cy="315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371600" y="1049179"/>
            <a:ext cx="1327607" cy="246221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E. </a:t>
            </a:r>
            <a:r>
              <a:rPr kumimoji="0" lang="en-US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Kolemen</a:t>
            </a: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, PPPL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Content Placeholder 2"/>
          <p:cNvSpPr>
            <a:spLocks noGrp="1"/>
          </p:cNvSpPr>
          <p:nvPr>
            <p:ph idx="4294967295"/>
          </p:nvPr>
        </p:nvSpPr>
        <p:spPr>
          <a:xfrm>
            <a:off x="0" y="304800"/>
            <a:ext cx="8077200" cy="6477000"/>
          </a:xfrm>
        </p:spPr>
        <p:txBody>
          <a:bodyPr/>
          <a:lstStyle/>
          <a:p>
            <a:endParaRPr lang="en-US" smtClean="0">
              <a:ea typeface="ヒラギノ角ゴ Pro W3" pitchFamily="-112" charset="-128"/>
            </a:endParaRPr>
          </a:p>
          <a:p>
            <a:endParaRPr lang="en-US" sz="1600" smtClean="0">
              <a:ea typeface="ヒラギノ角ゴ Pro W3" pitchFamily="-112" charset="-128"/>
            </a:endParaRPr>
          </a:p>
          <a:p>
            <a:r>
              <a:rPr lang="en-US" smtClean="0">
                <a:ea typeface="ヒラギノ角ゴ Pro W3" pitchFamily="-112" charset="-128"/>
              </a:rPr>
              <a:t>Reduced order model for rotation control</a:t>
            </a:r>
          </a:p>
          <a:p>
            <a:endParaRPr lang="en-US" smtClean="0">
              <a:ea typeface="ヒラギノ角ゴ Pro W3" pitchFamily="-112" charset="-128"/>
            </a:endParaRPr>
          </a:p>
          <a:p>
            <a:endParaRPr lang="en-US" smtClean="0">
              <a:ea typeface="ヒラギノ角ゴ Pro W3" pitchFamily="-112" charset="-128"/>
            </a:endParaRPr>
          </a:p>
          <a:p>
            <a:r>
              <a:rPr lang="en-US" smtClean="0">
                <a:ea typeface="ヒラギノ角ゴ Pro W3" pitchFamily="-112" charset="-128"/>
              </a:rPr>
              <a:t>Adequate models for torque inputs and time evolution</a:t>
            </a:r>
          </a:p>
          <a:p>
            <a:endParaRPr lang="en-US" smtClean="0">
              <a:ea typeface="ヒラギノ角ゴ Pro W3" pitchFamily="-112" charset="-128"/>
            </a:endParaRPr>
          </a:p>
          <a:p>
            <a:endParaRPr lang="en-US" smtClean="0">
              <a:ea typeface="ヒラギノ角ゴ Pro W3" pitchFamily="-112" charset="-128"/>
            </a:endParaRPr>
          </a:p>
          <a:p>
            <a:endParaRPr lang="en-US" smtClean="0">
              <a:ea typeface="ヒラギノ角ゴ Pro W3" pitchFamily="-112" charset="-128"/>
            </a:endParaRPr>
          </a:p>
          <a:p>
            <a:pPr>
              <a:buFontTx/>
              <a:buNone/>
            </a:pPr>
            <a:endParaRPr lang="en-US" sz="1400" smtClean="0">
              <a:ea typeface="ヒラギノ角ゴ Pro W3" pitchFamily="-112" charset="-128"/>
              <a:cs typeface="Times New Roman" pitchFamily="18" charset="0"/>
            </a:endParaRPr>
          </a:p>
          <a:p>
            <a:endParaRPr lang="en-US" b="1" smtClean="0">
              <a:ea typeface="ヒラギノ角ゴ Pro W3" pitchFamily="-112" charset="-128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400" i="0" dirty="0">
                <a:solidFill>
                  <a:schemeClr val="accent2"/>
                </a:solidFill>
              </a:rPr>
              <a:t>2011-2012</a:t>
            </a:r>
            <a:r>
              <a:rPr lang="en-US" sz="2400" i="0" dirty="0">
                <a:solidFill>
                  <a:schemeClr val="accent2"/>
                </a:solidFill>
                <a:latin typeface="Arial" pitchFamily="34" charset="0"/>
              </a:rPr>
              <a:t> </a:t>
            </a:r>
            <a:r>
              <a:rPr lang="en-US" sz="2400" i="0" dirty="0" smtClean="0">
                <a:solidFill>
                  <a:schemeClr val="accent2"/>
                </a:solidFill>
                <a:latin typeface="Arial" pitchFamily="34" charset="0"/>
              </a:rPr>
              <a:t>Run:  </a:t>
            </a:r>
            <a:r>
              <a:rPr lang="en-US" sz="2400" i="0" dirty="0" smtClean="0">
                <a:solidFill>
                  <a:schemeClr val="accent2"/>
                </a:solidFill>
              </a:rPr>
              <a:t>Rotation </a:t>
            </a:r>
            <a:r>
              <a:rPr lang="en-US" sz="2400" i="0" dirty="0">
                <a:solidFill>
                  <a:schemeClr val="accent2"/>
                </a:solidFill>
              </a:rPr>
              <a:t>Control </a:t>
            </a:r>
            <a:endParaRPr lang="en-US" sz="2400" i="0" dirty="0">
              <a:solidFill>
                <a:schemeClr val="accent2"/>
              </a:solidFill>
              <a:latin typeface="Arial" pitchFamily="34" charset="0"/>
            </a:endParaRPr>
          </a:p>
        </p:txBody>
      </p:sp>
      <p:pic>
        <p:nvPicPr>
          <p:cNvPr id="53252" name="Picture 6" descr="latex-image-1.pdf"/>
          <p:cNvPicPr>
            <a:picLocks noChangeAspect="1"/>
          </p:cNvPicPr>
          <p:nvPr/>
        </p:nvPicPr>
        <p:blipFill>
          <a:blip r:embed="rId3" cstate="print"/>
          <a:srcRect b="50000"/>
          <a:stretch>
            <a:fillRect/>
          </a:stretch>
        </p:blipFill>
        <p:spPr bwMode="auto">
          <a:xfrm>
            <a:off x="76200" y="1619250"/>
            <a:ext cx="55737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5791200" y="1524000"/>
            <a:ext cx="3048000" cy="7048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53254" name="Picture 5"/>
          <p:cNvPicPr>
            <a:picLocks noChangeAspect="1"/>
          </p:cNvPicPr>
          <p:nvPr/>
        </p:nvPicPr>
        <p:blipFill>
          <a:blip r:embed="rId4" cstate="print"/>
          <a:srcRect t="4858" r="3719" b="404"/>
          <a:stretch>
            <a:fillRect/>
          </a:stretch>
        </p:blipFill>
        <p:spPr bwMode="auto">
          <a:xfrm>
            <a:off x="2819400" y="2981325"/>
            <a:ext cx="3124200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5" name="Text Box 11"/>
          <p:cNvSpPr txBox="1">
            <a:spLocks noChangeArrowheads="1"/>
          </p:cNvSpPr>
          <p:nvPr/>
        </p:nvSpPr>
        <p:spPr bwMode="auto">
          <a:xfrm>
            <a:off x="0" y="5486400"/>
            <a:ext cx="3076575" cy="930275"/>
          </a:xfrm>
          <a:prstGeom prst="rect">
            <a:avLst/>
          </a:prstGeom>
          <a:noFill/>
          <a:ln w="9525">
            <a:noFill/>
            <a:prstDash val="lgDash"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1600" i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NBI Torque profile prediction:</a:t>
            </a:r>
          </a:p>
          <a:p>
            <a:pPr>
              <a:buFontTx/>
              <a:buNone/>
            </a:pPr>
            <a:r>
              <a:rPr lang="en-US" sz="1600" i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Model versus data </a:t>
            </a:r>
          </a:p>
          <a:p>
            <a:pPr>
              <a:buFontTx/>
              <a:buNone/>
            </a:pPr>
            <a:endParaRPr lang="en-US" sz="1600" i="0">
              <a:solidFill>
                <a:srgbClr val="000000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53256" name="Picture 12" descr="update_fig3"/>
          <p:cNvPicPr>
            <a:picLocks noChangeAspect="1" noChangeArrowheads="1"/>
          </p:cNvPicPr>
          <p:nvPr/>
        </p:nvPicPr>
        <p:blipFill>
          <a:blip r:embed="rId5" cstate="print"/>
          <a:srcRect l="2139" t="8743" r="18114"/>
          <a:stretch>
            <a:fillRect/>
          </a:stretch>
        </p:blipFill>
        <p:spPr bwMode="auto">
          <a:xfrm>
            <a:off x="0" y="2971800"/>
            <a:ext cx="284003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7" name="Picture 6" descr="latex-image-1.pdf"/>
          <p:cNvPicPr>
            <a:picLocks noChangeAspect="1"/>
          </p:cNvPicPr>
          <p:nvPr/>
        </p:nvPicPr>
        <p:blipFill>
          <a:blip r:embed="rId3" cstate="print"/>
          <a:srcRect l="43945" t="50000"/>
          <a:stretch>
            <a:fillRect/>
          </a:stretch>
        </p:blipFill>
        <p:spPr bwMode="auto">
          <a:xfrm>
            <a:off x="5638800" y="1524000"/>
            <a:ext cx="3124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8" name="Text Box 26"/>
          <p:cNvSpPr txBox="1">
            <a:spLocks noChangeArrowheads="1"/>
          </p:cNvSpPr>
          <p:nvPr/>
        </p:nvSpPr>
        <p:spPr bwMode="auto">
          <a:xfrm>
            <a:off x="3352800" y="5562600"/>
            <a:ext cx="2667000" cy="7381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17475" indent="-117475" algn="ctr">
              <a:buFontTx/>
              <a:buNone/>
            </a:pPr>
            <a:r>
              <a:rPr lang="en-US" sz="1600" i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NTV torque profile: Calculations (</a:t>
            </a:r>
            <a:r>
              <a:rPr lang="en-US" sz="1600" i="0">
                <a:solidFill>
                  <a:schemeClr val="tx1"/>
                </a:solidFill>
                <a:cs typeface="Arial" pitchFamily="34" charset="0"/>
              </a:rPr>
              <a:t>Zhu et al.</a:t>
            </a:r>
            <a:r>
              <a:rPr lang="en-US" sz="1600" i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 versus experimental data</a:t>
            </a:r>
          </a:p>
        </p:txBody>
      </p:sp>
      <p:sp>
        <p:nvSpPr>
          <p:cNvPr id="53259" name="Text Box 26"/>
          <p:cNvSpPr txBox="1">
            <a:spLocks noChangeArrowheads="1"/>
          </p:cNvSpPr>
          <p:nvPr/>
        </p:nvSpPr>
        <p:spPr bwMode="auto">
          <a:xfrm>
            <a:off x="6477000" y="5394325"/>
            <a:ext cx="2514600" cy="10826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17475" indent="-117475" algn="ctr">
              <a:buFontTx/>
              <a:buNone/>
            </a:pPr>
            <a:r>
              <a:rPr lang="en-US" sz="1600" i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Rotation time evolution:</a:t>
            </a:r>
          </a:p>
          <a:p>
            <a:pPr marL="117475" indent="-117475" algn="ctr">
              <a:buFontTx/>
              <a:buNone/>
            </a:pPr>
            <a:r>
              <a:rPr lang="en-US" sz="1600" i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Reduced model versus TRANSP data</a:t>
            </a:r>
          </a:p>
          <a:p>
            <a:pPr marL="117475" indent="-117475" algn="ctr">
              <a:buFontTx/>
              <a:buNone/>
            </a:pPr>
            <a:r>
              <a:rPr lang="en-US" sz="1600" i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53260" name="Picture 19"/>
          <p:cNvPicPr>
            <a:picLocks noChangeAspect="1"/>
          </p:cNvPicPr>
          <p:nvPr/>
        </p:nvPicPr>
        <p:blipFill>
          <a:blip r:embed="rId6" cstate="print"/>
          <a:srcRect t="1341" b="66443"/>
          <a:stretch>
            <a:fillRect/>
          </a:stretch>
        </p:blipFill>
        <p:spPr bwMode="auto">
          <a:xfrm>
            <a:off x="5892800" y="2819400"/>
            <a:ext cx="3251200" cy="128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61" name="Picture 20"/>
          <p:cNvPicPr>
            <a:picLocks noChangeAspect="1"/>
          </p:cNvPicPr>
          <p:nvPr/>
        </p:nvPicPr>
        <p:blipFill>
          <a:blip r:embed="rId6" cstate="print"/>
          <a:srcRect t="68456" b="858"/>
          <a:stretch>
            <a:fillRect/>
          </a:stretch>
        </p:blipFill>
        <p:spPr bwMode="auto">
          <a:xfrm>
            <a:off x="5911850" y="3962400"/>
            <a:ext cx="32321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24"/>
          <p:cNvSpPr txBox="1">
            <a:spLocks noChangeArrowheads="1"/>
          </p:cNvSpPr>
          <p:nvPr/>
        </p:nvSpPr>
        <p:spPr bwMode="auto">
          <a:xfrm>
            <a:off x="6705600" y="990600"/>
            <a:ext cx="2057400" cy="307777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square" lIns="91440" tIns="0" rIns="0" bIns="0">
            <a:spAutoFit/>
          </a:bodyPr>
          <a:lstStyle/>
          <a:p>
            <a:r>
              <a:rPr lang="en-US" sz="1000" i="0" dirty="0">
                <a:solidFill>
                  <a:schemeClr val="tx1"/>
                </a:solidFill>
                <a:latin typeface="Arial Narrow" pitchFamily="34" charset="0"/>
              </a:rPr>
              <a:t>K. </a:t>
            </a:r>
            <a:r>
              <a:rPr lang="en-US" sz="1000" i="0" dirty="0" err="1">
                <a:solidFill>
                  <a:schemeClr val="tx1"/>
                </a:solidFill>
                <a:latin typeface="Arial Narrow" pitchFamily="34" charset="0"/>
              </a:rPr>
              <a:t>Taira</a:t>
            </a:r>
            <a:r>
              <a:rPr lang="en-US" sz="1000" i="0" dirty="0">
                <a:solidFill>
                  <a:schemeClr val="tx1"/>
                </a:solidFill>
                <a:latin typeface="Arial Narrow" pitchFamily="34" charset="0"/>
              </a:rPr>
              <a:t>, E., </a:t>
            </a:r>
            <a:r>
              <a:rPr lang="en-US" sz="1000" i="0" dirty="0" err="1">
                <a:solidFill>
                  <a:schemeClr val="tx1"/>
                </a:solidFill>
                <a:latin typeface="Arial Narrow" pitchFamily="34" charset="0"/>
              </a:rPr>
              <a:t>Kolemen</a:t>
            </a:r>
            <a:r>
              <a:rPr lang="en-US" sz="1000" i="0" dirty="0">
                <a:solidFill>
                  <a:schemeClr val="tx1"/>
                </a:solidFill>
                <a:latin typeface="Arial Narrow" pitchFamily="34" charset="0"/>
              </a:rPr>
              <a:t>, C.W. Rowley, and N.J. </a:t>
            </a:r>
            <a:r>
              <a:rPr lang="en-US" sz="1000" i="0" dirty="0" err="1">
                <a:solidFill>
                  <a:schemeClr val="tx1"/>
                </a:solidFill>
                <a:latin typeface="Arial Narrow" pitchFamily="34" charset="0"/>
              </a:rPr>
              <a:t>Kasdin</a:t>
            </a:r>
            <a:r>
              <a:rPr lang="en-US" sz="1000" i="0" dirty="0">
                <a:solidFill>
                  <a:schemeClr val="tx1"/>
                </a:solidFill>
                <a:latin typeface="Arial Narrow" pitchFamily="34" charset="0"/>
              </a:rPr>
              <a:t>, Princeton University.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681"/>
          </a:xfrm>
        </p:spPr>
        <p:txBody>
          <a:bodyPr/>
          <a:lstStyle/>
          <a:p>
            <a:r>
              <a:rPr lang="en-US" dirty="0" smtClean="0">
                <a:ea typeface="ヒラギノ角ゴ Pro W3" pitchFamily="-112" charset="-128"/>
              </a:rPr>
              <a:t>Development of Real-Time NB Control </a:t>
            </a:r>
            <a:br>
              <a:rPr lang="en-US" dirty="0" smtClean="0">
                <a:ea typeface="ヒラギノ角ゴ Pro W3" pitchFamily="-112" charset="-128"/>
              </a:rPr>
            </a:br>
            <a:r>
              <a:rPr lang="en-US" dirty="0" smtClean="0">
                <a:ea typeface="ヒラギノ角ゴ Pro W3" pitchFamily="-112" charset="-128"/>
              </a:rPr>
              <a:t>Enables </a:t>
            </a:r>
            <a:r>
              <a:rPr lang="en-US" dirty="0" smtClean="0">
                <a:latin typeface="Symbol" pitchFamily="18" charset="2"/>
                <a:ea typeface="ヒラギノ角ゴ Pro W3" pitchFamily="-112" charset="-128"/>
                <a:sym typeface="Symbol" pitchFamily="18" charset="2"/>
              </a:rPr>
              <a:t></a:t>
            </a:r>
            <a:r>
              <a:rPr lang="en-US" baseline="-25000" dirty="0" smtClean="0">
                <a:ea typeface="ヒラギノ角ゴ Pro W3" pitchFamily="-112" charset="-128"/>
              </a:rPr>
              <a:t>N</a:t>
            </a:r>
            <a:r>
              <a:rPr lang="en-US" dirty="0" smtClean="0">
                <a:ea typeface="ヒラギノ角ゴ Pro W3" pitchFamily="-112" charset="-128"/>
              </a:rPr>
              <a:t> and Rotation Control</a:t>
            </a:r>
          </a:p>
        </p:txBody>
      </p:sp>
      <p:pic>
        <p:nvPicPr>
          <p:cNvPr id="64515" name="Picture 4" descr="Picture 27"/>
          <p:cNvPicPr>
            <a:picLocks noChangeAspect="1" noChangeArrowheads="1"/>
          </p:cNvPicPr>
          <p:nvPr/>
        </p:nvPicPr>
        <p:blipFill>
          <a:blip r:embed="rId2" cstate="print"/>
          <a:srcRect b="5521"/>
          <a:stretch>
            <a:fillRect/>
          </a:stretch>
        </p:blipFill>
        <p:spPr bwMode="auto">
          <a:xfrm>
            <a:off x="5842001" y="1011331"/>
            <a:ext cx="3200977" cy="2336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5908387" y="3407990"/>
            <a:ext cx="3159125" cy="2606768"/>
            <a:chOff x="3312" y="2304"/>
            <a:chExt cx="2112" cy="1769"/>
          </a:xfrm>
        </p:grpSpPr>
        <p:pic>
          <p:nvPicPr>
            <p:cNvPr id="64524" name="Picture 10" descr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12" y="2304"/>
              <a:ext cx="2112" cy="1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525" name="Text Box 11"/>
            <p:cNvSpPr txBox="1">
              <a:spLocks noChangeArrowheads="1"/>
            </p:cNvSpPr>
            <p:nvPr/>
          </p:nvSpPr>
          <p:spPr bwMode="auto">
            <a:xfrm>
              <a:off x="3648" y="3263"/>
              <a:ext cx="514" cy="263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176653" indent="-176653">
                <a:lnSpc>
                  <a:spcPct val="70000"/>
                </a:lnSpc>
              </a:pPr>
              <a:r>
                <a:rPr lang="en-US" dirty="0">
                  <a:solidFill>
                    <a:schemeClr val="tx1"/>
                  </a:solidFill>
                </a:rPr>
                <a:t>Increasing</a:t>
              </a:r>
            </a:p>
            <a:p>
              <a:pPr marL="176653" indent="-176653">
                <a:lnSpc>
                  <a:spcPct val="70000"/>
                </a:lnSpc>
              </a:pPr>
              <a:r>
                <a:rPr lang="en-US" dirty="0">
                  <a:solidFill>
                    <a:schemeClr val="tx1"/>
                  </a:solidFill>
                </a:rPr>
                <a:t>Control </a:t>
              </a:r>
            </a:p>
            <a:p>
              <a:pPr marL="176653" indent="-176653">
                <a:lnSpc>
                  <a:spcPct val="70000"/>
                </a:lnSpc>
              </a:pPr>
              <a:r>
                <a:rPr lang="en-US" dirty="0">
                  <a:solidFill>
                    <a:schemeClr val="tx1"/>
                  </a:solidFill>
                </a:rPr>
                <a:t>Power</a:t>
              </a:r>
              <a:endParaRPr lang="en-US" dirty="0"/>
            </a:p>
          </p:txBody>
        </p:sp>
      </p:grpSp>
      <p:sp>
        <p:nvSpPr>
          <p:cNvPr id="64517" name="Text Box 17"/>
          <p:cNvSpPr txBox="1">
            <a:spLocks noChangeArrowheads="1"/>
          </p:cNvSpPr>
          <p:nvPr/>
        </p:nvSpPr>
        <p:spPr bwMode="auto">
          <a:xfrm>
            <a:off x="7013864" y="1147203"/>
            <a:ext cx="906318" cy="5539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/>
              <a:t>Model Torque Profiles</a:t>
            </a:r>
          </a:p>
        </p:txBody>
      </p:sp>
      <p:sp>
        <p:nvSpPr>
          <p:cNvPr id="64518" name="Text Box 18"/>
          <p:cNvSpPr txBox="1">
            <a:spLocks noChangeArrowheads="1"/>
          </p:cNvSpPr>
          <p:nvPr/>
        </p:nvSpPr>
        <p:spPr bwMode="auto">
          <a:xfrm>
            <a:off x="6593898" y="2370044"/>
            <a:ext cx="734175" cy="3877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176653" indent="-176653">
              <a:lnSpc>
                <a:spcPct val="70000"/>
              </a:lnSpc>
            </a:pPr>
            <a:r>
              <a:rPr lang="en-US" dirty="0"/>
              <a:t>Neutral </a:t>
            </a:r>
          </a:p>
          <a:p>
            <a:pPr marL="176653" indent="-176653">
              <a:lnSpc>
                <a:spcPct val="70000"/>
              </a:lnSpc>
            </a:pPr>
            <a:r>
              <a:rPr lang="en-US" dirty="0"/>
              <a:t>Beams</a:t>
            </a:r>
          </a:p>
          <a:p>
            <a:pPr marL="176653" indent="-176653">
              <a:lnSpc>
                <a:spcPct val="70000"/>
              </a:lnSpc>
            </a:pPr>
            <a:r>
              <a:rPr lang="en-US" dirty="0"/>
              <a:t>(TRANSP)</a:t>
            </a:r>
          </a:p>
        </p:txBody>
      </p:sp>
      <p:sp>
        <p:nvSpPr>
          <p:cNvPr id="64519" name="Text Box 19"/>
          <p:cNvSpPr txBox="1">
            <a:spLocks noChangeArrowheads="1"/>
          </p:cNvSpPr>
          <p:nvPr/>
        </p:nvSpPr>
        <p:spPr bwMode="auto">
          <a:xfrm>
            <a:off x="7960900" y="1813953"/>
            <a:ext cx="445635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176653" indent="-176653" algn="r"/>
            <a:r>
              <a:rPr lang="en-US" dirty="0">
                <a:solidFill>
                  <a:srgbClr val="FF0000"/>
                </a:solidFill>
              </a:rPr>
              <a:t>3-D </a:t>
            </a:r>
          </a:p>
          <a:p>
            <a:pPr marL="176653" indent="-176653" algn="r"/>
            <a:r>
              <a:rPr lang="en-US" dirty="0">
                <a:solidFill>
                  <a:srgbClr val="FF0000"/>
                </a:solidFill>
              </a:rPr>
              <a:t>Fields</a:t>
            </a:r>
          </a:p>
        </p:txBody>
      </p:sp>
      <p:sp>
        <p:nvSpPr>
          <p:cNvPr id="64520" name="Text Box 20"/>
          <p:cNvSpPr txBox="1">
            <a:spLocks noChangeArrowheads="1"/>
          </p:cNvSpPr>
          <p:nvPr/>
        </p:nvSpPr>
        <p:spPr bwMode="auto">
          <a:xfrm>
            <a:off x="7073035" y="3730159"/>
            <a:ext cx="1803977" cy="5539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/>
              <a:t>Achievable Profiles For Various Values of Control Power</a:t>
            </a:r>
          </a:p>
        </p:txBody>
      </p:sp>
      <p:sp>
        <p:nvSpPr>
          <p:cNvPr id="64521" name="Rectangle 22"/>
          <p:cNvSpPr>
            <a:spLocks noGrp="1" noChangeArrowheads="1"/>
          </p:cNvSpPr>
          <p:nvPr>
            <p:ph type="body" idx="1"/>
          </p:nvPr>
        </p:nvSpPr>
        <p:spPr>
          <a:xfrm>
            <a:off x="0" y="980515"/>
            <a:ext cx="6096000" cy="563936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 dirty="0" smtClean="0">
                <a:ea typeface="ヒラギノ角ゴ Pro W3" pitchFamily="-112" charset="-128"/>
                <a:sym typeface="Symbol" pitchFamily="18" charset="2"/>
              </a:rPr>
              <a:t> </a:t>
            </a:r>
            <a:r>
              <a:rPr lang="en-US" sz="1800" dirty="0" smtClean="0">
                <a:latin typeface="Symbol" pitchFamily="18" charset="2"/>
                <a:ea typeface="ヒラギノ角ゴ Pro W3" pitchFamily="-112" charset="-128"/>
                <a:sym typeface="Symbol" pitchFamily="18" charset="2"/>
              </a:rPr>
              <a:t></a:t>
            </a:r>
            <a:r>
              <a:rPr lang="en-US" sz="1800" baseline="-25000" dirty="0" smtClean="0">
                <a:ea typeface="ヒラギノ角ゴ Pro W3" pitchFamily="-112" charset="-128"/>
              </a:rPr>
              <a:t>N</a:t>
            </a:r>
            <a:r>
              <a:rPr lang="en-US" sz="1800" dirty="0" smtClean="0">
                <a:ea typeface="ヒラギノ角ゴ Pro W3" pitchFamily="-112" charset="-128"/>
              </a:rPr>
              <a:t> control demonstrated in 2009, optimized in 2010.</a:t>
            </a:r>
            <a:endParaRPr lang="en-US" sz="2000" dirty="0" smtClean="0">
              <a:ea typeface="ヒラギノ角ゴ Pro W3" pitchFamily="-112" charset="-128"/>
            </a:endParaRPr>
          </a:p>
          <a:p>
            <a:pPr>
              <a:lnSpc>
                <a:spcPct val="90000"/>
              </a:lnSpc>
            </a:pPr>
            <a:r>
              <a:rPr lang="en-US" sz="1800" dirty="0" smtClean="0">
                <a:ea typeface="ヒラギノ角ゴ Pro W3" pitchFamily="-112" charset="-128"/>
              </a:rPr>
              <a:t>Long-term plan to control the rotation profile.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>
                <a:ea typeface="ヒラギノ角ゴ Pro W3" pitchFamily="-112" charset="-128"/>
              </a:rPr>
              <a:t>RWM &amp; EF physics as a function of </a:t>
            </a:r>
            <a:r>
              <a:rPr lang="en-US" sz="1600" dirty="0" smtClean="0">
                <a:latin typeface="Symbol" pitchFamily="18" charset="2"/>
                <a:ea typeface="ヒラギノ角ゴ Pro W3" pitchFamily="-112" charset="-128"/>
                <a:sym typeface="Symbol" pitchFamily="18" charset="2"/>
              </a:rPr>
              <a:t></a:t>
            </a:r>
            <a:r>
              <a:rPr lang="en-US" sz="1600" dirty="0" smtClean="0">
                <a:ea typeface="ヒラギノ角ゴ Pro W3" pitchFamily="-112" charset="-128"/>
              </a:rPr>
              <a:t> and rotation.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>
                <a:ea typeface="ヒラギノ角ゴ Pro W3" pitchFamily="-112" charset="-128"/>
              </a:rPr>
              <a:t>Transport dynamics vs. rotation shear.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>
                <a:ea typeface="ヒラギノ角ゴ Pro W3" pitchFamily="-112" charset="-128"/>
              </a:rPr>
              <a:t>Pedestal stability vs. edge rotation.</a:t>
            </a:r>
          </a:p>
          <a:p>
            <a:pPr lvl="1">
              <a:lnSpc>
                <a:spcPct val="90000"/>
              </a:lnSpc>
            </a:pPr>
            <a:r>
              <a:rPr lang="en-US" sz="1600" b="1" i="1" dirty="0" smtClean="0">
                <a:solidFill>
                  <a:srgbClr val="FF00FF"/>
                </a:solidFill>
                <a:ea typeface="ヒラギノ角ゴ Pro W3" pitchFamily="-112" charset="-128"/>
              </a:rPr>
              <a:t>What is the optimal rotation profile for integrated plasma performance?</a:t>
            </a:r>
            <a:endParaRPr lang="en-US" sz="1600" dirty="0" smtClean="0">
              <a:ea typeface="ヒラギノ角ゴ Pro W3" pitchFamily="-112" charset="-128"/>
            </a:endParaRPr>
          </a:p>
          <a:p>
            <a:pPr>
              <a:lnSpc>
                <a:spcPct val="90000"/>
              </a:lnSpc>
            </a:pPr>
            <a:r>
              <a:rPr lang="en-US" sz="1800" dirty="0" smtClean="0">
                <a:ea typeface="ヒラギノ角ゴ Pro W3" pitchFamily="-112" charset="-128"/>
              </a:rPr>
              <a:t>Use a state-space controller based on a momentum balance model.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>
                <a:ea typeface="ヒラギノ角ゴ Pro W3" pitchFamily="-112" charset="-128"/>
              </a:rPr>
              <a:t>Neutral beams provide torque.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>
                <a:ea typeface="ヒラギノ角ゴ Pro W3" pitchFamily="-112" charset="-128"/>
              </a:rPr>
              <a:t>3-D fields provide braking.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>
                <a:ea typeface="ヒラギノ角ゴ Pro W3" pitchFamily="-112" charset="-128"/>
              </a:rPr>
              <a:t>Different </a:t>
            </a:r>
            <a:r>
              <a:rPr lang="en-US" sz="1800" dirty="0" err="1" smtClean="0">
                <a:ea typeface="ヒラギノ角ゴ Pro W3" pitchFamily="-112" charset="-128"/>
              </a:rPr>
              <a:t>toroidal</a:t>
            </a:r>
            <a:r>
              <a:rPr lang="en-US" sz="1800" dirty="0" smtClean="0">
                <a:ea typeface="ヒラギノ角ゴ Pro W3" pitchFamily="-112" charset="-128"/>
              </a:rPr>
              <a:t> mode numbers provide different magnetic braking profiles.</a:t>
            </a:r>
          </a:p>
          <a:p>
            <a:pPr lvl="2">
              <a:lnSpc>
                <a:spcPct val="90000"/>
              </a:lnSpc>
            </a:pPr>
            <a:r>
              <a:rPr lang="en-US" dirty="0" smtClean="0">
                <a:ea typeface="ヒラギノ角ゴ Pro W3" pitchFamily="-112" charset="-128"/>
              </a:rPr>
              <a:t>Use 2</a:t>
            </a:r>
            <a:r>
              <a:rPr lang="en-US" baseline="30000" dirty="0" smtClean="0">
                <a:ea typeface="ヒラギノ角ゴ Pro W3" pitchFamily="-112" charset="-128"/>
              </a:rPr>
              <a:t>nd</a:t>
            </a:r>
            <a:r>
              <a:rPr lang="en-US" dirty="0" smtClean="0">
                <a:ea typeface="ヒラギノ角ゴ Pro W3" pitchFamily="-112" charset="-128"/>
              </a:rPr>
              <a:t> Switching Power Amplifier (SPA) for simultaneous n=1,2 &amp;3 fields.</a:t>
            </a:r>
          </a:p>
          <a:p>
            <a:pPr>
              <a:lnSpc>
                <a:spcPct val="90000"/>
              </a:lnSpc>
            </a:pPr>
            <a:r>
              <a:rPr lang="en-US" sz="1800" dirty="0" smtClean="0">
                <a:ea typeface="ヒラギノ角ゴ Pro W3" pitchFamily="-112" charset="-128"/>
              </a:rPr>
              <a:t>Developing </a:t>
            </a:r>
            <a:r>
              <a:rPr lang="en-US" sz="1800" dirty="0" err="1" smtClean="0">
                <a:ea typeface="ヒラギノ角ゴ Pro W3" pitchFamily="-112" charset="-128"/>
              </a:rPr>
              <a:t>rt</a:t>
            </a:r>
            <a:r>
              <a:rPr lang="en-US" sz="1800" dirty="0" smtClean="0">
                <a:ea typeface="ヒラギノ角ゴ Pro W3" pitchFamily="-112" charset="-128"/>
              </a:rPr>
              <a:t>-V</a:t>
            </a:r>
            <a:r>
              <a:rPr lang="en-US" sz="1800" baseline="-25000" dirty="0" smtClean="0">
                <a:latin typeface="Symbol" pitchFamily="18" charset="2"/>
                <a:ea typeface="ヒラギノ角ゴ Pro W3" pitchFamily="-112" charset="-128"/>
                <a:sym typeface="Symbol" pitchFamily="18" charset="2"/>
              </a:rPr>
              <a:t></a:t>
            </a:r>
            <a:r>
              <a:rPr lang="en-US" sz="1800" dirty="0" smtClean="0">
                <a:ea typeface="ヒラギノ角ゴ Pro W3" pitchFamily="-112" charset="-128"/>
              </a:rPr>
              <a:t> diagnostic for FY-11.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>
                <a:ea typeface="ヒラギノ角ゴ Pro W3" pitchFamily="-112" charset="-128"/>
              </a:rPr>
              <a:t>Camera has been purchased.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>
                <a:ea typeface="ヒラギノ角ゴ Pro W3" pitchFamily="-112" charset="-128"/>
              </a:rPr>
              <a:t>Is being tested for real-time acquisition.</a:t>
            </a:r>
          </a:p>
          <a:p>
            <a:pPr>
              <a:lnSpc>
                <a:spcPct val="90000"/>
              </a:lnSpc>
            </a:pPr>
            <a:r>
              <a:rPr lang="en-US" sz="1800" dirty="0" smtClean="0">
                <a:ea typeface="ヒラギノ角ゴ Pro W3" pitchFamily="-112" charset="-128"/>
              </a:rPr>
              <a:t>PCS control algorithm implementation driven by the measurement.</a:t>
            </a:r>
          </a:p>
        </p:txBody>
      </p:sp>
      <p:sp>
        <p:nvSpPr>
          <p:cNvPr id="64522" name="Text Box 24"/>
          <p:cNvSpPr txBox="1">
            <a:spLocks noChangeArrowheads="1"/>
          </p:cNvSpPr>
          <p:nvPr/>
        </p:nvSpPr>
        <p:spPr bwMode="auto">
          <a:xfrm>
            <a:off x="6781801" y="6019800"/>
            <a:ext cx="2057400" cy="307777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square" lIns="91440" tIns="0" rIns="0" bIns="0">
            <a:spAutoFit/>
          </a:bodyPr>
          <a:lstStyle/>
          <a:p>
            <a:r>
              <a:rPr lang="en-US" sz="1000" i="0" dirty="0">
                <a:solidFill>
                  <a:schemeClr val="tx1"/>
                </a:solidFill>
                <a:latin typeface="Arial Narrow" pitchFamily="34" charset="0"/>
              </a:rPr>
              <a:t>K. </a:t>
            </a:r>
            <a:r>
              <a:rPr lang="en-US" sz="1000" i="0" dirty="0" err="1">
                <a:solidFill>
                  <a:schemeClr val="tx1"/>
                </a:solidFill>
                <a:latin typeface="Arial Narrow" pitchFamily="34" charset="0"/>
              </a:rPr>
              <a:t>Taira</a:t>
            </a:r>
            <a:r>
              <a:rPr lang="en-US" sz="1000" i="0" dirty="0">
                <a:solidFill>
                  <a:schemeClr val="tx1"/>
                </a:solidFill>
                <a:latin typeface="Arial Narrow" pitchFamily="34" charset="0"/>
              </a:rPr>
              <a:t>, E., </a:t>
            </a:r>
            <a:r>
              <a:rPr lang="en-US" sz="1000" i="0" dirty="0" err="1">
                <a:solidFill>
                  <a:schemeClr val="tx1"/>
                </a:solidFill>
                <a:latin typeface="Arial Narrow" pitchFamily="34" charset="0"/>
              </a:rPr>
              <a:t>Kolemen</a:t>
            </a:r>
            <a:r>
              <a:rPr lang="en-US" sz="1000" i="0" dirty="0">
                <a:solidFill>
                  <a:schemeClr val="tx1"/>
                </a:solidFill>
                <a:latin typeface="Arial Narrow" pitchFamily="34" charset="0"/>
              </a:rPr>
              <a:t>, C.W. Rowley, and N.J. </a:t>
            </a:r>
            <a:r>
              <a:rPr lang="en-US" sz="1000" i="0" dirty="0" err="1">
                <a:solidFill>
                  <a:schemeClr val="tx1"/>
                </a:solidFill>
                <a:latin typeface="Arial Narrow" pitchFamily="34" charset="0"/>
              </a:rPr>
              <a:t>Kasdin</a:t>
            </a:r>
            <a:r>
              <a:rPr lang="en-US" sz="1000" i="0" dirty="0">
                <a:solidFill>
                  <a:schemeClr val="tx1"/>
                </a:solidFill>
                <a:latin typeface="Arial Narrow" pitchFamily="34" charset="0"/>
              </a:rPr>
              <a:t>, Princeton University.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 anchor="t"/>
          <a:lstStyle/>
          <a:p>
            <a:r>
              <a:rPr lang="en-US" dirty="0" smtClean="0"/>
              <a:t>NSTX is a world leader in assessing lithium plasma facing components as a possible PMI solution for magnetic fusion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7239000" cy="609600"/>
          </a:xfrm>
        </p:spPr>
        <p:txBody>
          <a:bodyPr/>
          <a:lstStyle/>
          <a:p>
            <a:pPr marL="177800" indent="-177800">
              <a:lnSpc>
                <a:spcPct val="90000"/>
              </a:lnSpc>
              <a:spcAft>
                <a:spcPts val="600"/>
              </a:spcAft>
            </a:pPr>
            <a:r>
              <a:rPr lang="en-US" sz="1800" b="1" u="sng" dirty="0" smtClean="0">
                <a:latin typeface="Arial" pitchFamily="34" charset="0"/>
                <a:cs typeface="Arial" pitchFamily="34" charset="0"/>
              </a:rPr>
              <a:t>Solid Li surface coatings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: 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Pump D, increase confinement, stored energy, pulse length, eliminate ELMs, reduce core MHD instabilities</a:t>
            </a:r>
            <a:endParaRPr lang="en-US" sz="1800" b="1" dirty="0" smtClean="0">
              <a:solidFill>
                <a:srgbClr val="0000FF"/>
              </a:solidFill>
            </a:endParaRPr>
          </a:p>
          <a:p>
            <a:pPr marL="177800" indent="-177800">
              <a:spcAft>
                <a:spcPts val="600"/>
              </a:spcAft>
            </a:pPr>
            <a:endParaRPr lang="en-US" sz="1800" dirty="0" smtClean="0"/>
          </a:p>
        </p:txBody>
      </p:sp>
      <p:sp>
        <p:nvSpPr>
          <p:cNvPr id="6149" name="Text Box 73"/>
          <p:cNvSpPr txBox="1">
            <a:spLocks noChangeArrowheads="1"/>
          </p:cNvSpPr>
          <p:nvPr/>
        </p:nvSpPr>
        <p:spPr bwMode="auto">
          <a:xfrm>
            <a:off x="4191000" y="5105400"/>
            <a:ext cx="1981200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177800" indent="-177800" algn="ctr">
              <a:lnSpc>
                <a:spcPct val="80000"/>
              </a:lnSpc>
              <a:spcBef>
                <a:spcPct val="50000"/>
              </a:spcBef>
            </a:pPr>
            <a:r>
              <a:rPr lang="en-US" i="0" dirty="0">
                <a:solidFill>
                  <a:schemeClr val="tx1"/>
                </a:solidFill>
                <a:latin typeface="Arial Narrow" pitchFamily="34" charset="0"/>
              </a:rPr>
              <a:t>	LLD surface cross section: plasma sprayed porous Mo</a:t>
            </a:r>
          </a:p>
        </p:txBody>
      </p:sp>
      <p:pic>
        <p:nvPicPr>
          <p:cNvPr id="6152" name="Picture 8" descr="10E0111-10"/>
          <p:cNvPicPr>
            <a:picLocks noChangeAspect="1" noChangeArrowheads="1"/>
          </p:cNvPicPr>
          <p:nvPr/>
        </p:nvPicPr>
        <p:blipFill>
          <a:blip r:embed="rId3" cstate="print"/>
          <a:srcRect l="14667" t="20000" r="14667"/>
          <a:stretch>
            <a:fillRect/>
          </a:stretch>
        </p:blipFill>
        <p:spPr bwMode="auto">
          <a:xfrm>
            <a:off x="1600200" y="3200400"/>
            <a:ext cx="2438400" cy="1840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3" name="Line 9"/>
          <p:cNvSpPr>
            <a:spLocks noChangeShapeType="1"/>
          </p:cNvSpPr>
          <p:nvPr/>
        </p:nvSpPr>
        <p:spPr bwMode="auto">
          <a:xfrm>
            <a:off x="685800" y="4191000"/>
            <a:ext cx="461963" cy="330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422275" y="3927475"/>
            <a:ext cx="593725" cy="2762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77800" indent="-177800">
              <a:spcBef>
                <a:spcPct val="50000"/>
              </a:spcBef>
            </a:pPr>
            <a:r>
              <a:rPr lang="en-US" sz="1800" i="0">
                <a:solidFill>
                  <a:schemeClr val="bg1"/>
                </a:solidFill>
              </a:rPr>
              <a:t>LLD</a:t>
            </a:r>
            <a:endParaRPr lang="en-US" i="0"/>
          </a:p>
        </p:txBody>
      </p:sp>
      <p:sp>
        <p:nvSpPr>
          <p:cNvPr id="12" name="TextBox 11"/>
          <p:cNvSpPr txBox="1"/>
          <p:nvPr/>
        </p:nvSpPr>
        <p:spPr>
          <a:xfrm>
            <a:off x="6934200" y="2059191"/>
            <a:ext cx="2057400" cy="557076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tIns="0" rIns="45720" bIns="18288" rtlCol="0">
            <a:spAutoFit/>
          </a:bodyPr>
          <a:lstStyle/>
          <a:p>
            <a:pPr marL="57150" indent="-57150">
              <a:buFont typeface="Arial" pitchFamily="34" charset="0"/>
              <a:buChar char="•"/>
            </a:pPr>
            <a:r>
              <a:rPr lang="en-US" sz="700" i="0" dirty="0" smtClean="0">
                <a:solidFill>
                  <a:schemeClr val="tx2"/>
                </a:solidFill>
                <a:latin typeface="Arial Narrow" pitchFamily="34" charset="0"/>
              </a:rPr>
              <a:t>JP </a:t>
            </a:r>
            <a:r>
              <a:rPr lang="en-US" sz="700" i="0" dirty="0" err="1" smtClean="0">
                <a:solidFill>
                  <a:schemeClr val="tx2"/>
                </a:solidFill>
                <a:latin typeface="Arial Narrow" pitchFamily="34" charset="0"/>
              </a:rPr>
              <a:t>Allain</a:t>
            </a:r>
            <a:r>
              <a:rPr lang="en-US" sz="700" i="0" dirty="0" smtClean="0">
                <a:solidFill>
                  <a:schemeClr val="tx2"/>
                </a:solidFill>
                <a:latin typeface="Arial Narrow" pitchFamily="34" charset="0"/>
              </a:rPr>
              <a:t>, NF 51 (2) 023002 (2011)</a:t>
            </a:r>
          </a:p>
          <a:p>
            <a:pPr marL="57150" indent="-57150">
              <a:buFont typeface="Arial" pitchFamily="34" charset="0"/>
              <a:buChar char="•"/>
            </a:pPr>
            <a:r>
              <a:rPr lang="en-US" sz="700" i="0" dirty="0" smtClean="0">
                <a:solidFill>
                  <a:schemeClr val="tx2"/>
                </a:solidFill>
                <a:latin typeface="Arial Narrow" pitchFamily="34" charset="0"/>
              </a:rPr>
              <a:t>V. </a:t>
            </a:r>
            <a:r>
              <a:rPr lang="en-US" sz="700" i="0" dirty="0" err="1" smtClean="0">
                <a:solidFill>
                  <a:schemeClr val="tx2"/>
                </a:solidFill>
                <a:latin typeface="Arial Narrow" pitchFamily="34" charset="0"/>
              </a:rPr>
              <a:t>Soukhanovskii</a:t>
            </a:r>
            <a:r>
              <a:rPr lang="en-US" sz="700" i="0" dirty="0" smtClean="0">
                <a:solidFill>
                  <a:schemeClr val="tx2"/>
                </a:solidFill>
                <a:latin typeface="Arial Narrow" pitchFamily="34" charset="0"/>
              </a:rPr>
              <a:t>, RSI  81 (10) 10D723 (2010)</a:t>
            </a:r>
          </a:p>
          <a:p>
            <a:pPr marL="57150" indent="-57150">
              <a:buFont typeface="Arial" pitchFamily="34" charset="0"/>
              <a:buChar char="•"/>
            </a:pPr>
            <a:r>
              <a:rPr lang="en-US" sz="700" i="0" dirty="0" smtClean="0">
                <a:solidFill>
                  <a:schemeClr val="tx2"/>
                </a:solidFill>
                <a:latin typeface="Arial Narrow" pitchFamily="34" charset="0"/>
              </a:rPr>
              <a:t>D. </a:t>
            </a:r>
            <a:r>
              <a:rPr lang="en-US" sz="700" i="0" dirty="0" err="1" smtClean="0">
                <a:solidFill>
                  <a:schemeClr val="tx2"/>
                </a:solidFill>
                <a:latin typeface="Arial Narrow" pitchFamily="34" charset="0"/>
              </a:rPr>
              <a:t>Stotler</a:t>
            </a:r>
            <a:r>
              <a:rPr lang="en-US" sz="700" i="0" dirty="0" smtClean="0">
                <a:solidFill>
                  <a:schemeClr val="tx2"/>
                </a:solidFill>
                <a:latin typeface="Arial Narrow" pitchFamily="34" charset="0"/>
              </a:rPr>
              <a:t>, Contrib. </a:t>
            </a:r>
            <a:r>
              <a:rPr lang="en-US" sz="700" i="0" dirty="0" err="1" smtClean="0">
                <a:solidFill>
                  <a:schemeClr val="tx2"/>
                </a:solidFill>
                <a:latin typeface="Arial Narrow" pitchFamily="34" charset="0"/>
              </a:rPr>
              <a:t>Plas</a:t>
            </a:r>
            <a:r>
              <a:rPr lang="en-US" sz="700" i="0" dirty="0" smtClean="0">
                <a:solidFill>
                  <a:schemeClr val="tx2"/>
                </a:solidFill>
                <a:latin typeface="Arial Narrow" pitchFamily="34" charset="0"/>
              </a:rPr>
              <a:t>. Phys. 50 (3-5) 368-373 (2010)</a:t>
            </a:r>
          </a:p>
          <a:p>
            <a:pPr marL="57150" indent="-57150">
              <a:buFont typeface="Arial" pitchFamily="34" charset="0"/>
              <a:buChar char="•"/>
            </a:pPr>
            <a:r>
              <a:rPr lang="en-US" sz="700" i="0" dirty="0" smtClean="0">
                <a:solidFill>
                  <a:schemeClr val="tx2"/>
                </a:solidFill>
                <a:latin typeface="Arial Narrow" pitchFamily="34" charset="0"/>
              </a:rPr>
              <a:t>H. </a:t>
            </a:r>
            <a:r>
              <a:rPr lang="en-US" sz="700" i="0" dirty="0" err="1" smtClean="0">
                <a:solidFill>
                  <a:schemeClr val="tx2"/>
                </a:solidFill>
                <a:latin typeface="Arial Narrow" pitchFamily="34" charset="0"/>
              </a:rPr>
              <a:t>Kugel</a:t>
            </a:r>
            <a:r>
              <a:rPr lang="en-US" sz="700" i="0" dirty="0" smtClean="0">
                <a:solidFill>
                  <a:schemeClr val="tx2"/>
                </a:solidFill>
                <a:latin typeface="Arial Narrow" pitchFamily="34" charset="0"/>
              </a:rPr>
              <a:t>, FED 84 (7-11), 1125-1129 (2009) </a:t>
            </a:r>
          </a:p>
          <a:p>
            <a:pPr marL="57150" indent="-57150">
              <a:buFont typeface="Arial" pitchFamily="34" charset="0"/>
              <a:buChar char="•"/>
            </a:pPr>
            <a:r>
              <a:rPr lang="en-US" sz="700" i="0" dirty="0" smtClean="0">
                <a:solidFill>
                  <a:schemeClr val="tx2"/>
                </a:solidFill>
                <a:latin typeface="Arial Narrow" pitchFamily="34" charset="0"/>
              </a:rPr>
              <a:t> R. </a:t>
            </a:r>
            <a:r>
              <a:rPr lang="en-US" sz="700" i="0" dirty="0" err="1" smtClean="0">
                <a:solidFill>
                  <a:schemeClr val="tx2"/>
                </a:solidFill>
                <a:latin typeface="Arial Narrow" pitchFamily="34" charset="0"/>
              </a:rPr>
              <a:t>Nygren</a:t>
            </a:r>
            <a:r>
              <a:rPr lang="en-US" sz="700" i="0" dirty="0" smtClean="0">
                <a:solidFill>
                  <a:schemeClr val="tx2"/>
                </a:solidFill>
                <a:latin typeface="Arial Narrow" pitchFamily="34" charset="0"/>
              </a:rPr>
              <a:t>, FED 84 (7-11), 1438-1441 (2009)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34200" y="2692467"/>
            <a:ext cx="2057400" cy="203133"/>
          </a:xfrm>
          <a:prstGeom prst="rect">
            <a:avLst/>
          </a:prstGeom>
          <a:solidFill>
            <a:srgbClr val="CCECFF"/>
          </a:solidFill>
          <a:ln w="31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tIns="0" rIns="45720" bIns="18288" rtlCol="0">
            <a:spAutoFit/>
          </a:bodyPr>
          <a:lstStyle/>
          <a:p>
            <a:pPr marL="57150" indent="-57150" algn="ctr"/>
            <a:r>
              <a:rPr lang="en-US" i="0" dirty="0" smtClean="0">
                <a:solidFill>
                  <a:schemeClr val="tx2"/>
                </a:solidFill>
                <a:latin typeface="Arial Narrow" pitchFamily="34" charset="0"/>
              </a:rPr>
              <a:t>Sandia, ORNL, Purdue, LLNL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3120949"/>
            <a:ext cx="1583047" cy="2088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3276600"/>
            <a:ext cx="2122713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6343118" y="4900136"/>
            <a:ext cx="2648482" cy="59093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i="0" u="sng" dirty="0" smtClean="0">
                <a:solidFill>
                  <a:srgbClr val="FF0000"/>
                </a:solidFill>
                <a:latin typeface="Arial Narrow" pitchFamily="34" charset="0"/>
              </a:rPr>
              <a:t>Controlled scans of </a:t>
            </a:r>
            <a:r>
              <a:rPr kumimoji="0" lang="en-US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</a:rPr>
              <a:t>strike-point</a:t>
            </a:r>
            <a:r>
              <a:rPr lang="en-US" i="0" u="sng" dirty="0" smtClean="0">
                <a:solidFill>
                  <a:srgbClr val="FF0000"/>
                </a:solidFill>
                <a:latin typeface="Arial Narrow" pitchFamily="34" charset="0"/>
              </a:rPr>
              <a:t> location:</a:t>
            </a:r>
          </a:p>
          <a:p>
            <a:pPr marL="0" marR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On inboard </a:t>
            </a:r>
            <a:r>
              <a:rPr kumimoji="0" lang="en-US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divertor</a:t>
            </a:r>
            <a:endParaRPr kumimoji="0" lang="en-US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</a:endParaRPr>
          </a:p>
          <a:p>
            <a:pPr marL="0" marR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i="0" dirty="0" smtClean="0">
                <a:latin typeface="Arial Narrow" pitchFamily="34" charset="0"/>
              </a:rPr>
              <a:t>On LLD (outboard </a:t>
            </a:r>
            <a:r>
              <a:rPr lang="en-US" i="0" dirty="0" err="1" smtClean="0">
                <a:latin typeface="Arial Narrow" pitchFamily="34" charset="0"/>
              </a:rPr>
              <a:t>divertor</a:t>
            </a:r>
            <a:r>
              <a:rPr lang="en-US" i="0" dirty="0" smtClean="0">
                <a:latin typeface="Arial Narrow" pitchFamily="34" charset="0"/>
              </a:rPr>
              <a:t>)</a:t>
            </a:r>
            <a:endParaRPr kumimoji="0" lang="en-US" i="0" u="none" strike="noStrike" kern="1200" cap="none" spc="0" normalizeH="0" baseline="0" noProof="0" dirty="0" smtClean="0">
              <a:ln>
                <a:noFill/>
              </a:ln>
              <a:solidFill>
                <a:srgbClr val="1822CD"/>
              </a:solidFill>
              <a:effectLst/>
              <a:uLnTx/>
              <a:uFillTx/>
              <a:latin typeface="Arial Narrow" pitchFamily="34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4633912" y="3200400"/>
            <a:ext cx="1233488" cy="1752600"/>
            <a:chOff x="4557712" y="2819400"/>
            <a:chExt cx="1690688" cy="2286000"/>
          </a:xfrm>
        </p:grpSpPr>
        <p:pic>
          <p:nvPicPr>
            <p:cNvPr id="15" name="Picture 74" descr="V3-09-25 transverse 100x"/>
            <p:cNvPicPr>
              <a:picLocks noChangeAspect="1" noChangeArrowheads="1"/>
            </p:cNvPicPr>
            <p:nvPr/>
          </p:nvPicPr>
          <p:blipFill>
            <a:blip r:embed="rId6" cstate="print">
              <a:lum bright="30000" contrast="56000"/>
            </a:blip>
            <a:srcRect l="45139"/>
            <a:stretch>
              <a:fillRect/>
            </a:stretch>
          </p:blipFill>
          <p:spPr bwMode="auto">
            <a:xfrm>
              <a:off x="4557712" y="2819400"/>
              <a:ext cx="1690688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 Box 75"/>
            <p:cNvSpPr txBox="1">
              <a:spLocks noChangeArrowheads="1"/>
            </p:cNvSpPr>
            <p:nvPr/>
          </p:nvSpPr>
          <p:spPr bwMode="auto">
            <a:xfrm>
              <a:off x="4572000" y="2833301"/>
              <a:ext cx="1676400" cy="13849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marL="177800" indent="-177800" algn="ctr">
                <a:spcBef>
                  <a:spcPct val="50000"/>
                </a:spcBef>
                <a:buFontTx/>
                <a:buNone/>
              </a:pPr>
              <a:r>
                <a:rPr lang="en-US" sz="900" dirty="0">
                  <a:solidFill>
                    <a:schemeClr val="bg1"/>
                  </a:solidFill>
                  <a:latin typeface="Arial" pitchFamily="34" charset="0"/>
                  <a:cs typeface="Times New Roman" pitchFamily="18" charset="0"/>
                </a:rPr>
                <a:t>   Average Mo porosity: 45</a:t>
              </a:r>
              <a:r>
                <a:rPr lang="en-US" sz="900" dirty="0" smtClean="0">
                  <a:solidFill>
                    <a:schemeClr val="bg1"/>
                  </a:solidFill>
                  <a:latin typeface="Arial" pitchFamily="34" charset="0"/>
                  <a:cs typeface="Times New Roman" pitchFamily="18" charset="0"/>
                </a:rPr>
                <a:t>%</a:t>
              </a:r>
              <a:endParaRPr lang="en-US" sz="900" dirty="0">
                <a:solidFill>
                  <a:schemeClr val="bg1"/>
                </a:solidFill>
                <a:latin typeface="Arial" pitchFamily="34" charset="0"/>
                <a:cs typeface="Times New Roman" pitchFamily="18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6200" y="5105400"/>
            <a:ext cx="1676400" cy="38779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Li</a:t>
            </a:r>
            <a:r>
              <a:rPr kumimoji="0" lang="en-US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 evaporators used to coat lower </a:t>
            </a:r>
            <a:r>
              <a:rPr kumimoji="0" lang="en-US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divertor</a:t>
            </a:r>
            <a:r>
              <a:rPr kumimoji="0" lang="en-US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, LLD</a:t>
            </a:r>
            <a:endParaRPr kumimoji="0" lang="en-US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05000" y="5105400"/>
            <a:ext cx="2438400" cy="38779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</a:rPr>
              <a:t>4 </a:t>
            </a:r>
            <a:r>
              <a:rPr kumimoji="0" lang="en-US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</a:rPr>
              <a:t>heatable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</a:rPr>
              <a:t> LLD</a:t>
            </a:r>
            <a:r>
              <a:rPr kumimoji="0" lang="en-US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itchFamily="34" charset="0"/>
              </a:rPr>
              <a:t> plates (Mo on Cu)</a:t>
            </a:r>
            <a:r>
              <a:rPr kumimoji="0" lang="en-US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 </a:t>
            </a:r>
          </a:p>
          <a:p>
            <a:pPr algn="ctr">
              <a:lnSpc>
                <a:spcPct val="80000"/>
              </a:lnSpc>
            </a:pPr>
            <a:r>
              <a:rPr lang="en-US" i="0" dirty="0" smtClean="0">
                <a:solidFill>
                  <a:schemeClr val="tx1"/>
                </a:solidFill>
                <a:latin typeface="Arial Narrow" pitchFamily="34" charset="0"/>
              </a:rPr>
              <a:t>Surface temp: 160 – 350+ °C</a:t>
            </a:r>
            <a:endParaRPr kumimoji="0" lang="en-US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 rot="16200000" flipV="1">
            <a:off x="2133601" y="4724400"/>
            <a:ext cx="609600" cy="152400"/>
          </a:xfrm>
          <a:prstGeom prst="straightConnector1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34" name="Content Placeholder 2"/>
          <p:cNvSpPr txBox="1">
            <a:spLocks/>
          </p:cNvSpPr>
          <p:nvPr/>
        </p:nvSpPr>
        <p:spPr bwMode="auto">
          <a:xfrm>
            <a:off x="76200" y="1982991"/>
            <a:ext cx="6477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7800" marR="0" lvl="0" indent="-1778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Liquid Lithium </a:t>
            </a:r>
            <a:r>
              <a:rPr kumimoji="0" lang="en-US" sz="1800" i="0" u="sng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Divertor</a:t>
            </a:r>
            <a:r>
              <a:rPr kumimoji="0" lang="en-US" sz="1800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(LLD) motivation</a:t>
            </a:r>
            <a:r>
              <a:rPr kumimoji="0" lang="en-US" sz="1800" i="0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provide volume D pumping capacity (&gt; solid Li coatings) to provide longer pumping duration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 potential for handling high heat flux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391400" y="1066800"/>
            <a:ext cx="1600200" cy="664797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tIns="0" rIns="45720" bIns="18288" rtlCol="0">
            <a:spAutoFit/>
          </a:bodyPr>
          <a:lstStyle/>
          <a:p>
            <a:pPr marL="57150" indent="-57150">
              <a:buFont typeface="Arial" pitchFamily="34" charset="0"/>
              <a:buChar char="•"/>
            </a:pPr>
            <a:r>
              <a:rPr lang="en-US" sz="700" i="0" dirty="0" smtClean="0">
                <a:solidFill>
                  <a:schemeClr val="tx2"/>
                </a:solidFill>
                <a:latin typeface="Arial Narrow" pitchFamily="34" charset="0"/>
              </a:rPr>
              <a:t>H. </a:t>
            </a:r>
            <a:r>
              <a:rPr lang="en-US" sz="700" i="0" dirty="0" err="1" smtClean="0">
                <a:solidFill>
                  <a:schemeClr val="tx2"/>
                </a:solidFill>
                <a:latin typeface="Arial Narrow" pitchFamily="34" charset="0"/>
              </a:rPr>
              <a:t>Kugel</a:t>
            </a:r>
            <a:r>
              <a:rPr lang="en-US" sz="700" i="0" dirty="0" smtClean="0">
                <a:solidFill>
                  <a:schemeClr val="tx2"/>
                </a:solidFill>
                <a:latin typeface="Arial Narrow" pitchFamily="34" charset="0"/>
              </a:rPr>
              <a:t>, IAEA FEC 2010 Oral, FTP/3-6Ra</a:t>
            </a:r>
          </a:p>
          <a:p>
            <a:pPr marL="57150" indent="-57150">
              <a:buFont typeface="Arial" pitchFamily="34" charset="0"/>
              <a:buChar char="•"/>
            </a:pPr>
            <a:r>
              <a:rPr lang="en-US" sz="700" i="0" dirty="0" smtClean="0">
                <a:solidFill>
                  <a:schemeClr val="tx2"/>
                </a:solidFill>
                <a:latin typeface="Arial Narrow" pitchFamily="34" charset="0"/>
              </a:rPr>
              <a:t>H. </a:t>
            </a:r>
            <a:r>
              <a:rPr lang="en-US" sz="700" i="0" dirty="0" err="1" smtClean="0">
                <a:solidFill>
                  <a:schemeClr val="tx2"/>
                </a:solidFill>
                <a:latin typeface="Arial Narrow" pitchFamily="34" charset="0"/>
              </a:rPr>
              <a:t>Kugel</a:t>
            </a:r>
            <a:r>
              <a:rPr lang="en-US" sz="700" i="0" dirty="0" smtClean="0">
                <a:solidFill>
                  <a:schemeClr val="tx2"/>
                </a:solidFill>
                <a:latin typeface="Arial Narrow" pitchFamily="34" charset="0"/>
              </a:rPr>
              <a:t>, FED 85 (6)  865-873 (2010)</a:t>
            </a:r>
          </a:p>
          <a:p>
            <a:pPr marL="57150" indent="-57150">
              <a:buFont typeface="Arial" pitchFamily="34" charset="0"/>
              <a:buChar char="•"/>
            </a:pPr>
            <a:r>
              <a:rPr lang="en-US" sz="700" i="0" dirty="0" smtClean="0">
                <a:solidFill>
                  <a:schemeClr val="tx2"/>
                </a:solidFill>
                <a:latin typeface="Arial Narrow" pitchFamily="34" charset="0"/>
              </a:rPr>
              <a:t>M. Bell, PPCF 51 (12), (2009) 124054</a:t>
            </a:r>
          </a:p>
          <a:p>
            <a:pPr marL="57150" indent="-57150">
              <a:buFont typeface="Arial" pitchFamily="34" charset="0"/>
              <a:buChar char="•"/>
            </a:pPr>
            <a:r>
              <a:rPr lang="en-US" sz="700" i="0" dirty="0" smtClean="0">
                <a:solidFill>
                  <a:schemeClr val="tx2"/>
                </a:solidFill>
                <a:latin typeface="Arial Narrow" pitchFamily="34" charset="0"/>
              </a:rPr>
              <a:t>M. Bell, EPS Invited Talk 2009</a:t>
            </a:r>
          </a:p>
          <a:p>
            <a:pPr marL="57150" indent="-57150">
              <a:buFont typeface="Arial" pitchFamily="34" charset="0"/>
              <a:buChar char="•"/>
            </a:pPr>
            <a:r>
              <a:rPr lang="en-US" sz="700" i="0" dirty="0" smtClean="0">
                <a:solidFill>
                  <a:schemeClr val="tx2"/>
                </a:solidFill>
                <a:latin typeface="Arial Narrow" pitchFamily="34" charset="0"/>
              </a:rPr>
              <a:t>D. Mansfield, JNM  390-91, 764-767 (2009)</a:t>
            </a:r>
          </a:p>
          <a:p>
            <a:pPr marL="57150" indent="-57150">
              <a:buFont typeface="Arial" pitchFamily="34" charset="0"/>
              <a:buChar char="•"/>
            </a:pPr>
            <a:r>
              <a:rPr lang="en-US" sz="700" i="0" dirty="0" smtClean="0">
                <a:solidFill>
                  <a:schemeClr val="tx2"/>
                </a:solidFill>
                <a:latin typeface="Arial Narrow" pitchFamily="34" charset="0"/>
              </a:rPr>
              <a:t>H. </a:t>
            </a:r>
            <a:r>
              <a:rPr lang="en-US" sz="700" i="0" dirty="0" err="1" smtClean="0">
                <a:solidFill>
                  <a:schemeClr val="tx2"/>
                </a:solidFill>
                <a:latin typeface="Arial Narrow" pitchFamily="34" charset="0"/>
              </a:rPr>
              <a:t>Kugel</a:t>
            </a:r>
            <a:r>
              <a:rPr lang="en-US" sz="700" i="0" dirty="0" smtClean="0">
                <a:solidFill>
                  <a:schemeClr val="tx2"/>
                </a:solidFill>
                <a:latin typeface="Arial Narrow" pitchFamily="34" charset="0"/>
              </a:rPr>
              <a:t>, JNM 390–391, 1000–1004 (2009)</a:t>
            </a:r>
          </a:p>
        </p:txBody>
      </p:sp>
      <p:sp>
        <p:nvSpPr>
          <p:cNvPr id="36" name="Content Placeholder 2"/>
          <p:cNvSpPr txBox="1">
            <a:spLocks/>
          </p:cNvSpPr>
          <p:nvPr/>
        </p:nvSpPr>
        <p:spPr bwMode="auto">
          <a:xfrm>
            <a:off x="0" y="6172200"/>
            <a:ext cx="8686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7800" marR="0" lvl="0" indent="-1778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lang="en-US" sz="1800" i="0" kern="0" dirty="0" smtClean="0">
                <a:solidFill>
                  <a:schemeClr val="tx1"/>
                </a:solidFill>
                <a:latin typeface="+mn-lt"/>
                <a:cs typeface="+mn-cs"/>
              </a:rPr>
              <a:t>Brief results summary provided on next slide + more details in supplemental</a:t>
            </a:r>
            <a:endParaRPr kumimoji="0" lang="en-US" sz="18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7" name="Content Placeholder 2"/>
          <p:cNvSpPr txBox="1">
            <a:spLocks/>
          </p:cNvSpPr>
          <p:nvPr/>
        </p:nvSpPr>
        <p:spPr bwMode="auto">
          <a:xfrm>
            <a:off x="0" y="5791200"/>
            <a:ext cx="914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7800" marR="0" lvl="0" indent="-1778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FY2010:  First LLD tests - filled with 67g Li by evaporation (2x needed to fill porosity)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ITER Support Supplemental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NSTX researchers led ITER Task Agreement on the study of error fields using Ideal Perturbed Equilibrium Code (IPEC)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5105400" cy="9144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115888" indent="-115888"/>
            <a:r>
              <a:rPr lang="en-US" sz="1600" dirty="0" smtClean="0"/>
              <a:t>Inclusion of plasma response (using IPEC) reduces effectiveness of top/bottom EFC</a:t>
            </a:r>
          </a:p>
          <a:p>
            <a:pPr marL="115888" indent="-115888"/>
            <a:r>
              <a:rPr lang="en-US" sz="1600" dirty="0" smtClean="0"/>
              <a:t>Find RMP coils effective for EFC and NTV reduction</a:t>
            </a:r>
          </a:p>
          <a:p>
            <a:pPr>
              <a:buNone/>
            </a:pPr>
            <a:endParaRPr lang="en-US" sz="1100" dirty="0" smtClean="0"/>
          </a:p>
          <a:p>
            <a:endParaRPr lang="en-US" sz="1100" dirty="0"/>
          </a:p>
        </p:txBody>
      </p:sp>
      <p:pic>
        <p:nvPicPr>
          <p:cNvPr id="1043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685" y="2667802"/>
            <a:ext cx="2369715" cy="2361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6200" y="5083314"/>
            <a:ext cx="23622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i="0" dirty="0" smtClean="0"/>
              <a:t>ITER coil geometry represented by each filament, for CS coils (Light Blue), PF coils (Blue), TF coils (Green), EFC coils (Red), RMP coils (Purple). </a:t>
            </a:r>
            <a:endParaRPr kumimoji="0" lang="en-US" sz="900" b="1" i="0" u="none" strike="noStrike" kern="1200" cap="none" spc="0" normalizeH="0" baseline="0" noProof="0" dirty="0" smtClean="0">
              <a:ln>
                <a:noFill/>
              </a:ln>
              <a:solidFill>
                <a:srgbClr val="1822CD"/>
              </a:solidFill>
              <a:effectLst/>
              <a:uLnTx/>
              <a:uFillTx/>
              <a:latin typeface="Helvetica" pitchFamily="34" charset="0"/>
              <a:ea typeface="+mn-ea"/>
              <a:cs typeface="Arial" charset="0"/>
            </a:endParaRPr>
          </a:p>
        </p:txBody>
      </p:sp>
      <p:pic>
        <p:nvPicPr>
          <p:cNvPr id="1043459" name="Object 8"/>
          <p:cNvPicPr>
            <a:picLocks noChangeArrowheads="1"/>
          </p:cNvPicPr>
          <p:nvPr/>
        </p:nvPicPr>
        <p:blipFill>
          <a:blip r:embed="rId3" cstate="print"/>
          <a:srcRect t="-122" b="-122"/>
          <a:stretch>
            <a:fillRect/>
          </a:stretch>
        </p:blipFill>
        <p:spPr bwMode="auto">
          <a:xfrm>
            <a:off x="6324600" y="1066800"/>
            <a:ext cx="25908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248400" y="4992469"/>
            <a:ext cx="2819400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900" i="0" dirty="0" smtClean="0"/>
              <a:t>NTV force density profiles for intrinsic PF4-tilt error and each correction, for Scen2_Burn (Top) and for Scen4_Burn. EFCM+RMPU+RMPL gives the best correction.</a:t>
            </a:r>
            <a:endParaRPr kumimoji="0" lang="en-US" sz="900" b="1" i="0" u="none" strike="noStrike" kern="1200" cap="none" spc="0" normalizeH="0" baseline="0" noProof="0" dirty="0" smtClean="0">
              <a:ln>
                <a:noFill/>
              </a:ln>
              <a:solidFill>
                <a:srgbClr val="1822CD"/>
              </a:solidFill>
              <a:effectLst/>
              <a:uLnTx/>
              <a:uFillTx/>
              <a:latin typeface="Helvetica" pitchFamily="34" charset="0"/>
              <a:ea typeface="+mn-ea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6019800"/>
            <a:ext cx="6705600" cy="41549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115888" lvl="1" indent="-115888">
              <a:buFont typeface="Arial" pitchFamily="34" charset="0"/>
              <a:buChar char="•"/>
            </a:pPr>
            <a:r>
              <a:rPr lang="en-US" sz="1050" i="0" dirty="0" smtClean="0">
                <a:solidFill>
                  <a:schemeClr val="tx1"/>
                </a:solidFill>
              </a:rPr>
              <a:t>J. Menard (PPPL-P.I.), J.-K. Park (PPPL-primary author), M.J. Schaffer (GA - contributing author)</a:t>
            </a:r>
          </a:p>
          <a:p>
            <a:pPr marL="115888" lvl="1" indent="-115888">
              <a:buFont typeface="Arial" pitchFamily="34" charset="0"/>
              <a:buChar char="•"/>
            </a:pPr>
            <a:r>
              <a:rPr lang="en-US" sz="1050" i="0" dirty="0" smtClean="0">
                <a:solidFill>
                  <a:schemeClr val="tx1"/>
                </a:solidFill>
              </a:rPr>
              <a:t>Final Report submitted October 2010</a:t>
            </a:r>
            <a:endParaRPr kumimoji="0" lang="en-US" sz="11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itchFamily="34" charset="0"/>
              <a:ea typeface="+mn-ea"/>
              <a:cs typeface="Arial" charset="0"/>
            </a:endParaRPr>
          </a:p>
        </p:txBody>
      </p:sp>
      <p:pic>
        <p:nvPicPr>
          <p:cNvPr id="104346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2590800"/>
            <a:ext cx="3352800" cy="2671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514600" y="5316379"/>
            <a:ext cx="3505200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1000" i="0" dirty="0" smtClean="0"/>
              <a:t>Required currents to eliminate worst n=1 error fields </a:t>
            </a: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rgbClr val="1822CD"/>
              </a:solidFill>
              <a:effectLst/>
              <a:uLnTx/>
              <a:uFillTx/>
              <a:latin typeface="Helvetica" pitchFamily="34" charset="0"/>
              <a:ea typeface="+mn-ea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00" y="6248400"/>
            <a:ext cx="1082298" cy="187744"/>
          </a:xfrm>
          <a:prstGeom prst="rect">
            <a:avLst/>
          </a:prstGeom>
          <a:solidFill>
            <a:srgbClr val="CCECFF"/>
          </a:solidFill>
          <a:ln w="31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tIns="0" rIns="45720" bIns="18288" rtlCol="0">
            <a:spAutoFit/>
          </a:bodyPr>
          <a:lstStyle/>
          <a:p>
            <a:pPr marL="57150" indent="-57150" algn="ctr"/>
            <a:r>
              <a:rPr lang="en-US" sz="1100" i="0" dirty="0" smtClean="0">
                <a:solidFill>
                  <a:schemeClr val="tx2"/>
                </a:solidFill>
                <a:latin typeface="Arial Narrow" pitchFamily="34" charset="0"/>
              </a:rPr>
              <a:t>General Atomics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Measurements </a:t>
            </a:r>
            <a:r>
              <a:rPr lang="en-US" i="1"/>
              <a:t>Outside</a:t>
            </a:r>
            <a:r>
              <a:rPr lang="en-US"/>
              <a:t> TF Coil Could Identify </a:t>
            </a:r>
            <a:br>
              <a:rPr lang="en-US"/>
            </a:br>
            <a:r>
              <a:rPr lang="en-US"/>
              <a:t>Some Manufacturing and Assembly Defects</a:t>
            </a:r>
          </a:p>
        </p:txBody>
      </p:sp>
      <p:sp>
        <p:nvSpPr>
          <p:cNvPr id="1685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7532687" cy="1568449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dirty="0"/>
              <a:t>Only field errors (</a:t>
            </a:r>
            <a:r>
              <a:rPr lang="en-US" sz="1800" i="1" dirty="0" err="1"/>
              <a:t>m,n</a:t>
            </a:r>
            <a:r>
              <a:rPr lang="en-US" sz="1800" dirty="0"/>
              <a:t> ≠ 0) are present outside TF coil envelope</a:t>
            </a: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 sz="1600" dirty="0"/>
              <a:t>TF does not affect magnetization of distant ferromagnetic sources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dirty="0"/>
              <a:t>Ripple (n = 18) is dominant near coils </a:t>
            </a:r>
            <a:r>
              <a:rPr lang="en-US" sz="1800" i="1" dirty="0"/>
              <a:t>but</a:t>
            </a:r>
            <a:r>
              <a:rPr lang="en-US" sz="1800" dirty="0"/>
              <a:t>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dirty="0"/>
              <a:t>Higher n components fall off roughly as </a:t>
            </a:r>
            <a:r>
              <a:rPr lang="en-US" sz="1800" i="1" dirty="0"/>
              <a:t>R</a:t>
            </a:r>
            <a:r>
              <a:rPr lang="en-US" sz="1800" i="1" baseline="30000" dirty="0"/>
              <a:t>-n</a:t>
            </a:r>
            <a:r>
              <a:rPr lang="en-US" sz="1800" dirty="0"/>
              <a:t> </a:t>
            </a:r>
            <a:r>
              <a:rPr lang="en-US" sz="1800" i="1" dirty="0"/>
              <a:t>so</a:t>
            </a:r>
            <a:endParaRPr lang="en-US" sz="1800" dirty="0"/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800" dirty="0"/>
              <a:t>Is there a region where </a:t>
            </a:r>
            <a:r>
              <a:rPr lang="en-US" sz="1800" i="1" dirty="0"/>
              <a:t>n</a:t>
            </a:r>
            <a:r>
              <a:rPr lang="en-US" sz="1800" dirty="0"/>
              <a:t> = 1 is detectable above intrinsic field?</a:t>
            </a:r>
          </a:p>
        </p:txBody>
      </p:sp>
      <p:pic>
        <p:nvPicPr>
          <p:cNvPr id="1685508" name="Picture 4" descr="TF R1Z2 shift 3D"/>
          <p:cNvPicPr>
            <a:picLocks noChangeAspect="1" noChangeArrowheads="1"/>
          </p:cNvPicPr>
          <p:nvPr/>
        </p:nvPicPr>
        <p:blipFill>
          <a:blip r:embed="rId2" cstate="print"/>
          <a:srcRect l="11769" t="14064" r="14711" b="33754"/>
          <a:stretch>
            <a:fillRect/>
          </a:stretch>
        </p:blipFill>
        <p:spPr bwMode="auto">
          <a:xfrm>
            <a:off x="2057401" y="2818750"/>
            <a:ext cx="4648200" cy="2613675"/>
          </a:xfrm>
          <a:prstGeom prst="rect">
            <a:avLst/>
          </a:prstGeom>
          <a:noFill/>
        </p:spPr>
      </p:pic>
      <p:sp>
        <p:nvSpPr>
          <p:cNvPr id="1685509" name="Rectangle 5"/>
          <p:cNvSpPr>
            <a:spLocks noChangeArrowheads="1"/>
          </p:cNvSpPr>
          <p:nvPr/>
        </p:nvSpPr>
        <p:spPr bwMode="auto">
          <a:xfrm>
            <a:off x="171450" y="5410200"/>
            <a:ext cx="89725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33363" indent="-233363" eaLnBrk="0" hangingPunct="0">
              <a:spcBef>
                <a:spcPct val="25000"/>
              </a:spcBef>
            </a:pPr>
            <a:r>
              <a:rPr lang="en-US" sz="1800" b="0" i="0" dirty="0">
                <a:solidFill>
                  <a:schemeClr val="tx1"/>
                </a:solidFill>
                <a:latin typeface="Arial" charset="0"/>
              </a:rPr>
              <a:t>This is outside the cryostat in “open air” where measurements with Hall effect instruments could be made at well defined locations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0600" y="6096000"/>
            <a:ext cx="5638800" cy="41549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115888" lvl="1" indent="-115888">
              <a:buFont typeface="Arial" pitchFamily="34" charset="0"/>
              <a:buChar char="•"/>
            </a:pPr>
            <a:r>
              <a:rPr lang="en-US" sz="1050" i="0" dirty="0" smtClean="0">
                <a:solidFill>
                  <a:schemeClr val="tx1"/>
                </a:solidFill>
              </a:rPr>
              <a:t>M. Bell (PPPL - P.I.), N. </a:t>
            </a:r>
            <a:r>
              <a:rPr lang="en-US" sz="1050" i="0" dirty="0" err="1" smtClean="0">
                <a:solidFill>
                  <a:schemeClr val="tx1"/>
                </a:solidFill>
              </a:rPr>
              <a:t>Pomphrey</a:t>
            </a:r>
            <a:r>
              <a:rPr lang="en-US" sz="1050" i="0" dirty="0" smtClean="0">
                <a:solidFill>
                  <a:schemeClr val="tx1"/>
                </a:solidFill>
              </a:rPr>
              <a:t> (PPPL), A. Boozer (Columbia University)</a:t>
            </a:r>
          </a:p>
          <a:p>
            <a:pPr marL="115888" lvl="1" indent="-115888">
              <a:buFont typeface="Arial" pitchFamily="34" charset="0"/>
              <a:buChar char="•"/>
            </a:pPr>
            <a:r>
              <a:rPr lang="en-US" sz="1050" i="0" dirty="0" smtClean="0">
                <a:solidFill>
                  <a:schemeClr val="tx1"/>
                </a:solidFill>
              </a:rPr>
              <a:t>Final Report submitted spring 2011</a:t>
            </a:r>
            <a:endParaRPr kumimoji="0" lang="en-US" sz="11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itchFamily="34" charset="0"/>
              <a:ea typeface="+mn-ea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18702" y="6248400"/>
            <a:ext cx="1387098" cy="187744"/>
          </a:xfrm>
          <a:prstGeom prst="rect">
            <a:avLst/>
          </a:prstGeom>
          <a:solidFill>
            <a:srgbClr val="CCECFF"/>
          </a:solidFill>
          <a:ln w="31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tIns="0" rIns="45720" bIns="18288" rtlCol="0">
            <a:spAutoFit/>
          </a:bodyPr>
          <a:lstStyle/>
          <a:p>
            <a:pPr marL="57150" indent="-57150" algn="ctr"/>
            <a:r>
              <a:rPr lang="en-US" sz="1100" i="0" dirty="0" smtClean="0">
                <a:solidFill>
                  <a:schemeClr val="tx2"/>
                </a:solidFill>
                <a:latin typeface="Arial Narrow" pitchFamily="34" charset="0"/>
              </a:rPr>
              <a:t>Columbia University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0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Planned Partial Flux Loops in ITER Can Be Used to Characterize Field Errors from PF Coils</a:t>
            </a:r>
          </a:p>
        </p:txBody>
      </p:sp>
      <p:sp>
        <p:nvSpPr>
          <p:cNvPr id="1680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90600"/>
            <a:ext cx="7981950" cy="139223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 dirty="0"/>
              <a:t>Partial Flux Loops (“saddle” loops) mounted on inside of VV inner wall, span all or part of a VV sector (40° </a:t>
            </a:r>
            <a:r>
              <a:rPr lang="en-US" sz="1800" dirty="0" err="1"/>
              <a:t>toroidally</a:t>
            </a:r>
            <a:r>
              <a:rPr lang="en-US" sz="1800" dirty="0"/>
              <a:t>)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22 loops span </a:t>
            </a:r>
            <a:r>
              <a:rPr lang="en-US" sz="1800" dirty="0" err="1"/>
              <a:t>poloidal</a:t>
            </a:r>
            <a:r>
              <a:rPr lang="en-US" sz="1800" dirty="0"/>
              <a:t> circumference in 6 of 9 VV sectors</a:t>
            </a:r>
          </a:p>
          <a:p>
            <a:pPr>
              <a:lnSpc>
                <a:spcPct val="90000"/>
              </a:lnSpc>
              <a:spcBef>
                <a:spcPct val="30000"/>
              </a:spcBef>
            </a:pPr>
            <a:r>
              <a:rPr lang="en-US" sz="1800" b="1" dirty="0"/>
              <a:t>Conductor positions are specified to be known to mm accuracy</a:t>
            </a:r>
            <a:endParaRPr lang="en-US" sz="1800" dirty="0"/>
          </a:p>
        </p:txBody>
      </p:sp>
      <p:pic>
        <p:nvPicPr>
          <p:cNvPr id="1680393" name="Picture 9" descr="ITER-PFs+saddle_coils"/>
          <p:cNvPicPr preferRelativeResize="0">
            <a:picLocks noChangeAspect="1" noChangeArrowheads="1"/>
          </p:cNvPicPr>
          <p:nvPr/>
        </p:nvPicPr>
        <p:blipFill>
          <a:blip r:embed="rId2" cstate="print"/>
          <a:srcRect l="11772" t="10001" r="11772" b="17502"/>
          <a:stretch>
            <a:fillRect/>
          </a:stretch>
        </p:blipFill>
        <p:spPr bwMode="auto">
          <a:xfrm>
            <a:off x="609600" y="2743200"/>
            <a:ext cx="3951554" cy="2940050"/>
          </a:xfrm>
          <a:prstGeom prst="rect">
            <a:avLst/>
          </a:prstGeom>
          <a:noFill/>
        </p:spPr>
      </p:pic>
      <p:grpSp>
        <p:nvGrpSpPr>
          <p:cNvPr id="542" name="Group 541"/>
          <p:cNvGrpSpPr/>
          <p:nvPr/>
        </p:nvGrpSpPr>
        <p:grpSpPr>
          <a:xfrm>
            <a:off x="5236392" y="2377537"/>
            <a:ext cx="3704854" cy="3606189"/>
            <a:chOff x="4982231" y="2375232"/>
            <a:chExt cx="3963194" cy="3798476"/>
          </a:xfrm>
        </p:grpSpPr>
        <p:sp>
          <p:nvSpPr>
            <p:cNvPr id="1680394" name="Rectangle 10"/>
            <p:cNvSpPr>
              <a:spLocks noChangeArrowheads="1"/>
            </p:cNvSpPr>
            <p:nvPr/>
          </p:nvSpPr>
          <p:spPr bwMode="auto">
            <a:xfrm>
              <a:off x="5364163" y="2375232"/>
              <a:ext cx="3513137" cy="583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tIns="0" rIns="0" bIns="0" anchor="ctr">
              <a:spAutoFit/>
            </a:bodyPr>
            <a:lstStyle/>
            <a:p>
              <a:pPr algn="ctr" eaLnBrk="0" hangingPunct="0">
                <a:spcBef>
                  <a:spcPct val="0"/>
                </a:spcBef>
                <a:buFontTx/>
                <a:buNone/>
              </a:pPr>
              <a:r>
                <a:rPr lang="en-US" sz="1800" b="0" i="0">
                  <a:solidFill>
                    <a:schemeClr val="accent2"/>
                  </a:solidFill>
                  <a:latin typeface="Arial" charset="0"/>
                </a:rPr>
                <a:t>Change in mutual inductance</a:t>
              </a:r>
              <a:r>
                <a:rPr lang="en-US" sz="1800" b="0" i="0" u="sng">
                  <a:solidFill>
                    <a:schemeClr val="accent2"/>
                  </a:solidFill>
                  <a:latin typeface="Arial" charset="0"/>
                </a:rPr>
                <a:t/>
              </a:r>
              <a:br>
                <a:rPr lang="en-US" sz="1800" b="0" i="0" u="sng">
                  <a:solidFill>
                    <a:schemeClr val="accent2"/>
                  </a:solidFill>
                  <a:latin typeface="Arial" charset="0"/>
                </a:rPr>
              </a:br>
              <a:r>
                <a:rPr lang="en-US" sz="1800" b="0" i="0">
                  <a:solidFill>
                    <a:schemeClr val="accent2"/>
                  </a:solidFill>
                  <a:latin typeface="Arial" charset="0"/>
                </a:rPr>
                <a:t>for </a:t>
              </a:r>
              <a:r>
                <a:rPr lang="en-US" sz="1800" b="0" i="0" u="sng">
                  <a:solidFill>
                    <a:schemeClr val="accent2"/>
                  </a:solidFill>
                  <a:latin typeface="Arial" charset="0"/>
                </a:rPr>
                <a:t>coil axis lateral shift 10mm</a:t>
              </a:r>
            </a:p>
          </p:txBody>
        </p:sp>
        <p:grpSp>
          <p:nvGrpSpPr>
            <p:cNvPr id="2" name="Group 11"/>
            <p:cNvGrpSpPr>
              <a:grpSpLocks/>
            </p:cNvGrpSpPr>
            <p:nvPr/>
          </p:nvGrpSpPr>
          <p:grpSpPr bwMode="auto">
            <a:xfrm>
              <a:off x="5822950" y="3633792"/>
              <a:ext cx="936626" cy="569913"/>
              <a:chOff x="188" y="2899"/>
              <a:chExt cx="590" cy="359"/>
            </a:xfrm>
          </p:grpSpPr>
          <p:sp>
            <p:nvSpPr>
              <p:cNvPr id="1680396" name="Rectangle 12"/>
              <p:cNvSpPr>
                <a:spLocks noChangeArrowheads="1"/>
              </p:cNvSpPr>
              <p:nvPr/>
            </p:nvSpPr>
            <p:spPr bwMode="auto">
              <a:xfrm>
                <a:off x="188" y="2899"/>
                <a:ext cx="221" cy="1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r>
                  <a:rPr lang="en-US" sz="1400" i="0">
                    <a:solidFill>
                      <a:schemeClr val="tx1"/>
                    </a:solidFill>
                    <a:latin typeface="Arial" charset="0"/>
                    <a:ea typeface="ＭＳ Ｐゴシック" pitchFamily="64" charset="-128"/>
                  </a:rPr>
                  <a:t>PF1</a:t>
                </a:r>
              </a:p>
            </p:txBody>
          </p:sp>
          <p:sp>
            <p:nvSpPr>
              <p:cNvPr id="1680397" name="Rectangle 13"/>
              <p:cNvSpPr>
                <a:spLocks noChangeArrowheads="1"/>
              </p:cNvSpPr>
              <p:nvPr/>
            </p:nvSpPr>
            <p:spPr bwMode="auto">
              <a:xfrm>
                <a:off x="188" y="3003"/>
                <a:ext cx="221" cy="1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r>
                  <a:rPr lang="en-US" sz="1400" i="0">
                    <a:solidFill>
                      <a:srgbClr val="FF0000"/>
                    </a:solidFill>
                    <a:latin typeface="Arial" charset="0"/>
                    <a:ea typeface="ＭＳ Ｐゴシック" pitchFamily="64" charset="-128"/>
                  </a:rPr>
                  <a:t>PF2</a:t>
                </a:r>
                <a:endParaRPr lang="en-US" sz="1400" i="0">
                  <a:solidFill>
                    <a:schemeClr val="tx1"/>
                  </a:solidFill>
                  <a:latin typeface="Arial" charset="0"/>
                  <a:ea typeface="ＭＳ Ｐゴシック" pitchFamily="64" charset="-128"/>
                </a:endParaRPr>
              </a:p>
            </p:txBody>
          </p:sp>
          <p:sp>
            <p:nvSpPr>
              <p:cNvPr id="1680398" name="Rectangle 14"/>
              <p:cNvSpPr>
                <a:spLocks noChangeArrowheads="1"/>
              </p:cNvSpPr>
              <p:nvPr/>
            </p:nvSpPr>
            <p:spPr bwMode="auto">
              <a:xfrm>
                <a:off x="188" y="3115"/>
                <a:ext cx="221" cy="1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r>
                  <a:rPr lang="en-US" sz="1400" i="0">
                    <a:solidFill>
                      <a:srgbClr val="03C227"/>
                    </a:solidFill>
                    <a:latin typeface="Arial" charset="0"/>
                    <a:ea typeface="ＭＳ Ｐゴシック" pitchFamily="64" charset="-128"/>
                  </a:rPr>
                  <a:t>PF3</a:t>
                </a:r>
                <a:endParaRPr lang="en-US" sz="1400" i="0">
                  <a:solidFill>
                    <a:schemeClr val="tx1"/>
                  </a:solidFill>
                  <a:latin typeface="Arial" charset="0"/>
                  <a:ea typeface="ＭＳ Ｐゴシック" pitchFamily="64" charset="-128"/>
                </a:endParaRPr>
              </a:p>
            </p:txBody>
          </p:sp>
          <p:sp>
            <p:nvSpPr>
              <p:cNvPr id="1680399" name="Rectangle 15"/>
              <p:cNvSpPr>
                <a:spLocks noChangeArrowheads="1"/>
              </p:cNvSpPr>
              <p:nvPr/>
            </p:nvSpPr>
            <p:spPr bwMode="auto">
              <a:xfrm>
                <a:off x="557" y="2899"/>
                <a:ext cx="221" cy="1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r>
                  <a:rPr lang="en-US" sz="1400" i="0">
                    <a:solidFill>
                      <a:schemeClr val="accent2"/>
                    </a:solidFill>
                    <a:latin typeface="Arial" charset="0"/>
                    <a:ea typeface="ＭＳ Ｐゴシック" pitchFamily="64" charset="-128"/>
                  </a:rPr>
                  <a:t>PF4</a:t>
                </a:r>
                <a:endParaRPr lang="en-US" sz="1400" i="0">
                  <a:solidFill>
                    <a:schemeClr val="tx1"/>
                  </a:solidFill>
                  <a:latin typeface="Arial" charset="0"/>
                  <a:ea typeface="ＭＳ Ｐゴシック" pitchFamily="64" charset="-128"/>
                </a:endParaRPr>
              </a:p>
            </p:txBody>
          </p:sp>
          <p:sp>
            <p:nvSpPr>
              <p:cNvPr id="1680400" name="Rectangle 16"/>
              <p:cNvSpPr>
                <a:spLocks noChangeArrowheads="1"/>
              </p:cNvSpPr>
              <p:nvPr/>
            </p:nvSpPr>
            <p:spPr bwMode="auto">
              <a:xfrm>
                <a:off x="557" y="3003"/>
                <a:ext cx="221" cy="1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r>
                  <a:rPr lang="en-US" sz="1400" i="0">
                    <a:solidFill>
                      <a:srgbClr val="00FFFF"/>
                    </a:solidFill>
                    <a:latin typeface="Arial" charset="0"/>
                    <a:ea typeface="ＭＳ Ｐゴシック" pitchFamily="64" charset="-128"/>
                  </a:rPr>
                  <a:t>PF5</a:t>
                </a:r>
                <a:endParaRPr lang="en-US" sz="1400" i="0">
                  <a:solidFill>
                    <a:schemeClr val="tx1"/>
                  </a:solidFill>
                  <a:latin typeface="Arial" charset="0"/>
                  <a:ea typeface="ＭＳ Ｐゴシック" pitchFamily="64" charset="-128"/>
                </a:endParaRPr>
              </a:p>
            </p:txBody>
          </p:sp>
          <p:sp>
            <p:nvSpPr>
              <p:cNvPr id="1680401" name="Rectangle 17"/>
              <p:cNvSpPr>
                <a:spLocks noChangeArrowheads="1"/>
              </p:cNvSpPr>
              <p:nvPr/>
            </p:nvSpPr>
            <p:spPr bwMode="auto">
              <a:xfrm>
                <a:off x="557" y="3115"/>
                <a:ext cx="221" cy="1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r>
                  <a:rPr lang="en-US" sz="1400" i="0">
                    <a:solidFill>
                      <a:srgbClr val="FF00FF"/>
                    </a:solidFill>
                    <a:latin typeface="Arial" charset="0"/>
                    <a:ea typeface="ＭＳ Ｐゴシック" pitchFamily="64" charset="-128"/>
                  </a:rPr>
                  <a:t>PF6</a:t>
                </a:r>
                <a:endParaRPr lang="en-US" sz="1400" i="0">
                  <a:solidFill>
                    <a:schemeClr val="tx1"/>
                  </a:solidFill>
                  <a:latin typeface="Arial" charset="0"/>
                  <a:ea typeface="ＭＳ Ｐゴシック" pitchFamily="64" charset="-128"/>
                </a:endParaRPr>
              </a:p>
            </p:txBody>
          </p:sp>
        </p:grpSp>
        <p:grpSp>
          <p:nvGrpSpPr>
            <p:cNvPr id="3" name="Group 18"/>
            <p:cNvGrpSpPr>
              <a:grpSpLocks/>
            </p:cNvGrpSpPr>
            <p:nvPr/>
          </p:nvGrpSpPr>
          <p:grpSpPr bwMode="auto">
            <a:xfrm>
              <a:off x="6526213" y="4979991"/>
              <a:ext cx="1112837" cy="646113"/>
              <a:chOff x="2383" y="2531"/>
              <a:chExt cx="701" cy="407"/>
            </a:xfrm>
          </p:grpSpPr>
          <p:sp>
            <p:nvSpPr>
              <p:cNvPr id="1680403" name="Rectangle 19"/>
              <p:cNvSpPr>
                <a:spLocks noChangeArrowheads="1"/>
              </p:cNvSpPr>
              <p:nvPr/>
            </p:nvSpPr>
            <p:spPr bwMode="auto">
              <a:xfrm>
                <a:off x="2383" y="2795"/>
                <a:ext cx="323" cy="1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r>
                  <a:rPr lang="en-US" sz="1400" i="0">
                    <a:solidFill>
                      <a:schemeClr val="tx1"/>
                    </a:solidFill>
                    <a:latin typeface="Arial" charset="0"/>
                    <a:ea typeface="ＭＳ Ｐゴシック" pitchFamily="64" charset="-128"/>
                  </a:rPr>
                  <a:t>CS1U</a:t>
                </a:r>
              </a:p>
            </p:txBody>
          </p:sp>
          <p:sp>
            <p:nvSpPr>
              <p:cNvPr id="1680404" name="Rectangle 20"/>
              <p:cNvSpPr>
                <a:spLocks noChangeArrowheads="1"/>
              </p:cNvSpPr>
              <p:nvPr/>
            </p:nvSpPr>
            <p:spPr bwMode="auto">
              <a:xfrm>
                <a:off x="2383" y="2659"/>
                <a:ext cx="323" cy="1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r>
                  <a:rPr lang="en-US" sz="1400" i="0">
                    <a:solidFill>
                      <a:srgbClr val="FF0000"/>
                    </a:solidFill>
                    <a:latin typeface="Arial" charset="0"/>
                    <a:ea typeface="ＭＳ Ｐゴシック" pitchFamily="64" charset="-128"/>
                  </a:rPr>
                  <a:t>CS2U</a:t>
                </a:r>
                <a:endParaRPr lang="en-US" sz="1400" i="0">
                  <a:solidFill>
                    <a:schemeClr val="tx1"/>
                  </a:solidFill>
                  <a:latin typeface="Arial" charset="0"/>
                  <a:ea typeface="ＭＳ Ｐゴシック" pitchFamily="64" charset="-128"/>
                </a:endParaRPr>
              </a:p>
            </p:txBody>
          </p:sp>
          <p:sp>
            <p:nvSpPr>
              <p:cNvPr id="1680405" name="Rectangle 21"/>
              <p:cNvSpPr>
                <a:spLocks noChangeArrowheads="1"/>
              </p:cNvSpPr>
              <p:nvPr/>
            </p:nvSpPr>
            <p:spPr bwMode="auto">
              <a:xfrm>
                <a:off x="2383" y="2531"/>
                <a:ext cx="323" cy="1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r>
                  <a:rPr lang="en-US" sz="1400" i="0">
                    <a:solidFill>
                      <a:srgbClr val="03C227"/>
                    </a:solidFill>
                    <a:latin typeface="Arial" charset="0"/>
                    <a:ea typeface="ＭＳ Ｐゴシック" pitchFamily="64" charset="-128"/>
                  </a:rPr>
                  <a:t>CS3U</a:t>
                </a:r>
                <a:endParaRPr lang="en-US" sz="1400" i="0">
                  <a:solidFill>
                    <a:schemeClr val="tx1"/>
                  </a:solidFill>
                  <a:latin typeface="Arial" charset="0"/>
                  <a:ea typeface="ＭＳ Ｐゴシック" pitchFamily="64" charset="-128"/>
                </a:endParaRPr>
              </a:p>
            </p:txBody>
          </p:sp>
          <p:sp>
            <p:nvSpPr>
              <p:cNvPr id="1680406" name="Rectangle 22"/>
              <p:cNvSpPr>
                <a:spLocks noChangeArrowheads="1"/>
              </p:cNvSpPr>
              <p:nvPr/>
            </p:nvSpPr>
            <p:spPr bwMode="auto">
              <a:xfrm>
                <a:off x="2775" y="2531"/>
                <a:ext cx="309" cy="1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r>
                  <a:rPr lang="en-US" sz="1400" i="0">
                    <a:solidFill>
                      <a:schemeClr val="accent2"/>
                    </a:solidFill>
                    <a:latin typeface="Arial" charset="0"/>
                    <a:ea typeface="ＭＳ Ｐゴシック" pitchFamily="64" charset="-128"/>
                  </a:rPr>
                  <a:t>CS3L</a:t>
                </a:r>
              </a:p>
            </p:txBody>
          </p:sp>
          <p:sp>
            <p:nvSpPr>
              <p:cNvPr id="1680407" name="Rectangle 23"/>
              <p:cNvSpPr>
                <a:spLocks noChangeArrowheads="1"/>
              </p:cNvSpPr>
              <p:nvPr/>
            </p:nvSpPr>
            <p:spPr bwMode="auto">
              <a:xfrm>
                <a:off x="2775" y="2659"/>
                <a:ext cx="309" cy="1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r>
                  <a:rPr lang="en-US" sz="1400" i="0">
                    <a:solidFill>
                      <a:srgbClr val="00FFFF"/>
                    </a:solidFill>
                    <a:latin typeface="Arial" charset="0"/>
                    <a:ea typeface="ＭＳ Ｐゴシック" pitchFamily="64" charset="-128"/>
                  </a:rPr>
                  <a:t>CS2L</a:t>
                </a:r>
              </a:p>
            </p:txBody>
          </p:sp>
          <p:sp>
            <p:nvSpPr>
              <p:cNvPr id="1680408" name="Rectangle 24"/>
              <p:cNvSpPr>
                <a:spLocks noChangeArrowheads="1"/>
              </p:cNvSpPr>
              <p:nvPr/>
            </p:nvSpPr>
            <p:spPr bwMode="auto">
              <a:xfrm>
                <a:off x="2775" y="2795"/>
                <a:ext cx="309" cy="1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>
                  <a:spcBef>
                    <a:spcPct val="0"/>
                  </a:spcBef>
                  <a:buFontTx/>
                  <a:buNone/>
                </a:pPr>
                <a:r>
                  <a:rPr lang="en-US" sz="1400" i="0">
                    <a:solidFill>
                      <a:srgbClr val="FF00FF"/>
                    </a:solidFill>
                    <a:latin typeface="Arial" charset="0"/>
                    <a:ea typeface="ＭＳ Ｐゴシック" pitchFamily="64" charset="-128"/>
                  </a:rPr>
                  <a:t>CS1L</a:t>
                </a:r>
              </a:p>
            </p:txBody>
          </p:sp>
        </p:grpSp>
        <p:sp>
          <p:nvSpPr>
            <p:cNvPr id="1680409" name="Rectangle 25"/>
            <p:cNvSpPr>
              <a:spLocks noChangeArrowheads="1"/>
            </p:cNvSpPr>
            <p:nvPr/>
          </p:nvSpPr>
          <p:spPr bwMode="auto">
            <a:xfrm>
              <a:off x="5541963" y="5678489"/>
              <a:ext cx="106316" cy="2269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en-US" sz="1400" b="0" i="0">
                  <a:solidFill>
                    <a:srgbClr val="000000"/>
                  </a:solidFill>
                  <a:ea typeface="ＭＳ Ｐゴシック" pitchFamily="64" charset="-128"/>
                </a:rPr>
                <a:t>0</a:t>
              </a:r>
              <a:endParaRPr lang="en-US" sz="1400" b="0" i="0">
                <a:solidFill>
                  <a:schemeClr val="tx1"/>
                </a:solidFill>
                <a:latin typeface="Arial" charset="0"/>
                <a:ea typeface="ＭＳ Ｐゴシック" pitchFamily="64" charset="-128"/>
              </a:endParaRPr>
            </a:p>
          </p:txBody>
        </p:sp>
        <p:sp>
          <p:nvSpPr>
            <p:cNvPr id="1680410" name="Rectangle 26"/>
            <p:cNvSpPr>
              <a:spLocks noChangeArrowheads="1"/>
            </p:cNvSpPr>
            <p:nvPr/>
          </p:nvSpPr>
          <p:spPr bwMode="auto">
            <a:xfrm>
              <a:off x="6291263" y="5678489"/>
              <a:ext cx="212632" cy="2269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en-US" sz="1400" b="0" i="0">
                  <a:solidFill>
                    <a:srgbClr val="000000"/>
                  </a:solidFill>
                  <a:ea typeface="ＭＳ Ｐゴシック" pitchFamily="64" charset="-128"/>
                </a:rPr>
                <a:t>90</a:t>
              </a:r>
              <a:endParaRPr lang="en-US" sz="1400" b="0" i="0">
                <a:solidFill>
                  <a:schemeClr val="tx1"/>
                </a:solidFill>
                <a:latin typeface="Arial" charset="0"/>
                <a:ea typeface="ＭＳ Ｐゴシック" pitchFamily="64" charset="-128"/>
              </a:endParaRPr>
            </a:p>
          </p:txBody>
        </p:sp>
        <p:sp>
          <p:nvSpPr>
            <p:cNvPr id="1680411" name="Rectangle 27"/>
            <p:cNvSpPr>
              <a:spLocks noChangeArrowheads="1"/>
            </p:cNvSpPr>
            <p:nvPr/>
          </p:nvSpPr>
          <p:spPr bwMode="auto">
            <a:xfrm>
              <a:off x="7021513" y="5678489"/>
              <a:ext cx="318950" cy="2269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en-US" sz="1400" b="0" i="0">
                  <a:solidFill>
                    <a:srgbClr val="000000"/>
                  </a:solidFill>
                  <a:ea typeface="ＭＳ Ｐゴシック" pitchFamily="64" charset="-128"/>
                </a:rPr>
                <a:t>180</a:t>
              </a:r>
              <a:endParaRPr lang="en-US" sz="1400" b="0" i="0">
                <a:solidFill>
                  <a:schemeClr val="tx1"/>
                </a:solidFill>
                <a:latin typeface="Arial" charset="0"/>
                <a:ea typeface="ＭＳ Ｐゴシック" pitchFamily="64" charset="-128"/>
              </a:endParaRPr>
            </a:p>
          </p:txBody>
        </p:sp>
        <p:sp>
          <p:nvSpPr>
            <p:cNvPr id="1680412" name="Rectangle 28"/>
            <p:cNvSpPr>
              <a:spLocks noChangeArrowheads="1"/>
            </p:cNvSpPr>
            <p:nvPr/>
          </p:nvSpPr>
          <p:spPr bwMode="auto">
            <a:xfrm>
              <a:off x="7818438" y="5678489"/>
              <a:ext cx="318950" cy="2269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en-US" sz="1400" b="0" i="0">
                  <a:solidFill>
                    <a:srgbClr val="000000"/>
                  </a:solidFill>
                  <a:ea typeface="ＭＳ Ｐゴシック" pitchFamily="64" charset="-128"/>
                </a:rPr>
                <a:t>270</a:t>
              </a:r>
              <a:endParaRPr lang="en-US" sz="1400" b="0" i="0">
                <a:solidFill>
                  <a:schemeClr val="tx1"/>
                </a:solidFill>
                <a:latin typeface="Arial" charset="0"/>
                <a:ea typeface="ＭＳ Ｐゴシック" pitchFamily="64" charset="-128"/>
              </a:endParaRPr>
            </a:p>
          </p:txBody>
        </p:sp>
        <p:sp>
          <p:nvSpPr>
            <p:cNvPr id="1680413" name="Rectangle 29"/>
            <p:cNvSpPr>
              <a:spLocks noChangeArrowheads="1"/>
            </p:cNvSpPr>
            <p:nvPr/>
          </p:nvSpPr>
          <p:spPr bwMode="auto">
            <a:xfrm>
              <a:off x="8626475" y="5678489"/>
              <a:ext cx="318950" cy="2269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en-US" sz="1400" b="0" i="0">
                  <a:solidFill>
                    <a:srgbClr val="000000"/>
                  </a:solidFill>
                  <a:ea typeface="ＭＳ Ｐゴシック" pitchFamily="64" charset="-128"/>
                </a:rPr>
                <a:t>360</a:t>
              </a:r>
              <a:endParaRPr lang="en-US" sz="1400" b="0" i="0">
                <a:solidFill>
                  <a:schemeClr val="tx1"/>
                </a:solidFill>
                <a:latin typeface="Arial" charset="0"/>
                <a:ea typeface="ＭＳ Ｐゴシック" pitchFamily="64" charset="-128"/>
              </a:endParaRPr>
            </a:p>
          </p:txBody>
        </p:sp>
        <p:sp>
          <p:nvSpPr>
            <p:cNvPr id="1680414" name="Rectangle 30"/>
            <p:cNvSpPr>
              <a:spLocks noChangeArrowheads="1"/>
            </p:cNvSpPr>
            <p:nvPr/>
          </p:nvSpPr>
          <p:spPr bwMode="auto">
            <a:xfrm>
              <a:off x="5210176" y="5556251"/>
              <a:ext cx="329238" cy="2269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en-US" sz="1400" b="0" i="0">
                  <a:solidFill>
                    <a:srgbClr val="000000"/>
                  </a:solidFill>
                  <a:ea typeface="ＭＳ Ｐゴシック" pitchFamily="64" charset="-128"/>
                </a:rPr>
                <a:t>-0.4</a:t>
              </a:r>
              <a:endParaRPr lang="en-US" sz="1400" b="0" i="0">
                <a:solidFill>
                  <a:schemeClr val="tx1"/>
                </a:solidFill>
                <a:latin typeface="Arial" charset="0"/>
                <a:ea typeface="ＭＳ Ｐゴシック" pitchFamily="64" charset="-128"/>
              </a:endParaRPr>
            </a:p>
          </p:txBody>
        </p:sp>
        <p:sp>
          <p:nvSpPr>
            <p:cNvPr id="1680415" name="Rectangle 31"/>
            <p:cNvSpPr>
              <a:spLocks noChangeArrowheads="1"/>
            </p:cNvSpPr>
            <p:nvPr/>
          </p:nvSpPr>
          <p:spPr bwMode="auto">
            <a:xfrm>
              <a:off x="5286376" y="4352926"/>
              <a:ext cx="265792" cy="2269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en-US" sz="1400" b="0" i="0">
                  <a:solidFill>
                    <a:srgbClr val="000000"/>
                  </a:solidFill>
                  <a:ea typeface="ＭＳ Ｐゴシック" pitchFamily="64" charset="-128"/>
                </a:rPr>
                <a:t>0.3</a:t>
              </a:r>
              <a:endParaRPr lang="en-US" sz="1400" b="0" i="0">
                <a:solidFill>
                  <a:schemeClr val="tx1"/>
                </a:solidFill>
                <a:latin typeface="Arial" charset="0"/>
                <a:ea typeface="ＭＳ Ｐゴシック" pitchFamily="64" charset="-128"/>
              </a:endParaRPr>
            </a:p>
          </p:txBody>
        </p:sp>
        <p:sp>
          <p:nvSpPr>
            <p:cNvPr id="1680416" name="Rectangle 32"/>
            <p:cNvSpPr>
              <a:spLocks noChangeArrowheads="1"/>
            </p:cNvSpPr>
            <p:nvPr/>
          </p:nvSpPr>
          <p:spPr bwMode="auto">
            <a:xfrm>
              <a:off x="5830889" y="5946776"/>
              <a:ext cx="2563597" cy="2269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en-US" sz="1400" b="0" i="0">
                  <a:solidFill>
                    <a:srgbClr val="000000"/>
                  </a:solidFill>
                  <a:ea typeface="ＭＳ Ｐゴシック" pitchFamily="64" charset="-128"/>
                </a:rPr>
                <a:t>Flux loop poloidal angle (deg.)</a:t>
              </a:r>
              <a:endParaRPr lang="en-US" sz="1400" b="0" i="0">
                <a:solidFill>
                  <a:schemeClr val="tx1"/>
                </a:solidFill>
                <a:latin typeface="Arial" charset="0"/>
                <a:ea typeface="ＭＳ Ｐゴシック" pitchFamily="64" charset="-128"/>
              </a:endParaRPr>
            </a:p>
          </p:txBody>
        </p:sp>
        <p:sp>
          <p:nvSpPr>
            <p:cNvPr id="1680417" name="Rectangle 33"/>
            <p:cNvSpPr>
              <a:spLocks noChangeArrowheads="1"/>
            </p:cNvSpPr>
            <p:nvPr/>
          </p:nvSpPr>
          <p:spPr bwMode="auto">
            <a:xfrm>
              <a:off x="5210176" y="4100514"/>
              <a:ext cx="329238" cy="2269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en-US" sz="1400" b="0" i="0">
                  <a:solidFill>
                    <a:srgbClr val="000000"/>
                  </a:solidFill>
                  <a:ea typeface="ＭＳ Ｐゴシック" pitchFamily="64" charset="-128"/>
                </a:rPr>
                <a:t>-0.4</a:t>
              </a:r>
              <a:endParaRPr lang="en-US" sz="1400" b="0" i="0">
                <a:solidFill>
                  <a:schemeClr val="tx1"/>
                </a:solidFill>
                <a:latin typeface="Arial" charset="0"/>
                <a:ea typeface="ＭＳ Ｐゴシック" pitchFamily="64" charset="-128"/>
              </a:endParaRPr>
            </a:p>
          </p:txBody>
        </p:sp>
        <p:sp>
          <p:nvSpPr>
            <p:cNvPr id="1680418" name="Rectangle 34"/>
            <p:cNvSpPr>
              <a:spLocks noChangeArrowheads="1"/>
            </p:cNvSpPr>
            <p:nvPr/>
          </p:nvSpPr>
          <p:spPr bwMode="auto">
            <a:xfrm>
              <a:off x="5286376" y="2946401"/>
              <a:ext cx="265792" cy="2269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en-US" sz="1400" b="0" i="0">
                  <a:solidFill>
                    <a:srgbClr val="000000"/>
                  </a:solidFill>
                  <a:ea typeface="ＭＳ Ｐゴシック" pitchFamily="64" charset="-128"/>
                </a:rPr>
                <a:t>0.3</a:t>
              </a:r>
              <a:endParaRPr lang="en-US" sz="1400" b="0" i="0">
                <a:solidFill>
                  <a:schemeClr val="tx1"/>
                </a:solidFill>
                <a:latin typeface="Arial" charset="0"/>
                <a:ea typeface="ＭＳ Ｐゴシック" pitchFamily="64" charset="-128"/>
              </a:endParaRPr>
            </a:p>
          </p:txBody>
        </p:sp>
        <p:grpSp>
          <p:nvGrpSpPr>
            <p:cNvPr id="4" name="Group 35"/>
            <p:cNvGrpSpPr>
              <a:grpSpLocks/>
            </p:cNvGrpSpPr>
            <p:nvPr/>
          </p:nvGrpSpPr>
          <p:grpSpPr bwMode="auto">
            <a:xfrm>
              <a:off x="5614988" y="2995613"/>
              <a:ext cx="3181350" cy="2624137"/>
              <a:chOff x="1465" y="877"/>
              <a:chExt cx="2991" cy="2197"/>
            </a:xfrm>
          </p:grpSpPr>
          <p:sp>
            <p:nvSpPr>
              <p:cNvPr id="1680420" name="Line 36"/>
              <p:cNvSpPr>
                <a:spLocks noChangeShapeType="1"/>
              </p:cNvSpPr>
              <p:nvPr/>
            </p:nvSpPr>
            <p:spPr bwMode="auto">
              <a:xfrm>
                <a:off x="1465" y="2067"/>
                <a:ext cx="2990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421" name="Line 37"/>
              <p:cNvSpPr>
                <a:spLocks noChangeShapeType="1"/>
              </p:cNvSpPr>
              <p:nvPr/>
            </p:nvSpPr>
            <p:spPr bwMode="auto">
              <a:xfrm>
                <a:off x="1465" y="2067"/>
                <a:ext cx="1" cy="8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422" name="Line 38"/>
              <p:cNvSpPr>
                <a:spLocks noChangeShapeType="1"/>
              </p:cNvSpPr>
              <p:nvPr/>
            </p:nvSpPr>
            <p:spPr bwMode="auto">
              <a:xfrm>
                <a:off x="1547" y="2067"/>
                <a:ext cx="1" cy="4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423" name="Line 39"/>
              <p:cNvSpPr>
                <a:spLocks noChangeShapeType="1"/>
              </p:cNvSpPr>
              <p:nvPr/>
            </p:nvSpPr>
            <p:spPr bwMode="auto">
              <a:xfrm>
                <a:off x="1630" y="2067"/>
                <a:ext cx="1" cy="4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424" name="Line 40"/>
              <p:cNvSpPr>
                <a:spLocks noChangeShapeType="1"/>
              </p:cNvSpPr>
              <p:nvPr/>
            </p:nvSpPr>
            <p:spPr bwMode="auto">
              <a:xfrm>
                <a:off x="1711" y="2067"/>
                <a:ext cx="1" cy="4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425" name="Line 41"/>
              <p:cNvSpPr>
                <a:spLocks noChangeShapeType="1"/>
              </p:cNvSpPr>
              <p:nvPr/>
            </p:nvSpPr>
            <p:spPr bwMode="auto">
              <a:xfrm>
                <a:off x="1794" y="2067"/>
                <a:ext cx="1" cy="4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426" name="Line 42"/>
              <p:cNvSpPr>
                <a:spLocks noChangeShapeType="1"/>
              </p:cNvSpPr>
              <p:nvPr/>
            </p:nvSpPr>
            <p:spPr bwMode="auto">
              <a:xfrm>
                <a:off x="1880" y="2067"/>
                <a:ext cx="1" cy="8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427" name="Line 43"/>
              <p:cNvSpPr>
                <a:spLocks noChangeShapeType="1"/>
              </p:cNvSpPr>
              <p:nvPr/>
            </p:nvSpPr>
            <p:spPr bwMode="auto">
              <a:xfrm>
                <a:off x="1962" y="2067"/>
                <a:ext cx="1" cy="4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428" name="Line 44"/>
              <p:cNvSpPr>
                <a:spLocks noChangeShapeType="1"/>
              </p:cNvSpPr>
              <p:nvPr/>
            </p:nvSpPr>
            <p:spPr bwMode="auto">
              <a:xfrm>
                <a:off x="2044" y="2067"/>
                <a:ext cx="1" cy="4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429" name="Line 45"/>
              <p:cNvSpPr>
                <a:spLocks noChangeShapeType="1"/>
              </p:cNvSpPr>
              <p:nvPr/>
            </p:nvSpPr>
            <p:spPr bwMode="auto">
              <a:xfrm>
                <a:off x="2127" y="2067"/>
                <a:ext cx="1" cy="4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430" name="Line 46"/>
              <p:cNvSpPr>
                <a:spLocks noChangeShapeType="1"/>
              </p:cNvSpPr>
              <p:nvPr/>
            </p:nvSpPr>
            <p:spPr bwMode="auto">
              <a:xfrm>
                <a:off x="2212" y="2067"/>
                <a:ext cx="1" cy="4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431" name="Line 47"/>
              <p:cNvSpPr>
                <a:spLocks noChangeShapeType="1"/>
              </p:cNvSpPr>
              <p:nvPr/>
            </p:nvSpPr>
            <p:spPr bwMode="auto">
              <a:xfrm>
                <a:off x="2295" y="2067"/>
                <a:ext cx="1" cy="8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432" name="Line 48"/>
              <p:cNvSpPr>
                <a:spLocks noChangeShapeType="1"/>
              </p:cNvSpPr>
              <p:nvPr/>
            </p:nvSpPr>
            <p:spPr bwMode="auto">
              <a:xfrm>
                <a:off x="2377" y="2067"/>
                <a:ext cx="1" cy="4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433" name="Line 49"/>
              <p:cNvSpPr>
                <a:spLocks noChangeShapeType="1"/>
              </p:cNvSpPr>
              <p:nvPr/>
            </p:nvSpPr>
            <p:spPr bwMode="auto">
              <a:xfrm>
                <a:off x="2459" y="2067"/>
                <a:ext cx="1" cy="4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434" name="Line 50"/>
              <p:cNvSpPr>
                <a:spLocks noChangeShapeType="1"/>
              </p:cNvSpPr>
              <p:nvPr/>
            </p:nvSpPr>
            <p:spPr bwMode="auto">
              <a:xfrm>
                <a:off x="2541" y="2067"/>
                <a:ext cx="1" cy="4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435" name="Line 51"/>
              <p:cNvSpPr>
                <a:spLocks noChangeShapeType="1"/>
              </p:cNvSpPr>
              <p:nvPr/>
            </p:nvSpPr>
            <p:spPr bwMode="auto">
              <a:xfrm>
                <a:off x="2628" y="2067"/>
                <a:ext cx="1" cy="4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436" name="Line 52"/>
              <p:cNvSpPr>
                <a:spLocks noChangeShapeType="1"/>
              </p:cNvSpPr>
              <p:nvPr/>
            </p:nvSpPr>
            <p:spPr bwMode="auto">
              <a:xfrm>
                <a:off x="2709" y="2067"/>
                <a:ext cx="1" cy="8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437" name="Line 53"/>
              <p:cNvSpPr>
                <a:spLocks noChangeShapeType="1"/>
              </p:cNvSpPr>
              <p:nvPr/>
            </p:nvSpPr>
            <p:spPr bwMode="auto">
              <a:xfrm>
                <a:off x="2792" y="2067"/>
                <a:ext cx="1" cy="4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438" name="Line 54"/>
              <p:cNvSpPr>
                <a:spLocks noChangeShapeType="1"/>
              </p:cNvSpPr>
              <p:nvPr/>
            </p:nvSpPr>
            <p:spPr bwMode="auto">
              <a:xfrm>
                <a:off x="2874" y="2067"/>
                <a:ext cx="1" cy="4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439" name="Line 55"/>
              <p:cNvSpPr>
                <a:spLocks noChangeShapeType="1"/>
              </p:cNvSpPr>
              <p:nvPr/>
            </p:nvSpPr>
            <p:spPr bwMode="auto">
              <a:xfrm>
                <a:off x="2960" y="2067"/>
                <a:ext cx="1" cy="4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440" name="Line 56"/>
              <p:cNvSpPr>
                <a:spLocks noChangeShapeType="1"/>
              </p:cNvSpPr>
              <p:nvPr/>
            </p:nvSpPr>
            <p:spPr bwMode="auto">
              <a:xfrm>
                <a:off x="3042" y="2067"/>
                <a:ext cx="1" cy="4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441" name="Line 57"/>
              <p:cNvSpPr>
                <a:spLocks noChangeShapeType="1"/>
              </p:cNvSpPr>
              <p:nvPr/>
            </p:nvSpPr>
            <p:spPr bwMode="auto">
              <a:xfrm>
                <a:off x="3125" y="2067"/>
                <a:ext cx="1" cy="8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442" name="Line 58"/>
              <p:cNvSpPr>
                <a:spLocks noChangeShapeType="1"/>
              </p:cNvSpPr>
              <p:nvPr/>
            </p:nvSpPr>
            <p:spPr bwMode="auto">
              <a:xfrm>
                <a:off x="3206" y="2067"/>
                <a:ext cx="1" cy="4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443" name="Line 59"/>
              <p:cNvSpPr>
                <a:spLocks noChangeShapeType="1"/>
              </p:cNvSpPr>
              <p:nvPr/>
            </p:nvSpPr>
            <p:spPr bwMode="auto">
              <a:xfrm>
                <a:off x="3289" y="2067"/>
                <a:ext cx="1" cy="4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444" name="Line 60"/>
              <p:cNvSpPr>
                <a:spLocks noChangeShapeType="1"/>
              </p:cNvSpPr>
              <p:nvPr/>
            </p:nvSpPr>
            <p:spPr bwMode="auto">
              <a:xfrm>
                <a:off x="3375" y="2067"/>
                <a:ext cx="1" cy="4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445" name="Line 61"/>
              <p:cNvSpPr>
                <a:spLocks noChangeShapeType="1"/>
              </p:cNvSpPr>
              <p:nvPr/>
            </p:nvSpPr>
            <p:spPr bwMode="auto">
              <a:xfrm>
                <a:off x="3457" y="2067"/>
                <a:ext cx="1" cy="4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446" name="Line 62"/>
              <p:cNvSpPr>
                <a:spLocks noChangeShapeType="1"/>
              </p:cNvSpPr>
              <p:nvPr/>
            </p:nvSpPr>
            <p:spPr bwMode="auto">
              <a:xfrm>
                <a:off x="3539" y="2067"/>
                <a:ext cx="1" cy="8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447" name="Line 63"/>
              <p:cNvSpPr>
                <a:spLocks noChangeShapeType="1"/>
              </p:cNvSpPr>
              <p:nvPr/>
            </p:nvSpPr>
            <p:spPr bwMode="auto">
              <a:xfrm>
                <a:off x="3622" y="2067"/>
                <a:ext cx="1" cy="4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448" name="Line 64"/>
              <p:cNvSpPr>
                <a:spLocks noChangeShapeType="1"/>
              </p:cNvSpPr>
              <p:nvPr/>
            </p:nvSpPr>
            <p:spPr bwMode="auto">
              <a:xfrm>
                <a:off x="3707" y="2067"/>
                <a:ext cx="1" cy="4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449" name="Line 65"/>
              <p:cNvSpPr>
                <a:spLocks noChangeShapeType="1"/>
              </p:cNvSpPr>
              <p:nvPr/>
            </p:nvSpPr>
            <p:spPr bwMode="auto">
              <a:xfrm>
                <a:off x="3790" y="2067"/>
                <a:ext cx="1" cy="4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450" name="Line 66"/>
              <p:cNvSpPr>
                <a:spLocks noChangeShapeType="1"/>
              </p:cNvSpPr>
              <p:nvPr/>
            </p:nvSpPr>
            <p:spPr bwMode="auto">
              <a:xfrm>
                <a:off x="3872" y="2067"/>
                <a:ext cx="1" cy="4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451" name="Line 67"/>
              <p:cNvSpPr>
                <a:spLocks noChangeShapeType="1"/>
              </p:cNvSpPr>
              <p:nvPr/>
            </p:nvSpPr>
            <p:spPr bwMode="auto">
              <a:xfrm>
                <a:off x="3954" y="2067"/>
                <a:ext cx="1" cy="8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452" name="Line 68"/>
              <p:cNvSpPr>
                <a:spLocks noChangeShapeType="1"/>
              </p:cNvSpPr>
              <p:nvPr/>
            </p:nvSpPr>
            <p:spPr bwMode="auto">
              <a:xfrm>
                <a:off x="4036" y="2067"/>
                <a:ext cx="1" cy="4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453" name="Line 69"/>
              <p:cNvSpPr>
                <a:spLocks noChangeShapeType="1"/>
              </p:cNvSpPr>
              <p:nvPr/>
            </p:nvSpPr>
            <p:spPr bwMode="auto">
              <a:xfrm>
                <a:off x="4123" y="2067"/>
                <a:ext cx="1" cy="4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454" name="Line 70"/>
              <p:cNvSpPr>
                <a:spLocks noChangeShapeType="1"/>
              </p:cNvSpPr>
              <p:nvPr/>
            </p:nvSpPr>
            <p:spPr bwMode="auto">
              <a:xfrm>
                <a:off x="4204" y="2067"/>
                <a:ext cx="1" cy="4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455" name="Line 71"/>
              <p:cNvSpPr>
                <a:spLocks noChangeShapeType="1"/>
              </p:cNvSpPr>
              <p:nvPr/>
            </p:nvSpPr>
            <p:spPr bwMode="auto">
              <a:xfrm>
                <a:off x="4287" y="2067"/>
                <a:ext cx="1" cy="4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456" name="Line 72"/>
              <p:cNvSpPr>
                <a:spLocks noChangeShapeType="1"/>
              </p:cNvSpPr>
              <p:nvPr/>
            </p:nvSpPr>
            <p:spPr bwMode="auto">
              <a:xfrm>
                <a:off x="4369" y="2067"/>
                <a:ext cx="1" cy="8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457" name="Line 73"/>
              <p:cNvSpPr>
                <a:spLocks noChangeShapeType="1"/>
              </p:cNvSpPr>
              <p:nvPr/>
            </p:nvSpPr>
            <p:spPr bwMode="auto">
              <a:xfrm>
                <a:off x="4455" y="2067"/>
                <a:ext cx="1" cy="4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458" name="Line 74"/>
              <p:cNvSpPr>
                <a:spLocks noChangeShapeType="1"/>
              </p:cNvSpPr>
              <p:nvPr/>
            </p:nvSpPr>
            <p:spPr bwMode="auto">
              <a:xfrm flipV="1">
                <a:off x="4455" y="2067"/>
                <a:ext cx="1" cy="1006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459" name="Line 75"/>
              <p:cNvSpPr>
                <a:spLocks noChangeShapeType="1"/>
              </p:cNvSpPr>
              <p:nvPr/>
            </p:nvSpPr>
            <p:spPr bwMode="auto">
              <a:xfrm flipH="1">
                <a:off x="4414" y="3073"/>
                <a:ext cx="41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460" name="Line 76"/>
              <p:cNvSpPr>
                <a:spLocks noChangeShapeType="1"/>
              </p:cNvSpPr>
              <p:nvPr/>
            </p:nvSpPr>
            <p:spPr bwMode="auto">
              <a:xfrm flipH="1">
                <a:off x="4414" y="2931"/>
                <a:ext cx="41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461" name="Line 77"/>
              <p:cNvSpPr>
                <a:spLocks noChangeShapeType="1"/>
              </p:cNvSpPr>
              <p:nvPr/>
            </p:nvSpPr>
            <p:spPr bwMode="auto">
              <a:xfrm flipH="1">
                <a:off x="4414" y="2788"/>
                <a:ext cx="41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462" name="Line 78"/>
              <p:cNvSpPr>
                <a:spLocks noChangeShapeType="1"/>
              </p:cNvSpPr>
              <p:nvPr/>
            </p:nvSpPr>
            <p:spPr bwMode="auto">
              <a:xfrm flipH="1">
                <a:off x="4414" y="2646"/>
                <a:ext cx="41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463" name="Line 79"/>
              <p:cNvSpPr>
                <a:spLocks noChangeShapeType="1"/>
              </p:cNvSpPr>
              <p:nvPr/>
            </p:nvSpPr>
            <p:spPr bwMode="auto">
              <a:xfrm flipH="1">
                <a:off x="4373" y="2499"/>
                <a:ext cx="82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464" name="Line 80"/>
              <p:cNvSpPr>
                <a:spLocks noChangeShapeType="1"/>
              </p:cNvSpPr>
              <p:nvPr/>
            </p:nvSpPr>
            <p:spPr bwMode="auto">
              <a:xfrm flipH="1">
                <a:off x="4414" y="2356"/>
                <a:ext cx="41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465" name="Line 81"/>
              <p:cNvSpPr>
                <a:spLocks noChangeShapeType="1"/>
              </p:cNvSpPr>
              <p:nvPr/>
            </p:nvSpPr>
            <p:spPr bwMode="auto">
              <a:xfrm flipH="1">
                <a:off x="4414" y="2214"/>
                <a:ext cx="41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466" name="Line 82"/>
              <p:cNvSpPr>
                <a:spLocks noChangeShapeType="1"/>
              </p:cNvSpPr>
              <p:nvPr/>
            </p:nvSpPr>
            <p:spPr bwMode="auto">
              <a:xfrm flipH="1">
                <a:off x="4414" y="2067"/>
                <a:ext cx="41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467" name="Line 83"/>
              <p:cNvSpPr>
                <a:spLocks noChangeShapeType="1"/>
              </p:cNvSpPr>
              <p:nvPr/>
            </p:nvSpPr>
            <p:spPr bwMode="auto">
              <a:xfrm>
                <a:off x="1465" y="3073"/>
                <a:ext cx="2990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468" name="Line 84"/>
              <p:cNvSpPr>
                <a:spLocks noChangeShapeType="1"/>
              </p:cNvSpPr>
              <p:nvPr/>
            </p:nvSpPr>
            <p:spPr bwMode="auto">
              <a:xfrm flipV="1">
                <a:off x="1465" y="2067"/>
                <a:ext cx="1" cy="1006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469" name="Line 85"/>
              <p:cNvSpPr>
                <a:spLocks noChangeShapeType="1"/>
              </p:cNvSpPr>
              <p:nvPr/>
            </p:nvSpPr>
            <p:spPr bwMode="auto">
              <a:xfrm flipV="1">
                <a:off x="1547" y="3033"/>
                <a:ext cx="1" cy="4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470" name="Line 86"/>
              <p:cNvSpPr>
                <a:spLocks noChangeShapeType="1"/>
              </p:cNvSpPr>
              <p:nvPr/>
            </p:nvSpPr>
            <p:spPr bwMode="auto">
              <a:xfrm flipV="1">
                <a:off x="1630" y="3033"/>
                <a:ext cx="1" cy="4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471" name="Line 87"/>
              <p:cNvSpPr>
                <a:spLocks noChangeShapeType="1"/>
              </p:cNvSpPr>
              <p:nvPr/>
            </p:nvSpPr>
            <p:spPr bwMode="auto">
              <a:xfrm flipV="1">
                <a:off x="1711" y="3033"/>
                <a:ext cx="1" cy="4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472" name="Line 88"/>
              <p:cNvSpPr>
                <a:spLocks noChangeShapeType="1"/>
              </p:cNvSpPr>
              <p:nvPr/>
            </p:nvSpPr>
            <p:spPr bwMode="auto">
              <a:xfrm flipV="1">
                <a:off x="1794" y="3033"/>
                <a:ext cx="1" cy="4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473" name="Line 89"/>
              <p:cNvSpPr>
                <a:spLocks noChangeShapeType="1"/>
              </p:cNvSpPr>
              <p:nvPr/>
            </p:nvSpPr>
            <p:spPr bwMode="auto">
              <a:xfrm flipV="1">
                <a:off x="1880" y="2993"/>
                <a:ext cx="1" cy="8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474" name="Line 90"/>
              <p:cNvSpPr>
                <a:spLocks noChangeShapeType="1"/>
              </p:cNvSpPr>
              <p:nvPr/>
            </p:nvSpPr>
            <p:spPr bwMode="auto">
              <a:xfrm flipV="1">
                <a:off x="1962" y="3033"/>
                <a:ext cx="1" cy="4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475" name="Line 91"/>
              <p:cNvSpPr>
                <a:spLocks noChangeShapeType="1"/>
              </p:cNvSpPr>
              <p:nvPr/>
            </p:nvSpPr>
            <p:spPr bwMode="auto">
              <a:xfrm flipV="1">
                <a:off x="2044" y="3033"/>
                <a:ext cx="1" cy="4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476" name="Line 92"/>
              <p:cNvSpPr>
                <a:spLocks noChangeShapeType="1"/>
              </p:cNvSpPr>
              <p:nvPr/>
            </p:nvSpPr>
            <p:spPr bwMode="auto">
              <a:xfrm flipV="1">
                <a:off x="2127" y="3033"/>
                <a:ext cx="1" cy="4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477" name="Line 93"/>
              <p:cNvSpPr>
                <a:spLocks noChangeShapeType="1"/>
              </p:cNvSpPr>
              <p:nvPr/>
            </p:nvSpPr>
            <p:spPr bwMode="auto">
              <a:xfrm flipV="1">
                <a:off x="2212" y="3033"/>
                <a:ext cx="1" cy="4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478" name="Line 94"/>
              <p:cNvSpPr>
                <a:spLocks noChangeShapeType="1"/>
              </p:cNvSpPr>
              <p:nvPr/>
            </p:nvSpPr>
            <p:spPr bwMode="auto">
              <a:xfrm flipV="1">
                <a:off x="2295" y="2993"/>
                <a:ext cx="1" cy="8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479" name="Line 95"/>
              <p:cNvSpPr>
                <a:spLocks noChangeShapeType="1"/>
              </p:cNvSpPr>
              <p:nvPr/>
            </p:nvSpPr>
            <p:spPr bwMode="auto">
              <a:xfrm flipV="1">
                <a:off x="2377" y="3033"/>
                <a:ext cx="1" cy="4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480" name="Line 96"/>
              <p:cNvSpPr>
                <a:spLocks noChangeShapeType="1"/>
              </p:cNvSpPr>
              <p:nvPr/>
            </p:nvSpPr>
            <p:spPr bwMode="auto">
              <a:xfrm flipV="1">
                <a:off x="2459" y="3033"/>
                <a:ext cx="1" cy="4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481" name="Line 97"/>
              <p:cNvSpPr>
                <a:spLocks noChangeShapeType="1"/>
              </p:cNvSpPr>
              <p:nvPr/>
            </p:nvSpPr>
            <p:spPr bwMode="auto">
              <a:xfrm flipV="1">
                <a:off x="2541" y="3033"/>
                <a:ext cx="1" cy="4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482" name="Line 98"/>
              <p:cNvSpPr>
                <a:spLocks noChangeShapeType="1"/>
              </p:cNvSpPr>
              <p:nvPr/>
            </p:nvSpPr>
            <p:spPr bwMode="auto">
              <a:xfrm flipV="1">
                <a:off x="2628" y="3033"/>
                <a:ext cx="1" cy="4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483" name="Line 99"/>
              <p:cNvSpPr>
                <a:spLocks noChangeShapeType="1"/>
              </p:cNvSpPr>
              <p:nvPr/>
            </p:nvSpPr>
            <p:spPr bwMode="auto">
              <a:xfrm flipV="1">
                <a:off x="2709" y="2993"/>
                <a:ext cx="1" cy="8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484" name="Line 100"/>
              <p:cNvSpPr>
                <a:spLocks noChangeShapeType="1"/>
              </p:cNvSpPr>
              <p:nvPr/>
            </p:nvSpPr>
            <p:spPr bwMode="auto">
              <a:xfrm flipV="1">
                <a:off x="2792" y="3033"/>
                <a:ext cx="1" cy="4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485" name="Line 101"/>
              <p:cNvSpPr>
                <a:spLocks noChangeShapeType="1"/>
              </p:cNvSpPr>
              <p:nvPr/>
            </p:nvSpPr>
            <p:spPr bwMode="auto">
              <a:xfrm flipV="1">
                <a:off x="2874" y="3033"/>
                <a:ext cx="1" cy="4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486" name="Line 102"/>
              <p:cNvSpPr>
                <a:spLocks noChangeShapeType="1"/>
              </p:cNvSpPr>
              <p:nvPr/>
            </p:nvSpPr>
            <p:spPr bwMode="auto">
              <a:xfrm flipV="1">
                <a:off x="2960" y="3033"/>
                <a:ext cx="1" cy="4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487" name="Line 103"/>
              <p:cNvSpPr>
                <a:spLocks noChangeShapeType="1"/>
              </p:cNvSpPr>
              <p:nvPr/>
            </p:nvSpPr>
            <p:spPr bwMode="auto">
              <a:xfrm flipV="1">
                <a:off x="3042" y="3033"/>
                <a:ext cx="1" cy="4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488" name="Line 104"/>
              <p:cNvSpPr>
                <a:spLocks noChangeShapeType="1"/>
              </p:cNvSpPr>
              <p:nvPr/>
            </p:nvSpPr>
            <p:spPr bwMode="auto">
              <a:xfrm flipV="1">
                <a:off x="3125" y="2993"/>
                <a:ext cx="1" cy="8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489" name="Line 105"/>
              <p:cNvSpPr>
                <a:spLocks noChangeShapeType="1"/>
              </p:cNvSpPr>
              <p:nvPr/>
            </p:nvSpPr>
            <p:spPr bwMode="auto">
              <a:xfrm flipV="1">
                <a:off x="3206" y="3033"/>
                <a:ext cx="1" cy="4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490" name="Line 106"/>
              <p:cNvSpPr>
                <a:spLocks noChangeShapeType="1"/>
              </p:cNvSpPr>
              <p:nvPr/>
            </p:nvSpPr>
            <p:spPr bwMode="auto">
              <a:xfrm flipV="1">
                <a:off x="3289" y="3033"/>
                <a:ext cx="1" cy="4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491" name="Line 107"/>
              <p:cNvSpPr>
                <a:spLocks noChangeShapeType="1"/>
              </p:cNvSpPr>
              <p:nvPr/>
            </p:nvSpPr>
            <p:spPr bwMode="auto">
              <a:xfrm flipV="1">
                <a:off x="3375" y="3033"/>
                <a:ext cx="1" cy="4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492" name="Line 108"/>
              <p:cNvSpPr>
                <a:spLocks noChangeShapeType="1"/>
              </p:cNvSpPr>
              <p:nvPr/>
            </p:nvSpPr>
            <p:spPr bwMode="auto">
              <a:xfrm flipV="1">
                <a:off x="3457" y="3033"/>
                <a:ext cx="1" cy="4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493" name="Line 109"/>
              <p:cNvSpPr>
                <a:spLocks noChangeShapeType="1"/>
              </p:cNvSpPr>
              <p:nvPr/>
            </p:nvSpPr>
            <p:spPr bwMode="auto">
              <a:xfrm flipV="1">
                <a:off x="3539" y="2993"/>
                <a:ext cx="1" cy="8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494" name="Line 110"/>
              <p:cNvSpPr>
                <a:spLocks noChangeShapeType="1"/>
              </p:cNvSpPr>
              <p:nvPr/>
            </p:nvSpPr>
            <p:spPr bwMode="auto">
              <a:xfrm flipV="1">
                <a:off x="3622" y="3033"/>
                <a:ext cx="1" cy="4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495" name="Line 111"/>
              <p:cNvSpPr>
                <a:spLocks noChangeShapeType="1"/>
              </p:cNvSpPr>
              <p:nvPr/>
            </p:nvSpPr>
            <p:spPr bwMode="auto">
              <a:xfrm flipV="1">
                <a:off x="3707" y="3033"/>
                <a:ext cx="1" cy="4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496" name="Line 112"/>
              <p:cNvSpPr>
                <a:spLocks noChangeShapeType="1"/>
              </p:cNvSpPr>
              <p:nvPr/>
            </p:nvSpPr>
            <p:spPr bwMode="auto">
              <a:xfrm flipV="1">
                <a:off x="3790" y="3033"/>
                <a:ext cx="1" cy="4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497" name="Line 113"/>
              <p:cNvSpPr>
                <a:spLocks noChangeShapeType="1"/>
              </p:cNvSpPr>
              <p:nvPr/>
            </p:nvSpPr>
            <p:spPr bwMode="auto">
              <a:xfrm flipV="1">
                <a:off x="3872" y="3033"/>
                <a:ext cx="1" cy="4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498" name="Line 114"/>
              <p:cNvSpPr>
                <a:spLocks noChangeShapeType="1"/>
              </p:cNvSpPr>
              <p:nvPr/>
            </p:nvSpPr>
            <p:spPr bwMode="auto">
              <a:xfrm flipV="1">
                <a:off x="3954" y="2993"/>
                <a:ext cx="1" cy="8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499" name="Line 115"/>
              <p:cNvSpPr>
                <a:spLocks noChangeShapeType="1"/>
              </p:cNvSpPr>
              <p:nvPr/>
            </p:nvSpPr>
            <p:spPr bwMode="auto">
              <a:xfrm flipV="1">
                <a:off x="4036" y="3033"/>
                <a:ext cx="1" cy="4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00" name="Line 116"/>
              <p:cNvSpPr>
                <a:spLocks noChangeShapeType="1"/>
              </p:cNvSpPr>
              <p:nvPr/>
            </p:nvSpPr>
            <p:spPr bwMode="auto">
              <a:xfrm flipV="1">
                <a:off x="4123" y="3033"/>
                <a:ext cx="1" cy="4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01" name="Line 117"/>
              <p:cNvSpPr>
                <a:spLocks noChangeShapeType="1"/>
              </p:cNvSpPr>
              <p:nvPr/>
            </p:nvSpPr>
            <p:spPr bwMode="auto">
              <a:xfrm flipV="1">
                <a:off x="4204" y="3033"/>
                <a:ext cx="1" cy="4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02" name="Line 118"/>
              <p:cNvSpPr>
                <a:spLocks noChangeShapeType="1"/>
              </p:cNvSpPr>
              <p:nvPr/>
            </p:nvSpPr>
            <p:spPr bwMode="auto">
              <a:xfrm flipV="1">
                <a:off x="4287" y="3033"/>
                <a:ext cx="1" cy="4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03" name="Line 119"/>
              <p:cNvSpPr>
                <a:spLocks noChangeShapeType="1"/>
              </p:cNvSpPr>
              <p:nvPr/>
            </p:nvSpPr>
            <p:spPr bwMode="auto">
              <a:xfrm flipV="1">
                <a:off x="4369" y="2993"/>
                <a:ext cx="1" cy="8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04" name="Line 120"/>
              <p:cNvSpPr>
                <a:spLocks noChangeShapeType="1"/>
              </p:cNvSpPr>
              <p:nvPr/>
            </p:nvSpPr>
            <p:spPr bwMode="auto">
              <a:xfrm flipV="1">
                <a:off x="4455" y="3033"/>
                <a:ext cx="1" cy="4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05" name="Line 121"/>
              <p:cNvSpPr>
                <a:spLocks noChangeShapeType="1"/>
              </p:cNvSpPr>
              <p:nvPr/>
            </p:nvSpPr>
            <p:spPr bwMode="auto">
              <a:xfrm flipV="1">
                <a:off x="1465" y="2067"/>
                <a:ext cx="1" cy="1006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06" name="Line 122"/>
              <p:cNvSpPr>
                <a:spLocks noChangeShapeType="1"/>
              </p:cNvSpPr>
              <p:nvPr/>
            </p:nvSpPr>
            <p:spPr bwMode="auto">
              <a:xfrm>
                <a:off x="1465" y="3073"/>
                <a:ext cx="41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07" name="Line 123"/>
              <p:cNvSpPr>
                <a:spLocks noChangeShapeType="1"/>
              </p:cNvSpPr>
              <p:nvPr/>
            </p:nvSpPr>
            <p:spPr bwMode="auto">
              <a:xfrm>
                <a:off x="1465" y="2931"/>
                <a:ext cx="41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08" name="Line 124"/>
              <p:cNvSpPr>
                <a:spLocks noChangeShapeType="1"/>
              </p:cNvSpPr>
              <p:nvPr/>
            </p:nvSpPr>
            <p:spPr bwMode="auto">
              <a:xfrm>
                <a:off x="1465" y="2788"/>
                <a:ext cx="41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09" name="Line 125"/>
              <p:cNvSpPr>
                <a:spLocks noChangeShapeType="1"/>
              </p:cNvSpPr>
              <p:nvPr/>
            </p:nvSpPr>
            <p:spPr bwMode="auto">
              <a:xfrm>
                <a:off x="1465" y="2646"/>
                <a:ext cx="41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10" name="Line 126"/>
              <p:cNvSpPr>
                <a:spLocks noChangeShapeType="1"/>
              </p:cNvSpPr>
              <p:nvPr/>
            </p:nvSpPr>
            <p:spPr bwMode="auto">
              <a:xfrm>
                <a:off x="1465" y="2499"/>
                <a:ext cx="2990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11" name="Line 127"/>
              <p:cNvSpPr>
                <a:spLocks noChangeShapeType="1"/>
              </p:cNvSpPr>
              <p:nvPr/>
            </p:nvSpPr>
            <p:spPr bwMode="auto">
              <a:xfrm>
                <a:off x="1465" y="2356"/>
                <a:ext cx="41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12" name="Line 128"/>
              <p:cNvSpPr>
                <a:spLocks noChangeShapeType="1"/>
              </p:cNvSpPr>
              <p:nvPr/>
            </p:nvSpPr>
            <p:spPr bwMode="auto">
              <a:xfrm>
                <a:off x="1465" y="2214"/>
                <a:ext cx="41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13" name="Line 129"/>
              <p:cNvSpPr>
                <a:spLocks noChangeShapeType="1"/>
              </p:cNvSpPr>
              <p:nvPr/>
            </p:nvSpPr>
            <p:spPr bwMode="auto">
              <a:xfrm>
                <a:off x="1465" y="2067"/>
                <a:ext cx="41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14" name="Freeform 130"/>
              <p:cNvSpPr>
                <a:spLocks/>
              </p:cNvSpPr>
              <p:nvPr/>
            </p:nvSpPr>
            <p:spPr bwMode="auto">
              <a:xfrm>
                <a:off x="1630" y="2345"/>
                <a:ext cx="2799" cy="440"/>
              </a:xfrm>
              <a:custGeom>
                <a:avLst/>
                <a:gdLst/>
                <a:ahLst/>
                <a:cxnLst>
                  <a:cxn ang="0">
                    <a:pos x="0" y="158"/>
                  </a:cxn>
                  <a:cxn ang="0">
                    <a:pos x="0" y="158"/>
                  </a:cxn>
                  <a:cxn ang="0">
                    <a:pos x="152" y="154"/>
                  </a:cxn>
                  <a:cxn ang="0">
                    <a:pos x="257" y="154"/>
                  </a:cxn>
                  <a:cxn ang="0">
                    <a:pos x="347" y="150"/>
                  </a:cxn>
                  <a:cxn ang="0">
                    <a:pos x="523" y="150"/>
                  </a:cxn>
                  <a:cxn ang="0">
                    <a:pos x="653" y="147"/>
                  </a:cxn>
                  <a:cxn ang="0">
                    <a:pos x="785" y="150"/>
                  </a:cxn>
                  <a:cxn ang="0">
                    <a:pos x="885" y="147"/>
                  </a:cxn>
                  <a:cxn ang="0">
                    <a:pos x="1002" y="147"/>
                  </a:cxn>
                  <a:cxn ang="0">
                    <a:pos x="1158" y="143"/>
                  </a:cxn>
                  <a:cxn ang="0">
                    <a:pos x="1345" y="139"/>
                  </a:cxn>
                  <a:cxn ang="0">
                    <a:pos x="1603" y="113"/>
                  </a:cxn>
                  <a:cxn ang="0">
                    <a:pos x="1939" y="77"/>
                  </a:cxn>
                  <a:cxn ang="0">
                    <a:pos x="2096" y="0"/>
                  </a:cxn>
                  <a:cxn ang="0">
                    <a:pos x="2219" y="77"/>
                  </a:cxn>
                  <a:cxn ang="0">
                    <a:pos x="2306" y="440"/>
                  </a:cxn>
                  <a:cxn ang="0">
                    <a:pos x="2380" y="315"/>
                  </a:cxn>
                  <a:cxn ang="0">
                    <a:pos x="2463" y="228"/>
                  </a:cxn>
                  <a:cxn ang="0">
                    <a:pos x="2601" y="187"/>
                  </a:cxn>
                  <a:cxn ang="0">
                    <a:pos x="2799" y="161"/>
                  </a:cxn>
                </a:cxnLst>
                <a:rect l="0" t="0" r="r" b="b"/>
                <a:pathLst>
                  <a:path w="2799" h="440">
                    <a:moveTo>
                      <a:pt x="0" y="158"/>
                    </a:moveTo>
                    <a:lnTo>
                      <a:pt x="0" y="158"/>
                    </a:lnTo>
                    <a:lnTo>
                      <a:pt x="152" y="154"/>
                    </a:lnTo>
                    <a:lnTo>
                      <a:pt x="257" y="154"/>
                    </a:lnTo>
                    <a:lnTo>
                      <a:pt x="347" y="150"/>
                    </a:lnTo>
                    <a:lnTo>
                      <a:pt x="523" y="150"/>
                    </a:lnTo>
                    <a:lnTo>
                      <a:pt x="653" y="147"/>
                    </a:lnTo>
                    <a:lnTo>
                      <a:pt x="785" y="150"/>
                    </a:lnTo>
                    <a:lnTo>
                      <a:pt x="885" y="147"/>
                    </a:lnTo>
                    <a:lnTo>
                      <a:pt x="1002" y="147"/>
                    </a:lnTo>
                    <a:lnTo>
                      <a:pt x="1158" y="143"/>
                    </a:lnTo>
                    <a:lnTo>
                      <a:pt x="1345" y="139"/>
                    </a:lnTo>
                    <a:lnTo>
                      <a:pt x="1603" y="113"/>
                    </a:lnTo>
                    <a:lnTo>
                      <a:pt x="1939" y="77"/>
                    </a:lnTo>
                    <a:lnTo>
                      <a:pt x="2096" y="0"/>
                    </a:lnTo>
                    <a:lnTo>
                      <a:pt x="2219" y="77"/>
                    </a:lnTo>
                    <a:lnTo>
                      <a:pt x="2306" y="440"/>
                    </a:lnTo>
                    <a:lnTo>
                      <a:pt x="2380" y="315"/>
                    </a:lnTo>
                    <a:lnTo>
                      <a:pt x="2463" y="228"/>
                    </a:lnTo>
                    <a:lnTo>
                      <a:pt x="2601" y="187"/>
                    </a:lnTo>
                    <a:lnTo>
                      <a:pt x="2799" y="161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15" name="Freeform 131"/>
              <p:cNvSpPr>
                <a:spLocks/>
              </p:cNvSpPr>
              <p:nvPr/>
            </p:nvSpPr>
            <p:spPr bwMode="auto">
              <a:xfrm>
                <a:off x="1465" y="2525"/>
                <a:ext cx="179" cy="54"/>
              </a:xfrm>
              <a:custGeom>
                <a:avLst/>
                <a:gdLst/>
                <a:ahLst/>
                <a:cxnLst>
                  <a:cxn ang="0">
                    <a:pos x="0" y="54"/>
                  </a:cxn>
                  <a:cxn ang="0">
                    <a:pos x="165" y="3"/>
                  </a:cxn>
                  <a:cxn ang="0">
                    <a:pos x="179" y="0"/>
                  </a:cxn>
                </a:cxnLst>
                <a:rect l="0" t="0" r="r" b="b"/>
                <a:pathLst>
                  <a:path w="179" h="54">
                    <a:moveTo>
                      <a:pt x="0" y="54"/>
                    </a:moveTo>
                    <a:lnTo>
                      <a:pt x="165" y="3"/>
                    </a:lnTo>
                    <a:lnTo>
                      <a:pt x="179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16" name="Freeform 132"/>
              <p:cNvSpPr>
                <a:spLocks/>
              </p:cNvSpPr>
              <p:nvPr/>
            </p:nvSpPr>
            <p:spPr bwMode="auto">
              <a:xfrm>
                <a:off x="1682" y="2503"/>
                <a:ext cx="187" cy="18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100" y="7"/>
                  </a:cxn>
                  <a:cxn ang="0">
                    <a:pos x="187" y="0"/>
                  </a:cxn>
                </a:cxnLst>
                <a:rect l="0" t="0" r="r" b="b"/>
                <a:pathLst>
                  <a:path w="187" h="18">
                    <a:moveTo>
                      <a:pt x="0" y="18"/>
                    </a:moveTo>
                    <a:lnTo>
                      <a:pt x="100" y="7"/>
                    </a:lnTo>
                    <a:lnTo>
                      <a:pt x="187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17" name="Freeform 133"/>
              <p:cNvSpPr>
                <a:spLocks/>
              </p:cNvSpPr>
              <p:nvPr/>
            </p:nvSpPr>
            <p:spPr bwMode="auto">
              <a:xfrm>
                <a:off x="1906" y="2488"/>
                <a:ext cx="187" cy="1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71" y="7"/>
                  </a:cxn>
                  <a:cxn ang="0">
                    <a:pos x="154" y="4"/>
                  </a:cxn>
                  <a:cxn ang="0">
                    <a:pos x="187" y="0"/>
                  </a:cxn>
                </a:cxnLst>
                <a:rect l="0" t="0" r="r" b="b"/>
                <a:pathLst>
                  <a:path w="187" h="11">
                    <a:moveTo>
                      <a:pt x="0" y="11"/>
                    </a:moveTo>
                    <a:lnTo>
                      <a:pt x="71" y="7"/>
                    </a:lnTo>
                    <a:lnTo>
                      <a:pt x="154" y="4"/>
                    </a:lnTo>
                    <a:lnTo>
                      <a:pt x="187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18" name="Freeform 134"/>
              <p:cNvSpPr>
                <a:spLocks/>
              </p:cNvSpPr>
              <p:nvPr/>
            </p:nvSpPr>
            <p:spPr bwMode="auto">
              <a:xfrm>
                <a:off x="2131" y="2480"/>
                <a:ext cx="186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22" y="8"/>
                  </a:cxn>
                  <a:cxn ang="0">
                    <a:pos x="152" y="0"/>
                  </a:cxn>
                  <a:cxn ang="0">
                    <a:pos x="186" y="4"/>
                  </a:cxn>
                </a:cxnLst>
                <a:rect l="0" t="0" r="r" b="b"/>
                <a:pathLst>
                  <a:path w="186" h="8">
                    <a:moveTo>
                      <a:pt x="0" y="8"/>
                    </a:moveTo>
                    <a:lnTo>
                      <a:pt x="22" y="8"/>
                    </a:lnTo>
                    <a:lnTo>
                      <a:pt x="152" y="0"/>
                    </a:lnTo>
                    <a:lnTo>
                      <a:pt x="186" y="4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19" name="Freeform 135"/>
              <p:cNvSpPr>
                <a:spLocks/>
              </p:cNvSpPr>
              <p:nvPr/>
            </p:nvSpPr>
            <p:spPr bwMode="auto">
              <a:xfrm>
                <a:off x="2354" y="2488"/>
                <a:ext cx="187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1" y="0"/>
                  </a:cxn>
                  <a:cxn ang="0">
                    <a:pos x="187" y="0"/>
                  </a:cxn>
                </a:cxnLst>
                <a:rect l="0" t="0" r="r" b="b"/>
                <a:pathLst>
                  <a:path w="187">
                    <a:moveTo>
                      <a:pt x="0" y="0"/>
                    </a:moveTo>
                    <a:lnTo>
                      <a:pt x="61" y="0"/>
                    </a:lnTo>
                    <a:lnTo>
                      <a:pt x="187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20" name="Freeform 136"/>
              <p:cNvSpPr>
                <a:spLocks/>
              </p:cNvSpPr>
              <p:nvPr/>
            </p:nvSpPr>
            <p:spPr bwMode="auto">
              <a:xfrm>
                <a:off x="2579" y="2480"/>
                <a:ext cx="187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53" y="8"/>
                  </a:cxn>
                  <a:cxn ang="0">
                    <a:pos x="187" y="0"/>
                  </a:cxn>
                </a:cxnLst>
                <a:rect l="0" t="0" r="r" b="b"/>
                <a:pathLst>
                  <a:path w="187" h="8">
                    <a:moveTo>
                      <a:pt x="0" y="8"/>
                    </a:moveTo>
                    <a:lnTo>
                      <a:pt x="53" y="8"/>
                    </a:lnTo>
                    <a:lnTo>
                      <a:pt x="187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21" name="Freeform 137"/>
              <p:cNvSpPr>
                <a:spLocks/>
              </p:cNvSpPr>
              <p:nvPr/>
            </p:nvSpPr>
            <p:spPr bwMode="auto">
              <a:xfrm>
                <a:off x="2803" y="2474"/>
                <a:ext cx="186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72" y="3"/>
                  </a:cxn>
                  <a:cxn ang="0">
                    <a:pos x="186" y="0"/>
                  </a:cxn>
                </a:cxnLst>
                <a:rect l="0" t="0" r="r" b="b"/>
                <a:pathLst>
                  <a:path w="186" h="3">
                    <a:moveTo>
                      <a:pt x="0" y="3"/>
                    </a:moveTo>
                    <a:lnTo>
                      <a:pt x="172" y="3"/>
                    </a:lnTo>
                    <a:lnTo>
                      <a:pt x="186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22" name="Line 138"/>
              <p:cNvSpPr>
                <a:spLocks noChangeShapeType="1"/>
              </p:cNvSpPr>
              <p:nvPr/>
            </p:nvSpPr>
            <p:spPr bwMode="auto">
              <a:xfrm flipV="1">
                <a:off x="3027" y="2455"/>
                <a:ext cx="183" cy="15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23" name="Line 139"/>
              <p:cNvSpPr>
                <a:spLocks noChangeShapeType="1"/>
              </p:cNvSpPr>
              <p:nvPr/>
            </p:nvSpPr>
            <p:spPr bwMode="auto">
              <a:xfrm>
                <a:off x="3248" y="2458"/>
                <a:ext cx="187" cy="19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24" name="Freeform 140"/>
              <p:cNvSpPr>
                <a:spLocks/>
              </p:cNvSpPr>
              <p:nvPr/>
            </p:nvSpPr>
            <p:spPr bwMode="auto">
              <a:xfrm>
                <a:off x="3472" y="2477"/>
                <a:ext cx="187" cy="11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97" y="11"/>
                  </a:cxn>
                  <a:cxn ang="0">
                    <a:pos x="187" y="0"/>
                  </a:cxn>
                </a:cxnLst>
                <a:rect l="0" t="0" r="r" b="b"/>
                <a:pathLst>
                  <a:path w="187" h="11">
                    <a:moveTo>
                      <a:pt x="0" y="3"/>
                    </a:moveTo>
                    <a:lnTo>
                      <a:pt x="97" y="11"/>
                    </a:lnTo>
                    <a:lnTo>
                      <a:pt x="187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25" name="Freeform 141"/>
              <p:cNvSpPr>
                <a:spLocks/>
              </p:cNvSpPr>
              <p:nvPr/>
            </p:nvSpPr>
            <p:spPr bwMode="auto">
              <a:xfrm>
                <a:off x="3697" y="2367"/>
                <a:ext cx="142" cy="107"/>
              </a:xfrm>
              <a:custGeom>
                <a:avLst/>
                <a:gdLst/>
                <a:ahLst/>
                <a:cxnLst>
                  <a:cxn ang="0">
                    <a:pos x="0" y="107"/>
                  </a:cxn>
                  <a:cxn ang="0">
                    <a:pos x="29" y="107"/>
                  </a:cxn>
                  <a:cxn ang="0">
                    <a:pos x="142" y="0"/>
                  </a:cxn>
                </a:cxnLst>
                <a:rect l="0" t="0" r="r" b="b"/>
                <a:pathLst>
                  <a:path w="142" h="107">
                    <a:moveTo>
                      <a:pt x="0" y="107"/>
                    </a:moveTo>
                    <a:lnTo>
                      <a:pt x="29" y="107"/>
                    </a:lnTo>
                    <a:lnTo>
                      <a:pt x="142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26" name="Line 142"/>
              <p:cNvSpPr>
                <a:spLocks noChangeShapeType="1"/>
              </p:cNvSpPr>
              <p:nvPr/>
            </p:nvSpPr>
            <p:spPr bwMode="auto">
              <a:xfrm flipV="1">
                <a:off x="3857" y="2166"/>
                <a:ext cx="71" cy="172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27" name="Line 143"/>
              <p:cNvSpPr>
                <a:spLocks noChangeShapeType="1"/>
              </p:cNvSpPr>
              <p:nvPr/>
            </p:nvSpPr>
            <p:spPr bwMode="auto">
              <a:xfrm>
                <a:off x="3939" y="2162"/>
                <a:ext cx="30" cy="183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28" name="Line 144"/>
              <p:cNvSpPr>
                <a:spLocks noChangeShapeType="1"/>
              </p:cNvSpPr>
              <p:nvPr/>
            </p:nvSpPr>
            <p:spPr bwMode="auto">
              <a:xfrm>
                <a:off x="3977" y="2378"/>
                <a:ext cx="30" cy="183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29" name="Freeform 145"/>
              <p:cNvSpPr>
                <a:spLocks/>
              </p:cNvSpPr>
              <p:nvPr/>
            </p:nvSpPr>
            <p:spPr bwMode="auto">
              <a:xfrm>
                <a:off x="4010" y="2598"/>
                <a:ext cx="60" cy="1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60" y="172"/>
                  </a:cxn>
                </a:cxnLst>
                <a:rect l="0" t="0" r="r" b="b"/>
                <a:pathLst>
                  <a:path w="60" h="172">
                    <a:moveTo>
                      <a:pt x="0" y="0"/>
                    </a:moveTo>
                    <a:lnTo>
                      <a:pt x="0" y="0"/>
                    </a:lnTo>
                    <a:lnTo>
                      <a:pt x="60" y="172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30" name="Freeform 146"/>
              <p:cNvSpPr>
                <a:spLocks/>
              </p:cNvSpPr>
              <p:nvPr/>
            </p:nvSpPr>
            <p:spPr bwMode="auto">
              <a:xfrm>
                <a:off x="4081" y="2752"/>
                <a:ext cx="142" cy="83"/>
              </a:xfrm>
              <a:custGeom>
                <a:avLst/>
                <a:gdLst/>
                <a:ahLst/>
                <a:cxnLst>
                  <a:cxn ang="0">
                    <a:pos x="0" y="55"/>
                  </a:cxn>
                  <a:cxn ang="0">
                    <a:pos x="12" y="83"/>
                  </a:cxn>
                  <a:cxn ang="0">
                    <a:pos x="142" y="0"/>
                  </a:cxn>
                </a:cxnLst>
                <a:rect l="0" t="0" r="r" b="b"/>
                <a:pathLst>
                  <a:path w="142" h="83">
                    <a:moveTo>
                      <a:pt x="0" y="55"/>
                    </a:moveTo>
                    <a:lnTo>
                      <a:pt x="12" y="83"/>
                    </a:lnTo>
                    <a:lnTo>
                      <a:pt x="142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31" name="Line 147"/>
              <p:cNvSpPr>
                <a:spLocks noChangeShapeType="1"/>
              </p:cNvSpPr>
              <p:nvPr/>
            </p:nvSpPr>
            <p:spPr bwMode="auto">
              <a:xfrm flipV="1">
                <a:off x="4249" y="2613"/>
                <a:ext cx="146" cy="117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32" name="Line 148"/>
              <p:cNvSpPr>
                <a:spLocks noChangeShapeType="1"/>
              </p:cNvSpPr>
              <p:nvPr/>
            </p:nvSpPr>
            <p:spPr bwMode="auto">
              <a:xfrm flipV="1">
                <a:off x="4425" y="2587"/>
                <a:ext cx="4" cy="4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33" name="Line 149"/>
              <p:cNvSpPr>
                <a:spLocks noChangeShapeType="1"/>
              </p:cNvSpPr>
              <p:nvPr/>
            </p:nvSpPr>
            <p:spPr bwMode="auto">
              <a:xfrm flipV="1">
                <a:off x="1465" y="2792"/>
                <a:ext cx="75" cy="59"/>
              </a:xfrm>
              <a:prstGeom prst="line">
                <a:avLst/>
              </a:prstGeom>
              <a:noFill/>
              <a:ln w="63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34" name="Freeform 150"/>
              <p:cNvSpPr>
                <a:spLocks/>
              </p:cNvSpPr>
              <p:nvPr/>
            </p:nvSpPr>
            <p:spPr bwMode="auto">
              <a:xfrm>
                <a:off x="1569" y="2715"/>
                <a:ext cx="75" cy="55"/>
              </a:xfrm>
              <a:custGeom>
                <a:avLst/>
                <a:gdLst/>
                <a:ahLst/>
                <a:cxnLst>
                  <a:cxn ang="0">
                    <a:pos x="0" y="55"/>
                  </a:cxn>
                  <a:cxn ang="0">
                    <a:pos x="61" y="11"/>
                  </a:cxn>
                  <a:cxn ang="0">
                    <a:pos x="75" y="0"/>
                  </a:cxn>
                </a:cxnLst>
                <a:rect l="0" t="0" r="r" b="b"/>
                <a:pathLst>
                  <a:path w="75" h="55">
                    <a:moveTo>
                      <a:pt x="0" y="55"/>
                    </a:moveTo>
                    <a:lnTo>
                      <a:pt x="61" y="11"/>
                    </a:lnTo>
                    <a:lnTo>
                      <a:pt x="75" y="0"/>
                    </a:lnTo>
                  </a:path>
                </a:pathLst>
              </a:custGeom>
              <a:noFill/>
              <a:ln w="6350">
                <a:solidFill>
                  <a:srgbClr val="00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35" name="Freeform 151"/>
              <p:cNvSpPr>
                <a:spLocks/>
              </p:cNvSpPr>
              <p:nvPr/>
            </p:nvSpPr>
            <p:spPr bwMode="auto">
              <a:xfrm>
                <a:off x="1776" y="2561"/>
                <a:ext cx="77" cy="48"/>
              </a:xfrm>
              <a:custGeom>
                <a:avLst/>
                <a:gdLst/>
                <a:ahLst/>
                <a:cxnLst>
                  <a:cxn ang="0">
                    <a:pos x="0" y="48"/>
                  </a:cxn>
                  <a:cxn ang="0">
                    <a:pos x="6" y="40"/>
                  </a:cxn>
                  <a:cxn ang="0">
                    <a:pos x="77" y="0"/>
                  </a:cxn>
                </a:cxnLst>
                <a:rect l="0" t="0" r="r" b="b"/>
                <a:pathLst>
                  <a:path w="77" h="48">
                    <a:moveTo>
                      <a:pt x="0" y="48"/>
                    </a:moveTo>
                    <a:lnTo>
                      <a:pt x="6" y="40"/>
                    </a:lnTo>
                    <a:lnTo>
                      <a:pt x="77" y="0"/>
                    </a:lnTo>
                  </a:path>
                </a:pathLst>
              </a:custGeom>
              <a:noFill/>
              <a:ln w="6350">
                <a:solidFill>
                  <a:srgbClr val="00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36" name="Freeform 152"/>
              <p:cNvSpPr>
                <a:spLocks/>
              </p:cNvSpPr>
              <p:nvPr/>
            </p:nvSpPr>
            <p:spPr bwMode="auto">
              <a:xfrm>
                <a:off x="1887" y="2503"/>
                <a:ext cx="82" cy="40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0" y="40"/>
                  </a:cxn>
                  <a:cxn ang="0">
                    <a:pos x="82" y="0"/>
                  </a:cxn>
                </a:cxnLst>
                <a:rect l="0" t="0" r="r" b="b"/>
                <a:pathLst>
                  <a:path w="82" h="40">
                    <a:moveTo>
                      <a:pt x="0" y="40"/>
                    </a:moveTo>
                    <a:lnTo>
                      <a:pt x="0" y="40"/>
                    </a:lnTo>
                    <a:lnTo>
                      <a:pt x="82" y="0"/>
                    </a:lnTo>
                  </a:path>
                </a:pathLst>
              </a:custGeom>
              <a:noFill/>
              <a:ln w="6350">
                <a:solidFill>
                  <a:srgbClr val="00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37" name="Freeform 153"/>
              <p:cNvSpPr>
                <a:spLocks/>
              </p:cNvSpPr>
              <p:nvPr/>
            </p:nvSpPr>
            <p:spPr bwMode="auto">
              <a:xfrm>
                <a:off x="2003" y="2480"/>
                <a:ext cx="93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57" y="4"/>
                  </a:cxn>
                  <a:cxn ang="0">
                    <a:pos x="93" y="0"/>
                  </a:cxn>
                </a:cxnLst>
                <a:rect l="0" t="0" r="r" b="b"/>
                <a:pathLst>
                  <a:path w="93" h="12">
                    <a:moveTo>
                      <a:pt x="0" y="12"/>
                    </a:moveTo>
                    <a:lnTo>
                      <a:pt x="57" y="4"/>
                    </a:lnTo>
                    <a:lnTo>
                      <a:pt x="93" y="0"/>
                    </a:lnTo>
                  </a:path>
                </a:pathLst>
              </a:custGeom>
              <a:noFill/>
              <a:ln w="6350">
                <a:solidFill>
                  <a:srgbClr val="00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38" name="Freeform 154"/>
              <p:cNvSpPr>
                <a:spLocks/>
              </p:cNvSpPr>
              <p:nvPr/>
            </p:nvSpPr>
            <p:spPr bwMode="auto">
              <a:xfrm>
                <a:off x="2134" y="2466"/>
                <a:ext cx="94" cy="1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19" y="11"/>
                  </a:cxn>
                  <a:cxn ang="0">
                    <a:pos x="94" y="0"/>
                  </a:cxn>
                </a:cxnLst>
                <a:rect l="0" t="0" r="r" b="b"/>
                <a:pathLst>
                  <a:path w="94" h="11">
                    <a:moveTo>
                      <a:pt x="0" y="11"/>
                    </a:moveTo>
                    <a:lnTo>
                      <a:pt x="19" y="11"/>
                    </a:lnTo>
                    <a:lnTo>
                      <a:pt x="94" y="0"/>
                    </a:lnTo>
                  </a:path>
                </a:pathLst>
              </a:custGeom>
              <a:noFill/>
              <a:ln w="6350">
                <a:solidFill>
                  <a:srgbClr val="00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39" name="Freeform 155"/>
              <p:cNvSpPr>
                <a:spLocks/>
              </p:cNvSpPr>
              <p:nvPr/>
            </p:nvSpPr>
            <p:spPr bwMode="auto">
              <a:xfrm>
                <a:off x="2265" y="2462"/>
                <a:ext cx="93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8" y="0"/>
                  </a:cxn>
                  <a:cxn ang="0">
                    <a:pos x="93" y="15"/>
                  </a:cxn>
                </a:cxnLst>
                <a:rect l="0" t="0" r="r" b="b"/>
                <a:pathLst>
                  <a:path w="93" h="15">
                    <a:moveTo>
                      <a:pt x="0" y="0"/>
                    </a:moveTo>
                    <a:lnTo>
                      <a:pt x="18" y="0"/>
                    </a:lnTo>
                    <a:lnTo>
                      <a:pt x="93" y="15"/>
                    </a:lnTo>
                  </a:path>
                </a:pathLst>
              </a:custGeom>
              <a:noFill/>
              <a:ln w="6350">
                <a:solidFill>
                  <a:srgbClr val="00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40" name="Freeform 156"/>
              <p:cNvSpPr>
                <a:spLocks/>
              </p:cNvSpPr>
              <p:nvPr/>
            </p:nvSpPr>
            <p:spPr bwMode="auto">
              <a:xfrm>
                <a:off x="2392" y="2480"/>
                <a:ext cx="9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3" y="4"/>
                  </a:cxn>
                  <a:cxn ang="0">
                    <a:pos x="94" y="4"/>
                  </a:cxn>
                </a:cxnLst>
                <a:rect l="0" t="0" r="r" b="b"/>
                <a:pathLst>
                  <a:path w="94" h="4">
                    <a:moveTo>
                      <a:pt x="0" y="0"/>
                    </a:moveTo>
                    <a:lnTo>
                      <a:pt x="23" y="4"/>
                    </a:lnTo>
                    <a:lnTo>
                      <a:pt x="94" y="4"/>
                    </a:lnTo>
                  </a:path>
                </a:pathLst>
              </a:custGeom>
              <a:noFill/>
              <a:ln w="6350">
                <a:solidFill>
                  <a:srgbClr val="00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41" name="Line 157"/>
              <p:cNvSpPr>
                <a:spLocks noChangeShapeType="1"/>
              </p:cNvSpPr>
              <p:nvPr/>
            </p:nvSpPr>
            <p:spPr bwMode="auto">
              <a:xfrm flipV="1">
                <a:off x="1674" y="2631"/>
                <a:ext cx="71" cy="59"/>
              </a:xfrm>
              <a:prstGeom prst="line">
                <a:avLst/>
              </a:prstGeom>
              <a:noFill/>
              <a:ln w="63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42" name="Line 158"/>
              <p:cNvSpPr>
                <a:spLocks noChangeShapeType="1"/>
              </p:cNvSpPr>
              <p:nvPr/>
            </p:nvSpPr>
            <p:spPr bwMode="auto">
              <a:xfrm>
                <a:off x="2523" y="2484"/>
                <a:ext cx="93" cy="1"/>
              </a:xfrm>
              <a:prstGeom prst="line">
                <a:avLst/>
              </a:prstGeom>
              <a:noFill/>
              <a:ln w="63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43" name="Line 159"/>
              <p:cNvSpPr>
                <a:spLocks noChangeShapeType="1"/>
              </p:cNvSpPr>
              <p:nvPr/>
            </p:nvSpPr>
            <p:spPr bwMode="auto">
              <a:xfrm>
                <a:off x="2654" y="2480"/>
                <a:ext cx="93" cy="1"/>
              </a:xfrm>
              <a:prstGeom prst="line">
                <a:avLst/>
              </a:prstGeom>
              <a:noFill/>
              <a:ln w="63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44" name="Freeform 160"/>
              <p:cNvSpPr>
                <a:spLocks/>
              </p:cNvSpPr>
              <p:nvPr/>
            </p:nvSpPr>
            <p:spPr bwMode="auto">
              <a:xfrm>
                <a:off x="2784" y="2480"/>
                <a:ext cx="9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94" y="4"/>
                  </a:cxn>
                </a:cxnLst>
                <a:rect l="0" t="0" r="r" b="b"/>
                <a:pathLst>
                  <a:path w="94" h="4">
                    <a:moveTo>
                      <a:pt x="0" y="0"/>
                    </a:moveTo>
                    <a:lnTo>
                      <a:pt x="4" y="0"/>
                    </a:lnTo>
                    <a:lnTo>
                      <a:pt x="94" y="4"/>
                    </a:lnTo>
                  </a:path>
                </a:pathLst>
              </a:custGeom>
              <a:noFill/>
              <a:ln w="6350">
                <a:solidFill>
                  <a:srgbClr val="00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45" name="Freeform 161"/>
              <p:cNvSpPr>
                <a:spLocks/>
              </p:cNvSpPr>
              <p:nvPr/>
            </p:nvSpPr>
            <p:spPr bwMode="auto">
              <a:xfrm>
                <a:off x="2916" y="2488"/>
                <a:ext cx="93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9" y="0"/>
                  </a:cxn>
                  <a:cxn ang="0">
                    <a:pos x="93" y="4"/>
                  </a:cxn>
                </a:cxnLst>
                <a:rect l="0" t="0" r="r" b="b"/>
                <a:pathLst>
                  <a:path w="93" h="4">
                    <a:moveTo>
                      <a:pt x="0" y="0"/>
                    </a:moveTo>
                    <a:lnTo>
                      <a:pt x="59" y="0"/>
                    </a:lnTo>
                    <a:lnTo>
                      <a:pt x="93" y="4"/>
                    </a:lnTo>
                  </a:path>
                </a:pathLst>
              </a:custGeom>
              <a:noFill/>
              <a:ln w="6350">
                <a:solidFill>
                  <a:srgbClr val="00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46" name="Freeform 162"/>
              <p:cNvSpPr>
                <a:spLocks/>
              </p:cNvSpPr>
              <p:nvPr/>
            </p:nvSpPr>
            <p:spPr bwMode="auto">
              <a:xfrm>
                <a:off x="3177" y="2492"/>
                <a:ext cx="94" cy="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6" y="0"/>
                  </a:cxn>
                  <a:cxn ang="0">
                    <a:pos x="94" y="7"/>
                  </a:cxn>
                </a:cxnLst>
                <a:rect l="0" t="0" r="r" b="b"/>
                <a:pathLst>
                  <a:path w="94" h="7">
                    <a:moveTo>
                      <a:pt x="0" y="0"/>
                    </a:moveTo>
                    <a:lnTo>
                      <a:pt x="56" y="0"/>
                    </a:lnTo>
                    <a:lnTo>
                      <a:pt x="94" y="7"/>
                    </a:lnTo>
                  </a:path>
                </a:pathLst>
              </a:custGeom>
              <a:noFill/>
              <a:ln w="6350">
                <a:solidFill>
                  <a:srgbClr val="00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47" name="Line 163"/>
              <p:cNvSpPr>
                <a:spLocks noChangeShapeType="1"/>
              </p:cNvSpPr>
              <p:nvPr/>
            </p:nvSpPr>
            <p:spPr bwMode="auto">
              <a:xfrm>
                <a:off x="3046" y="2492"/>
                <a:ext cx="93" cy="1"/>
              </a:xfrm>
              <a:prstGeom prst="line">
                <a:avLst/>
              </a:prstGeom>
              <a:noFill/>
              <a:ln w="63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48" name="Line 164"/>
              <p:cNvSpPr>
                <a:spLocks noChangeShapeType="1"/>
              </p:cNvSpPr>
              <p:nvPr/>
            </p:nvSpPr>
            <p:spPr bwMode="auto">
              <a:xfrm>
                <a:off x="3308" y="2506"/>
                <a:ext cx="93" cy="15"/>
              </a:xfrm>
              <a:prstGeom prst="line">
                <a:avLst/>
              </a:prstGeom>
              <a:noFill/>
              <a:ln w="63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49" name="Line 165"/>
              <p:cNvSpPr>
                <a:spLocks noChangeShapeType="1"/>
              </p:cNvSpPr>
              <p:nvPr/>
            </p:nvSpPr>
            <p:spPr bwMode="auto">
              <a:xfrm>
                <a:off x="3439" y="2528"/>
                <a:ext cx="89" cy="15"/>
              </a:xfrm>
              <a:prstGeom prst="line">
                <a:avLst/>
              </a:prstGeom>
              <a:noFill/>
              <a:ln w="63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50" name="Freeform 166"/>
              <p:cNvSpPr>
                <a:spLocks/>
              </p:cNvSpPr>
              <p:nvPr/>
            </p:nvSpPr>
            <p:spPr bwMode="auto">
              <a:xfrm>
                <a:off x="3565" y="2547"/>
                <a:ext cx="94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94" y="6"/>
                  </a:cxn>
                </a:cxnLst>
                <a:rect l="0" t="0" r="r" b="b"/>
                <a:pathLst>
                  <a:path w="94" h="6">
                    <a:moveTo>
                      <a:pt x="0" y="0"/>
                    </a:moveTo>
                    <a:lnTo>
                      <a:pt x="4" y="0"/>
                    </a:lnTo>
                    <a:lnTo>
                      <a:pt x="94" y="6"/>
                    </a:lnTo>
                  </a:path>
                </a:pathLst>
              </a:custGeom>
              <a:noFill/>
              <a:ln w="6350">
                <a:solidFill>
                  <a:srgbClr val="00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51" name="Freeform 167"/>
              <p:cNvSpPr>
                <a:spLocks/>
              </p:cNvSpPr>
              <p:nvPr/>
            </p:nvSpPr>
            <p:spPr bwMode="auto">
              <a:xfrm>
                <a:off x="3697" y="2535"/>
                <a:ext cx="89" cy="18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29" y="18"/>
                  </a:cxn>
                  <a:cxn ang="0">
                    <a:pos x="89" y="0"/>
                  </a:cxn>
                </a:cxnLst>
                <a:rect l="0" t="0" r="r" b="b"/>
                <a:pathLst>
                  <a:path w="89" h="18">
                    <a:moveTo>
                      <a:pt x="0" y="18"/>
                    </a:moveTo>
                    <a:lnTo>
                      <a:pt x="29" y="18"/>
                    </a:lnTo>
                    <a:lnTo>
                      <a:pt x="89" y="0"/>
                    </a:lnTo>
                  </a:path>
                </a:pathLst>
              </a:custGeom>
              <a:noFill/>
              <a:ln w="6350">
                <a:solidFill>
                  <a:srgbClr val="00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52" name="Freeform 168"/>
              <p:cNvSpPr>
                <a:spLocks/>
              </p:cNvSpPr>
              <p:nvPr/>
            </p:nvSpPr>
            <p:spPr bwMode="auto">
              <a:xfrm>
                <a:off x="3823" y="2470"/>
                <a:ext cx="71" cy="55"/>
              </a:xfrm>
              <a:custGeom>
                <a:avLst/>
                <a:gdLst/>
                <a:ahLst/>
                <a:cxnLst>
                  <a:cxn ang="0">
                    <a:pos x="0" y="55"/>
                  </a:cxn>
                  <a:cxn ang="0">
                    <a:pos x="26" y="47"/>
                  </a:cxn>
                  <a:cxn ang="0">
                    <a:pos x="71" y="0"/>
                  </a:cxn>
                </a:cxnLst>
                <a:rect l="0" t="0" r="r" b="b"/>
                <a:pathLst>
                  <a:path w="71" h="55">
                    <a:moveTo>
                      <a:pt x="0" y="55"/>
                    </a:moveTo>
                    <a:lnTo>
                      <a:pt x="26" y="47"/>
                    </a:lnTo>
                    <a:lnTo>
                      <a:pt x="71" y="0"/>
                    </a:lnTo>
                  </a:path>
                </a:pathLst>
              </a:custGeom>
              <a:noFill/>
              <a:ln w="6350">
                <a:solidFill>
                  <a:srgbClr val="00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53" name="Freeform 169"/>
              <p:cNvSpPr>
                <a:spLocks/>
              </p:cNvSpPr>
              <p:nvPr/>
            </p:nvSpPr>
            <p:spPr bwMode="auto">
              <a:xfrm>
                <a:off x="3916" y="2363"/>
                <a:ext cx="49" cy="77"/>
              </a:xfrm>
              <a:custGeom>
                <a:avLst/>
                <a:gdLst/>
                <a:ahLst/>
                <a:cxnLst>
                  <a:cxn ang="0">
                    <a:pos x="0" y="77"/>
                  </a:cxn>
                  <a:cxn ang="0">
                    <a:pos x="20" y="55"/>
                  </a:cxn>
                  <a:cxn ang="0">
                    <a:pos x="49" y="0"/>
                  </a:cxn>
                </a:cxnLst>
                <a:rect l="0" t="0" r="r" b="b"/>
                <a:pathLst>
                  <a:path w="49" h="77">
                    <a:moveTo>
                      <a:pt x="0" y="77"/>
                    </a:moveTo>
                    <a:lnTo>
                      <a:pt x="20" y="55"/>
                    </a:lnTo>
                    <a:lnTo>
                      <a:pt x="49" y="0"/>
                    </a:lnTo>
                  </a:path>
                </a:pathLst>
              </a:custGeom>
              <a:noFill/>
              <a:ln w="6350">
                <a:solidFill>
                  <a:srgbClr val="00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54" name="Freeform 170"/>
              <p:cNvSpPr>
                <a:spLocks/>
              </p:cNvSpPr>
              <p:nvPr/>
            </p:nvSpPr>
            <p:spPr bwMode="auto">
              <a:xfrm>
                <a:off x="3984" y="2254"/>
                <a:ext cx="48" cy="77"/>
              </a:xfrm>
              <a:custGeom>
                <a:avLst/>
                <a:gdLst/>
                <a:ahLst/>
                <a:cxnLst>
                  <a:cxn ang="0">
                    <a:pos x="0" y="77"/>
                  </a:cxn>
                  <a:cxn ang="0">
                    <a:pos x="26" y="29"/>
                  </a:cxn>
                  <a:cxn ang="0">
                    <a:pos x="48" y="0"/>
                  </a:cxn>
                </a:cxnLst>
                <a:rect l="0" t="0" r="r" b="b"/>
                <a:pathLst>
                  <a:path w="48" h="77">
                    <a:moveTo>
                      <a:pt x="0" y="77"/>
                    </a:moveTo>
                    <a:lnTo>
                      <a:pt x="26" y="29"/>
                    </a:lnTo>
                    <a:lnTo>
                      <a:pt x="48" y="0"/>
                    </a:lnTo>
                  </a:path>
                </a:pathLst>
              </a:custGeom>
              <a:noFill/>
              <a:ln w="6350">
                <a:solidFill>
                  <a:srgbClr val="00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55" name="Freeform 171"/>
              <p:cNvSpPr>
                <a:spLocks/>
              </p:cNvSpPr>
              <p:nvPr/>
            </p:nvSpPr>
            <p:spPr bwMode="auto">
              <a:xfrm>
                <a:off x="4052" y="2162"/>
                <a:ext cx="48" cy="58"/>
              </a:xfrm>
              <a:custGeom>
                <a:avLst/>
                <a:gdLst/>
                <a:ahLst/>
                <a:cxnLst>
                  <a:cxn ang="0">
                    <a:pos x="0" y="58"/>
                  </a:cxn>
                  <a:cxn ang="0">
                    <a:pos x="41" y="0"/>
                  </a:cxn>
                  <a:cxn ang="0">
                    <a:pos x="48" y="18"/>
                  </a:cxn>
                </a:cxnLst>
                <a:rect l="0" t="0" r="r" b="b"/>
                <a:pathLst>
                  <a:path w="48" h="58">
                    <a:moveTo>
                      <a:pt x="0" y="58"/>
                    </a:moveTo>
                    <a:lnTo>
                      <a:pt x="41" y="0"/>
                    </a:lnTo>
                    <a:lnTo>
                      <a:pt x="48" y="18"/>
                    </a:lnTo>
                  </a:path>
                </a:pathLst>
              </a:custGeom>
              <a:noFill/>
              <a:ln w="6350">
                <a:solidFill>
                  <a:srgbClr val="00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56" name="Line 172"/>
              <p:cNvSpPr>
                <a:spLocks noChangeShapeType="1"/>
              </p:cNvSpPr>
              <p:nvPr/>
            </p:nvSpPr>
            <p:spPr bwMode="auto">
              <a:xfrm>
                <a:off x="4115" y="2214"/>
                <a:ext cx="37" cy="83"/>
              </a:xfrm>
              <a:prstGeom prst="line">
                <a:avLst/>
              </a:prstGeom>
              <a:noFill/>
              <a:ln w="63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57" name="Line 173"/>
              <p:cNvSpPr>
                <a:spLocks noChangeShapeType="1"/>
              </p:cNvSpPr>
              <p:nvPr/>
            </p:nvSpPr>
            <p:spPr bwMode="auto">
              <a:xfrm>
                <a:off x="4167" y="2335"/>
                <a:ext cx="34" cy="83"/>
              </a:xfrm>
              <a:prstGeom prst="line">
                <a:avLst/>
              </a:prstGeom>
              <a:noFill/>
              <a:ln w="63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58" name="Freeform 174"/>
              <p:cNvSpPr>
                <a:spLocks/>
              </p:cNvSpPr>
              <p:nvPr/>
            </p:nvSpPr>
            <p:spPr bwMode="auto">
              <a:xfrm>
                <a:off x="4216" y="2452"/>
                <a:ext cx="41" cy="8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5" y="36"/>
                  </a:cxn>
                  <a:cxn ang="0">
                    <a:pos x="41" y="80"/>
                  </a:cxn>
                </a:cxnLst>
                <a:rect l="0" t="0" r="r" b="b"/>
                <a:pathLst>
                  <a:path w="41" h="80">
                    <a:moveTo>
                      <a:pt x="0" y="0"/>
                    </a:moveTo>
                    <a:lnTo>
                      <a:pt x="15" y="36"/>
                    </a:lnTo>
                    <a:lnTo>
                      <a:pt x="41" y="80"/>
                    </a:lnTo>
                  </a:path>
                </a:pathLst>
              </a:custGeom>
              <a:noFill/>
              <a:ln w="6350">
                <a:solidFill>
                  <a:srgbClr val="00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59" name="Line 175"/>
              <p:cNvSpPr>
                <a:spLocks noChangeShapeType="1"/>
              </p:cNvSpPr>
              <p:nvPr/>
            </p:nvSpPr>
            <p:spPr bwMode="auto">
              <a:xfrm>
                <a:off x="4272" y="2565"/>
                <a:ext cx="44" cy="84"/>
              </a:xfrm>
              <a:prstGeom prst="line">
                <a:avLst/>
              </a:prstGeom>
              <a:noFill/>
              <a:ln w="63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60" name="Line 176"/>
              <p:cNvSpPr>
                <a:spLocks noChangeShapeType="1"/>
              </p:cNvSpPr>
              <p:nvPr/>
            </p:nvSpPr>
            <p:spPr bwMode="auto">
              <a:xfrm>
                <a:off x="4332" y="2682"/>
                <a:ext cx="41" cy="81"/>
              </a:xfrm>
              <a:prstGeom prst="line">
                <a:avLst/>
              </a:prstGeom>
              <a:noFill/>
              <a:ln w="63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61" name="Line 177"/>
              <p:cNvSpPr>
                <a:spLocks noChangeShapeType="1"/>
              </p:cNvSpPr>
              <p:nvPr/>
            </p:nvSpPr>
            <p:spPr bwMode="auto">
              <a:xfrm>
                <a:off x="4391" y="2795"/>
                <a:ext cx="38" cy="74"/>
              </a:xfrm>
              <a:prstGeom prst="line">
                <a:avLst/>
              </a:prstGeom>
              <a:noFill/>
              <a:ln w="63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62" name="Line 178"/>
              <p:cNvSpPr>
                <a:spLocks noChangeShapeType="1"/>
              </p:cNvSpPr>
              <p:nvPr/>
            </p:nvSpPr>
            <p:spPr bwMode="auto">
              <a:xfrm>
                <a:off x="1465" y="2166"/>
                <a:ext cx="23" cy="32"/>
              </a:xfrm>
              <a:prstGeom prst="line">
                <a:avLst/>
              </a:pr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63" name="Line 179"/>
              <p:cNvSpPr>
                <a:spLocks noChangeShapeType="1"/>
              </p:cNvSpPr>
              <p:nvPr/>
            </p:nvSpPr>
            <p:spPr bwMode="auto">
              <a:xfrm>
                <a:off x="1506" y="2228"/>
                <a:ext cx="22" cy="33"/>
              </a:xfrm>
              <a:prstGeom prst="line">
                <a:avLst/>
              </a:pr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64" name="Line 180"/>
              <p:cNvSpPr>
                <a:spLocks noChangeShapeType="1"/>
              </p:cNvSpPr>
              <p:nvPr/>
            </p:nvSpPr>
            <p:spPr bwMode="auto">
              <a:xfrm>
                <a:off x="1547" y="2291"/>
                <a:ext cx="22" cy="28"/>
              </a:xfrm>
              <a:prstGeom prst="line">
                <a:avLst/>
              </a:pr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65" name="Line 181"/>
              <p:cNvSpPr>
                <a:spLocks noChangeShapeType="1"/>
              </p:cNvSpPr>
              <p:nvPr/>
            </p:nvSpPr>
            <p:spPr bwMode="auto">
              <a:xfrm>
                <a:off x="1589" y="2353"/>
                <a:ext cx="22" cy="29"/>
              </a:xfrm>
              <a:prstGeom prst="line">
                <a:avLst/>
              </a:pr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66" name="Freeform 182"/>
              <p:cNvSpPr>
                <a:spLocks/>
              </p:cNvSpPr>
              <p:nvPr/>
            </p:nvSpPr>
            <p:spPr bwMode="auto">
              <a:xfrm>
                <a:off x="1630" y="2414"/>
                <a:ext cx="14" cy="3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14" y="34"/>
                  </a:cxn>
                </a:cxnLst>
                <a:rect l="0" t="0" r="r" b="b"/>
                <a:pathLst>
                  <a:path w="14" h="34">
                    <a:moveTo>
                      <a:pt x="0" y="0"/>
                    </a:moveTo>
                    <a:lnTo>
                      <a:pt x="0" y="0"/>
                    </a:lnTo>
                    <a:lnTo>
                      <a:pt x="14" y="34"/>
                    </a:lnTo>
                  </a:path>
                </a:pathLst>
              </a:custGeom>
              <a:noFill/>
              <a:ln w="635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67" name="Line 183"/>
              <p:cNvSpPr>
                <a:spLocks noChangeShapeType="1"/>
              </p:cNvSpPr>
              <p:nvPr/>
            </p:nvSpPr>
            <p:spPr bwMode="auto">
              <a:xfrm>
                <a:off x="1656" y="2480"/>
                <a:ext cx="11" cy="37"/>
              </a:xfrm>
              <a:prstGeom prst="line">
                <a:avLst/>
              </a:pr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68" name="Line 184"/>
              <p:cNvSpPr>
                <a:spLocks noChangeShapeType="1"/>
              </p:cNvSpPr>
              <p:nvPr/>
            </p:nvSpPr>
            <p:spPr bwMode="auto">
              <a:xfrm>
                <a:off x="1678" y="2551"/>
                <a:ext cx="15" cy="36"/>
              </a:xfrm>
              <a:prstGeom prst="line">
                <a:avLst/>
              </a:pr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69" name="Line 185"/>
              <p:cNvSpPr>
                <a:spLocks noChangeShapeType="1"/>
              </p:cNvSpPr>
              <p:nvPr/>
            </p:nvSpPr>
            <p:spPr bwMode="auto">
              <a:xfrm>
                <a:off x="1704" y="2620"/>
                <a:ext cx="11" cy="36"/>
              </a:xfrm>
              <a:prstGeom prst="line">
                <a:avLst/>
              </a:pr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70" name="Line 186"/>
              <p:cNvSpPr>
                <a:spLocks noChangeShapeType="1"/>
              </p:cNvSpPr>
              <p:nvPr/>
            </p:nvSpPr>
            <p:spPr bwMode="auto">
              <a:xfrm>
                <a:off x="1731" y="2690"/>
                <a:ext cx="10" cy="32"/>
              </a:xfrm>
              <a:prstGeom prst="line">
                <a:avLst/>
              </a:pr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71" name="Line 187"/>
              <p:cNvSpPr>
                <a:spLocks noChangeShapeType="1"/>
              </p:cNvSpPr>
              <p:nvPr/>
            </p:nvSpPr>
            <p:spPr bwMode="auto">
              <a:xfrm>
                <a:off x="1753" y="2759"/>
                <a:ext cx="15" cy="33"/>
              </a:xfrm>
              <a:prstGeom prst="line">
                <a:avLst/>
              </a:pr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72" name="Freeform 188"/>
              <p:cNvSpPr>
                <a:spLocks/>
              </p:cNvSpPr>
              <p:nvPr/>
            </p:nvSpPr>
            <p:spPr bwMode="auto">
              <a:xfrm>
                <a:off x="1779" y="2829"/>
                <a:ext cx="26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10"/>
                  </a:cxn>
                  <a:cxn ang="0">
                    <a:pos x="26" y="0"/>
                  </a:cxn>
                </a:cxnLst>
                <a:rect l="0" t="0" r="r" b="b"/>
                <a:pathLst>
                  <a:path w="26" h="10">
                    <a:moveTo>
                      <a:pt x="0" y="0"/>
                    </a:moveTo>
                    <a:lnTo>
                      <a:pt x="3" y="10"/>
                    </a:lnTo>
                    <a:lnTo>
                      <a:pt x="26" y="0"/>
                    </a:lnTo>
                  </a:path>
                </a:pathLst>
              </a:custGeom>
              <a:noFill/>
              <a:ln w="635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73" name="Line 189"/>
              <p:cNvSpPr>
                <a:spLocks noChangeShapeType="1"/>
              </p:cNvSpPr>
              <p:nvPr/>
            </p:nvSpPr>
            <p:spPr bwMode="auto">
              <a:xfrm flipV="1">
                <a:off x="1843" y="2807"/>
                <a:ext cx="33" cy="10"/>
              </a:xfrm>
              <a:prstGeom prst="line">
                <a:avLst/>
              </a:pr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74" name="Line 190"/>
              <p:cNvSpPr>
                <a:spLocks noChangeShapeType="1"/>
              </p:cNvSpPr>
              <p:nvPr/>
            </p:nvSpPr>
            <p:spPr bwMode="auto">
              <a:xfrm flipV="1">
                <a:off x="1898" y="2744"/>
                <a:ext cx="12" cy="37"/>
              </a:xfrm>
              <a:prstGeom prst="line">
                <a:avLst/>
              </a:pr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75" name="Line 191"/>
              <p:cNvSpPr>
                <a:spLocks noChangeShapeType="1"/>
              </p:cNvSpPr>
              <p:nvPr/>
            </p:nvSpPr>
            <p:spPr bwMode="auto">
              <a:xfrm flipV="1">
                <a:off x="1924" y="2678"/>
                <a:ext cx="16" cy="34"/>
              </a:xfrm>
              <a:prstGeom prst="line">
                <a:avLst/>
              </a:pr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76" name="Line 192"/>
              <p:cNvSpPr>
                <a:spLocks noChangeShapeType="1"/>
              </p:cNvSpPr>
              <p:nvPr/>
            </p:nvSpPr>
            <p:spPr bwMode="auto">
              <a:xfrm flipV="1">
                <a:off x="1951" y="2609"/>
                <a:ext cx="15" cy="33"/>
              </a:xfrm>
              <a:prstGeom prst="line">
                <a:avLst/>
              </a:pr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77" name="Line 193"/>
              <p:cNvSpPr>
                <a:spLocks noChangeShapeType="1"/>
              </p:cNvSpPr>
              <p:nvPr/>
            </p:nvSpPr>
            <p:spPr bwMode="auto">
              <a:xfrm flipV="1">
                <a:off x="1981" y="2547"/>
                <a:ext cx="26" cy="28"/>
              </a:xfrm>
              <a:prstGeom prst="line">
                <a:avLst/>
              </a:pr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78" name="Line 194"/>
              <p:cNvSpPr>
                <a:spLocks noChangeShapeType="1"/>
              </p:cNvSpPr>
              <p:nvPr/>
            </p:nvSpPr>
            <p:spPr bwMode="auto">
              <a:xfrm flipV="1">
                <a:off x="2029" y="2492"/>
                <a:ext cx="27" cy="29"/>
              </a:xfrm>
              <a:prstGeom prst="line">
                <a:avLst/>
              </a:pr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79" name="Line 195"/>
              <p:cNvSpPr>
                <a:spLocks noChangeShapeType="1"/>
              </p:cNvSpPr>
              <p:nvPr/>
            </p:nvSpPr>
            <p:spPr bwMode="auto">
              <a:xfrm flipV="1">
                <a:off x="2089" y="2470"/>
                <a:ext cx="34" cy="10"/>
              </a:xfrm>
              <a:prstGeom prst="line">
                <a:avLst/>
              </a:pr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80" name="Line 196"/>
              <p:cNvSpPr>
                <a:spLocks noChangeShapeType="1"/>
              </p:cNvSpPr>
              <p:nvPr/>
            </p:nvSpPr>
            <p:spPr bwMode="auto">
              <a:xfrm>
                <a:off x="2160" y="2462"/>
                <a:ext cx="38" cy="1"/>
              </a:xfrm>
              <a:prstGeom prst="line">
                <a:avLst/>
              </a:pr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81" name="Line 197"/>
              <p:cNvSpPr>
                <a:spLocks noChangeShapeType="1"/>
              </p:cNvSpPr>
              <p:nvPr/>
            </p:nvSpPr>
            <p:spPr bwMode="auto">
              <a:xfrm flipV="1">
                <a:off x="2235" y="2455"/>
                <a:ext cx="38" cy="3"/>
              </a:xfrm>
              <a:prstGeom prst="line">
                <a:avLst/>
              </a:pr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82" name="Line 198"/>
              <p:cNvSpPr>
                <a:spLocks noChangeShapeType="1"/>
              </p:cNvSpPr>
              <p:nvPr/>
            </p:nvSpPr>
            <p:spPr bwMode="auto">
              <a:xfrm>
                <a:off x="2310" y="2462"/>
                <a:ext cx="37" cy="12"/>
              </a:xfrm>
              <a:prstGeom prst="line">
                <a:avLst/>
              </a:pr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83" name="Freeform 199"/>
              <p:cNvSpPr>
                <a:spLocks/>
              </p:cNvSpPr>
              <p:nvPr/>
            </p:nvSpPr>
            <p:spPr bwMode="auto">
              <a:xfrm>
                <a:off x="2381" y="2480"/>
                <a:ext cx="37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4" y="8"/>
                  </a:cxn>
                  <a:cxn ang="0">
                    <a:pos x="37" y="12"/>
                  </a:cxn>
                </a:cxnLst>
                <a:rect l="0" t="0" r="r" b="b"/>
                <a:pathLst>
                  <a:path w="37" h="12">
                    <a:moveTo>
                      <a:pt x="0" y="0"/>
                    </a:moveTo>
                    <a:lnTo>
                      <a:pt x="34" y="8"/>
                    </a:lnTo>
                    <a:lnTo>
                      <a:pt x="37" y="12"/>
                    </a:lnTo>
                  </a:path>
                </a:pathLst>
              </a:custGeom>
              <a:noFill/>
              <a:ln w="635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84" name="Line 200"/>
              <p:cNvSpPr>
                <a:spLocks noChangeShapeType="1"/>
              </p:cNvSpPr>
              <p:nvPr/>
            </p:nvSpPr>
            <p:spPr bwMode="auto">
              <a:xfrm>
                <a:off x="2455" y="2492"/>
                <a:ext cx="37" cy="1"/>
              </a:xfrm>
              <a:prstGeom prst="line">
                <a:avLst/>
              </a:pr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85" name="Line 201"/>
              <p:cNvSpPr>
                <a:spLocks noChangeShapeType="1"/>
              </p:cNvSpPr>
              <p:nvPr/>
            </p:nvSpPr>
            <p:spPr bwMode="auto">
              <a:xfrm>
                <a:off x="2530" y="2495"/>
                <a:ext cx="37" cy="1"/>
              </a:xfrm>
              <a:prstGeom prst="line">
                <a:avLst/>
              </a:pr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86" name="Freeform 202"/>
              <p:cNvSpPr>
                <a:spLocks/>
              </p:cNvSpPr>
              <p:nvPr/>
            </p:nvSpPr>
            <p:spPr bwMode="auto">
              <a:xfrm>
                <a:off x="2605" y="2499"/>
                <a:ext cx="37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7" y="0"/>
                  </a:cxn>
                  <a:cxn ang="0">
                    <a:pos x="37" y="4"/>
                  </a:cxn>
                </a:cxnLst>
                <a:rect l="0" t="0" r="r" b="b"/>
                <a:pathLst>
                  <a:path w="37" h="4">
                    <a:moveTo>
                      <a:pt x="0" y="0"/>
                    </a:moveTo>
                    <a:lnTo>
                      <a:pt x="27" y="0"/>
                    </a:lnTo>
                    <a:lnTo>
                      <a:pt x="37" y="4"/>
                    </a:lnTo>
                  </a:path>
                </a:pathLst>
              </a:custGeom>
              <a:noFill/>
              <a:ln w="635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87" name="Freeform 203"/>
              <p:cNvSpPr>
                <a:spLocks/>
              </p:cNvSpPr>
              <p:nvPr/>
            </p:nvSpPr>
            <p:spPr bwMode="auto">
              <a:xfrm>
                <a:off x="2754" y="2503"/>
                <a:ext cx="38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4" y="0"/>
                  </a:cxn>
                  <a:cxn ang="0">
                    <a:pos x="38" y="3"/>
                  </a:cxn>
                </a:cxnLst>
                <a:rect l="0" t="0" r="r" b="b"/>
                <a:pathLst>
                  <a:path w="38" h="3">
                    <a:moveTo>
                      <a:pt x="0" y="0"/>
                    </a:moveTo>
                    <a:lnTo>
                      <a:pt x="34" y="0"/>
                    </a:lnTo>
                    <a:lnTo>
                      <a:pt x="38" y="3"/>
                    </a:lnTo>
                  </a:path>
                </a:pathLst>
              </a:custGeom>
              <a:noFill/>
              <a:ln w="635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88" name="Line 204"/>
              <p:cNvSpPr>
                <a:spLocks noChangeShapeType="1"/>
              </p:cNvSpPr>
              <p:nvPr/>
            </p:nvSpPr>
            <p:spPr bwMode="auto">
              <a:xfrm>
                <a:off x="2680" y="2503"/>
                <a:ext cx="37" cy="1"/>
              </a:xfrm>
              <a:prstGeom prst="line">
                <a:avLst/>
              </a:pr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89" name="Line 205"/>
              <p:cNvSpPr>
                <a:spLocks noChangeShapeType="1"/>
              </p:cNvSpPr>
              <p:nvPr/>
            </p:nvSpPr>
            <p:spPr bwMode="auto">
              <a:xfrm>
                <a:off x="2829" y="2506"/>
                <a:ext cx="38" cy="1"/>
              </a:xfrm>
              <a:prstGeom prst="line">
                <a:avLst/>
              </a:pr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90" name="Line 206"/>
              <p:cNvSpPr>
                <a:spLocks noChangeShapeType="1"/>
              </p:cNvSpPr>
              <p:nvPr/>
            </p:nvSpPr>
            <p:spPr bwMode="auto">
              <a:xfrm>
                <a:off x="2904" y="2510"/>
                <a:ext cx="37" cy="1"/>
              </a:xfrm>
              <a:prstGeom prst="line">
                <a:avLst/>
              </a:pr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91" name="Line 207"/>
              <p:cNvSpPr>
                <a:spLocks noChangeShapeType="1"/>
              </p:cNvSpPr>
              <p:nvPr/>
            </p:nvSpPr>
            <p:spPr bwMode="auto">
              <a:xfrm>
                <a:off x="2979" y="2514"/>
                <a:ext cx="37" cy="1"/>
              </a:xfrm>
              <a:prstGeom prst="line">
                <a:avLst/>
              </a:pr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92" name="Line 208"/>
              <p:cNvSpPr>
                <a:spLocks noChangeShapeType="1"/>
              </p:cNvSpPr>
              <p:nvPr/>
            </p:nvSpPr>
            <p:spPr bwMode="auto">
              <a:xfrm>
                <a:off x="3054" y="2517"/>
                <a:ext cx="37" cy="4"/>
              </a:xfrm>
              <a:prstGeom prst="line">
                <a:avLst/>
              </a:pr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93" name="Line 209"/>
              <p:cNvSpPr>
                <a:spLocks noChangeShapeType="1"/>
              </p:cNvSpPr>
              <p:nvPr/>
            </p:nvSpPr>
            <p:spPr bwMode="auto">
              <a:xfrm>
                <a:off x="3129" y="2525"/>
                <a:ext cx="37" cy="3"/>
              </a:xfrm>
              <a:prstGeom prst="line">
                <a:avLst/>
              </a:pr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94" name="Freeform 210"/>
              <p:cNvSpPr>
                <a:spLocks/>
              </p:cNvSpPr>
              <p:nvPr/>
            </p:nvSpPr>
            <p:spPr bwMode="auto">
              <a:xfrm>
                <a:off x="3202" y="2532"/>
                <a:ext cx="38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1" y="0"/>
                  </a:cxn>
                  <a:cxn ang="0">
                    <a:pos x="38" y="3"/>
                  </a:cxn>
                </a:cxnLst>
                <a:rect l="0" t="0" r="r" b="b"/>
                <a:pathLst>
                  <a:path w="38" h="3">
                    <a:moveTo>
                      <a:pt x="0" y="0"/>
                    </a:moveTo>
                    <a:lnTo>
                      <a:pt x="31" y="0"/>
                    </a:lnTo>
                    <a:lnTo>
                      <a:pt x="38" y="3"/>
                    </a:lnTo>
                  </a:path>
                </a:pathLst>
              </a:custGeom>
              <a:noFill/>
              <a:ln w="635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95" name="Line 211"/>
              <p:cNvSpPr>
                <a:spLocks noChangeShapeType="1"/>
              </p:cNvSpPr>
              <p:nvPr/>
            </p:nvSpPr>
            <p:spPr bwMode="auto">
              <a:xfrm>
                <a:off x="3277" y="2535"/>
                <a:ext cx="38" cy="1"/>
              </a:xfrm>
              <a:prstGeom prst="line">
                <a:avLst/>
              </a:pr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96" name="Line 212"/>
              <p:cNvSpPr>
                <a:spLocks noChangeShapeType="1"/>
              </p:cNvSpPr>
              <p:nvPr/>
            </p:nvSpPr>
            <p:spPr bwMode="auto">
              <a:xfrm>
                <a:off x="3348" y="2539"/>
                <a:ext cx="38" cy="1"/>
              </a:xfrm>
              <a:prstGeom prst="line">
                <a:avLst/>
              </a:pr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97" name="Line 213"/>
              <p:cNvSpPr>
                <a:spLocks noChangeShapeType="1"/>
              </p:cNvSpPr>
              <p:nvPr/>
            </p:nvSpPr>
            <p:spPr bwMode="auto">
              <a:xfrm>
                <a:off x="3423" y="2539"/>
                <a:ext cx="38" cy="4"/>
              </a:xfrm>
              <a:prstGeom prst="line">
                <a:avLst/>
              </a:pr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98" name="Line 214"/>
              <p:cNvSpPr>
                <a:spLocks noChangeShapeType="1"/>
              </p:cNvSpPr>
              <p:nvPr/>
            </p:nvSpPr>
            <p:spPr bwMode="auto">
              <a:xfrm>
                <a:off x="3498" y="2543"/>
                <a:ext cx="37" cy="1"/>
              </a:xfrm>
              <a:prstGeom prst="line">
                <a:avLst/>
              </a:pr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599" name="Line 215"/>
              <p:cNvSpPr>
                <a:spLocks noChangeShapeType="1"/>
              </p:cNvSpPr>
              <p:nvPr/>
            </p:nvSpPr>
            <p:spPr bwMode="auto">
              <a:xfrm>
                <a:off x="3573" y="2539"/>
                <a:ext cx="37" cy="1"/>
              </a:xfrm>
              <a:prstGeom prst="line">
                <a:avLst/>
              </a:pr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00" name="Line 216"/>
              <p:cNvSpPr>
                <a:spLocks noChangeShapeType="1"/>
              </p:cNvSpPr>
              <p:nvPr/>
            </p:nvSpPr>
            <p:spPr bwMode="auto">
              <a:xfrm flipV="1">
                <a:off x="3648" y="2535"/>
                <a:ext cx="37" cy="4"/>
              </a:xfrm>
              <a:prstGeom prst="line">
                <a:avLst/>
              </a:pr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01" name="Freeform 217"/>
              <p:cNvSpPr>
                <a:spLocks/>
              </p:cNvSpPr>
              <p:nvPr/>
            </p:nvSpPr>
            <p:spPr bwMode="auto">
              <a:xfrm>
                <a:off x="3723" y="2528"/>
                <a:ext cx="37" cy="7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7"/>
                  </a:cxn>
                  <a:cxn ang="0">
                    <a:pos x="37" y="0"/>
                  </a:cxn>
                </a:cxnLst>
                <a:rect l="0" t="0" r="r" b="b"/>
                <a:pathLst>
                  <a:path w="37" h="7">
                    <a:moveTo>
                      <a:pt x="0" y="7"/>
                    </a:moveTo>
                    <a:lnTo>
                      <a:pt x="3" y="7"/>
                    </a:lnTo>
                    <a:lnTo>
                      <a:pt x="37" y="0"/>
                    </a:lnTo>
                  </a:path>
                </a:pathLst>
              </a:custGeom>
              <a:noFill/>
              <a:ln w="635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02" name="Line 218"/>
              <p:cNvSpPr>
                <a:spLocks noChangeShapeType="1"/>
              </p:cNvSpPr>
              <p:nvPr/>
            </p:nvSpPr>
            <p:spPr bwMode="auto">
              <a:xfrm flipV="1">
                <a:off x="3797" y="2517"/>
                <a:ext cx="38" cy="8"/>
              </a:xfrm>
              <a:prstGeom prst="line">
                <a:avLst/>
              </a:pr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03" name="Line 219"/>
              <p:cNvSpPr>
                <a:spLocks noChangeShapeType="1"/>
              </p:cNvSpPr>
              <p:nvPr/>
            </p:nvSpPr>
            <p:spPr bwMode="auto">
              <a:xfrm flipV="1">
                <a:off x="3872" y="2503"/>
                <a:ext cx="38" cy="7"/>
              </a:xfrm>
              <a:prstGeom prst="line">
                <a:avLst/>
              </a:pr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04" name="Line 220"/>
              <p:cNvSpPr>
                <a:spLocks noChangeShapeType="1"/>
              </p:cNvSpPr>
              <p:nvPr/>
            </p:nvSpPr>
            <p:spPr bwMode="auto">
              <a:xfrm flipV="1">
                <a:off x="3943" y="2484"/>
                <a:ext cx="38" cy="11"/>
              </a:xfrm>
              <a:prstGeom prst="line">
                <a:avLst/>
              </a:pr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05" name="Line 221"/>
              <p:cNvSpPr>
                <a:spLocks noChangeShapeType="1"/>
              </p:cNvSpPr>
              <p:nvPr/>
            </p:nvSpPr>
            <p:spPr bwMode="auto">
              <a:xfrm flipV="1">
                <a:off x="4014" y="2452"/>
                <a:ext cx="34" cy="18"/>
              </a:xfrm>
              <a:prstGeom prst="line">
                <a:avLst/>
              </a:pr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06" name="Freeform 222"/>
              <p:cNvSpPr>
                <a:spLocks/>
              </p:cNvSpPr>
              <p:nvPr/>
            </p:nvSpPr>
            <p:spPr bwMode="auto">
              <a:xfrm>
                <a:off x="4078" y="2408"/>
                <a:ext cx="29" cy="22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15" y="14"/>
                  </a:cxn>
                  <a:cxn ang="0">
                    <a:pos x="29" y="0"/>
                  </a:cxn>
                </a:cxnLst>
                <a:rect l="0" t="0" r="r" b="b"/>
                <a:pathLst>
                  <a:path w="29" h="22">
                    <a:moveTo>
                      <a:pt x="0" y="22"/>
                    </a:moveTo>
                    <a:lnTo>
                      <a:pt x="15" y="14"/>
                    </a:lnTo>
                    <a:lnTo>
                      <a:pt x="29" y="0"/>
                    </a:lnTo>
                  </a:path>
                </a:pathLst>
              </a:custGeom>
              <a:noFill/>
              <a:ln w="635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07" name="Line 223"/>
              <p:cNvSpPr>
                <a:spLocks noChangeShapeType="1"/>
              </p:cNvSpPr>
              <p:nvPr/>
            </p:nvSpPr>
            <p:spPr bwMode="auto">
              <a:xfrm flipV="1">
                <a:off x="4130" y="2349"/>
                <a:ext cx="22" cy="29"/>
              </a:xfrm>
              <a:prstGeom prst="line">
                <a:avLst/>
              </a:pr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08" name="Line 224"/>
              <p:cNvSpPr>
                <a:spLocks noChangeShapeType="1"/>
              </p:cNvSpPr>
              <p:nvPr/>
            </p:nvSpPr>
            <p:spPr bwMode="auto">
              <a:xfrm flipV="1">
                <a:off x="4178" y="2294"/>
                <a:ext cx="23" cy="29"/>
              </a:xfrm>
              <a:prstGeom prst="line">
                <a:avLst/>
              </a:pr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09" name="Freeform 225"/>
              <p:cNvSpPr>
                <a:spLocks/>
              </p:cNvSpPr>
              <p:nvPr/>
            </p:nvSpPr>
            <p:spPr bwMode="auto">
              <a:xfrm>
                <a:off x="4223" y="2243"/>
                <a:ext cx="30" cy="22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8" y="14"/>
                  </a:cxn>
                  <a:cxn ang="0">
                    <a:pos x="30" y="0"/>
                  </a:cxn>
                </a:cxnLst>
                <a:rect l="0" t="0" r="r" b="b"/>
                <a:pathLst>
                  <a:path w="30" h="22">
                    <a:moveTo>
                      <a:pt x="0" y="22"/>
                    </a:moveTo>
                    <a:lnTo>
                      <a:pt x="8" y="14"/>
                    </a:lnTo>
                    <a:lnTo>
                      <a:pt x="30" y="0"/>
                    </a:lnTo>
                  </a:path>
                </a:pathLst>
              </a:custGeom>
              <a:noFill/>
              <a:ln w="635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10" name="Line 226"/>
              <p:cNvSpPr>
                <a:spLocks noChangeShapeType="1"/>
              </p:cNvSpPr>
              <p:nvPr/>
            </p:nvSpPr>
            <p:spPr bwMode="auto">
              <a:xfrm flipV="1">
                <a:off x="4283" y="2202"/>
                <a:ext cx="33" cy="18"/>
              </a:xfrm>
              <a:prstGeom prst="line">
                <a:avLst/>
              </a:pr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11" name="Line 227"/>
              <p:cNvSpPr>
                <a:spLocks noChangeShapeType="1"/>
              </p:cNvSpPr>
              <p:nvPr/>
            </p:nvSpPr>
            <p:spPr bwMode="auto">
              <a:xfrm flipV="1">
                <a:off x="4346" y="2162"/>
                <a:ext cx="31" cy="18"/>
              </a:xfrm>
              <a:prstGeom prst="line">
                <a:avLst/>
              </a:pr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12" name="Line 228"/>
              <p:cNvSpPr>
                <a:spLocks noChangeShapeType="1"/>
              </p:cNvSpPr>
              <p:nvPr/>
            </p:nvSpPr>
            <p:spPr bwMode="auto">
              <a:xfrm flipV="1">
                <a:off x="4411" y="2129"/>
                <a:ext cx="18" cy="11"/>
              </a:xfrm>
              <a:prstGeom prst="line">
                <a:avLst/>
              </a:pr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13" name="Line 229"/>
              <p:cNvSpPr>
                <a:spLocks noChangeShapeType="1"/>
              </p:cNvSpPr>
              <p:nvPr/>
            </p:nvSpPr>
            <p:spPr bwMode="auto">
              <a:xfrm flipV="1">
                <a:off x="1465" y="2396"/>
                <a:ext cx="19" cy="12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14" name="Line 230"/>
              <p:cNvSpPr>
                <a:spLocks noChangeShapeType="1"/>
              </p:cNvSpPr>
              <p:nvPr/>
            </p:nvSpPr>
            <p:spPr bwMode="auto">
              <a:xfrm flipV="1">
                <a:off x="1518" y="2371"/>
                <a:ext cx="14" cy="11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15" name="Line 231"/>
              <p:cNvSpPr>
                <a:spLocks noChangeShapeType="1"/>
              </p:cNvSpPr>
              <p:nvPr/>
            </p:nvSpPr>
            <p:spPr bwMode="auto">
              <a:xfrm flipV="1">
                <a:off x="1565" y="2345"/>
                <a:ext cx="20" cy="11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16" name="Freeform 232"/>
              <p:cNvSpPr>
                <a:spLocks/>
              </p:cNvSpPr>
              <p:nvPr/>
            </p:nvSpPr>
            <p:spPr bwMode="auto">
              <a:xfrm>
                <a:off x="1614" y="2319"/>
                <a:ext cx="19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16" y="4"/>
                  </a:cxn>
                  <a:cxn ang="0">
                    <a:pos x="19" y="0"/>
                  </a:cxn>
                </a:cxnLst>
                <a:rect l="0" t="0" r="r" b="b"/>
                <a:pathLst>
                  <a:path w="19" h="12">
                    <a:moveTo>
                      <a:pt x="0" y="12"/>
                    </a:moveTo>
                    <a:lnTo>
                      <a:pt x="16" y="4"/>
                    </a:lnTo>
                    <a:lnTo>
                      <a:pt x="19" y="0"/>
                    </a:lnTo>
                  </a:path>
                </a:pathLst>
              </a:custGeom>
              <a:noFill/>
              <a:ln w="6350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17" name="Line 233"/>
              <p:cNvSpPr>
                <a:spLocks noChangeShapeType="1"/>
              </p:cNvSpPr>
              <p:nvPr/>
            </p:nvSpPr>
            <p:spPr bwMode="auto">
              <a:xfrm flipV="1">
                <a:off x="1656" y="2279"/>
                <a:ext cx="14" cy="15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18" name="Line 234"/>
              <p:cNvSpPr>
                <a:spLocks noChangeShapeType="1"/>
              </p:cNvSpPr>
              <p:nvPr/>
            </p:nvSpPr>
            <p:spPr bwMode="auto">
              <a:xfrm flipV="1">
                <a:off x="1697" y="2239"/>
                <a:ext cx="11" cy="15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19" name="Line 235"/>
              <p:cNvSpPr>
                <a:spLocks noChangeShapeType="1"/>
              </p:cNvSpPr>
              <p:nvPr/>
            </p:nvSpPr>
            <p:spPr bwMode="auto">
              <a:xfrm flipV="1">
                <a:off x="1734" y="2198"/>
                <a:ext cx="11" cy="16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20" name="Line 236"/>
              <p:cNvSpPr>
                <a:spLocks noChangeShapeType="1"/>
              </p:cNvSpPr>
              <p:nvPr/>
            </p:nvSpPr>
            <p:spPr bwMode="auto">
              <a:xfrm flipV="1">
                <a:off x="1772" y="2158"/>
                <a:ext cx="10" cy="15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21" name="Line 237"/>
              <p:cNvSpPr>
                <a:spLocks noChangeShapeType="1"/>
              </p:cNvSpPr>
              <p:nvPr/>
            </p:nvSpPr>
            <p:spPr bwMode="auto">
              <a:xfrm>
                <a:off x="1805" y="2192"/>
                <a:ext cx="7" cy="14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22" name="Line 238"/>
              <p:cNvSpPr>
                <a:spLocks noChangeShapeType="1"/>
              </p:cNvSpPr>
              <p:nvPr/>
            </p:nvSpPr>
            <p:spPr bwMode="auto">
              <a:xfrm>
                <a:off x="1831" y="2236"/>
                <a:ext cx="12" cy="18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23" name="Line 239"/>
              <p:cNvSpPr>
                <a:spLocks noChangeShapeType="1"/>
              </p:cNvSpPr>
              <p:nvPr/>
            </p:nvSpPr>
            <p:spPr bwMode="auto">
              <a:xfrm>
                <a:off x="1861" y="2283"/>
                <a:ext cx="12" cy="14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24" name="Line 240"/>
              <p:cNvSpPr>
                <a:spLocks noChangeShapeType="1"/>
              </p:cNvSpPr>
              <p:nvPr/>
            </p:nvSpPr>
            <p:spPr bwMode="auto">
              <a:xfrm>
                <a:off x="1891" y="2331"/>
                <a:ext cx="4" cy="18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25" name="Line 241"/>
              <p:cNvSpPr>
                <a:spLocks noChangeShapeType="1"/>
              </p:cNvSpPr>
              <p:nvPr/>
            </p:nvSpPr>
            <p:spPr bwMode="auto">
              <a:xfrm>
                <a:off x="1898" y="2385"/>
                <a:ext cx="4" cy="19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26" name="Line 242"/>
              <p:cNvSpPr>
                <a:spLocks noChangeShapeType="1"/>
              </p:cNvSpPr>
              <p:nvPr/>
            </p:nvSpPr>
            <p:spPr bwMode="auto">
              <a:xfrm>
                <a:off x="1910" y="2440"/>
                <a:ext cx="1" cy="15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27" name="Line 243"/>
              <p:cNvSpPr>
                <a:spLocks noChangeShapeType="1"/>
              </p:cNvSpPr>
              <p:nvPr/>
            </p:nvSpPr>
            <p:spPr bwMode="auto">
              <a:xfrm>
                <a:off x="1918" y="2492"/>
                <a:ext cx="3" cy="18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28" name="Line 244"/>
              <p:cNvSpPr>
                <a:spLocks noChangeShapeType="1"/>
              </p:cNvSpPr>
              <p:nvPr/>
            </p:nvSpPr>
            <p:spPr bwMode="auto">
              <a:xfrm>
                <a:off x="1924" y="2547"/>
                <a:ext cx="4" cy="18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29" name="Line 245"/>
              <p:cNvSpPr>
                <a:spLocks noChangeShapeType="1"/>
              </p:cNvSpPr>
              <p:nvPr/>
            </p:nvSpPr>
            <p:spPr bwMode="auto">
              <a:xfrm>
                <a:off x="1936" y="2601"/>
                <a:ext cx="4" cy="19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30" name="Line 246"/>
              <p:cNvSpPr>
                <a:spLocks noChangeShapeType="1"/>
              </p:cNvSpPr>
              <p:nvPr/>
            </p:nvSpPr>
            <p:spPr bwMode="auto">
              <a:xfrm>
                <a:off x="1944" y="2656"/>
                <a:ext cx="3" cy="18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31" name="Line 247"/>
              <p:cNvSpPr>
                <a:spLocks noChangeShapeType="1"/>
              </p:cNvSpPr>
              <p:nvPr/>
            </p:nvSpPr>
            <p:spPr bwMode="auto">
              <a:xfrm>
                <a:off x="1954" y="2712"/>
                <a:ext cx="1" cy="18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32" name="Line 248"/>
              <p:cNvSpPr>
                <a:spLocks noChangeShapeType="1"/>
              </p:cNvSpPr>
              <p:nvPr/>
            </p:nvSpPr>
            <p:spPr bwMode="auto">
              <a:xfrm>
                <a:off x="1962" y="2763"/>
                <a:ext cx="4" cy="18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33" name="Line 249"/>
              <p:cNvSpPr>
                <a:spLocks noChangeShapeType="1"/>
              </p:cNvSpPr>
              <p:nvPr/>
            </p:nvSpPr>
            <p:spPr bwMode="auto">
              <a:xfrm>
                <a:off x="1969" y="2817"/>
                <a:ext cx="4" cy="18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34" name="Line 250"/>
              <p:cNvSpPr>
                <a:spLocks noChangeShapeType="1"/>
              </p:cNvSpPr>
              <p:nvPr/>
            </p:nvSpPr>
            <p:spPr bwMode="auto">
              <a:xfrm flipV="1">
                <a:off x="1981" y="2832"/>
                <a:ext cx="8" cy="19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35" name="Line 251"/>
              <p:cNvSpPr>
                <a:spLocks noChangeShapeType="1"/>
              </p:cNvSpPr>
              <p:nvPr/>
            </p:nvSpPr>
            <p:spPr bwMode="auto">
              <a:xfrm flipV="1">
                <a:off x="1999" y="2781"/>
                <a:ext cx="8" cy="18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36" name="Line 252"/>
              <p:cNvSpPr>
                <a:spLocks noChangeShapeType="1"/>
              </p:cNvSpPr>
              <p:nvPr/>
            </p:nvSpPr>
            <p:spPr bwMode="auto">
              <a:xfrm flipV="1">
                <a:off x="2018" y="2730"/>
                <a:ext cx="7" cy="18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37" name="Line 253"/>
              <p:cNvSpPr>
                <a:spLocks noChangeShapeType="1"/>
              </p:cNvSpPr>
              <p:nvPr/>
            </p:nvSpPr>
            <p:spPr bwMode="auto">
              <a:xfrm flipV="1">
                <a:off x="2037" y="2678"/>
                <a:ext cx="7" cy="18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38" name="Freeform 254"/>
              <p:cNvSpPr>
                <a:spLocks/>
              </p:cNvSpPr>
              <p:nvPr/>
            </p:nvSpPr>
            <p:spPr bwMode="auto">
              <a:xfrm>
                <a:off x="2056" y="2627"/>
                <a:ext cx="7" cy="15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4" y="4"/>
                  </a:cxn>
                  <a:cxn ang="0">
                    <a:pos x="7" y="0"/>
                  </a:cxn>
                </a:cxnLst>
                <a:rect l="0" t="0" r="r" b="b"/>
                <a:pathLst>
                  <a:path w="7" h="15">
                    <a:moveTo>
                      <a:pt x="0" y="15"/>
                    </a:moveTo>
                    <a:lnTo>
                      <a:pt x="4" y="4"/>
                    </a:lnTo>
                    <a:lnTo>
                      <a:pt x="7" y="0"/>
                    </a:lnTo>
                  </a:path>
                </a:pathLst>
              </a:custGeom>
              <a:noFill/>
              <a:ln w="6350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39" name="Line 255"/>
              <p:cNvSpPr>
                <a:spLocks noChangeShapeType="1"/>
              </p:cNvSpPr>
              <p:nvPr/>
            </p:nvSpPr>
            <p:spPr bwMode="auto">
              <a:xfrm flipV="1">
                <a:off x="2086" y="2583"/>
                <a:ext cx="14" cy="15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40" name="Line 256"/>
              <p:cNvSpPr>
                <a:spLocks noChangeShapeType="1"/>
              </p:cNvSpPr>
              <p:nvPr/>
            </p:nvSpPr>
            <p:spPr bwMode="auto">
              <a:xfrm flipV="1">
                <a:off x="2123" y="2543"/>
                <a:ext cx="11" cy="14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41" name="Line 257"/>
              <p:cNvSpPr>
                <a:spLocks noChangeShapeType="1"/>
              </p:cNvSpPr>
              <p:nvPr/>
            </p:nvSpPr>
            <p:spPr bwMode="auto">
              <a:xfrm>
                <a:off x="2160" y="2517"/>
                <a:ext cx="19" cy="1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42" name="Line 258"/>
              <p:cNvSpPr>
                <a:spLocks noChangeShapeType="1"/>
              </p:cNvSpPr>
              <p:nvPr/>
            </p:nvSpPr>
            <p:spPr bwMode="auto">
              <a:xfrm flipV="1">
                <a:off x="2216" y="2514"/>
                <a:ext cx="19" cy="3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43" name="Freeform 259"/>
              <p:cNvSpPr>
                <a:spLocks/>
              </p:cNvSpPr>
              <p:nvPr/>
            </p:nvSpPr>
            <p:spPr bwMode="auto">
              <a:xfrm>
                <a:off x="2273" y="2514"/>
                <a:ext cx="18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0"/>
                  </a:cxn>
                  <a:cxn ang="0">
                    <a:pos x="18" y="0"/>
                  </a:cxn>
                </a:cxnLst>
                <a:rect l="0" t="0" r="r" b="b"/>
                <a:pathLst>
                  <a:path w="18">
                    <a:moveTo>
                      <a:pt x="0" y="0"/>
                    </a:moveTo>
                    <a:lnTo>
                      <a:pt x="10" y="0"/>
                    </a:lnTo>
                    <a:lnTo>
                      <a:pt x="18" y="0"/>
                    </a:lnTo>
                  </a:path>
                </a:pathLst>
              </a:custGeom>
              <a:noFill/>
              <a:ln w="6350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44" name="Line 260"/>
              <p:cNvSpPr>
                <a:spLocks noChangeShapeType="1"/>
              </p:cNvSpPr>
              <p:nvPr/>
            </p:nvSpPr>
            <p:spPr bwMode="auto">
              <a:xfrm>
                <a:off x="2328" y="2514"/>
                <a:ext cx="19" cy="1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45" name="Line 261"/>
              <p:cNvSpPr>
                <a:spLocks noChangeShapeType="1"/>
              </p:cNvSpPr>
              <p:nvPr/>
            </p:nvSpPr>
            <p:spPr bwMode="auto">
              <a:xfrm>
                <a:off x="2384" y="2514"/>
                <a:ext cx="19" cy="1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46" name="Line 262"/>
              <p:cNvSpPr>
                <a:spLocks noChangeShapeType="1"/>
              </p:cNvSpPr>
              <p:nvPr/>
            </p:nvSpPr>
            <p:spPr bwMode="auto">
              <a:xfrm>
                <a:off x="2441" y="2514"/>
                <a:ext cx="18" cy="1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47" name="Line 263"/>
              <p:cNvSpPr>
                <a:spLocks noChangeShapeType="1"/>
              </p:cNvSpPr>
              <p:nvPr/>
            </p:nvSpPr>
            <p:spPr bwMode="auto">
              <a:xfrm>
                <a:off x="2496" y="2514"/>
                <a:ext cx="19" cy="1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48" name="Line 264"/>
              <p:cNvSpPr>
                <a:spLocks noChangeShapeType="1"/>
              </p:cNvSpPr>
              <p:nvPr/>
            </p:nvSpPr>
            <p:spPr bwMode="auto">
              <a:xfrm>
                <a:off x="2553" y="2517"/>
                <a:ext cx="18" cy="1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49" name="Line 265"/>
              <p:cNvSpPr>
                <a:spLocks noChangeShapeType="1"/>
              </p:cNvSpPr>
              <p:nvPr/>
            </p:nvSpPr>
            <p:spPr bwMode="auto">
              <a:xfrm>
                <a:off x="2609" y="2517"/>
                <a:ext cx="19" cy="1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50" name="Line 266"/>
              <p:cNvSpPr>
                <a:spLocks noChangeShapeType="1"/>
              </p:cNvSpPr>
              <p:nvPr/>
            </p:nvSpPr>
            <p:spPr bwMode="auto">
              <a:xfrm>
                <a:off x="2665" y="2521"/>
                <a:ext cx="18" cy="1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51" name="Line 267"/>
              <p:cNvSpPr>
                <a:spLocks noChangeShapeType="1"/>
              </p:cNvSpPr>
              <p:nvPr/>
            </p:nvSpPr>
            <p:spPr bwMode="auto">
              <a:xfrm>
                <a:off x="2721" y="2521"/>
                <a:ext cx="18" cy="1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52" name="Freeform 268"/>
              <p:cNvSpPr>
                <a:spLocks/>
              </p:cNvSpPr>
              <p:nvPr/>
            </p:nvSpPr>
            <p:spPr bwMode="auto">
              <a:xfrm>
                <a:off x="2776" y="2521"/>
                <a:ext cx="20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0"/>
                  </a:cxn>
                  <a:cxn ang="0">
                    <a:pos x="20" y="0"/>
                  </a:cxn>
                </a:cxnLst>
                <a:rect l="0" t="0" r="r" b="b"/>
                <a:pathLst>
                  <a:path w="20">
                    <a:moveTo>
                      <a:pt x="0" y="0"/>
                    </a:moveTo>
                    <a:lnTo>
                      <a:pt x="12" y="0"/>
                    </a:lnTo>
                    <a:lnTo>
                      <a:pt x="20" y="0"/>
                    </a:lnTo>
                  </a:path>
                </a:pathLst>
              </a:custGeom>
              <a:noFill/>
              <a:ln w="6350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53" name="Line 269"/>
              <p:cNvSpPr>
                <a:spLocks noChangeShapeType="1"/>
              </p:cNvSpPr>
              <p:nvPr/>
            </p:nvSpPr>
            <p:spPr bwMode="auto">
              <a:xfrm>
                <a:off x="2833" y="2521"/>
                <a:ext cx="18" cy="1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54" name="Line 270"/>
              <p:cNvSpPr>
                <a:spLocks noChangeShapeType="1"/>
              </p:cNvSpPr>
              <p:nvPr/>
            </p:nvSpPr>
            <p:spPr bwMode="auto">
              <a:xfrm>
                <a:off x="2889" y="2521"/>
                <a:ext cx="19" cy="1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55" name="Line 271"/>
              <p:cNvSpPr>
                <a:spLocks noChangeShapeType="1"/>
              </p:cNvSpPr>
              <p:nvPr/>
            </p:nvSpPr>
            <p:spPr bwMode="auto">
              <a:xfrm>
                <a:off x="2945" y="2521"/>
                <a:ext cx="19" cy="1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56" name="Line 272"/>
              <p:cNvSpPr>
                <a:spLocks noChangeShapeType="1"/>
              </p:cNvSpPr>
              <p:nvPr/>
            </p:nvSpPr>
            <p:spPr bwMode="auto">
              <a:xfrm>
                <a:off x="3001" y="2525"/>
                <a:ext cx="19" cy="1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57" name="Line 273"/>
              <p:cNvSpPr>
                <a:spLocks noChangeShapeType="1"/>
              </p:cNvSpPr>
              <p:nvPr/>
            </p:nvSpPr>
            <p:spPr bwMode="auto">
              <a:xfrm>
                <a:off x="3058" y="2528"/>
                <a:ext cx="18" cy="1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58" name="Line 274"/>
              <p:cNvSpPr>
                <a:spLocks noChangeShapeType="1"/>
              </p:cNvSpPr>
              <p:nvPr/>
            </p:nvSpPr>
            <p:spPr bwMode="auto">
              <a:xfrm>
                <a:off x="3113" y="2532"/>
                <a:ext cx="18" cy="1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59" name="Line 275"/>
              <p:cNvSpPr>
                <a:spLocks noChangeShapeType="1"/>
              </p:cNvSpPr>
              <p:nvPr/>
            </p:nvSpPr>
            <p:spPr bwMode="auto">
              <a:xfrm>
                <a:off x="3169" y="2532"/>
                <a:ext cx="19" cy="3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60" name="Freeform 276"/>
              <p:cNvSpPr>
                <a:spLocks/>
              </p:cNvSpPr>
              <p:nvPr/>
            </p:nvSpPr>
            <p:spPr bwMode="auto">
              <a:xfrm>
                <a:off x="3225" y="2532"/>
                <a:ext cx="19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8" y="3"/>
                  </a:cxn>
                  <a:cxn ang="0">
                    <a:pos x="19" y="0"/>
                  </a:cxn>
                </a:cxnLst>
                <a:rect l="0" t="0" r="r" b="b"/>
                <a:pathLst>
                  <a:path w="19" h="3">
                    <a:moveTo>
                      <a:pt x="0" y="3"/>
                    </a:moveTo>
                    <a:lnTo>
                      <a:pt x="8" y="3"/>
                    </a:lnTo>
                    <a:lnTo>
                      <a:pt x="19" y="0"/>
                    </a:lnTo>
                  </a:path>
                </a:pathLst>
              </a:custGeom>
              <a:noFill/>
              <a:ln w="6350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61" name="Line 277"/>
              <p:cNvSpPr>
                <a:spLocks noChangeShapeType="1"/>
              </p:cNvSpPr>
              <p:nvPr/>
            </p:nvSpPr>
            <p:spPr bwMode="auto">
              <a:xfrm>
                <a:off x="3281" y="2532"/>
                <a:ext cx="19" cy="1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62" name="Line 278"/>
              <p:cNvSpPr>
                <a:spLocks noChangeShapeType="1"/>
              </p:cNvSpPr>
              <p:nvPr/>
            </p:nvSpPr>
            <p:spPr bwMode="auto">
              <a:xfrm flipV="1">
                <a:off x="3338" y="2528"/>
                <a:ext cx="18" cy="4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63" name="Line 279"/>
              <p:cNvSpPr>
                <a:spLocks noChangeShapeType="1"/>
              </p:cNvSpPr>
              <p:nvPr/>
            </p:nvSpPr>
            <p:spPr bwMode="auto">
              <a:xfrm>
                <a:off x="3393" y="2528"/>
                <a:ext cx="20" cy="1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64" name="Line 280"/>
              <p:cNvSpPr>
                <a:spLocks noChangeShapeType="1"/>
              </p:cNvSpPr>
              <p:nvPr/>
            </p:nvSpPr>
            <p:spPr bwMode="auto">
              <a:xfrm flipV="1">
                <a:off x="3450" y="2525"/>
                <a:ext cx="18" cy="3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65" name="Line 281"/>
              <p:cNvSpPr>
                <a:spLocks noChangeShapeType="1"/>
              </p:cNvSpPr>
              <p:nvPr/>
            </p:nvSpPr>
            <p:spPr bwMode="auto">
              <a:xfrm>
                <a:off x="3506" y="2525"/>
                <a:ext cx="18" cy="1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66" name="Freeform 282"/>
              <p:cNvSpPr>
                <a:spLocks/>
              </p:cNvSpPr>
              <p:nvPr/>
            </p:nvSpPr>
            <p:spPr bwMode="auto">
              <a:xfrm>
                <a:off x="3561" y="2521"/>
                <a:ext cx="20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8" y="4"/>
                  </a:cxn>
                  <a:cxn ang="0">
                    <a:pos x="20" y="0"/>
                  </a:cxn>
                </a:cxnLst>
                <a:rect l="0" t="0" r="r" b="b"/>
                <a:pathLst>
                  <a:path w="20" h="4">
                    <a:moveTo>
                      <a:pt x="0" y="4"/>
                    </a:moveTo>
                    <a:lnTo>
                      <a:pt x="8" y="4"/>
                    </a:lnTo>
                    <a:lnTo>
                      <a:pt x="20" y="0"/>
                    </a:lnTo>
                  </a:path>
                </a:pathLst>
              </a:custGeom>
              <a:noFill/>
              <a:ln w="6350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67" name="Line 283"/>
              <p:cNvSpPr>
                <a:spLocks noChangeShapeType="1"/>
              </p:cNvSpPr>
              <p:nvPr/>
            </p:nvSpPr>
            <p:spPr bwMode="auto">
              <a:xfrm>
                <a:off x="3618" y="2521"/>
                <a:ext cx="18" cy="1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68" name="Line 284"/>
              <p:cNvSpPr>
                <a:spLocks noChangeShapeType="1"/>
              </p:cNvSpPr>
              <p:nvPr/>
            </p:nvSpPr>
            <p:spPr bwMode="auto">
              <a:xfrm>
                <a:off x="3674" y="2517"/>
                <a:ext cx="19" cy="1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69" name="Line 285"/>
              <p:cNvSpPr>
                <a:spLocks noChangeShapeType="1"/>
              </p:cNvSpPr>
              <p:nvPr/>
            </p:nvSpPr>
            <p:spPr bwMode="auto">
              <a:xfrm>
                <a:off x="3730" y="2514"/>
                <a:ext cx="18" cy="1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70" name="Line 286"/>
              <p:cNvSpPr>
                <a:spLocks noChangeShapeType="1"/>
              </p:cNvSpPr>
              <p:nvPr/>
            </p:nvSpPr>
            <p:spPr bwMode="auto">
              <a:xfrm flipV="1">
                <a:off x="3786" y="2510"/>
                <a:ext cx="19" cy="4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71" name="Freeform 287"/>
              <p:cNvSpPr>
                <a:spLocks/>
              </p:cNvSpPr>
              <p:nvPr/>
            </p:nvSpPr>
            <p:spPr bwMode="auto">
              <a:xfrm>
                <a:off x="3842" y="2506"/>
                <a:ext cx="19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7" y="4"/>
                  </a:cxn>
                  <a:cxn ang="0">
                    <a:pos x="19" y="0"/>
                  </a:cxn>
                </a:cxnLst>
                <a:rect l="0" t="0" r="r" b="b"/>
                <a:pathLst>
                  <a:path w="19" h="4">
                    <a:moveTo>
                      <a:pt x="0" y="4"/>
                    </a:moveTo>
                    <a:lnTo>
                      <a:pt x="7" y="4"/>
                    </a:lnTo>
                    <a:lnTo>
                      <a:pt x="19" y="0"/>
                    </a:lnTo>
                  </a:path>
                </a:pathLst>
              </a:custGeom>
              <a:noFill/>
              <a:ln w="6350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72" name="Line 288"/>
              <p:cNvSpPr>
                <a:spLocks noChangeShapeType="1"/>
              </p:cNvSpPr>
              <p:nvPr/>
            </p:nvSpPr>
            <p:spPr bwMode="auto">
              <a:xfrm>
                <a:off x="3898" y="2506"/>
                <a:ext cx="18" cy="1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73" name="Line 289"/>
              <p:cNvSpPr>
                <a:spLocks noChangeShapeType="1"/>
              </p:cNvSpPr>
              <p:nvPr/>
            </p:nvSpPr>
            <p:spPr bwMode="auto">
              <a:xfrm>
                <a:off x="3954" y="2503"/>
                <a:ext cx="19" cy="1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74" name="Freeform 290"/>
              <p:cNvSpPr>
                <a:spLocks/>
              </p:cNvSpPr>
              <p:nvPr/>
            </p:nvSpPr>
            <p:spPr bwMode="auto">
              <a:xfrm>
                <a:off x="4010" y="2495"/>
                <a:ext cx="19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19" y="0"/>
                  </a:cxn>
                </a:cxnLst>
                <a:rect l="0" t="0" r="r" b="b"/>
                <a:pathLst>
                  <a:path w="19" h="4">
                    <a:moveTo>
                      <a:pt x="0" y="4"/>
                    </a:moveTo>
                    <a:lnTo>
                      <a:pt x="0" y="4"/>
                    </a:lnTo>
                    <a:lnTo>
                      <a:pt x="19" y="0"/>
                    </a:lnTo>
                  </a:path>
                </a:pathLst>
              </a:custGeom>
              <a:noFill/>
              <a:ln w="6350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75" name="Line 291"/>
              <p:cNvSpPr>
                <a:spLocks noChangeShapeType="1"/>
              </p:cNvSpPr>
              <p:nvPr/>
            </p:nvSpPr>
            <p:spPr bwMode="auto">
              <a:xfrm>
                <a:off x="4066" y="2492"/>
                <a:ext cx="19" cy="1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76" name="Line 292"/>
              <p:cNvSpPr>
                <a:spLocks noChangeShapeType="1"/>
              </p:cNvSpPr>
              <p:nvPr/>
            </p:nvSpPr>
            <p:spPr bwMode="auto">
              <a:xfrm>
                <a:off x="4123" y="2484"/>
                <a:ext cx="18" cy="1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77" name="Line 293"/>
              <p:cNvSpPr>
                <a:spLocks noChangeShapeType="1"/>
              </p:cNvSpPr>
              <p:nvPr/>
            </p:nvSpPr>
            <p:spPr bwMode="auto">
              <a:xfrm flipV="1">
                <a:off x="4174" y="2474"/>
                <a:ext cx="20" cy="3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78" name="Freeform 294"/>
              <p:cNvSpPr>
                <a:spLocks/>
              </p:cNvSpPr>
              <p:nvPr/>
            </p:nvSpPr>
            <p:spPr bwMode="auto">
              <a:xfrm>
                <a:off x="4231" y="2462"/>
                <a:ext cx="18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18" y="0"/>
                  </a:cxn>
                </a:cxnLst>
                <a:rect l="0" t="0" r="r" b="b"/>
                <a:pathLst>
                  <a:path w="18" h="8">
                    <a:moveTo>
                      <a:pt x="0" y="8"/>
                    </a:moveTo>
                    <a:lnTo>
                      <a:pt x="0" y="8"/>
                    </a:lnTo>
                    <a:lnTo>
                      <a:pt x="18" y="0"/>
                    </a:lnTo>
                  </a:path>
                </a:pathLst>
              </a:custGeom>
              <a:noFill/>
              <a:ln w="6350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79" name="Line 295"/>
              <p:cNvSpPr>
                <a:spLocks noChangeShapeType="1"/>
              </p:cNvSpPr>
              <p:nvPr/>
            </p:nvSpPr>
            <p:spPr bwMode="auto">
              <a:xfrm flipV="1">
                <a:off x="4287" y="2448"/>
                <a:ext cx="19" cy="7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80" name="Line 296"/>
              <p:cNvSpPr>
                <a:spLocks noChangeShapeType="1"/>
              </p:cNvSpPr>
              <p:nvPr/>
            </p:nvSpPr>
            <p:spPr bwMode="auto">
              <a:xfrm flipV="1">
                <a:off x="4340" y="2436"/>
                <a:ext cx="18" cy="4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81" name="Line 297"/>
              <p:cNvSpPr>
                <a:spLocks noChangeShapeType="1"/>
              </p:cNvSpPr>
              <p:nvPr/>
            </p:nvSpPr>
            <p:spPr bwMode="auto">
              <a:xfrm flipV="1">
                <a:off x="4395" y="2422"/>
                <a:ext cx="19" cy="4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82" name="Freeform 298"/>
              <p:cNvSpPr>
                <a:spLocks/>
              </p:cNvSpPr>
              <p:nvPr/>
            </p:nvSpPr>
            <p:spPr bwMode="auto">
              <a:xfrm>
                <a:off x="1465" y="2214"/>
                <a:ext cx="2964" cy="402"/>
              </a:xfrm>
              <a:custGeom>
                <a:avLst/>
                <a:gdLst/>
                <a:ahLst/>
                <a:cxnLst>
                  <a:cxn ang="0">
                    <a:pos x="0" y="278"/>
                  </a:cxn>
                  <a:cxn ang="0">
                    <a:pos x="165" y="266"/>
                  </a:cxn>
                  <a:cxn ang="0">
                    <a:pos x="317" y="222"/>
                  </a:cxn>
                  <a:cxn ang="0">
                    <a:pos x="422" y="91"/>
                  </a:cxn>
                  <a:cxn ang="0">
                    <a:pos x="512" y="0"/>
                  </a:cxn>
                  <a:cxn ang="0">
                    <a:pos x="595" y="351"/>
                  </a:cxn>
                  <a:cxn ang="0">
                    <a:pos x="688" y="402"/>
                  </a:cxn>
                  <a:cxn ang="0">
                    <a:pos x="818" y="380"/>
                  </a:cxn>
                  <a:cxn ang="0">
                    <a:pos x="950" y="314"/>
                  </a:cxn>
                  <a:cxn ang="0">
                    <a:pos x="1050" y="311"/>
                  </a:cxn>
                  <a:cxn ang="0">
                    <a:pos x="1167" y="307"/>
                  </a:cxn>
                  <a:cxn ang="0">
                    <a:pos x="1323" y="307"/>
                  </a:cxn>
                  <a:cxn ang="0">
                    <a:pos x="1510" y="303"/>
                  </a:cxn>
                  <a:cxn ang="0">
                    <a:pos x="1768" y="311"/>
                  </a:cxn>
                  <a:cxn ang="0">
                    <a:pos x="2104" y="296"/>
                  </a:cxn>
                  <a:cxn ang="0">
                    <a:pos x="2261" y="296"/>
                  </a:cxn>
                  <a:cxn ang="0">
                    <a:pos x="2384" y="292"/>
                  </a:cxn>
                  <a:cxn ang="0">
                    <a:pos x="2471" y="289"/>
                  </a:cxn>
                  <a:cxn ang="0">
                    <a:pos x="2628" y="289"/>
                  </a:cxn>
                  <a:cxn ang="0">
                    <a:pos x="2766" y="285"/>
                  </a:cxn>
                  <a:cxn ang="0">
                    <a:pos x="2964" y="278"/>
                  </a:cxn>
                </a:cxnLst>
                <a:rect l="0" t="0" r="r" b="b"/>
                <a:pathLst>
                  <a:path w="2964" h="402">
                    <a:moveTo>
                      <a:pt x="0" y="278"/>
                    </a:moveTo>
                    <a:lnTo>
                      <a:pt x="165" y="266"/>
                    </a:lnTo>
                    <a:lnTo>
                      <a:pt x="317" y="222"/>
                    </a:lnTo>
                    <a:lnTo>
                      <a:pt x="422" y="91"/>
                    </a:lnTo>
                    <a:lnTo>
                      <a:pt x="512" y="0"/>
                    </a:lnTo>
                    <a:lnTo>
                      <a:pt x="595" y="351"/>
                    </a:lnTo>
                    <a:lnTo>
                      <a:pt x="688" y="402"/>
                    </a:lnTo>
                    <a:lnTo>
                      <a:pt x="818" y="380"/>
                    </a:lnTo>
                    <a:lnTo>
                      <a:pt x="950" y="314"/>
                    </a:lnTo>
                    <a:lnTo>
                      <a:pt x="1050" y="311"/>
                    </a:lnTo>
                    <a:lnTo>
                      <a:pt x="1167" y="307"/>
                    </a:lnTo>
                    <a:lnTo>
                      <a:pt x="1323" y="307"/>
                    </a:lnTo>
                    <a:lnTo>
                      <a:pt x="1510" y="303"/>
                    </a:lnTo>
                    <a:lnTo>
                      <a:pt x="1768" y="311"/>
                    </a:lnTo>
                    <a:lnTo>
                      <a:pt x="2104" y="296"/>
                    </a:lnTo>
                    <a:lnTo>
                      <a:pt x="2261" y="296"/>
                    </a:lnTo>
                    <a:lnTo>
                      <a:pt x="2384" y="292"/>
                    </a:lnTo>
                    <a:lnTo>
                      <a:pt x="2471" y="289"/>
                    </a:lnTo>
                    <a:lnTo>
                      <a:pt x="2628" y="289"/>
                    </a:lnTo>
                    <a:lnTo>
                      <a:pt x="2766" y="285"/>
                    </a:lnTo>
                    <a:lnTo>
                      <a:pt x="2964" y="278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83" name="Line 299"/>
              <p:cNvSpPr>
                <a:spLocks noChangeShapeType="1"/>
              </p:cNvSpPr>
              <p:nvPr/>
            </p:nvSpPr>
            <p:spPr bwMode="auto">
              <a:xfrm>
                <a:off x="1465" y="877"/>
                <a:ext cx="2990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84" name="Line 300"/>
              <p:cNvSpPr>
                <a:spLocks noChangeShapeType="1"/>
              </p:cNvSpPr>
              <p:nvPr/>
            </p:nvSpPr>
            <p:spPr bwMode="auto">
              <a:xfrm>
                <a:off x="1465" y="877"/>
                <a:ext cx="1" cy="8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85" name="Line 301"/>
              <p:cNvSpPr>
                <a:spLocks noChangeShapeType="1"/>
              </p:cNvSpPr>
              <p:nvPr/>
            </p:nvSpPr>
            <p:spPr bwMode="auto">
              <a:xfrm>
                <a:off x="1547" y="877"/>
                <a:ext cx="1" cy="4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86" name="Line 302"/>
              <p:cNvSpPr>
                <a:spLocks noChangeShapeType="1"/>
              </p:cNvSpPr>
              <p:nvPr/>
            </p:nvSpPr>
            <p:spPr bwMode="auto">
              <a:xfrm>
                <a:off x="1630" y="877"/>
                <a:ext cx="1" cy="4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87" name="Line 303"/>
              <p:cNvSpPr>
                <a:spLocks noChangeShapeType="1"/>
              </p:cNvSpPr>
              <p:nvPr/>
            </p:nvSpPr>
            <p:spPr bwMode="auto">
              <a:xfrm>
                <a:off x="1711" y="877"/>
                <a:ext cx="1" cy="4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88" name="Line 304"/>
              <p:cNvSpPr>
                <a:spLocks noChangeShapeType="1"/>
              </p:cNvSpPr>
              <p:nvPr/>
            </p:nvSpPr>
            <p:spPr bwMode="auto">
              <a:xfrm>
                <a:off x="1794" y="877"/>
                <a:ext cx="1" cy="4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89" name="Line 305"/>
              <p:cNvSpPr>
                <a:spLocks noChangeShapeType="1"/>
              </p:cNvSpPr>
              <p:nvPr/>
            </p:nvSpPr>
            <p:spPr bwMode="auto">
              <a:xfrm>
                <a:off x="1880" y="877"/>
                <a:ext cx="1" cy="8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90" name="Line 306"/>
              <p:cNvSpPr>
                <a:spLocks noChangeShapeType="1"/>
              </p:cNvSpPr>
              <p:nvPr/>
            </p:nvSpPr>
            <p:spPr bwMode="auto">
              <a:xfrm>
                <a:off x="1962" y="877"/>
                <a:ext cx="1" cy="4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91" name="Line 307"/>
              <p:cNvSpPr>
                <a:spLocks noChangeShapeType="1"/>
              </p:cNvSpPr>
              <p:nvPr/>
            </p:nvSpPr>
            <p:spPr bwMode="auto">
              <a:xfrm>
                <a:off x="2044" y="877"/>
                <a:ext cx="1" cy="4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92" name="Line 308"/>
              <p:cNvSpPr>
                <a:spLocks noChangeShapeType="1"/>
              </p:cNvSpPr>
              <p:nvPr/>
            </p:nvSpPr>
            <p:spPr bwMode="auto">
              <a:xfrm>
                <a:off x="2127" y="877"/>
                <a:ext cx="1" cy="4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93" name="Line 309"/>
              <p:cNvSpPr>
                <a:spLocks noChangeShapeType="1"/>
              </p:cNvSpPr>
              <p:nvPr/>
            </p:nvSpPr>
            <p:spPr bwMode="auto">
              <a:xfrm>
                <a:off x="2212" y="877"/>
                <a:ext cx="1" cy="4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94" name="Line 310"/>
              <p:cNvSpPr>
                <a:spLocks noChangeShapeType="1"/>
              </p:cNvSpPr>
              <p:nvPr/>
            </p:nvSpPr>
            <p:spPr bwMode="auto">
              <a:xfrm>
                <a:off x="2295" y="877"/>
                <a:ext cx="1" cy="8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95" name="Line 311"/>
              <p:cNvSpPr>
                <a:spLocks noChangeShapeType="1"/>
              </p:cNvSpPr>
              <p:nvPr/>
            </p:nvSpPr>
            <p:spPr bwMode="auto">
              <a:xfrm>
                <a:off x="2377" y="877"/>
                <a:ext cx="1" cy="4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96" name="Line 312"/>
              <p:cNvSpPr>
                <a:spLocks noChangeShapeType="1"/>
              </p:cNvSpPr>
              <p:nvPr/>
            </p:nvSpPr>
            <p:spPr bwMode="auto">
              <a:xfrm>
                <a:off x="2459" y="877"/>
                <a:ext cx="1" cy="4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97" name="Line 313"/>
              <p:cNvSpPr>
                <a:spLocks noChangeShapeType="1"/>
              </p:cNvSpPr>
              <p:nvPr/>
            </p:nvSpPr>
            <p:spPr bwMode="auto">
              <a:xfrm>
                <a:off x="2541" y="877"/>
                <a:ext cx="1" cy="4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98" name="Line 314"/>
              <p:cNvSpPr>
                <a:spLocks noChangeShapeType="1"/>
              </p:cNvSpPr>
              <p:nvPr/>
            </p:nvSpPr>
            <p:spPr bwMode="auto">
              <a:xfrm>
                <a:off x="2628" y="877"/>
                <a:ext cx="1" cy="4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699" name="Line 315"/>
              <p:cNvSpPr>
                <a:spLocks noChangeShapeType="1"/>
              </p:cNvSpPr>
              <p:nvPr/>
            </p:nvSpPr>
            <p:spPr bwMode="auto">
              <a:xfrm>
                <a:off x="2709" y="877"/>
                <a:ext cx="1" cy="8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00" name="Line 316"/>
              <p:cNvSpPr>
                <a:spLocks noChangeShapeType="1"/>
              </p:cNvSpPr>
              <p:nvPr/>
            </p:nvSpPr>
            <p:spPr bwMode="auto">
              <a:xfrm>
                <a:off x="2792" y="877"/>
                <a:ext cx="1" cy="4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01" name="Line 317"/>
              <p:cNvSpPr>
                <a:spLocks noChangeShapeType="1"/>
              </p:cNvSpPr>
              <p:nvPr/>
            </p:nvSpPr>
            <p:spPr bwMode="auto">
              <a:xfrm>
                <a:off x="2874" y="877"/>
                <a:ext cx="1" cy="4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02" name="Line 318"/>
              <p:cNvSpPr>
                <a:spLocks noChangeShapeType="1"/>
              </p:cNvSpPr>
              <p:nvPr/>
            </p:nvSpPr>
            <p:spPr bwMode="auto">
              <a:xfrm>
                <a:off x="2960" y="877"/>
                <a:ext cx="1" cy="4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03" name="Line 319"/>
              <p:cNvSpPr>
                <a:spLocks noChangeShapeType="1"/>
              </p:cNvSpPr>
              <p:nvPr/>
            </p:nvSpPr>
            <p:spPr bwMode="auto">
              <a:xfrm>
                <a:off x="3042" y="877"/>
                <a:ext cx="1" cy="4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04" name="Line 320"/>
              <p:cNvSpPr>
                <a:spLocks noChangeShapeType="1"/>
              </p:cNvSpPr>
              <p:nvPr/>
            </p:nvSpPr>
            <p:spPr bwMode="auto">
              <a:xfrm>
                <a:off x="3125" y="877"/>
                <a:ext cx="1" cy="8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05" name="Line 321"/>
              <p:cNvSpPr>
                <a:spLocks noChangeShapeType="1"/>
              </p:cNvSpPr>
              <p:nvPr/>
            </p:nvSpPr>
            <p:spPr bwMode="auto">
              <a:xfrm>
                <a:off x="3206" y="877"/>
                <a:ext cx="1" cy="4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06" name="Line 322"/>
              <p:cNvSpPr>
                <a:spLocks noChangeShapeType="1"/>
              </p:cNvSpPr>
              <p:nvPr/>
            </p:nvSpPr>
            <p:spPr bwMode="auto">
              <a:xfrm>
                <a:off x="3289" y="877"/>
                <a:ext cx="1" cy="4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07" name="Line 323"/>
              <p:cNvSpPr>
                <a:spLocks noChangeShapeType="1"/>
              </p:cNvSpPr>
              <p:nvPr/>
            </p:nvSpPr>
            <p:spPr bwMode="auto">
              <a:xfrm>
                <a:off x="3375" y="877"/>
                <a:ext cx="1" cy="4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08" name="Line 324"/>
              <p:cNvSpPr>
                <a:spLocks noChangeShapeType="1"/>
              </p:cNvSpPr>
              <p:nvPr/>
            </p:nvSpPr>
            <p:spPr bwMode="auto">
              <a:xfrm>
                <a:off x="3457" y="877"/>
                <a:ext cx="1" cy="4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09" name="Line 325"/>
              <p:cNvSpPr>
                <a:spLocks noChangeShapeType="1"/>
              </p:cNvSpPr>
              <p:nvPr/>
            </p:nvSpPr>
            <p:spPr bwMode="auto">
              <a:xfrm>
                <a:off x="3539" y="877"/>
                <a:ext cx="1" cy="8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10" name="Line 326"/>
              <p:cNvSpPr>
                <a:spLocks noChangeShapeType="1"/>
              </p:cNvSpPr>
              <p:nvPr/>
            </p:nvSpPr>
            <p:spPr bwMode="auto">
              <a:xfrm>
                <a:off x="3622" y="877"/>
                <a:ext cx="1" cy="4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11" name="Line 327"/>
              <p:cNvSpPr>
                <a:spLocks noChangeShapeType="1"/>
              </p:cNvSpPr>
              <p:nvPr/>
            </p:nvSpPr>
            <p:spPr bwMode="auto">
              <a:xfrm>
                <a:off x="3707" y="877"/>
                <a:ext cx="1" cy="4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12" name="Line 328"/>
              <p:cNvSpPr>
                <a:spLocks noChangeShapeType="1"/>
              </p:cNvSpPr>
              <p:nvPr/>
            </p:nvSpPr>
            <p:spPr bwMode="auto">
              <a:xfrm>
                <a:off x="3790" y="877"/>
                <a:ext cx="1" cy="4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13" name="Line 329"/>
              <p:cNvSpPr>
                <a:spLocks noChangeShapeType="1"/>
              </p:cNvSpPr>
              <p:nvPr/>
            </p:nvSpPr>
            <p:spPr bwMode="auto">
              <a:xfrm>
                <a:off x="3872" y="877"/>
                <a:ext cx="1" cy="4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14" name="Line 330"/>
              <p:cNvSpPr>
                <a:spLocks noChangeShapeType="1"/>
              </p:cNvSpPr>
              <p:nvPr/>
            </p:nvSpPr>
            <p:spPr bwMode="auto">
              <a:xfrm>
                <a:off x="3954" y="877"/>
                <a:ext cx="1" cy="8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15" name="Line 331"/>
              <p:cNvSpPr>
                <a:spLocks noChangeShapeType="1"/>
              </p:cNvSpPr>
              <p:nvPr/>
            </p:nvSpPr>
            <p:spPr bwMode="auto">
              <a:xfrm>
                <a:off x="4036" y="877"/>
                <a:ext cx="1" cy="4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16" name="Line 332"/>
              <p:cNvSpPr>
                <a:spLocks noChangeShapeType="1"/>
              </p:cNvSpPr>
              <p:nvPr/>
            </p:nvSpPr>
            <p:spPr bwMode="auto">
              <a:xfrm>
                <a:off x="4123" y="877"/>
                <a:ext cx="1" cy="4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17" name="Line 333"/>
              <p:cNvSpPr>
                <a:spLocks noChangeShapeType="1"/>
              </p:cNvSpPr>
              <p:nvPr/>
            </p:nvSpPr>
            <p:spPr bwMode="auto">
              <a:xfrm>
                <a:off x="4204" y="877"/>
                <a:ext cx="1" cy="4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18" name="Line 334"/>
              <p:cNvSpPr>
                <a:spLocks noChangeShapeType="1"/>
              </p:cNvSpPr>
              <p:nvPr/>
            </p:nvSpPr>
            <p:spPr bwMode="auto">
              <a:xfrm>
                <a:off x="4287" y="877"/>
                <a:ext cx="1" cy="4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19" name="Line 335"/>
              <p:cNvSpPr>
                <a:spLocks noChangeShapeType="1"/>
              </p:cNvSpPr>
              <p:nvPr/>
            </p:nvSpPr>
            <p:spPr bwMode="auto">
              <a:xfrm>
                <a:off x="4369" y="877"/>
                <a:ext cx="1" cy="8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20" name="Line 336"/>
              <p:cNvSpPr>
                <a:spLocks noChangeShapeType="1"/>
              </p:cNvSpPr>
              <p:nvPr/>
            </p:nvSpPr>
            <p:spPr bwMode="auto">
              <a:xfrm>
                <a:off x="4455" y="877"/>
                <a:ext cx="1" cy="4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21" name="Line 337"/>
              <p:cNvSpPr>
                <a:spLocks noChangeShapeType="1"/>
              </p:cNvSpPr>
              <p:nvPr/>
            </p:nvSpPr>
            <p:spPr bwMode="auto">
              <a:xfrm flipV="1">
                <a:off x="4455" y="877"/>
                <a:ext cx="1" cy="100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22" name="Line 338"/>
              <p:cNvSpPr>
                <a:spLocks noChangeShapeType="1"/>
              </p:cNvSpPr>
              <p:nvPr/>
            </p:nvSpPr>
            <p:spPr bwMode="auto">
              <a:xfrm flipH="1">
                <a:off x="4414" y="1884"/>
                <a:ext cx="41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23" name="Line 339"/>
              <p:cNvSpPr>
                <a:spLocks noChangeShapeType="1"/>
              </p:cNvSpPr>
              <p:nvPr/>
            </p:nvSpPr>
            <p:spPr bwMode="auto">
              <a:xfrm flipH="1">
                <a:off x="4414" y="1741"/>
                <a:ext cx="41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24" name="Line 340"/>
              <p:cNvSpPr>
                <a:spLocks noChangeShapeType="1"/>
              </p:cNvSpPr>
              <p:nvPr/>
            </p:nvSpPr>
            <p:spPr bwMode="auto">
              <a:xfrm flipH="1">
                <a:off x="4414" y="1599"/>
                <a:ext cx="41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25" name="Line 341"/>
              <p:cNvSpPr>
                <a:spLocks noChangeShapeType="1"/>
              </p:cNvSpPr>
              <p:nvPr/>
            </p:nvSpPr>
            <p:spPr bwMode="auto">
              <a:xfrm flipH="1">
                <a:off x="4414" y="1456"/>
                <a:ext cx="41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26" name="Line 342"/>
              <p:cNvSpPr>
                <a:spLocks noChangeShapeType="1"/>
              </p:cNvSpPr>
              <p:nvPr/>
            </p:nvSpPr>
            <p:spPr bwMode="auto">
              <a:xfrm flipH="1">
                <a:off x="4373" y="1309"/>
                <a:ext cx="82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27" name="Line 343"/>
              <p:cNvSpPr>
                <a:spLocks noChangeShapeType="1"/>
              </p:cNvSpPr>
              <p:nvPr/>
            </p:nvSpPr>
            <p:spPr bwMode="auto">
              <a:xfrm flipH="1">
                <a:off x="4414" y="1166"/>
                <a:ext cx="41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28" name="Line 344"/>
              <p:cNvSpPr>
                <a:spLocks noChangeShapeType="1"/>
              </p:cNvSpPr>
              <p:nvPr/>
            </p:nvSpPr>
            <p:spPr bwMode="auto">
              <a:xfrm flipH="1">
                <a:off x="4414" y="1023"/>
                <a:ext cx="41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29" name="Line 345"/>
              <p:cNvSpPr>
                <a:spLocks noChangeShapeType="1"/>
              </p:cNvSpPr>
              <p:nvPr/>
            </p:nvSpPr>
            <p:spPr bwMode="auto">
              <a:xfrm flipH="1">
                <a:off x="4414" y="877"/>
                <a:ext cx="41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30" name="Line 346"/>
              <p:cNvSpPr>
                <a:spLocks noChangeShapeType="1"/>
              </p:cNvSpPr>
              <p:nvPr/>
            </p:nvSpPr>
            <p:spPr bwMode="auto">
              <a:xfrm>
                <a:off x="1465" y="1884"/>
                <a:ext cx="2990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31" name="Line 347"/>
              <p:cNvSpPr>
                <a:spLocks noChangeShapeType="1"/>
              </p:cNvSpPr>
              <p:nvPr/>
            </p:nvSpPr>
            <p:spPr bwMode="auto">
              <a:xfrm flipV="1">
                <a:off x="1465" y="877"/>
                <a:ext cx="1" cy="100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32" name="Line 348"/>
              <p:cNvSpPr>
                <a:spLocks noChangeShapeType="1"/>
              </p:cNvSpPr>
              <p:nvPr/>
            </p:nvSpPr>
            <p:spPr bwMode="auto">
              <a:xfrm flipV="1">
                <a:off x="1547" y="1843"/>
                <a:ext cx="1" cy="4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33" name="Line 349"/>
              <p:cNvSpPr>
                <a:spLocks noChangeShapeType="1"/>
              </p:cNvSpPr>
              <p:nvPr/>
            </p:nvSpPr>
            <p:spPr bwMode="auto">
              <a:xfrm flipV="1">
                <a:off x="1630" y="1843"/>
                <a:ext cx="1" cy="4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34" name="Line 350"/>
              <p:cNvSpPr>
                <a:spLocks noChangeShapeType="1"/>
              </p:cNvSpPr>
              <p:nvPr/>
            </p:nvSpPr>
            <p:spPr bwMode="auto">
              <a:xfrm flipV="1">
                <a:off x="1711" y="1843"/>
                <a:ext cx="1" cy="4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35" name="Line 351"/>
              <p:cNvSpPr>
                <a:spLocks noChangeShapeType="1"/>
              </p:cNvSpPr>
              <p:nvPr/>
            </p:nvSpPr>
            <p:spPr bwMode="auto">
              <a:xfrm flipV="1">
                <a:off x="1794" y="1843"/>
                <a:ext cx="1" cy="4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36" name="Line 352"/>
              <p:cNvSpPr>
                <a:spLocks noChangeShapeType="1"/>
              </p:cNvSpPr>
              <p:nvPr/>
            </p:nvSpPr>
            <p:spPr bwMode="auto">
              <a:xfrm flipV="1">
                <a:off x="1880" y="1804"/>
                <a:ext cx="1" cy="8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37" name="Line 353"/>
              <p:cNvSpPr>
                <a:spLocks noChangeShapeType="1"/>
              </p:cNvSpPr>
              <p:nvPr/>
            </p:nvSpPr>
            <p:spPr bwMode="auto">
              <a:xfrm flipV="1">
                <a:off x="1962" y="1843"/>
                <a:ext cx="1" cy="4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38" name="Line 354"/>
              <p:cNvSpPr>
                <a:spLocks noChangeShapeType="1"/>
              </p:cNvSpPr>
              <p:nvPr/>
            </p:nvSpPr>
            <p:spPr bwMode="auto">
              <a:xfrm flipV="1">
                <a:off x="2044" y="1843"/>
                <a:ext cx="1" cy="4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39" name="Line 355"/>
              <p:cNvSpPr>
                <a:spLocks noChangeShapeType="1"/>
              </p:cNvSpPr>
              <p:nvPr/>
            </p:nvSpPr>
            <p:spPr bwMode="auto">
              <a:xfrm flipV="1">
                <a:off x="2127" y="1843"/>
                <a:ext cx="1" cy="4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40" name="Line 356"/>
              <p:cNvSpPr>
                <a:spLocks noChangeShapeType="1"/>
              </p:cNvSpPr>
              <p:nvPr/>
            </p:nvSpPr>
            <p:spPr bwMode="auto">
              <a:xfrm flipV="1">
                <a:off x="2212" y="1843"/>
                <a:ext cx="1" cy="4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41" name="Line 357"/>
              <p:cNvSpPr>
                <a:spLocks noChangeShapeType="1"/>
              </p:cNvSpPr>
              <p:nvPr/>
            </p:nvSpPr>
            <p:spPr bwMode="auto">
              <a:xfrm flipV="1">
                <a:off x="2295" y="1804"/>
                <a:ext cx="1" cy="8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42" name="Line 358"/>
              <p:cNvSpPr>
                <a:spLocks noChangeShapeType="1"/>
              </p:cNvSpPr>
              <p:nvPr/>
            </p:nvSpPr>
            <p:spPr bwMode="auto">
              <a:xfrm flipV="1">
                <a:off x="2377" y="1843"/>
                <a:ext cx="1" cy="4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43" name="Line 359"/>
              <p:cNvSpPr>
                <a:spLocks noChangeShapeType="1"/>
              </p:cNvSpPr>
              <p:nvPr/>
            </p:nvSpPr>
            <p:spPr bwMode="auto">
              <a:xfrm flipV="1">
                <a:off x="2459" y="1843"/>
                <a:ext cx="1" cy="4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44" name="Line 360"/>
              <p:cNvSpPr>
                <a:spLocks noChangeShapeType="1"/>
              </p:cNvSpPr>
              <p:nvPr/>
            </p:nvSpPr>
            <p:spPr bwMode="auto">
              <a:xfrm flipV="1">
                <a:off x="2541" y="1843"/>
                <a:ext cx="1" cy="4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45" name="Line 361"/>
              <p:cNvSpPr>
                <a:spLocks noChangeShapeType="1"/>
              </p:cNvSpPr>
              <p:nvPr/>
            </p:nvSpPr>
            <p:spPr bwMode="auto">
              <a:xfrm flipV="1">
                <a:off x="2628" y="1843"/>
                <a:ext cx="1" cy="4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46" name="Line 362"/>
              <p:cNvSpPr>
                <a:spLocks noChangeShapeType="1"/>
              </p:cNvSpPr>
              <p:nvPr/>
            </p:nvSpPr>
            <p:spPr bwMode="auto">
              <a:xfrm flipV="1">
                <a:off x="2709" y="1804"/>
                <a:ext cx="1" cy="8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47" name="Line 363"/>
              <p:cNvSpPr>
                <a:spLocks noChangeShapeType="1"/>
              </p:cNvSpPr>
              <p:nvPr/>
            </p:nvSpPr>
            <p:spPr bwMode="auto">
              <a:xfrm flipV="1">
                <a:off x="2792" y="1843"/>
                <a:ext cx="1" cy="4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48" name="Line 364"/>
              <p:cNvSpPr>
                <a:spLocks noChangeShapeType="1"/>
              </p:cNvSpPr>
              <p:nvPr/>
            </p:nvSpPr>
            <p:spPr bwMode="auto">
              <a:xfrm flipV="1">
                <a:off x="2874" y="1843"/>
                <a:ext cx="1" cy="4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49" name="Line 365"/>
              <p:cNvSpPr>
                <a:spLocks noChangeShapeType="1"/>
              </p:cNvSpPr>
              <p:nvPr/>
            </p:nvSpPr>
            <p:spPr bwMode="auto">
              <a:xfrm flipV="1">
                <a:off x="2960" y="1843"/>
                <a:ext cx="1" cy="4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50" name="Line 366"/>
              <p:cNvSpPr>
                <a:spLocks noChangeShapeType="1"/>
              </p:cNvSpPr>
              <p:nvPr/>
            </p:nvSpPr>
            <p:spPr bwMode="auto">
              <a:xfrm flipV="1">
                <a:off x="3042" y="1843"/>
                <a:ext cx="1" cy="4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51" name="Line 367"/>
              <p:cNvSpPr>
                <a:spLocks noChangeShapeType="1"/>
              </p:cNvSpPr>
              <p:nvPr/>
            </p:nvSpPr>
            <p:spPr bwMode="auto">
              <a:xfrm flipV="1">
                <a:off x="3125" y="1804"/>
                <a:ext cx="1" cy="8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52" name="Line 368"/>
              <p:cNvSpPr>
                <a:spLocks noChangeShapeType="1"/>
              </p:cNvSpPr>
              <p:nvPr/>
            </p:nvSpPr>
            <p:spPr bwMode="auto">
              <a:xfrm flipV="1">
                <a:off x="3206" y="1843"/>
                <a:ext cx="1" cy="4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53" name="Line 369"/>
              <p:cNvSpPr>
                <a:spLocks noChangeShapeType="1"/>
              </p:cNvSpPr>
              <p:nvPr/>
            </p:nvSpPr>
            <p:spPr bwMode="auto">
              <a:xfrm flipV="1">
                <a:off x="3289" y="1843"/>
                <a:ext cx="1" cy="4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54" name="Line 370"/>
              <p:cNvSpPr>
                <a:spLocks noChangeShapeType="1"/>
              </p:cNvSpPr>
              <p:nvPr/>
            </p:nvSpPr>
            <p:spPr bwMode="auto">
              <a:xfrm flipV="1">
                <a:off x="3375" y="1843"/>
                <a:ext cx="1" cy="4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55" name="Line 371"/>
              <p:cNvSpPr>
                <a:spLocks noChangeShapeType="1"/>
              </p:cNvSpPr>
              <p:nvPr/>
            </p:nvSpPr>
            <p:spPr bwMode="auto">
              <a:xfrm flipV="1">
                <a:off x="3457" y="1843"/>
                <a:ext cx="1" cy="4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56" name="Line 372"/>
              <p:cNvSpPr>
                <a:spLocks noChangeShapeType="1"/>
              </p:cNvSpPr>
              <p:nvPr/>
            </p:nvSpPr>
            <p:spPr bwMode="auto">
              <a:xfrm flipV="1">
                <a:off x="3539" y="1804"/>
                <a:ext cx="1" cy="8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57" name="Line 373"/>
              <p:cNvSpPr>
                <a:spLocks noChangeShapeType="1"/>
              </p:cNvSpPr>
              <p:nvPr/>
            </p:nvSpPr>
            <p:spPr bwMode="auto">
              <a:xfrm flipV="1">
                <a:off x="3622" y="1843"/>
                <a:ext cx="1" cy="4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58" name="Line 374"/>
              <p:cNvSpPr>
                <a:spLocks noChangeShapeType="1"/>
              </p:cNvSpPr>
              <p:nvPr/>
            </p:nvSpPr>
            <p:spPr bwMode="auto">
              <a:xfrm flipV="1">
                <a:off x="3707" y="1843"/>
                <a:ext cx="1" cy="4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59" name="Line 375"/>
              <p:cNvSpPr>
                <a:spLocks noChangeShapeType="1"/>
              </p:cNvSpPr>
              <p:nvPr/>
            </p:nvSpPr>
            <p:spPr bwMode="auto">
              <a:xfrm flipV="1">
                <a:off x="3790" y="1843"/>
                <a:ext cx="1" cy="4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60" name="Line 376"/>
              <p:cNvSpPr>
                <a:spLocks noChangeShapeType="1"/>
              </p:cNvSpPr>
              <p:nvPr/>
            </p:nvSpPr>
            <p:spPr bwMode="auto">
              <a:xfrm flipV="1">
                <a:off x="3872" y="1843"/>
                <a:ext cx="1" cy="4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61" name="Line 377"/>
              <p:cNvSpPr>
                <a:spLocks noChangeShapeType="1"/>
              </p:cNvSpPr>
              <p:nvPr/>
            </p:nvSpPr>
            <p:spPr bwMode="auto">
              <a:xfrm flipV="1">
                <a:off x="3954" y="1804"/>
                <a:ext cx="1" cy="8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62" name="Line 378"/>
              <p:cNvSpPr>
                <a:spLocks noChangeShapeType="1"/>
              </p:cNvSpPr>
              <p:nvPr/>
            </p:nvSpPr>
            <p:spPr bwMode="auto">
              <a:xfrm flipV="1">
                <a:off x="4036" y="1843"/>
                <a:ext cx="1" cy="4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63" name="Line 379"/>
              <p:cNvSpPr>
                <a:spLocks noChangeShapeType="1"/>
              </p:cNvSpPr>
              <p:nvPr/>
            </p:nvSpPr>
            <p:spPr bwMode="auto">
              <a:xfrm flipV="1">
                <a:off x="4123" y="1843"/>
                <a:ext cx="1" cy="4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64" name="Line 380"/>
              <p:cNvSpPr>
                <a:spLocks noChangeShapeType="1"/>
              </p:cNvSpPr>
              <p:nvPr/>
            </p:nvSpPr>
            <p:spPr bwMode="auto">
              <a:xfrm flipV="1">
                <a:off x="4204" y="1843"/>
                <a:ext cx="1" cy="4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65" name="Line 381"/>
              <p:cNvSpPr>
                <a:spLocks noChangeShapeType="1"/>
              </p:cNvSpPr>
              <p:nvPr/>
            </p:nvSpPr>
            <p:spPr bwMode="auto">
              <a:xfrm flipV="1">
                <a:off x="4287" y="1843"/>
                <a:ext cx="1" cy="4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66" name="Line 382"/>
              <p:cNvSpPr>
                <a:spLocks noChangeShapeType="1"/>
              </p:cNvSpPr>
              <p:nvPr/>
            </p:nvSpPr>
            <p:spPr bwMode="auto">
              <a:xfrm flipV="1">
                <a:off x="4369" y="1804"/>
                <a:ext cx="1" cy="8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67" name="Line 383"/>
              <p:cNvSpPr>
                <a:spLocks noChangeShapeType="1"/>
              </p:cNvSpPr>
              <p:nvPr/>
            </p:nvSpPr>
            <p:spPr bwMode="auto">
              <a:xfrm flipV="1">
                <a:off x="4455" y="1843"/>
                <a:ext cx="1" cy="4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68" name="Line 384"/>
              <p:cNvSpPr>
                <a:spLocks noChangeShapeType="1"/>
              </p:cNvSpPr>
              <p:nvPr/>
            </p:nvSpPr>
            <p:spPr bwMode="auto">
              <a:xfrm flipV="1">
                <a:off x="1465" y="877"/>
                <a:ext cx="1" cy="100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69" name="Line 385"/>
              <p:cNvSpPr>
                <a:spLocks noChangeShapeType="1"/>
              </p:cNvSpPr>
              <p:nvPr/>
            </p:nvSpPr>
            <p:spPr bwMode="auto">
              <a:xfrm>
                <a:off x="1465" y="1884"/>
                <a:ext cx="41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70" name="Line 386"/>
              <p:cNvSpPr>
                <a:spLocks noChangeShapeType="1"/>
              </p:cNvSpPr>
              <p:nvPr/>
            </p:nvSpPr>
            <p:spPr bwMode="auto">
              <a:xfrm>
                <a:off x="1465" y="1741"/>
                <a:ext cx="41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71" name="Line 387"/>
              <p:cNvSpPr>
                <a:spLocks noChangeShapeType="1"/>
              </p:cNvSpPr>
              <p:nvPr/>
            </p:nvSpPr>
            <p:spPr bwMode="auto">
              <a:xfrm>
                <a:off x="1465" y="1599"/>
                <a:ext cx="41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72" name="Line 388"/>
              <p:cNvSpPr>
                <a:spLocks noChangeShapeType="1"/>
              </p:cNvSpPr>
              <p:nvPr/>
            </p:nvSpPr>
            <p:spPr bwMode="auto">
              <a:xfrm>
                <a:off x="1465" y="1456"/>
                <a:ext cx="41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73" name="Line 389"/>
              <p:cNvSpPr>
                <a:spLocks noChangeShapeType="1"/>
              </p:cNvSpPr>
              <p:nvPr/>
            </p:nvSpPr>
            <p:spPr bwMode="auto">
              <a:xfrm>
                <a:off x="1465" y="1309"/>
                <a:ext cx="2990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74" name="Line 390"/>
              <p:cNvSpPr>
                <a:spLocks noChangeShapeType="1"/>
              </p:cNvSpPr>
              <p:nvPr/>
            </p:nvSpPr>
            <p:spPr bwMode="auto">
              <a:xfrm>
                <a:off x="1465" y="1166"/>
                <a:ext cx="41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75" name="Line 391"/>
              <p:cNvSpPr>
                <a:spLocks noChangeShapeType="1"/>
              </p:cNvSpPr>
              <p:nvPr/>
            </p:nvSpPr>
            <p:spPr bwMode="auto">
              <a:xfrm>
                <a:off x="1465" y="1023"/>
                <a:ext cx="41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76" name="Line 392"/>
              <p:cNvSpPr>
                <a:spLocks noChangeShapeType="1"/>
              </p:cNvSpPr>
              <p:nvPr/>
            </p:nvSpPr>
            <p:spPr bwMode="auto">
              <a:xfrm>
                <a:off x="1465" y="877"/>
                <a:ext cx="41" cy="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77" name="Freeform 393"/>
              <p:cNvSpPr>
                <a:spLocks/>
              </p:cNvSpPr>
              <p:nvPr/>
            </p:nvSpPr>
            <p:spPr bwMode="auto">
              <a:xfrm>
                <a:off x="1630" y="1067"/>
                <a:ext cx="2799" cy="301"/>
              </a:xfrm>
              <a:custGeom>
                <a:avLst/>
                <a:gdLst/>
                <a:ahLst/>
                <a:cxnLst>
                  <a:cxn ang="0">
                    <a:pos x="0" y="250"/>
                  </a:cxn>
                  <a:cxn ang="0">
                    <a:pos x="0" y="250"/>
                  </a:cxn>
                  <a:cxn ang="0">
                    <a:pos x="152" y="254"/>
                  </a:cxn>
                  <a:cxn ang="0">
                    <a:pos x="257" y="254"/>
                  </a:cxn>
                  <a:cxn ang="0">
                    <a:pos x="347" y="191"/>
                  </a:cxn>
                  <a:cxn ang="0">
                    <a:pos x="430" y="0"/>
                  </a:cxn>
                  <a:cxn ang="0">
                    <a:pos x="523" y="81"/>
                  </a:cxn>
                  <a:cxn ang="0">
                    <a:pos x="653" y="301"/>
                  </a:cxn>
                  <a:cxn ang="0">
                    <a:pos x="785" y="272"/>
                  </a:cxn>
                  <a:cxn ang="0">
                    <a:pos x="885" y="272"/>
                  </a:cxn>
                  <a:cxn ang="0">
                    <a:pos x="1002" y="268"/>
                  </a:cxn>
                  <a:cxn ang="0">
                    <a:pos x="1158" y="272"/>
                  </a:cxn>
                  <a:cxn ang="0">
                    <a:pos x="1345" y="264"/>
                  </a:cxn>
                  <a:cxn ang="0">
                    <a:pos x="1603" y="272"/>
                  </a:cxn>
                  <a:cxn ang="0">
                    <a:pos x="1939" y="254"/>
                  </a:cxn>
                  <a:cxn ang="0">
                    <a:pos x="2096" y="254"/>
                  </a:cxn>
                  <a:cxn ang="0">
                    <a:pos x="2219" y="250"/>
                  </a:cxn>
                  <a:cxn ang="0">
                    <a:pos x="2306" y="246"/>
                  </a:cxn>
                  <a:cxn ang="0">
                    <a:pos x="2463" y="246"/>
                  </a:cxn>
                  <a:cxn ang="0">
                    <a:pos x="2601" y="250"/>
                  </a:cxn>
                  <a:cxn ang="0">
                    <a:pos x="2799" y="250"/>
                  </a:cxn>
                </a:cxnLst>
                <a:rect l="0" t="0" r="r" b="b"/>
                <a:pathLst>
                  <a:path w="2799" h="301">
                    <a:moveTo>
                      <a:pt x="0" y="250"/>
                    </a:moveTo>
                    <a:lnTo>
                      <a:pt x="0" y="250"/>
                    </a:lnTo>
                    <a:lnTo>
                      <a:pt x="152" y="254"/>
                    </a:lnTo>
                    <a:lnTo>
                      <a:pt x="257" y="254"/>
                    </a:lnTo>
                    <a:lnTo>
                      <a:pt x="347" y="191"/>
                    </a:lnTo>
                    <a:lnTo>
                      <a:pt x="430" y="0"/>
                    </a:lnTo>
                    <a:lnTo>
                      <a:pt x="523" y="81"/>
                    </a:lnTo>
                    <a:lnTo>
                      <a:pt x="653" y="301"/>
                    </a:lnTo>
                    <a:lnTo>
                      <a:pt x="785" y="272"/>
                    </a:lnTo>
                    <a:lnTo>
                      <a:pt x="885" y="272"/>
                    </a:lnTo>
                    <a:lnTo>
                      <a:pt x="1002" y="268"/>
                    </a:lnTo>
                    <a:lnTo>
                      <a:pt x="1158" y="272"/>
                    </a:lnTo>
                    <a:lnTo>
                      <a:pt x="1345" y="264"/>
                    </a:lnTo>
                    <a:lnTo>
                      <a:pt x="1603" y="272"/>
                    </a:lnTo>
                    <a:lnTo>
                      <a:pt x="1939" y="254"/>
                    </a:lnTo>
                    <a:lnTo>
                      <a:pt x="2096" y="254"/>
                    </a:lnTo>
                    <a:lnTo>
                      <a:pt x="2219" y="250"/>
                    </a:lnTo>
                    <a:lnTo>
                      <a:pt x="2306" y="246"/>
                    </a:lnTo>
                    <a:lnTo>
                      <a:pt x="2463" y="246"/>
                    </a:lnTo>
                    <a:lnTo>
                      <a:pt x="2601" y="250"/>
                    </a:lnTo>
                    <a:lnTo>
                      <a:pt x="2799" y="25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78" name="Freeform 394"/>
              <p:cNvSpPr>
                <a:spLocks/>
              </p:cNvSpPr>
              <p:nvPr/>
            </p:nvSpPr>
            <p:spPr bwMode="auto">
              <a:xfrm>
                <a:off x="1465" y="1323"/>
                <a:ext cx="187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65" y="0"/>
                  </a:cxn>
                  <a:cxn ang="0">
                    <a:pos x="187" y="4"/>
                  </a:cxn>
                </a:cxnLst>
                <a:rect l="0" t="0" r="r" b="b"/>
                <a:pathLst>
                  <a:path w="187" h="4">
                    <a:moveTo>
                      <a:pt x="0" y="0"/>
                    </a:moveTo>
                    <a:lnTo>
                      <a:pt x="165" y="0"/>
                    </a:lnTo>
                    <a:lnTo>
                      <a:pt x="187" y="4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79" name="Freeform 395"/>
              <p:cNvSpPr>
                <a:spLocks/>
              </p:cNvSpPr>
              <p:nvPr/>
            </p:nvSpPr>
            <p:spPr bwMode="auto">
              <a:xfrm>
                <a:off x="1689" y="1327"/>
                <a:ext cx="187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3" y="0"/>
                  </a:cxn>
                  <a:cxn ang="0">
                    <a:pos x="187" y="8"/>
                  </a:cxn>
                </a:cxnLst>
                <a:rect l="0" t="0" r="r" b="b"/>
                <a:pathLst>
                  <a:path w="187" h="8">
                    <a:moveTo>
                      <a:pt x="0" y="0"/>
                    </a:moveTo>
                    <a:lnTo>
                      <a:pt x="93" y="0"/>
                    </a:lnTo>
                    <a:lnTo>
                      <a:pt x="187" y="8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80" name="Freeform 396"/>
              <p:cNvSpPr>
                <a:spLocks/>
              </p:cNvSpPr>
              <p:nvPr/>
            </p:nvSpPr>
            <p:spPr bwMode="auto">
              <a:xfrm>
                <a:off x="1914" y="1339"/>
                <a:ext cx="186" cy="1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3" y="3"/>
                  </a:cxn>
                  <a:cxn ang="0">
                    <a:pos x="146" y="14"/>
                  </a:cxn>
                  <a:cxn ang="0">
                    <a:pos x="186" y="18"/>
                  </a:cxn>
                </a:cxnLst>
                <a:rect l="0" t="0" r="r" b="b"/>
                <a:pathLst>
                  <a:path w="186" h="18">
                    <a:moveTo>
                      <a:pt x="0" y="0"/>
                    </a:moveTo>
                    <a:lnTo>
                      <a:pt x="63" y="3"/>
                    </a:lnTo>
                    <a:lnTo>
                      <a:pt x="146" y="14"/>
                    </a:lnTo>
                    <a:lnTo>
                      <a:pt x="186" y="18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81" name="Freeform 397"/>
              <p:cNvSpPr>
                <a:spLocks/>
              </p:cNvSpPr>
              <p:nvPr/>
            </p:nvSpPr>
            <p:spPr bwMode="auto">
              <a:xfrm>
                <a:off x="2137" y="1206"/>
                <a:ext cx="87" cy="155"/>
              </a:xfrm>
              <a:custGeom>
                <a:avLst/>
                <a:gdLst/>
                <a:ahLst/>
                <a:cxnLst>
                  <a:cxn ang="0">
                    <a:pos x="0" y="155"/>
                  </a:cxn>
                  <a:cxn ang="0">
                    <a:pos x="16" y="155"/>
                  </a:cxn>
                  <a:cxn ang="0">
                    <a:pos x="87" y="0"/>
                  </a:cxn>
                </a:cxnLst>
                <a:rect l="0" t="0" r="r" b="b"/>
                <a:pathLst>
                  <a:path w="87" h="155">
                    <a:moveTo>
                      <a:pt x="0" y="155"/>
                    </a:moveTo>
                    <a:lnTo>
                      <a:pt x="16" y="155"/>
                    </a:lnTo>
                    <a:lnTo>
                      <a:pt x="87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82" name="Freeform 398"/>
              <p:cNvSpPr>
                <a:spLocks/>
              </p:cNvSpPr>
              <p:nvPr/>
            </p:nvSpPr>
            <p:spPr bwMode="auto">
              <a:xfrm>
                <a:off x="2239" y="1079"/>
                <a:ext cx="111" cy="95"/>
              </a:xfrm>
              <a:custGeom>
                <a:avLst/>
                <a:gdLst/>
                <a:ahLst/>
                <a:cxnLst>
                  <a:cxn ang="0">
                    <a:pos x="0" y="95"/>
                  </a:cxn>
                  <a:cxn ang="0">
                    <a:pos x="44" y="0"/>
                  </a:cxn>
                  <a:cxn ang="0">
                    <a:pos x="111" y="47"/>
                  </a:cxn>
                </a:cxnLst>
                <a:rect l="0" t="0" r="r" b="b"/>
                <a:pathLst>
                  <a:path w="111" h="95">
                    <a:moveTo>
                      <a:pt x="0" y="95"/>
                    </a:moveTo>
                    <a:lnTo>
                      <a:pt x="44" y="0"/>
                    </a:lnTo>
                    <a:lnTo>
                      <a:pt x="111" y="47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83" name="Freeform 399"/>
              <p:cNvSpPr>
                <a:spLocks/>
              </p:cNvSpPr>
              <p:nvPr/>
            </p:nvSpPr>
            <p:spPr bwMode="auto">
              <a:xfrm>
                <a:off x="2381" y="1148"/>
                <a:ext cx="153" cy="10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4" y="22"/>
                  </a:cxn>
                  <a:cxn ang="0">
                    <a:pos x="134" y="92"/>
                  </a:cxn>
                  <a:cxn ang="0">
                    <a:pos x="153" y="102"/>
                  </a:cxn>
                </a:cxnLst>
                <a:rect l="0" t="0" r="r" b="b"/>
                <a:pathLst>
                  <a:path w="153" h="102">
                    <a:moveTo>
                      <a:pt x="0" y="0"/>
                    </a:moveTo>
                    <a:lnTo>
                      <a:pt x="34" y="22"/>
                    </a:lnTo>
                    <a:lnTo>
                      <a:pt x="134" y="92"/>
                    </a:lnTo>
                    <a:lnTo>
                      <a:pt x="153" y="102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84" name="Freeform 400"/>
              <p:cNvSpPr>
                <a:spLocks/>
              </p:cNvSpPr>
              <p:nvPr/>
            </p:nvSpPr>
            <p:spPr bwMode="auto">
              <a:xfrm>
                <a:off x="2567" y="1265"/>
                <a:ext cx="180" cy="5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5" y="26"/>
                  </a:cxn>
                  <a:cxn ang="0">
                    <a:pos x="180" y="52"/>
                  </a:cxn>
                </a:cxnLst>
                <a:rect l="0" t="0" r="r" b="b"/>
                <a:pathLst>
                  <a:path w="180" h="52">
                    <a:moveTo>
                      <a:pt x="0" y="0"/>
                    </a:moveTo>
                    <a:lnTo>
                      <a:pt x="65" y="26"/>
                    </a:lnTo>
                    <a:lnTo>
                      <a:pt x="180" y="52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85" name="Freeform 401"/>
              <p:cNvSpPr>
                <a:spLocks/>
              </p:cNvSpPr>
              <p:nvPr/>
            </p:nvSpPr>
            <p:spPr bwMode="auto">
              <a:xfrm>
                <a:off x="2784" y="1323"/>
                <a:ext cx="183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183" y="8"/>
                  </a:cxn>
                </a:cxnLst>
                <a:rect l="0" t="0" r="r" b="b"/>
                <a:pathLst>
                  <a:path w="183" h="8">
                    <a:moveTo>
                      <a:pt x="0" y="0"/>
                    </a:moveTo>
                    <a:lnTo>
                      <a:pt x="4" y="0"/>
                    </a:lnTo>
                    <a:lnTo>
                      <a:pt x="183" y="8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86" name="Freeform 402"/>
              <p:cNvSpPr>
                <a:spLocks/>
              </p:cNvSpPr>
              <p:nvPr/>
            </p:nvSpPr>
            <p:spPr bwMode="auto">
              <a:xfrm>
                <a:off x="3229" y="1327"/>
                <a:ext cx="187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4" y="12"/>
                  </a:cxn>
                  <a:cxn ang="0">
                    <a:pos x="187" y="0"/>
                  </a:cxn>
                </a:cxnLst>
                <a:rect l="0" t="0" r="r" b="b"/>
                <a:pathLst>
                  <a:path w="187" h="12">
                    <a:moveTo>
                      <a:pt x="0" y="12"/>
                    </a:moveTo>
                    <a:lnTo>
                      <a:pt x="4" y="12"/>
                    </a:lnTo>
                    <a:lnTo>
                      <a:pt x="187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87" name="Freeform 403"/>
              <p:cNvSpPr>
                <a:spLocks/>
              </p:cNvSpPr>
              <p:nvPr/>
            </p:nvSpPr>
            <p:spPr bwMode="auto">
              <a:xfrm>
                <a:off x="3453" y="1321"/>
                <a:ext cx="187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116" y="0"/>
                  </a:cxn>
                  <a:cxn ang="0">
                    <a:pos x="187" y="0"/>
                  </a:cxn>
                </a:cxnLst>
                <a:rect l="0" t="0" r="r" b="b"/>
                <a:pathLst>
                  <a:path w="187" h="2">
                    <a:moveTo>
                      <a:pt x="0" y="2"/>
                    </a:moveTo>
                    <a:lnTo>
                      <a:pt x="116" y="0"/>
                    </a:lnTo>
                    <a:lnTo>
                      <a:pt x="187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88" name="Freeform 404"/>
              <p:cNvSpPr>
                <a:spLocks/>
              </p:cNvSpPr>
              <p:nvPr/>
            </p:nvSpPr>
            <p:spPr bwMode="auto">
              <a:xfrm>
                <a:off x="3677" y="1317"/>
                <a:ext cx="188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9" y="4"/>
                  </a:cxn>
                  <a:cxn ang="0">
                    <a:pos x="172" y="0"/>
                  </a:cxn>
                  <a:cxn ang="0">
                    <a:pos x="188" y="0"/>
                  </a:cxn>
                </a:cxnLst>
                <a:rect l="0" t="0" r="r" b="b"/>
                <a:pathLst>
                  <a:path w="188" h="4">
                    <a:moveTo>
                      <a:pt x="0" y="4"/>
                    </a:moveTo>
                    <a:lnTo>
                      <a:pt x="49" y="4"/>
                    </a:lnTo>
                    <a:lnTo>
                      <a:pt x="172" y="0"/>
                    </a:lnTo>
                    <a:lnTo>
                      <a:pt x="188" y="0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89" name="Line 405"/>
              <p:cNvSpPr>
                <a:spLocks noChangeShapeType="1"/>
              </p:cNvSpPr>
              <p:nvPr/>
            </p:nvSpPr>
            <p:spPr bwMode="auto">
              <a:xfrm>
                <a:off x="3005" y="1335"/>
                <a:ext cx="187" cy="4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90" name="Line 406"/>
              <p:cNvSpPr>
                <a:spLocks noChangeShapeType="1"/>
              </p:cNvSpPr>
              <p:nvPr/>
            </p:nvSpPr>
            <p:spPr bwMode="auto">
              <a:xfrm>
                <a:off x="3902" y="1317"/>
                <a:ext cx="187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91" name="Freeform 407"/>
              <p:cNvSpPr>
                <a:spLocks/>
              </p:cNvSpPr>
              <p:nvPr/>
            </p:nvSpPr>
            <p:spPr bwMode="auto">
              <a:xfrm>
                <a:off x="4126" y="1321"/>
                <a:ext cx="18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5" y="0"/>
                  </a:cxn>
                  <a:cxn ang="0">
                    <a:pos x="187" y="2"/>
                  </a:cxn>
                </a:cxnLst>
                <a:rect l="0" t="0" r="r" b="b"/>
                <a:pathLst>
                  <a:path w="187" h="2">
                    <a:moveTo>
                      <a:pt x="0" y="0"/>
                    </a:moveTo>
                    <a:lnTo>
                      <a:pt x="105" y="0"/>
                    </a:lnTo>
                    <a:lnTo>
                      <a:pt x="187" y="2"/>
                    </a:lnTo>
                  </a:path>
                </a:pathLst>
              </a:custGeom>
              <a:noFill/>
              <a:ln w="63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92" name="Line 408"/>
              <p:cNvSpPr>
                <a:spLocks noChangeShapeType="1"/>
              </p:cNvSpPr>
              <p:nvPr/>
            </p:nvSpPr>
            <p:spPr bwMode="auto">
              <a:xfrm>
                <a:off x="4350" y="1323"/>
                <a:ext cx="79" cy="1"/>
              </a:xfrm>
              <a:prstGeom prst="line">
                <a:avLst/>
              </a:prstGeom>
              <a:noFill/>
              <a:ln w="63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93" name="Line 409"/>
              <p:cNvSpPr>
                <a:spLocks noChangeShapeType="1"/>
              </p:cNvSpPr>
              <p:nvPr/>
            </p:nvSpPr>
            <p:spPr bwMode="auto">
              <a:xfrm flipV="1">
                <a:off x="1465" y="1321"/>
                <a:ext cx="94" cy="2"/>
              </a:xfrm>
              <a:prstGeom prst="line">
                <a:avLst/>
              </a:prstGeom>
              <a:noFill/>
              <a:ln w="63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94" name="Freeform 410"/>
              <p:cNvSpPr>
                <a:spLocks/>
              </p:cNvSpPr>
              <p:nvPr/>
            </p:nvSpPr>
            <p:spPr bwMode="auto">
              <a:xfrm>
                <a:off x="1596" y="1317"/>
                <a:ext cx="93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34" y="4"/>
                  </a:cxn>
                  <a:cxn ang="0">
                    <a:pos x="93" y="0"/>
                  </a:cxn>
                </a:cxnLst>
                <a:rect l="0" t="0" r="r" b="b"/>
                <a:pathLst>
                  <a:path w="93" h="4">
                    <a:moveTo>
                      <a:pt x="0" y="4"/>
                    </a:moveTo>
                    <a:lnTo>
                      <a:pt x="34" y="4"/>
                    </a:lnTo>
                    <a:lnTo>
                      <a:pt x="93" y="0"/>
                    </a:lnTo>
                  </a:path>
                </a:pathLst>
              </a:custGeom>
              <a:noFill/>
              <a:ln w="6350">
                <a:solidFill>
                  <a:srgbClr val="00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95" name="Freeform 411"/>
              <p:cNvSpPr>
                <a:spLocks/>
              </p:cNvSpPr>
              <p:nvPr/>
            </p:nvSpPr>
            <p:spPr bwMode="auto">
              <a:xfrm>
                <a:off x="1727" y="1313"/>
                <a:ext cx="93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55" y="4"/>
                  </a:cxn>
                  <a:cxn ang="0">
                    <a:pos x="93" y="0"/>
                  </a:cxn>
                </a:cxnLst>
                <a:rect l="0" t="0" r="r" b="b"/>
                <a:pathLst>
                  <a:path w="93" h="4">
                    <a:moveTo>
                      <a:pt x="0" y="4"/>
                    </a:moveTo>
                    <a:lnTo>
                      <a:pt x="55" y="4"/>
                    </a:lnTo>
                    <a:lnTo>
                      <a:pt x="93" y="0"/>
                    </a:lnTo>
                  </a:path>
                </a:pathLst>
              </a:custGeom>
              <a:noFill/>
              <a:ln w="6350">
                <a:solidFill>
                  <a:srgbClr val="00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96" name="Freeform 412"/>
              <p:cNvSpPr>
                <a:spLocks/>
              </p:cNvSpPr>
              <p:nvPr/>
            </p:nvSpPr>
            <p:spPr bwMode="auto">
              <a:xfrm>
                <a:off x="1857" y="1313"/>
                <a:ext cx="94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0" y="0"/>
                  </a:cxn>
                  <a:cxn ang="0">
                    <a:pos x="94" y="0"/>
                  </a:cxn>
                </a:cxnLst>
                <a:rect l="0" t="0" r="r" b="b"/>
                <a:pathLst>
                  <a:path w="94">
                    <a:moveTo>
                      <a:pt x="0" y="0"/>
                    </a:moveTo>
                    <a:lnTo>
                      <a:pt x="30" y="0"/>
                    </a:lnTo>
                    <a:lnTo>
                      <a:pt x="94" y="0"/>
                    </a:lnTo>
                  </a:path>
                </a:pathLst>
              </a:custGeom>
              <a:noFill/>
              <a:ln w="6350">
                <a:solidFill>
                  <a:srgbClr val="00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97" name="Freeform 413"/>
              <p:cNvSpPr>
                <a:spLocks/>
              </p:cNvSpPr>
              <p:nvPr/>
            </p:nvSpPr>
            <p:spPr bwMode="auto">
              <a:xfrm>
                <a:off x="1989" y="1317"/>
                <a:ext cx="93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1" y="4"/>
                  </a:cxn>
                  <a:cxn ang="0">
                    <a:pos x="93" y="10"/>
                  </a:cxn>
                </a:cxnLst>
                <a:rect l="0" t="0" r="r" b="b"/>
                <a:pathLst>
                  <a:path w="93" h="10">
                    <a:moveTo>
                      <a:pt x="0" y="0"/>
                    </a:moveTo>
                    <a:lnTo>
                      <a:pt x="71" y="4"/>
                    </a:lnTo>
                    <a:lnTo>
                      <a:pt x="93" y="10"/>
                    </a:lnTo>
                  </a:path>
                </a:pathLst>
              </a:custGeom>
              <a:noFill/>
              <a:ln w="6350">
                <a:solidFill>
                  <a:srgbClr val="00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98" name="Freeform 414"/>
              <p:cNvSpPr>
                <a:spLocks/>
              </p:cNvSpPr>
              <p:nvPr/>
            </p:nvSpPr>
            <p:spPr bwMode="auto">
              <a:xfrm>
                <a:off x="2119" y="1335"/>
                <a:ext cx="83" cy="4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4" y="7"/>
                  </a:cxn>
                  <a:cxn ang="0">
                    <a:pos x="83" y="40"/>
                  </a:cxn>
                </a:cxnLst>
                <a:rect l="0" t="0" r="r" b="b"/>
                <a:pathLst>
                  <a:path w="83" h="40">
                    <a:moveTo>
                      <a:pt x="0" y="0"/>
                    </a:moveTo>
                    <a:lnTo>
                      <a:pt x="34" y="7"/>
                    </a:lnTo>
                    <a:lnTo>
                      <a:pt x="83" y="40"/>
                    </a:lnTo>
                  </a:path>
                </a:pathLst>
              </a:custGeom>
              <a:noFill/>
              <a:ln w="6350">
                <a:solidFill>
                  <a:srgbClr val="00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799" name="Freeform 415"/>
              <p:cNvSpPr>
                <a:spLocks/>
              </p:cNvSpPr>
              <p:nvPr/>
            </p:nvSpPr>
            <p:spPr bwMode="auto">
              <a:xfrm>
                <a:off x="2231" y="1397"/>
                <a:ext cx="79" cy="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2" y="37"/>
                  </a:cxn>
                  <a:cxn ang="0">
                    <a:pos x="79" y="29"/>
                  </a:cxn>
                </a:cxnLst>
                <a:rect l="0" t="0" r="r" b="b"/>
                <a:pathLst>
                  <a:path w="79" h="37">
                    <a:moveTo>
                      <a:pt x="0" y="0"/>
                    </a:moveTo>
                    <a:lnTo>
                      <a:pt x="52" y="37"/>
                    </a:lnTo>
                    <a:lnTo>
                      <a:pt x="79" y="29"/>
                    </a:lnTo>
                  </a:path>
                </a:pathLst>
              </a:custGeom>
              <a:noFill/>
              <a:ln w="6350">
                <a:solidFill>
                  <a:srgbClr val="00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00" name="Freeform 416"/>
              <p:cNvSpPr>
                <a:spLocks/>
              </p:cNvSpPr>
              <p:nvPr/>
            </p:nvSpPr>
            <p:spPr bwMode="auto">
              <a:xfrm>
                <a:off x="2347" y="1397"/>
                <a:ext cx="90" cy="19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68" y="4"/>
                  </a:cxn>
                  <a:cxn ang="0">
                    <a:pos x="90" y="0"/>
                  </a:cxn>
                </a:cxnLst>
                <a:rect l="0" t="0" r="r" b="b"/>
                <a:pathLst>
                  <a:path w="90" h="19">
                    <a:moveTo>
                      <a:pt x="0" y="19"/>
                    </a:moveTo>
                    <a:lnTo>
                      <a:pt x="68" y="4"/>
                    </a:lnTo>
                    <a:lnTo>
                      <a:pt x="90" y="0"/>
                    </a:lnTo>
                  </a:path>
                </a:pathLst>
              </a:custGeom>
              <a:noFill/>
              <a:ln w="6350">
                <a:solidFill>
                  <a:srgbClr val="00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01" name="Freeform 417"/>
              <p:cNvSpPr>
                <a:spLocks/>
              </p:cNvSpPr>
              <p:nvPr/>
            </p:nvSpPr>
            <p:spPr bwMode="auto">
              <a:xfrm>
                <a:off x="2474" y="1349"/>
                <a:ext cx="79" cy="4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41" y="37"/>
                  </a:cxn>
                  <a:cxn ang="0">
                    <a:pos x="79" y="0"/>
                  </a:cxn>
                </a:cxnLst>
                <a:rect l="0" t="0" r="r" b="b"/>
                <a:pathLst>
                  <a:path w="79" h="41">
                    <a:moveTo>
                      <a:pt x="0" y="41"/>
                    </a:moveTo>
                    <a:lnTo>
                      <a:pt x="41" y="37"/>
                    </a:lnTo>
                    <a:lnTo>
                      <a:pt x="79" y="0"/>
                    </a:lnTo>
                  </a:path>
                </a:pathLst>
              </a:custGeom>
              <a:noFill/>
              <a:ln w="6350">
                <a:solidFill>
                  <a:srgbClr val="00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02" name="Freeform 418"/>
              <p:cNvSpPr>
                <a:spLocks/>
              </p:cNvSpPr>
              <p:nvPr/>
            </p:nvSpPr>
            <p:spPr bwMode="auto">
              <a:xfrm>
                <a:off x="2583" y="1258"/>
                <a:ext cx="63" cy="65"/>
              </a:xfrm>
              <a:custGeom>
                <a:avLst/>
                <a:gdLst/>
                <a:ahLst/>
                <a:cxnLst>
                  <a:cxn ang="0">
                    <a:pos x="0" y="65"/>
                  </a:cxn>
                  <a:cxn ang="0">
                    <a:pos x="49" y="18"/>
                  </a:cxn>
                  <a:cxn ang="0">
                    <a:pos x="63" y="0"/>
                  </a:cxn>
                </a:cxnLst>
                <a:rect l="0" t="0" r="r" b="b"/>
                <a:pathLst>
                  <a:path w="63" h="65">
                    <a:moveTo>
                      <a:pt x="0" y="65"/>
                    </a:moveTo>
                    <a:lnTo>
                      <a:pt x="49" y="18"/>
                    </a:lnTo>
                    <a:lnTo>
                      <a:pt x="63" y="0"/>
                    </a:lnTo>
                  </a:path>
                </a:pathLst>
              </a:custGeom>
              <a:noFill/>
              <a:ln w="6350">
                <a:solidFill>
                  <a:srgbClr val="00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03" name="Freeform 419"/>
              <p:cNvSpPr>
                <a:spLocks/>
              </p:cNvSpPr>
              <p:nvPr/>
            </p:nvSpPr>
            <p:spPr bwMode="auto">
              <a:xfrm>
                <a:off x="2754" y="1089"/>
                <a:ext cx="68" cy="41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34" y="0"/>
                  </a:cxn>
                  <a:cxn ang="0">
                    <a:pos x="68" y="15"/>
                  </a:cxn>
                </a:cxnLst>
                <a:rect l="0" t="0" r="r" b="b"/>
                <a:pathLst>
                  <a:path w="68" h="41">
                    <a:moveTo>
                      <a:pt x="0" y="41"/>
                    </a:moveTo>
                    <a:lnTo>
                      <a:pt x="34" y="0"/>
                    </a:lnTo>
                    <a:lnTo>
                      <a:pt x="68" y="15"/>
                    </a:lnTo>
                  </a:path>
                </a:pathLst>
              </a:custGeom>
              <a:noFill/>
              <a:ln w="6350">
                <a:solidFill>
                  <a:srgbClr val="00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04" name="Line 420"/>
              <p:cNvSpPr>
                <a:spLocks noChangeShapeType="1"/>
              </p:cNvSpPr>
              <p:nvPr/>
            </p:nvSpPr>
            <p:spPr bwMode="auto">
              <a:xfrm flipV="1">
                <a:off x="2668" y="1159"/>
                <a:ext cx="60" cy="69"/>
              </a:xfrm>
              <a:prstGeom prst="line">
                <a:avLst/>
              </a:prstGeom>
              <a:noFill/>
              <a:ln w="63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05" name="Line 421"/>
              <p:cNvSpPr>
                <a:spLocks noChangeShapeType="1"/>
              </p:cNvSpPr>
              <p:nvPr/>
            </p:nvSpPr>
            <p:spPr bwMode="auto">
              <a:xfrm>
                <a:off x="2859" y="1115"/>
                <a:ext cx="86" cy="33"/>
              </a:xfrm>
              <a:prstGeom prst="line">
                <a:avLst/>
              </a:prstGeom>
              <a:noFill/>
              <a:ln w="63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06" name="Line 422"/>
              <p:cNvSpPr>
                <a:spLocks noChangeShapeType="1"/>
              </p:cNvSpPr>
              <p:nvPr/>
            </p:nvSpPr>
            <p:spPr bwMode="auto">
              <a:xfrm>
                <a:off x="2983" y="1159"/>
                <a:ext cx="89" cy="19"/>
              </a:xfrm>
              <a:prstGeom prst="line">
                <a:avLst/>
              </a:prstGeom>
              <a:noFill/>
              <a:ln w="63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07" name="Line 423"/>
              <p:cNvSpPr>
                <a:spLocks noChangeShapeType="1"/>
              </p:cNvSpPr>
              <p:nvPr/>
            </p:nvSpPr>
            <p:spPr bwMode="auto">
              <a:xfrm>
                <a:off x="3109" y="1184"/>
                <a:ext cx="91" cy="22"/>
              </a:xfrm>
              <a:prstGeom prst="line">
                <a:avLst/>
              </a:prstGeom>
              <a:noFill/>
              <a:ln w="63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08" name="Line 424"/>
              <p:cNvSpPr>
                <a:spLocks noChangeShapeType="1"/>
              </p:cNvSpPr>
              <p:nvPr/>
            </p:nvSpPr>
            <p:spPr bwMode="auto">
              <a:xfrm>
                <a:off x="3237" y="1214"/>
                <a:ext cx="93" cy="22"/>
              </a:xfrm>
              <a:prstGeom prst="line">
                <a:avLst/>
              </a:prstGeom>
              <a:noFill/>
              <a:ln w="63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09" name="Line 425"/>
              <p:cNvSpPr>
                <a:spLocks noChangeShapeType="1"/>
              </p:cNvSpPr>
              <p:nvPr/>
            </p:nvSpPr>
            <p:spPr bwMode="auto">
              <a:xfrm>
                <a:off x="3364" y="1243"/>
                <a:ext cx="93" cy="22"/>
              </a:xfrm>
              <a:prstGeom prst="line">
                <a:avLst/>
              </a:prstGeom>
              <a:noFill/>
              <a:ln w="63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10" name="Freeform 426"/>
              <p:cNvSpPr>
                <a:spLocks/>
              </p:cNvSpPr>
              <p:nvPr/>
            </p:nvSpPr>
            <p:spPr bwMode="auto">
              <a:xfrm>
                <a:off x="3490" y="1273"/>
                <a:ext cx="94" cy="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9" y="18"/>
                  </a:cxn>
                  <a:cxn ang="0">
                    <a:pos x="94" y="22"/>
                  </a:cxn>
                </a:cxnLst>
                <a:rect l="0" t="0" r="r" b="b"/>
                <a:pathLst>
                  <a:path w="94" h="22">
                    <a:moveTo>
                      <a:pt x="0" y="0"/>
                    </a:moveTo>
                    <a:lnTo>
                      <a:pt x="79" y="18"/>
                    </a:lnTo>
                    <a:lnTo>
                      <a:pt x="94" y="22"/>
                    </a:lnTo>
                  </a:path>
                </a:pathLst>
              </a:custGeom>
              <a:noFill/>
              <a:ln w="6350">
                <a:solidFill>
                  <a:srgbClr val="00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11" name="Line 427"/>
              <p:cNvSpPr>
                <a:spLocks noChangeShapeType="1"/>
              </p:cNvSpPr>
              <p:nvPr/>
            </p:nvSpPr>
            <p:spPr bwMode="auto">
              <a:xfrm>
                <a:off x="3618" y="1301"/>
                <a:ext cx="93" cy="20"/>
              </a:xfrm>
              <a:prstGeom prst="line">
                <a:avLst/>
              </a:prstGeom>
              <a:noFill/>
              <a:ln w="63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12" name="Line 428"/>
              <p:cNvSpPr>
                <a:spLocks noChangeShapeType="1"/>
              </p:cNvSpPr>
              <p:nvPr/>
            </p:nvSpPr>
            <p:spPr bwMode="auto">
              <a:xfrm>
                <a:off x="3748" y="1323"/>
                <a:ext cx="94" cy="1"/>
              </a:xfrm>
              <a:prstGeom prst="line">
                <a:avLst/>
              </a:prstGeom>
              <a:noFill/>
              <a:ln w="63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13" name="Freeform 429"/>
              <p:cNvSpPr>
                <a:spLocks/>
              </p:cNvSpPr>
              <p:nvPr/>
            </p:nvSpPr>
            <p:spPr bwMode="auto">
              <a:xfrm>
                <a:off x="3880" y="1321"/>
                <a:ext cx="93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6" y="2"/>
                  </a:cxn>
                  <a:cxn ang="0">
                    <a:pos x="93" y="0"/>
                  </a:cxn>
                </a:cxnLst>
                <a:rect l="0" t="0" r="r" b="b"/>
                <a:pathLst>
                  <a:path w="93" h="2">
                    <a:moveTo>
                      <a:pt x="0" y="2"/>
                    </a:moveTo>
                    <a:lnTo>
                      <a:pt x="56" y="2"/>
                    </a:lnTo>
                    <a:lnTo>
                      <a:pt x="93" y="0"/>
                    </a:lnTo>
                  </a:path>
                </a:pathLst>
              </a:custGeom>
              <a:noFill/>
              <a:ln w="6350">
                <a:solidFill>
                  <a:srgbClr val="00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14" name="Freeform 430"/>
              <p:cNvSpPr>
                <a:spLocks/>
              </p:cNvSpPr>
              <p:nvPr/>
            </p:nvSpPr>
            <p:spPr bwMode="auto">
              <a:xfrm>
                <a:off x="4010" y="1321"/>
                <a:ext cx="93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83" y="2"/>
                  </a:cxn>
                  <a:cxn ang="0">
                    <a:pos x="93" y="6"/>
                  </a:cxn>
                </a:cxnLst>
                <a:rect l="0" t="0" r="r" b="b"/>
                <a:pathLst>
                  <a:path w="93" h="6">
                    <a:moveTo>
                      <a:pt x="0" y="0"/>
                    </a:moveTo>
                    <a:lnTo>
                      <a:pt x="0" y="0"/>
                    </a:lnTo>
                    <a:lnTo>
                      <a:pt x="83" y="2"/>
                    </a:lnTo>
                    <a:lnTo>
                      <a:pt x="93" y="6"/>
                    </a:lnTo>
                  </a:path>
                </a:pathLst>
              </a:custGeom>
              <a:noFill/>
              <a:ln w="6350">
                <a:solidFill>
                  <a:srgbClr val="00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15" name="Freeform 431"/>
              <p:cNvSpPr>
                <a:spLocks/>
              </p:cNvSpPr>
              <p:nvPr/>
            </p:nvSpPr>
            <p:spPr bwMode="auto">
              <a:xfrm>
                <a:off x="4141" y="1323"/>
                <a:ext cx="94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90" y="4"/>
                  </a:cxn>
                  <a:cxn ang="0">
                    <a:pos x="94" y="0"/>
                  </a:cxn>
                </a:cxnLst>
                <a:rect l="0" t="0" r="r" b="b"/>
                <a:pathLst>
                  <a:path w="94" h="4">
                    <a:moveTo>
                      <a:pt x="0" y="4"/>
                    </a:moveTo>
                    <a:lnTo>
                      <a:pt x="90" y="4"/>
                    </a:lnTo>
                    <a:lnTo>
                      <a:pt x="94" y="0"/>
                    </a:lnTo>
                  </a:path>
                </a:pathLst>
              </a:custGeom>
              <a:noFill/>
              <a:ln w="6350">
                <a:solidFill>
                  <a:srgbClr val="00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16" name="Line 432"/>
              <p:cNvSpPr>
                <a:spLocks noChangeShapeType="1"/>
              </p:cNvSpPr>
              <p:nvPr/>
            </p:nvSpPr>
            <p:spPr bwMode="auto">
              <a:xfrm>
                <a:off x="4272" y="1323"/>
                <a:ext cx="93" cy="1"/>
              </a:xfrm>
              <a:prstGeom prst="line">
                <a:avLst/>
              </a:prstGeom>
              <a:noFill/>
              <a:ln w="63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17" name="Line 433"/>
              <p:cNvSpPr>
                <a:spLocks noChangeShapeType="1"/>
              </p:cNvSpPr>
              <p:nvPr/>
            </p:nvSpPr>
            <p:spPr bwMode="auto">
              <a:xfrm>
                <a:off x="4403" y="1323"/>
                <a:ext cx="26" cy="1"/>
              </a:xfrm>
              <a:prstGeom prst="line">
                <a:avLst/>
              </a:prstGeom>
              <a:noFill/>
              <a:ln w="63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18" name="Line 434"/>
              <p:cNvSpPr>
                <a:spLocks noChangeShapeType="1"/>
              </p:cNvSpPr>
              <p:nvPr/>
            </p:nvSpPr>
            <p:spPr bwMode="auto">
              <a:xfrm flipV="1">
                <a:off x="1465" y="1298"/>
                <a:ext cx="37" cy="3"/>
              </a:xfrm>
              <a:prstGeom prst="line">
                <a:avLst/>
              </a:pr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19" name="Line 435"/>
              <p:cNvSpPr>
                <a:spLocks noChangeShapeType="1"/>
              </p:cNvSpPr>
              <p:nvPr/>
            </p:nvSpPr>
            <p:spPr bwMode="auto">
              <a:xfrm>
                <a:off x="1540" y="1298"/>
                <a:ext cx="37" cy="1"/>
              </a:xfrm>
              <a:prstGeom prst="line">
                <a:avLst/>
              </a:pr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20" name="Freeform 436"/>
              <p:cNvSpPr>
                <a:spLocks/>
              </p:cNvSpPr>
              <p:nvPr/>
            </p:nvSpPr>
            <p:spPr bwMode="auto">
              <a:xfrm>
                <a:off x="1614" y="1298"/>
                <a:ext cx="38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6" y="0"/>
                  </a:cxn>
                  <a:cxn ang="0">
                    <a:pos x="38" y="0"/>
                  </a:cxn>
                </a:cxnLst>
                <a:rect l="0" t="0" r="r" b="b"/>
                <a:pathLst>
                  <a:path w="38">
                    <a:moveTo>
                      <a:pt x="0" y="0"/>
                    </a:moveTo>
                    <a:lnTo>
                      <a:pt x="16" y="0"/>
                    </a:lnTo>
                    <a:lnTo>
                      <a:pt x="38" y="0"/>
                    </a:lnTo>
                  </a:path>
                </a:pathLst>
              </a:custGeom>
              <a:noFill/>
              <a:ln w="635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21" name="Freeform 437"/>
              <p:cNvSpPr>
                <a:spLocks/>
              </p:cNvSpPr>
              <p:nvPr/>
            </p:nvSpPr>
            <p:spPr bwMode="auto">
              <a:xfrm>
                <a:off x="1764" y="1295"/>
                <a:ext cx="38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8" y="3"/>
                  </a:cxn>
                  <a:cxn ang="0">
                    <a:pos x="38" y="0"/>
                  </a:cxn>
                </a:cxnLst>
                <a:rect l="0" t="0" r="r" b="b"/>
                <a:pathLst>
                  <a:path w="38" h="3">
                    <a:moveTo>
                      <a:pt x="0" y="3"/>
                    </a:moveTo>
                    <a:lnTo>
                      <a:pt x="18" y="3"/>
                    </a:lnTo>
                    <a:lnTo>
                      <a:pt x="38" y="0"/>
                    </a:lnTo>
                  </a:path>
                </a:pathLst>
              </a:custGeom>
              <a:noFill/>
              <a:ln w="635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22" name="Line 438"/>
              <p:cNvSpPr>
                <a:spLocks noChangeShapeType="1"/>
              </p:cNvSpPr>
              <p:nvPr/>
            </p:nvSpPr>
            <p:spPr bwMode="auto">
              <a:xfrm>
                <a:off x="1689" y="1298"/>
                <a:ext cx="38" cy="1"/>
              </a:xfrm>
              <a:prstGeom prst="line">
                <a:avLst/>
              </a:pr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23" name="Line 439"/>
              <p:cNvSpPr>
                <a:spLocks noChangeShapeType="1"/>
              </p:cNvSpPr>
              <p:nvPr/>
            </p:nvSpPr>
            <p:spPr bwMode="auto">
              <a:xfrm>
                <a:off x="1839" y="1295"/>
                <a:ext cx="37" cy="1"/>
              </a:xfrm>
              <a:prstGeom prst="line">
                <a:avLst/>
              </a:pr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24" name="Line 440"/>
              <p:cNvSpPr>
                <a:spLocks noChangeShapeType="1"/>
              </p:cNvSpPr>
              <p:nvPr/>
            </p:nvSpPr>
            <p:spPr bwMode="auto">
              <a:xfrm>
                <a:off x="1914" y="1298"/>
                <a:ext cx="37" cy="1"/>
              </a:xfrm>
              <a:prstGeom prst="line">
                <a:avLst/>
              </a:pr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25" name="Line 441"/>
              <p:cNvSpPr>
                <a:spLocks noChangeShapeType="1"/>
              </p:cNvSpPr>
              <p:nvPr/>
            </p:nvSpPr>
            <p:spPr bwMode="auto">
              <a:xfrm>
                <a:off x="1989" y="1298"/>
                <a:ext cx="36" cy="1"/>
              </a:xfrm>
              <a:prstGeom prst="line">
                <a:avLst/>
              </a:pr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26" name="Line 442"/>
              <p:cNvSpPr>
                <a:spLocks noChangeShapeType="1"/>
              </p:cNvSpPr>
              <p:nvPr/>
            </p:nvSpPr>
            <p:spPr bwMode="auto">
              <a:xfrm>
                <a:off x="2063" y="1301"/>
                <a:ext cx="37" cy="1"/>
              </a:xfrm>
              <a:prstGeom prst="line">
                <a:avLst/>
              </a:pr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27" name="Freeform 443"/>
              <p:cNvSpPr>
                <a:spLocks/>
              </p:cNvSpPr>
              <p:nvPr/>
            </p:nvSpPr>
            <p:spPr bwMode="auto">
              <a:xfrm>
                <a:off x="2137" y="1305"/>
                <a:ext cx="38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6" y="0"/>
                  </a:cxn>
                  <a:cxn ang="0">
                    <a:pos x="38" y="4"/>
                  </a:cxn>
                </a:cxnLst>
                <a:rect l="0" t="0" r="r" b="b"/>
                <a:pathLst>
                  <a:path w="38" h="4">
                    <a:moveTo>
                      <a:pt x="0" y="0"/>
                    </a:moveTo>
                    <a:lnTo>
                      <a:pt x="16" y="0"/>
                    </a:lnTo>
                    <a:lnTo>
                      <a:pt x="38" y="4"/>
                    </a:lnTo>
                  </a:path>
                </a:pathLst>
              </a:custGeom>
              <a:noFill/>
              <a:ln w="635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28" name="Line 444"/>
              <p:cNvSpPr>
                <a:spLocks noChangeShapeType="1"/>
              </p:cNvSpPr>
              <p:nvPr/>
            </p:nvSpPr>
            <p:spPr bwMode="auto">
              <a:xfrm>
                <a:off x="2212" y="1313"/>
                <a:ext cx="38" cy="4"/>
              </a:xfrm>
              <a:prstGeom prst="line">
                <a:avLst/>
              </a:pr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29" name="Line 445"/>
              <p:cNvSpPr>
                <a:spLocks noChangeShapeType="1"/>
              </p:cNvSpPr>
              <p:nvPr/>
            </p:nvSpPr>
            <p:spPr bwMode="auto">
              <a:xfrm>
                <a:off x="2287" y="1321"/>
                <a:ext cx="37" cy="1"/>
              </a:xfrm>
              <a:prstGeom prst="line">
                <a:avLst/>
              </a:pr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30" name="Line 446"/>
              <p:cNvSpPr>
                <a:spLocks noChangeShapeType="1"/>
              </p:cNvSpPr>
              <p:nvPr/>
            </p:nvSpPr>
            <p:spPr bwMode="auto">
              <a:xfrm>
                <a:off x="2362" y="1321"/>
                <a:ext cx="37" cy="1"/>
              </a:xfrm>
              <a:prstGeom prst="line">
                <a:avLst/>
              </a:pr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31" name="Line 447"/>
              <p:cNvSpPr>
                <a:spLocks noChangeShapeType="1"/>
              </p:cNvSpPr>
              <p:nvPr/>
            </p:nvSpPr>
            <p:spPr bwMode="auto">
              <a:xfrm>
                <a:off x="2437" y="1323"/>
                <a:ext cx="37" cy="4"/>
              </a:xfrm>
              <a:prstGeom prst="line">
                <a:avLst/>
              </a:pr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32" name="Freeform 448"/>
              <p:cNvSpPr>
                <a:spLocks/>
              </p:cNvSpPr>
              <p:nvPr/>
            </p:nvSpPr>
            <p:spPr bwMode="auto">
              <a:xfrm>
                <a:off x="2512" y="1331"/>
                <a:ext cx="37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37" y="8"/>
                  </a:cxn>
                </a:cxnLst>
                <a:rect l="0" t="0" r="r" b="b"/>
                <a:pathLst>
                  <a:path w="37" h="8">
                    <a:moveTo>
                      <a:pt x="0" y="0"/>
                    </a:moveTo>
                    <a:lnTo>
                      <a:pt x="3" y="0"/>
                    </a:lnTo>
                    <a:lnTo>
                      <a:pt x="37" y="8"/>
                    </a:lnTo>
                  </a:path>
                </a:pathLst>
              </a:custGeom>
              <a:noFill/>
              <a:ln w="635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33" name="Line 449"/>
              <p:cNvSpPr>
                <a:spLocks noChangeShapeType="1"/>
              </p:cNvSpPr>
              <p:nvPr/>
            </p:nvSpPr>
            <p:spPr bwMode="auto">
              <a:xfrm>
                <a:off x="2586" y="1349"/>
                <a:ext cx="34" cy="8"/>
              </a:xfrm>
              <a:prstGeom prst="line">
                <a:avLst/>
              </a:pr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34" name="Line 450"/>
              <p:cNvSpPr>
                <a:spLocks noChangeShapeType="1"/>
              </p:cNvSpPr>
              <p:nvPr/>
            </p:nvSpPr>
            <p:spPr bwMode="auto">
              <a:xfrm>
                <a:off x="2654" y="1371"/>
                <a:ext cx="29" cy="22"/>
              </a:xfrm>
              <a:prstGeom prst="line">
                <a:avLst/>
              </a:pr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35" name="Line 451"/>
              <p:cNvSpPr>
                <a:spLocks noChangeShapeType="1"/>
              </p:cNvSpPr>
              <p:nvPr/>
            </p:nvSpPr>
            <p:spPr bwMode="auto">
              <a:xfrm>
                <a:off x="2717" y="1412"/>
                <a:ext cx="30" cy="22"/>
              </a:xfrm>
              <a:prstGeom prst="line">
                <a:avLst/>
              </a:pr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36" name="Freeform 452"/>
              <p:cNvSpPr>
                <a:spLocks/>
              </p:cNvSpPr>
              <p:nvPr/>
            </p:nvSpPr>
            <p:spPr bwMode="auto">
              <a:xfrm>
                <a:off x="2776" y="1452"/>
                <a:ext cx="38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8"/>
                  </a:cxn>
                  <a:cxn ang="0">
                    <a:pos x="38" y="14"/>
                  </a:cxn>
                </a:cxnLst>
                <a:rect l="0" t="0" r="r" b="b"/>
                <a:pathLst>
                  <a:path w="38" h="14">
                    <a:moveTo>
                      <a:pt x="0" y="0"/>
                    </a:moveTo>
                    <a:lnTo>
                      <a:pt x="12" y="8"/>
                    </a:lnTo>
                    <a:lnTo>
                      <a:pt x="38" y="14"/>
                    </a:lnTo>
                  </a:path>
                </a:pathLst>
              </a:custGeom>
              <a:noFill/>
              <a:ln w="635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37" name="Line 453"/>
              <p:cNvSpPr>
                <a:spLocks noChangeShapeType="1"/>
              </p:cNvSpPr>
              <p:nvPr/>
            </p:nvSpPr>
            <p:spPr bwMode="auto">
              <a:xfrm>
                <a:off x="2847" y="1474"/>
                <a:ext cx="38" cy="11"/>
              </a:xfrm>
              <a:prstGeom prst="line">
                <a:avLst/>
              </a:pr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38" name="Line 454"/>
              <p:cNvSpPr>
                <a:spLocks noChangeShapeType="1"/>
              </p:cNvSpPr>
              <p:nvPr/>
            </p:nvSpPr>
            <p:spPr bwMode="auto">
              <a:xfrm>
                <a:off x="2922" y="1492"/>
                <a:ext cx="38" cy="8"/>
              </a:xfrm>
              <a:prstGeom prst="line">
                <a:avLst/>
              </a:pr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39" name="Line 455"/>
              <p:cNvSpPr>
                <a:spLocks noChangeShapeType="1"/>
              </p:cNvSpPr>
              <p:nvPr/>
            </p:nvSpPr>
            <p:spPr bwMode="auto">
              <a:xfrm flipV="1">
                <a:off x="2989" y="1466"/>
                <a:ext cx="31" cy="26"/>
              </a:xfrm>
              <a:prstGeom prst="line">
                <a:avLst/>
              </a:pr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40" name="Line 456"/>
              <p:cNvSpPr>
                <a:spLocks noChangeShapeType="1"/>
              </p:cNvSpPr>
              <p:nvPr/>
            </p:nvSpPr>
            <p:spPr bwMode="auto">
              <a:xfrm flipV="1">
                <a:off x="3050" y="1422"/>
                <a:ext cx="30" cy="22"/>
              </a:xfrm>
              <a:prstGeom prst="line">
                <a:avLst/>
              </a:pr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41" name="Line 457"/>
              <p:cNvSpPr>
                <a:spLocks noChangeShapeType="1"/>
              </p:cNvSpPr>
              <p:nvPr/>
            </p:nvSpPr>
            <p:spPr bwMode="auto">
              <a:xfrm flipV="1">
                <a:off x="3109" y="1379"/>
                <a:ext cx="30" cy="22"/>
              </a:xfrm>
              <a:prstGeom prst="line">
                <a:avLst/>
              </a:pr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42" name="Line 458"/>
              <p:cNvSpPr>
                <a:spLocks noChangeShapeType="1"/>
              </p:cNvSpPr>
              <p:nvPr/>
            </p:nvSpPr>
            <p:spPr bwMode="auto">
              <a:xfrm flipV="1">
                <a:off x="3169" y="1335"/>
                <a:ext cx="31" cy="22"/>
              </a:xfrm>
              <a:prstGeom prst="line">
                <a:avLst/>
              </a:pr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43" name="Freeform 459"/>
              <p:cNvSpPr>
                <a:spLocks/>
              </p:cNvSpPr>
              <p:nvPr/>
            </p:nvSpPr>
            <p:spPr bwMode="auto">
              <a:xfrm>
                <a:off x="3229" y="1295"/>
                <a:ext cx="34" cy="18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4" y="14"/>
                  </a:cxn>
                  <a:cxn ang="0">
                    <a:pos x="34" y="0"/>
                  </a:cxn>
                </a:cxnLst>
                <a:rect l="0" t="0" r="r" b="b"/>
                <a:pathLst>
                  <a:path w="34" h="18">
                    <a:moveTo>
                      <a:pt x="0" y="18"/>
                    </a:moveTo>
                    <a:lnTo>
                      <a:pt x="4" y="14"/>
                    </a:lnTo>
                    <a:lnTo>
                      <a:pt x="34" y="0"/>
                    </a:lnTo>
                  </a:path>
                </a:pathLst>
              </a:custGeom>
              <a:noFill/>
              <a:ln w="635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44" name="Line 460"/>
              <p:cNvSpPr>
                <a:spLocks noChangeShapeType="1"/>
              </p:cNvSpPr>
              <p:nvPr/>
            </p:nvSpPr>
            <p:spPr bwMode="auto">
              <a:xfrm flipV="1">
                <a:off x="3296" y="1265"/>
                <a:ext cx="34" cy="15"/>
              </a:xfrm>
              <a:prstGeom prst="line">
                <a:avLst/>
              </a:pr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45" name="Line 461"/>
              <p:cNvSpPr>
                <a:spLocks noChangeShapeType="1"/>
              </p:cNvSpPr>
              <p:nvPr/>
            </p:nvSpPr>
            <p:spPr bwMode="auto">
              <a:xfrm flipV="1">
                <a:off x="3364" y="1236"/>
                <a:ext cx="33" cy="14"/>
              </a:xfrm>
              <a:prstGeom prst="line">
                <a:avLst/>
              </a:pr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46" name="Line 462"/>
              <p:cNvSpPr>
                <a:spLocks noChangeShapeType="1"/>
              </p:cNvSpPr>
              <p:nvPr/>
            </p:nvSpPr>
            <p:spPr bwMode="auto">
              <a:xfrm flipV="1">
                <a:off x="3431" y="1203"/>
                <a:ext cx="33" cy="19"/>
              </a:xfrm>
              <a:prstGeom prst="line">
                <a:avLst/>
              </a:pr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47" name="Line 463"/>
              <p:cNvSpPr>
                <a:spLocks noChangeShapeType="1"/>
              </p:cNvSpPr>
              <p:nvPr/>
            </p:nvSpPr>
            <p:spPr bwMode="auto">
              <a:xfrm flipV="1">
                <a:off x="3498" y="1174"/>
                <a:ext cx="34" cy="14"/>
              </a:xfrm>
              <a:prstGeom prst="line">
                <a:avLst/>
              </a:pr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48" name="Freeform 464"/>
              <p:cNvSpPr>
                <a:spLocks/>
              </p:cNvSpPr>
              <p:nvPr/>
            </p:nvSpPr>
            <p:spPr bwMode="auto">
              <a:xfrm>
                <a:off x="3569" y="1159"/>
                <a:ext cx="30" cy="1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30" y="19"/>
                  </a:cxn>
                </a:cxnLst>
                <a:rect l="0" t="0" r="r" b="b"/>
                <a:pathLst>
                  <a:path w="30" h="19">
                    <a:moveTo>
                      <a:pt x="0" y="0"/>
                    </a:moveTo>
                    <a:lnTo>
                      <a:pt x="0" y="0"/>
                    </a:lnTo>
                    <a:lnTo>
                      <a:pt x="30" y="19"/>
                    </a:lnTo>
                  </a:path>
                </a:pathLst>
              </a:custGeom>
              <a:noFill/>
              <a:ln w="635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49" name="Line 465"/>
              <p:cNvSpPr>
                <a:spLocks noChangeShapeType="1"/>
              </p:cNvSpPr>
              <p:nvPr/>
            </p:nvSpPr>
            <p:spPr bwMode="auto">
              <a:xfrm>
                <a:off x="3629" y="1200"/>
                <a:ext cx="34" cy="22"/>
              </a:xfrm>
              <a:prstGeom prst="line">
                <a:avLst/>
              </a:pr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50" name="Line 466"/>
              <p:cNvSpPr>
                <a:spLocks noChangeShapeType="1"/>
              </p:cNvSpPr>
              <p:nvPr/>
            </p:nvSpPr>
            <p:spPr bwMode="auto">
              <a:xfrm>
                <a:off x="3693" y="1240"/>
                <a:ext cx="30" cy="22"/>
              </a:xfrm>
              <a:prstGeom prst="line">
                <a:avLst/>
              </a:pr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51" name="Line 467"/>
              <p:cNvSpPr>
                <a:spLocks noChangeShapeType="1"/>
              </p:cNvSpPr>
              <p:nvPr/>
            </p:nvSpPr>
            <p:spPr bwMode="auto">
              <a:xfrm>
                <a:off x="3756" y="1276"/>
                <a:ext cx="38" cy="11"/>
              </a:xfrm>
              <a:prstGeom prst="line">
                <a:avLst/>
              </a:pr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52" name="Freeform 468"/>
              <p:cNvSpPr>
                <a:spLocks/>
              </p:cNvSpPr>
              <p:nvPr/>
            </p:nvSpPr>
            <p:spPr bwMode="auto">
              <a:xfrm>
                <a:off x="3827" y="1301"/>
                <a:ext cx="38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" y="8"/>
                  </a:cxn>
                  <a:cxn ang="0">
                    <a:pos x="38" y="12"/>
                  </a:cxn>
                </a:cxnLst>
                <a:rect l="0" t="0" r="r" b="b"/>
                <a:pathLst>
                  <a:path w="38" h="12">
                    <a:moveTo>
                      <a:pt x="0" y="0"/>
                    </a:moveTo>
                    <a:lnTo>
                      <a:pt x="22" y="8"/>
                    </a:lnTo>
                    <a:lnTo>
                      <a:pt x="38" y="12"/>
                    </a:lnTo>
                  </a:path>
                </a:pathLst>
              </a:custGeom>
              <a:noFill/>
              <a:ln w="635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53" name="Line 469"/>
              <p:cNvSpPr>
                <a:spLocks noChangeShapeType="1"/>
              </p:cNvSpPr>
              <p:nvPr/>
            </p:nvSpPr>
            <p:spPr bwMode="auto">
              <a:xfrm>
                <a:off x="3898" y="1317"/>
                <a:ext cx="38" cy="1"/>
              </a:xfrm>
              <a:prstGeom prst="line">
                <a:avLst/>
              </a:pr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54" name="Line 470"/>
              <p:cNvSpPr>
                <a:spLocks noChangeShapeType="1"/>
              </p:cNvSpPr>
              <p:nvPr/>
            </p:nvSpPr>
            <p:spPr bwMode="auto">
              <a:xfrm>
                <a:off x="3973" y="1313"/>
                <a:ext cx="37" cy="1"/>
              </a:xfrm>
              <a:prstGeom prst="line">
                <a:avLst/>
              </a:pr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55" name="Line 471"/>
              <p:cNvSpPr>
                <a:spLocks noChangeShapeType="1"/>
              </p:cNvSpPr>
              <p:nvPr/>
            </p:nvSpPr>
            <p:spPr bwMode="auto">
              <a:xfrm>
                <a:off x="4048" y="1309"/>
                <a:ext cx="37" cy="1"/>
              </a:xfrm>
              <a:prstGeom prst="line">
                <a:avLst/>
              </a:pr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56" name="Line 472"/>
              <p:cNvSpPr>
                <a:spLocks noChangeShapeType="1"/>
              </p:cNvSpPr>
              <p:nvPr/>
            </p:nvSpPr>
            <p:spPr bwMode="auto">
              <a:xfrm>
                <a:off x="4123" y="1305"/>
                <a:ext cx="37" cy="1"/>
              </a:xfrm>
              <a:prstGeom prst="line">
                <a:avLst/>
              </a:pr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57" name="Freeform 473"/>
              <p:cNvSpPr>
                <a:spLocks/>
              </p:cNvSpPr>
              <p:nvPr/>
            </p:nvSpPr>
            <p:spPr bwMode="auto">
              <a:xfrm>
                <a:off x="4198" y="1301"/>
                <a:ext cx="37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33" y="4"/>
                  </a:cxn>
                  <a:cxn ang="0">
                    <a:pos x="37" y="0"/>
                  </a:cxn>
                </a:cxnLst>
                <a:rect l="0" t="0" r="r" b="b"/>
                <a:pathLst>
                  <a:path w="37" h="4">
                    <a:moveTo>
                      <a:pt x="0" y="4"/>
                    </a:moveTo>
                    <a:lnTo>
                      <a:pt x="33" y="4"/>
                    </a:lnTo>
                    <a:lnTo>
                      <a:pt x="37" y="0"/>
                    </a:lnTo>
                  </a:path>
                </a:pathLst>
              </a:custGeom>
              <a:noFill/>
              <a:ln w="635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58" name="Line 474"/>
              <p:cNvSpPr>
                <a:spLocks noChangeShapeType="1"/>
              </p:cNvSpPr>
              <p:nvPr/>
            </p:nvSpPr>
            <p:spPr bwMode="auto">
              <a:xfrm>
                <a:off x="4272" y="1301"/>
                <a:ext cx="37" cy="1"/>
              </a:xfrm>
              <a:prstGeom prst="line">
                <a:avLst/>
              </a:pr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59" name="Line 475"/>
              <p:cNvSpPr>
                <a:spLocks noChangeShapeType="1"/>
              </p:cNvSpPr>
              <p:nvPr/>
            </p:nvSpPr>
            <p:spPr bwMode="auto">
              <a:xfrm>
                <a:off x="4346" y="1301"/>
                <a:ext cx="38" cy="1"/>
              </a:xfrm>
              <a:prstGeom prst="line">
                <a:avLst/>
              </a:pr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60" name="Line 476"/>
              <p:cNvSpPr>
                <a:spLocks noChangeShapeType="1"/>
              </p:cNvSpPr>
              <p:nvPr/>
            </p:nvSpPr>
            <p:spPr bwMode="auto">
              <a:xfrm>
                <a:off x="4421" y="1301"/>
                <a:ext cx="8" cy="1"/>
              </a:xfrm>
              <a:prstGeom prst="line">
                <a:avLst/>
              </a:prstGeom>
              <a:noFill/>
              <a:ln w="63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61" name="Line 477"/>
              <p:cNvSpPr>
                <a:spLocks noChangeShapeType="1"/>
              </p:cNvSpPr>
              <p:nvPr/>
            </p:nvSpPr>
            <p:spPr bwMode="auto">
              <a:xfrm>
                <a:off x="1465" y="1291"/>
                <a:ext cx="19" cy="4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62" name="Line 478"/>
              <p:cNvSpPr>
                <a:spLocks noChangeShapeType="1"/>
              </p:cNvSpPr>
              <p:nvPr/>
            </p:nvSpPr>
            <p:spPr bwMode="auto">
              <a:xfrm>
                <a:off x="1521" y="1295"/>
                <a:ext cx="19" cy="1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63" name="Line 479"/>
              <p:cNvSpPr>
                <a:spLocks noChangeShapeType="1"/>
              </p:cNvSpPr>
              <p:nvPr/>
            </p:nvSpPr>
            <p:spPr bwMode="auto">
              <a:xfrm>
                <a:off x="1577" y="1295"/>
                <a:ext cx="19" cy="1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64" name="Line 480"/>
              <p:cNvSpPr>
                <a:spLocks noChangeShapeType="1"/>
              </p:cNvSpPr>
              <p:nvPr/>
            </p:nvSpPr>
            <p:spPr bwMode="auto">
              <a:xfrm>
                <a:off x="1633" y="1298"/>
                <a:ext cx="19" cy="1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65" name="Line 481"/>
              <p:cNvSpPr>
                <a:spLocks noChangeShapeType="1"/>
              </p:cNvSpPr>
              <p:nvPr/>
            </p:nvSpPr>
            <p:spPr bwMode="auto">
              <a:xfrm>
                <a:off x="1689" y="1298"/>
                <a:ext cx="19" cy="1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66" name="Line 482"/>
              <p:cNvSpPr>
                <a:spLocks noChangeShapeType="1"/>
              </p:cNvSpPr>
              <p:nvPr/>
            </p:nvSpPr>
            <p:spPr bwMode="auto">
              <a:xfrm>
                <a:off x="1745" y="1298"/>
                <a:ext cx="19" cy="1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67" name="Line 483"/>
              <p:cNvSpPr>
                <a:spLocks noChangeShapeType="1"/>
              </p:cNvSpPr>
              <p:nvPr/>
            </p:nvSpPr>
            <p:spPr bwMode="auto">
              <a:xfrm>
                <a:off x="1802" y="1298"/>
                <a:ext cx="18" cy="1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68" name="Line 484"/>
              <p:cNvSpPr>
                <a:spLocks noChangeShapeType="1"/>
              </p:cNvSpPr>
              <p:nvPr/>
            </p:nvSpPr>
            <p:spPr bwMode="auto">
              <a:xfrm>
                <a:off x="1857" y="1298"/>
                <a:ext cx="19" cy="1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69" name="Line 485"/>
              <p:cNvSpPr>
                <a:spLocks noChangeShapeType="1"/>
              </p:cNvSpPr>
              <p:nvPr/>
            </p:nvSpPr>
            <p:spPr bwMode="auto">
              <a:xfrm>
                <a:off x="1914" y="1298"/>
                <a:ext cx="18" cy="1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70" name="Line 486"/>
              <p:cNvSpPr>
                <a:spLocks noChangeShapeType="1"/>
              </p:cNvSpPr>
              <p:nvPr/>
            </p:nvSpPr>
            <p:spPr bwMode="auto">
              <a:xfrm>
                <a:off x="1969" y="1298"/>
                <a:ext cx="20" cy="1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71" name="Line 487"/>
              <p:cNvSpPr>
                <a:spLocks noChangeShapeType="1"/>
              </p:cNvSpPr>
              <p:nvPr/>
            </p:nvSpPr>
            <p:spPr bwMode="auto">
              <a:xfrm>
                <a:off x="2025" y="1298"/>
                <a:ext cx="19" cy="1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72" name="Line 488"/>
              <p:cNvSpPr>
                <a:spLocks noChangeShapeType="1"/>
              </p:cNvSpPr>
              <p:nvPr/>
            </p:nvSpPr>
            <p:spPr bwMode="auto">
              <a:xfrm>
                <a:off x="2082" y="1298"/>
                <a:ext cx="18" cy="1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73" name="Freeform 489"/>
              <p:cNvSpPr>
                <a:spLocks/>
              </p:cNvSpPr>
              <p:nvPr/>
            </p:nvSpPr>
            <p:spPr bwMode="auto">
              <a:xfrm>
                <a:off x="2137" y="1295"/>
                <a:ext cx="20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6" y="3"/>
                  </a:cxn>
                  <a:cxn ang="0">
                    <a:pos x="20" y="0"/>
                  </a:cxn>
                </a:cxnLst>
                <a:rect l="0" t="0" r="r" b="b"/>
                <a:pathLst>
                  <a:path w="20" h="3">
                    <a:moveTo>
                      <a:pt x="0" y="3"/>
                    </a:moveTo>
                    <a:lnTo>
                      <a:pt x="16" y="3"/>
                    </a:lnTo>
                    <a:lnTo>
                      <a:pt x="20" y="0"/>
                    </a:lnTo>
                  </a:path>
                </a:pathLst>
              </a:custGeom>
              <a:noFill/>
              <a:ln w="6350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74" name="Line 490"/>
              <p:cNvSpPr>
                <a:spLocks noChangeShapeType="1"/>
              </p:cNvSpPr>
              <p:nvPr/>
            </p:nvSpPr>
            <p:spPr bwMode="auto">
              <a:xfrm>
                <a:off x="2194" y="1295"/>
                <a:ext cx="18" cy="1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75" name="Line 491"/>
              <p:cNvSpPr>
                <a:spLocks noChangeShapeType="1"/>
              </p:cNvSpPr>
              <p:nvPr/>
            </p:nvSpPr>
            <p:spPr bwMode="auto">
              <a:xfrm>
                <a:off x="2250" y="1291"/>
                <a:ext cx="19" cy="1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76" name="Line 492"/>
              <p:cNvSpPr>
                <a:spLocks noChangeShapeType="1"/>
              </p:cNvSpPr>
              <p:nvPr/>
            </p:nvSpPr>
            <p:spPr bwMode="auto">
              <a:xfrm>
                <a:off x="2306" y="1295"/>
                <a:ext cx="18" cy="1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77" name="Line 493"/>
              <p:cNvSpPr>
                <a:spLocks noChangeShapeType="1"/>
              </p:cNvSpPr>
              <p:nvPr/>
            </p:nvSpPr>
            <p:spPr bwMode="auto">
              <a:xfrm>
                <a:off x="2362" y="1298"/>
                <a:ext cx="19" cy="1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78" name="Line 494"/>
              <p:cNvSpPr>
                <a:spLocks noChangeShapeType="1"/>
              </p:cNvSpPr>
              <p:nvPr/>
            </p:nvSpPr>
            <p:spPr bwMode="auto">
              <a:xfrm>
                <a:off x="2418" y="1295"/>
                <a:ext cx="19" cy="1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79" name="Line 495"/>
              <p:cNvSpPr>
                <a:spLocks noChangeShapeType="1"/>
              </p:cNvSpPr>
              <p:nvPr/>
            </p:nvSpPr>
            <p:spPr bwMode="auto">
              <a:xfrm>
                <a:off x="2474" y="1295"/>
                <a:ext cx="18" cy="1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80" name="Line 496"/>
              <p:cNvSpPr>
                <a:spLocks noChangeShapeType="1"/>
              </p:cNvSpPr>
              <p:nvPr/>
            </p:nvSpPr>
            <p:spPr bwMode="auto">
              <a:xfrm>
                <a:off x="2530" y="1291"/>
                <a:ext cx="19" cy="1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81" name="Line 497"/>
              <p:cNvSpPr>
                <a:spLocks noChangeShapeType="1"/>
              </p:cNvSpPr>
              <p:nvPr/>
            </p:nvSpPr>
            <p:spPr bwMode="auto">
              <a:xfrm>
                <a:off x="2586" y="1291"/>
                <a:ext cx="19" cy="1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82" name="Line 498"/>
              <p:cNvSpPr>
                <a:spLocks noChangeShapeType="1"/>
              </p:cNvSpPr>
              <p:nvPr/>
            </p:nvSpPr>
            <p:spPr bwMode="auto">
              <a:xfrm>
                <a:off x="2642" y="1287"/>
                <a:ext cx="19" cy="1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83" name="Line 499"/>
              <p:cNvSpPr>
                <a:spLocks noChangeShapeType="1"/>
              </p:cNvSpPr>
              <p:nvPr/>
            </p:nvSpPr>
            <p:spPr bwMode="auto">
              <a:xfrm>
                <a:off x="2699" y="1287"/>
                <a:ext cx="18" cy="1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84" name="Line 500"/>
              <p:cNvSpPr>
                <a:spLocks noChangeShapeType="1"/>
              </p:cNvSpPr>
              <p:nvPr/>
            </p:nvSpPr>
            <p:spPr bwMode="auto">
              <a:xfrm>
                <a:off x="2754" y="1287"/>
                <a:ext cx="20" cy="1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85" name="Line 501"/>
              <p:cNvSpPr>
                <a:spLocks noChangeShapeType="1"/>
              </p:cNvSpPr>
              <p:nvPr/>
            </p:nvSpPr>
            <p:spPr bwMode="auto">
              <a:xfrm>
                <a:off x="2810" y="1291"/>
                <a:ext cx="19" cy="1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86" name="Line 502"/>
              <p:cNvSpPr>
                <a:spLocks noChangeShapeType="1"/>
              </p:cNvSpPr>
              <p:nvPr/>
            </p:nvSpPr>
            <p:spPr bwMode="auto">
              <a:xfrm>
                <a:off x="2867" y="1295"/>
                <a:ext cx="18" cy="3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87" name="Line 503"/>
              <p:cNvSpPr>
                <a:spLocks noChangeShapeType="1"/>
              </p:cNvSpPr>
              <p:nvPr/>
            </p:nvSpPr>
            <p:spPr bwMode="auto">
              <a:xfrm>
                <a:off x="2922" y="1298"/>
                <a:ext cx="19" cy="3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88" name="Line 504"/>
              <p:cNvSpPr>
                <a:spLocks noChangeShapeType="1"/>
              </p:cNvSpPr>
              <p:nvPr/>
            </p:nvSpPr>
            <p:spPr bwMode="auto">
              <a:xfrm>
                <a:off x="2979" y="1305"/>
                <a:ext cx="18" cy="4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89" name="Line 505"/>
              <p:cNvSpPr>
                <a:spLocks noChangeShapeType="1"/>
              </p:cNvSpPr>
              <p:nvPr/>
            </p:nvSpPr>
            <p:spPr bwMode="auto">
              <a:xfrm>
                <a:off x="3031" y="1323"/>
                <a:ext cx="19" cy="8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90" name="Line 506"/>
              <p:cNvSpPr>
                <a:spLocks noChangeShapeType="1"/>
              </p:cNvSpPr>
              <p:nvPr/>
            </p:nvSpPr>
            <p:spPr bwMode="auto">
              <a:xfrm>
                <a:off x="3083" y="1342"/>
                <a:ext cx="19" cy="7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91" name="Line 507"/>
              <p:cNvSpPr>
                <a:spLocks noChangeShapeType="1"/>
              </p:cNvSpPr>
              <p:nvPr/>
            </p:nvSpPr>
            <p:spPr bwMode="auto">
              <a:xfrm>
                <a:off x="3135" y="1364"/>
                <a:ext cx="19" cy="4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92" name="Line 508"/>
              <p:cNvSpPr>
                <a:spLocks noChangeShapeType="1"/>
              </p:cNvSpPr>
              <p:nvPr/>
            </p:nvSpPr>
            <p:spPr bwMode="auto">
              <a:xfrm>
                <a:off x="3188" y="1382"/>
                <a:ext cx="18" cy="8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93" name="Line 509"/>
              <p:cNvSpPr>
                <a:spLocks noChangeShapeType="1"/>
              </p:cNvSpPr>
              <p:nvPr/>
            </p:nvSpPr>
            <p:spPr bwMode="auto">
              <a:xfrm>
                <a:off x="3240" y="1404"/>
                <a:ext cx="11" cy="15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94" name="Line 510"/>
              <p:cNvSpPr>
                <a:spLocks noChangeShapeType="1"/>
              </p:cNvSpPr>
              <p:nvPr/>
            </p:nvSpPr>
            <p:spPr bwMode="auto">
              <a:xfrm>
                <a:off x="3273" y="1448"/>
                <a:ext cx="12" cy="15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95" name="Line 511"/>
              <p:cNvSpPr>
                <a:spLocks noChangeShapeType="1"/>
              </p:cNvSpPr>
              <p:nvPr/>
            </p:nvSpPr>
            <p:spPr bwMode="auto">
              <a:xfrm>
                <a:off x="3308" y="1492"/>
                <a:ext cx="11" cy="11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96" name="Line 512"/>
              <p:cNvSpPr>
                <a:spLocks noChangeShapeType="1"/>
              </p:cNvSpPr>
              <p:nvPr/>
            </p:nvSpPr>
            <p:spPr bwMode="auto">
              <a:xfrm>
                <a:off x="3345" y="1533"/>
                <a:ext cx="11" cy="14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97" name="Line 513"/>
              <p:cNvSpPr>
                <a:spLocks noChangeShapeType="1"/>
              </p:cNvSpPr>
              <p:nvPr/>
            </p:nvSpPr>
            <p:spPr bwMode="auto">
              <a:xfrm>
                <a:off x="3379" y="1577"/>
                <a:ext cx="11" cy="14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98" name="Line 514"/>
              <p:cNvSpPr>
                <a:spLocks noChangeShapeType="1"/>
              </p:cNvSpPr>
              <p:nvPr/>
            </p:nvSpPr>
            <p:spPr bwMode="auto">
              <a:xfrm>
                <a:off x="3413" y="1620"/>
                <a:ext cx="10" cy="15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899" name="Line 515"/>
              <p:cNvSpPr>
                <a:spLocks noChangeShapeType="1"/>
              </p:cNvSpPr>
              <p:nvPr/>
            </p:nvSpPr>
            <p:spPr bwMode="auto">
              <a:xfrm>
                <a:off x="3446" y="1664"/>
                <a:ext cx="15" cy="15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900" name="Line 516"/>
              <p:cNvSpPr>
                <a:spLocks noChangeShapeType="1"/>
              </p:cNvSpPr>
              <p:nvPr/>
            </p:nvSpPr>
            <p:spPr bwMode="auto">
              <a:xfrm>
                <a:off x="3484" y="1704"/>
                <a:ext cx="10" cy="15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901" name="Line 517"/>
              <p:cNvSpPr>
                <a:spLocks noChangeShapeType="1"/>
              </p:cNvSpPr>
              <p:nvPr/>
            </p:nvSpPr>
            <p:spPr bwMode="auto">
              <a:xfrm>
                <a:off x="3517" y="1748"/>
                <a:ext cx="11" cy="15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902" name="Line 518"/>
              <p:cNvSpPr>
                <a:spLocks noChangeShapeType="1"/>
              </p:cNvSpPr>
              <p:nvPr/>
            </p:nvSpPr>
            <p:spPr bwMode="auto">
              <a:xfrm>
                <a:off x="3551" y="1793"/>
                <a:ext cx="10" cy="14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903" name="Line 519"/>
              <p:cNvSpPr>
                <a:spLocks noChangeShapeType="1"/>
              </p:cNvSpPr>
              <p:nvPr/>
            </p:nvSpPr>
            <p:spPr bwMode="auto">
              <a:xfrm flipV="1">
                <a:off x="3577" y="1770"/>
                <a:ext cx="7" cy="19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904" name="Line 520"/>
              <p:cNvSpPr>
                <a:spLocks noChangeShapeType="1"/>
              </p:cNvSpPr>
              <p:nvPr/>
            </p:nvSpPr>
            <p:spPr bwMode="auto">
              <a:xfrm flipV="1">
                <a:off x="3595" y="1719"/>
                <a:ext cx="4" cy="19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905" name="Line 521"/>
              <p:cNvSpPr>
                <a:spLocks noChangeShapeType="1"/>
              </p:cNvSpPr>
              <p:nvPr/>
            </p:nvSpPr>
            <p:spPr bwMode="auto">
              <a:xfrm flipV="1">
                <a:off x="3610" y="1668"/>
                <a:ext cx="8" cy="18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906" name="Line 522"/>
              <p:cNvSpPr>
                <a:spLocks noChangeShapeType="1"/>
              </p:cNvSpPr>
              <p:nvPr/>
            </p:nvSpPr>
            <p:spPr bwMode="auto">
              <a:xfrm flipV="1">
                <a:off x="3629" y="1613"/>
                <a:ext cx="3" cy="18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907" name="Line 523"/>
              <p:cNvSpPr>
                <a:spLocks noChangeShapeType="1"/>
              </p:cNvSpPr>
              <p:nvPr/>
            </p:nvSpPr>
            <p:spPr bwMode="auto">
              <a:xfrm flipV="1">
                <a:off x="3644" y="1561"/>
                <a:ext cx="8" cy="19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908" name="Line 524"/>
              <p:cNvSpPr>
                <a:spLocks noChangeShapeType="1"/>
              </p:cNvSpPr>
              <p:nvPr/>
            </p:nvSpPr>
            <p:spPr bwMode="auto">
              <a:xfrm flipV="1">
                <a:off x="3663" y="1510"/>
                <a:ext cx="3" cy="19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909" name="Line 525"/>
              <p:cNvSpPr>
                <a:spLocks noChangeShapeType="1"/>
              </p:cNvSpPr>
              <p:nvPr/>
            </p:nvSpPr>
            <p:spPr bwMode="auto">
              <a:xfrm flipV="1">
                <a:off x="3677" y="1456"/>
                <a:ext cx="8" cy="18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910" name="Line 526"/>
              <p:cNvSpPr>
                <a:spLocks noChangeShapeType="1"/>
              </p:cNvSpPr>
              <p:nvPr/>
            </p:nvSpPr>
            <p:spPr bwMode="auto">
              <a:xfrm flipV="1">
                <a:off x="3697" y="1404"/>
                <a:ext cx="3" cy="18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911" name="Line 527"/>
              <p:cNvSpPr>
                <a:spLocks noChangeShapeType="1"/>
              </p:cNvSpPr>
              <p:nvPr/>
            </p:nvSpPr>
            <p:spPr bwMode="auto">
              <a:xfrm flipV="1">
                <a:off x="3711" y="1353"/>
                <a:ext cx="8" cy="18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912" name="Line 528"/>
              <p:cNvSpPr>
                <a:spLocks noChangeShapeType="1"/>
              </p:cNvSpPr>
              <p:nvPr/>
            </p:nvSpPr>
            <p:spPr bwMode="auto">
              <a:xfrm flipV="1">
                <a:off x="3730" y="1309"/>
                <a:ext cx="15" cy="12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913" name="Line 529"/>
              <p:cNvSpPr>
                <a:spLocks noChangeShapeType="1"/>
              </p:cNvSpPr>
              <p:nvPr/>
            </p:nvSpPr>
            <p:spPr bwMode="auto">
              <a:xfrm flipV="1">
                <a:off x="3774" y="1273"/>
                <a:ext cx="16" cy="10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914" name="Line 530"/>
              <p:cNvSpPr>
                <a:spLocks noChangeShapeType="1"/>
              </p:cNvSpPr>
              <p:nvPr/>
            </p:nvSpPr>
            <p:spPr bwMode="auto">
              <a:xfrm flipV="1">
                <a:off x="3819" y="1240"/>
                <a:ext cx="16" cy="10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915" name="Line 531"/>
              <p:cNvSpPr>
                <a:spLocks noChangeShapeType="1"/>
              </p:cNvSpPr>
              <p:nvPr/>
            </p:nvSpPr>
            <p:spPr bwMode="auto">
              <a:xfrm>
                <a:off x="3865" y="1232"/>
                <a:ext cx="18" cy="8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916" name="Line 532"/>
              <p:cNvSpPr>
                <a:spLocks noChangeShapeType="1"/>
              </p:cNvSpPr>
              <p:nvPr/>
            </p:nvSpPr>
            <p:spPr bwMode="auto">
              <a:xfrm>
                <a:off x="3916" y="1250"/>
                <a:ext cx="16" cy="8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917" name="Line 533"/>
              <p:cNvSpPr>
                <a:spLocks noChangeShapeType="1"/>
              </p:cNvSpPr>
              <p:nvPr/>
            </p:nvSpPr>
            <p:spPr bwMode="auto">
              <a:xfrm>
                <a:off x="3969" y="1269"/>
                <a:ext cx="18" cy="4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918" name="Line 534"/>
              <p:cNvSpPr>
                <a:spLocks noChangeShapeType="1"/>
              </p:cNvSpPr>
              <p:nvPr/>
            </p:nvSpPr>
            <p:spPr bwMode="auto">
              <a:xfrm>
                <a:off x="4025" y="1280"/>
                <a:ext cx="19" cy="1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919" name="Freeform 535"/>
              <p:cNvSpPr>
                <a:spLocks/>
              </p:cNvSpPr>
              <p:nvPr/>
            </p:nvSpPr>
            <p:spPr bwMode="auto">
              <a:xfrm>
                <a:off x="4081" y="1280"/>
                <a:ext cx="19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0"/>
                  </a:cxn>
                  <a:cxn ang="0">
                    <a:pos x="19" y="0"/>
                  </a:cxn>
                </a:cxnLst>
                <a:rect l="0" t="0" r="r" b="b"/>
                <a:pathLst>
                  <a:path w="19">
                    <a:moveTo>
                      <a:pt x="0" y="0"/>
                    </a:moveTo>
                    <a:lnTo>
                      <a:pt x="12" y="0"/>
                    </a:lnTo>
                    <a:lnTo>
                      <a:pt x="19" y="0"/>
                    </a:lnTo>
                  </a:path>
                </a:pathLst>
              </a:custGeom>
              <a:noFill/>
              <a:ln w="6350">
                <a:solidFill>
                  <a:srgbClr val="00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920" name="Line 536"/>
              <p:cNvSpPr>
                <a:spLocks noChangeShapeType="1"/>
              </p:cNvSpPr>
              <p:nvPr/>
            </p:nvSpPr>
            <p:spPr bwMode="auto">
              <a:xfrm>
                <a:off x="4137" y="1280"/>
                <a:ext cx="19" cy="1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921" name="Line 537"/>
              <p:cNvSpPr>
                <a:spLocks noChangeShapeType="1"/>
              </p:cNvSpPr>
              <p:nvPr/>
            </p:nvSpPr>
            <p:spPr bwMode="auto">
              <a:xfrm>
                <a:off x="4194" y="1280"/>
                <a:ext cx="18" cy="1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922" name="Line 538"/>
              <p:cNvSpPr>
                <a:spLocks noChangeShapeType="1"/>
              </p:cNvSpPr>
              <p:nvPr/>
            </p:nvSpPr>
            <p:spPr bwMode="auto">
              <a:xfrm>
                <a:off x="4249" y="1283"/>
                <a:ext cx="20" cy="1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923" name="Line 539"/>
              <p:cNvSpPr>
                <a:spLocks noChangeShapeType="1"/>
              </p:cNvSpPr>
              <p:nvPr/>
            </p:nvSpPr>
            <p:spPr bwMode="auto">
              <a:xfrm>
                <a:off x="4306" y="1287"/>
                <a:ext cx="18" cy="1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924" name="Line 540"/>
              <p:cNvSpPr>
                <a:spLocks noChangeShapeType="1"/>
              </p:cNvSpPr>
              <p:nvPr/>
            </p:nvSpPr>
            <p:spPr bwMode="auto">
              <a:xfrm>
                <a:off x="4362" y="1287"/>
                <a:ext cx="18" cy="4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925" name="Line 541"/>
              <p:cNvSpPr>
                <a:spLocks noChangeShapeType="1"/>
              </p:cNvSpPr>
              <p:nvPr/>
            </p:nvSpPr>
            <p:spPr bwMode="auto">
              <a:xfrm>
                <a:off x="4417" y="1291"/>
                <a:ext cx="12" cy="1"/>
              </a:xfrm>
              <a:prstGeom prst="line">
                <a:avLst/>
              </a:prstGeom>
              <a:noFill/>
              <a:ln w="635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80926" name="Freeform 542"/>
              <p:cNvSpPr>
                <a:spLocks/>
              </p:cNvSpPr>
              <p:nvPr/>
            </p:nvSpPr>
            <p:spPr bwMode="auto">
              <a:xfrm>
                <a:off x="1465" y="1097"/>
                <a:ext cx="2964" cy="768"/>
              </a:xfrm>
              <a:custGeom>
                <a:avLst/>
                <a:gdLst/>
                <a:ahLst/>
                <a:cxnLst>
                  <a:cxn ang="0">
                    <a:pos x="0" y="198"/>
                  </a:cxn>
                  <a:cxn ang="0">
                    <a:pos x="165" y="201"/>
                  </a:cxn>
                  <a:cxn ang="0">
                    <a:pos x="317" y="204"/>
                  </a:cxn>
                  <a:cxn ang="0">
                    <a:pos x="595" y="204"/>
                  </a:cxn>
                  <a:cxn ang="0">
                    <a:pos x="688" y="201"/>
                  </a:cxn>
                  <a:cxn ang="0">
                    <a:pos x="818" y="194"/>
                  </a:cxn>
                  <a:cxn ang="0">
                    <a:pos x="950" y="201"/>
                  </a:cxn>
                  <a:cxn ang="0">
                    <a:pos x="1050" y="198"/>
                  </a:cxn>
                  <a:cxn ang="0">
                    <a:pos x="1167" y="194"/>
                  </a:cxn>
                  <a:cxn ang="0">
                    <a:pos x="1323" y="179"/>
                  </a:cxn>
                  <a:cxn ang="0">
                    <a:pos x="1510" y="179"/>
                  </a:cxn>
                  <a:cxn ang="0">
                    <a:pos x="1768" y="131"/>
                  </a:cxn>
                  <a:cxn ang="0">
                    <a:pos x="2104" y="0"/>
                  </a:cxn>
                  <a:cxn ang="0">
                    <a:pos x="2261" y="641"/>
                  </a:cxn>
                  <a:cxn ang="0">
                    <a:pos x="2384" y="768"/>
                  </a:cxn>
                  <a:cxn ang="0">
                    <a:pos x="2471" y="260"/>
                  </a:cxn>
                  <a:cxn ang="0">
                    <a:pos x="2545" y="179"/>
                  </a:cxn>
                  <a:cxn ang="0">
                    <a:pos x="2628" y="190"/>
                  </a:cxn>
                  <a:cxn ang="0">
                    <a:pos x="2766" y="190"/>
                  </a:cxn>
                  <a:cxn ang="0">
                    <a:pos x="2964" y="198"/>
                  </a:cxn>
                </a:cxnLst>
                <a:rect l="0" t="0" r="r" b="b"/>
                <a:pathLst>
                  <a:path w="2964" h="768">
                    <a:moveTo>
                      <a:pt x="0" y="198"/>
                    </a:moveTo>
                    <a:lnTo>
                      <a:pt x="165" y="201"/>
                    </a:lnTo>
                    <a:lnTo>
                      <a:pt x="317" y="204"/>
                    </a:lnTo>
                    <a:lnTo>
                      <a:pt x="595" y="204"/>
                    </a:lnTo>
                    <a:lnTo>
                      <a:pt x="688" y="201"/>
                    </a:lnTo>
                    <a:lnTo>
                      <a:pt x="818" y="194"/>
                    </a:lnTo>
                    <a:lnTo>
                      <a:pt x="950" y="201"/>
                    </a:lnTo>
                    <a:lnTo>
                      <a:pt x="1050" y="198"/>
                    </a:lnTo>
                    <a:lnTo>
                      <a:pt x="1167" y="194"/>
                    </a:lnTo>
                    <a:lnTo>
                      <a:pt x="1323" y="179"/>
                    </a:lnTo>
                    <a:lnTo>
                      <a:pt x="1510" y="179"/>
                    </a:lnTo>
                    <a:lnTo>
                      <a:pt x="1768" y="131"/>
                    </a:lnTo>
                    <a:lnTo>
                      <a:pt x="2104" y="0"/>
                    </a:lnTo>
                    <a:lnTo>
                      <a:pt x="2261" y="641"/>
                    </a:lnTo>
                    <a:lnTo>
                      <a:pt x="2384" y="768"/>
                    </a:lnTo>
                    <a:lnTo>
                      <a:pt x="2471" y="260"/>
                    </a:lnTo>
                    <a:lnTo>
                      <a:pt x="2545" y="179"/>
                    </a:lnTo>
                    <a:lnTo>
                      <a:pt x="2628" y="190"/>
                    </a:lnTo>
                    <a:lnTo>
                      <a:pt x="2766" y="190"/>
                    </a:lnTo>
                    <a:lnTo>
                      <a:pt x="2964" y="198"/>
                    </a:lnTo>
                  </a:path>
                </a:pathLst>
              </a:custGeom>
              <a:noFill/>
              <a:ln w="6350">
                <a:solidFill>
                  <a:srgbClr val="FF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/>
              </a:p>
            </p:txBody>
          </p:sp>
        </p:grpSp>
        <p:sp>
          <p:nvSpPr>
            <p:cNvPr id="1680927" name="Rectangle 543"/>
            <p:cNvSpPr>
              <a:spLocks noChangeArrowheads="1"/>
            </p:cNvSpPr>
            <p:nvPr/>
          </p:nvSpPr>
          <p:spPr bwMode="auto">
            <a:xfrm rot="16200000">
              <a:off x="3664792" y="4289286"/>
              <a:ext cx="2865346" cy="2304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spcBef>
                  <a:spcPct val="0"/>
                </a:spcBef>
                <a:buFontTx/>
                <a:buNone/>
              </a:pPr>
              <a:r>
                <a:rPr lang="en-US" sz="1400" b="0" i="0">
                  <a:solidFill>
                    <a:srgbClr val="000000"/>
                  </a:solidFill>
                  <a:ea typeface="ＭＳ Ｐゴシック" pitchFamily="64" charset="-128"/>
                </a:rPr>
                <a:t>Change in mutual inductance (</a:t>
              </a:r>
              <a:r>
                <a:rPr lang="en-US" sz="1400" b="0" i="0">
                  <a:solidFill>
                    <a:srgbClr val="000000"/>
                  </a:solidFill>
                  <a:latin typeface="Arial"/>
                  <a:ea typeface="ＭＳ Ｐゴシック" pitchFamily="64" charset="-128"/>
                </a:rPr>
                <a:t>µ</a:t>
              </a:r>
              <a:r>
                <a:rPr lang="en-US" sz="1400" b="0" i="0">
                  <a:solidFill>
                    <a:srgbClr val="000000"/>
                  </a:solidFill>
                  <a:ea typeface="ＭＳ Ｐゴシック" pitchFamily="64" charset="-128"/>
                </a:rPr>
                <a:t>H)</a:t>
              </a:r>
              <a:endParaRPr lang="en-US" sz="1400" b="0" i="0">
                <a:solidFill>
                  <a:schemeClr val="tx1"/>
                </a:solidFill>
                <a:latin typeface="Arial" charset="0"/>
                <a:ea typeface="ＭＳ Ｐゴシック" pitchFamily="64" charset="-128"/>
              </a:endParaRPr>
            </a:p>
          </p:txBody>
        </p:sp>
      </p:grpSp>
      <p:sp>
        <p:nvSpPr>
          <p:cNvPr id="540" name="TextBox 539"/>
          <p:cNvSpPr txBox="1"/>
          <p:nvPr/>
        </p:nvSpPr>
        <p:spPr>
          <a:xfrm>
            <a:off x="990600" y="6096000"/>
            <a:ext cx="5638800" cy="41549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115888" lvl="1" indent="-115888">
              <a:buFont typeface="Arial" pitchFamily="34" charset="0"/>
              <a:buChar char="•"/>
            </a:pPr>
            <a:r>
              <a:rPr lang="en-US" sz="1050" i="0" dirty="0" smtClean="0">
                <a:solidFill>
                  <a:schemeClr val="tx1"/>
                </a:solidFill>
              </a:rPr>
              <a:t>M. Bell (PPPL - P.I.), N. </a:t>
            </a:r>
            <a:r>
              <a:rPr lang="en-US" sz="1050" i="0" dirty="0" err="1" smtClean="0">
                <a:solidFill>
                  <a:schemeClr val="tx1"/>
                </a:solidFill>
              </a:rPr>
              <a:t>Pomphrey</a:t>
            </a:r>
            <a:r>
              <a:rPr lang="en-US" sz="1050" i="0" dirty="0" smtClean="0">
                <a:solidFill>
                  <a:schemeClr val="tx1"/>
                </a:solidFill>
              </a:rPr>
              <a:t> (PPPL), A. Boozer (Columbia University)</a:t>
            </a:r>
          </a:p>
          <a:p>
            <a:pPr marL="115888" lvl="1" indent="-115888">
              <a:buFont typeface="Arial" pitchFamily="34" charset="0"/>
              <a:buChar char="•"/>
            </a:pPr>
            <a:r>
              <a:rPr lang="en-US" sz="1050" i="0" dirty="0" smtClean="0">
                <a:solidFill>
                  <a:schemeClr val="tx1"/>
                </a:solidFill>
              </a:rPr>
              <a:t>Final Report submitted spring 2011</a:t>
            </a:r>
            <a:endParaRPr kumimoji="0" lang="en-US" sz="11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itchFamily="34" charset="0"/>
              <a:ea typeface="+mn-ea"/>
              <a:cs typeface="Arial" charset="0"/>
            </a:endParaRPr>
          </a:p>
        </p:txBody>
      </p:sp>
      <p:sp>
        <p:nvSpPr>
          <p:cNvPr id="541" name="TextBox 540"/>
          <p:cNvSpPr txBox="1"/>
          <p:nvPr/>
        </p:nvSpPr>
        <p:spPr>
          <a:xfrm>
            <a:off x="6858000" y="6324600"/>
            <a:ext cx="1387098" cy="187744"/>
          </a:xfrm>
          <a:prstGeom prst="rect">
            <a:avLst/>
          </a:prstGeom>
          <a:solidFill>
            <a:srgbClr val="CCECFF"/>
          </a:solidFill>
          <a:ln w="31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tIns="0" rIns="45720" bIns="18288" rtlCol="0">
            <a:spAutoFit/>
          </a:bodyPr>
          <a:lstStyle/>
          <a:p>
            <a:pPr marL="57150" indent="-57150" algn="ctr"/>
            <a:r>
              <a:rPr lang="en-US" sz="1100" i="0" dirty="0" smtClean="0">
                <a:solidFill>
                  <a:schemeClr val="tx2"/>
                </a:solidFill>
                <a:latin typeface="Arial Narrow" pitchFamily="34" charset="0"/>
              </a:rPr>
              <a:t>Columbia University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NSTX Upgrade, ST-FNSF/Pilot Supplemental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Access to reduced collisionality is needed to understand  underlying causes of ST transport, scaling to next-steps</a:t>
            </a:r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86200" y="4191000"/>
            <a:ext cx="4800600" cy="609600"/>
          </a:xfrm>
        </p:spPr>
        <p:txBody>
          <a:bodyPr/>
          <a:lstStyle/>
          <a:p>
            <a:pPr marL="115888" indent="-115888">
              <a:lnSpc>
                <a:spcPct val="90000"/>
              </a:lnSpc>
            </a:pPr>
            <a:r>
              <a:rPr lang="en-US" sz="2000" smtClean="0"/>
              <a:t> </a:t>
            </a:r>
            <a:r>
              <a:rPr lang="en-US" sz="2000" smtClean="0">
                <a:latin typeface="Symbol" pitchFamily="18" charset="2"/>
              </a:rPr>
              <a:t>n</a:t>
            </a:r>
            <a:r>
              <a:rPr lang="en-US" sz="2000" smtClean="0"/>
              <a:t>* also impacts RWM stability, rotation damping, range of other physics</a:t>
            </a:r>
            <a:endParaRPr lang="en-US" smtClean="0"/>
          </a:p>
        </p:txBody>
      </p:sp>
      <p:pic>
        <p:nvPicPr>
          <p:cNvPr id="30725" name="Picture 4" descr="untitl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50" y="1165225"/>
            <a:ext cx="3117850" cy="279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152400" y="3962400"/>
            <a:ext cx="3352800" cy="182563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i="0">
                <a:solidFill>
                  <a:schemeClr val="tx1"/>
                </a:solidFill>
              </a:rPr>
              <a:t>Normalized electron collisionality </a:t>
            </a:r>
            <a:r>
              <a:rPr lang="en-US" i="0">
                <a:solidFill>
                  <a:schemeClr val="tx1"/>
                </a:solidFill>
                <a:latin typeface="Symbol" pitchFamily="18" charset="2"/>
              </a:rPr>
              <a:t>n</a:t>
            </a:r>
            <a:r>
              <a:rPr lang="en-US" i="0" baseline="-25000">
                <a:solidFill>
                  <a:schemeClr val="tx1"/>
                </a:solidFill>
              </a:rPr>
              <a:t>e</a:t>
            </a:r>
            <a:r>
              <a:rPr lang="en-US" i="0">
                <a:solidFill>
                  <a:schemeClr val="tx1"/>
                </a:solidFill>
              </a:rPr>
              <a:t>* </a:t>
            </a:r>
            <a:r>
              <a:rPr lang="en-US" i="0">
                <a:solidFill>
                  <a:schemeClr val="tx1"/>
                </a:solidFill>
                <a:sym typeface="Symbol" pitchFamily="18" charset="2"/>
              </a:rPr>
              <a:t> n</a:t>
            </a:r>
            <a:r>
              <a:rPr lang="en-US" i="0" baseline="-25000">
                <a:solidFill>
                  <a:schemeClr val="tx1"/>
                </a:solidFill>
                <a:sym typeface="Symbol" pitchFamily="18" charset="2"/>
              </a:rPr>
              <a:t>e </a:t>
            </a:r>
            <a:r>
              <a:rPr lang="en-US" i="0">
                <a:solidFill>
                  <a:schemeClr val="tx1"/>
                </a:solidFill>
                <a:sym typeface="Symbol" pitchFamily="18" charset="2"/>
              </a:rPr>
              <a:t>/</a:t>
            </a:r>
            <a:r>
              <a:rPr lang="en-US" sz="800" i="0">
                <a:solidFill>
                  <a:schemeClr val="tx1"/>
                </a:solidFill>
                <a:sym typeface="Symbol" pitchFamily="18" charset="2"/>
              </a:rPr>
              <a:t> </a:t>
            </a:r>
            <a:r>
              <a:rPr lang="en-US" i="0">
                <a:solidFill>
                  <a:schemeClr val="tx1"/>
                </a:solidFill>
                <a:sym typeface="Symbol" pitchFamily="18" charset="2"/>
              </a:rPr>
              <a:t>T</a:t>
            </a:r>
            <a:r>
              <a:rPr lang="en-US" i="0" baseline="-25000">
                <a:solidFill>
                  <a:schemeClr val="tx1"/>
                </a:solidFill>
                <a:sym typeface="Symbol" pitchFamily="18" charset="2"/>
              </a:rPr>
              <a:t>e</a:t>
            </a:r>
            <a:r>
              <a:rPr lang="en-US" i="0" baseline="30000">
                <a:solidFill>
                  <a:schemeClr val="tx1"/>
                </a:solidFill>
                <a:sym typeface="Symbol" pitchFamily="18" charset="2"/>
              </a:rPr>
              <a:t>2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114800" y="2505075"/>
            <a:ext cx="4800600" cy="695325"/>
            <a:chOff x="2544" y="1488"/>
            <a:chExt cx="3024" cy="438"/>
          </a:xfrm>
        </p:grpSpPr>
        <p:sp>
          <p:nvSpPr>
            <p:cNvPr id="30742" name="Rectangle 8"/>
            <p:cNvSpPr>
              <a:spLocks noChangeArrowheads="1"/>
            </p:cNvSpPr>
            <p:nvPr/>
          </p:nvSpPr>
          <p:spPr bwMode="auto">
            <a:xfrm>
              <a:off x="4704" y="1536"/>
              <a:ext cx="528" cy="288"/>
            </a:xfrm>
            <a:prstGeom prst="rect">
              <a:avLst/>
            </a:prstGeom>
            <a:solidFill>
              <a:srgbClr val="EAEAEA"/>
            </a:solidFill>
            <a:ln w="31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>
                <a:spcBef>
                  <a:spcPct val="20000"/>
                </a:spcBef>
                <a:buFontTx/>
                <a:buChar char="•"/>
              </a:pPr>
              <a:endParaRPr lang="en-US"/>
            </a:p>
          </p:txBody>
        </p:sp>
        <p:sp>
          <p:nvSpPr>
            <p:cNvPr id="30743" name="Text Box 9"/>
            <p:cNvSpPr txBox="1">
              <a:spLocks noChangeArrowheads="1"/>
            </p:cNvSpPr>
            <p:nvPr/>
          </p:nvSpPr>
          <p:spPr bwMode="auto">
            <a:xfrm>
              <a:off x="2544" y="1488"/>
              <a:ext cx="3024" cy="438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  <p:txBody>
            <a:bodyPr lIns="0" tIns="91440" rIns="0" bIns="9144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600" b="0" i="0">
                  <a:solidFill>
                    <a:schemeClr val="accent2"/>
                  </a:solidFill>
                </a:rPr>
                <a:t>ITER B</a:t>
              </a:r>
              <a:r>
                <a:rPr lang="en-US" sz="1600" b="0" i="0">
                  <a:solidFill>
                    <a:schemeClr val="accent2"/>
                  </a:solidFill>
                  <a:latin typeface="Symbol" pitchFamily="18" charset="2"/>
                </a:rPr>
                <a:t>t</a:t>
              </a:r>
              <a:r>
                <a:rPr lang="en-US" sz="1600" b="0" i="0" baseline="-25000">
                  <a:solidFill>
                    <a:schemeClr val="accent2"/>
                  </a:solidFill>
                </a:rPr>
                <a:t>E </a:t>
              </a:r>
              <a:r>
                <a:rPr lang="en-US" sz="1600" b="0" i="0">
                  <a:solidFill>
                    <a:schemeClr val="accent2"/>
                  </a:solidFill>
                </a:rPr>
                <a:t>(e-static g-Bohm)</a:t>
              </a:r>
              <a:r>
                <a:rPr lang="en-US" sz="1800">
                  <a:solidFill>
                    <a:schemeClr val="accent2"/>
                  </a:solidFill>
                </a:rPr>
                <a:t> </a:t>
              </a:r>
              <a:r>
                <a:rPr lang="en-US" sz="1800" i="0">
                  <a:solidFill>
                    <a:schemeClr val="accent2"/>
                  </a:solidFill>
                  <a:sym typeface="Symbol" pitchFamily="18" charset="2"/>
                </a:rPr>
                <a:t> </a:t>
              </a:r>
              <a:r>
                <a:rPr lang="en-US" sz="1800" i="0">
                  <a:solidFill>
                    <a:schemeClr val="accent2"/>
                  </a:solidFill>
                  <a:latin typeface="Symbol" pitchFamily="18" charset="2"/>
                  <a:sym typeface="Symbol" pitchFamily="18" charset="2"/>
                </a:rPr>
                <a:t>r</a:t>
              </a:r>
              <a:r>
                <a:rPr lang="en-US" sz="1800" i="0" baseline="-25000">
                  <a:solidFill>
                    <a:schemeClr val="accent2"/>
                  </a:solidFill>
                  <a:sym typeface="Symbol" pitchFamily="18" charset="2"/>
                </a:rPr>
                <a:t>*</a:t>
              </a:r>
              <a:r>
                <a:rPr lang="en-US" sz="1800" i="0" baseline="30000">
                  <a:solidFill>
                    <a:schemeClr val="accent2"/>
                  </a:solidFill>
                  <a:sym typeface="Symbol" pitchFamily="18" charset="2"/>
                </a:rPr>
                <a:t>-3</a:t>
              </a:r>
              <a:r>
                <a:rPr lang="en-US" sz="1800" i="0">
                  <a:solidFill>
                    <a:schemeClr val="accent2"/>
                  </a:solidFill>
                  <a:sym typeface="Symbol" pitchFamily="18" charset="2"/>
                </a:rPr>
                <a:t> </a:t>
              </a:r>
              <a:r>
                <a:rPr lang="en-US" sz="1800" i="0">
                  <a:solidFill>
                    <a:schemeClr val="accent2"/>
                  </a:solidFill>
                  <a:latin typeface="Symbol" pitchFamily="18" charset="2"/>
                  <a:sym typeface="Symbol" pitchFamily="18" charset="2"/>
                </a:rPr>
                <a:t>b</a:t>
              </a:r>
              <a:r>
                <a:rPr lang="en-US" sz="1800" i="0" baseline="30000">
                  <a:solidFill>
                    <a:schemeClr val="accent2"/>
                  </a:solidFill>
                  <a:sym typeface="Symbol" pitchFamily="18" charset="2"/>
                </a:rPr>
                <a:t>0</a:t>
              </a:r>
              <a:r>
                <a:rPr lang="en-US" sz="1800" i="0">
                  <a:solidFill>
                    <a:schemeClr val="accent2"/>
                  </a:solidFill>
                  <a:sym typeface="Symbol" pitchFamily="18" charset="2"/>
                </a:rPr>
                <a:t>  </a:t>
              </a:r>
              <a:r>
                <a:rPr lang="en-US" sz="2400" i="0">
                  <a:solidFill>
                    <a:srgbClr val="FF0000"/>
                  </a:solidFill>
                  <a:latin typeface="Symbol" pitchFamily="18" charset="2"/>
                  <a:sym typeface="Symbol" pitchFamily="18" charset="2"/>
                </a:rPr>
                <a:t>n</a:t>
              </a:r>
              <a:r>
                <a:rPr lang="en-US" sz="2400" i="0" baseline="-25000">
                  <a:solidFill>
                    <a:srgbClr val="FF0000"/>
                  </a:solidFill>
                  <a:sym typeface="Symbol" pitchFamily="18" charset="2"/>
                </a:rPr>
                <a:t>*</a:t>
              </a:r>
              <a:r>
                <a:rPr lang="en-US" sz="2400" i="0" baseline="30000">
                  <a:solidFill>
                    <a:srgbClr val="FF0000"/>
                  </a:solidFill>
                  <a:sym typeface="Symbol" pitchFamily="18" charset="2"/>
                </a:rPr>
                <a:t>-0.14</a:t>
              </a:r>
              <a:r>
                <a:rPr lang="en-US" sz="1800" i="0">
                  <a:solidFill>
                    <a:schemeClr val="accent2"/>
                  </a:solidFill>
                  <a:sym typeface="Symbol" pitchFamily="18" charset="2"/>
                </a:rPr>
                <a:t>  q</a:t>
              </a:r>
              <a:r>
                <a:rPr lang="en-US" sz="1800" i="0" baseline="30000">
                  <a:solidFill>
                    <a:schemeClr val="accent2"/>
                  </a:solidFill>
                  <a:sym typeface="Symbol" pitchFamily="18" charset="2"/>
                </a:rPr>
                <a:t>-1.7</a:t>
              </a:r>
            </a:p>
            <a:p>
              <a:pPr algn="ctr">
                <a:spcBef>
                  <a:spcPct val="20000"/>
                </a:spcBef>
              </a:pPr>
              <a:r>
                <a:rPr lang="en-US" sz="800" i="0">
                  <a:solidFill>
                    <a:schemeClr val="accent2"/>
                  </a:solidFill>
                  <a:sym typeface="Symbol" pitchFamily="18" charset="2"/>
                </a:rPr>
                <a:t>Petty et al., PoP, Vol. 11 (2004)</a:t>
              </a:r>
            </a:p>
          </p:txBody>
        </p:sp>
      </p:grpSp>
      <p:sp>
        <p:nvSpPr>
          <p:cNvPr id="30728" name="Rectangle 10"/>
          <p:cNvSpPr>
            <a:spLocks noChangeArrowheads="1"/>
          </p:cNvSpPr>
          <p:nvPr/>
        </p:nvSpPr>
        <p:spPr bwMode="auto">
          <a:xfrm>
            <a:off x="152400" y="4876800"/>
            <a:ext cx="8839200" cy="16002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bIns="0"/>
          <a:lstStyle/>
          <a:p>
            <a:pPr marL="168275" indent="-168275" eaLnBrk="0" hangingPunct="0">
              <a:spcBef>
                <a:spcPct val="20000"/>
              </a:spcBef>
              <a:buFontTx/>
              <a:buChar char="•"/>
            </a:pPr>
            <a:r>
              <a:rPr lang="en-US" sz="2000" b="0" i="0" dirty="0">
                <a:solidFill>
                  <a:schemeClr val="tx1"/>
                </a:solidFill>
                <a:latin typeface="Arial" pitchFamily="34" charset="0"/>
              </a:rPr>
              <a:t>Higher </a:t>
            </a:r>
            <a:r>
              <a:rPr lang="en-US" sz="2000" b="0" i="0" dirty="0" err="1">
                <a:solidFill>
                  <a:schemeClr val="tx1"/>
                </a:solidFill>
                <a:latin typeface="Arial" pitchFamily="34" charset="0"/>
              </a:rPr>
              <a:t>toroidal</a:t>
            </a:r>
            <a:r>
              <a:rPr lang="en-US" sz="2000" b="0" i="0" dirty="0">
                <a:solidFill>
                  <a:schemeClr val="tx1"/>
                </a:solidFill>
                <a:latin typeface="Arial" pitchFamily="34" charset="0"/>
              </a:rPr>
              <a:t> field &amp; plasma current enable access to higher temperature</a:t>
            </a:r>
          </a:p>
          <a:p>
            <a:pPr marL="168275" indent="-168275" eaLnBrk="0" hangingPunct="0">
              <a:spcBef>
                <a:spcPct val="20000"/>
              </a:spcBef>
              <a:buFontTx/>
              <a:buChar char="•"/>
            </a:pPr>
            <a:endParaRPr lang="en-US" sz="400" b="0" i="0" dirty="0">
              <a:solidFill>
                <a:schemeClr val="tx1"/>
              </a:solidFill>
              <a:latin typeface="Arial" pitchFamily="34" charset="0"/>
            </a:endParaRPr>
          </a:p>
          <a:p>
            <a:pPr marL="168275" indent="-168275" eaLnBrk="0" hangingPunct="0">
              <a:spcBef>
                <a:spcPct val="20000"/>
              </a:spcBef>
              <a:buFontTx/>
              <a:buChar char="•"/>
            </a:pPr>
            <a:r>
              <a:rPr lang="en-US" sz="2000" b="0" i="0" dirty="0">
                <a:solidFill>
                  <a:schemeClr val="tx1"/>
                </a:solidFill>
                <a:latin typeface="Arial" pitchFamily="34" charset="0"/>
              </a:rPr>
              <a:t>Higher temperature reduces </a:t>
            </a:r>
            <a:r>
              <a:rPr lang="en-US" sz="2000" b="0" i="0" dirty="0" err="1">
                <a:solidFill>
                  <a:schemeClr val="tx1"/>
                </a:solidFill>
                <a:latin typeface="Arial" pitchFamily="34" charset="0"/>
              </a:rPr>
              <a:t>collisionality</a:t>
            </a:r>
            <a:r>
              <a:rPr lang="en-US" sz="2000" b="0" i="0" dirty="0">
                <a:solidFill>
                  <a:schemeClr val="tx1"/>
                </a:solidFill>
                <a:latin typeface="Arial" pitchFamily="34" charset="0"/>
              </a:rPr>
              <a:t>, but increases equilibration time</a:t>
            </a:r>
          </a:p>
          <a:p>
            <a:pPr marL="168275" indent="-168275" eaLnBrk="0" hangingPunct="0">
              <a:spcBef>
                <a:spcPct val="20000"/>
              </a:spcBef>
              <a:buFontTx/>
              <a:buChar char="•"/>
            </a:pPr>
            <a:endParaRPr lang="en-US" sz="400" b="0" i="0" dirty="0">
              <a:solidFill>
                <a:schemeClr val="tx1"/>
              </a:solidFill>
              <a:latin typeface="Arial" pitchFamily="34" charset="0"/>
            </a:endParaRPr>
          </a:p>
          <a:p>
            <a:pPr marL="168275" indent="-168275" eaLnBrk="0" hangingPunct="0">
              <a:spcBef>
                <a:spcPct val="20000"/>
              </a:spcBef>
              <a:buFontTx/>
              <a:buChar char="•"/>
            </a:pPr>
            <a:r>
              <a:rPr lang="en-US" sz="2000" b="0" i="0" dirty="0">
                <a:solidFill>
                  <a:schemeClr val="tx1"/>
                </a:solidFill>
                <a:latin typeface="Arial" pitchFamily="34" charset="0"/>
              </a:rPr>
              <a:t>Upgrade: Double field and current + </a:t>
            </a:r>
            <a:r>
              <a:rPr lang="en-US" sz="2000" b="0" i="0" dirty="0" smtClean="0">
                <a:solidFill>
                  <a:schemeClr val="tx1"/>
                </a:solidFill>
                <a:latin typeface="Arial" pitchFamily="34" charset="0"/>
              </a:rPr>
              <a:t>3-5</a:t>
            </a:r>
            <a:r>
              <a:rPr lang="en-US" sz="2000" b="0" i="0" dirty="0" smtClean="0">
                <a:solidFill>
                  <a:schemeClr val="tx1"/>
                </a:solidFill>
                <a:latin typeface="Arial" pitchFamily="34" charset="0"/>
                <a:sym typeface="Math1"/>
              </a:rPr>
              <a:t>x </a:t>
            </a:r>
            <a:r>
              <a:rPr lang="en-US" sz="2000" b="0" i="0" dirty="0">
                <a:solidFill>
                  <a:schemeClr val="tx1"/>
                </a:solidFill>
                <a:latin typeface="Arial" pitchFamily="34" charset="0"/>
                <a:sym typeface="Math1"/>
              </a:rPr>
              <a:t>increase in pulse duration to </a:t>
            </a:r>
            <a:r>
              <a:rPr lang="en-US" sz="2000" b="0" i="0" dirty="0">
                <a:solidFill>
                  <a:schemeClr val="tx1"/>
                </a:solidFill>
                <a:latin typeface="Arial" pitchFamily="34" charset="0"/>
              </a:rPr>
              <a:t>substantially narrow capability gap </a:t>
            </a:r>
            <a:r>
              <a:rPr lang="en-US" sz="2000" b="0" i="0" dirty="0">
                <a:solidFill>
                  <a:srgbClr val="FF0000"/>
                </a:solidFill>
                <a:latin typeface="Arial" pitchFamily="34" charset="0"/>
                <a:sym typeface="Wingdings" pitchFamily="2" charset="2"/>
              </a:rPr>
              <a:t> </a:t>
            </a:r>
            <a:r>
              <a:rPr lang="en-US" sz="2000" b="0" i="0" dirty="0" smtClean="0">
                <a:solidFill>
                  <a:srgbClr val="FF0000"/>
                </a:solidFill>
                <a:latin typeface="Arial" pitchFamily="34" charset="0"/>
                <a:sym typeface="Wingdings" pitchFamily="2" charset="2"/>
              </a:rPr>
              <a:t>3-6</a:t>
            </a:r>
            <a:r>
              <a:rPr lang="en-US" sz="2000" b="0" i="0" dirty="0" smtClean="0">
                <a:solidFill>
                  <a:srgbClr val="FF0000"/>
                </a:solidFill>
                <a:latin typeface="Arial" pitchFamily="34" charset="0"/>
                <a:sym typeface="Math1"/>
              </a:rPr>
              <a:t>x </a:t>
            </a:r>
            <a:r>
              <a:rPr lang="en-US" sz="2000" b="0" i="0" dirty="0">
                <a:solidFill>
                  <a:srgbClr val="FF0000"/>
                </a:solidFill>
                <a:latin typeface="Arial" pitchFamily="34" charset="0"/>
                <a:sym typeface="Math1"/>
              </a:rPr>
              <a:t>decrease in </a:t>
            </a:r>
            <a:r>
              <a:rPr lang="en-US" sz="2000" b="0" i="0" dirty="0" err="1">
                <a:solidFill>
                  <a:srgbClr val="FF0000"/>
                </a:solidFill>
                <a:latin typeface="Arial" pitchFamily="34" charset="0"/>
                <a:sym typeface="Math1"/>
              </a:rPr>
              <a:t>collisionality</a:t>
            </a:r>
            <a:endParaRPr lang="en-US" sz="2000" b="0" i="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30729" name="Text Box 11"/>
          <p:cNvSpPr txBox="1">
            <a:spLocks noChangeArrowheads="1"/>
          </p:cNvSpPr>
          <p:nvPr/>
        </p:nvSpPr>
        <p:spPr bwMode="auto">
          <a:xfrm>
            <a:off x="609600" y="2438400"/>
            <a:ext cx="762000" cy="45720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>
                <a:solidFill>
                  <a:schemeClr val="tx1"/>
                </a:solidFill>
              </a:rPr>
              <a:t>ITER-like scaling</a:t>
            </a:r>
          </a:p>
        </p:txBody>
      </p:sp>
      <p:sp>
        <p:nvSpPr>
          <p:cNvPr id="30730" name="Text Box 12"/>
          <p:cNvSpPr txBox="1">
            <a:spLocks noChangeArrowheads="1"/>
          </p:cNvSpPr>
          <p:nvPr/>
        </p:nvSpPr>
        <p:spPr bwMode="auto">
          <a:xfrm>
            <a:off x="609600" y="1143000"/>
            <a:ext cx="609600" cy="277813"/>
          </a:xfrm>
          <a:prstGeom prst="rect">
            <a:avLst/>
          </a:prstGeom>
          <a:solidFill>
            <a:srgbClr val="FFFF99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>
                <a:solidFill>
                  <a:srgbClr val="FF0000"/>
                </a:solidFill>
              </a:rPr>
              <a:t>ST-CTF </a:t>
            </a:r>
          </a:p>
        </p:txBody>
      </p:sp>
      <p:sp>
        <p:nvSpPr>
          <p:cNvPr id="30731" name="Arc 13"/>
          <p:cNvSpPr>
            <a:spLocks/>
          </p:cNvSpPr>
          <p:nvPr/>
        </p:nvSpPr>
        <p:spPr bwMode="auto">
          <a:xfrm rot="549913" flipH="1">
            <a:off x="557213" y="2443163"/>
            <a:ext cx="1697037" cy="836612"/>
          </a:xfrm>
          <a:custGeom>
            <a:avLst/>
            <a:gdLst>
              <a:gd name="T0" fmla="*/ 0 w 20035"/>
              <a:gd name="T1" fmla="*/ 2147483647 h 21600"/>
              <a:gd name="T2" fmla="*/ 2147483647 w 20035"/>
              <a:gd name="T3" fmla="*/ 2147483647 h 21600"/>
              <a:gd name="T4" fmla="*/ 2147483647 w 20035"/>
              <a:gd name="T5" fmla="*/ 2147483647 h 21600"/>
              <a:gd name="T6" fmla="*/ 0 60000 65536"/>
              <a:gd name="T7" fmla="*/ 0 60000 65536"/>
              <a:gd name="T8" fmla="*/ 0 60000 65536"/>
              <a:gd name="T9" fmla="*/ 0 w 20035"/>
              <a:gd name="T10" fmla="*/ 0 h 21600"/>
              <a:gd name="T11" fmla="*/ 20035 w 2003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035" h="21600" fill="none" extrusionOk="0">
                <a:moveTo>
                  <a:pt x="-1" y="6029"/>
                </a:moveTo>
                <a:cubicBezTo>
                  <a:pt x="4023" y="2160"/>
                  <a:pt x="9388" y="-1"/>
                  <a:pt x="14971" y="0"/>
                </a:cubicBezTo>
                <a:cubicBezTo>
                  <a:pt x="16676" y="0"/>
                  <a:pt x="18376" y="202"/>
                  <a:pt x="20034" y="602"/>
                </a:cubicBezTo>
              </a:path>
              <a:path w="20035" h="21600" stroke="0" extrusionOk="0">
                <a:moveTo>
                  <a:pt x="-1" y="6029"/>
                </a:moveTo>
                <a:cubicBezTo>
                  <a:pt x="4023" y="2160"/>
                  <a:pt x="9388" y="-1"/>
                  <a:pt x="14971" y="0"/>
                </a:cubicBezTo>
                <a:cubicBezTo>
                  <a:pt x="16676" y="0"/>
                  <a:pt x="18376" y="202"/>
                  <a:pt x="20034" y="602"/>
                </a:cubicBezTo>
                <a:lnTo>
                  <a:pt x="14971" y="2160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30732" name="Line 14"/>
          <p:cNvSpPr>
            <a:spLocks noChangeShapeType="1"/>
          </p:cNvSpPr>
          <p:nvPr/>
        </p:nvSpPr>
        <p:spPr bwMode="auto">
          <a:xfrm>
            <a:off x="1524000" y="1981200"/>
            <a:ext cx="0" cy="609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733" name="Line 15"/>
          <p:cNvSpPr>
            <a:spLocks noChangeShapeType="1"/>
          </p:cNvSpPr>
          <p:nvPr/>
        </p:nvSpPr>
        <p:spPr bwMode="auto">
          <a:xfrm>
            <a:off x="2286000" y="1981200"/>
            <a:ext cx="0" cy="762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734" name="Line 16"/>
          <p:cNvSpPr>
            <a:spLocks noChangeShapeType="1"/>
          </p:cNvSpPr>
          <p:nvPr/>
        </p:nvSpPr>
        <p:spPr bwMode="auto">
          <a:xfrm>
            <a:off x="1066800" y="1752600"/>
            <a:ext cx="0" cy="609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735" name="Text Box 17"/>
          <p:cNvSpPr txBox="1">
            <a:spLocks noChangeArrowheads="1"/>
          </p:cNvSpPr>
          <p:nvPr/>
        </p:nvSpPr>
        <p:spPr bwMode="auto">
          <a:xfrm>
            <a:off x="1008063" y="1946275"/>
            <a:ext cx="123825" cy="244475"/>
          </a:xfrm>
          <a:prstGeom prst="rect">
            <a:avLst/>
          </a:prstGeom>
          <a:solidFill>
            <a:schemeClr val="bg1"/>
          </a:solidFill>
          <a:ln w="1587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600" i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0736" name="Text Box 18"/>
          <p:cNvSpPr txBox="1">
            <a:spLocks noChangeArrowheads="1"/>
          </p:cNvSpPr>
          <p:nvPr/>
        </p:nvSpPr>
        <p:spPr bwMode="auto">
          <a:xfrm>
            <a:off x="2362200" y="1344613"/>
            <a:ext cx="685800" cy="244475"/>
          </a:xfrm>
          <a:prstGeom prst="rect">
            <a:avLst/>
          </a:prstGeom>
          <a:solidFill>
            <a:schemeClr val="bg1"/>
          </a:solidFill>
          <a:ln w="1587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i="0">
                <a:solidFill>
                  <a:schemeClr val="tx1"/>
                </a:solidFill>
                <a:sym typeface="Math1"/>
              </a:rPr>
              <a:t> </a:t>
            </a:r>
            <a:r>
              <a:rPr lang="en-US" i="0">
                <a:solidFill>
                  <a:schemeClr val="tx1"/>
                </a:solidFill>
              </a:rPr>
              <a:t>constant q, </a:t>
            </a:r>
            <a:r>
              <a:rPr lang="en-US" i="0">
                <a:solidFill>
                  <a:schemeClr val="tx1"/>
                </a:solidFill>
                <a:latin typeface="Symbol" pitchFamily="18" charset="2"/>
              </a:rPr>
              <a:t>b</a:t>
            </a:r>
            <a:r>
              <a:rPr lang="en-US" i="0">
                <a:solidFill>
                  <a:schemeClr val="tx1"/>
                </a:solidFill>
                <a:latin typeface="Arial" pitchFamily="34" charset="0"/>
              </a:rPr>
              <a:t>, </a:t>
            </a:r>
            <a:r>
              <a:rPr lang="en-US" i="0">
                <a:solidFill>
                  <a:schemeClr val="tx1"/>
                </a:solidFill>
                <a:latin typeface="Symbol" pitchFamily="18" charset="2"/>
              </a:rPr>
              <a:t>r*</a:t>
            </a:r>
          </a:p>
        </p:txBody>
      </p:sp>
      <p:sp>
        <p:nvSpPr>
          <p:cNvPr id="30737" name="Text Box 19"/>
          <p:cNvSpPr txBox="1">
            <a:spLocks noChangeArrowheads="1"/>
          </p:cNvSpPr>
          <p:nvPr/>
        </p:nvSpPr>
        <p:spPr bwMode="auto">
          <a:xfrm>
            <a:off x="1371600" y="1703388"/>
            <a:ext cx="1143000" cy="277812"/>
          </a:xfrm>
          <a:prstGeom prst="rect">
            <a:avLst/>
          </a:prstGeom>
          <a:solidFill>
            <a:srgbClr val="FFFF99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>
                <a:solidFill>
                  <a:srgbClr val="FF0000"/>
                </a:solidFill>
              </a:rPr>
              <a:t>NSTX Upgrade</a:t>
            </a:r>
          </a:p>
        </p:txBody>
      </p:sp>
      <p:sp>
        <p:nvSpPr>
          <p:cNvPr id="30738" name="Line 20"/>
          <p:cNvSpPr>
            <a:spLocks noChangeShapeType="1"/>
          </p:cNvSpPr>
          <p:nvPr/>
        </p:nvSpPr>
        <p:spPr bwMode="auto">
          <a:xfrm flipH="1" flipV="1">
            <a:off x="685800" y="1371600"/>
            <a:ext cx="1600200" cy="1447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739" name="Line 21"/>
          <p:cNvSpPr>
            <a:spLocks noChangeShapeType="1"/>
          </p:cNvSpPr>
          <p:nvPr/>
        </p:nvSpPr>
        <p:spPr bwMode="auto">
          <a:xfrm>
            <a:off x="1524000" y="2308225"/>
            <a:ext cx="762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3810000" y="1143000"/>
            <a:ext cx="5486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1450" indent="-17145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b="0" i="0" kern="0" dirty="0">
                <a:solidFill>
                  <a:schemeClr val="tx1"/>
                </a:solidFill>
                <a:latin typeface="+mn-lt"/>
              </a:rPr>
              <a:t>Future ST’s are projected to operate at      </a:t>
            </a:r>
            <a:r>
              <a:rPr lang="en-US" sz="2000" b="0" i="0" kern="0" dirty="0" smtClean="0">
                <a:solidFill>
                  <a:schemeClr val="tx1"/>
                </a:solidFill>
                <a:latin typeface="+mn-lt"/>
              </a:rPr>
              <a:t>10-100</a:t>
            </a:r>
            <a:r>
              <a:rPr lang="en-US" sz="2000" b="0" i="0" kern="0" dirty="0" smtClean="0">
                <a:solidFill>
                  <a:schemeClr val="tx1"/>
                </a:solidFill>
                <a:latin typeface="+mn-lt"/>
                <a:sym typeface="Math1" pitchFamily="2" charset="2"/>
              </a:rPr>
              <a:t>x </a:t>
            </a:r>
            <a:r>
              <a:rPr lang="en-US" sz="2000" b="0" i="0" kern="0" dirty="0">
                <a:solidFill>
                  <a:schemeClr val="tx1"/>
                </a:solidFill>
                <a:latin typeface="+mn-lt"/>
                <a:sym typeface="Math1" pitchFamily="2" charset="2"/>
              </a:rPr>
              <a:t>lower normalized </a:t>
            </a:r>
            <a:r>
              <a:rPr lang="en-US" sz="2000" b="0" i="0" kern="0" dirty="0" err="1">
                <a:solidFill>
                  <a:schemeClr val="tx1"/>
                </a:solidFill>
                <a:latin typeface="+mn-lt"/>
                <a:sym typeface="Math1" pitchFamily="2" charset="2"/>
              </a:rPr>
              <a:t>collisionality</a:t>
            </a:r>
            <a:r>
              <a:rPr lang="en-US" sz="2000" b="0" i="0" kern="0" dirty="0">
                <a:solidFill>
                  <a:schemeClr val="tx1"/>
                </a:solidFill>
                <a:latin typeface="+mn-lt"/>
                <a:sym typeface="Math1" pitchFamily="2" charset="2"/>
              </a:rPr>
              <a:t> </a:t>
            </a:r>
            <a:r>
              <a:rPr lang="en-US" sz="2000" b="0" i="0" kern="0" dirty="0">
                <a:solidFill>
                  <a:schemeClr val="tx1"/>
                </a:solidFill>
                <a:latin typeface="Symbol" pitchFamily="18" charset="2"/>
                <a:sym typeface="Math1" pitchFamily="2" charset="2"/>
              </a:rPr>
              <a:t>n</a:t>
            </a:r>
            <a:r>
              <a:rPr lang="en-US" sz="2000" b="0" i="0" kern="0" dirty="0">
                <a:solidFill>
                  <a:schemeClr val="tx1"/>
                </a:solidFill>
                <a:latin typeface="+mn-lt"/>
                <a:sym typeface="Math1" pitchFamily="2" charset="2"/>
              </a:rPr>
              <a:t>*</a:t>
            </a:r>
          </a:p>
          <a:p>
            <a:pPr marL="171450" indent="-17145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lang="en-US" sz="800" b="0" i="0" kern="0" dirty="0">
              <a:solidFill>
                <a:schemeClr val="tx1"/>
              </a:solidFill>
              <a:latin typeface="+mn-lt"/>
            </a:endParaRPr>
          </a:p>
          <a:p>
            <a:pPr marL="171450" indent="-17145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b="0" i="0" kern="0" dirty="0">
                <a:solidFill>
                  <a:schemeClr val="tx1"/>
                </a:solidFill>
                <a:latin typeface="+mn-lt"/>
              </a:rPr>
              <a:t>Conventional </a:t>
            </a:r>
            <a:r>
              <a:rPr lang="en-US" sz="2000" b="0" i="0" kern="0" dirty="0" err="1">
                <a:solidFill>
                  <a:schemeClr val="tx1"/>
                </a:solidFill>
                <a:latin typeface="+mn-lt"/>
              </a:rPr>
              <a:t>tokamaks</a:t>
            </a:r>
            <a:r>
              <a:rPr lang="en-US" sz="2000" b="0" i="0" kern="0" dirty="0">
                <a:solidFill>
                  <a:schemeClr val="tx1"/>
                </a:solidFill>
                <a:latin typeface="+mn-lt"/>
              </a:rPr>
              <a:t> observe weak inverse dependence of confinement on </a:t>
            </a:r>
            <a:r>
              <a:rPr lang="en-US" sz="2000" b="0" i="0" kern="0" dirty="0">
                <a:solidFill>
                  <a:schemeClr val="tx1"/>
                </a:solidFill>
                <a:latin typeface="Symbol" pitchFamily="18" charset="2"/>
              </a:rPr>
              <a:t>n</a:t>
            </a:r>
            <a:r>
              <a:rPr lang="en-US" sz="2000" b="0" i="0" kern="0" dirty="0">
                <a:solidFill>
                  <a:schemeClr val="tx1"/>
                </a:solidFill>
                <a:latin typeface="+mn-lt"/>
              </a:rPr>
              <a:t>*</a:t>
            </a:r>
          </a:p>
          <a:p>
            <a:pPr marL="171450" indent="-17145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lang="en-US" sz="800" b="0" i="0" kern="0" dirty="0">
              <a:solidFill>
                <a:schemeClr val="tx1"/>
              </a:solidFill>
              <a:latin typeface="+mn-lt"/>
            </a:endParaRPr>
          </a:p>
          <a:p>
            <a:pPr marL="171450" indent="-17145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lang="en-US" sz="600" b="0" i="0" kern="0" dirty="0">
              <a:solidFill>
                <a:schemeClr val="tx1"/>
              </a:solidFill>
              <a:latin typeface="+mn-lt"/>
            </a:endParaRPr>
          </a:p>
          <a:p>
            <a:pPr marL="171450" indent="-17145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lang="en-US" sz="600" b="0" i="0" kern="0" dirty="0">
              <a:solidFill>
                <a:schemeClr val="tx1"/>
              </a:solidFill>
              <a:latin typeface="+mn-lt"/>
            </a:endParaRPr>
          </a:p>
          <a:p>
            <a:pPr marL="171450" indent="-17145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lang="en-US" sz="800" b="0" i="0" kern="0" dirty="0">
              <a:solidFill>
                <a:schemeClr val="tx1"/>
              </a:solidFill>
              <a:latin typeface="+mn-lt"/>
            </a:endParaRPr>
          </a:p>
          <a:p>
            <a:pPr marL="171450" indent="-17145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lang="en-US" sz="600" b="0" i="0" kern="0" dirty="0">
              <a:solidFill>
                <a:schemeClr val="tx1"/>
              </a:solidFill>
              <a:latin typeface="+mn-lt"/>
            </a:endParaRPr>
          </a:p>
          <a:p>
            <a:pPr marL="171450" indent="-171450" eaLnBrk="0" hangingPunct="0">
              <a:lnSpc>
                <a:spcPct val="7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b="0" i="0" kern="0" dirty="0">
                <a:solidFill>
                  <a:schemeClr val="tx1"/>
                </a:solidFill>
                <a:latin typeface="+mn-lt"/>
              </a:rPr>
              <a:t>NSTX observes much stronger scaling vs. </a:t>
            </a:r>
            <a:r>
              <a:rPr lang="en-US" sz="2000" b="0" i="0" kern="0" dirty="0">
                <a:solidFill>
                  <a:schemeClr val="tx1"/>
                </a:solidFill>
                <a:latin typeface="Symbol" pitchFamily="18" charset="2"/>
              </a:rPr>
              <a:t>n</a:t>
            </a:r>
            <a:r>
              <a:rPr lang="en-US" sz="2000" b="0" i="0" kern="0" dirty="0">
                <a:solidFill>
                  <a:schemeClr val="tx1"/>
                </a:solidFill>
                <a:latin typeface="+mn-lt"/>
              </a:rPr>
              <a:t>*</a:t>
            </a:r>
          </a:p>
          <a:p>
            <a:pPr lvl="1" indent="-171450" eaLnBrk="0" hangingPunct="0">
              <a:lnSpc>
                <a:spcPct val="75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1800" b="0" i="0" kern="0" dirty="0">
                <a:solidFill>
                  <a:srgbClr val="FF0000"/>
                </a:solidFill>
                <a:latin typeface="+mn-lt"/>
              </a:rPr>
              <a:t>Does favorable scaling extend to lower </a:t>
            </a:r>
            <a:r>
              <a:rPr lang="en-US" sz="1800" b="0" i="0" kern="0" dirty="0">
                <a:solidFill>
                  <a:srgbClr val="FF0000"/>
                </a:solidFill>
                <a:latin typeface="Symbol" pitchFamily="18" charset="2"/>
              </a:rPr>
              <a:t>n</a:t>
            </a:r>
            <a:r>
              <a:rPr lang="en-US" sz="1800" b="0" i="0" kern="0" dirty="0">
                <a:solidFill>
                  <a:srgbClr val="FF0000"/>
                </a:solidFill>
                <a:latin typeface="+mn-lt"/>
              </a:rPr>
              <a:t>* ?</a:t>
            </a:r>
          </a:p>
          <a:p>
            <a:pPr lvl="1" indent="-171450" eaLnBrk="0" hangingPunct="0">
              <a:lnSpc>
                <a:spcPct val="75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1800" b="0" i="0" kern="0" dirty="0">
                <a:solidFill>
                  <a:srgbClr val="FF0000"/>
                </a:solidFill>
                <a:latin typeface="+mn-lt"/>
              </a:rPr>
              <a:t>What modes dominate e-transport in ST ?</a:t>
            </a:r>
          </a:p>
          <a:p>
            <a:pPr marL="1143000" lvl="2" indent="-228600" eaLnBrk="0" hangingPunct="0">
              <a:lnSpc>
                <a:spcPct val="7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600" b="0" i="0" kern="0" dirty="0">
                <a:solidFill>
                  <a:srgbClr val="FF0000"/>
                </a:solidFill>
                <a:latin typeface="+mn-lt"/>
              </a:rPr>
              <a:t>Electrostatic or electromagnetic?</a:t>
            </a:r>
            <a:endParaRPr lang="en-US" sz="2400" b="0" i="0" kern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0741" name="AutoShape 5"/>
          <p:cNvSpPr>
            <a:spLocks noChangeArrowheads="1"/>
          </p:cNvSpPr>
          <p:nvPr/>
        </p:nvSpPr>
        <p:spPr bwMode="auto">
          <a:xfrm flipH="1">
            <a:off x="2968625" y="3048000"/>
            <a:ext cx="1069975" cy="288925"/>
          </a:xfrm>
          <a:prstGeom prst="rightArrow">
            <a:avLst>
              <a:gd name="adj1" fmla="val 50009"/>
              <a:gd name="adj2" fmla="val 112865"/>
            </a:avLst>
          </a:prstGeom>
          <a:solidFill>
            <a:srgbClr val="EAEAEA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>
              <a:spcBef>
                <a:spcPct val="20000"/>
              </a:spcBef>
              <a:buFontTx/>
              <a:buChar char="•"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Increased auxiliary heating and current drive are needed to fully exploit increased field, current, and pulse duration </a:t>
            </a:r>
          </a:p>
        </p:txBody>
      </p:sp>
      <p:sp>
        <p:nvSpPr>
          <p:cNvPr id="31748" name="Rectangle 3"/>
          <p:cNvSpPr>
            <a:spLocks noChangeArrowheads="1"/>
          </p:cNvSpPr>
          <p:nvPr/>
        </p:nvSpPr>
        <p:spPr bwMode="auto">
          <a:xfrm>
            <a:off x="190500" y="990600"/>
            <a:ext cx="8763000" cy="26670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112713" indent="-112713" eaLnBrk="0" hangingPunct="0">
              <a:spcBef>
                <a:spcPct val="20000"/>
              </a:spcBef>
              <a:buFontTx/>
              <a:buChar char="•"/>
            </a:pPr>
            <a:r>
              <a:rPr lang="en-US" sz="2000" b="0" i="0">
                <a:solidFill>
                  <a:schemeClr val="tx1"/>
                </a:solidFill>
                <a:latin typeface="Arial" pitchFamily="34" charset="0"/>
              </a:rPr>
              <a:t>Higher heating power to access high temperature and </a:t>
            </a:r>
            <a:r>
              <a:rPr lang="en-US" sz="2000" b="0" i="0">
                <a:solidFill>
                  <a:schemeClr val="tx1"/>
                </a:solidFill>
                <a:latin typeface="Symbol" pitchFamily="18" charset="2"/>
              </a:rPr>
              <a:t>b</a:t>
            </a:r>
            <a:r>
              <a:rPr lang="en-US" sz="2000" b="0" i="0">
                <a:solidFill>
                  <a:schemeClr val="tx1"/>
                </a:solidFill>
                <a:latin typeface="Arial" pitchFamily="34" charset="0"/>
              </a:rPr>
              <a:t> at low collisionality</a:t>
            </a:r>
          </a:p>
          <a:p>
            <a:pPr marL="400050" lvl="1" indent="-173038" eaLnBrk="0" hangingPunct="0">
              <a:spcBef>
                <a:spcPct val="20000"/>
              </a:spcBef>
              <a:buFontTx/>
              <a:buChar char="–"/>
            </a:pPr>
            <a:r>
              <a:rPr lang="en-US" sz="1800" b="0" i="0">
                <a:solidFill>
                  <a:schemeClr val="accent2"/>
                </a:solidFill>
                <a:latin typeface="Arial" pitchFamily="34" charset="0"/>
              </a:rPr>
              <a:t>Need additional 4-10MW, depending on confinement scaling</a:t>
            </a:r>
          </a:p>
          <a:p>
            <a:pPr marL="112713" indent="-112713" eaLnBrk="0" hangingPunct="0">
              <a:spcBef>
                <a:spcPct val="20000"/>
              </a:spcBef>
              <a:buFontTx/>
              <a:buChar char="•"/>
            </a:pPr>
            <a:endParaRPr lang="en-US" sz="600" b="0" i="0">
              <a:solidFill>
                <a:schemeClr val="tx1"/>
              </a:solidFill>
              <a:latin typeface="Arial" pitchFamily="34" charset="0"/>
              <a:sym typeface="Math1"/>
            </a:endParaRPr>
          </a:p>
          <a:p>
            <a:pPr marL="112713" indent="-112713" eaLnBrk="0" hangingPunct="0">
              <a:spcBef>
                <a:spcPct val="20000"/>
              </a:spcBef>
              <a:buFontTx/>
              <a:buChar char="•"/>
            </a:pPr>
            <a:r>
              <a:rPr lang="en-US" sz="2000" b="0" i="0">
                <a:solidFill>
                  <a:schemeClr val="tx1"/>
                </a:solidFill>
                <a:latin typeface="Arial" pitchFamily="34" charset="0"/>
                <a:sym typeface="Math1"/>
              </a:rPr>
              <a:t>Increased external current drive to access and study 100% non-inductive</a:t>
            </a:r>
          </a:p>
          <a:p>
            <a:pPr marL="400050" lvl="1" indent="-173038" eaLnBrk="0" hangingPunct="0">
              <a:spcBef>
                <a:spcPct val="20000"/>
              </a:spcBef>
              <a:buFontTx/>
              <a:buChar char="–"/>
            </a:pPr>
            <a:r>
              <a:rPr lang="en-US" sz="1800" b="0" i="0">
                <a:solidFill>
                  <a:schemeClr val="accent2"/>
                </a:solidFill>
                <a:latin typeface="Arial" pitchFamily="34" charset="0"/>
                <a:sym typeface="Math1"/>
              </a:rPr>
              <a:t>Need 0.25-0.5MA compatible with conditions of ramp-up and sustained plasmas</a:t>
            </a:r>
          </a:p>
          <a:p>
            <a:pPr marL="112713" indent="-112713" eaLnBrk="0" hangingPunct="0">
              <a:spcBef>
                <a:spcPct val="20000"/>
              </a:spcBef>
              <a:buFontTx/>
              <a:buChar char="•"/>
            </a:pPr>
            <a:endParaRPr lang="en-US" sz="600" b="0" i="0">
              <a:solidFill>
                <a:schemeClr val="tx1"/>
              </a:solidFill>
              <a:latin typeface="Arial" pitchFamily="34" charset="0"/>
            </a:endParaRPr>
          </a:p>
          <a:p>
            <a:pPr marL="112713" indent="-112713" eaLnBrk="0" hangingPunct="0">
              <a:spcBef>
                <a:spcPct val="20000"/>
              </a:spcBef>
              <a:buFontTx/>
              <a:buChar char="•"/>
            </a:pPr>
            <a:r>
              <a:rPr lang="en-US" sz="2000" b="0" i="0">
                <a:solidFill>
                  <a:schemeClr val="tx1"/>
                </a:solidFill>
                <a:latin typeface="Arial" pitchFamily="34" charset="0"/>
              </a:rPr>
              <a:t>Upgrade: double neutral beam power + more tangential injection</a:t>
            </a:r>
          </a:p>
          <a:p>
            <a:pPr marL="400050" lvl="1" indent="-173038" eaLnBrk="0" hangingPunct="0">
              <a:spcBef>
                <a:spcPct val="20000"/>
              </a:spcBef>
              <a:buFontTx/>
              <a:buChar char="–"/>
            </a:pPr>
            <a:r>
              <a:rPr lang="en-US" sz="1800" b="0" i="0">
                <a:solidFill>
                  <a:schemeClr val="accent2"/>
                </a:solidFill>
                <a:latin typeface="Arial" pitchFamily="34" charset="0"/>
                <a:sym typeface="Math1"/>
              </a:rPr>
              <a:t>More tangential injection </a:t>
            </a:r>
            <a:r>
              <a:rPr lang="en-US" sz="1800" b="0" i="0">
                <a:solidFill>
                  <a:schemeClr val="accent2"/>
                </a:solidFill>
                <a:latin typeface="Arial" pitchFamily="34" charset="0"/>
                <a:sym typeface="Wingdings" pitchFamily="2" charset="2"/>
              </a:rPr>
              <a:t> u</a:t>
            </a:r>
            <a:r>
              <a:rPr lang="en-US" sz="1800" b="0" i="0">
                <a:solidFill>
                  <a:schemeClr val="accent2"/>
                </a:solidFill>
                <a:latin typeface="Arial" pitchFamily="34" charset="0"/>
                <a:sym typeface="Math1"/>
              </a:rPr>
              <a:t>p to 2 times h</a:t>
            </a:r>
            <a:r>
              <a:rPr lang="en-US" sz="1800" b="0" i="0">
                <a:solidFill>
                  <a:schemeClr val="accent2"/>
                </a:solidFill>
                <a:latin typeface="Arial" pitchFamily="34" charset="0"/>
              </a:rPr>
              <a:t>igher efficiency, current profile control </a:t>
            </a:r>
          </a:p>
          <a:p>
            <a:pPr marL="400050" lvl="1" indent="-173038" eaLnBrk="0" hangingPunct="0">
              <a:spcBef>
                <a:spcPct val="20000"/>
              </a:spcBef>
              <a:buFontTx/>
              <a:buChar char="–"/>
            </a:pPr>
            <a:r>
              <a:rPr lang="en-US" sz="1800" b="0" i="0">
                <a:solidFill>
                  <a:schemeClr val="accent2"/>
                </a:solidFill>
                <a:latin typeface="Arial" pitchFamily="34" charset="0"/>
              </a:rPr>
              <a:t>ITER-level high-heat-flux plasma boundary physics capabilities &amp; challenges</a:t>
            </a:r>
          </a:p>
        </p:txBody>
      </p:sp>
      <p:sp>
        <p:nvSpPr>
          <p:cNvPr id="3174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4191000"/>
            <a:ext cx="4114800" cy="2133600"/>
          </a:xfrm>
        </p:spPr>
        <p:txBody>
          <a:bodyPr rIns="0"/>
          <a:lstStyle/>
          <a:p>
            <a:pPr marL="171450" indent="-171450"/>
            <a:r>
              <a:rPr lang="en-US" sz="2000" smtClean="0"/>
              <a:t>q(r) profile very important for global stability, electron transport, Alfvénic instability behavior</a:t>
            </a:r>
          </a:p>
          <a:p>
            <a:pPr marL="514350" lvl="1" indent="-228600"/>
            <a:r>
              <a:rPr lang="en-US" sz="1800" smtClean="0"/>
              <a:t>Variation of mix of NBI tangency radii would enable core q control</a:t>
            </a:r>
          </a:p>
        </p:txBody>
      </p:sp>
      <p:pic>
        <p:nvPicPr>
          <p:cNvPr id="3175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810000"/>
            <a:ext cx="4114800" cy="2649538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31751" name="Text Box 6"/>
          <p:cNvSpPr txBox="1">
            <a:spLocks noChangeArrowheads="1"/>
          </p:cNvSpPr>
          <p:nvPr/>
        </p:nvSpPr>
        <p:spPr bwMode="auto">
          <a:xfrm>
            <a:off x="5410200" y="3962400"/>
            <a:ext cx="1981200" cy="627063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1400" i="0">
                <a:solidFill>
                  <a:srgbClr val="009999"/>
                </a:solidFill>
              </a:rPr>
              <a:t>Use 4 of 6 sources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1400" i="0">
                <a:solidFill>
                  <a:srgbClr val="009999"/>
                </a:solidFill>
              </a:rPr>
              <a:t>E</a:t>
            </a:r>
            <a:r>
              <a:rPr lang="en-US" sz="1400" i="0" baseline="-25000">
                <a:solidFill>
                  <a:srgbClr val="009999"/>
                </a:solidFill>
              </a:rPr>
              <a:t>NBI</a:t>
            </a:r>
            <a:r>
              <a:rPr lang="en-US" sz="1400" i="0">
                <a:solidFill>
                  <a:srgbClr val="009999"/>
                </a:solidFill>
              </a:rPr>
              <a:t>=90keV, P</a:t>
            </a:r>
            <a:r>
              <a:rPr lang="en-US" sz="1400" i="0" baseline="-25000">
                <a:solidFill>
                  <a:srgbClr val="009999"/>
                </a:solidFill>
              </a:rPr>
              <a:t>INJ </a:t>
            </a:r>
            <a:r>
              <a:rPr lang="en-US" sz="1400" i="0">
                <a:solidFill>
                  <a:srgbClr val="009999"/>
                </a:solidFill>
              </a:rPr>
              <a:t>= 8MW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1600" i="0">
                <a:solidFill>
                  <a:srgbClr val="FF0000"/>
                </a:solidFill>
              </a:rPr>
              <a:t>f</a:t>
            </a:r>
            <a:r>
              <a:rPr lang="en-US" sz="1600" i="0" baseline="-25000">
                <a:solidFill>
                  <a:srgbClr val="FF0000"/>
                </a:solidFill>
              </a:rPr>
              <a:t>GW</a:t>
            </a:r>
            <a:r>
              <a:rPr lang="en-US" sz="1600" i="0">
                <a:solidFill>
                  <a:srgbClr val="FF0000"/>
                </a:solidFill>
              </a:rPr>
              <a:t>=0.95</a:t>
            </a:r>
          </a:p>
        </p:txBody>
      </p:sp>
      <p:sp>
        <p:nvSpPr>
          <p:cNvPr id="31752" name="Rectangle 7"/>
          <p:cNvSpPr>
            <a:spLocks noChangeArrowheads="1"/>
          </p:cNvSpPr>
          <p:nvPr/>
        </p:nvSpPr>
        <p:spPr bwMode="auto">
          <a:xfrm>
            <a:off x="6800850" y="6172200"/>
            <a:ext cx="381000" cy="304800"/>
          </a:xfrm>
          <a:prstGeom prst="rect">
            <a:avLst/>
          </a:prstGeom>
          <a:solidFill>
            <a:schemeClr val="bg1"/>
          </a:solidFill>
          <a:ln w="1587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sp>
        <p:nvSpPr>
          <p:cNvPr id="31753" name="Text Box 8"/>
          <p:cNvSpPr txBox="1">
            <a:spLocks noChangeArrowheads="1"/>
          </p:cNvSpPr>
          <p:nvPr/>
        </p:nvSpPr>
        <p:spPr bwMode="auto">
          <a:xfrm>
            <a:off x="5594350" y="6248400"/>
            <a:ext cx="2895600" cy="2127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400" i="0">
                <a:solidFill>
                  <a:schemeClr val="tx1"/>
                </a:solidFill>
                <a:latin typeface="Arial" pitchFamily="34" charset="0"/>
              </a:rPr>
              <a:t>Normalized minor radius</a:t>
            </a:r>
          </a:p>
        </p:txBody>
      </p:sp>
      <p:sp>
        <p:nvSpPr>
          <p:cNvPr id="31754" name="Text Box 9"/>
          <p:cNvSpPr txBox="1">
            <a:spLocks noChangeArrowheads="1"/>
          </p:cNvSpPr>
          <p:nvPr/>
        </p:nvSpPr>
        <p:spPr bwMode="auto">
          <a:xfrm>
            <a:off x="7696200" y="4876800"/>
            <a:ext cx="1219200" cy="950913"/>
          </a:xfrm>
          <a:prstGeom prst="rect">
            <a:avLst/>
          </a:prstGeom>
          <a:solidFill>
            <a:srgbClr val="EAEAEA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lIns="0" tIns="91440" rIns="0" bIns="91440">
            <a:spAutoFit/>
          </a:bodyPr>
          <a:lstStyle/>
          <a:p>
            <a:pPr algn="ctr">
              <a:lnSpc>
                <a:spcPct val="65000"/>
              </a:lnSpc>
              <a:spcBef>
                <a:spcPct val="20000"/>
              </a:spcBef>
            </a:pPr>
            <a:r>
              <a:rPr lang="en-US" sz="1400" i="0">
                <a:solidFill>
                  <a:srgbClr val="009999"/>
                </a:solidFill>
              </a:rPr>
              <a:t>R</a:t>
            </a:r>
            <a:r>
              <a:rPr lang="en-US" sz="1400" i="0" baseline="-25000">
                <a:solidFill>
                  <a:srgbClr val="009999"/>
                </a:solidFill>
              </a:rPr>
              <a:t>TAN </a:t>
            </a:r>
            <a:r>
              <a:rPr lang="en-US" sz="1400" i="0">
                <a:solidFill>
                  <a:srgbClr val="009999"/>
                </a:solidFill>
              </a:rPr>
              <a:t>[cm]</a:t>
            </a:r>
          </a:p>
          <a:p>
            <a:pPr algn="ctr">
              <a:lnSpc>
                <a:spcPct val="65000"/>
              </a:lnSpc>
              <a:spcBef>
                <a:spcPct val="20000"/>
              </a:spcBef>
            </a:pPr>
            <a:r>
              <a:rPr lang="en-US" i="0" baseline="30000">
                <a:solidFill>
                  <a:srgbClr val="009999"/>
                </a:solidFill>
              </a:rPr>
              <a:t>__________________ </a:t>
            </a:r>
          </a:p>
          <a:p>
            <a:pPr algn="ctr">
              <a:lnSpc>
                <a:spcPct val="75000"/>
              </a:lnSpc>
              <a:spcBef>
                <a:spcPct val="20000"/>
              </a:spcBef>
            </a:pPr>
            <a:r>
              <a:rPr lang="en-US" i="0">
                <a:solidFill>
                  <a:schemeClr val="tx1"/>
                </a:solidFill>
              </a:rPr>
              <a:t> 50,  60, 70, 130</a:t>
            </a:r>
          </a:p>
          <a:p>
            <a:pPr algn="ctr">
              <a:lnSpc>
                <a:spcPct val="75000"/>
              </a:lnSpc>
              <a:spcBef>
                <a:spcPct val="20000"/>
              </a:spcBef>
            </a:pPr>
            <a:r>
              <a:rPr lang="en-US" i="0"/>
              <a:t> 60,  70,120,130</a:t>
            </a:r>
          </a:p>
          <a:p>
            <a:pPr algn="ctr">
              <a:lnSpc>
                <a:spcPct val="75000"/>
              </a:lnSpc>
              <a:spcBef>
                <a:spcPct val="20000"/>
              </a:spcBef>
            </a:pPr>
            <a:r>
              <a:rPr lang="en-US" i="0">
                <a:solidFill>
                  <a:srgbClr val="FF0000"/>
                </a:solidFill>
              </a:rPr>
              <a:t>70,110,120,130</a:t>
            </a:r>
          </a:p>
        </p:txBody>
      </p:sp>
      <p:sp>
        <p:nvSpPr>
          <p:cNvPr id="31755" name="AutoShape 10"/>
          <p:cNvSpPr>
            <a:spLocks noChangeArrowheads="1"/>
          </p:cNvSpPr>
          <p:nvPr/>
        </p:nvSpPr>
        <p:spPr bwMode="auto">
          <a:xfrm rot="10813833" flipH="1">
            <a:off x="4265613" y="5486400"/>
            <a:ext cx="685800" cy="288925"/>
          </a:xfrm>
          <a:prstGeom prst="rightArrow">
            <a:avLst>
              <a:gd name="adj1" fmla="val 50009"/>
              <a:gd name="adj2" fmla="val 77890"/>
            </a:avLst>
          </a:prstGeom>
          <a:solidFill>
            <a:srgbClr val="EAEAEA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sp>
        <p:nvSpPr>
          <p:cNvPr id="31756" name="Text Box 11"/>
          <p:cNvSpPr txBox="1">
            <a:spLocks noChangeArrowheads="1"/>
          </p:cNvSpPr>
          <p:nvPr/>
        </p:nvSpPr>
        <p:spPr bwMode="auto">
          <a:xfrm>
            <a:off x="5410200" y="5638800"/>
            <a:ext cx="2133600" cy="261938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900">
                <a:solidFill>
                  <a:schemeClr val="tx1"/>
                </a:solidFill>
                <a:latin typeface="Arial" pitchFamily="34" charset="0"/>
              </a:rPr>
              <a:t>I</a:t>
            </a:r>
            <a:r>
              <a:rPr lang="en-US" sz="900" baseline="-25000">
                <a:solidFill>
                  <a:schemeClr val="tx1"/>
                </a:solidFill>
                <a:latin typeface="Arial" pitchFamily="34" charset="0"/>
              </a:rPr>
              <a:t>P </a:t>
            </a:r>
            <a:r>
              <a:rPr lang="en-US" sz="900">
                <a:solidFill>
                  <a:schemeClr val="tx1"/>
                </a:solidFill>
                <a:latin typeface="Arial" pitchFamily="34" charset="0"/>
              </a:rPr>
              <a:t>= 725kA, B</a:t>
            </a:r>
            <a:r>
              <a:rPr lang="en-US" sz="900" baseline="-25000">
                <a:solidFill>
                  <a:schemeClr val="tx1"/>
                </a:solidFill>
                <a:latin typeface="Arial" pitchFamily="34" charset="0"/>
              </a:rPr>
              <a:t>T</a:t>
            </a:r>
            <a:r>
              <a:rPr lang="en-US" sz="900">
                <a:solidFill>
                  <a:schemeClr val="tx1"/>
                </a:solidFill>
                <a:latin typeface="Arial" pitchFamily="34" charset="0"/>
              </a:rPr>
              <a:t>=0.55T,  </a:t>
            </a:r>
            <a:r>
              <a:rPr lang="en-US" sz="900">
                <a:solidFill>
                  <a:schemeClr val="tx1"/>
                </a:solidFill>
                <a:latin typeface="Symbol" pitchFamily="18" charset="2"/>
              </a:rPr>
              <a:t>b</a:t>
            </a:r>
            <a:r>
              <a:rPr lang="en-US" sz="900" baseline="-25000">
                <a:solidFill>
                  <a:schemeClr val="tx1"/>
                </a:solidFill>
              </a:rPr>
              <a:t>N </a:t>
            </a:r>
            <a:r>
              <a:rPr lang="en-US" sz="900">
                <a:solidFill>
                  <a:schemeClr val="tx1"/>
                </a:solidFill>
              </a:rPr>
              <a:t>= 6.2, </a:t>
            </a:r>
            <a:r>
              <a:rPr lang="en-US" sz="900">
                <a:solidFill>
                  <a:schemeClr val="tx1"/>
                </a:solidFill>
                <a:latin typeface="Symbol" pitchFamily="18" charset="2"/>
              </a:rPr>
              <a:t>b</a:t>
            </a:r>
            <a:r>
              <a:rPr lang="en-US" sz="900" baseline="-25000">
                <a:solidFill>
                  <a:schemeClr val="tx1"/>
                </a:solidFill>
              </a:rPr>
              <a:t>T </a:t>
            </a:r>
            <a:r>
              <a:rPr lang="en-US" sz="900">
                <a:solidFill>
                  <a:schemeClr val="tx1"/>
                </a:solidFill>
              </a:rPr>
              <a:t>= 14%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900">
                <a:solidFill>
                  <a:schemeClr val="tx1"/>
                </a:solidFill>
              </a:rPr>
              <a:t>H</a:t>
            </a:r>
            <a:r>
              <a:rPr lang="en-US" sz="900" baseline="-25000">
                <a:solidFill>
                  <a:schemeClr val="tx1"/>
                </a:solidFill>
              </a:rPr>
              <a:t>98y2 </a:t>
            </a:r>
            <a:r>
              <a:rPr lang="en-US" sz="900">
                <a:solidFill>
                  <a:schemeClr val="tx1"/>
                </a:solidFill>
              </a:rPr>
              <a:t>= 1.2, f</a:t>
            </a:r>
            <a:r>
              <a:rPr lang="en-US" sz="900" baseline="-25000">
                <a:solidFill>
                  <a:schemeClr val="tx1"/>
                </a:solidFill>
                <a:sym typeface="Symbol" pitchFamily="18" charset="2"/>
              </a:rPr>
              <a:t>NICD </a:t>
            </a:r>
            <a:r>
              <a:rPr lang="en-US" sz="900">
                <a:solidFill>
                  <a:schemeClr val="tx1"/>
                </a:solidFill>
              </a:rPr>
              <a:t>= 100%, </a:t>
            </a:r>
            <a:r>
              <a:rPr lang="en-US">
                <a:solidFill>
                  <a:schemeClr val="tx1"/>
                </a:solidFill>
              </a:rPr>
              <a:t>f</a:t>
            </a:r>
            <a:r>
              <a:rPr lang="en-US" baseline="-25000">
                <a:solidFill>
                  <a:schemeClr val="tx1"/>
                </a:solidFill>
                <a:sym typeface="Symbol" pitchFamily="18" charset="2"/>
              </a:rPr>
              <a:t></a:t>
            </a:r>
            <a:r>
              <a:rPr lang="en-US" baseline="-25000">
                <a:solidFill>
                  <a:schemeClr val="tx1"/>
                </a:solidFill>
              </a:rPr>
              <a:t>p </a:t>
            </a:r>
            <a:r>
              <a:rPr lang="en-US">
                <a:solidFill>
                  <a:schemeClr val="tx1"/>
                </a:solidFill>
              </a:rPr>
              <a:t>= 73%</a:t>
            </a:r>
            <a:endParaRPr lang="en-US" b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smtClean="0"/>
              <a:t>Non-inductive ramp-up to ~0.4MA possible with RF + new CS, </a:t>
            </a:r>
            <a:br>
              <a:rPr lang="en-US" sz="2200" smtClean="0"/>
            </a:br>
            <a:r>
              <a:rPr lang="en-US" sz="2200" smtClean="0"/>
              <a:t>ramp-up to ~1MA possible with new CS + more tangential 2</a:t>
            </a:r>
            <a:r>
              <a:rPr lang="en-US" sz="2200" baseline="30000" smtClean="0"/>
              <a:t>nd</a:t>
            </a:r>
            <a:r>
              <a:rPr lang="en-US" sz="2200" smtClean="0"/>
              <a:t> NBI</a:t>
            </a: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447800"/>
            <a:ext cx="4343400" cy="1066800"/>
          </a:xfrm>
          <a:solidFill>
            <a:srgbClr val="EAEAEA"/>
          </a:solidFill>
          <a:ln>
            <a:solidFill>
              <a:schemeClr val="tx1"/>
            </a:solidFill>
          </a:ln>
        </p:spPr>
        <p:txBody>
          <a:bodyPr/>
          <a:lstStyle/>
          <a:p>
            <a:pPr marL="173038" indent="-173038"/>
            <a:r>
              <a:rPr lang="en-US" sz="1400" smtClean="0">
                <a:latin typeface="Helvetica" pitchFamily="-105" charset="0"/>
              </a:rPr>
              <a:t>High field </a:t>
            </a:r>
            <a:r>
              <a:rPr lang="en-US" sz="1400" smtClean="0">
                <a:latin typeface="Helvetica" pitchFamily="-105" charset="0"/>
                <a:sym typeface="Symbol" pitchFamily="18" charset="2"/>
              </a:rPr>
              <a:t> 0.5T </a:t>
            </a:r>
            <a:r>
              <a:rPr lang="en-US" sz="1400" smtClean="0">
                <a:latin typeface="Helvetica" pitchFamily="-105" charset="0"/>
              </a:rPr>
              <a:t>needed for efficient RF heating</a:t>
            </a:r>
          </a:p>
          <a:p>
            <a:pPr marL="173038" indent="-173038"/>
            <a:r>
              <a:rPr lang="en-US" sz="1400" smtClean="0">
                <a:latin typeface="Helvetica" pitchFamily="-105" charset="0"/>
              </a:rPr>
              <a:t>~2s duration needed for ramp-up equilibration</a:t>
            </a:r>
            <a:endParaRPr lang="en-US" smtClean="0"/>
          </a:p>
          <a:p>
            <a:pPr marL="173038" indent="-173038"/>
            <a:r>
              <a:rPr lang="en-US" sz="1400" smtClean="0">
                <a:latin typeface="Helvetica" pitchFamily="-105" charset="0"/>
              </a:rPr>
              <a:t>Higher field 0.5</a:t>
            </a:r>
            <a:r>
              <a:rPr lang="en-US" sz="1400" smtClean="0">
                <a:latin typeface="Helvetica" pitchFamily="-105" charset="0"/>
                <a:sym typeface="Wingdings" pitchFamily="2" charset="2"/>
              </a:rPr>
              <a:t></a:t>
            </a:r>
            <a:r>
              <a:rPr lang="en-US" sz="1400" smtClean="0">
                <a:latin typeface="Helvetica" pitchFamily="-105" charset="0"/>
              </a:rPr>
              <a:t>1T projected to increase electron temperature and bootstrap current fraction </a:t>
            </a:r>
          </a:p>
        </p:txBody>
      </p:sp>
      <p:sp>
        <p:nvSpPr>
          <p:cNvPr id="33797" name="Rectangle 4"/>
          <p:cNvSpPr>
            <a:spLocks noChangeArrowheads="1"/>
          </p:cNvSpPr>
          <p:nvPr/>
        </p:nvSpPr>
        <p:spPr bwMode="auto">
          <a:xfrm>
            <a:off x="257175" y="1050925"/>
            <a:ext cx="8329613" cy="246063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1600" i="0">
                <a:solidFill>
                  <a:srgbClr val="FF0000"/>
                </a:solidFill>
              </a:rPr>
              <a:t>Ramp to ~0.4MA with fast wave heating:              Extend ramp to 0.8-1MA with 2</a:t>
            </a:r>
            <a:r>
              <a:rPr lang="en-US" sz="1600" i="0" baseline="30000">
                <a:solidFill>
                  <a:srgbClr val="FF0000"/>
                </a:solidFill>
              </a:rPr>
              <a:t>nd</a:t>
            </a:r>
            <a:r>
              <a:rPr lang="en-US" sz="1600" i="0">
                <a:solidFill>
                  <a:srgbClr val="FF0000"/>
                </a:solidFill>
              </a:rPr>
              <a:t> NBI:</a:t>
            </a:r>
          </a:p>
        </p:txBody>
      </p:sp>
      <p:sp>
        <p:nvSpPr>
          <p:cNvPr id="33798" name="Rectangle 5"/>
          <p:cNvSpPr>
            <a:spLocks noChangeArrowheads="1"/>
          </p:cNvSpPr>
          <p:nvPr/>
        </p:nvSpPr>
        <p:spPr bwMode="auto">
          <a:xfrm>
            <a:off x="4648200" y="1447800"/>
            <a:ext cx="4419600" cy="1295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173038" indent="-173038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400" b="0" i="0" dirty="0">
                <a:solidFill>
                  <a:schemeClr val="tx1"/>
                </a:solidFill>
              </a:rPr>
              <a:t>Benefits of more tangential injection:</a:t>
            </a:r>
          </a:p>
          <a:p>
            <a:pPr marL="400050" lvl="1" indent="-109538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b="0" i="0" dirty="0">
                <a:solidFill>
                  <a:srgbClr val="0000FF"/>
                </a:solidFill>
              </a:rPr>
              <a:t>Increased NBI absorption = 40</a:t>
            </a:r>
            <a:r>
              <a:rPr lang="en-US" b="0" i="0" dirty="0">
                <a:solidFill>
                  <a:srgbClr val="0000FF"/>
                </a:solidFill>
                <a:sym typeface="Wingdings" pitchFamily="2" charset="2"/>
              </a:rPr>
              <a:t>80%</a:t>
            </a:r>
            <a:r>
              <a:rPr lang="en-US" b="0" i="0" dirty="0">
                <a:solidFill>
                  <a:srgbClr val="0000FF"/>
                </a:solidFill>
              </a:rPr>
              <a:t> </a:t>
            </a:r>
            <a:r>
              <a:rPr lang="en-US" b="0" i="0" dirty="0">
                <a:solidFill>
                  <a:srgbClr val="0000FF"/>
                </a:solidFill>
                <a:sym typeface="Wingdings" pitchFamily="2" charset="2"/>
              </a:rPr>
              <a:t>at low I</a:t>
            </a:r>
            <a:r>
              <a:rPr lang="en-US" b="0" i="0" baseline="-25000" dirty="0">
                <a:solidFill>
                  <a:srgbClr val="0000FF"/>
                </a:solidFill>
                <a:sym typeface="Wingdings" pitchFamily="2" charset="2"/>
              </a:rPr>
              <a:t>P</a:t>
            </a:r>
            <a:endParaRPr lang="en-US" b="0" i="0" dirty="0">
              <a:solidFill>
                <a:srgbClr val="0000FF"/>
              </a:solidFill>
              <a:sym typeface="Wingdings" pitchFamily="2" charset="2"/>
            </a:endParaRPr>
          </a:p>
          <a:p>
            <a:pPr marL="400050" lvl="1" indent="-109538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b="0" i="0" dirty="0">
                <a:solidFill>
                  <a:srgbClr val="0000FF"/>
                </a:solidFill>
              </a:rPr>
              <a:t>Current drive efficiency increases:  </a:t>
            </a:r>
            <a:r>
              <a:rPr lang="en-US" b="0" i="0" dirty="0" smtClean="0">
                <a:solidFill>
                  <a:srgbClr val="0000FF"/>
                </a:solidFill>
                <a:sym typeface="Math1"/>
              </a:rPr>
              <a:t>x1.5-2</a:t>
            </a:r>
            <a:endParaRPr lang="en-US" b="0" i="0" dirty="0">
              <a:solidFill>
                <a:srgbClr val="0000FF"/>
              </a:solidFill>
              <a:sym typeface="Math1"/>
            </a:endParaRPr>
          </a:p>
          <a:p>
            <a:pPr marL="173038" indent="-173038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400" b="0" i="0" dirty="0">
                <a:solidFill>
                  <a:schemeClr val="tx1"/>
                </a:solidFill>
              </a:rPr>
              <a:t>New CS needed for ~3-5s for ramp-up equilibration</a:t>
            </a:r>
            <a:endParaRPr lang="en-US" sz="2400" b="0" i="0" dirty="0">
              <a:solidFill>
                <a:schemeClr val="tx1"/>
              </a:solidFill>
              <a:latin typeface="Arial" pitchFamily="34" charset="0"/>
            </a:endParaRPr>
          </a:p>
          <a:p>
            <a:pPr marL="400050" lvl="1" indent="-109538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b="0" i="0" dirty="0">
                <a:solidFill>
                  <a:srgbClr val="0000FF"/>
                </a:solidFill>
              </a:rPr>
              <a:t>Higher field 0.5</a:t>
            </a:r>
            <a:r>
              <a:rPr lang="en-US" b="0" i="0" dirty="0">
                <a:solidFill>
                  <a:srgbClr val="0000FF"/>
                </a:solidFill>
                <a:sym typeface="Wingdings" pitchFamily="2" charset="2"/>
              </a:rPr>
              <a:t></a:t>
            </a:r>
            <a:r>
              <a:rPr lang="en-US" b="0" i="0" dirty="0">
                <a:solidFill>
                  <a:srgbClr val="0000FF"/>
                </a:solidFill>
              </a:rPr>
              <a:t>1T also projected to increase electron temperature and NBI-CD efficiency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477000" y="2971800"/>
            <a:ext cx="2362200" cy="3581400"/>
            <a:chOff x="4080" y="960"/>
            <a:chExt cx="1488" cy="2256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4080" y="960"/>
              <a:ext cx="1488" cy="2112"/>
              <a:chOff x="304800" y="1447800"/>
              <a:chExt cx="3043238" cy="3851275"/>
            </a:xfrm>
          </p:grpSpPr>
          <p:pic>
            <p:nvPicPr>
              <p:cNvPr id="33825" name="Picture 2"/>
              <p:cNvPicPr preferRelativeResize="0"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04800" y="3352800"/>
                <a:ext cx="3043238" cy="1946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3826" name="Picture 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04800" y="1447800"/>
                <a:ext cx="3038475" cy="19002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33824" name="Text Box 10"/>
            <p:cNvSpPr txBox="1">
              <a:spLocks noChangeArrowheads="1"/>
            </p:cNvSpPr>
            <p:nvPr/>
          </p:nvSpPr>
          <p:spPr bwMode="auto">
            <a:xfrm>
              <a:off x="4794" y="3120"/>
              <a:ext cx="294" cy="96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b="0" i="0">
                  <a:solidFill>
                    <a:schemeClr val="tx1"/>
                  </a:solidFill>
                </a:rPr>
                <a:t>Time (s)</a:t>
              </a:r>
            </a:p>
          </p:txBody>
        </p:sp>
      </p:grpSp>
      <p:sp>
        <p:nvSpPr>
          <p:cNvPr id="33800" name="AutoShape 11"/>
          <p:cNvSpPr>
            <a:spLocks noChangeArrowheads="1"/>
          </p:cNvSpPr>
          <p:nvPr/>
        </p:nvSpPr>
        <p:spPr bwMode="auto">
          <a:xfrm>
            <a:off x="2057400" y="4191000"/>
            <a:ext cx="931863" cy="787400"/>
          </a:xfrm>
          <a:prstGeom prst="rightArrow">
            <a:avLst>
              <a:gd name="adj1" fmla="val 50000"/>
              <a:gd name="adj2" fmla="val 29587"/>
            </a:avLst>
          </a:prstGeom>
          <a:solidFill>
            <a:srgbClr val="3F7C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sp>
        <p:nvSpPr>
          <p:cNvPr id="33801" name="AutoShape 12"/>
          <p:cNvSpPr>
            <a:spLocks noChangeArrowheads="1"/>
          </p:cNvSpPr>
          <p:nvPr/>
        </p:nvSpPr>
        <p:spPr bwMode="auto">
          <a:xfrm>
            <a:off x="5486400" y="4191000"/>
            <a:ext cx="931863" cy="787400"/>
          </a:xfrm>
          <a:prstGeom prst="rightArrow">
            <a:avLst>
              <a:gd name="adj1" fmla="val 50000"/>
              <a:gd name="adj2" fmla="val 29587"/>
            </a:avLst>
          </a:prstGeom>
          <a:solidFill>
            <a:srgbClr val="3F7C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3048000" y="3124200"/>
            <a:ext cx="2971800" cy="2819400"/>
            <a:chOff x="3072" y="1196"/>
            <a:chExt cx="2330" cy="2116"/>
          </a:xfrm>
        </p:grpSpPr>
        <p:pic>
          <p:nvPicPr>
            <p:cNvPr id="33808" name="Picture 1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72" y="1196"/>
              <a:ext cx="2330" cy="2116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</p:pic>
        <p:sp>
          <p:nvSpPr>
            <p:cNvPr id="33809" name="Line 15"/>
            <p:cNvSpPr>
              <a:spLocks noChangeShapeType="1"/>
            </p:cNvSpPr>
            <p:nvPr/>
          </p:nvSpPr>
          <p:spPr bwMode="auto">
            <a:xfrm flipH="1">
              <a:off x="3498" y="2592"/>
              <a:ext cx="0" cy="240"/>
            </a:xfrm>
            <a:prstGeom prst="line">
              <a:avLst/>
            </a:prstGeom>
            <a:noFill/>
            <a:ln w="15875">
              <a:solidFill>
                <a:srgbClr val="969696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810" name="Line 16"/>
            <p:cNvSpPr>
              <a:spLocks noChangeShapeType="1"/>
            </p:cNvSpPr>
            <p:nvPr/>
          </p:nvSpPr>
          <p:spPr bwMode="auto">
            <a:xfrm>
              <a:off x="3686" y="2609"/>
              <a:ext cx="0" cy="201"/>
            </a:xfrm>
            <a:prstGeom prst="line">
              <a:avLst/>
            </a:prstGeom>
            <a:noFill/>
            <a:ln w="15875">
              <a:solidFill>
                <a:srgbClr val="969696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811" name="Line 17"/>
            <p:cNvSpPr>
              <a:spLocks noChangeShapeType="1"/>
            </p:cNvSpPr>
            <p:nvPr/>
          </p:nvSpPr>
          <p:spPr bwMode="auto">
            <a:xfrm flipH="1">
              <a:off x="3898" y="2544"/>
              <a:ext cx="0" cy="167"/>
            </a:xfrm>
            <a:prstGeom prst="line">
              <a:avLst/>
            </a:prstGeom>
            <a:noFill/>
            <a:ln w="15875">
              <a:solidFill>
                <a:srgbClr val="969696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812" name="Text Box 18"/>
            <p:cNvSpPr txBox="1">
              <a:spLocks noChangeArrowheads="1"/>
            </p:cNvSpPr>
            <p:nvPr/>
          </p:nvSpPr>
          <p:spPr bwMode="auto">
            <a:xfrm>
              <a:off x="3411" y="2515"/>
              <a:ext cx="663" cy="126"/>
            </a:xfrm>
            <a:prstGeom prst="rect">
              <a:avLst/>
            </a:prstGeom>
            <a:solidFill>
              <a:srgbClr val="DDDDDD"/>
            </a:solidFill>
            <a:ln w="15875" algn="ctr">
              <a:solidFill>
                <a:srgbClr val="969696"/>
              </a:solidFill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100" dirty="0">
                  <a:solidFill>
                    <a:schemeClr val="tx1"/>
                  </a:solidFill>
                </a:rPr>
                <a:t>Present NBI</a:t>
              </a:r>
            </a:p>
          </p:txBody>
        </p:sp>
        <p:sp>
          <p:nvSpPr>
            <p:cNvPr id="33813" name="Line 19"/>
            <p:cNvSpPr>
              <a:spLocks noChangeShapeType="1"/>
            </p:cNvSpPr>
            <p:nvPr/>
          </p:nvSpPr>
          <p:spPr bwMode="auto">
            <a:xfrm flipV="1">
              <a:off x="4715" y="2192"/>
              <a:ext cx="0" cy="350"/>
            </a:xfrm>
            <a:prstGeom prst="line">
              <a:avLst/>
            </a:prstGeom>
            <a:noFill/>
            <a:ln w="15875">
              <a:solidFill>
                <a:srgbClr val="969696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814" name="Line 20"/>
            <p:cNvSpPr>
              <a:spLocks noChangeShapeType="1"/>
            </p:cNvSpPr>
            <p:nvPr/>
          </p:nvSpPr>
          <p:spPr bwMode="auto">
            <a:xfrm flipV="1">
              <a:off x="4915" y="2206"/>
              <a:ext cx="0" cy="336"/>
            </a:xfrm>
            <a:prstGeom prst="line">
              <a:avLst/>
            </a:prstGeom>
            <a:noFill/>
            <a:ln w="15875">
              <a:solidFill>
                <a:srgbClr val="969696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815" name="Line 21"/>
            <p:cNvSpPr>
              <a:spLocks noChangeShapeType="1"/>
            </p:cNvSpPr>
            <p:nvPr/>
          </p:nvSpPr>
          <p:spPr bwMode="auto">
            <a:xfrm flipV="1">
              <a:off x="5125" y="2240"/>
              <a:ext cx="0" cy="302"/>
            </a:xfrm>
            <a:prstGeom prst="line">
              <a:avLst/>
            </a:prstGeom>
            <a:noFill/>
            <a:ln w="15875">
              <a:solidFill>
                <a:srgbClr val="969696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816" name="Text Box 22"/>
            <p:cNvSpPr txBox="1">
              <a:spLocks noChangeArrowheads="1"/>
            </p:cNvSpPr>
            <p:nvPr/>
          </p:nvSpPr>
          <p:spPr bwMode="auto">
            <a:xfrm>
              <a:off x="4512" y="2441"/>
              <a:ext cx="768" cy="381"/>
            </a:xfrm>
            <a:prstGeom prst="rect">
              <a:avLst/>
            </a:prstGeom>
            <a:solidFill>
              <a:srgbClr val="DDDDDD"/>
            </a:solidFill>
            <a:ln w="15875" algn="ctr">
              <a:solidFill>
                <a:srgbClr val="969696"/>
              </a:solidFill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100" dirty="0">
                  <a:solidFill>
                    <a:schemeClr val="tx1"/>
                  </a:solidFill>
                </a:rPr>
                <a:t>More tangential 2</a:t>
              </a:r>
              <a:r>
                <a:rPr lang="en-US" sz="1100" baseline="30000" dirty="0">
                  <a:solidFill>
                    <a:schemeClr val="tx1"/>
                  </a:solidFill>
                </a:rPr>
                <a:t>nd</a:t>
              </a:r>
              <a:r>
                <a:rPr lang="en-US" sz="1100" dirty="0">
                  <a:solidFill>
                    <a:schemeClr val="tx1"/>
                  </a:solidFill>
                </a:rPr>
                <a:t> NBI</a:t>
              </a:r>
            </a:p>
          </p:txBody>
        </p:sp>
        <p:sp>
          <p:nvSpPr>
            <p:cNvPr id="33817" name="Line 23"/>
            <p:cNvSpPr>
              <a:spLocks noChangeShapeType="1"/>
            </p:cNvSpPr>
            <p:nvPr/>
          </p:nvSpPr>
          <p:spPr bwMode="auto">
            <a:xfrm>
              <a:off x="3418" y="2844"/>
              <a:ext cx="1888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818" name="Line 24"/>
            <p:cNvSpPr>
              <a:spLocks noChangeShapeType="1"/>
            </p:cNvSpPr>
            <p:nvPr/>
          </p:nvSpPr>
          <p:spPr bwMode="auto">
            <a:xfrm>
              <a:off x="3386" y="2173"/>
              <a:ext cx="1920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819" name="Rectangle 25"/>
            <p:cNvSpPr>
              <a:spLocks noChangeArrowheads="1"/>
            </p:cNvSpPr>
            <p:nvPr/>
          </p:nvSpPr>
          <p:spPr bwMode="auto">
            <a:xfrm>
              <a:off x="3328" y="1344"/>
              <a:ext cx="512" cy="81"/>
            </a:xfrm>
            <a:prstGeom prst="rect">
              <a:avLst/>
            </a:prstGeom>
            <a:solidFill>
              <a:schemeClr val="bg1"/>
            </a:solidFill>
            <a:ln w="15875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>
                <a:spcBef>
                  <a:spcPct val="20000"/>
                </a:spcBef>
                <a:buFontTx/>
                <a:buChar char="•"/>
              </a:pPr>
              <a:endParaRPr lang="en-US"/>
            </a:p>
          </p:txBody>
        </p:sp>
        <p:sp>
          <p:nvSpPr>
            <p:cNvPr id="33820" name="Rectangle 26"/>
            <p:cNvSpPr>
              <a:spLocks noChangeArrowheads="1"/>
            </p:cNvSpPr>
            <p:nvPr/>
          </p:nvSpPr>
          <p:spPr bwMode="auto">
            <a:xfrm>
              <a:off x="4416" y="1359"/>
              <a:ext cx="512" cy="33"/>
            </a:xfrm>
            <a:prstGeom prst="rect">
              <a:avLst/>
            </a:prstGeom>
            <a:solidFill>
              <a:schemeClr val="bg1"/>
            </a:solidFill>
            <a:ln w="15875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ctr">
                <a:spcBef>
                  <a:spcPct val="20000"/>
                </a:spcBef>
                <a:buFontTx/>
                <a:buChar char="•"/>
              </a:pPr>
              <a:endParaRPr lang="en-US"/>
            </a:p>
          </p:txBody>
        </p:sp>
        <p:sp>
          <p:nvSpPr>
            <p:cNvPr id="33821" name="Line 27"/>
            <p:cNvSpPr>
              <a:spLocks noChangeShapeType="1"/>
            </p:cNvSpPr>
            <p:nvPr/>
          </p:nvSpPr>
          <p:spPr bwMode="auto">
            <a:xfrm>
              <a:off x="3600" y="1392"/>
              <a:ext cx="96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822" name="Line 28"/>
            <p:cNvSpPr>
              <a:spLocks noChangeShapeType="1"/>
            </p:cNvSpPr>
            <p:nvPr/>
          </p:nvSpPr>
          <p:spPr bwMode="auto">
            <a:xfrm>
              <a:off x="4464" y="1392"/>
              <a:ext cx="96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152400" y="2819400"/>
            <a:ext cx="2476500" cy="3695700"/>
            <a:chOff x="96" y="888"/>
            <a:chExt cx="1560" cy="2328"/>
          </a:xfrm>
        </p:grpSpPr>
        <p:grpSp>
          <p:nvGrpSpPr>
            <p:cNvPr id="6" name="Group 30"/>
            <p:cNvGrpSpPr>
              <a:grpSpLocks/>
            </p:cNvGrpSpPr>
            <p:nvPr/>
          </p:nvGrpSpPr>
          <p:grpSpPr bwMode="auto">
            <a:xfrm>
              <a:off x="96" y="903"/>
              <a:ext cx="1560" cy="2313"/>
              <a:chOff x="240" y="816"/>
              <a:chExt cx="1560" cy="2313"/>
            </a:xfrm>
          </p:grpSpPr>
          <p:pic>
            <p:nvPicPr>
              <p:cNvPr id="33806" name="Picture 31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40" y="816"/>
                <a:ext cx="1560" cy="23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3807" name="Picture 32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200" y="1008"/>
                <a:ext cx="432" cy="3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33805" name="Text Box 33"/>
            <p:cNvSpPr txBox="1">
              <a:spLocks noChangeArrowheads="1"/>
            </p:cNvSpPr>
            <p:nvPr/>
          </p:nvSpPr>
          <p:spPr bwMode="auto">
            <a:xfrm>
              <a:off x="336" y="888"/>
              <a:ext cx="976" cy="86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900"/>
                <a:t>TSC Simulations – C. Kessel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NSTX Upgrade reference operating scenarios highlight</a:t>
            </a:r>
            <a:br>
              <a:rPr lang="en-US" smtClean="0"/>
            </a:br>
            <a:r>
              <a:rPr lang="en-US" smtClean="0"/>
              <a:t>major research capabilities and needs of Upgrade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8991600" cy="1600200"/>
          </a:xfrm>
        </p:spPr>
        <p:txBody>
          <a:bodyPr/>
          <a:lstStyle/>
          <a:p>
            <a:pPr marL="233363" indent="-233363">
              <a:defRPr/>
            </a:pPr>
            <a:r>
              <a:rPr lang="en-US" sz="2000" dirty="0" smtClean="0"/>
              <a:t>Dual NBI capability (P/</a:t>
            </a:r>
            <a:r>
              <a:rPr lang="en-US" sz="2000" dirty="0" err="1" smtClean="0">
                <a:latin typeface="Symbol" pitchFamily="18" charset="2"/>
              </a:rPr>
              <a:t>D</a:t>
            </a:r>
            <a:r>
              <a:rPr lang="en-US" sz="2000" dirty="0" err="1" smtClean="0"/>
              <a:t>t</a:t>
            </a:r>
            <a:r>
              <a:rPr lang="en-US" sz="2000" dirty="0" smtClean="0"/>
              <a:t>):  15MW/1.5s, 10MW/5s, 5MW/10s</a:t>
            </a:r>
          </a:p>
          <a:p>
            <a:pPr marL="233363" indent="-233363">
              <a:defRPr/>
            </a:pPr>
            <a:r>
              <a:rPr lang="en-US" sz="2000" dirty="0" smtClean="0"/>
              <a:t>TF flat-top capability: 1T for 6s, 0.75T for 10s, total OH flux = 2.1Wb</a:t>
            </a:r>
          </a:p>
          <a:p>
            <a:pPr marL="233363" indent="-233363">
              <a:defRPr/>
            </a:pPr>
            <a:r>
              <a:rPr lang="en-US" sz="2000" dirty="0" err="1" smtClean="0"/>
              <a:t>Divertor</a:t>
            </a:r>
            <a:r>
              <a:rPr lang="en-US" sz="2000" dirty="0" smtClean="0"/>
              <a:t> peak heat flux limit = 10MW/m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for 5s (</a:t>
            </a:r>
            <a:r>
              <a:rPr lang="en-US" sz="2000" dirty="0" err="1" smtClean="0"/>
              <a:t>T</a:t>
            </a:r>
            <a:r>
              <a:rPr lang="en-US" sz="2000" baseline="-25000" dirty="0" err="1" smtClean="0"/>
              <a:t>carbon</a:t>
            </a:r>
            <a:r>
              <a:rPr lang="en-US" sz="2000" baseline="-25000" dirty="0" smtClean="0"/>
              <a:t>-tile</a:t>
            </a:r>
            <a:r>
              <a:rPr lang="en-US" sz="2000" dirty="0" smtClean="0"/>
              <a:t> </a:t>
            </a:r>
            <a:r>
              <a:rPr lang="en-US" sz="2000" dirty="0" smtClean="0">
                <a:sym typeface="Symbol"/>
              </a:rPr>
              <a:t> </a:t>
            </a:r>
            <a:r>
              <a:rPr lang="en-US" sz="2000" dirty="0" smtClean="0"/>
              <a:t>1200°C)</a:t>
            </a:r>
          </a:p>
          <a:p>
            <a:pPr marL="233363" indent="-233363">
              <a:defRPr/>
            </a:pPr>
            <a:r>
              <a:rPr lang="en-US" sz="2000" dirty="0" smtClean="0"/>
              <a:t>Plasma carbon </a:t>
            </a:r>
            <a:r>
              <a:rPr lang="en-US" sz="2000" dirty="0" err="1" smtClean="0"/>
              <a:t>Z</a:t>
            </a:r>
            <a:r>
              <a:rPr lang="en-US" sz="2000" baseline="-25000" dirty="0" err="1" smtClean="0"/>
              <a:t>eff</a:t>
            </a:r>
            <a:r>
              <a:rPr lang="en-US" sz="2000" dirty="0" smtClean="0"/>
              <a:t> </a:t>
            </a:r>
            <a:r>
              <a:rPr lang="en-US" sz="2000" dirty="0" smtClean="0">
                <a:sym typeface="Symbol"/>
              </a:rPr>
              <a:t> 2.5 (goal) </a:t>
            </a:r>
          </a:p>
          <a:p>
            <a:pPr>
              <a:buFontTx/>
              <a:buNone/>
              <a:defRPr/>
            </a:pPr>
            <a:endParaRPr lang="en-US" sz="2000" dirty="0" smtClean="0"/>
          </a:p>
        </p:txBody>
      </p:sp>
      <p:cxnSp>
        <p:nvCxnSpPr>
          <p:cNvPr id="34821" name="Straight Arrow Connector 65"/>
          <p:cNvCxnSpPr>
            <a:cxnSpLocks noChangeShapeType="1"/>
          </p:cNvCxnSpPr>
          <p:nvPr/>
        </p:nvCxnSpPr>
        <p:spPr bwMode="auto">
          <a:xfrm rot="5400000" flipH="1" flipV="1">
            <a:off x="3695700" y="5448300"/>
            <a:ext cx="533400" cy="152400"/>
          </a:xfrm>
          <a:prstGeom prst="straightConnector1">
            <a:avLst/>
          </a:prstGeom>
          <a:noFill/>
          <a:ln w="15875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34822" name="TextBox 66"/>
          <p:cNvSpPr txBox="1">
            <a:spLocks noChangeArrowheads="1"/>
          </p:cNvSpPr>
          <p:nvPr/>
        </p:nvSpPr>
        <p:spPr bwMode="auto">
          <a:xfrm>
            <a:off x="1371600" y="5791200"/>
            <a:ext cx="3505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i="0">
                <a:solidFill>
                  <a:srgbClr val="FF0000"/>
                </a:solidFill>
              </a:rPr>
              <a:t>2MA operation may require n</a:t>
            </a:r>
            <a:r>
              <a:rPr lang="en-US" sz="1200" i="0" baseline="-25000">
                <a:solidFill>
                  <a:srgbClr val="FF0000"/>
                </a:solidFill>
              </a:rPr>
              <a:t>e</a:t>
            </a:r>
            <a:r>
              <a:rPr lang="en-US" sz="1200" i="0">
                <a:solidFill>
                  <a:srgbClr val="FF0000"/>
                </a:solidFill>
              </a:rPr>
              <a:t> / n</a:t>
            </a:r>
            <a:r>
              <a:rPr lang="en-US" sz="1200" i="0" baseline="-25000">
                <a:solidFill>
                  <a:srgbClr val="FF0000"/>
                </a:solidFill>
              </a:rPr>
              <a:t>Greenwald</a:t>
            </a:r>
            <a:r>
              <a:rPr lang="en-US" sz="1200" i="0">
                <a:solidFill>
                  <a:srgbClr val="FF0000"/>
                </a:solidFill>
              </a:rPr>
              <a:t> = 0.7 to aid achievement of sufficiently high T</a:t>
            </a:r>
            <a:r>
              <a:rPr lang="en-US" sz="1200" i="0" baseline="-25000">
                <a:solidFill>
                  <a:srgbClr val="FF0000"/>
                </a:solidFill>
              </a:rPr>
              <a:t>e</a:t>
            </a:r>
            <a:r>
              <a:rPr lang="en-US" sz="1200" i="0">
                <a:solidFill>
                  <a:srgbClr val="FF0000"/>
                </a:solidFill>
              </a:rPr>
              <a:t> to reduce loop voltage to 0.25V for 5s flat-top</a:t>
            </a:r>
          </a:p>
        </p:txBody>
      </p:sp>
      <p:sp>
        <p:nvSpPr>
          <p:cNvPr id="34823" name="TextBox 67"/>
          <p:cNvSpPr txBox="1">
            <a:spLocks noChangeArrowheads="1"/>
          </p:cNvSpPr>
          <p:nvPr/>
        </p:nvSpPr>
        <p:spPr bwMode="auto">
          <a:xfrm>
            <a:off x="5105400" y="5770563"/>
            <a:ext cx="38862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1200"/>
              </a:lnSpc>
            </a:pPr>
            <a:r>
              <a:rPr lang="en-US" sz="1200" i="0">
                <a:solidFill>
                  <a:srgbClr val="FF0000"/>
                </a:solidFill>
              </a:rPr>
              <a:t>1.5-2MA operation for 5s will require heat-flux mitigation utilizing:  U/L power sharing, detachment, and/or snowflake (possibly all three)</a:t>
            </a:r>
          </a:p>
        </p:txBody>
      </p:sp>
      <p:cxnSp>
        <p:nvCxnSpPr>
          <p:cNvPr id="34824" name="Straight Arrow Connector 68"/>
          <p:cNvCxnSpPr>
            <a:cxnSpLocks noChangeShapeType="1"/>
          </p:cNvCxnSpPr>
          <p:nvPr/>
        </p:nvCxnSpPr>
        <p:spPr bwMode="auto">
          <a:xfrm rot="5400000" flipH="1" flipV="1">
            <a:off x="6019800" y="5638800"/>
            <a:ext cx="228600" cy="76200"/>
          </a:xfrm>
          <a:prstGeom prst="straightConnector1">
            <a:avLst/>
          </a:prstGeom>
          <a:noFill/>
          <a:ln w="15875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34825" name="Rounded Rectangle 69"/>
          <p:cNvSpPr>
            <a:spLocks noChangeArrowheads="1"/>
          </p:cNvSpPr>
          <p:nvPr/>
        </p:nvSpPr>
        <p:spPr bwMode="auto">
          <a:xfrm>
            <a:off x="6172200" y="4724400"/>
            <a:ext cx="422275" cy="838200"/>
          </a:xfrm>
          <a:prstGeom prst="roundRect">
            <a:avLst>
              <a:gd name="adj" fmla="val 16667"/>
            </a:avLst>
          </a:prstGeom>
          <a:noFill/>
          <a:ln w="15875" algn="ctr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sp>
        <p:nvSpPr>
          <p:cNvPr id="34826" name="Rounded Rectangle 70"/>
          <p:cNvSpPr>
            <a:spLocks noChangeArrowheads="1"/>
          </p:cNvSpPr>
          <p:nvPr/>
        </p:nvSpPr>
        <p:spPr bwMode="auto">
          <a:xfrm>
            <a:off x="6172200" y="5410200"/>
            <a:ext cx="1143000" cy="152400"/>
          </a:xfrm>
          <a:prstGeom prst="roundRect">
            <a:avLst>
              <a:gd name="adj" fmla="val 16667"/>
            </a:avLst>
          </a:prstGeom>
          <a:noFill/>
          <a:ln w="15875" algn="ctr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sp>
        <p:nvSpPr>
          <p:cNvPr id="34827" name="Rounded Rectangle 71"/>
          <p:cNvSpPr>
            <a:spLocks noChangeArrowheads="1"/>
          </p:cNvSpPr>
          <p:nvPr/>
        </p:nvSpPr>
        <p:spPr bwMode="auto">
          <a:xfrm>
            <a:off x="3886200" y="5056188"/>
            <a:ext cx="533400" cy="201612"/>
          </a:xfrm>
          <a:prstGeom prst="roundRect">
            <a:avLst>
              <a:gd name="adj" fmla="val 16667"/>
            </a:avLst>
          </a:prstGeom>
          <a:noFill/>
          <a:ln w="15875" algn="ctr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sp>
        <p:nvSpPr>
          <p:cNvPr id="34828" name="TextBox 72"/>
          <p:cNvSpPr txBox="1">
            <a:spLocks noChangeArrowheads="1"/>
          </p:cNvSpPr>
          <p:nvPr/>
        </p:nvSpPr>
        <p:spPr bwMode="auto">
          <a:xfrm>
            <a:off x="5127625" y="6215063"/>
            <a:ext cx="40163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0">
                <a:solidFill>
                  <a:schemeClr val="tx1"/>
                </a:solidFill>
                <a:latin typeface="Arial Narrow" pitchFamily="34" charset="0"/>
              </a:rPr>
              <a:t>This is major goal of Upgrade research program</a:t>
            </a:r>
            <a:endParaRPr lang="en-US" sz="1600">
              <a:latin typeface="Arial Narrow" pitchFamily="34" charset="0"/>
            </a:endParaRPr>
          </a:p>
        </p:txBody>
      </p:sp>
      <p:pic>
        <p:nvPicPr>
          <p:cNvPr id="34829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590800"/>
            <a:ext cx="7947025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4830" name="Straight Arrow Connector 68"/>
          <p:cNvCxnSpPr>
            <a:cxnSpLocks noChangeShapeType="1"/>
          </p:cNvCxnSpPr>
          <p:nvPr/>
        </p:nvCxnSpPr>
        <p:spPr bwMode="auto">
          <a:xfrm rot="5400000" flipH="1" flipV="1">
            <a:off x="2286000" y="5659438"/>
            <a:ext cx="228600" cy="76200"/>
          </a:xfrm>
          <a:prstGeom prst="straightConnector1">
            <a:avLst/>
          </a:prstGeom>
          <a:noFill/>
          <a:ln w="15875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34831" name="Rounded Rectangle 69"/>
          <p:cNvSpPr>
            <a:spLocks noChangeArrowheads="1"/>
          </p:cNvSpPr>
          <p:nvPr/>
        </p:nvSpPr>
        <p:spPr bwMode="auto">
          <a:xfrm>
            <a:off x="2405063" y="5029200"/>
            <a:ext cx="346075" cy="563563"/>
          </a:xfrm>
          <a:prstGeom prst="roundRect">
            <a:avLst>
              <a:gd name="adj" fmla="val 16667"/>
            </a:avLst>
          </a:prstGeom>
          <a:noFill/>
          <a:ln w="15875" algn="ctr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362450" y="1066800"/>
            <a:ext cx="4610100" cy="307975"/>
          </a:xfrm>
        </p:spPr>
        <p:txBody>
          <a:bodyPr/>
          <a:lstStyle/>
          <a:p>
            <a:r>
              <a:rPr lang="en-US" sz="1800" b="1" dirty="0" smtClean="0">
                <a:ea typeface="ＭＳ Ｐゴシック" pitchFamily="34" charset="-128"/>
              </a:rPr>
              <a:t>Some ST FNSF/Pilot design features: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7901" y="1435100"/>
            <a:ext cx="3746500" cy="4121150"/>
          </a:xfrm>
          <a:solidFill>
            <a:schemeClr val="bg1">
              <a:lumMod val="9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115888" indent="-115888">
              <a:defRPr/>
            </a:pPr>
            <a:r>
              <a:rPr lang="en-US" sz="1400" dirty="0" smtClean="0"/>
              <a:t>Minimize power losses to access </a:t>
            </a:r>
            <a:r>
              <a:rPr lang="en-US" sz="1400" dirty="0" err="1" smtClean="0"/>
              <a:t>Q</a:t>
            </a:r>
            <a:r>
              <a:rPr lang="en-US" sz="1400" baseline="-25000" dirty="0" err="1" smtClean="0"/>
              <a:t>eng</a:t>
            </a:r>
            <a:r>
              <a:rPr lang="en-US" sz="1400" dirty="0" smtClean="0"/>
              <a:t> ~ 1</a:t>
            </a:r>
          </a:p>
          <a:p>
            <a:pPr marL="231775" lvl="1" indent="-115888">
              <a:defRPr/>
            </a:pPr>
            <a:r>
              <a:rPr lang="en-US" sz="1100" dirty="0" smtClean="0"/>
              <a:t>Flared TF rod to reduce power: 150-200MW</a:t>
            </a:r>
          </a:p>
          <a:p>
            <a:pPr marL="231775" lvl="1" indent="-115888">
              <a:defRPr/>
            </a:pPr>
            <a:r>
              <a:rPr lang="en-US" sz="1100" dirty="0" smtClean="0"/>
              <a:t>Outer PF coils superconducting</a:t>
            </a:r>
          </a:p>
          <a:p>
            <a:pPr marL="115888" indent="-115888">
              <a:defRPr/>
            </a:pPr>
            <a:r>
              <a:rPr lang="en-US" sz="1400" dirty="0" smtClean="0"/>
              <a:t>Strong shaping for stability, bootstrap current</a:t>
            </a:r>
          </a:p>
          <a:p>
            <a:pPr marL="115888" indent="-115888">
              <a:defRPr/>
            </a:pPr>
            <a:r>
              <a:rPr lang="en-US" sz="1400" dirty="0" smtClean="0"/>
              <a:t>PF coils in ends of TF rod to produce diverted high </a:t>
            </a:r>
            <a:r>
              <a:rPr lang="en-US" sz="1400" dirty="0" smtClean="0">
                <a:latin typeface="Symbol" pitchFamily="18" charset="2"/>
              </a:rPr>
              <a:t>d</a:t>
            </a:r>
            <a:r>
              <a:rPr lang="en-US" sz="1400" dirty="0" smtClean="0"/>
              <a:t> plasma, protect PF coils</a:t>
            </a:r>
          </a:p>
          <a:p>
            <a:pPr marL="115888" indent="-115888">
              <a:defRPr/>
            </a:pPr>
            <a:r>
              <a:rPr lang="en-US" sz="1400" dirty="0" smtClean="0"/>
              <a:t>DN </a:t>
            </a:r>
            <a:r>
              <a:rPr lang="en-US" sz="1400" dirty="0" err="1" smtClean="0"/>
              <a:t>divertor</a:t>
            </a:r>
            <a:r>
              <a:rPr lang="en-US" sz="1400" dirty="0" smtClean="0"/>
              <a:t> for power sharing</a:t>
            </a:r>
          </a:p>
          <a:p>
            <a:pPr marL="231775" lvl="1" indent="-115888">
              <a:defRPr/>
            </a:pPr>
            <a:r>
              <a:rPr lang="en-US" sz="1100" dirty="0" smtClean="0"/>
              <a:t>May need snowflake, flowing Li, Super-X, radiation…</a:t>
            </a:r>
          </a:p>
          <a:p>
            <a:pPr marL="115888" indent="-115888">
              <a:defRPr/>
            </a:pPr>
            <a:r>
              <a:rPr lang="en-US" sz="1400" dirty="0" smtClean="0"/>
              <a:t>500keV NNBI for current drive (JT60-SA)</a:t>
            </a:r>
          </a:p>
          <a:p>
            <a:pPr marL="115888" indent="-115888">
              <a:defRPr/>
            </a:pPr>
            <a:r>
              <a:rPr lang="en-US" sz="1400" dirty="0" smtClean="0"/>
              <a:t>Vacuum vessel independent of TF legs</a:t>
            </a:r>
          </a:p>
          <a:p>
            <a:pPr marL="115888" indent="-115888">
              <a:defRPr/>
            </a:pPr>
            <a:r>
              <a:rPr lang="en-US" sz="1400" dirty="0" smtClean="0"/>
              <a:t>Low ripple &lt; 0.25% at plasma boundary </a:t>
            </a:r>
          </a:p>
          <a:p>
            <a:pPr marL="115888" indent="-115888">
              <a:defRPr/>
            </a:pPr>
            <a:r>
              <a:rPr lang="en-US" sz="1400" dirty="0" smtClean="0"/>
              <a:t>Conformal blankets to maximize TBR</a:t>
            </a:r>
          </a:p>
          <a:p>
            <a:pPr marL="115888" indent="-115888">
              <a:defRPr/>
            </a:pPr>
            <a:r>
              <a:rPr lang="en-US" sz="1400" dirty="0" smtClean="0"/>
              <a:t>Entire blanket structure removable vertically</a:t>
            </a:r>
          </a:p>
          <a:p>
            <a:pPr marL="115888" indent="-115888">
              <a:defRPr/>
            </a:pPr>
            <a:r>
              <a:rPr lang="en-US" sz="1400" dirty="0" smtClean="0"/>
              <a:t>Shielding for vessel, TF outer legs, PF coils outside center-stack </a:t>
            </a:r>
            <a:r>
              <a:rPr lang="en-US" sz="1400" dirty="0" smtClean="0">
                <a:sym typeface="Wingdings" pitchFamily="2" charset="2"/>
              </a:rPr>
              <a:t></a:t>
            </a:r>
            <a:r>
              <a:rPr lang="en-US" sz="1400" dirty="0" smtClean="0"/>
              <a:t> lifetime components</a:t>
            </a:r>
          </a:p>
          <a:p>
            <a:pPr marL="115888" indent="-115888">
              <a:defRPr/>
            </a:pPr>
            <a:r>
              <a:rPr lang="en-US" sz="1400" dirty="0" smtClean="0"/>
              <a:t>Center-stack shielded for 1-2 FPY</a:t>
            </a:r>
            <a:endParaRPr lang="en-US" sz="1400" dirty="0"/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2800" b="1" i="0" dirty="0">
                <a:solidFill>
                  <a:srgbClr val="3333CC"/>
                </a:solidFill>
                <a:latin typeface="+mj-lt"/>
                <a:ea typeface="ＭＳ Ｐゴシック" charset="-128"/>
                <a:cs typeface="ＭＳ Ｐゴシック" charset="-128"/>
              </a:rPr>
              <a:t>Developing design concepts for ST-based </a:t>
            </a:r>
          </a:p>
          <a:p>
            <a:pPr algn="ctr">
              <a:defRPr/>
            </a:pPr>
            <a:r>
              <a:rPr lang="en-US" sz="2800" b="1" i="0" dirty="0">
                <a:solidFill>
                  <a:srgbClr val="3333CC"/>
                </a:solidFill>
                <a:latin typeface="+mj-lt"/>
                <a:ea typeface="ＭＳ Ｐゴシック" charset="-128"/>
                <a:cs typeface="ＭＳ Ｐゴシック" charset="-128"/>
              </a:rPr>
              <a:t>Fusion Nuclear Science Facility / Pilot Plant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07559" y="990600"/>
            <a:ext cx="3937416" cy="5487986"/>
            <a:chOff x="4877471" y="1172749"/>
            <a:chExt cx="3938143" cy="5487325"/>
          </a:xfrm>
        </p:grpSpPr>
        <p:pic>
          <p:nvPicPr>
            <p:cNvPr id="19463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73218" y="1743324"/>
              <a:ext cx="1192926" cy="2030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64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23192" t="13333" r="28180" b="15897"/>
            <a:stretch>
              <a:fillRect/>
            </a:stretch>
          </p:blipFill>
          <p:spPr bwMode="auto">
            <a:xfrm>
              <a:off x="6799260" y="1712328"/>
              <a:ext cx="2016354" cy="2140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65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 l="23940" t="10255" r="34164" b="11795"/>
            <a:stretch>
              <a:fillRect/>
            </a:stretch>
          </p:blipFill>
          <p:spPr bwMode="auto">
            <a:xfrm>
              <a:off x="4877471" y="4269782"/>
              <a:ext cx="1761502" cy="2390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66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25436" t="10255" r="31172" b="8717"/>
            <a:stretch>
              <a:fillRect/>
            </a:stretch>
          </p:blipFill>
          <p:spPr bwMode="auto">
            <a:xfrm>
              <a:off x="7030876" y="4269783"/>
              <a:ext cx="1754897" cy="2390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7" name="TextBox 13"/>
            <p:cNvSpPr txBox="1">
              <a:spLocks noChangeArrowheads="1"/>
            </p:cNvSpPr>
            <p:nvPr/>
          </p:nvSpPr>
          <p:spPr bwMode="auto">
            <a:xfrm>
              <a:off x="5023251" y="3931447"/>
              <a:ext cx="1313422" cy="338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i="0" dirty="0"/>
                <a:t>CS removal</a:t>
              </a:r>
            </a:p>
          </p:txBody>
        </p:sp>
        <p:sp>
          <p:nvSpPr>
            <p:cNvPr id="19468" name="TextBox 14"/>
            <p:cNvSpPr txBox="1">
              <a:spLocks noChangeArrowheads="1"/>
            </p:cNvSpPr>
            <p:nvPr/>
          </p:nvSpPr>
          <p:spPr bwMode="auto">
            <a:xfrm>
              <a:off x="6946808" y="3939196"/>
              <a:ext cx="1770363" cy="338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i="0" dirty="0"/>
                <a:t>Blanket removal</a:t>
              </a:r>
            </a:p>
          </p:txBody>
        </p:sp>
        <p:sp>
          <p:nvSpPr>
            <p:cNvPr id="19469" name="TextBox 15"/>
            <p:cNvSpPr txBox="1">
              <a:spLocks noChangeArrowheads="1"/>
            </p:cNvSpPr>
            <p:nvPr/>
          </p:nvSpPr>
          <p:spPr bwMode="auto">
            <a:xfrm>
              <a:off x="4905897" y="1172749"/>
              <a:ext cx="1619653" cy="584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i="0" dirty="0"/>
                <a:t>Free-boundary</a:t>
              </a:r>
            </a:p>
            <a:p>
              <a:pPr algn="ctr"/>
              <a:r>
                <a:rPr lang="en-US" sz="1600" i="0" dirty="0"/>
                <a:t>equilibrium</a:t>
              </a:r>
            </a:p>
          </p:txBody>
        </p:sp>
        <p:sp>
          <p:nvSpPr>
            <p:cNvPr id="19470" name="TextBox 16"/>
            <p:cNvSpPr txBox="1">
              <a:spLocks noChangeArrowheads="1"/>
            </p:cNvSpPr>
            <p:nvPr/>
          </p:nvSpPr>
          <p:spPr bwMode="auto">
            <a:xfrm>
              <a:off x="7223214" y="1276737"/>
              <a:ext cx="1108201" cy="338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i="0" dirty="0"/>
                <a:t>3D layout</a:t>
              </a:r>
            </a:p>
          </p:txBody>
        </p:sp>
      </p:grpSp>
      <p:sp>
        <p:nvSpPr>
          <p:cNvPr id="18" name="Title 1"/>
          <p:cNvSpPr txBox="1">
            <a:spLocks/>
          </p:cNvSpPr>
          <p:nvPr/>
        </p:nvSpPr>
        <p:spPr bwMode="auto">
          <a:xfrm>
            <a:off x="4648200" y="5638800"/>
            <a:ext cx="4043395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225425" indent="-225425" eaLnBrk="0" hangingPunct="0">
              <a:buFont typeface="Arial" pitchFamily="34" charset="0"/>
              <a:buChar char="•"/>
              <a:defRPr/>
            </a:pPr>
            <a:r>
              <a:rPr lang="en-US" sz="1600" b="1" i="0" dirty="0">
                <a:latin typeface="+mj-lt"/>
                <a:ea typeface="ＭＳ Ｐゴシック" charset="-128"/>
                <a:cs typeface="ＭＳ Ｐゴシック" charset="-128"/>
              </a:rPr>
              <a:t>Have also begun meeting, sharing ideas with MAST/</a:t>
            </a:r>
            <a:r>
              <a:rPr lang="en-US" sz="1600" b="1" i="0" dirty="0" err="1">
                <a:latin typeface="+mj-lt"/>
                <a:ea typeface="ＭＳ Ｐゴシック" charset="-128"/>
                <a:cs typeface="ＭＳ Ｐゴシック" charset="-128"/>
              </a:rPr>
              <a:t>Culham</a:t>
            </a:r>
            <a:r>
              <a:rPr lang="en-US" sz="1600" b="1" i="0" dirty="0">
                <a:latin typeface="+mj-lt"/>
                <a:ea typeface="ＭＳ Ｐゴシック" charset="-128"/>
                <a:cs typeface="ＭＳ Ｐゴシック" charset="-128"/>
              </a:rPr>
              <a:t> CTF </a:t>
            </a:r>
            <a:r>
              <a:rPr lang="en-US" sz="1600" b="1" i="0" dirty="0" smtClean="0">
                <a:latin typeface="+mj-lt"/>
                <a:ea typeface="ＭＳ Ｐゴシック" charset="-128"/>
                <a:cs typeface="ＭＳ Ｐゴシック" charset="-128"/>
              </a:rPr>
              <a:t>designers + other collaborators</a:t>
            </a:r>
            <a:endParaRPr lang="en-US" sz="1600" b="1" i="0" dirty="0"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0" y="3175"/>
            <a:ext cx="9144000" cy="887413"/>
          </a:xfrm>
        </p:spPr>
        <p:txBody>
          <a:bodyPr/>
          <a:lstStyle/>
          <a:p>
            <a:r>
              <a:rPr lang="en-US" b="1" dirty="0" smtClean="0">
                <a:solidFill>
                  <a:srgbClr val="0033CC"/>
                </a:solidFill>
                <a:ea typeface="ＭＳ Ｐゴシック" pitchFamily="34" charset="-128"/>
              </a:rPr>
              <a:t>Operation with outer strike-point on Mo LLD (coated with Li) compatible with high plasma performance, low impurities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3581400" y="4343400"/>
            <a:ext cx="4572000" cy="1219200"/>
          </a:xfrm>
        </p:spPr>
        <p:txBody>
          <a:bodyPr/>
          <a:lstStyle/>
          <a:p>
            <a:pPr marL="234950" indent="-234950">
              <a:lnSpc>
                <a:spcPts val="1800"/>
              </a:lnSpc>
              <a:buFont typeface="Arial" pitchFamily="34" charset="0"/>
              <a:buChar char="◄"/>
            </a:pPr>
            <a:r>
              <a:rPr lang="en-US" sz="1600" b="1" dirty="0" smtClean="0">
                <a:ea typeface="ＭＳ Ｐゴシック" pitchFamily="34" charset="-128"/>
              </a:rPr>
              <a:t>SP on inner carbon </a:t>
            </a:r>
            <a:r>
              <a:rPr lang="en-US" sz="1600" b="1" dirty="0" err="1" smtClean="0">
                <a:ea typeface="ＭＳ Ｐゴシック" pitchFamily="34" charset="-128"/>
              </a:rPr>
              <a:t>divertor</a:t>
            </a:r>
            <a:r>
              <a:rPr lang="en-US" sz="1600" b="1" dirty="0" smtClean="0">
                <a:ea typeface="ＭＳ Ｐゴシック" pitchFamily="34" charset="-128"/>
              </a:rPr>
              <a:t> (no ELMs)</a:t>
            </a:r>
            <a:endParaRPr lang="en-US" sz="800" b="1" dirty="0" smtClean="0">
              <a:ea typeface="ＭＳ Ｐゴシック" pitchFamily="34" charset="-128"/>
            </a:endParaRPr>
          </a:p>
          <a:p>
            <a:pPr marL="234950" indent="-234950">
              <a:lnSpc>
                <a:spcPts val="1800"/>
              </a:lnSpc>
              <a:buFont typeface="Arial" pitchFamily="34" charset="0"/>
              <a:buChar char="◄"/>
            </a:pPr>
            <a:endParaRPr lang="en-US" sz="1100" b="1" dirty="0" smtClean="0">
              <a:ea typeface="ＭＳ Ｐゴシック" pitchFamily="34" charset="-128"/>
            </a:endParaRPr>
          </a:p>
          <a:p>
            <a:pPr marL="234950" indent="-234950">
              <a:lnSpc>
                <a:spcPts val="1800"/>
              </a:lnSpc>
              <a:buFont typeface="Arial" pitchFamily="34" charset="0"/>
              <a:buChar char="◄"/>
            </a:pPr>
            <a:r>
              <a:rPr lang="en-US" sz="1600" b="1" dirty="0" smtClean="0">
                <a:solidFill>
                  <a:srgbClr val="FF0000"/>
                </a:solidFill>
                <a:ea typeface="ＭＳ Ｐゴシック" pitchFamily="34" charset="-128"/>
              </a:rPr>
              <a:t>SP on LLD, T</a:t>
            </a:r>
            <a:r>
              <a:rPr lang="en-US" sz="1600" b="1" baseline="-25000" dirty="0" smtClean="0">
                <a:solidFill>
                  <a:srgbClr val="FF0000"/>
                </a:solidFill>
                <a:ea typeface="ＭＳ Ｐゴシック" pitchFamily="34" charset="-128"/>
              </a:rPr>
              <a:t>LLD</a:t>
            </a:r>
            <a:r>
              <a:rPr lang="en-US" sz="1600" b="1" dirty="0" smtClean="0">
                <a:solidFill>
                  <a:srgbClr val="FF0000"/>
                </a:solidFill>
                <a:ea typeface="ＭＳ Ｐゴシック" pitchFamily="34" charset="-128"/>
              </a:rPr>
              <a:t> &lt; </a:t>
            </a:r>
            <a:r>
              <a:rPr lang="en-US" sz="1600" b="1" dirty="0" err="1" smtClean="0">
                <a:solidFill>
                  <a:srgbClr val="FF0000"/>
                </a:solidFill>
                <a:ea typeface="ＭＳ Ｐゴシック" pitchFamily="34" charset="-128"/>
              </a:rPr>
              <a:t>T</a:t>
            </a:r>
            <a:r>
              <a:rPr lang="en-US" sz="1600" b="1" baseline="-25000" dirty="0" err="1" smtClean="0">
                <a:solidFill>
                  <a:srgbClr val="FF0000"/>
                </a:solidFill>
                <a:ea typeface="ＭＳ Ｐゴシック" pitchFamily="34" charset="-128"/>
              </a:rPr>
              <a:t>Li</a:t>
            </a:r>
            <a:r>
              <a:rPr lang="en-US" sz="1600" b="1" baseline="-25000" dirty="0" smtClean="0">
                <a:solidFill>
                  <a:srgbClr val="FF0000"/>
                </a:solidFill>
                <a:ea typeface="ＭＳ Ｐゴシック" pitchFamily="34" charset="-128"/>
              </a:rPr>
              <a:t>-melt</a:t>
            </a:r>
          </a:p>
          <a:p>
            <a:pPr marL="234950" indent="-234950">
              <a:lnSpc>
                <a:spcPts val="1800"/>
              </a:lnSpc>
              <a:buFont typeface="Arial" pitchFamily="34" charset="0"/>
              <a:buChar char="◄"/>
            </a:pPr>
            <a:r>
              <a:rPr lang="en-US" sz="1600" b="1" dirty="0" smtClean="0">
                <a:solidFill>
                  <a:srgbClr val="0033CC"/>
                </a:solidFill>
                <a:ea typeface="ＭＳ Ｐゴシック" pitchFamily="34" charset="-128"/>
              </a:rPr>
              <a:t>SP on LLD, T</a:t>
            </a:r>
            <a:r>
              <a:rPr lang="en-US" sz="1600" b="1" baseline="-25000" dirty="0" smtClean="0">
                <a:solidFill>
                  <a:srgbClr val="0033CC"/>
                </a:solidFill>
                <a:ea typeface="ＭＳ Ｐゴシック" pitchFamily="34" charset="-128"/>
              </a:rPr>
              <a:t>LLD</a:t>
            </a:r>
            <a:r>
              <a:rPr lang="en-US" sz="1600" b="1" dirty="0" smtClean="0">
                <a:solidFill>
                  <a:srgbClr val="0033CC"/>
                </a:solidFill>
                <a:ea typeface="ＭＳ Ｐゴシック" pitchFamily="34" charset="-128"/>
              </a:rPr>
              <a:t> &gt; </a:t>
            </a:r>
            <a:r>
              <a:rPr lang="en-US" sz="1600" b="1" dirty="0" err="1" smtClean="0">
                <a:solidFill>
                  <a:srgbClr val="0033CC"/>
                </a:solidFill>
                <a:ea typeface="ＭＳ Ｐゴシック" pitchFamily="34" charset="-128"/>
              </a:rPr>
              <a:t>T</a:t>
            </a:r>
            <a:r>
              <a:rPr lang="en-US" sz="1600" b="1" baseline="-25000" dirty="0" err="1" smtClean="0">
                <a:solidFill>
                  <a:srgbClr val="0033CC"/>
                </a:solidFill>
                <a:ea typeface="ＭＳ Ｐゴシック" pitchFamily="34" charset="-128"/>
              </a:rPr>
              <a:t>Li</a:t>
            </a:r>
            <a:r>
              <a:rPr lang="en-US" sz="1600" b="1" baseline="-25000" dirty="0" smtClean="0">
                <a:solidFill>
                  <a:srgbClr val="0033CC"/>
                </a:solidFill>
                <a:ea typeface="ＭＳ Ｐゴシック" pitchFamily="34" charset="-128"/>
              </a:rPr>
              <a:t>-melt</a:t>
            </a:r>
            <a:r>
              <a:rPr lang="en-US" sz="1600" b="1" dirty="0" smtClean="0">
                <a:solidFill>
                  <a:srgbClr val="0033CC"/>
                </a:solidFill>
                <a:ea typeface="ＭＳ Ｐゴシック" pitchFamily="34" charset="-128"/>
              </a:rPr>
              <a:t> </a:t>
            </a:r>
            <a:r>
              <a:rPr lang="en-US" sz="1100" b="1" dirty="0" smtClean="0">
                <a:solidFill>
                  <a:srgbClr val="0033CC"/>
                </a:solidFill>
                <a:ea typeface="ＭＳ Ｐゴシック" pitchFamily="34" charset="-128"/>
              </a:rPr>
              <a:t>(+ fueling differences</a:t>
            </a:r>
            <a:r>
              <a:rPr lang="en-US" sz="1000" b="1" dirty="0" smtClean="0">
                <a:solidFill>
                  <a:srgbClr val="0033CC"/>
                </a:solidFill>
                <a:ea typeface="ＭＳ Ｐゴシック" pitchFamily="34" charset="-128"/>
              </a:rPr>
              <a:t>)</a:t>
            </a:r>
            <a:endParaRPr lang="en-US" sz="1200" b="1" dirty="0" smtClean="0">
              <a:solidFill>
                <a:srgbClr val="0033CC"/>
              </a:solidFill>
              <a:ea typeface="ＭＳ Ｐゴシック" pitchFamily="34" charset="-128"/>
            </a:endParaRPr>
          </a:p>
        </p:txBody>
      </p:sp>
      <p:sp>
        <p:nvSpPr>
          <p:cNvPr id="7174" name="TextBox 7"/>
          <p:cNvSpPr txBox="1">
            <a:spLocks noChangeArrowheads="1"/>
          </p:cNvSpPr>
          <p:nvPr/>
        </p:nvSpPr>
        <p:spPr bwMode="auto">
          <a:xfrm>
            <a:off x="3733800" y="5562600"/>
            <a:ext cx="4695825" cy="554038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3"/>
          </a:lnRef>
          <a:fillRef idx="100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Ins="0">
            <a:spAutoFit/>
          </a:bodyPr>
          <a:lstStyle/>
          <a:p>
            <a:pPr marL="114300" lvl="1" indent="-114300">
              <a:buFont typeface="Arial" pitchFamily="34" charset="0"/>
              <a:buChar char="•"/>
              <a:defRPr/>
            </a:pPr>
            <a:r>
              <a:rPr lang="en-US" sz="1600" b="1" i="0" dirty="0">
                <a:solidFill>
                  <a:schemeClr val="tx1"/>
                </a:solidFill>
              </a:rPr>
              <a:t>No </a:t>
            </a:r>
            <a:r>
              <a:rPr lang="en-US" sz="1600" b="1" i="0" dirty="0" smtClean="0">
                <a:solidFill>
                  <a:schemeClr val="tx1"/>
                </a:solidFill>
              </a:rPr>
              <a:t>ELMs</a:t>
            </a:r>
            <a:r>
              <a:rPr lang="en-US" sz="1600" b="1" i="0" dirty="0">
                <a:solidFill>
                  <a:schemeClr val="tx1"/>
                </a:solidFill>
              </a:rPr>
              <a:t>, </a:t>
            </a:r>
            <a:r>
              <a:rPr lang="en-US" sz="1600" b="1" i="0" dirty="0">
                <a:solidFill>
                  <a:srgbClr val="FF0000"/>
                </a:solidFill>
              </a:rPr>
              <a:t>no </a:t>
            </a:r>
            <a:r>
              <a:rPr lang="en-US" sz="1600" b="1" i="0" dirty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US" sz="1600" b="1" i="0" dirty="0">
                <a:solidFill>
                  <a:srgbClr val="FF0000"/>
                </a:solidFill>
              </a:rPr>
              <a:t>small, </a:t>
            </a:r>
            <a:r>
              <a:rPr lang="en-US" sz="1600" b="1" i="0" dirty="0">
                <a:solidFill>
                  <a:srgbClr val="0033CC"/>
                </a:solidFill>
              </a:rPr>
              <a:t>small </a:t>
            </a:r>
            <a:r>
              <a:rPr lang="en-US" sz="1600" b="1" i="0" dirty="0">
                <a:solidFill>
                  <a:srgbClr val="0033CC"/>
                </a:solidFill>
                <a:sym typeface="Wingdings" pitchFamily="2" charset="2"/>
              </a:rPr>
              <a:t> l</a:t>
            </a:r>
            <a:r>
              <a:rPr lang="en-US" sz="1600" b="1" i="0" dirty="0">
                <a:solidFill>
                  <a:srgbClr val="0033CC"/>
                </a:solidFill>
              </a:rPr>
              <a:t>arger</a:t>
            </a:r>
          </a:p>
          <a:p>
            <a:pPr marL="228600" lvl="1" indent="-114300">
              <a:defRPr/>
            </a:pPr>
            <a:r>
              <a:rPr lang="en-US" sz="1100" b="1" i="0" dirty="0">
                <a:solidFill>
                  <a:srgbClr val="008080"/>
                </a:solidFill>
                <a:sym typeface="Wingdings" pitchFamily="2" charset="2"/>
              </a:rPr>
              <a:t> </a:t>
            </a:r>
            <a:r>
              <a:rPr lang="en-US" sz="1400" b="1" i="0" dirty="0">
                <a:solidFill>
                  <a:srgbClr val="008080"/>
                </a:solidFill>
              </a:rPr>
              <a:t>High-Z impurities also reduced, </a:t>
            </a:r>
            <a:r>
              <a:rPr lang="en-US" sz="1400" b="1" i="0" dirty="0" err="1">
                <a:solidFill>
                  <a:srgbClr val="008080"/>
                </a:solidFill>
                <a:latin typeface="Symbol" pitchFamily="18" charset="2"/>
              </a:rPr>
              <a:t>b</a:t>
            </a:r>
            <a:r>
              <a:rPr lang="en-US" sz="1400" b="1" i="0" baseline="-25000" dirty="0" err="1">
                <a:solidFill>
                  <a:srgbClr val="008080"/>
                </a:solidFill>
              </a:rPr>
              <a:t>N</a:t>
            </a:r>
            <a:r>
              <a:rPr lang="en-US" sz="1400" b="1" i="0" dirty="0">
                <a:solidFill>
                  <a:srgbClr val="008080"/>
                </a:solidFill>
              </a:rPr>
              <a:t> &gt; 4 sustained</a:t>
            </a:r>
          </a:p>
        </p:txBody>
      </p:sp>
      <p:sp>
        <p:nvSpPr>
          <p:cNvPr id="22" name="TextBox 7"/>
          <p:cNvSpPr txBox="1">
            <a:spLocks noChangeArrowheads="1"/>
          </p:cNvSpPr>
          <p:nvPr/>
        </p:nvSpPr>
        <p:spPr bwMode="auto">
          <a:xfrm>
            <a:off x="152400" y="6172200"/>
            <a:ext cx="8839200" cy="30777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15888" lvl="1" indent="-115888" algn="ctr">
              <a:defRPr/>
            </a:pPr>
            <a:r>
              <a:rPr lang="en-US" sz="1400" i="0" dirty="0" smtClean="0">
                <a:solidFill>
                  <a:schemeClr val="tx1"/>
                </a:solidFill>
              </a:rPr>
              <a:t>Need to separate effects of PFC material, </a:t>
            </a:r>
            <a:r>
              <a:rPr lang="en-US" sz="1400" b="1" i="0" dirty="0" smtClean="0">
                <a:solidFill>
                  <a:schemeClr val="tx1"/>
                </a:solidFill>
              </a:rPr>
              <a:t>ELMs - motivates </a:t>
            </a:r>
            <a:r>
              <a:rPr lang="en-US" sz="1400" b="1" i="0" dirty="0">
                <a:solidFill>
                  <a:schemeClr val="tx1"/>
                </a:solidFill>
              </a:rPr>
              <a:t>Mo tiles on inboard </a:t>
            </a:r>
            <a:r>
              <a:rPr lang="en-US" sz="1400" b="1" i="0" dirty="0" err="1" smtClean="0">
                <a:solidFill>
                  <a:schemeClr val="tx1"/>
                </a:solidFill>
              </a:rPr>
              <a:t>divertor</a:t>
            </a:r>
            <a:r>
              <a:rPr lang="en-US" sz="1400" b="1" i="0" dirty="0" smtClean="0">
                <a:solidFill>
                  <a:schemeClr val="tx1"/>
                </a:solidFill>
              </a:rPr>
              <a:t> </a:t>
            </a:r>
            <a:r>
              <a:rPr lang="en-US" sz="1400" b="1" i="0" dirty="0" smtClean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en-US" sz="1400" i="0" dirty="0" smtClean="0">
                <a:solidFill>
                  <a:srgbClr val="FF0000"/>
                </a:solidFill>
                <a:sym typeface="Wingdings" pitchFamily="2" charset="2"/>
              </a:rPr>
              <a:t>facility talk</a:t>
            </a:r>
            <a:endParaRPr lang="en-US" sz="1400" b="1" i="0" dirty="0">
              <a:solidFill>
                <a:srgbClr val="FF0000"/>
              </a:solidFill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381000" y="3733800"/>
            <a:ext cx="3048000" cy="2362200"/>
            <a:chOff x="-1782763" y="609600"/>
            <a:chExt cx="6278563" cy="5191125"/>
          </a:xfrm>
        </p:grpSpPr>
        <p:pic>
          <p:nvPicPr>
            <p:cNvPr id="11281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1752600" y="609600"/>
              <a:ext cx="6221413" cy="480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82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1782763" y="5029199"/>
              <a:ext cx="6278563" cy="7715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1271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066800"/>
            <a:ext cx="2971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276" name="Straight Arrow Connector 24"/>
          <p:cNvCxnSpPr>
            <a:cxnSpLocks noChangeShapeType="1"/>
          </p:cNvCxnSpPr>
          <p:nvPr/>
        </p:nvCxnSpPr>
        <p:spPr bwMode="auto">
          <a:xfrm rot="16200000" flipH="1">
            <a:off x="1686818" y="1970785"/>
            <a:ext cx="925316" cy="184149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/>
            <a:tailEnd type="triangle" w="med" len="med"/>
          </a:ln>
        </p:spPr>
      </p:cxnSp>
      <p:pic>
        <p:nvPicPr>
          <p:cNvPr id="1127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32050" y="1143000"/>
            <a:ext cx="15303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278" name="Straight Arrow Connector 24"/>
          <p:cNvCxnSpPr>
            <a:cxnSpLocks noChangeShapeType="1"/>
          </p:cNvCxnSpPr>
          <p:nvPr/>
        </p:nvCxnSpPr>
        <p:spPr bwMode="auto">
          <a:xfrm>
            <a:off x="2057400" y="1600200"/>
            <a:ext cx="1066800" cy="457200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0" name="TextBox 19"/>
          <p:cNvSpPr txBox="1"/>
          <p:nvPr/>
        </p:nvSpPr>
        <p:spPr>
          <a:xfrm>
            <a:off x="5715000" y="1063823"/>
            <a:ext cx="1972997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i="0" dirty="0">
                <a:solidFill>
                  <a:schemeClr val="tx1"/>
                </a:solidFill>
              </a:rPr>
              <a:t>LLD FY2010 results: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4267200" y="1371600"/>
            <a:ext cx="4800600" cy="27376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28600" indent="-228600" eaLnBrk="0" hangingPunct="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800" b="1" i="0" dirty="0">
                <a:solidFill>
                  <a:srgbClr val="FF0000"/>
                </a:solidFill>
              </a:rPr>
              <a:t>LLD did not increase </a:t>
            </a:r>
            <a:r>
              <a:rPr lang="en-US" sz="1800" b="1" i="0" dirty="0" smtClean="0">
                <a:solidFill>
                  <a:srgbClr val="FF0000"/>
                </a:solidFill>
              </a:rPr>
              <a:t>global D </a:t>
            </a:r>
            <a:r>
              <a:rPr lang="en-US" sz="1800" b="1" i="0" dirty="0">
                <a:solidFill>
                  <a:srgbClr val="FF0000"/>
                </a:solidFill>
              </a:rPr>
              <a:t>pumping  beyond that achieved with </a:t>
            </a:r>
            <a:r>
              <a:rPr lang="en-US" sz="1800" b="1" i="0" dirty="0" err="1">
                <a:solidFill>
                  <a:srgbClr val="FF0000"/>
                </a:solidFill>
              </a:rPr>
              <a:t>LiTER</a:t>
            </a:r>
            <a:endParaRPr lang="en-US" sz="1800" b="1" i="0" dirty="0">
              <a:solidFill>
                <a:srgbClr val="FF0000"/>
              </a:solidFill>
            </a:endParaRPr>
          </a:p>
          <a:p>
            <a:pPr marL="514350" lvl="1" indent="-171450" eaLnBrk="0" hangingPunct="0">
              <a:lnSpc>
                <a:spcPct val="95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i="0" dirty="0">
                <a:solidFill>
                  <a:schemeClr val="tx1"/>
                </a:solidFill>
              </a:rPr>
              <a:t>Solid Li on C pumps D quite efficiently</a:t>
            </a:r>
            <a:endParaRPr lang="en-US" sz="1400" i="0" dirty="0">
              <a:solidFill>
                <a:schemeClr val="tx1"/>
              </a:solidFill>
            </a:endParaRPr>
          </a:p>
          <a:p>
            <a:pPr marL="514350" lvl="1" indent="-171450" eaLnBrk="0" hangingPunct="0">
              <a:lnSpc>
                <a:spcPct val="95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i="0" dirty="0" smtClean="0">
                <a:solidFill>
                  <a:schemeClr val="tx1"/>
                </a:solidFill>
              </a:rPr>
              <a:t>Liquid Li reacts rapidly w/ background gases (LTX)</a:t>
            </a:r>
          </a:p>
          <a:p>
            <a:pPr marL="514350" lvl="1" indent="-171450" eaLnBrk="0" hangingPunct="0">
              <a:lnSpc>
                <a:spcPct val="95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i="0" dirty="0" smtClean="0">
                <a:solidFill>
                  <a:schemeClr val="tx1"/>
                </a:solidFill>
              </a:rPr>
              <a:t>C </a:t>
            </a:r>
            <a:r>
              <a:rPr lang="en-US" i="0" dirty="0">
                <a:solidFill>
                  <a:schemeClr val="tx1"/>
                </a:solidFill>
              </a:rPr>
              <a:t>on LLD may have impacted D pumping</a:t>
            </a:r>
          </a:p>
          <a:p>
            <a:pPr marL="177800" indent="-177800" eaLnBrk="0" hangingPunct="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800" b="1" i="0" dirty="0" err="1" smtClean="0">
                <a:solidFill>
                  <a:srgbClr val="008080"/>
                </a:solidFill>
              </a:rPr>
              <a:t>Divertor</a:t>
            </a:r>
            <a:r>
              <a:rPr lang="en-US" sz="1800" b="1" i="0" dirty="0" smtClean="0">
                <a:solidFill>
                  <a:srgbClr val="008080"/>
                </a:solidFill>
              </a:rPr>
              <a:t> T</a:t>
            </a:r>
            <a:r>
              <a:rPr lang="en-US" sz="1800" b="1" i="0" baseline="-25000" dirty="0" smtClean="0">
                <a:solidFill>
                  <a:srgbClr val="008080"/>
                </a:solidFill>
              </a:rPr>
              <a:t>e</a:t>
            </a:r>
            <a:r>
              <a:rPr lang="en-US" sz="1800" b="1" i="0" dirty="0" smtClean="0">
                <a:solidFill>
                  <a:srgbClr val="008080"/>
                </a:solidFill>
              </a:rPr>
              <a:t> increases when T</a:t>
            </a:r>
            <a:r>
              <a:rPr lang="en-US" sz="1800" b="1" i="0" baseline="-25000" dirty="0" smtClean="0">
                <a:solidFill>
                  <a:srgbClr val="008080"/>
                </a:solidFill>
              </a:rPr>
              <a:t>LLD</a:t>
            </a:r>
            <a:r>
              <a:rPr lang="en-US" sz="1800" b="1" i="0" dirty="0" smtClean="0">
                <a:solidFill>
                  <a:srgbClr val="008080"/>
                </a:solidFill>
              </a:rPr>
              <a:t> &gt; </a:t>
            </a:r>
            <a:r>
              <a:rPr lang="en-US" sz="1800" b="1" i="0" dirty="0" err="1" smtClean="0">
                <a:solidFill>
                  <a:srgbClr val="008080"/>
                </a:solidFill>
              </a:rPr>
              <a:t>T</a:t>
            </a:r>
            <a:r>
              <a:rPr lang="en-US" sz="1800" b="1" i="0" baseline="-25000" dirty="0" err="1" smtClean="0">
                <a:solidFill>
                  <a:srgbClr val="008080"/>
                </a:solidFill>
              </a:rPr>
              <a:t>Li</a:t>
            </a:r>
            <a:r>
              <a:rPr lang="en-US" sz="1800" b="1" i="0" baseline="-25000" dirty="0" smtClean="0">
                <a:solidFill>
                  <a:srgbClr val="008080"/>
                </a:solidFill>
              </a:rPr>
              <a:t>-melt</a:t>
            </a:r>
          </a:p>
          <a:p>
            <a:pPr marL="177800" indent="-177800" eaLnBrk="0" hangingPunct="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800" b="1" i="0" dirty="0" smtClean="0">
                <a:solidFill>
                  <a:srgbClr val="008080"/>
                </a:solidFill>
              </a:rPr>
              <a:t>No </a:t>
            </a:r>
            <a:r>
              <a:rPr lang="en-US" sz="1800" b="1" i="0" dirty="0">
                <a:solidFill>
                  <a:srgbClr val="008080"/>
                </a:solidFill>
              </a:rPr>
              <a:t>evidence of Mo from LLD in plasma during normal operation </a:t>
            </a:r>
          </a:p>
          <a:p>
            <a:pPr marL="177800" indent="-177800" eaLnBrk="0" hangingPunct="0">
              <a:lnSpc>
                <a:spcPct val="9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800" b="1" i="0" dirty="0">
                <a:solidFill>
                  <a:srgbClr val="008080"/>
                </a:solidFill>
              </a:rPr>
              <a:t>Operation with strike-point (SP) on LLD </a:t>
            </a:r>
            <a:r>
              <a:rPr lang="en-US" sz="1800" b="1" i="0" u="sng" dirty="0">
                <a:solidFill>
                  <a:srgbClr val="008080"/>
                </a:solidFill>
              </a:rPr>
              <a:t>reduced</a:t>
            </a:r>
            <a:r>
              <a:rPr lang="en-US" sz="1800" b="1" i="0" dirty="0">
                <a:solidFill>
                  <a:srgbClr val="008080"/>
                </a:solidFill>
              </a:rPr>
              <a:t> core </a:t>
            </a:r>
            <a:r>
              <a:rPr lang="en-US" sz="1800" b="1" i="0" dirty="0" smtClean="0">
                <a:solidFill>
                  <a:srgbClr val="008080"/>
                </a:solidFill>
              </a:rPr>
              <a:t>impurities (due to ELMs?)</a:t>
            </a:r>
            <a:endParaRPr lang="en-US" sz="1800" b="1" i="0" dirty="0">
              <a:solidFill>
                <a:srgbClr val="00808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254757" y="990600"/>
            <a:ext cx="813043" cy="2769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tIns="0" bIns="0" rtlCol="0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R10-2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066800" y="2682875"/>
            <a:ext cx="2590800" cy="824557"/>
            <a:chOff x="1066800" y="2682875"/>
            <a:chExt cx="2590800" cy="824557"/>
          </a:xfrm>
        </p:grpSpPr>
        <p:sp>
          <p:nvSpPr>
            <p:cNvPr id="9" name="Rectangle 8"/>
            <p:cNvSpPr/>
            <p:nvPr/>
          </p:nvSpPr>
          <p:spPr bwMode="auto">
            <a:xfrm>
              <a:off x="1317625" y="2682875"/>
              <a:ext cx="347663" cy="635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  <a:defRPr/>
              </a:pPr>
              <a:endParaRPr lang="en-US">
                <a:latin typeface="Helvetica" charset="0"/>
                <a:cs typeface="+mn-cs"/>
              </a:endParaRPr>
            </a:p>
          </p:txBody>
        </p:sp>
        <p:sp>
          <p:nvSpPr>
            <p:cNvPr id="11274" name="TextBox 19"/>
            <p:cNvSpPr txBox="1">
              <a:spLocks noChangeArrowheads="1"/>
            </p:cNvSpPr>
            <p:nvPr/>
          </p:nvSpPr>
          <p:spPr bwMode="auto">
            <a:xfrm>
              <a:off x="1066800" y="3276600"/>
              <a:ext cx="2590800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>
              <a:spAutoFit/>
            </a:bodyPr>
            <a:lstStyle/>
            <a:p>
              <a:pPr algn="ctr"/>
              <a:r>
                <a:rPr lang="en-US" i="0" dirty="0">
                  <a:solidFill>
                    <a:srgbClr val="FF0000"/>
                  </a:solidFill>
                </a:rPr>
                <a:t>Mo </a:t>
              </a:r>
              <a:r>
                <a:rPr lang="en-US" i="0" dirty="0" smtClean="0">
                  <a:solidFill>
                    <a:srgbClr val="FF0000"/>
                  </a:solidFill>
                </a:rPr>
                <a:t>tiles for upcoming run (2011-12)</a:t>
              </a:r>
              <a:endParaRPr lang="en-US" sz="1000" i="0" dirty="0">
                <a:solidFill>
                  <a:srgbClr val="FF0000"/>
                </a:solidFill>
              </a:endParaRPr>
            </a:p>
          </p:txBody>
        </p:sp>
        <p:cxnSp>
          <p:nvCxnSpPr>
            <p:cNvPr id="26" name="Straight Arrow Connector 16"/>
            <p:cNvCxnSpPr>
              <a:cxnSpLocks noChangeShapeType="1"/>
            </p:cNvCxnSpPr>
            <p:nvPr/>
          </p:nvCxnSpPr>
          <p:spPr bwMode="auto">
            <a:xfrm rot="5400000" flipH="1" flipV="1">
              <a:off x="1204516" y="2989660"/>
              <a:ext cx="530227" cy="43654"/>
            </a:xfrm>
            <a:prstGeom prst="straightConnector1">
              <a:avLst/>
            </a:prstGeom>
            <a:noFill/>
            <a:ln w="15875" algn="ctr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</p:grpSp>
      <p:sp>
        <p:nvSpPr>
          <p:cNvPr id="32" name="TextBox 20"/>
          <p:cNvSpPr txBox="1">
            <a:spLocks noChangeArrowheads="1"/>
          </p:cNvSpPr>
          <p:nvPr/>
        </p:nvSpPr>
        <p:spPr bwMode="auto">
          <a:xfrm>
            <a:off x="1600200" y="1107757"/>
            <a:ext cx="6858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Ins="0">
            <a:spAutoFit/>
          </a:bodyPr>
          <a:lstStyle/>
          <a:p>
            <a:pPr algn="ctr"/>
            <a:r>
              <a:rPr lang="en-US" sz="1600" i="0" dirty="0" smtClean="0">
                <a:solidFill>
                  <a:schemeClr val="tx1"/>
                </a:solidFill>
              </a:rPr>
              <a:t>LLD</a:t>
            </a:r>
          </a:p>
          <a:p>
            <a:pPr algn="ctr"/>
            <a:r>
              <a:rPr lang="en-US" sz="1000" i="0" dirty="0" smtClean="0">
                <a:solidFill>
                  <a:schemeClr val="tx1"/>
                </a:solidFill>
              </a:rPr>
              <a:t>(2010-12)</a:t>
            </a:r>
            <a:endParaRPr lang="en-US" sz="1000" i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uiExpand="1" build="p"/>
      <p:bldP spid="7174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3886201" y="1236662"/>
            <a:ext cx="5181600" cy="1582738"/>
          </a:xfrm>
        </p:spPr>
        <p:txBody>
          <a:bodyPr/>
          <a:lstStyle/>
          <a:p>
            <a:pPr marL="228600" indent="-228600" eaLnBrk="1" hangingPunct="1">
              <a:tabLst>
                <a:tab pos="228600" algn="l"/>
              </a:tabLst>
              <a:defRPr/>
            </a:pPr>
            <a:r>
              <a:rPr lang="en-US" sz="1800" b="1" dirty="0" err="1" smtClean="0">
                <a:ea typeface="ＭＳ Ｐゴシック" pitchFamily="1" charset="-128"/>
              </a:rPr>
              <a:t>Divertor</a:t>
            </a:r>
            <a:r>
              <a:rPr lang="en-US" sz="1800" b="1" dirty="0" smtClean="0">
                <a:ea typeface="ＭＳ Ｐゴシック" pitchFamily="1" charset="-128"/>
              </a:rPr>
              <a:t> heat flux width </a:t>
            </a:r>
            <a:r>
              <a:rPr lang="en-US" sz="1800" b="1" dirty="0" err="1" smtClean="0">
                <a:latin typeface="Symbol" pitchFamily="18" charset="2"/>
                <a:ea typeface="ＭＳ Ｐゴシック" pitchFamily="1" charset="-128"/>
              </a:rPr>
              <a:t>l</a:t>
            </a:r>
            <a:r>
              <a:rPr lang="en-US" sz="1800" b="1" baseline="-25000" dirty="0" err="1" smtClean="0">
                <a:ea typeface="ＭＳ Ｐゴシック" pitchFamily="1" charset="-128"/>
              </a:rPr>
              <a:t>q</a:t>
            </a:r>
            <a:r>
              <a:rPr lang="en-US" sz="1800" b="1" baseline="30000" dirty="0" err="1" smtClean="0">
                <a:ea typeface="ＭＳ Ｐゴシック" pitchFamily="1" charset="-128"/>
              </a:rPr>
              <a:t>mid</a:t>
            </a:r>
            <a:r>
              <a:rPr lang="en-US" sz="1800" b="1" dirty="0" smtClean="0">
                <a:ea typeface="ＭＳ Ｐゴシック" pitchFamily="1" charset="-128"/>
              </a:rPr>
              <a:t> decreases with increased plasma current I</a:t>
            </a:r>
            <a:r>
              <a:rPr lang="en-US" sz="1800" b="1" baseline="-25000" dirty="0" smtClean="0">
                <a:ea typeface="ＭＳ Ｐゴシック" pitchFamily="1" charset="-128"/>
              </a:rPr>
              <a:t>P</a:t>
            </a:r>
            <a:endParaRPr lang="en-US" sz="1800" b="1" dirty="0" smtClean="0">
              <a:ea typeface="ＭＳ Ｐゴシック" pitchFamily="1" charset="-128"/>
            </a:endParaRPr>
          </a:p>
          <a:p>
            <a:pPr marL="576263" lvl="1" indent="-180975" eaLnBrk="1" hangingPunct="1">
              <a:tabLst>
                <a:tab pos="228600" algn="l"/>
                <a:tab pos="576263" algn="l"/>
                <a:tab pos="1490663" algn="l"/>
              </a:tabLst>
              <a:defRPr/>
            </a:pPr>
            <a:r>
              <a:rPr lang="en-US" sz="1600" dirty="0" smtClean="0">
                <a:ea typeface="ＭＳ Ｐゴシック" pitchFamily="1" charset="-128"/>
              </a:rPr>
              <a:t>Potentially major implications for ITER </a:t>
            </a:r>
          </a:p>
          <a:p>
            <a:pPr marL="576263" lvl="1" indent="-180975" eaLnBrk="1" hangingPunct="1">
              <a:tabLst>
                <a:tab pos="228600" algn="l"/>
                <a:tab pos="576263" algn="l"/>
                <a:tab pos="1490663" algn="l"/>
              </a:tabLst>
              <a:defRPr/>
            </a:pPr>
            <a:r>
              <a:rPr lang="en-US" sz="1600" dirty="0" smtClean="0">
                <a:ea typeface="ＭＳ Ｐゴシック" pitchFamily="1" charset="-128"/>
              </a:rPr>
              <a:t>NSTX:  </a:t>
            </a:r>
            <a:r>
              <a:rPr lang="en-US" sz="1600" dirty="0" err="1" smtClean="0">
                <a:ea typeface="ＭＳ Ｐゴシック" pitchFamily="1" charset="-128"/>
              </a:rPr>
              <a:t>λ</a:t>
            </a:r>
            <a:r>
              <a:rPr lang="en-US" sz="1600" baseline="-25000" dirty="0" err="1" smtClean="0">
                <a:ea typeface="ＭＳ Ｐゴシック" pitchFamily="1" charset="-128"/>
              </a:rPr>
              <a:t>q</a:t>
            </a:r>
            <a:r>
              <a:rPr lang="en-US" sz="1600" baseline="30000" dirty="0" err="1" smtClean="0">
                <a:ea typeface="ＭＳ Ｐゴシック" pitchFamily="1" charset="-128"/>
              </a:rPr>
              <a:t>mid</a:t>
            </a:r>
            <a:r>
              <a:rPr lang="en-US" sz="1600" dirty="0" smtClean="0">
                <a:ea typeface="ＭＳ Ｐゴシック" pitchFamily="1" charset="-128"/>
              </a:rPr>
              <a:t>  further decreases with Li</a:t>
            </a:r>
          </a:p>
          <a:p>
            <a:pPr marL="576263" lvl="1" indent="-180975" eaLnBrk="1" hangingPunct="1">
              <a:tabLst>
                <a:tab pos="228600" algn="l"/>
                <a:tab pos="576263" algn="l"/>
                <a:tab pos="1490663" algn="l"/>
              </a:tabLst>
              <a:defRPr/>
            </a:pPr>
            <a:r>
              <a:rPr lang="en-US" sz="1600" dirty="0" smtClean="0">
                <a:ea typeface="ＭＳ Ｐゴシック" pitchFamily="1" charset="-128"/>
              </a:rPr>
              <a:t>Physics mechanisms not yet fully understood</a:t>
            </a:r>
          </a:p>
          <a:p>
            <a:pPr marL="228600" indent="-228600">
              <a:buSzPts val="1800"/>
              <a:buFont typeface="Arial"/>
              <a:buChar char="•"/>
            </a:pPr>
            <a:r>
              <a:rPr lang="en-US" sz="1800" dirty="0" smtClean="0">
                <a:solidFill>
                  <a:srgbClr val="FF0000"/>
                </a:solidFill>
              </a:rPr>
              <a:t>For NSTX-U parameters: </a:t>
            </a:r>
            <a:r>
              <a:rPr lang="en-US" sz="1800" dirty="0" err="1" smtClean="0">
                <a:solidFill>
                  <a:srgbClr val="FF0000"/>
                </a:solidFill>
                <a:latin typeface="Symbol"/>
              </a:rPr>
              <a:t>l</a:t>
            </a:r>
            <a:r>
              <a:rPr lang="en-US" sz="1800" baseline="-25000" dirty="0" err="1" smtClean="0">
                <a:solidFill>
                  <a:srgbClr val="FF0000"/>
                </a:solidFill>
              </a:rPr>
              <a:t>q</a:t>
            </a:r>
            <a:r>
              <a:rPr lang="en-US" sz="1800" baseline="30000" dirty="0" err="1" smtClean="0">
                <a:solidFill>
                  <a:srgbClr val="FF0000"/>
                </a:solidFill>
              </a:rPr>
              <a:t>mid</a:t>
            </a:r>
            <a:r>
              <a:rPr lang="en-US" sz="1800" baseline="30000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</a:rPr>
              <a:t>= 3 ± 0.5 mm</a:t>
            </a:r>
          </a:p>
          <a:p>
            <a:pPr marL="576263" lvl="1" indent="-180975" eaLnBrk="1" hangingPunct="1">
              <a:tabLst>
                <a:tab pos="228600" algn="l"/>
                <a:tab pos="576263" algn="l"/>
                <a:tab pos="1490663" algn="l"/>
              </a:tabLst>
              <a:defRPr/>
            </a:pPr>
            <a:endParaRPr lang="en-US" sz="1600" dirty="0" smtClean="0">
              <a:ea typeface="ＭＳ Ｐゴシック" pitchFamily="1" charset="-128"/>
            </a:endParaRPr>
          </a:p>
        </p:txBody>
      </p:sp>
      <p:sp>
        <p:nvSpPr>
          <p:cNvPr id="10243" name="Title 1"/>
          <p:cNvSpPr>
            <a:spLocks noGrp="1"/>
          </p:cNvSpPr>
          <p:nvPr>
            <p:ph type="title"/>
          </p:nvPr>
        </p:nvSpPr>
        <p:spPr>
          <a:xfrm>
            <a:off x="0" y="19050"/>
            <a:ext cx="9144000" cy="895350"/>
          </a:xfrm>
        </p:spPr>
        <p:txBody>
          <a:bodyPr/>
          <a:lstStyle/>
          <a:p>
            <a:r>
              <a:rPr lang="en-US" b="1" dirty="0" smtClean="0">
                <a:solidFill>
                  <a:srgbClr val="3333CC"/>
                </a:solidFill>
                <a:ea typeface="ＭＳ Ｐゴシック" pitchFamily="34" charset="-128"/>
              </a:rPr>
              <a:t>NSTX </a:t>
            </a:r>
            <a:r>
              <a:rPr lang="en-US" dirty="0" smtClean="0">
                <a:solidFill>
                  <a:srgbClr val="3333CC"/>
                </a:solidFill>
                <a:ea typeface="ＭＳ Ｐゴシック" pitchFamily="34" charset="-128"/>
              </a:rPr>
              <a:t>has</a:t>
            </a:r>
            <a:r>
              <a:rPr lang="en-US" b="1" dirty="0" smtClean="0">
                <a:solidFill>
                  <a:srgbClr val="3333CC"/>
                </a:solidFill>
                <a:ea typeface="ＭＳ Ｐゴシック" pitchFamily="34" charset="-128"/>
              </a:rPr>
              <a:t> contributed strongly to FY11 JRT   </a:t>
            </a:r>
            <a:br>
              <a:rPr lang="en-US" b="1" dirty="0" smtClean="0">
                <a:solidFill>
                  <a:srgbClr val="3333CC"/>
                </a:solidFill>
                <a:ea typeface="ＭＳ Ｐゴシック" pitchFamily="34" charset="-128"/>
              </a:rPr>
            </a:br>
            <a:r>
              <a:rPr lang="en-US" b="1" dirty="0" smtClean="0">
                <a:solidFill>
                  <a:srgbClr val="3333CC"/>
                </a:solidFill>
                <a:ea typeface="ＭＳ Ｐゴシック" pitchFamily="34" charset="-128"/>
              </a:rPr>
              <a:t>to characterize and understand </a:t>
            </a:r>
            <a:r>
              <a:rPr lang="en-US" b="1" dirty="0" err="1" smtClean="0">
                <a:solidFill>
                  <a:srgbClr val="3333CC"/>
                </a:solidFill>
                <a:ea typeface="ＭＳ Ｐゴシック" pitchFamily="34" charset="-128"/>
              </a:rPr>
              <a:t>divertor</a:t>
            </a:r>
            <a:r>
              <a:rPr lang="en-US" b="1" dirty="0" smtClean="0">
                <a:solidFill>
                  <a:srgbClr val="3333CC"/>
                </a:solidFill>
                <a:ea typeface="ＭＳ Ｐゴシック" pitchFamily="34" charset="-128"/>
              </a:rPr>
              <a:t> heat fluxes 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381000" y="990600"/>
            <a:ext cx="2895601" cy="2819400"/>
            <a:chOff x="18316" y="762000"/>
            <a:chExt cx="3469163" cy="3353872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316" y="762000"/>
              <a:ext cx="3469163" cy="3353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Box 17"/>
            <p:cNvSpPr txBox="1"/>
            <p:nvPr/>
          </p:nvSpPr>
          <p:spPr bwMode="auto">
            <a:xfrm>
              <a:off x="1752785" y="1105561"/>
              <a:ext cx="1600200" cy="7753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tIns="91440" bIns="91440">
              <a:spAutoFit/>
            </a:bodyPr>
            <a:lstStyle/>
            <a:p>
              <a:pPr algn="ctr">
                <a:defRPr/>
              </a:pPr>
              <a:r>
                <a:rPr lang="en-US" sz="1050" b="1" i="0" dirty="0">
                  <a:solidFill>
                    <a:srgbClr val="0000FF"/>
                  </a:solidFill>
                  <a:latin typeface="+mj-lt"/>
                  <a:cs typeface="Symbol" charset="2"/>
                </a:rPr>
                <a:t>0 mg Li</a:t>
              </a:r>
              <a:r>
                <a:rPr lang="en-US" sz="1050" b="1" i="0" dirty="0">
                  <a:solidFill>
                    <a:srgbClr val="0000FF"/>
                  </a:solidFill>
                  <a:latin typeface="Symbol" charset="2"/>
                  <a:cs typeface="Symbol" charset="2"/>
                </a:rPr>
                <a:t>: a</a:t>
              </a:r>
              <a:r>
                <a:rPr lang="en-US" sz="1050" b="1" i="0" dirty="0">
                  <a:solidFill>
                    <a:srgbClr val="0000FF"/>
                  </a:solidFill>
                  <a:latin typeface="Helvetica Neue"/>
                  <a:cs typeface="Helvetica Neue"/>
                </a:rPr>
                <a:t>=1.6</a:t>
              </a:r>
            </a:p>
            <a:p>
              <a:pPr algn="ctr">
                <a:defRPr/>
              </a:pPr>
              <a:r>
                <a:rPr lang="en-US" sz="1050" b="1" i="0" dirty="0">
                  <a:solidFill>
                    <a:schemeClr val="tx1"/>
                  </a:solidFill>
                  <a:latin typeface="+mn-lt"/>
                  <a:cs typeface="Symbol" charset="2"/>
                </a:rPr>
                <a:t>150 mg Li</a:t>
              </a:r>
              <a:r>
                <a:rPr lang="en-US" sz="1050" b="1" i="0" dirty="0">
                  <a:solidFill>
                    <a:schemeClr val="tx1"/>
                  </a:solidFill>
                  <a:latin typeface="Symbol" charset="2"/>
                  <a:cs typeface="Symbol" charset="2"/>
                </a:rPr>
                <a:t>: a</a:t>
              </a:r>
              <a:r>
                <a:rPr lang="en-US" sz="1050" b="1" i="0" dirty="0">
                  <a:solidFill>
                    <a:schemeClr val="tx1"/>
                  </a:solidFill>
                  <a:latin typeface="Helvetica Neue"/>
                  <a:cs typeface="Helvetica Neue"/>
                </a:rPr>
                <a:t>=1.1</a:t>
              </a:r>
            </a:p>
            <a:p>
              <a:pPr algn="ctr">
                <a:defRPr/>
              </a:pPr>
              <a:r>
                <a:rPr lang="en-US" sz="1050" b="1" i="0" dirty="0">
                  <a:solidFill>
                    <a:srgbClr val="FF0000"/>
                  </a:solidFill>
                  <a:latin typeface="Helvetica" pitchFamily="-65" charset="0"/>
                  <a:cs typeface="Symbol" charset="2"/>
                </a:rPr>
                <a:t>300 mg Li</a:t>
              </a:r>
              <a:r>
                <a:rPr lang="en-US" sz="1050" b="1" i="0" dirty="0">
                  <a:solidFill>
                    <a:srgbClr val="FF0000"/>
                  </a:solidFill>
                  <a:latin typeface="Symbol" charset="2"/>
                  <a:cs typeface="Symbol" charset="2"/>
                </a:rPr>
                <a:t>: a</a:t>
              </a:r>
              <a:r>
                <a:rPr lang="en-US" sz="1050" b="1" i="0" dirty="0">
                  <a:solidFill>
                    <a:srgbClr val="FF0000"/>
                  </a:solidFill>
                  <a:latin typeface="Helvetica Neue"/>
                  <a:cs typeface="Helvetica Neue"/>
                </a:rPr>
                <a:t>=0.4</a:t>
              </a:r>
            </a:p>
          </p:txBody>
        </p:sp>
        <p:sp>
          <p:nvSpPr>
            <p:cNvPr id="19" name="TextBox 11"/>
            <p:cNvSpPr txBox="1">
              <a:spLocks noChangeArrowheads="1"/>
            </p:cNvSpPr>
            <p:nvPr/>
          </p:nvSpPr>
          <p:spPr bwMode="auto">
            <a:xfrm>
              <a:off x="1901647" y="2006004"/>
              <a:ext cx="1358197" cy="4027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  <a:defRPr/>
              </a:pPr>
              <a:r>
                <a:rPr lang="en-US" sz="1600" b="1" dirty="0" err="1">
                  <a:solidFill>
                    <a:schemeClr val="accent5">
                      <a:lumMod val="50000"/>
                    </a:schemeClr>
                  </a:solidFill>
                  <a:latin typeface="Helvetica" charset="0"/>
                  <a:cs typeface="+mn-cs"/>
                </a:rPr>
                <a:t>λ</a:t>
              </a:r>
              <a:r>
                <a:rPr lang="en-US" sz="1600" b="1" baseline="-25000" dirty="0" err="1">
                  <a:solidFill>
                    <a:schemeClr val="accent5">
                      <a:lumMod val="50000"/>
                    </a:schemeClr>
                  </a:solidFill>
                  <a:latin typeface="Helvetica" charset="0"/>
                  <a:cs typeface="+mn-cs"/>
                </a:rPr>
                <a:t>q</a:t>
              </a:r>
              <a:r>
                <a:rPr lang="en-US" sz="1600" b="1" baseline="30000" dirty="0" err="1">
                  <a:solidFill>
                    <a:schemeClr val="accent5">
                      <a:lumMod val="50000"/>
                    </a:schemeClr>
                  </a:solidFill>
                  <a:latin typeface="Helvetica" charset="0"/>
                  <a:cs typeface="+mn-cs"/>
                </a:rPr>
                <a:t>mid</a:t>
              </a:r>
              <a:r>
                <a:rPr lang="en-US" sz="1600" b="1" dirty="0">
                  <a:solidFill>
                    <a:schemeClr val="accent5">
                      <a:lumMod val="50000"/>
                    </a:schemeClr>
                  </a:solidFill>
                  <a:latin typeface="Helvetica" charset="0"/>
                  <a:cs typeface="+mn-cs"/>
                </a:rPr>
                <a:t> ~ </a:t>
              </a:r>
              <a:r>
                <a:rPr lang="en-US" sz="1600" b="1" dirty="0" err="1">
                  <a:solidFill>
                    <a:schemeClr val="accent5">
                      <a:lumMod val="50000"/>
                    </a:schemeClr>
                  </a:solidFill>
                  <a:latin typeface="Helvetica" charset="0"/>
                  <a:cs typeface="+mn-cs"/>
                </a:rPr>
                <a:t>I</a:t>
              </a:r>
              <a:r>
                <a:rPr lang="en-US" sz="1600" b="1" baseline="-25000" dirty="0" err="1">
                  <a:solidFill>
                    <a:schemeClr val="accent5">
                      <a:lumMod val="50000"/>
                    </a:schemeClr>
                  </a:solidFill>
                  <a:latin typeface="Helvetica" charset="0"/>
                  <a:cs typeface="+mn-cs"/>
                </a:rPr>
                <a:t>p</a:t>
              </a:r>
              <a:r>
                <a:rPr lang="en-US" sz="1600" b="1" baseline="30000" dirty="0">
                  <a:solidFill>
                    <a:schemeClr val="accent5">
                      <a:lumMod val="50000"/>
                    </a:schemeClr>
                  </a:solidFill>
                  <a:latin typeface="Helvetica" charset="0"/>
                  <a:cs typeface="+mn-cs"/>
                </a:rPr>
                <a:t>-</a:t>
              </a:r>
              <a:r>
                <a:rPr lang="en-US" sz="1600" b="1" baseline="30000" dirty="0">
                  <a:solidFill>
                    <a:schemeClr val="accent5">
                      <a:lumMod val="50000"/>
                    </a:schemeClr>
                  </a:solidFill>
                  <a:latin typeface="Symbol" pitchFamily="18" charset="2"/>
                  <a:cs typeface="+mn-cs"/>
                </a:rPr>
                <a:t>a</a:t>
              </a:r>
            </a:p>
          </p:txBody>
        </p:sp>
      </p:grpSp>
      <p:cxnSp>
        <p:nvCxnSpPr>
          <p:cNvPr id="21" name="Straight Arrow Connector 20"/>
          <p:cNvCxnSpPr>
            <a:cxnSpLocks noChangeShapeType="1"/>
          </p:cNvCxnSpPr>
          <p:nvPr/>
        </p:nvCxnSpPr>
        <p:spPr bwMode="auto">
          <a:xfrm rot="10800000" flipV="1">
            <a:off x="3429000" y="1752600"/>
            <a:ext cx="685800" cy="228598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headEnd type="none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6200" y="2814090"/>
            <a:ext cx="1219200" cy="233910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tIns="0" rIns="45720" bIns="18288" rtlCol="0">
            <a:spAutoFit/>
          </a:bodyPr>
          <a:lstStyle/>
          <a:p>
            <a:pPr marL="57150" indent="-57150">
              <a:buFont typeface="Arial" pitchFamily="34" charset="0"/>
              <a:buChar char="•"/>
            </a:pPr>
            <a:r>
              <a:rPr lang="en-US" sz="700" i="0" dirty="0" smtClean="0">
                <a:solidFill>
                  <a:schemeClr val="tx2"/>
                </a:solidFill>
                <a:latin typeface="Arial Narrow" pitchFamily="34" charset="0"/>
              </a:rPr>
              <a:t>T. Gray, JNM 2011 – in press</a:t>
            </a:r>
          </a:p>
          <a:p>
            <a:pPr marL="57150" indent="-57150">
              <a:buFont typeface="Arial" pitchFamily="34" charset="0"/>
              <a:buChar char="•"/>
            </a:pPr>
            <a:r>
              <a:rPr lang="en-US" sz="700" i="0" dirty="0" smtClean="0">
                <a:solidFill>
                  <a:schemeClr val="tx2"/>
                </a:solidFill>
                <a:latin typeface="Arial Narrow" pitchFamily="34" charset="0"/>
              </a:rPr>
              <a:t>T. Gray, APS 2010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6200" y="3124200"/>
            <a:ext cx="533400" cy="203133"/>
          </a:xfrm>
          <a:prstGeom prst="rect">
            <a:avLst/>
          </a:prstGeom>
          <a:solidFill>
            <a:srgbClr val="CCECFF"/>
          </a:solidFill>
          <a:ln w="31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tIns="0" rIns="45720" bIns="18288" rtlCol="0">
            <a:spAutoFit/>
          </a:bodyPr>
          <a:lstStyle/>
          <a:p>
            <a:pPr marL="57150" indent="-57150" algn="ctr"/>
            <a:r>
              <a:rPr lang="en-US" i="0" dirty="0" smtClean="0">
                <a:solidFill>
                  <a:schemeClr val="tx2"/>
                </a:solidFill>
                <a:latin typeface="Arial Narrow" pitchFamily="34" charset="0"/>
              </a:rPr>
              <a:t>ORNL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315200" y="6248400"/>
            <a:ext cx="1676400" cy="141577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tIns="0" rIns="45720" bIns="18288" rtlCol="0">
            <a:spAutoFit/>
          </a:bodyPr>
          <a:lstStyle/>
          <a:p>
            <a:pPr marL="57150" indent="-57150">
              <a:buFont typeface="Arial" pitchFamily="34" charset="0"/>
              <a:buChar char="•"/>
            </a:pPr>
            <a:r>
              <a:rPr lang="en-US" sz="800" i="0" dirty="0" smtClean="0"/>
              <a:t>J. Myra, </a:t>
            </a:r>
            <a:r>
              <a:rPr lang="en-US" sz="800" i="0" dirty="0" err="1" smtClean="0"/>
              <a:t>PoP</a:t>
            </a:r>
            <a:r>
              <a:rPr lang="en-US" sz="800" i="0" dirty="0" smtClean="0"/>
              <a:t> 18, 012305 (2011)</a:t>
            </a:r>
            <a:endParaRPr lang="en-US" sz="700" i="0" dirty="0" smtClean="0">
              <a:solidFill>
                <a:schemeClr val="tx2"/>
              </a:solidFill>
              <a:latin typeface="Arial Narrow" pitchFamily="34" charset="0"/>
            </a:endParaRPr>
          </a:p>
        </p:txBody>
      </p:sp>
      <p:pic>
        <p:nvPicPr>
          <p:cNvPr id="35" name="Picture 9" descr="Screen shot 2011-01-15 at 10.01.40 AM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3701230"/>
            <a:ext cx="2309501" cy="2355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10" descr="Screen shot 2011-01-15 at 10.01.57 AM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5181" y="3649315"/>
            <a:ext cx="2296881" cy="2446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11"/>
          <p:cNvSpPr txBox="1">
            <a:spLocks noChangeArrowheads="1"/>
          </p:cNvSpPr>
          <p:nvPr/>
        </p:nvSpPr>
        <p:spPr bwMode="auto">
          <a:xfrm>
            <a:off x="4191000" y="3296757"/>
            <a:ext cx="3733800" cy="43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400" i="0" dirty="0">
                <a:solidFill>
                  <a:schemeClr val="tx1"/>
                </a:solidFill>
                <a:latin typeface="Arial" pitchFamily="34" charset="0"/>
              </a:rPr>
              <a:t>Blob formation in SOLT is similar to </a:t>
            </a:r>
            <a:r>
              <a:rPr lang="en-US" sz="1400" i="0" dirty="0" smtClean="0">
                <a:solidFill>
                  <a:schemeClr val="tx1"/>
                </a:solidFill>
                <a:latin typeface="Arial" pitchFamily="34" charset="0"/>
              </a:rPr>
              <a:t>NSTX </a:t>
            </a:r>
            <a:r>
              <a:rPr lang="en-US" sz="1400" i="0" dirty="0">
                <a:solidFill>
                  <a:schemeClr val="tx1"/>
                </a:solidFill>
                <a:latin typeface="Arial" pitchFamily="34" charset="0"/>
              </a:rPr>
              <a:t>Gas Puff Imaging </a:t>
            </a:r>
            <a:r>
              <a:rPr lang="en-US" sz="1400" i="0" dirty="0" smtClean="0">
                <a:solidFill>
                  <a:schemeClr val="tx1"/>
                </a:solidFill>
                <a:latin typeface="Arial" pitchFamily="34" charset="0"/>
              </a:rPr>
              <a:t>(GPI) diagnostic data</a:t>
            </a:r>
            <a:endParaRPr lang="en-US" sz="1400" i="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724400" y="4781490"/>
            <a:ext cx="1142999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SOLT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162800" y="4781490"/>
            <a:ext cx="1371600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NSTX GPI</a:t>
            </a:r>
          </a:p>
        </p:txBody>
      </p:sp>
      <p:sp>
        <p:nvSpPr>
          <p:cNvPr id="42" name="Content Placeholder 2"/>
          <p:cNvSpPr txBox="1">
            <a:spLocks/>
          </p:cNvSpPr>
          <p:nvPr/>
        </p:nvSpPr>
        <p:spPr bwMode="auto">
          <a:xfrm>
            <a:off x="3886200" y="6096000"/>
            <a:ext cx="3276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6213" marR="0" lvl="0" indent="-1809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  <a:tab pos="801688" algn="l"/>
                <a:tab pos="1490663" algn="l"/>
              </a:tabLst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1" charset="-128"/>
                <a:cs typeface="+mn-cs"/>
              </a:rPr>
              <a:t>SOLT scaling weaker than 1/I</a:t>
            </a:r>
            <a:r>
              <a:rPr kumimoji="0" lang="en-US" sz="1600" b="1" i="0" u="none" strike="noStrike" kern="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1" charset="-128"/>
                <a:cs typeface="+mn-cs"/>
              </a:rPr>
              <a:t>P</a:t>
            </a:r>
            <a:endParaRPr kumimoji="0" lang="en-US" sz="1400" b="0" i="0" u="none" strike="noStrike" kern="0" cap="none" spc="0" normalizeH="0" baseline="-2500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ＭＳ Ｐゴシック" pitchFamily="1" charset="-128"/>
            </a:endParaRPr>
          </a:p>
        </p:txBody>
      </p:sp>
      <p:sp>
        <p:nvSpPr>
          <p:cNvPr id="43" name="Content Placeholder 2"/>
          <p:cNvSpPr txBox="1">
            <a:spLocks/>
          </p:cNvSpPr>
          <p:nvPr/>
        </p:nvSpPr>
        <p:spPr bwMode="auto">
          <a:xfrm>
            <a:off x="381000" y="3962400"/>
            <a:ext cx="281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6213" marR="0" lvl="0" indent="-180975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  <a:tab pos="801688" algn="l"/>
                <a:tab pos="1490663" algn="l"/>
              </a:tabLst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1" charset="-128"/>
                <a:cs typeface="+mn-cs"/>
              </a:rPr>
              <a:t>XGC0 kinetic neoclassical consistent with ~ 1/I</a:t>
            </a:r>
            <a:r>
              <a:rPr kumimoji="0" lang="en-US" sz="1400" b="1" i="0" u="none" strike="noStrike" kern="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1" charset="-128"/>
                <a:cs typeface="+mn-cs"/>
              </a:rPr>
              <a:t>P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1" charset="-128"/>
                <a:cs typeface="+mn-cs"/>
              </a:rPr>
              <a:t> scaling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ＭＳ Ｐゴシック" pitchFamily="1" charset="-128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229600" y="3505200"/>
            <a:ext cx="533400" cy="156966"/>
          </a:xfrm>
          <a:prstGeom prst="rect">
            <a:avLst/>
          </a:prstGeom>
          <a:solidFill>
            <a:srgbClr val="CCECFF"/>
          </a:solidFill>
          <a:ln w="31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tIns="0" rIns="45720" bIns="18288" rtlCol="0">
            <a:spAutoFit/>
          </a:bodyPr>
          <a:lstStyle/>
          <a:p>
            <a:pPr marL="57150" indent="-57150" algn="ctr"/>
            <a:r>
              <a:rPr lang="en-US" sz="900" i="0" dirty="0" smtClean="0">
                <a:solidFill>
                  <a:schemeClr val="tx2"/>
                </a:solidFill>
                <a:latin typeface="Arial Narrow" pitchFamily="34" charset="0"/>
              </a:rPr>
              <a:t>Lodestar</a:t>
            </a:r>
          </a:p>
        </p:txBody>
      </p:sp>
      <p:pic>
        <p:nvPicPr>
          <p:cNvPr id="985089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4419600"/>
            <a:ext cx="2971800" cy="2135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TextBox 45"/>
          <p:cNvSpPr txBox="1"/>
          <p:nvPr/>
        </p:nvSpPr>
        <p:spPr>
          <a:xfrm>
            <a:off x="685800" y="5791200"/>
            <a:ext cx="973343" cy="30777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228600" marR="0" indent="-2286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A. </a:t>
            </a:r>
            <a:r>
              <a:rPr kumimoji="0" lang="en-US" sz="7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Pankin</a:t>
            </a:r>
            <a:r>
              <a:rPr kumimoji="0" lang="en-US" sz="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 (Lehigh)</a:t>
            </a:r>
          </a:p>
          <a:p>
            <a:pPr marL="228600" marR="0" indent="-2286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700" i="0" noProof="0" dirty="0" smtClean="0">
                <a:solidFill>
                  <a:schemeClr val="tx1"/>
                </a:solidFill>
              </a:rPr>
              <a:t>G.-Y. Park (NFRI)</a:t>
            </a:r>
            <a:endParaRPr kumimoji="0" lang="en-US" sz="7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itchFamily="34" charset="0"/>
              <a:ea typeface="+mn-ea"/>
              <a:cs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37506" y="76200"/>
            <a:ext cx="1587294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tIns="0" bIns="0" rtlCol="0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FY10 JRT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1" charset="-128"/>
              </a:rPr>
              <a:t>“Snowflake” </a:t>
            </a:r>
            <a:r>
              <a:rPr lang="en-US" dirty="0" err="1" smtClean="0">
                <a:ea typeface="ＭＳ Ｐゴシック" pitchFamily="1" charset="-128"/>
              </a:rPr>
              <a:t>divertor</a:t>
            </a:r>
            <a:r>
              <a:rPr lang="en-US" dirty="0" smtClean="0">
                <a:ea typeface="ＭＳ Ｐゴシック" pitchFamily="1" charset="-128"/>
              </a:rPr>
              <a:t> configuration provides significant </a:t>
            </a:r>
            <a:r>
              <a:rPr lang="en-US" dirty="0" err="1" smtClean="0">
                <a:ea typeface="ＭＳ Ｐゴシック" pitchFamily="1" charset="-128"/>
              </a:rPr>
              <a:t>divertor</a:t>
            </a:r>
            <a:r>
              <a:rPr lang="en-US" dirty="0" smtClean="0">
                <a:ea typeface="ＭＳ Ｐゴシック" pitchFamily="1" charset="-128"/>
              </a:rPr>
              <a:t> heat flux reduction and impurity screening</a:t>
            </a:r>
          </a:p>
        </p:txBody>
      </p:sp>
      <p:sp>
        <p:nvSpPr>
          <p:cNvPr id="22532" name="TextBox 13"/>
          <p:cNvSpPr txBox="1">
            <a:spLocks noChangeArrowheads="1"/>
          </p:cNvSpPr>
          <p:nvPr/>
        </p:nvSpPr>
        <p:spPr bwMode="auto">
          <a:xfrm>
            <a:off x="3657600" y="4267200"/>
            <a:ext cx="5410200" cy="1348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Ins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1600" i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Peak heat flux reduced by 2-3×</a:t>
            </a:r>
          </a:p>
          <a:p>
            <a:pPr marL="228600" indent="-2286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1600" b="0" i="0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Snowflake H-mode </a:t>
            </a:r>
            <a:r>
              <a:rPr lang="en-US" sz="1600" b="0" i="0" dirty="0" err="1" smtClean="0">
                <a:solidFill>
                  <a:srgbClr val="3333FF"/>
                </a:solidFill>
                <a:latin typeface="Symbol" pitchFamily="18" charset="2"/>
                <a:cs typeface="Arial" pitchFamily="34" charset="0"/>
              </a:rPr>
              <a:t>t</a:t>
            </a:r>
            <a:r>
              <a:rPr lang="en-US" sz="1600" b="0" i="0" baseline="-25000" dirty="0" err="1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1600" b="0" i="0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 similar to standard </a:t>
            </a:r>
            <a:r>
              <a:rPr lang="en-US" sz="1600" b="0" i="0" dirty="0" err="1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divertor</a:t>
            </a:r>
            <a:endParaRPr lang="en-US" sz="1600" b="0" i="0" dirty="0" smtClean="0">
              <a:solidFill>
                <a:srgbClr val="3333FF"/>
              </a:solidFill>
              <a:latin typeface="Arial" pitchFamily="34" charset="0"/>
              <a:cs typeface="Arial" pitchFamily="34" charset="0"/>
            </a:endParaRPr>
          </a:p>
          <a:p>
            <a:pPr marL="228600" indent="-2286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1600" b="0" i="0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Core and pedestal </a:t>
            </a:r>
            <a:r>
              <a:rPr lang="en-US" sz="1600" b="0" i="0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carbon </a:t>
            </a:r>
            <a:r>
              <a:rPr lang="en-US" sz="1600" b="0" i="0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reduced </a:t>
            </a:r>
            <a:r>
              <a:rPr lang="en-US" sz="1600" b="0" i="0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by 50</a:t>
            </a:r>
            <a:r>
              <a:rPr lang="en-US" sz="1600" b="0" i="0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%</a:t>
            </a:r>
          </a:p>
          <a:p>
            <a:pPr marL="228600" indent="-2286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1600" b="0" i="0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Double-null snowflake is baseline </a:t>
            </a:r>
            <a:r>
              <a:rPr lang="en-US" sz="1600" b="0" i="0" dirty="0" err="1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divertor</a:t>
            </a:r>
            <a:r>
              <a:rPr lang="en-US" sz="1600" b="0" i="0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 in Upgrade to maintain heat flux &lt; 10MW/m</a:t>
            </a:r>
            <a:r>
              <a:rPr lang="en-US" sz="1600" b="0" i="0" baseline="30000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600" b="0" i="0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 for 2MA, 15MW plasmas</a:t>
            </a:r>
            <a:endParaRPr lang="en-US" sz="1600" b="0" i="0" dirty="0">
              <a:solidFill>
                <a:srgbClr val="3333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76650" y="3581400"/>
            <a:ext cx="5391150" cy="558800"/>
          </a:xfrm>
          <a:prstGeom prst="rect">
            <a:avLst/>
          </a:prstGeom>
        </p:spPr>
        <p:txBody>
          <a:bodyPr lIns="0" rIns="0">
            <a:spAutoFit/>
          </a:bodyPr>
          <a:lstStyle/>
          <a:p>
            <a:pPr marL="342900" indent="-342900">
              <a:lnSpc>
                <a:spcPts val="1600"/>
              </a:lnSpc>
              <a:spcBef>
                <a:spcPct val="20000"/>
              </a:spcBef>
              <a:buClr>
                <a:srgbClr val="004483"/>
              </a:buClr>
              <a:defRPr/>
            </a:pPr>
            <a:r>
              <a:rPr lang="en-US" sz="1800" i="0" kern="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Higher flux expansion (increased div wetted area)</a:t>
            </a:r>
          </a:p>
          <a:p>
            <a:pPr marL="342900" indent="-342900">
              <a:lnSpc>
                <a:spcPts val="1600"/>
              </a:lnSpc>
              <a:spcBef>
                <a:spcPct val="20000"/>
              </a:spcBef>
              <a:buClr>
                <a:srgbClr val="004483"/>
              </a:buClr>
              <a:defRPr/>
            </a:pPr>
            <a:r>
              <a:rPr lang="en-US" sz="1800" i="0" kern="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Higher divertor volume (increased div. losses)</a:t>
            </a:r>
          </a:p>
        </p:txBody>
      </p:sp>
      <p:pic>
        <p:nvPicPr>
          <p:cNvPr id="16" name="Picture 15" descr="aps10-qdiv4eric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" y="3402802"/>
            <a:ext cx="2895600" cy="2464598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3505200" y="5830669"/>
            <a:ext cx="5410201" cy="707886"/>
            <a:chOff x="3276600" y="5562600"/>
            <a:chExt cx="5410201" cy="707886"/>
          </a:xfrm>
        </p:grpSpPr>
        <p:sp>
          <p:nvSpPr>
            <p:cNvPr id="11" name="TextBox 13"/>
            <p:cNvSpPr txBox="1">
              <a:spLocks noChangeArrowheads="1"/>
            </p:cNvSpPr>
            <p:nvPr/>
          </p:nvSpPr>
          <p:spPr bwMode="auto">
            <a:xfrm>
              <a:off x="3276600" y="5562600"/>
              <a:ext cx="5410201" cy="707886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228600" indent="-228600">
                <a:spcBef>
                  <a:spcPct val="20000"/>
                </a:spcBef>
                <a:buFont typeface="Arial" pitchFamily="34" charset="0"/>
                <a:buChar char="•"/>
                <a:defRPr/>
              </a:pPr>
              <a:r>
                <a:rPr lang="en-US" sz="2000" b="0" i="0" dirty="0" smtClean="0">
                  <a:solidFill>
                    <a:schemeClr val="tx1"/>
                  </a:solidFill>
                </a:rPr>
                <a:t>R11-3:   </a:t>
              </a:r>
              <a:r>
                <a:rPr lang="en-US" sz="2000" i="0" dirty="0">
                  <a:solidFill>
                    <a:schemeClr val="tx1"/>
                  </a:solidFill>
                </a:rPr>
                <a:t>Assess control of U/D snowflake, possible synergies with Li, radiation</a:t>
              </a:r>
              <a:endParaRPr lang="en-US" sz="1000" i="0" dirty="0">
                <a:solidFill>
                  <a:schemeClr val="tx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581400" y="5627132"/>
              <a:ext cx="812595" cy="276999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tIns="0" rIns="27432" bIns="0" rtlCol="0">
              <a:spAutoFit/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elvetica" pitchFamily="34" charset="0"/>
                  <a:ea typeface="+mn-ea"/>
                  <a:cs typeface="Arial" charset="0"/>
                </a:rPr>
                <a:t>R11-3: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914400" y="5943600"/>
            <a:ext cx="1676400" cy="233910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tIns="0" rIns="45720" bIns="18288" rtlCol="0">
            <a:spAutoFit/>
          </a:bodyPr>
          <a:lstStyle/>
          <a:p>
            <a:pPr marL="57150" indent="-57150">
              <a:buFont typeface="Arial" pitchFamily="34" charset="0"/>
              <a:buChar char="•"/>
            </a:pPr>
            <a:r>
              <a:rPr lang="en-US" sz="700" i="0" dirty="0" smtClean="0">
                <a:solidFill>
                  <a:schemeClr val="tx2"/>
                </a:solidFill>
                <a:latin typeface="Arial Narrow" pitchFamily="34" charset="0"/>
              </a:rPr>
              <a:t>V. </a:t>
            </a:r>
            <a:r>
              <a:rPr lang="en-US" sz="700" i="0" dirty="0" err="1" smtClean="0">
                <a:solidFill>
                  <a:schemeClr val="tx2"/>
                </a:solidFill>
                <a:latin typeface="Arial Narrow" pitchFamily="34" charset="0"/>
              </a:rPr>
              <a:t>Soukhanovskii</a:t>
            </a:r>
            <a:r>
              <a:rPr lang="en-US" sz="700" i="0" dirty="0" smtClean="0">
                <a:solidFill>
                  <a:schemeClr val="tx2"/>
                </a:solidFill>
                <a:latin typeface="Arial Narrow" pitchFamily="34" charset="0"/>
              </a:rPr>
              <a:t> , NF 51 (1) 012001 (2011) </a:t>
            </a:r>
          </a:p>
          <a:p>
            <a:pPr marL="57150" indent="-57150">
              <a:buFont typeface="Arial" pitchFamily="34" charset="0"/>
              <a:buChar char="•"/>
            </a:pPr>
            <a:r>
              <a:rPr lang="en-US" sz="700" i="0" dirty="0" smtClean="0">
                <a:solidFill>
                  <a:schemeClr val="tx2"/>
                </a:solidFill>
                <a:latin typeface="Arial Narrow" pitchFamily="34" charset="0"/>
              </a:rPr>
              <a:t>V. </a:t>
            </a:r>
            <a:r>
              <a:rPr lang="en-US" sz="700" i="0" dirty="0" err="1" smtClean="0">
                <a:solidFill>
                  <a:schemeClr val="tx2"/>
                </a:solidFill>
                <a:latin typeface="Arial Narrow" pitchFamily="34" charset="0"/>
              </a:rPr>
              <a:t>Soukhanovskii</a:t>
            </a:r>
            <a:r>
              <a:rPr lang="en-US" sz="700" i="0" dirty="0" smtClean="0">
                <a:solidFill>
                  <a:schemeClr val="tx2"/>
                </a:solidFill>
                <a:latin typeface="Arial Narrow" pitchFamily="34" charset="0"/>
              </a:rPr>
              <a:t> , APS Invited 2010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28600" y="5943600"/>
            <a:ext cx="533400" cy="203133"/>
          </a:xfrm>
          <a:prstGeom prst="rect">
            <a:avLst/>
          </a:prstGeom>
          <a:solidFill>
            <a:srgbClr val="CCECFF"/>
          </a:solidFill>
          <a:ln w="31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tIns="0" rIns="45720" bIns="18288" rtlCol="0">
            <a:spAutoFit/>
          </a:bodyPr>
          <a:lstStyle/>
          <a:p>
            <a:pPr marL="57150" indent="-57150" algn="ctr"/>
            <a:r>
              <a:rPr lang="en-US" i="0" dirty="0" smtClean="0">
                <a:solidFill>
                  <a:schemeClr val="tx2"/>
                </a:solidFill>
                <a:latin typeface="Arial Narrow" pitchFamily="34" charset="0"/>
              </a:rPr>
              <a:t>LLNL</a:t>
            </a:r>
          </a:p>
        </p:txBody>
      </p:sp>
      <p:sp>
        <p:nvSpPr>
          <p:cNvPr id="23" name="Right Arrow 22"/>
          <p:cNvSpPr/>
          <p:nvPr/>
        </p:nvSpPr>
        <p:spPr bwMode="auto">
          <a:xfrm flipH="1">
            <a:off x="3048000" y="4267200"/>
            <a:ext cx="609600" cy="381000"/>
          </a:xfrm>
          <a:prstGeom prst="rightArrow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2400" y="6286179"/>
            <a:ext cx="3276600" cy="190821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45720" tIns="18288" rIns="45720" bIns="18288" rtlCol="0">
            <a:spAutoFit/>
          </a:bodyPr>
          <a:lstStyle/>
          <a:p>
            <a:pPr marL="57150" indent="-57150">
              <a:buFont typeface="Arial" pitchFamily="34" charset="0"/>
              <a:buChar char="•"/>
            </a:pPr>
            <a:r>
              <a:rPr lang="fr-FR" sz="1000" i="0" dirty="0" smtClean="0">
                <a:solidFill>
                  <a:schemeClr val="tx1"/>
                </a:solidFill>
                <a:latin typeface="Arial Narrow" pitchFamily="34" charset="0"/>
              </a:rPr>
              <a:t>V. </a:t>
            </a:r>
            <a:r>
              <a:rPr lang="fr-FR" sz="1000" i="0" dirty="0" err="1" smtClean="0">
                <a:solidFill>
                  <a:schemeClr val="tx1"/>
                </a:solidFill>
                <a:latin typeface="Arial Narrow" pitchFamily="34" charset="0"/>
              </a:rPr>
              <a:t>Soukhanovskii</a:t>
            </a:r>
            <a:r>
              <a:rPr lang="fr-FR" sz="1000" i="0" dirty="0" smtClean="0">
                <a:solidFill>
                  <a:schemeClr val="tx1"/>
                </a:solidFill>
                <a:latin typeface="Arial Narrow" pitchFamily="34" charset="0"/>
              </a:rPr>
              <a:t>: DOE </a:t>
            </a:r>
            <a:r>
              <a:rPr lang="fr-FR" sz="1000" i="0" dirty="0" err="1" smtClean="0">
                <a:solidFill>
                  <a:schemeClr val="tx1"/>
                </a:solidFill>
                <a:latin typeface="Arial Narrow" pitchFamily="34" charset="0"/>
              </a:rPr>
              <a:t>Early</a:t>
            </a:r>
            <a:r>
              <a:rPr lang="fr-FR" sz="1000" i="0" dirty="0" smtClean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fr-FR" sz="1000" i="0" dirty="0" err="1" smtClean="0">
                <a:solidFill>
                  <a:schemeClr val="tx1"/>
                </a:solidFill>
                <a:latin typeface="Arial Narrow" pitchFamily="34" charset="0"/>
              </a:rPr>
              <a:t>Career</a:t>
            </a:r>
            <a:r>
              <a:rPr lang="fr-FR" sz="1000" i="0" dirty="0" smtClean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fr-FR" sz="1000" i="0" dirty="0" err="1" smtClean="0">
                <a:solidFill>
                  <a:schemeClr val="tx1"/>
                </a:solidFill>
                <a:latin typeface="Arial Narrow" pitchFamily="34" charset="0"/>
              </a:rPr>
              <a:t>Research</a:t>
            </a:r>
            <a:r>
              <a:rPr lang="fr-FR" sz="1000" i="0" dirty="0" smtClean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fr-FR" sz="1000" i="0" dirty="0" err="1" smtClean="0">
                <a:solidFill>
                  <a:schemeClr val="tx1"/>
                </a:solidFill>
                <a:latin typeface="Arial Narrow" pitchFamily="34" charset="0"/>
              </a:rPr>
              <a:t>Award</a:t>
            </a:r>
            <a:r>
              <a:rPr lang="fr-FR" sz="1000" i="0" dirty="0" smtClean="0">
                <a:solidFill>
                  <a:schemeClr val="tx1"/>
                </a:solidFill>
                <a:latin typeface="Arial Narrow" pitchFamily="34" charset="0"/>
              </a:rPr>
              <a:t> - 2010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858000" y="2590800"/>
            <a:ext cx="2209800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2</a:t>
            </a:r>
            <a:r>
              <a:rPr kumimoji="0" lang="en-US" b="1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nd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 X-point brought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 close to limiter boundary in </a:t>
            </a:r>
            <a:r>
              <a:rPr kumimoji="0" lang="en-US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divertor</a:t>
            </a:r>
            <a:endPara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itchFamily="34" charset="0"/>
              <a:ea typeface="+mn-ea"/>
              <a:cs typeface="Arial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4495800" y="990600"/>
            <a:ext cx="2437418" cy="2286000"/>
            <a:chOff x="4495800" y="990600"/>
            <a:chExt cx="2437418" cy="2286000"/>
          </a:xfrm>
        </p:grpSpPr>
        <p:pic>
          <p:nvPicPr>
            <p:cNvPr id="104141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48809" y="990600"/>
              <a:ext cx="2156791" cy="22667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Right Arrow 27"/>
            <p:cNvSpPr/>
            <p:nvPr/>
          </p:nvSpPr>
          <p:spPr bwMode="auto">
            <a:xfrm rot="11459317">
              <a:off x="5767335" y="2548395"/>
              <a:ext cx="1165883" cy="122447"/>
            </a:xfrm>
            <a:prstGeom prst="rightArrow">
              <a:avLst>
                <a:gd name="adj1" fmla="val 50000"/>
                <a:gd name="adj2" fmla="val 110937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4562856" y="990600"/>
              <a:ext cx="152400" cy="2286000"/>
            </a:xfrm>
            <a:prstGeom prst="rect">
              <a:avLst/>
            </a:prstGeom>
            <a:solidFill>
              <a:schemeClr val="bg1"/>
            </a:solidFill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495800" y="990600"/>
              <a:ext cx="2286001" cy="369332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Helvetica" pitchFamily="34" charset="0"/>
                  <a:ea typeface="+mn-ea"/>
                  <a:cs typeface="Arial" charset="0"/>
                </a:rPr>
                <a:t>Snowflake </a:t>
              </a:r>
              <a:r>
                <a:rPr kumimoji="0" lang="en-US" sz="1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Helvetica" pitchFamily="34" charset="0"/>
                  <a:ea typeface="+mn-ea"/>
                  <a:cs typeface="Arial" charset="0"/>
                </a:rPr>
                <a:t>Divertor</a:t>
              </a:r>
              <a:endPara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295400" y="990600"/>
            <a:ext cx="2226656" cy="2286000"/>
            <a:chOff x="1295400" y="990600"/>
            <a:chExt cx="2226656" cy="2286000"/>
          </a:xfrm>
        </p:grpSpPr>
        <p:pic>
          <p:nvPicPr>
            <p:cNvPr id="1041410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95400" y="990600"/>
              <a:ext cx="2226365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Rectangle 29"/>
            <p:cNvSpPr/>
            <p:nvPr/>
          </p:nvSpPr>
          <p:spPr bwMode="auto">
            <a:xfrm>
              <a:off x="1316736" y="990600"/>
              <a:ext cx="152400" cy="2286000"/>
            </a:xfrm>
            <a:prstGeom prst="rect">
              <a:avLst/>
            </a:prstGeom>
            <a:solidFill>
              <a:schemeClr val="bg1"/>
            </a:solidFill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295400" y="990600"/>
              <a:ext cx="2226656" cy="369332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Helvetica" pitchFamily="34" charset="0"/>
                  <a:ea typeface="+mn-ea"/>
                  <a:cs typeface="Arial" charset="0"/>
                </a:rPr>
                <a:t>Standard </a:t>
              </a:r>
              <a:r>
                <a:rPr kumimoji="0" lang="en-US" sz="1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Helvetica" pitchFamily="34" charset="0"/>
                  <a:ea typeface="+mn-ea"/>
                  <a:cs typeface="Arial" charset="0"/>
                </a:rPr>
                <a:t>Divertor</a:t>
              </a:r>
              <a:endPara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>
                <a:ea typeface="ＭＳ Ｐゴシック" pitchFamily="1" charset="-128"/>
              </a:rPr>
              <a:t>Li wall coatings broaden pedestal profiles, suppress ELMs – consistent with peeling-ballooning theory</a:t>
            </a: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104775" y="3505200"/>
            <a:ext cx="4314825" cy="3030538"/>
            <a:chOff x="4800601" y="974725"/>
            <a:chExt cx="4314825" cy="3030538"/>
          </a:xfrm>
        </p:grpSpPr>
        <p:sp>
          <p:nvSpPr>
            <p:cNvPr id="8216" name="Text Box 25"/>
            <p:cNvSpPr txBox="1">
              <a:spLocks noChangeAspect="1" noChangeArrowheads="1"/>
            </p:cNvSpPr>
            <p:nvPr/>
          </p:nvSpPr>
          <p:spPr bwMode="auto">
            <a:xfrm>
              <a:off x="5486401" y="3336925"/>
              <a:ext cx="3629025" cy="5191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70000"/>
                </a:lnSpc>
              </a:pPr>
              <a:r>
                <a:rPr lang="en-US" sz="1600" i="0">
                  <a:solidFill>
                    <a:srgbClr val="000000"/>
                  </a:solidFill>
                </a:rPr>
                <a:t>3          4          5          6          7         8</a:t>
              </a:r>
            </a:p>
            <a:p>
              <a:pPr eaLnBrk="0" hangingPunct="0">
                <a:lnSpc>
                  <a:spcPct val="70000"/>
                </a:lnSpc>
              </a:pPr>
              <a:r>
                <a:rPr lang="en-US" sz="1600" i="0">
                  <a:solidFill>
                    <a:srgbClr val="000000"/>
                  </a:solidFill>
                </a:rPr>
                <a:t>  Normalized Pressure Gradient (</a:t>
              </a:r>
              <a:r>
                <a:rPr lang="en-US" sz="1600" i="0">
                  <a:solidFill>
                    <a:srgbClr val="000000"/>
                  </a:solidFill>
                  <a:latin typeface="Symbol" pitchFamily="18" charset="2"/>
                  <a:sym typeface="Symbol" pitchFamily="18" charset="2"/>
                </a:rPr>
                <a:t></a:t>
              </a:r>
              <a:r>
                <a:rPr lang="en-US" sz="1600" i="0">
                  <a:solidFill>
                    <a:srgbClr val="000000"/>
                  </a:solidFill>
                </a:rPr>
                <a:t>)</a:t>
              </a:r>
              <a:r>
                <a:rPr lang="en-US" sz="2400" i="0">
                  <a:solidFill>
                    <a:srgbClr val="000000"/>
                  </a:solidFill>
                </a:rPr>
                <a:t> </a:t>
              </a:r>
            </a:p>
          </p:txBody>
        </p:sp>
        <p:sp>
          <p:nvSpPr>
            <p:cNvPr id="8217" name="Text Box 26"/>
            <p:cNvSpPr txBox="1">
              <a:spLocks noChangeArrowheads="1"/>
            </p:cNvSpPr>
            <p:nvPr/>
          </p:nvSpPr>
          <p:spPr bwMode="auto">
            <a:xfrm>
              <a:off x="5207001" y="974725"/>
              <a:ext cx="307975" cy="303053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spcBef>
                  <a:spcPts val="700"/>
                </a:spcBef>
              </a:pPr>
              <a:r>
                <a:rPr lang="en-US" sz="1600" i="0">
                  <a:solidFill>
                    <a:schemeClr val="tx1"/>
                  </a:solidFill>
                </a:rPr>
                <a:t>1.2</a:t>
              </a:r>
            </a:p>
            <a:p>
              <a:pPr>
                <a:spcBef>
                  <a:spcPts val="700"/>
                </a:spcBef>
              </a:pPr>
              <a:endParaRPr lang="en-US" sz="1600" i="0">
                <a:solidFill>
                  <a:schemeClr val="tx1"/>
                </a:solidFill>
              </a:endParaRPr>
            </a:p>
            <a:p>
              <a:pPr>
                <a:spcBef>
                  <a:spcPts val="700"/>
                </a:spcBef>
              </a:pPr>
              <a:endParaRPr lang="en-US" sz="2200" i="0">
                <a:solidFill>
                  <a:schemeClr val="tx1"/>
                </a:solidFill>
              </a:endParaRPr>
            </a:p>
            <a:p>
              <a:pPr>
                <a:spcBef>
                  <a:spcPts val="700"/>
                </a:spcBef>
              </a:pPr>
              <a:r>
                <a:rPr lang="en-US" sz="1600" i="0">
                  <a:solidFill>
                    <a:schemeClr val="tx1"/>
                  </a:solidFill>
                </a:rPr>
                <a:t>0.8</a:t>
              </a:r>
            </a:p>
            <a:p>
              <a:pPr>
                <a:spcBef>
                  <a:spcPts val="700"/>
                </a:spcBef>
              </a:pPr>
              <a:endParaRPr lang="en-US" sz="1600" i="0">
                <a:solidFill>
                  <a:schemeClr val="tx1"/>
                </a:solidFill>
              </a:endParaRPr>
            </a:p>
            <a:p>
              <a:pPr>
                <a:spcBef>
                  <a:spcPts val="700"/>
                </a:spcBef>
              </a:pPr>
              <a:endParaRPr lang="en-US" sz="2200" i="0">
                <a:solidFill>
                  <a:schemeClr val="tx1"/>
                </a:solidFill>
              </a:endParaRPr>
            </a:p>
            <a:p>
              <a:pPr>
                <a:spcBef>
                  <a:spcPts val="700"/>
                </a:spcBef>
              </a:pPr>
              <a:r>
                <a:rPr lang="en-US" sz="1600" i="0">
                  <a:solidFill>
                    <a:schemeClr val="tx1"/>
                  </a:solidFill>
                </a:rPr>
                <a:t>0.4</a:t>
              </a:r>
            </a:p>
            <a:p>
              <a:pPr>
                <a:spcBef>
                  <a:spcPts val="700"/>
                </a:spcBef>
              </a:pPr>
              <a:endParaRPr lang="en-US" sz="1600" i="0">
                <a:solidFill>
                  <a:schemeClr val="tx1"/>
                </a:solidFill>
              </a:endParaRPr>
            </a:p>
            <a:p>
              <a:pPr>
                <a:spcBef>
                  <a:spcPts val="700"/>
                </a:spcBef>
              </a:pPr>
              <a:endParaRPr lang="en-US"/>
            </a:p>
          </p:txBody>
        </p:sp>
        <p:grpSp>
          <p:nvGrpSpPr>
            <p:cNvPr id="3" name="Group 24"/>
            <p:cNvGrpSpPr>
              <a:grpSpLocks/>
            </p:cNvGrpSpPr>
            <p:nvPr/>
          </p:nvGrpSpPr>
          <p:grpSpPr bwMode="auto">
            <a:xfrm>
              <a:off x="4800601" y="990599"/>
              <a:ext cx="4198937" cy="2668587"/>
              <a:chOff x="4800601" y="990599"/>
              <a:chExt cx="4198937" cy="2668587"/>
            </a:xfrm>
          </p:grpSpPr>
          <p:grpSp>
            <p:nvGrpSpPr>
              <p:cNvPr id="4" name="Group 23"/>
              <p:cNvGrpSpPr>
                <a:grpSpLocks/>
              </p:cNvGrpSpPr>
              <p:nvPr/>
            </p:nvGrpSpPr>
            <p:grpSpPr bwMode="auto">
              <a:xfrm>
                <a:off x="4800601" y="990599"/>
                <a:ext cx="4198937" cy="2668587"/>
                <a:chOff x="4800601" y="990599"/>
                <a:chExt cx="4198937" cy="2668587"/>
              </a:xfrm>
            </p:grpSpPr>
            <p:sp>
              <p:nvSpPr>
                <p:cNvPr id="8222" name="Text Box 26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3736182" y="2055018"/>
                  <a:ext cx="2668587" cy="5397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>
                    <a:lnSpc>
                      <a:spcPct val="80000"/>
                    </a:lnSpc>
                  </a:pPr>
                  <a:r>
                    <a:rPr lang="en-US" sz="1400" i="0">
                      <a:solidFill>
                        <a:schemeClr val="tx1"/>
                      </a:solidFill>
                    </a:rPr>
                    <a:t>Edge current</a:t>
                  </a:r>
                </a:p>
                <a:p>
                  <a:pPr algn="ctr" eaLnBrk="0" hangingPunct="0">
                    <a:lnSpc>
                      <a:spcPct val="80000"/>
                    </a:lnSpc>
                  </a:pPr>
                  <a:r>
                    <a:rPr lang="en-US" sz="1400" i="0">
                      <a:solidFill>
                        <a:schemeClr val="tx1"/>
                      </a:solidFill>
                    </a:rPr>
                    <a:t>[(jmax+jsep)/2&lt;j&gt;]</a:t>
                  </a:r>
                </a:p>
                <a:p>
                  <a:pPr algn="r" eaLnBrk="0" hangingPunct="0">
                    <a:lnSpc>
                      <a:spcPct val="160000"/>
                    </a:lnSpc>
                  </a:pPr>
                  <a:endParaRPr lang="en-US" sz="1400" b="0" i="0">
                    <a:solidFill>
                      <a:schemeClr val="tx1"/>
                    </a:solidFill>
                    <a:latin typeface="Times" pitchFamily="-82" charset="0"/>
                  </a:endParaRPr>
                </a:p>
              </p:txBody>
            </p:sp>
            <p:grpSp>
              <p:nvGrpSpPr>
                <p:cNvPr id="5" name="Group 24"/>
                <p:cNvGrpSpPr>
                  <a:grpSpLocks/>
                </p:cNvGrpSpPr>
                <p:nvPr/>
              </p:nvGrpSpPr>
              <p:grpSpPr bwMode="auto">
                <a:xfrm>
                  <a:off x="5616575" y="1065213"/>
                  <a:ext cx="3382963" cy="2286000"/>
                  <a:chOff x="5445126" y="1046163"/>
                  <a:chExt cx="3382635" cy="2286000"/>
                </a:xfrm>
              </p:grpSpPr>
              <p:pic>
                <p:nvPicPr>
                  <p:cNvPr id="8224" name="Picture 24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/>
                  <a:srcRect l="7747" t="4045" r="606" b="8720"/>
                  <a:stretch>
                    <a:fillRect/>
                  </a:stretch>
                </p:blipFill>
                <p:spPr bwMode="auto">
                  <a:xfrm>
                    <a:off x="5445126" y="1046163"/>
                    <a:ext cx="3382635" cy="22860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8225" name="Text Box 2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043738" y="1758951"/>
                    <a:ext cx="1450975" cy="244475"/>
                  </a:xfrm>
                  <a:prstGeom prst="rect">
                    <a:avLst/>
                  </a:prstGeom>
                  <a:noFill/>
                  <a:ln w="15875">
                    <a:noFill/>
                    <a:miter lim="800000"/>
                    <a:headEnd/>
                    <a:tailEnd/>
                  </a:ln>
                </p:spPr>
                <p:txBody>
                  <a:bodyPr lIns="0" tIns="0" rIns="0" bIns="0"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sz="1600" i="0">
                        <a:solidFill>
                          <a:srgbClr val="FFFE00"/>
                        </a:solidFill>
                      </a:rPr>
                      <a:t>0.1         0.05</a:t>
                    </a:r>
                    <a:endParaRPr lang="en-US"/>
                  </a:p>
                </p:txBody>
              </p:sp>
            </p:grpSp>
          </p:grpSp>
          <p:sp>
            <p:nvSpPr>
              <p:cNvPr id="8220" name="Text Box 4"/>
              <p:cNvSpPr txBox="1">
                <a:spLocks noChangeArrowheads="1"/>
              </p:cNvSpPr>
              <p:nvPr/>
            </p:nvSpPr>
            <p:spPr bwMode="auto">
              <a:xfrm rot="5400000">
                <a:off x="6161087" y="688976"/>
                <a:ext cx="519113" cy="14335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vert="eaVert">
                <a:spAutoFit/>
              </a:bodyPr>
              <a:lstStyle/>
              <a:p>
                <a:pPr>
                  <a:spcBef>
                    <a:spcPct val="10000"/>
                  </a:spcBef>
                </a:pPr>
                <a:r>
                  <a:rPr lang="en-US" sz="2200" i="0">
                    <a:solidFill>
                      <a:srgbClr val="000000"/>
                    </a:solidFill>
                    <a:latin typeface="Symbol" pitchFamily="18" charset="2"/>
                  </a:rPr>
                  <a:t>g</a:t>
                </a:r>
                <a:r>
                  <a:rPr lang="en-US" sz="2200" i="0" baseline="-25000">
                    <a:solidFill>
                      <a:srgbClr val="000000"/>
                    </a:solidFill>
                    <a:latin typeface="Arial" charset="0"/>
                  </a:rPr>
                  <a:t>lin</a:t>
                </a:r>
                <a:r>
                  <a:rPr lang="en-US" sz="2200" i="0">
                    <a:solidFill>
                      <a:srgbClr val="000000"/>
                    </a:solidFill>
                    <a:latin typeface="Arial" charset="0"/>
                  </a:rPr>
                  <a:t>/(</a:t>
                </a:r>
                <a:r>
                  <a:rPr lang="en-US" sz="2200" i="0">
                    <a:solidFill>
                      <a:srgbClr val="000000"/>
                    </a:solidFill>
                    <a:latin typeface="Symbol" pitchFamily="18" charset="2"/>
                  </a:rPr>
                  <a:t>w</a:t>
                </a:r>
                <a:r>
                  <a:rPr lang="en-US" sz="2200" i="0">
                    <a:solidFill>
                      <a:srgbClr val="000000"/>
                    </a:solidFill>
                    <a:latin typeface="Arial" charset="0"/>
                  </a:rPr>
                  <a:t>*/2)</a:t>
                </a:r>
                <a:endParaRPr lang="en-US" sz="1800" i="0">
                  <a:solidFill>
                    <a:srgbClr val="000000"/>
                  </a:solidFill>
                  <a:latin typeface="Symbol" pitchFamily="18" charset="2"/>
                </a:endParaRPr>
              </a:p>
            </p:txBody>
          </p:sp>
          <p:sp>
            <p:nvSpPr>
              <p:cNvPr id="8221" name="Text Box 4"/>
              <p:cNvSpPr txBox="1">
                <a:spLocks noChangeArrowheads="1"/>
              </p:cNvSpPr>
              <p:nvPr/>
            </p:nvSpPr>
            <p:spPr bwMode="auto">
              <a:xfrm rot="5400000">
                <a:off x="7761289" y="2116138"/>
                <a:ext cx="519112" cy="16557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vert="eaVert">
                <a:spAutoFit/>
              </a:bodyPr>
              <a:lstStyle/>
              <a:p>
                <a:pPr>
                  <a:spcBef>
                    <a:spcPct val="10000"/>
                  </a:spcBef>
                </a:pPr>
                <a:r>
                  <a:rPr lang="en-US" sz="2200" i="0">
                    <a:solidFill>
                      <a:srgbClr val="FFFF00"/>
                    </a:solidFill>
                    <a:latin typeface="Arial" charset="0"/>
                  </a:rPr>
                  <a:t>No</a:t>
                </a:r>
                <a:r>
                  <a:rPr lang="en-US" sz="2200" i="0">
                    <a:solidFill>
                      <a:srgbClr val="000000"/>
                    </a:solidFill>
                    <a:latin typeface="Arial" charset="0"/>
                  </a:rPr>
                  <a:t> </a:t>
                </a:r>
                <a:r>
                  <a:rPr lang="en-US" sz="2200" i="0">
                    <a:solidFill>
                      <a:srgbClr val="FFFF00"/>
                    </a:solidFill>
                    <a:latin typeface="Arial" charset="0"/>
                  </a:rPr>
                  <a:t>Lithium</a:t>
                </a:r>
                <a:endParaRPr lang="en-US" sz="1800" i="0">
                  <a:solidFill>
                    <a:srgbClr val="FFFF00"/>
                  </a:solidFill>
                  <a:latin typeface="Arial" charset="0"/>
                </a:endParaRPr>
              </a:p>
            </p:txBody>
          </p:sp>
        </p:grpSp>
      </p:grp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4648200" y="3581400"/>
            <a:ext cx="3629025" cy="2768600"/>
            <a:chOff x="5480635" y="3781405"/>
            <a:chExt cx="3628445" cy="2768322"/>
          </a:xfrm>
        </p:grpSpPr>
        <p:grpSp>
          <p:nvGrpSpPr>
            <p:cNvPr id="7" name="Group 25"/>
            <p:cNvGrpSpPr>
              <a:grpSpLocks/>
            </p:cNvGrpSpPr>
            <p:nvPr/>
          </p:nvGrpSpPr>
          <p:grpSpPr bwMode="auto">
            <a:xfrm>
              <a:off x="5480635" y="3781405"/>
              <a:ext cx="3628445" cy="2768322"/>
              <a:chOff x="5334557" y="3762374"/>
              <a:chExt cx="3627769" cy="2768948"/>
            </a:xfrm>
          </p:grpSpPr>
          <p:pic>
            <p:nvPicPr>
              <p:cNvPr id="8213" name="Picture 2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441951" y="3762374"/>
                <a:ext cx="3384551" cy="2286000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</p:pic>
          <p:sp>
            <p:nvSpPr>
              <p:cNvPr id="8214" name="Text Box 25"/>
              <p:cNvSpPr txBox="1">
                <a:spLocks noChangeAspect="1" noChangeArrowheads="1"/>
              </p:cNvSpPr>
              <p:nvPr/>
            </p:nvSpPr>
            <p:spPr bwMode="auto">
              <a:xfrm>
                <a:off x="5334557" y="6012145"/>
                <a:ext cx="3627769" cy="51917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lnSpc>
                    <a:spcPct val="70000"/>
                  </a:lnSpc>
                </a:pPr>
                <a:r>
                  <a:rPr lang="en-US" sz="1600" i="0">
                    <a:solidFill>
                      <a:srgbClr val="000000"/>
                    </a:solidFill>
                  </a:rPr>
                  <a:t>3          4          5          6          7         8</a:t>
                </a:r>
              </a:p>
              <a:p>
                <a:pPr eaLnBrk="0" hangingPunct="0">
                  <a:lnSpc>
                    <a:spcPct val="70000"/>
                  </a:lnSpc>
                </a:pPr>
                <a:r>
                  <a:rPr lang="en-US" sz="1600" i="0">
                    <a:solidFill>
                      <a:srgbClr val="000000"/>
                    </a:solidFill>
                  </a:rPr>
                  <a:t>  Normalized Pressure Gradient (</a:t>
                </a:r>
                <a:r>
                  <a:rPr lang="en-US" sz="1600" i="0">
                    <a:solidFill>
                      <a:srgbClr val="000000"/>
                    </a:solidFill>
                    <a:latin typeface="Symbol" pitchFamily="18" charset="2"/>
                    <a:sym typeface="Symbol" pitchFamily="18" charset="2"/>
                  </a:rPr>
                  <a:t></a:t>
                </a:r>
                <a:r>
                  <a:rPr lang="en-US" sz="1600" i="0">
                    <a:solidFill>
                      <a:srgbClr val="000000"/>
                    </a:solidFill>
                  </a:rPr>
                  <a:t>)</a:t>
                </a:r>
                <a:r>
                  <a:rPr lang="en-US" sz="2400" i="0">
                    <a:solidFill>
                      <a:srgbClr val="000000"/>
                    </a:solidFill>
                  </a:rPr>
                  <a:t> </a:t>
                </a:r>
              </a:p>
            </p:txBody>
          </p:sp>
          <p:sp>
            <p:nvSpPr>
              <p:cNvPr id="8215" name="Text Box 28"/>
              <p:cNvSpPr txBox="1">
                <a:spLocks noChangeArrowheads="1"/>
              </p:cNvSpPr>
              <p:nvPr/>
            </p:nvSpPr>
            <p:spPr bwMode="auto">
              <a:xfrm>
                <a:off x="6081713" y="4138613"/>
                <a:ext cx="1450975" cy="244475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i="0">
                    <a:solidFill>
                      <a:srgbClr val="FFFE00"/>
                    </a:solidFill>
                  </a:rPr>
                  <a:t>0.1         0.05</a:t>
                </a:r>
                <a:endParaRPr lang="en-US">
                  <a:solidFill>
                    <a:srgbClr val="FFFE00"/>
                  </a:solidFill>
                </a:endParaRPr>
              </a:p>
            </p:txBody>
          </p:sp>
        </p:grpSp>
        <p:sp>
          <p:nvSpPr>
            <p:cNvPr id="8212" name="Text Box 4"/>
            <p:cNvSpPr txBox="1">
              <a:spLocks noChangeArrowheads="1"/>
            </p:cNvSpPr>
            <p:nvPr/>
          </p:nvSpPr>
          <p:spPr bwMode="auto">
            <a:xfrm rot="5400000">
              <a:off x="7750381" y="4595765"/>
              <a:ext cx="519061" cy="18205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10800000" vert="eaVert">
              <a:spAutoFit/>
            </a:bodyPr>
            <a:lstStyle/>
            <a:p>
              <a:pPr>
                <a:spcBef>
                  <a:spcPct val="10000"/>
                </a:spcBef>
              </a:pPr>
              <a:r>
                <a:rPr lang="en-US" sz="2200" i="0">
                  <a:solidFill>
                    <a:srgbClr val="FFFF00"/>
                  </a:solidFill>
                  <a:latin typeface="Arial" charset="0"/>
                </a:rPr>
                <a:t>With</a:t>
              </a:r>
              <a:r>
                <a:rPr lang="en-US" sz="2200" i="0">
                  <a:solidFill>
                    <a:srgbClr val="FF0000"/>
                  </a:solidFill>
                  <a:latin typeface="Arial" charset="0"/>
                </a:rPr>
                <a:t> </a:t>
              </a:r>
              <a:r>
                <a:rPr lang="en-US" sz="2200" i="0">
                  <a:solidFill>
                    <a:srgbClr val="FFFF00"/>
                  </a:solidFill>
                  <a:latin typeface="Arial" charset="0"/>
                </a:rPr>
                <a:t>Lithium</a:t>
              </a:r>
              <a:endParaRPr lang="en-US" sz="1800" i="0">
                <a:solidFill>
                  <a:srgbClr val="FFFF00"/>
                </a:solidFill>
                <a:latin typeface="Arial" charset="0"/>
              </a:endParaRPr>
            </a:p>
          </p:txBody>
        </p:sp>
      </p:grpSp>
      <p:cxnSp>
        <p:nvCxnSpPr>
          <p:cNvPr id="8198" name="Straight Arrow Connector 34"/>
          <p:cNvCxnSpPr>
            <a:cxnSpLocks noChangeShapeType="1"/>
            <a:stCxn id="8208" idx="0"/>
          </p:cNvCxnSpPr>
          <p:nvPr/>
        </p:nvCxnSpPr>
        <p:spPr bwMode="auto">
          <a:xfrm rot="16200000" flipV="1">
            <a:off x="3631407" y="2539206"/>
            <a:ext cx="228600" cy="26987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6" name="Content Placeholder 2"/>
          <p:cNvSpPr txBox="1">
            <a:spLocks/>
          </p:cNvSpPr>
          <p:nvPr/>
        </p:nvSpPr>
        <p:spPr>
          <a:xfrm>
            <a:off x="4648200" y="1219200"/>
            <a:ext cx="4495800" cy="2743200"/>
          </a:xfrm>
          <a:prstGeom prst="rect">
            <a:avLst/>
          </a:prstGeom>
        </p:spPr>
        <p:txBody>
          <a:bodyPr/>
          <a:lstStyle/>
          <a:p>
            <a:pPr marL="742950" lvl="1" indent="-285750" eaLnBrk="0" hangingPunct="0">
              <a:spcBef>
                <a:spcPct val="20000"/>
              </a:spcBef>
              <a:defRPr/>
            </a:pPr>
            <a:r>
              <a:rPr lang="en-US" sz="2000" b="0" i="0" kern="0" dirty="0">
                <a:solidFill>
                  <a:schemeClr val="tx1"/>
                </a:solidFill>
                <a:latin typeface="+mn-lt"/>
                <a:ea typeface="+mn-ea"/>
              </a:rPr>
              <a:t>Edge stability calculations (ELITE)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2000" b="0" i="0" kern="0" dirty="0">
                <a:solidFill>
                  <a:schemeClr val="accent2"/>
                </a:solidFill>
                <a:latin typeface="+mn-lt"/>
                <a:ea typeface="+mn-ea"/>
              </a:rPr>
              <a:t>Colors represent contours of ratio of linear mode growth rate to diamagnetic drift frequency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2000" b="0" i="0" kern="0" dirty="0">
                <a:solidFill>
                  <a:schemeClr val="accent2"/>
                </a:solidFill>
                <a:latin typeface="+mn-lt"/>
                <a:ea typeface="+mn-ea"/>
              </a:rPr>
              <a:t>Pre-Li discharges close to kink/peeling stability boundary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en-US" sz="2400" b="0" i="0" kern="0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grpSp>
        <p:nvGrpSpPr>
          <p:cNvPr id="8" name="Group 39"/>
          <p:cNvGrpSpPr>
            <a:grpSpLocks/>
          </p:cNvGrpSpPr>
          <p:nvPr/>
        </p:nvGrpSpPr>
        <p:grpSpPr bwMode="auto">
          <a:xfrm>
            <a:off x="152400" y="1295400"/>
            <a:ext cx="4718050" cy="2286000"/>
            <a:chOff x="152400" y="1295400"/>
            <a:chExt cx="4717715" cy="2286000"/>
          </a:xfrm>
        </p:grpSpPr>
        <p:grpSp>
          <p:nvGrpSpPr>
            <p:cNvPr id="9" name="Group 33"/>
            <p:cNvGrpSpPr>
              <a:grpSpLocks/>
            </p:cNvGrpSpPr>
            <p:nvPr/>
          </p:nvGrpSpPr>
          <p:grpSpPr bwMode="auto">
            <a:xfrm>
              <a:off x="152400" y="1295400"/>
              <a:ext cx="4717715" cy="2016000"/>
              <a:chOff x="152400" y="1295400"/>
              <a:chExt cx="4717715" cy="2016000"/>
            </a:xfrm>
          </p:grpSpPr>
          <p:pic>
            <p:nvPicPr>
              <p:cNvPr id="8205" name="Picture 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52400" y="1295400"/>
                <a:ext cx="4717715" cy="201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206" name="TextBox 27"/>
              <p:cNvSpPr txBox="1">
                <a:spLocks noChangeArrowheads="1"/>
              </p:cNvSpPr>
              <p:nvPr/>
            </p:nvSpPr>
            <p:spPr bwMode="auto">
              <a:xfrm>
                <a:off x="914346" y="2514600"/>
                <a:ext cx="692101" cy="2746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spcBef>
                    <a:spcPct val="20000"/>
                  </a:spcBef>
                </a:pPr>
                <a:r>
                  <a:rPr lang="en-US" i="0">
                    <a:solidFill>
                      <a:srgbClr val="FF0000"/>
                    </a:solidFill>
                  </a:rPr>
                  <a:t>Post Li</a:t>
                </a:r>
              </a:p>
            </p:txBody>
          </p:sp>
          <p:cxnSp>
            <p:nvCxnSpPr>
              <p:cNvPr id="8207" name="Straight Arrow Connector 31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1409700" y="2247900"/>
                <a:ext cx="304800" cy="228600"/>
              </a:xfrm>
              <a:prstGeom prst="straightConnector1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8208" name="TextBox 32"/>
              <p:cNvSpPr txBox="1">
                <a:spLocks noChangeArrowheads="1"/>
              </p:cNvSpPr>
              <p:nvPr/>
            </p:nvSpPr>
            <p:spPr bwMode="auto">
              <a:xfrm>
                <a:off x="3428767" y="2667000"/>
                <a:ext cx="658766" cy="2746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spcBef>
                    <a:spcPct val="20000"/>
                  </a:spcBef>
                </a:pPr>
                <a:r>
                  <a:rPr lang="en-US" i="0">
                    <a:solidFill>
                      <a:schemeClr val="tx1"/>
                    </a:solidFill>
                  </a:rPr>
                  <a:t>Pre- Li</a:t>
                </a:r>
              </a:p>
            </p:txBody>
          </p:sp>
          <p:sp>
            <p:nvSpPr>
              <p:cNvPr id="8209" name="TextBox 36"/>
              <p:cNvSpPr txBox="1">
                <a:spLocks noChangeArrowheads="1"/>
              </p:cNvSpPr>
              <p:nvPr/>
            </p:nvSpPr>
            <p:spPr bwMode="auto">
              <a:xfrm>
                <a:off x="3885935" y="1524000"/>
                <a:ext cx="801630" cy="493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spcBef>
                    <a:spcPct val="20000"/>
                  </a:spcBef>
                </a:pPr>
                <a:r>
                  <a:rPr lang="en-US" i="0"/>
                  <a:t>H-Mode</a:t>
                </a:r>
              </a:p>
              <a:p>
                <a:pPr>
                  <a:spcBef>
                    <a:spcPct val="20000"/>
                  </a:spcBef>
                </a:pPr>
                <a:r>
                  <a:rPr lang="en-US" i="0"/>
                  <a:t>pedestal</a:t>
                </a:r>
              </a:p>
            </p:txBody>
          </p:sp>
          <p:cxnSp>
            <p:nvCxnSpPr>
              <p:cNvPr id="8210" name="Straight Arrow Connector 38"/>
              <p:cNvCxnSpPr>
                <a:cxnSpLocks noChangeShapeType="1"/>
              </p:cNvCxnSpPr>
              <p:nvPr/>
            </p:nvCxnSpPr>
            <p:spPr bwMode="auto">
              <a:xfrm rot="5400000">
                <a:off x="3924300" y="2171700"/>
                <a:ext cx="457200" cy="76200"/>
              </a:xfrm>
              <a:prstGeom prst="straightConnector1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</p:grpSp>
        <p:pic>
          <p:nvPicPr>
            <p:cNvPr id="8203" name="Picture 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71600" y="3276600"/>
              <a:ext cx="3810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04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733800" y="3276600"/>
              <a:ext cx="3810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3" name="TextBox 32"/>
          <p:cNvSpPr txBox="1"/>
          <p:nvPr/>
        </p:nvSpPr>
        <p:spPr>
          <a:xfrm>
            <a:off x="7467600" y="3733800"/>
            <a:ext cx="1600200" cy="449354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tIns="0" rIns="45720" bIns="18288" rtlCol="0">
            <a:spAutoFit/>
          </a:bodyPr>
          <a:lstStyle/>
          <a:p>
            <a:pPr marL="57150" indent="-57150">
              <a:buFont typeface="Arial" pitchFamily="34" charset="0"/>
              <a:buChar char="•"/>
            </a:pPr>
            <a:r>
              <a:rPr lang="en-US" sz="700" i="0" dirty="0" smtClean="0">
                <a:solidFill>
                  <a:schemeClr val="tx2"/>
                </a:solidFill>
                <a:latin typeface="Arial Narrow" pitchFamily="34" charset="0"/>
              </a:rPr>
              <a:t>J. </a:t>
            </a:r>
            <a:r>
              <a:rPr lang="en-US" sz="700" i="0" dirty="0" err="1" smtClean="0">
                <a:solidFill>
                  <a:schemeClr val="tx2"/>
                </a:solidFill>
                <a:latin typeface="Arial Narrow" pitchFamily="34" charset="0"/>
              </a:rPr>
              <a:t>Canik</a:t>
            </a:r>
            <a:r>
              <a:rPr lang="en-US" sz="700" i="0" dirty="0" smtClean="0">
                <a:solidFill>
                  <a:schemeClr val="tx2"/>
                </a:solidFill>
                <a:latin typeface="Arial Narrow" pitchFamily="34" charset="0"/>
              </a:rPr>
              <a:t>, APS Invited 2010</a:t>
            </a:r>
          </a:p>
          <a:p>
            <a:pPr marL="57150" indent="-57150">
              <a:buFont typeface="Arial" pitchFamily="34" charset="0"/>
              <a:buChar char="•"/>
            </a:pPr>
            <a:r>
              <a:rPr lang="en-US" sz="700" i="0" dirty="0" smtClean="0">
                <a:solidFill>
                  <a:schemeClr val="tx2"/>
                </a:solidFill>
                <a:latin typeface="Arial Narrow" pitchFamily="34" charset="0"/>
              </a:rPr>
              <a:t>R. </a:t>
            </a:r>
            <a:r>
              <a:rPr lang="en-US" sz="700" i="0" dirty="0" err="1" smtClean="0">
                <a:solidFill>
                  <a:schemeClr val="tx2"/>
                </a:solidFill>
                <a:latin typeface="Arial Narrow" pitchFamily="34" charset="0"/>
              </a:rPr>
              <a:t>Maingi</a:t>
            </a:r>
            <a:r>
              <a:rPr lang="en-US" sz="700" i="0" dirty="0" smtClean="0">
                <a:solidFill>
                  <a:schemeClr val="tx2"/>
                </a:solidFill>
                <a:latin typeface="Arial Narrow" pitchFamily="34" charset="0"/>
              </a:rPr>
              <a:t>, IAEA FEC 2010 Oral, EXD/2-2</a:t>
            </a:r>
          </a:p>
          <a:p>
            <a:pPr marL="57150" indent="-57150">
              <a:buFont typeface="Arial" pitchFamily="34" charset="0"/>
              <a:buChar char="•"/>
            </a:pPr>
            <a:r>
              <a:rPr lang="en-US" sz="700" i="0" dirty="0" smtClean="0">
                <a:solidFill>
                  <a:schemeClr val="tx2"/>
                </a:solidFill>
                <a:latin typeface="Arial Narrow" pitchFamily="34" charset="0"/>
              </a:rPr>
              <a:t>R. </a:t>
            </a:r>
            <a:r>
              <a:rPr lang="en-US" sz="700" i="0" dirty="0" err="1" smtClean="0">
                <a:solidFill>
                  <a:schemeClr val="tx2"/>
                </a:solidFill>
                <a:latin typeface="Arial Narrow" pitchFamily="34" charset="0"/>
              </a:rPr>
              <a:t>Maingi</a:t>
            </a:r>
            <a:r>
              <a:rPr lang="en-US" sz="700" i="0" dirty="0" smtClean="0">
                <a:solidFill>
                  <a:schemeClr val="tx2"/>
                </a:solidFill>
                <a:latin typeface="Arial Narrow" pitchFamily="34" charset="0"/>
              </a:rPr>
              <a:t>, APS Invited 2009</a:t>
            </a:r>
          </a:p>
          <a:p>
            <a:pPr marL="57150" indent="-57150">
              <a:buFont typeface="Arial" pitchFamily="34" charset="0"/>
              <a:buChar char="•"/>
            </a:pPr>
            <a:r>
              <a:rPr lang="en-US" sz="700" i="0" dirty="0" smtClean="0">
                <a:solidFill>
                  <a:schemeClr val="tx2"/>
                </a:solidFill>
                <a:latin typeface="Arial Narrow" pitchFamily="34" charset="0"/>
              </a:rPr>
              <a:t>R. </a:t>
            </a:r>
            <a:r>
              <a:rPr lang="en-US" sz="700" i="0" dirty="0" err="1" smtClean="0">
                <a:solidFill>
                  <a:schemeClr val="tx2"/>
                </a:solidFill>
                <a:latin typeface="Arial Narrow" pitchFamily="34" charset="0"/>
              </a:rPr>
              <a:t>Maingi</a:t>
            </a:r>
            <a:r>
              <a:rPr lang="en-US" sz="700" i="0" dirty="0" smtClean="0">
                <a:solidFill>
                  <a:schemeClr val="tx2"/>
                </a:solidFill>
                <a:latin typeface="Arial Narrow" pitchFamily="34" charset="0"/>
              </a:rPr>
              <a:t>, PRL 103 (7), 075001 (2009)</a:t>
            </a:r>
            <a:endParaRPr kumimoji="0" lang="en-US" sz="7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Narrow" pitchFamily="34" charset="0"/>
              <a:cs typeface="Arial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467600" y="4267200"/>
            <a:ext cx="1600200" cy="203133"/>
          </a:xfrm>
          <a:prstGeom prst="rect">
            <a:avLst/>
          </a:prstGeom>
          <a:solidFill>
            <a:srgbClr val="CCECFF"/>
          </a:solidFill>
          <a:ln w="31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tIns="0" rIns="45720" bIns="18288" rtlCol="0">
            <a:spAutoFit/>
          </a:bodyPr>
          <a:lstStyle/>
          <a:p>
            <a:pPr marL="57150" indent="-57150" algn="ctr"/>
            <a:r>
              <a:rPr lang="en-US" i="0" dirty="0" smtClean="0">
                <a:solidFill>
                  <a:schemeClr val="tx2"/>
                </a:solidFill>
                <a:latin typeface="Arial Narrow" pitchFamily="34" charset="0"/>
              </a:rPr>
              <a:t>ORNL, General Atomics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242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</p:spPr>
      </p:cxnSp>
      <p:cxnSp>
        <p:nvCxnSpPr>
          <p:cNvPr id="10243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Pedestal structure and underlying MHD/transport mechanisms being elucidated by </a:t>
            </a:r>
            <a:r>
              <a:rPr lang="en-US" dirty="0" smtClean="0">
                <a:solidFill>
                  <a:srgbClr val="FF0000"/>
                </a:solidFill>
                <a:ea typeface="ＭＳ Ｐゴシック" pitchFamily="34" charset="-128"/>
              </a:rPr>
              <a:t>FY11 JRT   </a:t>
            </a:r>
            <a:r>
              <a:rPr lang="en-US" dirty="0" smtClean="0">
                <a:ea typeface="ＭＳ Ｐゴシック" pitchFamily="34" charset="-128"/>
              </a:rPr>
              <a:t>effort</a:t>
            </a:r>
          </a:p>
        </p:txBody>
      </p:sp>
      <p:cxnSp>
        <p:nvCxnSpPr>
          <p:cNvPr id="10245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sp>
        <p:nvSpPr>
          <p:cNvPr id="102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5638800" cy="4800600"/>
          </a:xfrm>
        </p:spPr>
        <p:txBody>
          <a:bodyPr/>
          <a:lstStyle/>
          <a:p>
            <a:pPr marL="225425" indent="-279400"/>
            <a:r>
              <a:rPr lang="en-US" dirty="0" smtClean="0">
                <a:ea typeface="ＭＳ Ｐゴシック" pitchFamily="34" charset="-128"/>
              </a:rPr>
              <a:t>Pedestal pressure scaling established</a:t>
            </a:r>
            <a:endParaRPr lang="nl-NL" dirty="0" smtClean="0">
              <a:ea typeface="ＭＳ Ｐゴシック" pitchFamily="34" charset="-128"/>
            </a:endParaRPr>
          </a:p>
          <a:p>
            <a:pPr marL="463550" lvl="1" indent="-293688"/>
            <a:r>
              <a:rPr lang="en-US" i="1" dirty="0" err="1" smtClean="0">
                <a:ea typeface="ＭＳ Ｐゴシック" pitchFamily="34" charset="-128"/>
              </a:rPr>
              <a:t>P</a:t>
            </a:r>
            <a:r>
              <a:rPr lang="en-US" i="1" baseline="-25000" dirty="0" err="1" smtClean="0">
                <a:ea typeface="ＭＳ Ｐゴシック" pitchFamily="34" charset="-128"/>
              </a:rPr>
              <a:t>ped</a:t>
            </a:r>
            <a:r>
              <a:rPr lang="en-US" i="1" baseline="-25000" dirty="0" smtClean="0">
                <a:ea typeface="ＭＳ Ｐゴシック" pitchFamily="34" charset="-128"/>
              </a:rPr>
              <a:t> </a:t>
            </a:r>
            <a:r>
              <a:rPr lang="nl-NL" dirty="0" smtClean="0">
                <a:ea typeface="ＭＳ Ｐゴシック" pitchFamily="34" charset="-128"/>
              </a:rPr>
              <a:t>∝ </a:t>
            </a:r>
            <a:r>
              <a:rPr lang="nl-NL" i="1" dirty="0" smtClean="0">
                <a:ea typeface="ＭＳ Ｐゴシック" pitchFamily="34" charset="-128"/>
              </a:rPr>
              <a:t>I</a:t>
            </a:r>
            <a:r>
              <a:rPr lang="nl-NL" i="1" baseline="-25000" dirty="0" smtClean="0">
                <a:ea typeface="ＭＳ Ｐゴシック" pitchFamily="34" charset="-128"/>
              </a:rPr>
              <a:t>p</a:t>
            </a:r>
            <a:r>
              <a:rPr lang="nl-NL" baseline="30000" dirty="0" smtClean="0">
                <a:ea typeface="ＭＳ Ｐゴシック" pitchFamily="34" charset="-128"/>
              </a:rPr>
              <a:t>2</a:t>
            </a:r>
            <a:r>
              <a:rPr lang="nl-NL" dirty="0" smtClean="0">
                <a:ea typeface="ＭＳ Ｐゴシック" pitchFamily="34" charset="-128"/>
              </a:rPr>
              <a:t> and </a:t>
            </a:r>
            <a:r>
              <a:rPr lang="en-US" dirty="0" smtClean="0">
                <a:ea typeface="ＭＳ Ｐゴシック" pitchFamily="34" charset="-128"/>
              </a:rPr>
              <a:t>increases with </a:t>
            </a:r>
            <a:r>
              <a:rPr lang="en-US" dirty="0" err="1" smtClean="0">
                <a:ea typeface="ＭＳ Ｐゴシック" pitchFamily="34" charset="-128"/>
              </a:rPr>
              <a:t>triangularity</a:t>
            </a:r>
            <a:endParaRPr lang="en-US" dirty="0" smtClean="0">
              <a:ea typeface="ＭＳ Ｐゴシック" pitchFamily="34" charset="-128"/>
            </a:endParaRPr>
          </a:p>
          <a:p>
            <a:pPr marL="463550" lvl="1" indent="-293688"/>
            <a:r>
              <a:rPr lang="en-US" dirty="0" smtClean="0">
                <a:ea typeface="ＭＳ Ｐゴシック" pitchFamily="34" charset="-128"/>
              </a:rPr>
              <a:t>Builds up during ELM cycle, saturates at lower </a:t>
            </a:r>
            <a:r>
              <a:rPr lang="en-US" i="1" dirty="0" err="1" smtClean="0">
                <a:ea typeface="ＭＳ Ｐゴシック" pitchFamily="34" charset="-128"/>
              </a:rPr>
              <a:t>I</a:t>
            </a:r>
            <a:r>
              <a:rPr lang="en-US" i="1" baseline="-25000" dirty="0" err="1" smtClean="0">
                <a:ea typeface="ＭＳ Ｐゴシック" pitchFamily="34" charset="-128"/>
              </a:rPr>
              <a:t>p</a:t>
            </a:r>
            <a:r>
              <a:rPr lang="en-US" dirty="0" smtClean="0">
                <a:ea typeface="ＭＳ Ｐゴシック" pitchFamily="34" charset="-128"/>
              </a:rPr>
              <a:t> late in ELM cycle</a:t>
            </a:r>
          </a:p>
          <a:p>
            <a:pPr marL="63500" indent="-293688"/>
            <a:r>
              <a:rPr lang="en-US" dirty="0" smtClean="0">
                <a:ea typeface="ＭＳ Ｐゴシック" pitchFamily="34" charset="-128"/>
              </a:rPr>
              <a:t>Establishing pedestal width scaling</a:t>
            </a:r>
          </a:p>
          <a:p>
            <a:pPr marL="682625" lvl="1" indent="-282575"/>
            <a:r>
              <a:rPr lang="en-US" dirty="0" smtClean="0">
                <a:ea typeface="ＭＳ Ｐゴシック" pitchFamily="34" charset="-128"/>
              </a:rPr>
              <a:t>Analysis of pedestal data with peeling-ballooning theory (ELITE) ongoing</a:t>
            </a:r>
          </a:p>
          <a:p>
            <a:pPr marL="682625" lvl="1" indent="-282575"/>
            <a:r>
              <a:rPr lang="en-US" dirty="0" smtClean="0">
                <a:ea typeface="ＭＳ Ｐゴシック" pitchFamily="34" charset="-128"/>
              </a:rPr>
              <a:t>Initial calculations: </a:t>
            </a:r>
            <a:r>
              <a:rPr lang="en-US" dirty="0" err="1" smtClean="0">
                <a:ea typeface="ＭＳ Ｐゴシック" pitchFamily="34" charset="-128"/>
              </a:rPr>
              <a:t>ELMy</a:t>
            </a:r>
            <a:r>
              <a:rPr lang="en-US" dirty="0" smtClean="0">
                <a:ea typeface="ＭＳ Ｐゴシック" pitchFamily="34" charset="-128"/>
              </a:rPr>
              <a:t> discharges are at kink/peeling boundary</a:t>
            </a:r>
          </a:p>
          <a:p>
            <a:r>
              <a:rPr lang="en-US" dirty="0" smtClean="0">
                <a:ea typeface="ＭＳ Ｐゴシック" pitchFamily="34" charset="-128"/>
              </a:rPr>
              <a:t>Planned research supporting R11-4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Pedestal transport, turbulence, stability with 3D fields</a:t>
            </a:r>
          </a:p>
          <a:p>
            <a:pPr marL="1025525" lvl="2" indent="-279400"/>
            <a:r>
              <a:rPr lang="en-US" dirty="0" smtClean="0">
                <a:ea typeface="ＭＳ Ｐゴシック" pitchFamily="34" charset="-128"/>
              </a:rPr>
              <a:t>Roles of particle and thermal heat transport</a:t>
            </a:r>
          </a:p>
          <a:p>
            <a:pPr marL="1025525" lvl="2" indent="-279400"/>
            <a:endParaRPr lang="en-US" dirty="0" smtClean="0">
              <a:ea typeface="ＭＳ Ｐゴシック" pitchFamily="34" charset="-128"/>
            </a:endParaRPr>
          </a:p>
        </p:txBody>
      </p:sp>
      <p:cxnSp>
        <p:nvCxnSpPr>
          <p:cNvPr id="10247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10248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10250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</p:spPr>
      </p:cxnSp>
      <p:pic>
        <p:nvPicPr>
          <p:cNvPr id="18" name="Picture 2" descr="Picture 6.pd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0587" y="990600"/>
            <a:ext cx="3413414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ight Arrow 19"/>
          <p:cNvSpPr/>
          <p:nvPr/>
        </p:nvSpPr>
        <p:spPr bwMode="auto">
          <a:xfrm>
            <a:off x="5181600" y="1828800"/>
            <a:ext cx="533400" cy="381000"/>
          </a:xfrm>
          <a:prstGeom prst="rightArrow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5" name="Right Arrow 14"/>
          <p:cNvSpPr/>
          <p:nvPr/>
        </p:nvSpPr>
        <p:spPr bwMode="auto">
          <a:xfrm rot="2555988">
            <a:off x="5101071" y="3342578"/>
            <a:ext cx="901980" cy="353718"/>
          </a:xfrm>
          <a:prstGeom prst="rightArrow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pic>
        <p:nvPicPr>
          <p:cNvPr id="9871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3886200"/>
            <a:ext cx="3581400" cy="2628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5791200" y="457200"/>
            <a:ext cx="1570302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tIns="0" bIns="0" rtlCol="0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FY11 JRT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68069" y="4724400"/>
            <a:ext cx="889731" cy="30777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tIns="0" rIns="27432" bIns="0" rtlCol="0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R11-4: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038600" y="1066800"/>
            <a:ext cx="1676400" cy="141577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tIns="0" rIns="45720" bIns="18288" rtlCol="0">
            <a:spAutoFit/>
          </a:bodyPr>
          <a:lstStyle/>
          <a:p>
            <a:pPr marL="57150" indent="-57150">
              <a:buFont typeface="Arial" pitchFamily="34" charset="0"/>
              <a:buChar char="•"/>
            </a:pPr>
            <a:r>
              <a:rPr lang="en-US" sz="800" i="0" dirty="0" smtClean="0">
                <a:solidFill>
                  <a:schemeClr val="tx2"/>
                </a:solidFill>
                <a:latin typeface="Arial Narrow" pitchFamily="34" charset="0"/>
              </a:rPr>
              <a:t>A. </a:t>
            </a:r>
            <a:r>
              <a:rPr lang="en-US" sz="800" i="0" dirty="0" err="1" smtClean="0">
                <a:solidFill>
                  <a:schemeClr val="tx2"/>
                </a:solidFill>
                <a:latin typeface="Arial Narrow" pitchFamily="34" charset="0"/>
              </a:rPr>
              <a:t>Diallo</a:t>
            </a:r>
            <a:r>
              <a:rPr lang="en-US" sz="800" i="0" dirty="0" smtClean="0">
                <a:solidFill>
                  <a:schemeClr val="tx2"/>
                </a:solidFill>
                <a:latin typeface="Arial Narrow" pitchFamily="34" charset="0"/>
              </a:rPr>
              <a:t>, submitted to NF (2011)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191000" y="6248400"/>
            <a:ext cx="1600200" cy="203133"/>
          </a:xfrm>
          <a:prstGeom prst="rect">
            <a:avLst/>
          </a:prstGeom>
          <a:solidFill>
            <a:srgbClr val="CCECFF"/>
          </a:solidFill>
          <a:ln w="31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tIns="0" rIns="45720" bIns="18288" rtlCol="0">
            <a:spAutoFit/>
          </a:bodyPr>
          <a:lstStyle/>
          <a:p>
            <a:pPr marL="57150" indent="-57150" algn="ctr"/>
            <a:r>
              <a:rPr lang="en-US" i="0" dirty="0" smtClean="0">
                <a:solidFill>
                  <a:schemeClr val="tx2"/>
                </a:solidFill>
                <a:latin typeface="Arial Narrow" pitchFamily="34" charset="0"/>
              </a:rPr>
              <a:t>ORNL, General Atomics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 Transport and Turbulence</a:t>
            </a:r>
            <a:br>
              <a:rPr lang="en-US" sz="3200" dirty="0" smtClean="0"/>
            </a:b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sym typeface="Wingdings"/>
              </a:rPr>
              <a:t> </a:t>
            </a:r>
            <a:r>
              <a:rPr lang="en-US" sz="1800" dirty="0" smtClean="0">
                <a:solidFill>
                  <a:srgbClr val="000000"/>
                </a:solidFill>
                <a:latin typeface="Arial Narrow" pitchFamily="34" charset="0"/>
                <a:sym typeface="Wingdings"/>
              </a:rPr>
              <a:t>Measure, understand, predict instabilities responsible for ST transport, project to next-steps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810000"/>
            <a:ext cx="8915400" cy="2743200"/>
          </a:xfrm>
        </p:spPr>
        <p:txBody>
          <a:bodyPr/>
          <a:lstStyle/>
          <a:p>
            <a:pPr marL="171450" indent="-171450">
              <a:lnSpc>
                <a:spcPct val="85000"/>
              </a:lnSpc>
            </a:pPr>
            <a:r>
              <a:rPr lang="en-US" sz="1600" b="1" dirty="0" smtClean="0"/>
              <a:t>Global confinement</a:t>
            </a:r>
          </a:p>
          <a:p>
            <a:pPr marL="342900" lvl="1" indent="-171450">
              <a:lnSpc>
                <a:spcPct val="85000"/>
              </a:lnSpc>
            </a:pPr>
            <a:r>
              <a:rPr lang="en-US" sz="1400" dirty="0" smtClean="0"/>
              <a:t>Extensive L-H threshold studies performed, tests of effects of A, </a:t>
            </a:r>
            <a:r>
              <a:rPr lang="en-US" sz="1400" dirty="0" smtClean="0">
                <a:latin typeface="Symbol" pitchFamily="18" charset="2"/>
              </a:rPr>
              <a:t>b</a:t>
            </a:r>
            <a:r>
              <a:rPr lang="en-US" sz="1400" dirty="0" smtClean="0"/>
              <a:t>, Li on confinement ongoing</a:t>
            </a:r>
          </a:p>
          <a:p>
            <a:pPr marL="171450" indent="-171450">
              <a:lnSpc>
                <a:spcPct val="85000"/>
              </a:lnSpc>
            </a:pPr>
            <a:r>
              <a:rPr lang="en-US" sz="1600" b="1" dirty="0" smtClean="0"/>
              <a:t>Ion transport:  </a:t>
            </a:r>
            <a:r>
              <a:rPr lang="en-US" sz="1600" dirty="0" smtClean="0"/>
              <a:t>BES commissioned FY10 – will be used extensively in FY11-12</a:t>
            </a:r>
          </a:p>
          <a:p>
            <a:pPr marL="171450" indent="-171450">
              <a:lnSpc>
                <a:spcPct val="85000"/>
              </a:lnSpc>
            </a:pPr>
            <a:r>
              <a:rPr lang="en-US" sz="1600" b="1" dirty="0" smtClean="0"/>
              <a:t>Electron transport</a:t>
            </a:r>
          </a:p>
          <a:p>
            <a:pPr marL="342900" lvl="1" indent="-171450">
              <a:lnSpc>
                <a:spcPct val="85000"/>
              </a:lnSpc>
            </a:pPr>
            <a:r>
              <a:rPr lang="en-US" sz="1400" dirty="0" smtClean="0"/>
              <a:t>ETG, micro-tearing, GAE, </a:t>
            </a: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</a:rPr>
              <a:t>RS </a:t>
            </a:r>
            <a:r>
              <a:rPr lang="en-US" sz="1400" i="1" dirty="0" err="1" smtClean="0">
                <a:solidFill>
                  <a:schemeClr val="bg1">
                    <a:lumMod val="50000"/>
                  </a:schemeClr>
                </a:solidFill>
              </a:rPr>
              <a:t>eITB</a:t>
            </a:r>
            <a:r>
              <a:rPr lang="en-US" sz="1400" dirty="0" smtClean="0"/>
              <a:t> experiments and gyro-kinetic modeling performed  </a:t>
            </a:r>
          </a:p>
          <a:p>
            <a:pPr marL="171450" indent="-171450">
              <a:lnSpc>
                <a:spcPct val="85000"/>
              </a:lnSpc>
            </a:pPr>
            <a:r>
              <a:rPr lang="en-US" sz="1600" b="1" dirty="0" smtClean="0"/>
              <a:t>Momentum transport</a:t>
            </a:r>
          </a:p>
          <a:p>
            <a:pPr marL="342900" lvl="1" indent="-171450">
              <a:lnSpc>
                <a:spcPct val="85000"/>
              </a:lnSpc>
            </a:pPr>
            <a:r>
              <a:rPr lang="en-US" sz="1400" i="1" dirty="0" err="1" smtClean="0">
                <a:solidFill>
                  <a:schemeClr val="bg1">
                    <a:lumMod val="50000"/>
                  </a:schemeClr>
                </a:solidFill>
              </a:rPr>
              <a:t>Poloidal</a:t>
            </a: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</a:rPr>
              <a:t> velocity measured, consistent w/ neoclassical - will improve edge resolution (FY11-12 )</a:t>
            </a:r>
          </a:p>
          <a:p>
            <a:pPr marL="342900" lvl="1" indent="-171450">
              <a:lnSpc>
                <a:spcPct val="85000"/>
              </a:lnSpc>
            </a:pPr>
            <a:r>
              <a:rPr lang="en-US" sz="1400" dirty="0" smtClean="0"/>
              <a:t>Initial </a:t>
            </a:r>
            <a:r>
              <a:rPr lang="en-US" sz="1400" dirty="0" err="1" smtClean="0"/>
              <a:t>momenum</a:t>
            </a:r>
            <a:r>
              <a:rPr lang="en-US" sz="1400" dirty="0" smtClean="0"/>
              <a:t> pinch studies completed/published – will revisit with low-k BES data (FY11-12)</a:t>
            </a:r>
          </a:p>
          <a:p>
            <a:pPr marL="171450" indent="-171450">
              <a:lnSpc>
                <a:spcPct val="85000"/>
              </a:lnSpc>
            </a:pPr>
            <a:r>
              <a:rPr lang="en-US" sz="1600" b="1" dirty="0" smtClean="0"/>
              <a:t>Particle transport</a:t>
            </a:r>
          </a:p>
          <a:p>
            <a:pPr marL="342900" lvl="1" indent="-171450">
              <a:lnSpc>
                <a:spcPct val="85000"/>
              </a:lnSpc>
            </a:pP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</a:rPr>
              <a:t>Impurity ion (Ne) transport consistent w/ neoclassical – large edge PS transport from high q</a:t>
            </a:r>
          </a:p>
          <a:p>
            <a:pPr marL="342900" lvl="1" indent="-171450">
              <a:lnSpc>
                <a:spcPct val="85000"/>
              </a:lnSpc>
            </a:pP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</a:rPr>
              <a:t>Beginning to explore D, C, Li transport with kinetic neoclassical transport with XGC-0</a:t>
            </a:r>
          </a:p>
          <a:p>
            <a:pPr marL="171450" indent="-171450">
              <a:lnSpc>
                <a:spcPct val="85000"/>
              </a:lnSpc>
            </a:pPr>
            <a:endParaRPr lang="en-US" sz="1600" b="1" dirty="0" smtClean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990600"/>
            <a:ext cx="5740241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2400" y="1828800"/>
            <a:ext cx="1119217" cy="73866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pitchFamily="34" charset="0"/>
                <a:cs typeface="Arial" pitchFamily="34" charset="0"/>
              </a:rPr>
              <a:t>5 year plan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i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kumimoji="0" lang="en-US" sz="1400" b="1" i="0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pitchFamily="34" charset="0"/>
                <a:cs typeface="Arial" pitchFamily="34" charset="0"/>
              </a:rPr>
              <a:t>imeline</a:t>
            </a:r>
            <a:r>
              <a:rPr kumimoji="0" lang="en-US" sz="1400" b="1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pitchFamily="34" charset="0"/>
                <a:cs typeface="Arial" pitchFamily="34" charset="0"/>
              </a:rPr>
              <a:t>and </a:t>
            </a:r>
            <a:r>
              <a:rPr lang="en-US" sz="1400" i="0" noProof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en-US" sz="1400" i="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oa</a:t>
            </a:r>
            <a:r>
              <a:rPr kumimoji="0" lang="en-US" sz="1400" b="1" i="0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pitchFamily="34" charset="0"/>
                <a:cs typeface="Arial" pitchFamily="34" charset="0"/>
              </a:rPr>
              <a:t>ls</a:t>
            </a:r>
            <a:endParaRPr kumimoji="0" lang="en-US" sz="1400" b="1" i="0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52400" y="3352800"/>
            <a:ext cx="8690921" cy="630198"/>
            <a:chOff x="152400" y="3502223"/>
            <a:chExt cx="8690921" cy="630198"/>
          </a:xfrm>
        </p:grpSpPr>
        <p:sp>
          <p:nvSpPr>
            <p:cNvPr id="9" name="TextBox 8"/>
            <p:cNvSpPr txBox="1"/>
            <p:nvPr/>
          </p:nvSpPr>
          <p:spPr>
            <a:xfrm>
              <a:off x="7467600" y="3578423"/>
              <a:ext cx="1375721" cy="553998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 lIns="0" rIns="0" rtlCol="0"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Helvetica" pitchFamily="34" charset="0"/>
                  <a:ea typeface="+mn-ea"/>
                  <a:cs typeface="Arial" charset="0"/>
                </a:rPr>
                <a:t>Gray italics </a:t>
              </a:r>
              <a:r>
                <a:rPr kumimoji="0" lang="en-US" sz="1000" b="1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Helvetica" pitchFamily="34" charset="0"/>
                  <a:ea typeface="+mn-ea"/>
                  <a:cs typeface="Arial" charset="0"/>
                  <a:sym typeface="Wingdings" pitchFamily="2" charset="2"/>
                </a:rPr>
                <a:t>i</a:t>
              </a:r>
              <a:r>
                <a:rPr kumimoji="0" lang="en-US" sz="1000" b="1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Helvetica" pitchFamily="34" charset="0"/>
                  <a:ea typeface="+mn-ea"/>
                  <a:cs typeface="Arial" charset="0"/>
                </a:rPr>
                <a:t>ndicates</a:t>
              </a:r>
              <a:r>
                <a:rPr kumimoji="0" lang="en-US" sz="1000" b="1" u="none" strike="noStrike" kern="1200" cap="none" spc="0" normalizeH="0" noProof="0" dirty="0" smtClean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Helvetica" pitchFamily="34" charset="0"/>
                  <a:ea typeface="+mn-ea"/>
                  <a:cs typeface="Arial" charset="0"/>
                </a:rPr>
                <a:t> material provided in supplemental section</a:t>
              </a:r>
              <a:endParaRPr kumimoji="0" lang="en-US" sz="1000" b="1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553602" y="3502223"/>
              <a:ext cx="1856598" cy="307777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itchFamily="34" charset="0"/>
                  <a:cs typeface="Arial" pitchFamily="34" charset="0"/>
                </a:rPr>
                <a:t>Progress and Plans</a:t>
              </a:r>
            </a:p>
          </p:txBody>
        </p:sp>
        <p:cxnSp>
          <p:nvCxnSpPr>
            <p:cNvPr id="11" name="Straight Connector 10"/>
            <p:cNvCxnSpPr/>
            <p:nvPr/>
          </p:nvCxnSpPr>
          <p:spPr bwMode="auto">
            <a:xfrm>
              <a:off x="152400" y="3505200"/>
              <a:ext cx="8686800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Agenda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371600"/>
            <a:ext cx="8991600" cy="47244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800" dirty="0" smtClean="0"/>
              <a:t>J. Menard - Research Program Progress and Plans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 smtClean="0"/>
              <a:t> 60-70 minutes</a:t>
            </a:r>
            <a:endParaRPr lang="en-US" sz="2800" dirty="0" smtClean="0"/>
          </a:p>
          <a:p>
            <a:pPr>
              <a:lnSpc>
                <a:spcPct val="150000"/>
              </a:lnSpc>
            </a:pPr>
            <a:endParaRPr lang="en-US" sz="1400" dirty="0" smtClean="0"/>
          </a:p>
          <a:p>
            <a:pPr>
              <a:lnSpc>
                <a:spcPct val="150000"/>
              </a:lnSpc>
            </a:pPr>
            <a:r>
              <a:rPr lang="en-US" sz="2800" dirty="0" smtClean="0"/>
              <a:t>M. Ono - Facility Status and Plans (+ NSTX Upgrade)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 smtClean="0"/>
              <a:t>30-40 minutes</a:t>
            </a:r>
            <a:endParaRPr lang="en-US" sz="2000" dirty="0" smtClean="0"/>
          </a:p>
          <a:p>
            <a:pPr marL="225425" indent="-396875" fontAlgn="auto">
              <a:spcAft>
                <a:spcPts val="0"/>
              </a:spcAft>
              <a:tabLst>
                <a:tab pos="231775" algn="l"/>
              </a:tabLst>
              <a:defRPr/>
            </a:pPr>
            <a:endParaRPr lang="en-US" dirty="0" smtClean="0"/>
          </a:p>
          <a:p>
            <a:pPr marL="225425" indent="-396875" fontAlgn="auto">
              <a:spcAft>
                <a:spcPts val="0"/>
              </a:spcAft>
              <a:tabLst>
                <a:tab pos="231775" algn="l"/>
              </a:tabLst>
              <a:defRPr/>
            </a:pPr>
            <a:r>
              <a:rPr lang="en-US" sz="2800" dirty="0" smtClean="0"/>
              <a:t>Discussion with panel</a:t>
            </a:r>
          </a:p>
          <a:p>
            <a:pPr marL="744538" lvl="1" indent="-287338" fontAlgn="auto">
              <a:spcAft>
                <a:spcPts val="0"/>
              </a:spcAft>
              <a:buFont typeface="Wingdings" pitchFamily="2" charset="2"/>
              <a:buChar char="Ø"/>
              <a:tabLst>
                <a:tab pos="231775" algn="l"/>
              </a:tabLst>
              <a:defRPr/>
            </a:pPr>
            <a:r>
              <a:rPr lang="en-US" dirty="0" smtClean="0"/>
              <a:t>40-60 minutes</a:t>
            </a:r>
          </a:p>
          <a:p>
            <a:pPr marL="457200" lvl="1" indent="-228600" fontAlgn="auto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sz="2800" dirty="0" smtClean="0"/>
          </a:p>
          <a:p>
            <a:pPr>
              <a:lnSpc>
                <a:spcPct val="150000"/>
              </a:lnSpc>
            </a:pPr>
            <a:endParaRPr lang="en-US" sz="2800" dirty="0" smtClean="0"/>
          </a:p>
          <a:p>
            <a:pPr>
              <a:lnSpc>
                <a:spcPct val="150000"/>
              </a:lnSpc>
            </a:pP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ea typeface="ＭＳ Ｐゴシック" pitchFamily="1" charset="-128"/>
              </a:rPr>
              <a:t>L-H threshold experiments in NSTX have explored </a:t>
            </a:r>
            <a:br>
              <a:rPr lang="en-US" sz="2800" dirty="0" smtClean="0">
                <a:ea typeface="ＭＳ Ｐゴシック" pitchFamily="1" charset="-128"/>
              </a:rPr>
            </a:br>
            <a:r>
              <a:rPr lang="en-US" sz="2800" dirty="0" smtClean="0">
                <a:ea typeface="ＭＳ Ｐゴシック" pitchFamily="1" charset="-128"/>
              </a:rPr>
              <a:t>a wide range of ITER and ST-relevant issues</a:t>
            </a:r>
            <a:endParaRPr lang="en-US" dirty="0" smtClean="0">
              <a:ea typeface="ＭＳ Ｐゴシック" pitchFamily="1" charset="-128"/>
            </a:endParaRPr>
          </a:p>
        </p:txBody>
      </p:sp>
      <p:pic>
        <p:nvPicPr>
          <p:cNvPr id="1536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990600"/>
            <a:ext cx="2495550" cy="183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Content Placeholder 2"/>
          <p:cNvSpPr txBox="1">
            <a:spLocks/>
          </p:cNvSpPr>
          <p:nvPr/>
        </p:nvSpPr>
        <p:spPr bwMode="auto">
          <a:xfrm>
            <a:off x="3429000" y="990600"/>
            <a:ext cx="5715000" cy="4885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 eaLnBrk="0" hangingPunct="0">
              <a:spcBef>
                <a:spcPct val="35000"/>
              </a:spcBef>
              <a:buFontTx/>
              <a:buChar char="•"/>
            </a:pPr>
            <a:r>
              <a:rPr lang="en-US" sz="1800" b="0" i="0" dirty="0">
                <a:solidFill>
                  <a:schemeClr val="tx1"/>
                </a:solidFill>
                <a:latin typeface="Arial" charset="0"/>
              </a:rPr>
              <a:t>Species dependence</a:t>
            </a:r>
          </a:p>
          <a:p>
            <a:pPr marL="571500" lvl="1" indent="-228600" eaLnBrk="0" hangingPunct="0">
              <a:lnSpc>
                <a:spcPct val="80000"/>
              </a:lnSpc>
              <a:spcBef>
                <a:spcPct val="35000"/>
              </a:spcBef>
              <a:buFontTx/>
              <a:buChar char="–"/>
            </a:pPr>
            <a:r>
              <a:rPr lang="en-US" sz="1600" b="0" i="0" dirty="0">
                <a:solidFill>
                  <a:schemeClr val="accent2"/>
                </a:solidFill>
                <a:latin typeface="Arial" charset="0"/>
              </a:rPr>
              <a:t>P</a:t>
            </a:r>
            <a:r>
              <a:rPr lang="en-US" sz="1600" b="0" i="0" baseline="-25000" dirty="0">
                <a:solidFill>
                  <a:schemeClr val="accent2"/>
                </a:solidFill>
                <a:latin typeface="Arial" charset="0"/>
              </a:rPr>
              <a:t>LH</a:t>
            </a:r>
            <a:r>
              <a:rPr lang="en-US" sz="1600" b="0" i="0" dirty="0">
                <a:solidFill>
                  <a:schemeClr val="accent2"/>
                </a:solidFill>
                <a:latin typeface="Arial" charset="0"/>
              </a:rPr>
              <a:t> (He) ~ 1.2-1.4 P</a:t>
            </a:r>
            <a:r>
              <a:rPr lang="en-US" sz="1600" b="0" i="0" baseline="-25000" dirty="0">
                <a:solidFill>
                  <a:schemeClr val="accent2"/>
                </a:solidFill>
                <a:latin typeface="Arial" charset="0"/>
              </a:rPr>
              <a:t>LH</a:t>
            </a:r>
            <a:r>
              <a:rPr lang="en-US" sz="1600" b="0" i="0" dirty="0">
                <a:solidFill>
                  <a:schemeClr val="accent2"/>
                </a:solidFill>
                <a:latin typeface="Arial" charset="0"/>
              </a:rPr>
              <a:t> (D): RF-heated</a:t>
            </a:r>
          </a:p>
          <a:p>
            <a:pPr marL="571500" lvl="1" indent="-228600" eaLnBrk="0" hangingPunct="0">
              <a:lnSpc>
                <a:spcPct val="80000"/>
              </a:lnSpc>
              <a:spcBef>
                <a:spcPct val="35000"/>
              </a:spcBef>
              <a:buFontTx/>
              <a:buChar char="–"/>
            </a:pPr>
            <a:r>
              <a:rPr lang="en-US" sz="1600" b="0" i="0" dirty="0">
                <a:solidFill>
                  <a:schemeClr val="accent2"/>
                </a:solidFill>
                <a:latin typeface="Arial" charset="0"/>
              </a:rPr>
              <a:t>H</a:t>
            </a:r>
            <a:r>
              <a:rPr lang="en-US" sz="1600" b="0" i="0" baseline="-25000" dirty="0">
                <a:solidFill>
                  <a:schemeClr val="accent2"/>
                </a:solidFill>
                <a:latin typeface="Arial" charset="0"/>
              </a:rPr>
              <a:t>98y,2</a:t>
            </a:r>
            <a:r>
              <a:rPr lang="en-US" sz="1600" b="0" i="0" dirty="0">
                <a:solidFill>
                  <a:schemeClr val="accent2"/>
                </a:solidFill>
                <a:latin typeface="Arial" charset="0"/>
              </a:rPr>
              <a:t> ~1 with no ELMs after L-H transition</a:t>
            </a:r>
            <a:endParaRPr lang="en-US" sz="1600" b="0" i="0" dirty="0">
              <a:solidFill>
                <a:schemeClr val="tx1"/>
              </a:solidFill>
              <a:latin typeface="Arial" charset="0"/>
            </a:endParaRPr>
          </a:p>
          <a:p>
            <a:pPr marL="228600" indent="-228600" eaLnBrk="0" hangingPunct="0">
              <a:spcBef>
                <a:spcPct val="35000"/>
              </a:spcBef>
              <a:buFontTx/>
              <a:buChar char="•"/>
            </a:pPr>
            <a:r>
              <a:rPr lang="en-US" sz="1800" b="0" i="0" dirty="0">
                <a:solidFill>
                  <a:schemeClr val="tx1"/>
                </a:solidFill>
                <a:latin typeface="Arial" charset="0"/>
              </a:rPr>
              <a:t>Non-</a:t>
            </a:r>
            <a:r>
              <a:rPr lang="en-US" sz="1800" b="0" i="0" dirty="0" err="1">
                <a:solidFill>
                  <a:schemeClr val="tx1"/>
                </a:solidFill>
                <a:latin typeface="Arial" charset="0"/>
              </a:rPr>
              <a:t>axisymmetric</a:t>
            </a:r>
            <a:r>
              <a:rPr lang="en-US" sz="1800" b="0" i="0" dirty="0">
                <a:solidFill>
                  <a:schemeClr val="tx1"/>
                </a:solidFill>
                <a:latin typeface="Arial" charset="0"/>
              </a:rPr>
              <a:t> field application</a:t>
            </a:r>
          </a:p>
          <a:p>
            <a:pPr marL="571500" lvl="1" indent="-228600" eaLnBrk="0" hangingPunct="0">
              <a:spcBef>
                <a:spcPct val="35000"/>
              </a:spcBef>
              <a:buFontTx/>
              <a:buChar char="–"/>
            </a:pPr>
            <a:r>
              <a:rPr lang="en-US" sz="1600" b="0" i="0" dirty="0">
                <a:solidFill>
                  <a:schemeClr val="accent2"/>
                </a:solidFill>
                <a:latin typeface="Arial" charset="0"/>
              </a:rPr>
              <a:t>P</a:t>
            </a:r>
            <a:r>
              <a:rPr lang="en-US" sz="1600" b="0" i="0" baseline="-25000" dirty="0">
                <a:solidFill>
                  <a:schemeClr val="accent2"/>
                </a:solidFill>
                <a:latin typeface="Arial" charset="0"/>
              </a:rPr>
              <a:t>LH</a:t>
            </a:r>
            <a:r>
              <a:rPr lang="en-US" sz="1600" b="0" i="0" dirty="0">
                <a:solidFill>
                  <a:schemeClr val="accent2"/>
                </a:solidFill>
                <a:latin typeface="Arial" charset="0"/>
              </a:rPr>
              <a:t> /n</a:t>
            </a:r>
            <a:r>
              <a:rPr lang="en-US" sz="1600" b="0" i="0" baseline="-25000" dirty="0">
                <a:solidFill>
                  <a:schemeClr val="accent2"/>
                </a:solidFill>
                <a:latin typeface="Arial" charset="0"/>
              </a:rPr>
              <a:t>e</a:t>
            </a:r>
            <a:r>
              <a:rPr lang="en-US" sz="1600" b="0" i="0" dirty="0">
                <a:solidFill>
                  <a:schemeClr val="accent2"/>
                </a:solidFill>
                <a:latin typeface="Arial" charset="0"/>
              </a:rPr>
              <a:t> increased ~65% with </a:t>
            </a:r>
            <a:r>
              <a:rPr lang="en-US" sz="1600" b="0" i="0" dirty="0" smtClean="0">
                <a:solidFill>
                  <a:schemeClr val="accent2"/>
                </a:solidFill>
                <a:latin typeface="Arial" charset="0"/>
              </a:rPr>
              <a:t>~few Gauss n=3 </a:t>
            </a:r>
            <a:r>
              <a:rPr lang="en-US" sz="1600" b="0" i="0" dirty="0">
                <a:solidFill>
                  <a:schemeClr val="accent2"/>
                </a:solidFill>
                <a:latin typeface="Arial" charset="0"/>
              </a:rPr>
              <a:t>fields</a:t>
            </a:r>
          </a:p>
          <a:p>
            <a:pPr marL="228600" indent="-228600" eaLnBrk="0" hangingPunct="0">
              <a:spcBef>
                <a:spcPct val="35000"/>
              </a:spcBef>
              <a:buFontTx/>
              <a:buChar char="•"/>
            </a:pPr>
            <a:r>
              <a:rPr lang="en-US" sz="1800" b="0" i="0" dirty="0">
                <a:solidFill>
                  <a:schemeClr val="tx1"/>
                </a:solidFill>
                <a:latin typeface="Arial" charset="0"/>
              </a:rPr>
              <a:t>Plasma configuration</a:t>
            </a:r>
          </a:p>
          <a:p>
            <a:pPr marL="571500" lvl="1" indent="-228600" eaLnBrk="0" hangingPunct="0">
              <a:spcBef>
                <a:spcPct val="35000"/>
              </a:spcBef>
              <a:buFontTx/>
              <a:buChar char="–"/>
            </a:pPr>
            <a:r>
              <a:rPr lang="en-US" sz="1600" b="0" i="0" dirty="0">
                <a:solidFill>
                  <a:schemeClr val="accent2"/>
                </a:solidFill>
                <a:latin typeface="Arial" charset="0"/>
              </a:rPr>
              <a:t>Lower P</a:t>
            </a:r>
            <a:r>
              <a:rPr lang="en-US" sz="1600" b="0" i="0" baseline="-25000" dirty="0">
                <a:solidFill>
                  <a:schemeClr val="accent2"/>
                </a:solidFill>
                <a:latin typeface="Arial" charset="0"/>
              </a:rPr>
              <a:t>LH</a:t>
            </a:r>
            <a:r>
              <a:rPr lang="en-US" sz="1600" b="0" i="0" dirty="0">
                <a:solidFill>
                  <a:schemeClr val="accent2"/>
                </a:solidFill>
                <a:latin typeface="Arial" charset="0"/>
              </a:rPr>
              <a:t> at increased major radius of X-point</a:t>
            </a:r>
            <a:endParaRPr lang="en-US" sz="1600" b="0" i="0" dirty="0">
              <a:solidFill>
                <a:schemeClr val="accent2"/>
              </a:solidFill>
              <a:latin typeface="Symbol" pitchFamily="18" charset="2"/>
            </a:endParaRPr>
          </a:p>
          <a:p>
            <a:pPr marL="228600" indent="-228600" eaLnBrk="0" hangingPunct="0">
              <a:spcBef>
                <a:spcPct val="35000"/>
              </a:spcBef>
              <a:buFontTx/>
              <a:buChar char="•"/>
            </a:pPr>
            <a:r>
              <a:rPr lang="en-US" sz="1800" b="0" i="0" dirty="0">
                <a:solidFill>
                  <a:schemeClr val="tx1"/>
                </a:solidFill>
                <a:latin typeface="Arial" charset="0"/>
              </a:rPr>
              <a:t>Lithium coatings</a:t>
            </a:r>
          </a:p>
          <a:p>
            <a:pPr marL="571500" lvl="1" indent="-228600" eaLnBrk="0" hangingPunct="0">
              <a:lnSpc>
                <a:spcPct val="80000"/>
              </a:lnSpc>
              <a:spcBef>
                <a:spcPct val="35000"/>
              </a:spcBef>
              <a:buFontTx/>
              <a:buChar char="–"/>
            </a:pPr>
            <a:r>
              <a:rPr lang="en-US" sz="1600" b="0" i="0" dirty="0">
                <a:solidFill>
                  <a:schemeClr val="accent2"/>
                </a:solidFill>
                <a:latin typeface="Arial" charset="0"/>
              </a:rPr>
              <a:t>P</a:t>
            </a:r>
            <a:r>
              <a:rPr lang="en-US" sz="1600" b="0" i="0" baseline="-25000" dirty="0">
                <a:solidFill>
                  <a:schemeClr val="accent2"/>
                </a:solidFill>
                <a:latin typeface="Arial" charset="0"/>
              </a:rPr>
              <a:t>LH</a:t>
            </a:r>
            <a:r>
              <a:rPr lang="en-US" sz="1600" b="0" i="0" dirty="0">
                <a:solidFill>
                  <a:schemeClr val="accent2"/>
                </a:solidFill>
                <a:latin typeface="Arial" charset="0"/>
              </a:rPr>
              <a:t> /n</a:t>
            </a:r>
            <a:r>
              <a:rPr lang="en-US" sz="1600" b="0" i="0" baseline="-25000" dirty="0">
                <a:solidFill>
                  <a:schemeClr val="accent2"/>
                </a:solidFill>
                <a:latin typeface="Arial" charset="0"/>
              </a:rPr>
              <a:t>e</a:t>
            </a:r>
            <a:r>
              <a:rPr lang="en-US" sz="1600" b="0" i="0" dirty="0">
                <a:solidFill>
                  <a:schemeClr val="accent2"/>
                </a:solidFill>
                <a:latin typeface="Arial" charset="0"/>
              </a:rPr>
              <a:t>  decreased by ~35% with lithium coating </a:t>
            </a:r>
          </a:p>
          <a:p>
            <a:pPr marL="571500" lvl="1" indent="-228600" eaLnBrk="0" hangingPunct="0">
              <a:lnSpc>
                <a:spcPct val="80000"/>
              </a:lnSpc>
              <a:spcBef>
                <a:spcPct val="35000"/>
              </a:spcBef>
              <a:buFontTx/>
              <a:buChar char="–"/>
            </a:pPr>
            <a:r>
              <a:rPr lang="en-US" sz="1600" b="0" i="0" dirty="0">
                <a:solidFill>
                  <a:schemeClr val="accent2"/>
                </a:solidFill>
                <a:latin typeface="Arial" charset="0"/>
              </a:rPr>
              <a:t>Additive influence for R</a:t>
            </a:r>
            <a:r>
              <a:rPr lang="en-US" sz="1600" b="0" i="0" baseline="-25000" dirty="0">
                <a:solidFill>
                  <a:schemeClr val="accent2"/>
                </a:solidFill>
                <a:latin typeface="Arial" charset="0"/>
              </a:rPr>
              <a:t>X</a:t>
            </a:r>
            <a:r>
              <a:rPr lang="en-US" sz="1600" b="0" i="0" dirty="0">
                <a:solidFill>
                  <a:schemeClr val="accent2"/>
                </a:solidFill>
                <a:latin typeface="Arial" charset="0"/>
              </a:rPr>
              <a:t> , USN vs. LSN</a:t>
            </a:r>
            <a:endParaRPr lang="en-US" sz="1800" b="0" i="0" dirty="0">
              <a:solidFill>
                <a:schemeClr val="accent2"/>
              </a:solidFill>
              <a:latin typeface="Arial" charset="0"/>
            </a:endParaRPr>
          </a:p>
          <a:p>
            <a:pPr marL="228600" indent="-228600" eaLnBrk="0" hangingPunct="0">
              <a:spcBef>
                <a:spcPct val="35000"/>
              </a:spcBef>
              <a:buFontTx/>
              <a:buChar char="•"/>
            </a:pPr>
            <a:r>
              <a:rPr lang="en-US" sz="1800" b="0" i="0" dirty="0">
                <a:solidFill>
                  <a:schemeClr val="tx1"/>
                </a:solidFill>
              </a:rPr>
              <a:t>Strong </a:t>
            </a:r>
            <a:r>
              <a:rPr lang="en-US" sz="1800" b="0" i="0" dirty="0" err="1">
                <a:solidFill>
                  <a:schemeClr val="tx1"/>
                </a:solidFill>
              </a:rPr>
              <a:t>I</a:t>
            </a:r>
            <a:r>
              <a:rPr lang="en-US" sz="1800" b="0" i="0" baseline="-25000" dirty="0" err="1">
                <a:solidFill>
                  <a:schemeClr val="tx1"/>
                </a:solidFill>
              </a:rPr>
              <a:t>p</a:t>
            </a:r>
            <a:r>
              <a:rPr lang="en-US" sz="1800" b="0" i="0" dirty="0">
                <a:solidFill>
                  <a:schemeClr val="tx1"/>
                </a:solidFill>
              </a:rPr>
              <a:t> dependence (ST effect)</a:t>
            </a:r>
          </a:p>
          <a:p>
            <a:pPr marL="571500" lvl="1" indent="-228600" eaLnBrk="0" hangingPunct="0">
              <a:lnSpc>
                <a:spcPct val="80000"/>
              </a:lnSpc>
              <a:spcBef>
                <a:spcPct val="35000"/>
              </a:spcBef>
              <a:buFontTx/>
              <a:buChar char="–"/>
            </a:pPr>
            <a:r>
              <a:rPr lang="en-US" sz="1600" b="0" i="0" dirty="0">
                <a:solidFill>
                  <a:schemeClr val="accent2"/>
                </a:solidFill>
              </a:rPr>
              <a:t>lower P</a:t>
            </a:r>
            <a:r>
              <a:rPr lang="en-US" sz="1600" b="0" i="0" baseline="-25000" dirty="0">
                <a:solidFill>
                  <a:schemeClr val="accent2"/>
                </a:solidFill>
              </a:rPr>
              <a:t>LH</a:t>
            </a:r>
            <a:r>
              <a:rPr lang="en-US" sz="1600" b="0" i="0" dirty="0">
                <a:solidFill>
                  <a:schemeClr val="accent2"/>
                </a:solidFill>
              </a:rPr>
              <a:t> with lower </a:t>
            </a:r>
            <a:r>
              <a:rPr lang="en-US" sz="1600" b="0" i="0" dirty="0" err="1">
                <a:solidFill>
                  <a:schemeClr val="accent2"/>
                </a:solidFill>
              </a:rPr>
              <a:t>I</a:t>
            </a:r>
            <a:r>
              <a:rPr lang="en-US" sz="1600" b="0" i="0" baseline="-25000" dirty="0" err="1">
                <a:solidFill>
                  <a:schemeClr val="accent2"/>
                </a:solidFill>
              </a:rPr>
              <a:t>p</a:t>
            </a:r>
            <a:r>
              <a:rPr lang="en-US" sz="1600" b="0" i="0" dirty="0">
                <a:solidFill>
                  <a:schemeClr val="accent2"/>
                </a:solidFill>
              </a:rPr>
              <a:t> </a:t>
            </a:r>
          </a:p>
          <a:p>
            <a:pPr marL="571500" lvl="1" indent="-228600" eaLnBrk="0" hangingPunct="0">
              <a:lnSpc>
                <a:spcPct val="80000"/>
              </a:lnSpc>
              <a:spcBef>
                <a:spcPct val="35000"/>
              </a:spcBef>
              <a:buFontTx/>
              <a:buChar char="–"/>
            </a:pPr>
            <a:r>
              <a:rPr lang="en-US" sz="1600" b="0" i="0" dirty="0">
                <a:solidFill>
                  <a:schemeClr val="accent2"/>
                </a:solidFill>
              </a:rPr>
              <a:t>XGC0 calculations show larger </a:t>
            </a:r>
            <a:r>
              <a:rPr lang="en-US" sz="1600" b="0" i="0" dirty="0" err="1">
                <a:solidFill>
                  <a:schemeClr val="accent2"/>
                </a:solidFill>
              </a:rPr>
              <a:t>E</a:t>
            </a:r>
            <a:r>
              <a:rPr lang="en-US" sz="1600" b="0" i="0" baseline="-25000" dirty="0" err="1">
                <a:solidFill>
                  <a:schemeClr val="accent2"/>
                </a:solidFill>
              </a:rPr>
              <a:t>r</a:t>
            </a:r>
            <a:r>
              <a:rPr lang="en-US" sz="1600" b="0" i="0" baseline="-25000" dirty="0">
                <a:solidFill>
                  <a:schemeClr val="accent2"/>
                </a:solidFill>
              </a:rPr>
              <a:t> </a:t>
            </a:r>
            <a:r>
              <a:rPr lang="en-US" sz="1600" b="0" i="0" dirty="0">
                <a:solidFill>
                  <a:schemeClr val="accent2"/>
                </a:solidFill>
              </a:rPr>
              <a:t> shear at lower </a:t>
            </a:r>
            <a:r>
              <a:rPr lang="en-US" sz="1600" b="0" i="0" dirty="0" err="1">
                <a:solidFill>
                  <a:schemeClr val="accent2"/>
                </a:solidFill>
              </a:rPr>
              <a:t>I</a:t>
            </a:r>
            <a:r>
              <a:rPr lang="en-US" sz="1600" b="0" i="0" baseline="-25000" dirty="0" err="1">
                <a:solidFill>
                  <a:schemeClr val="accent2"/>
                </a:solidFill>
              </a:rPr>
              <a:t>p</a:t>
            </a:r>
            <a:endParaRPr lang="en-US" sz="1800" b="0" i="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marL="228600" indent="-228600" eaLnBrk="0" hangingPunct="0">
              <a:spcBef>
                <a:spcPct val="35000"/>
              </a:spcBef>
              <a:buFontTx/>
              <a:buChar char="•"/>
            </a:pPr>
            <a:r>
              <a:rPr lang="en-US" sz="1800" b="0" i="0" dirty="0">
                <a:solidFill>
                  <a:schemeClr val="tx1"/>
                </a:solidFill>
                <a:latin typeface="Arial" charset="0"/>
                <a:cs typeface="Arial" charset="0"/>
              </a:rPr>
              <a:t>Role of ion-scale </a:t>
            </a:r>
            <a:r>
              <a:rPr lang="en-US" sz="1800" b="0" i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turbulence* </a:t>
            </a:r>
            <a:endParaRPr lang="en-US" sz="1800" b="0" i="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marL="571500" lvl="1" indent="-228600" eaLnBrk="0" hangingPunct="0">
              <a:lnSpc>
                <a:spcPct val="80000"/>
              </a:lnSpc>
              <a:spcBef>
                <a:spcPct val="35000"/>
              </a:spcBef>
              <a:buFontTx/>
              <a:buChar char="–"/>
            </a:pPr>
            <a:r>
              <a:rPr lang="en-US" sz="1600" b="0" i="0" dirty="0">
                <a:solidFill>
                  <a:schemeClr val="accent2"/>
                </a:solidFill>
                <a:latin typeface="Arial" charset="0"/>
                <a:cs typeface="Arial" charset="0"/>
              </a:rPr>
              <a:t>Beam Emission Spectroscopy now </a:t>
            </a:r>
            <a:r>
              <a:rPr lang="en-US" sz="1600" b="0" i="0" dirty="0" smtClean="0">
                <a:solidFill>
                  <a:schemeClr val="accent2"/>
                </a:solidFill>
                <a:latin typeface="Arial" charset="0"/>
                <a:cs typeface="Arial" charset="0"/>
              </a:rPr>
              <a:t>being utilized</a:t>
            </a:r>
            <a:endParaRPr lang="en-US" sz="1600" b="0" i="0" dirty="0">
              <a:solidFill>
                <a:schemeClr val="accent2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Right Arrow 10"/>
          <p:cNvSpPr/>
          <p:nvPr/>
        </p:nvSpPr>
        <p:spPr bwMode="auto">
          <a:xfrm flipH="1">
            <a:off x="2743200" y="1447800"/>
            <a:ext cx="895350" cy="238125"/>
          </a:xfrm>
          <a:prstGeom prst="rightArrow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rgbClr val="1822CD"/>
              </a:solidFill>
              <a:latin typeface="Helvetica" pitchFamily="1" charset="0"/>
            </a:endParaRPr>
          </a:p>
        </p:txBody>
      </p:sp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28900"/>
            <a:ext cx="2678113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ight Arrow 15"/>
          <p:cNvSpPr/>
          <p:nvPr/>
        </p:nvSpPr>
        <p:spPr bwMode="auto">
          <a:xfrm flipH="1">
            <a:off x="2724150" y="3028950"/>
            <a:ext cx="895350" cy="257175"/>
          </a:xfrm>
          <a:prstGeom prst="rightArrow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rgbClr val="1822CD"/>
              </a:solidFill>
              <a:latin typeface="Helvetica" pitchFamily="1" charset="0"/>
            </a:endParaRPr>
          </a:p>
        </p:txBody>
      </p:sp>
      <p:sp>
        <p:nvSpPr>
          <p:cNvPr id="17" name="Right Arrow 16"/>
          <p:cNvSpPr/>
          <p:nvPr/>
        </p:nvSpPr>
        <p:spPr bwMode="auto">
          <a:xfrm flipH="1">
            <a:off x="2743200" y="3762376"/>
            <a:ext cx="895350" cy="209550"/>
          </a:xfrm>
          <a:prstGeom prst="rightArrow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rgbClr val="1822CD"/>
              </a:solidFill>
              <a:latin typeface="Helvetica" pitchFamily="1" charset="0"/>
            </a:endParaRPr>
          </a:p>
        </p:txBody>
      </p:sp>
      <p:sp>
        <p:nvSpPr>
          <p:cNvPr id="18" name="Right Arrow 17"/>
          <p:cNvSpPr/>
          <p:nvPr/>
        </p:nvSpPr>
        <p:spPr bwMode="auto">
          <a:xfrm flipH="1">
            <a:off x="2752725" y="4810126"/>
            <a:ext cx="895350" cy="228600"/>
          </a:xfrm>
          <a:prstGeom prst="rightArrow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endParaRPr lang="en-US">
              <a:solidFill>
                <a:srgbClr val="1822CD"/>
              </a:solidFill>
              <a:latin typeface="Helvetica" pitchFamily="1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25" y="4848225"/>
            <a:ext cx="245745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331706" y="5791200"/>
            <a:ext cx="5431294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*More info on turbulence at L-H threshold in supplemental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05889" y="3411379"/>
            <a:ext cx="742511" cy="24622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tIns="0" bIns="0" rtlCol="0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R10-3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14800" y="6172200"/>
            <a:ext cx="1676400" cy="341632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tIns="0" rIns="45720" bIns="18288" rtlCol="0">
            <a:spAutoFit/>
          </a:bodyPr>
          <a:lstStyle/>
          <a:p>
            <a:pPr marL="57150" indent="-57150">
              <a:buFont typeface="Arial" pitchFamily="34" charset="0"/>
              <a:buChar char="•"/>
            </a:pPr>
            <a:r>
              <a:rPr lang="da-DK" sz="700" i="0" dirty="0" smtClean="0">
                <a:solidFill>
                  <a:schemeClr val="tx2"/>
                </a:solidFill>
                <a:latin typeface="Arial Narrow" pitchFamily="34" charset="0"/>
              </a:rPr>
              <a:t>S. Kaye, submitted to NF 2011</a:t>
            </a:r>
          </a:p>
          <a:p>
            <a:pPr marL="57150" indent="-57150">
              <a:buFont typeface="Arial" pitchFamily="34" charset="0"/>
              <a:buChar char="•"/>
            </a:pPr>
            <a:r>
              <a:rPr lang="da-DK" sz="700" i="0" dirty="0" smtClean="0">
                <a:solidFill>
                  <a:schemeClr val="tx2"/>
                </a:solidFill>
                <a:latin typeface="Arial Narrow" pitchFamily="34" charset="0"/>
              </a:rPr>
              <a:t>S. Kaye, IAEA FEC 2010 Oral, EXC/2-3Rb</a:t>
            </a:r>
          </a:p>
          <a:p>
            <a:pPr marL="57150" indent="-57150">
              <a:buFont typeface="Arial" pitchFamily="34" charset="0"/>
              <a:buChar char="•"/>
            </a:pPr>
            <a:r>
              <a:rPr lang="it-IT" sz="700" i="0" dirty="0" smtClean="0">
                <a:solidFill>
                  <a:schemeClr val="tx2"/>
                </a:solidFill>
                <a:latin typeface="Arial Narrow" pitchFamily="34" charset="0"/>
              </a:rPr>
              <a:t>R. Maingi, NF 50 (2010) 064010</a:t>
            </a:r>
            <a:endParaRPr lang="da-DK" sz="700" i="0" dirty="0" smtClean="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96000" y="6248400"/>
            <a:ext cx="1752600" cy="203133"/>
          </a:xfrm>
          <a:prstGeom prst="rect">
            <a:avLst/>
          </a:prstGeom>
          <a:solidFill>
            <a:srgbClr val="CCECFF"/>
          </a:solidFill>
          <a:ln w="31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tIns="0" rIns="45720" bIns="18288" rtlCol="0">
            <a:spAutoFit/>
          </a:bodyPr>
          <a:lstStyle/>
          <a:p>
            <a:pPr marL="57150" indent="-57150" algn="ctr"/>
            <a:r>
              <a:rPr lang="en-US" i="0" dirty="0" smtClean="0">
                <a:solidFill>
                  <a:schemeClr val="tx2"/>
                </a:solidFill>
                <a:latin typeface="Arial Narrow" pitchFamily="34" charset="0"/>
              </a:rPr>
              <a:t>ORNL, Univ. Wisconsin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7" grpId="0" animBg="1"/>
      <p:bldP spid="18" grpId="0" animBg="1"/>
      <p:bldP spid="18" grpId="1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33CC"/>
                </a:solidFill>
                <a:ea typeface="ＭＳ Ｐゴシック" pitchFamily="34" charset="-128"/>
              </a:rPr>
              <a:t>NSTX is continuing to explore the favorable </a:t>
            </a:r>
            <a:br>
              <a:rPr lang="en-US" dirty="0" smtClean="0">
                <a:solidFill>
                  <a:srgbClr val="0033CC"/>
                </a:solidFill>
                <a:ea typeface="ＭＳ Ｐゴシック" pitchFamily="34" charset="-128"/>
              </a:rPr>
            </a:br>
            <a:r>
              <a:rPr lang="en-US" dirty="0" err="1" smtClean="0">
                <a:solidFill>
                  <a:srgbClr val="0033CC"/>
                </a:solidFill>
                <a:ea typeface="ＭＳ Ｐゴシック" pitchFamily="34" charset="-128"/>
              </a:rPr>
              <a:t>collisionality</a:t>
            </a:r>
            <a:r>
              <a:rPr lang="en-US" dirty="0" smtClean="0">
                <a:solidFill>
                  <a:srgbClr val="0033CC"/>
                </a:solidFill>
                <a:ea typeface="ＭＳ Ｐゴシック" pitchFamily="34" charset="-128"/>
              </a:rPr>
              <a:t> scaling (</a:t>
            </a:r>
            <a:r>
              <a:rPr lang="en-US" dirty="0" smtClean="0">
                <a:solidFill>
                  <a:srgbClr val="0033CC"/>
                </a:solidFill>
                <a:ea typeface="ＭＳ Ｐゴシック" pitchFamily="34" charset="-128"/>
                <a:sym typeface="Symbol"/>
              </a:rPr>
              <a:t> </a:t>
            </a:r>
            <a:r>
              <a:rPr lang="en-US" dirty="0" smtClean="0">
                <a:solidFill>
                  <a:srgbClr val="0033CC"/>
                </a:solidFill>
                <a:ea typeface="ＭＳ Ｐゴシック" pitchFamily="34" charset="-128"/>
              </a:rPr>
              <a:t>1/</a:t>
            </a:r>
            <a:r>
              <a:rPr lang="en-US" dirty="0" smtClean="0">
                <a:solidFill>
                  <a:srgbClr val="0033CC"/>
                </a:solidFill>
                <a:latin typeface="Symbol" pitchFamily="18" charset="2"/>
                <a:ea typeface="ＭＳ Ｐゴシック" pitchFamily="34" charset="-128"/>
              </a:rPr>
              <a:t>n</a:t>
            </a:r>
            <a:r>
              <a:rPr lang="en-US" baseline="-25000" dirty="0" smtClean="0">
                <a:solidFill>
                  <a:srgbClr val="0033CC"/>
                </a:solidFill>
                <a:ea typeface="ＭＳ Ｐゴシック" pitchFamily="34" charset="-128"/>
              </a:rPr>
              <a:t>e*</a:t>
            </a:r>
            <a:r>
              <a:rPr lang="en-US" dirty="0" smtClean="0">
                <a:solidFill>
                  <a:srgbClr val="0033CC"/>
                </a:solidFill>
                <a:ea typeface="ＭＳ Ｐゴシック" pitchFamily="34" charset="-128"/>
              </a:rPr>
              <a:t>) of ST energy confinement</a:t>
            </a:r>
            <a:endParaRPr lang="en-US" dirty="0"/>
          </a:p>
        </p:txBody>
      </p: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152400" y="1066800"/>
            <a:ext cx="4343400" cy="4267200"/>
            <a:chOff x="-141720" y="2288699"/>
            <a:chExt cx="3117850" cy="3122826"/>
          </a:xfrm>
        </p:grpSpPr>
        <p:pic>
          <p:nvPicPr>
            <p:cNvPr id="6" name="Picture 4" descr="untitled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141720" y="2288699"/>
              <a:ext cx="3117850" cy="2797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527050" y="3657600"/>
              <a:ext cx="762000" cy="337856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  <a:ea typeface="ＭＳ Ｐゴシック" pitchFamily="84" charset="-128"/>
                </a:rPr>
                <a:t>ITER H-mode </a:t>
              </a:r>
              <a:r>
                <a:rPr lang="en-US" dirty="0">
                  <a:solidFill>
                    <a:schemeClr val="tx1"/>
                  </a:solidFill>
                  <a:ea typeface="ＭＳ Ｐゴシック" pitchFamily="84" charset="-128"/>
                </a:rPr>
                <a:t>scaling</a:t>
              </a: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527050" y="2362200"/>
              <a:ext cx="762000" cy="550398"/>
            </a:xfrm>
            <a:prstGeom prst="rect">
              <a:avLst/>
            </a:prstGeom>
            <a:solidFill>
              <a:srgbClr val="FFFF99"/>
            </a:solidFill>
            <a:ln w="31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lIns="0" rIns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0000"/>
                  </a:solidFill>
                  <a:ea typeface="ＭＳ Ｐゴシック" pitchFamily="84" charset="-128"/>
                </a:rPr>
                <a:t>ST-FNSF</a:t>
              </a:r>
            </a:p>
            <a:p>
              <a:pPr algn="ctr"/>
              <a:endParaRPr lang="en-US" sz="1400" dirty="0" smtClean="0">
                <a:solidFill>
                  <a:srgbClr val="FF0000"/>
                </a:solidFill>
                <a:ea typeface="ＭＳ Ｐゴシック" pitchFamily="84" charset="-128"/>
              </a:endParaRPr>
            </a:p>
            <a:p>
              <a:pPr algn="ctr"/>
              <a:r>
                <a:rPr lang="en-US" sz="1400" dirty="0" smtClean="0">
                  <a:solidFill>
                    <a:srgbClr val="FF0000"/>
                  </a:solidFill>
                  <a:ea typeface="ＭＳ Ｐゴシック" pitchFamily="84" charset="-128"/>
                </a:rPr>
                <a:t> </a:t>
              </a:r>
              <a:endParaRPr lang="en-US" sz="1400" dirty="0">
                <a:solidFill>
                  <a:srgbClr val="FF0000"/>
                </a:solidFill>
                <a:ea typeface="ＭＳ Ｐゴシック" pitchFamily="84" charset="-128"/>
              </a:endParaRPr>
            </a:p>
          </p:txBody>
        </p:sp>
        <p:sp>
          <p:nvSpPr>
            <p:cNvPr id="9" name="Arc 7"/>
            <p:cNvSpPr>
              <a:spLocks/>
            </p:cNvSpPr>
            <p:nvPr/>
          </p:nvSpPr>
          <p:spPr bwMode="auto">
            <a:xfrm rot="549913" flipH="1">
              <a:off x="474663" y="3662363"/>
              <a:ext cx="1697037" cy="836612"/>
            </a:xfrm>
            <a:custGeom>
              <a:avLst/>
              <a:gdLst>
                <a:gd name="T0" fmla="*/ 0 w 20035"/>
                <a:gd name="T1" fmla="*/ 2147483647 h 21600"/>
                <a:gd name="T2" fmla="*/ 2147483647 w 20035"/>
                <a:gd name="T3" fmla="*/ 2147483647 h 21600"/>
                <a:gd name="T4" fmla="*/ 2147483647 w 20035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0035"/>
                <a:gd name="T10" fmla="*/ 0 h 21600"/>
                <a:gd name="T11" fmla="*/ 20035 w 200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035" h="21600" fill="none" extrusionOk="0">
                  <a:moveTo>
                    <a:pt x="-1" y="6029"/>
                  </a:moveTo>
                  <a:cubicBezTo>
                    <a:pt x="4023" y="2160"/>
                    <a:pt x="9388" y="-1"/>
                    <a:pt x="14971" y="0"/>
                  </a:cubicBezTo>
                  <a:cubicBezTo>
                    <a:pt x="16676" y="0"/>
                    <a:pt x="18376" y="202"/>
                    <a:pt x="20034" y="602"/>
                  </a:cubicBezTo>
                </a:path>
                <a:path w="20035" h="21600" stroke="0" extrusionOk="0">
                  <a:moveTo>
                    <a:pt x="-1" y="6029"/>
                  </a:moveTo>
                  <a:cubicBezTo>
                    <a:pt x="4023" y="2160"/>
                    <a:pt x="9388" y="-1"/>
                    <a:pt x="14971" y="0"/>
                  </a:cubicBezTo>
                  <a:cubicBezTo>
                    <a:pt x="16676" y="0"/>
                    <a:pt x="18376" y="202"/>
                    <a:pt x="20034" y="602"/>
                  </a:cubicBezTo>
                  <a:lnTo>
                    <a:pt x="14971" y="21600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>
              <a:off x="1441450" y="3200400"/>
              <a:ext cx="0" cy="6096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2203450" y="3200400"/>
              <a:ext cx="0" cy="7620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>
              <a:off x="984250" y="2971800"/>
              <a:ext cx="0" cy="6096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925513" y="3165475"/>
              <a:ext cx="123825" cy="244475"/>
            </a:xfrm>
            <a:prstGeom prst="rect">
              <a:avLst/>
            </a:prstGeom>
            <a:solidFill>
              <a:schemeClr val="bg1"/>
            </a:solidFill>
            <a:ln w="1587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 i="0">
                  <a:solidFill>
                    <a:srgbClr val="FF0000"/>
                  </a:solidFill>
                  <a:ea typeface="ＭＳ Ｐゴシック" pitchFamily="84" charset="-128"/>
                </a:rPr>
                <a:t>?</a:t>
              </a:r>
            </a:p>
          </p:txBody>
        </p:sp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1639909" y="2460902"/>
              <a:ext cx="1164613" cy="256853"/>
            </a:xfrm>
            <a:prstGeom prst="rect">
              <a:avLst/>
            </a:prstGeom>
            <a:solidFill>
              <a:schemeClr val="bg1"/>
            </a:solidFill>
            <a:ln w="15875" algn="ctr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400" i="0" dirty="0">
                  <a:solidFill>
                    <a:schemeClr val="tx1"/>
                  </a:solidFill>
                  <a:ea typeface="ＭＳ Ｐゴシック" pitchFamily="84" charset="-128"/>
                  <a:sym typeface="Math1" pitchFamily="2" charset="2"/>
                </a:rPr>
                <a:t> </a:t>
              </a:r>
              <a:r>
                <a:rPr lang="en-US" sz="1400" i="0" dirty="0">
                  <a:solidFill>
                    <a:schemeClr val="tx1"/>
                  </a:solidFill>
                  <a:ea typeface="ＭＳ Ｐゴシック" pitchFamily="84" charset="-128"/>
                </a:rPr>
                <a:t>constant q, </a:t>
              </a:r>
              <a:r>
                <a:rPr lang="en-US" sz="1400" i="0" dirty="0">
                  <a:solidFill>
                    <a:schemeClr val="tx1"/>
                  </a:solidFill>
                  <a:latin typeface="Symbol" pitchFamily="-128" charset="2"/>
                  <a:ea typeface="ＭＳ Ｐゴシック" pitchFamily="84" charset="-128"/>
                </a:rPr>
                <a:t>b</a:t>
              </a:r>
              <a:r>
                <a:rPr lang="en-US" sz="1400" i="0" dirty="0">
                  <a:solidFill>
                    <a:schemeClr val="tx1"/>
                  </a:solidFill>
                  <a:latin typeface="Arial" charset="0"/>
                  <a:ea typeface="ＭＳ Ｐゴシック" pitchFamily="84" charset="-128"/>
                </a:rPr>
                <a:t>, </a:t>
              </a:r>
              <a:r>
                <a:rPr lang="en-US" sz="1400" i="0" dirty="0">
                  <a:solidFill>
                    <a:schemeClr val="tx1"/>
                  </a:solidFill>
                  <a:latin typeface="Symbol" pitchFamily="-128" charset="2"/>
                  <a:ea typeface="ＭＳ Ｐゴシック" pitchFamily="84" charset="-128"/>
                </a:rPr>
                <a:t>r</a:t>
              </a:r>
              <a:r>
                <a:rPr lang="en-US" sz="1400" i="0" dirty="0" smtClean="0">
                  <a:solidFill>
                    <a:schemeClr val="tx1"/>
                  </a:solidFill>
                  <a:latin typeface="Symbol" pitchFamily="-128" charset="2"/>
                  <a:ea typeface="ＭＳ Ｐゴシック" pitchFamily="84" charset="-128"/>
                </a:rPr>
                <a:t>*</a:t>
              </a:r>
            </a:p>
            <a:p>
              <a:pPr algn="ctr">
                <a:lnSpc>
                  <a:spcPct val="80000"/>
                </a:lnSpc>
              </a:pPr>
              <a:endParaRPr lang="en-US" sz="1400" i="0" dirty="0">
                <a:solidFill>
                  <a:schemeClr val="tx1"/>
                </a:solidFill>
                <a:latin typeface="Symbol" pitchFamily="-128" charset="2"/>
                <a:ea typeface="ＭＳ Ｐゴシック" pitchFamily="84" charset="-128"/>
              </a:endParaRPr>
            </a:p>
          </p:txBody>
        </p:sp>
        <p:sp>
          <p:nvSpPr>
            <p:cNvPr id="15" name="Text Box 13"/>
            <p:cNvSpPr txBox="1">
              <a:spLocks noChangeArrowheads="1"/>
            </p:cNvSpPr>
            <p:nvPr/>
          </p:nvSpPr>
          <p:spPr bwMode="auto">
            <a:xfrm>
              <a:off x="1289050" y="2958003"/>
              <a:ext cx="1143000" cy="229333"/>
            </a:xfrm>
            <a:prstGeom prst="rect">
              <a:avLst/>
            </a:prstGeom>
            <a:solidFill>
              <a:srgbClr val="FFFF99"/>
            </a:solidFill>
            <a:ln w="31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  <a:ea typeface="ＭＳ Ｐゴシック" pitchFamily="84" charset="-128"/>
                </a:rPr>
                <a:t>NSTX Upgrade</a:t>
              </a:r>
            </a:p>
          </p:txBody>
        </p:sp>
        <p:sp>
          <p:nvSpPr>
            <p:cNvPr id="16" name="Line 14"/>
            <p:cNvSpPr>
              <a:spLocks noChangeShapeType="1"/>
            </p:cNvSpPr>
            <p:nvPr/>
          </p:nvSpPr>
          <p:spPr bwMode="auto">
            <a:xfrm flipH="1" flipV="1">
              <a:off x="603250" y="2590800"/>
              <a:ext cx="1600200" cy="1447801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>
              <a:off x="1441450" y="3527425"/>
              <a:ext cx="7620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auto">
            <a:xfrm>
              <a:off x="2210637" y="3388510"/>
              <a:ext cx="609600" cy="229333"/>
            </a:xfrm>
            <a:prstGeom prst="rect">
              <a:avLst/>
            </a:prstGeom>
            <a:solidFill>
              <a:srgbClr val="FFFF99"/>
            </a:solidFill>
            <a:ln w="31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  <a:ea typeface="ＭＳ Ｐゴシック" pitchFamily="84" charset="-128"/>
                </a:rPr>
                <a:t>NSTX</a:t>
              </a:r>
            </a:p>
          </p:txBody>
        </p:sp>
        <p:sp>
          <p:nvSpPr>
            <p:cNvPr id="19" name="Rectangle 31"/>
            <p:cNvSpPr>
              <a:spLocks noChangeArrowheads="1"/>
            </p:cNvSpPr>
            <p:nvPr/>
          </p:nvSpPr>
          <p:spPr bwMode="auto">
            <a:xfrm>
              <a:off x="1981200" y="4921250"/>
              <a:ext cx="304800" cy="304800"/>
            </a:xfrm>
            <a:prstGeom prst="rect">
              <a:avLst/>
            </a:prstGeom>
            <a:solidFill>
              <a:schemeClr val="bg1"/>
            </a:solidFill>
            <a:ln w="15875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20" name="Rectangle 32"/>
            <p:cNvSpPr>
              <a:spLocks noChangeArrowheads="1"/>
            </p:cNvSpPr>
            <p:nvPr/>
          </p:nvSpPr>
          <p:spPr bwMode="auto">
            <a:xfrm>
              <a:off x="971798" y="5106725"/>
              <a:ext cx="12192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Ins="0" bIns="0"/>
            <a:lstStyle/>
            <a:p>
              <a:pPr marL="168275" indent="-168275">
                <a:lnSpc>
                  <a:spcPct val="90000"/>
                </a:lnSpc>
              </a:pPr>
              <a:r>
                <a:rPr lang="en-US" sz="2000" i="0" dirty="0">
                  <a:solidFill>
                    <a:schemeClr val="tx1"/>
                  </a:solidFill>
                  <a:latin typeface="Symbol" pitchFamily="-128" charset="2"/>
                </a:rPr>
                <a:t>n</a:t>
              </a:r>
              <a:r>
                <a:rPr lang="en-US" sz="2000" i="0" baseline="-25000" dirty="0">
                  <a:solidFill>
                    <a:schemeClr val="tx1"/>
                  </a:solidFill>
                </a:rPr>
                <a:t>e</a:t>
              </a:r>
              <a:r>
                <a:rPr lang="en-US" sz="2000" i="0" dirty="0">
                  <a:solidFill>
                    <a:schemeClr val="tx1"/>
                  </a:solidFill>
                </a:rPr>
                <a:t>* </a:t>
              </a:r>
              <a:r>
                <a:rPr lang="en-US" sz="2000" i="0" dirty="0">
                  <a:solidFill>
                    <a:schemeClr val="tx1"/>
                  </a:solidFill>
                  <a:sym typeface="Symbol" pitchFamily="-128" charset="2"/>
                </a:rPr>
                <a:t> n</a:t>
              </a:r>
              <a:r>
                <a:rPr lang="en-US" sz="2000" i="0" baseline="-25000" dirty="0">
                  <a:solidFill>
                    <a:schemeClr val="tx1"/>
                  </a:solidFill>
                  <a:sym typeface="Symbol" pitchFamily="-128" charset="2"/>
                </a:rPr>
                <a:t>e </a:t>
              </a:r>
              <a:r>
                <a:rPr lang="en-US" sz="2000" i="0" dirty="0">
                  <a:solidFill>
                    <a:schemeClr val="tx1"/>
                  </a:solidFill>
                  <a:sym typeface="Symbol" pitchFamily="-128" charset="2"/>
                </a:rPr>
                <a:t>/</a:t>
              </a:r>
              <a:r>
                <a:rPr lang="en-US" sz="1100" i="0" dirty="0">
                  <a:solidFill>
                    <a:schemeClr val="tx1"/>
                  </a:solidFill>
                  <a:sym typeface="Symbol" pitchFamily="-128" charset="2"/>
                </a:rPr>
                <a:t> </a:t>
              </a:r>
              <a:r>
                <a:rPr lang="en-US" sz="2000" i="0" dirty="0">
                  <a:solidFill>
                    <a:schemeClr val="tx1"/>
                  </a:solidFill>
                  <a:sym typeface="Symbol" pitchFamily="-128" charset="2"/>
                </a:rPr>
                <a:t>T</a:t>
              </a:r>
              <a:r>
                <a:rPr lang="en-US" sz="2000" i="0" baseline="-25000" dirty="0">
                  <a:solidFill>
                    <a:schemeClr val="tx1"/>
                  </a:solidFill>
                  <a:sym typeface="Symbol" pitchFamily="-128" charset="2"/>
                </a:rPr>
                <a:t>e</a:t>
              </a:r>
              <a:r>
                <a:rPr lang="en-US" sz="2000" i="0" baseline="30000" dirty="0">
                  <a:solidFill>
                    <a:schemeClr val="tx1"/>
                  </a:solidFill>
                  <a:sym typeface="Symbol" pitchFamily="-128" charset="2"/>
                </a:rPr>
                <a:t>2</a:t>
              </a:r>
              <a:endParaRPr lang="en-US" sz="2000" i="0" dirty="0">
                <a:solidFill>
                  <a:schemeClr val="tx1"/>
                </a:solidFill>
                <a:latin typeface="Arial" charset="0"/>
                <a:sym typeface="Wingdings" pitchFamily="2" charset="2"/>
              </a:endParaRPr>
            </a:p>
          </p:txBody>
        </p:sp>
      </p:grpSp>
      <p:pic>
        <p:nvPicPr>
          <p:cNvPr id="101376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905000"/>
            <a:ext cx="3886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3"/>
          <p:cNvSpPr>
            <a:spLocks noGrp="1" noChangeArrowheads="1"/>
          </p:cNvSpPr>
          <p:nvPr>
            <p:ph idx="1"/>
          </p:nvPr>
        </p:nvSpPr>
        <p:spPr>
          <a:xfrm>
            <a:off x="0" y="5410200"/>
            <a:ext cx="9144000" cy="1066800"/>
          </a:xfrm>
        </p:spPr>
        <p:txBody>
          <a:bodyPr/>
          <a:lstStyle/>
          <a:p>
            <a:pPr marL="228600" indent="-228600"/>
            <a:r>
              <a:rPr lang="en-US" dirty="0" err="1" smtClean="0"/>
              <a:t>Expts</a:t>
            </a:r>
            <a:r>
              <a:rPr lang="en-US" dirty="0" smtClean="0"/>
              <a:t> also </a:t>
            </a:r>
            <a:r>
              <a:rPr lang="en-US" dirty="0" smtClean="0">
                <a:solidFill>
                  <a:schemeClr val="tx1"/>
                </a:solidFill>
              </a:rPr>
              <a:t>show weak </a:t>
            </a:r>
            <a:r>
              <a:rPr lang="en-US" dirty="0" smtClean="0">
                <a:solidFill>
                  <a:schemeClr val="tx1"/>
                </a:solidFill>
                <a:latin typeface="Symbol" pitchFamily="18" charset="2"/>
              </a:rPr>
              <a:t>b</a:t>
            </a:r>
            <a:r>
              <a:rPr lang="en-US" dirty="0" smtClean="0">
                <a:solidFill>
                  <a:schemeClr val="tx1"/>
                </a:solidFill>
              </a:rPr>
              <a:t> scaling: </a:t>
            </a:r>
            <a:r>
              <a:rPr lang="en-US" dirty="0" err="1" smtClean="0">
                <a:latin typeface="Symbol" pitchFamily="18" charset="2"/>
              </a:rPr>
              <a:t>t</a:t>
            </a:r>
            <a:r>
              <a:rPr lang="en-US" baseline="-25000" dirty="0" err="1" smtClean="0"/>
              <a:t>E-th</a:t>
            </a:r>
            <a:r>
              <a:rPr lang="en-US" dirty="0" smtClean="0"/>
              <a:t> ~ </a:t>
            </a:r>
            <a:r>
              <a:rPr lang="en-US" dirty="0" smtClean="0">
                <a:latin typeface="Symbol" pitchFamily="18" charset="2"/>
              </a:rPr>
              <a:t>b</a:t>
            </a:r>
            <a:r>
              <a:rPr lang="en-US" baseline="30000" dirty="0" smtClean="0"/>
              <a:t>-0.12, -0.25 </a:t>
            </a:r>
            <a:r>
              <a:rPr lang="en-US" sz="1800" dirty="0" smtClean="0"/>
              <a:t>(no Li, with Li)</a:t>
            </a:r>
            <a:endParaRPr lang="en-US" dirty="0" smtClean="0"/>
          </a:p>
          <a:p>
            <a:pPr marL="406400" lvl="1" indent="-177800"/>
            <a:r>
              <a:rPr lang="en-US" sz="1800" dirty="0" smtClean="0"/>
              <a:t>Important for high-</a:t>
            </a:r>
            <a:r>
              <a:rPr lang="en-US" sz="1800" dirty="0" smtClean="0">
                <a:latin typeface="Symbol" pitchFamily="18" charset="2"/>
              </a:rPr>
              <a:t>b</a:t>
            </a:r>
            <a:r>
              <a:rPr lang="en-US" sz="1800" dirty="0" smtClean="0"/>
              <a:t> ST and AT scenarios</a:t>
            </a:r>
          </a:p>
          <a:p>
            <a:pPr marL="406400" lvl="1" indent="-177800"/>
            <a:r>
              <a:rPr lang="en-US" sz="1800" dirty="0" smtClean="0"/>
              <a:t>Beta scaling strong function of ELM character – Type III ELMs </a:t>
            </a:r>
            <a:r>
              <a:rPr lang="en-US" sz="1800" dirty="0" smtClean="0">
                <a:sym typeface="Wingdings" pitchFamily="2" charset="2"/>
              </a:rPr>
              <a:t> strong degradation</a:t>
            </a:r>
            <a:r>
              <a:rPr lang="en-US" sz="1800" dirty="0" smtClean="0"/>
              <a:t> </a:t>
            </a:r>
          </a:p>
          <a:p>
            <a:pPr lvl="1"/>
            <a:endParaRPr lang="en-US" sz="2800" dirty="0"/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4953000" y="1143000"/>
            <a:ext cx="38481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Increased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18" charset="2"/>
                <a:cs typeface="+mn-cs"/>
              </a:rPr>
              <a:t>t</a:t>
            </a:r>
            <a:r>
              <a:rPr kumimoji="0" lang="en-US" sz="2000" b="0" i="0" u="none" strike="noStrike" kern="0" cap="none" spc="0" normalizeH="0" baseline="-2500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with lithium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may be result of reduction in 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pitchFamily="18" charset="2"/>
                <a:cs typeface="+mn-cs"/>
              </a:rPr>
              <a:t>n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*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772400" y="4953000"/>
            <a:ext cx="990600" cy="126188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tIns="0" rIns="45720" bIns="18288" rtlCol="0">
            <a:spAutoFit/>
          </a:bodyPr>
          <a:lstStyle/>
          <a:p>
            <a:pPr marL="57150" indent="-57150">
              <a:buFont typeface="Arial" pitchFamily="34" charset="0"/>
              <a:buChar char="•"/>
            </a:pPr>
            <a:r>
              <a:rPr lang="en-US" sz="700" i="0" dirty="0" smtClean="0">
                <a:solidFill>
                  <a:schemeClr val="tx2"/>
                </a:solidFill>
                <a:latin typeface="Arial Narrow" pitchFamily="34" charset="0"/>
              </a:rPr>
              <a:t>S. Kaye, ITPA TC-1</a:t>
            </a:r>
            <a:endParaRPr kumimoji="0" lang="en-US" sz="7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Narrow" pitchFamily="34" charset="0"/>
              <a:cs typeface="Arial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62000" y="4800600"/>
            <a:ext cx="1295400" cy="126188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tIns="0" rIns="45720" bIns="18288" rtlCol="0">
            <a:spAutoFit/>
          </a:bodyPr>
          <a:lstStyle/>
          <a:p>
            <a:pPr marL="57150" indent="-57150">
              <a:buFont typeface="Arial" pitchFamily="34" charset="0"/>
              <a:buChar char="•"/>
            </a:pPr>
            <a:r>
              <a:rPr lang="de-DE" sz="700" i="0" dirty="0" smtClean="0">
                <a:solidFill>
                  <a:schemeClr val="tx2"/>
                </a:solidFill>
                <a:latin typeface="Arial Narrow" pitchFamily="34" charset="0"/>
              </a:rPr>
              <a:t>S. Kaye, NF 47 (2007) 499–509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84" charset="-128"/>
              </a:rPr>
              <a:t>New BES commissioned in 2010:  observed decrease in </a:t>
            </a:r>
            <a:br>
              <a:rPr lang="en-US" dirty="0" smtClean="0">
                <a:ea typeface="ＭＳ Ｐゴシック" pitchFamily="84" charset="-128"/>
              </a:rPr>
            </a:br>
            <a:r>
              <a:rPr lang="en-US" dirty="0" smtClean="0">
                <a:ea typeface="ＭＳ Ｐゴシック" pitchFamily="84" charset="-128"/>
              </a:rPr>
              <a:t>fluctuations at L-H transition from edge to core regions </a:t>
            </a:r>
          </a:p>
        </p:txBody>
      </p:sp>
      <p:pic>
        <p:nvPicPr>
          <p:cNvPr id="9219" name="Picture 6" descr="138690_LH_fig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50" y="1295400"/>
            <a:ext cx="9058275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TextBox 4"/>
          <p:cNvSpPr txBox="1">
            <a:spLocks noChangeArrowheads="1"/>
          </p:cNvSpPr>
          <p:nvPr/>
        </p:nvSpPr>
        <p:spPr bwMode="auto">
          <a:xfrm>
            <a:off x="152400" y="6276975"/>
            <a:ext cx="63642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i="0">
                <a:solidFill>
                  <a:schemeClr val="tx1"/>
                </a:solidFill>
                <a:latin typeface="Arial" charset="0"/>
                <a:cs typeface="Arial" charset="0"/>
              </a:rPr>
              <a:t>R. Fonck, G. McKee, D. Smith, and I. Uzun-Kaymak (UW-Madison) and B. Stratton (PPPL)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81400" y="942975"/>
            <a:ext cx="1980094" cy="2769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tIns="0" bIns="0" rtlCol="0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R11-1, FY12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 JRT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 pitchFamily="34" charset="0"/>
              <a:ea typeface="+mn-ea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6019800"/>
            <a:ext cx="1219200" cy="203133"/>
          </a:xfrm>
          <a:prstGeom prst="rect">
            <a:avLst/>
          </a:prstGeom>
          <a:solidFill>
            <a:srgbClr val="CCECFF"/>
          </a:solidFill>
          <a:ln w="31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tIns="0" rIns="45720" bIns="18288" rtlCol="0">
            <a:spAutoFit/>
          </a:bodyPr>
          <a:lstStyle/>
          <a:p>
            <a:pPr marL="57150" indent="-57150" algn="ctr"/>
            <a:r>
              <a:rPr lang="en-US" i="0" dirty="0" smtClean="0">
                <a:solidFill>
                  <a:schemeClr val="tx2"/>
                </a:solidFill>
                <a:latin typeface="Arial Narrow" pitchFamily="34" charset="0"/>
              </a:rPr>
              <a:t>Univ. Wisconsin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050"/>
            <a:ext cx="9144000" cy="895350"/>
          </a:xfrm>
        </p:spPr>
        <p:txBody>
          <a:bodyPr/>
          <a:lstStyle/>
          <a:p>
            <a:r>
              <a:rPr lang="en-US" b="1" dirty="0" smtClean="0">
                <a:solidFill>
                  <a:srgbClr val="0033CC"/>
                </a:solidFill>
                <a:ea typeface="ＭＳ Ｐゴシック" pitchFamily="34" charset="-128"/>
              </a:rPr>
              <a:t>NSTX turbulence measurements and simulations are advancing the understanding of the </a:t>
            </a:r>
            <a:r>
              <a:rPr lang="en-US" b="1" dirty="0" err="1" smtClean="0">
                <a:solidFill>
                  <a:srgbClr val="0033CC"/>
                </a:solidFill>
                <a:ea typeface="ＭＳ Ｐゴシック" pitchFamily="34" charset="-128"/>
              </a:rPr>
              <a:t>collisionality</a:t>
            </a:r>
            <a:r>
              <a:rPr lang="en-US" b="1" dirty="0" smtClean="0">
                <a:solidFill>
                  <a:srgbClr val="0033CC"/>
                </a:solidFill>
                <a:ea typeface="ＭＳ Ｐゴシック" pitchFamily="34" charset="-128"/>
              </a:rPr>
              <a:t> scaling of </a:t>
            </a:r>
            <a:r>
              <a:rPr lang="en-US" b="1" dirty="0" err="1" smtClean="0">
                <a:solidFill>
                  <a:srgbClr val="0033CC"/>
                </a:solidFill>
                <a:latin typeface="Symbol" pitchFamily="18" charset="2"/>
                <a:ea typeface="ＭＳ Ｐゴシック" pitchFamily="34" charset="-128"/>
              </a:rPr>
              <a:t>t</a:t>
            </a:r>
            <a:r>
              <a:rPr lang="en-US" b="1" baseline="-25000" dirty="0" err="1" smtClean="0">
                <a:solidFill>
                  <a:srgbClr val="0033CC"/>
                </a:solidFill>
                <a:ea typeface="ＭＳ Ｐゴシック" pitchFamily="34" charset="-128"/>
              </a:rPr>
              <a:t>E</a:t>
            </a:r>
            <a:endParaRPr lang="en-US" b="1" baseline="-25000" dirty="0" smtClean="0">
              <a:solidFill>
                <a:srgbClr val="0033CC"/>
              </a:solidFill>
              <a:ea typeface="ＭＳ Ｐゴシック" pitchFamily="34" charset="-128"/>
            </a:endParaRPr>
          </a:p>
        </p:txBody>
      </p:sp>
      <p:sp>
        <p:nvSpPr>
          <p:cNvPr id="15364" name="Text Box 30"/>
          <p:cNvSpPr txBox="1">
            <a:spLocks noChangeAspect="1" noChangeArrowheads="1"/>
          </p:cNvSpPr>
          <p:nvPr/>
        </p:nvSpPr>
        <p:spPr bwMode="auto">
          <a:xfrm>
            <a:off x="152400" y="1295400"/>
            <a:ext cx="5715000" cy="2012859"/>
          </a:xfrm>
          <a:prstGeom prst="rect">
            <a:avLst/>
          </a:prstGeom>
          <a:solidFill>
            <a:schemeClr val="bg1"/>
          </a:solidFill>
          <a:ln w="317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169863" indent="-169863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b="0" i="0" dirty="0" smtClean="0">
                <a:solidFill>
                  <a:schemeClr val="tx1"/>
                </a:solidFill>
                <a:latin typeface="+mn-lt"/>
                <a:cs typeface="+mn-cs"/>
              </a:rPr>
              <a:t>High-k </a:t>
            </a:r>
            <a:r>
              <a:rPr lang="en-US" sz="2400" b="0" i="0" dirty="0">
                <a:solidFill>
                  <a:schemeClr val="tx1"/>
                </a:solidFill>
                <a:latin typeface="+mn-lt"/>
                <a:cs typeface="+mn-cs"/>
              </a:rPr>
              <a:t>scattering measurements show fluctuation levels </a:t>
            </a:r>
            <a:r>
              <a:rPr lang="en-US" sz="2400" b="0" i="0" u="sng" dirty="0">
                <a:solidFill>
                  <a:schemeClr val="tx1"/>
                </a:solidFill>
                <a:latin typeface="+mn-lt"/>
                <a:cs typeface="+mn-cs"/>
              </a:rPr>
              <a:t>increase</a:t>
            </a:r>
            <a:r>
              <a:rPr lang="en-US" sz="2400" b="0" i="0" dirty="0">
                <a:solidFill>
                  <a:schemeClr val="tx1"/>
                </a:solidFill>
                <a:latin typeface="+mn-lt"/>
                <a:cs typeface="+mn-cs"/>
              </a:rPr>
              <a:t> at lower </a:t>
            </a:r>
            <a:r>
              <a:rPr lang="en-US" sz="2400" b="0" i="0" dirty="0" smtClean="0">
                <a:solidFill>
                  <a:schemeClr val="tx1"/>
                </a:solidFill>
                <a:latin typeface="Symbol" pitchFamily="18" charset="2"/>
                <a:cs typeface="+mn-cs"/>
              </a:rPr>
              <a:t>n</a:t>
            </a:r>
            <a:r>
              <a:rPr lang="en-US" sz="1800" b="0" i="0" baseline="-25000" dirty="0" smtClean="0">
                <a:solidFill>
                  <a:schemeClr val="tx1"/>
                </a:solidFill>
                <a:latin typeface="+mn-lt"/>
                <a:cs typeface="+mn-cs"/>
              </a:rPr>
              <a:t>e</a:t>
            </a:r>
            <a:r>
              <a:rPr lang="en-US" sz="2400" b="0" i="0" dirty="0" smtClean="0">
                <a:solidFill>
                  <a:schemeClr val="tx1"/>
                </a:solidFill>
                <a:cs typeface="+mn-cs"/>
              </a:rPr>
              <a:t>*, </a:t>
            </a:r>
            <a:r>
              <a:rPr lang="en-US" sz="2400" b="0" i="0" dirty="0" smtClean="0">
                <a:solidFill>
                  <a:schemeClr val="tx1"/>
                </a:solidFill>
                <a:latin typeface="Symbol" pitchFamily="18" charset="2"/>
                <a:cs typeface="+mn-cs"/>
              </a:rPr>
              <a:t>b</a:t>
            </a:r>
            <a:r>
              <a:rPr lang="en-US" sz="2400" b="0" i="0" baseline="-25000" dirty="0" smtClean="0">
                <a:solidFill>
                  <a:schemeClr val="tx1"/>
                </a:solidFill>
                <a:cs typeface="+mn-cs"/>
              </a:rPr>
              <a:t>e</a:t>
            </a:r>
            <a:endParaRPr lang="en-US" sz="2400" b="0" i="0" baseline="-25000" dirty="0">
              <a:solidFill>
                <a:schemeClr val="tx1"/>
              </a:solidFill>
              <a:cs typeface="+mn-cs"/>
            </a:endParaRPr>
          </a:p>
          <a:p>
            <a:pPr marL="169863" indent="-169863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800" b="0" i="0" dirty="0" smtClean="0">
              <a:solidFill>
                <a:schemeClr val="tx1"/>
              </a:solidFill>
              <a:latin typeface="+mn-lt"/>
              <a:cs typeface="+mn-cs"/>
            </a:endParaRPr>
          </a:p>
          <a:p>
            <a:pPr marL="169863" indent="-169863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b="0" i="0" dirty="0" smtClean="0">
                <a:solidFill>
                  <a:schemeClr val="tx1"/>
                </a:solidFill>
                <a:latin typeface="+mn-lt"/>
                <a:cs typeface="+mn-cs"/>
              </a:rPr>
              <a:t>Seemingly inconsistent with global confinement scaling from </a:t>
            </a:r>
            <a:r>
              <a:rPr lang="en-US" sz="2400" b="0" i="0" dirty="0">
                <a:solidFill>
                  <a:schemeClr val="tx1"/>
                </a:solidFill>
                <a:latin typeface="+mn-lt"/>
                <a:cs typeface="+mn-cs"/>
              </a:rPr>
              <a:t>NSTX, </a:t>
            </a:r>
            <a:r>
              <a:rPr lang="en-US" sz="2400" b="0" i="0" dirty="0" smtClean="0">
                <a:solidFill>
                  <a:schemeClr val="tx1"/>
                </a:solidFill>
                <a:latin typeface="+mn-lt"/>
                <a:cs typeface="+mn-cs"/>
              </a:rPr>
              <a:t>MAST</a:t>
            </a:r>
          </a:p>
          <a:p>
            <a:pPr marL="571500" lvl="1" indent="-171450">
              <a:spcBef>
                <a:spcPct val="20000"/>
              </a:spcBef>
              <a:buFont typeface="Arial" pitchFamily="34" charset="0"/>
              <a:buChar char="•"/>
              <a:tabLst>
                <a:tab pos="514350" algn="l"/>
              </a:tabLst>
              <a:defRPr/>
            </a:pPr>
            <a:r>
              <a:rPr lang="en-US" sz="1400" i="0" dirty="0" smtClean="0"/>
              <a:t>Pursuing non-linear gyro-kinetic simulations with  synthetic diagnostics to interpret results</a:t>
            </a:r>
            <a:endParaRPr lang="en-US" sz="1400" b="0" i="0" dirty="0" smtClean="0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15367" name="Text Box 30"/>
          <p:cNvSpPr txBox="1">
            <a:spLocks noChangeAspect="1" noChangeArrowheads="1"/>
          </p:cNvSpPr>
          <p:nvPr/>
        </p:nvSpPr>
        <p:spPr bwMode="auto">
          <a:xfrm>
            <a:off x="152400" y="3657600"/>
            <a:ext cx="4724400" cy="738664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171450" indent="-17145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b="0" i="0" dirty="0">
                <a:solidFill>
                  <a:schemeClr val="tx1"/>
                </a:solidFill>
                <a:latin typeface="+mn-lt"/>
                <a:cs typeface="+mn-cs"/>
              </a:rPr>
              <a:t>Non-linear GYRO simulations of </a:t>
            </a:r>
            <a:r>
              <a:rPr lang="en-US" sz="2400" b="0" i="0" dirty="0" smtClean="0">
                <a:solidFill>
                  <a:schemeClr val="tx1"/>
                </a:solidFill>
                <a:latin typeface="+mn-lt"/>
                <a:cs typeface="+mn-cs"/>
              </a:rPr>
              <a:t>lower-k  </a:t>
            </a:r>
            <a:r>
              <a:rPr lang="en-US" sz="2400" b="0" i="0" dirty="0" smtClean="0">
                <a:solidFill>
                  <a:schemeClr val="tx1"/>
                </a:solidFill>
                <a:latin typeface="Symbol" pitchFamily="18" charset="2"/>
                <a:cs typeface="+mn-cs"/>
              </a:rPr>
              <a:t>m</a:t>
            </a:r>
            <a:r>
              <a:rPr lang="en-US" sz="2400" b="0" i="0" dirty="0" smtClean="0">
                <a:solidFill>
                  <a:schemeClr val="tx1"/>
                </a:solidFill>
                <a:latin typeface="+mn-lt"/>
                <a:cs typeface="+mn-cs"/>
              </a:rPr>
              <a:t>-tearing </a:t>
            </a:r>
            <a:r>
              <a:rPr lang="en-US" sz="2400" b="0" i="0" dirty="0">
                <a:solidFill>
                  <a:schemeClr val="tx1"/>
                </a:solidFill>
                <a:latin typeface="+mn-lt"/>
                <a:cs typeface="+mn-cs"/>
              </a:rPr>
              <a:t>predict </a:t>
            </a:r>
            <a:r>
              <a:rPr lang="en-US" sz="2400" b="0" i="0" dirty="0" err="1">
                <a:solidFill>
                  <a:schemeClr val="tx1"/>
                </a:solidFill>
                <a:latin typeface="Symbol" pitchFamily="18" charset="2"/>
                <a:cs typeface="+mn-cs"/>
              </a:rPr>
              <a:t>c</a:t>
            </a:r>
            <a:r>
              <a:rPr lang="en-US" sz="2400" b="0" i="0" baseline="-25000" dirty="0" err="1">
                <a:solidFill>
                  <a:schemeClr val="tx1"/>
                </a:solidFill>
                <a:cs typeface="+mn-cs"/>
              </a:rPr>
              <a:t>e</a:t>
            </a:r>
            <a:r>
              <a:rPr lang="en-US" sz="2400" b="0" i="0" dirty="0">
                <a:solidFill>
                  <a:schemeClr val="tx1"/>
                </a:solidFill>
                <a:cs typeface="+mn-cs"/>
              </a:rPr>
              <a:t> </a:t>
            </a:r>
            <a:r>
              <a:rPr lang="en-US" sz="2400" b="0" i="0" dirty="0" smtClean="0">
                <a:solidFill>
                  <a:schemeClr val="tx1"/>
                </a:solidFill>
                <a:latin typeface="+mn-lt"/>
                <a:cs typeface="+mn-cs"/>
                <a:sym typeface="Symbol"/>
              </a:rPr>
              <a:t></a:t>
            </a:r>
            <a:r>
              <a:rPr lang="en-US" sz="2400" b="0" i="0" dirty="0" smtClean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sz="2400" b="0" i="0" dirty="0" smtClean="0">
                <a:solidFill>
                  <a:schemeClr val="tx1"/>
                </a:solidFill>
                <a:latin typeface="Symbol" pitchFamily="18" charset="2"/>
              </a:rPr>
              <a:t>n</a:t>
            </a:r>
            <a:r>
              <a:rPr lang="en-US" sz="1800" b="0" i="0" baseline="-25000" dirty="0" smtClean="0">
                <a:solidFill>
                  <a:schemeClr val="tx1"/>
                </a:solidFill>
              </a:rPr>
              <a:t>e</a:t>
            </a:r>
            <a:r>
              <a:rPr lang="en-US" sz="2400" b="0" i="0" dirty="0" smtClean="0">
                <a:solidFill>
                  <a:schemeClr val="tx1"/>
                </a:solidFill>
              </a:rPr>
              <a:t>*</a:t>
            </a:r>
            <a:endParaRPr lang="en-US" sz="2400" b="0" i="0" dirty="0" smtClean="0">
              <a:solidFill>
                <a:schemeClr val="tx1"/>
              </a:solidFill>
              <a:cs typeface="+mn-cs"/>
            </a:endParaRPr>
          </a:p>
        </p:txBody>
      </p:sp>
      <p:pic>
        <p:nvPicPr>
          <p:cNvPr id="13317" name="Picture 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98811" y="4065191"/>
            <a:ext cx="3216589" cy="2488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0" name="Text Box 30"/>
          <p:cNvSpPr txBox="1">
            <a:spLocks noChangeAspect="1" noChangeArrowheads="1"/>
          </p:cNvSpPr>
          <p:nvPr/>
        </p:nvSpPr>
        <p:spPr bwMode="auto">
          <a:xfrm>
            <a:off x="141767" y="4876800"/>
            <a:ext cx="5466028" cy="307777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171450" indent="-17145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i="0" dirty="0" smtClean="0">
                <a:solidFill>
                  <a:srgbClr val="FF0000"/>
                </a:solidFill>
                <a:latin typeface="+mn-lt"/>
                <a:cs typeface="+mn-cs"/>
              </a:rPr>
              <a:t>What is role of</a:t>
            </a:r>
            <a:r>
              <a:rPr lang="en-US" sz="2000" i="0" dirty="0" smtClean="0">
                <a:solidFill>
                  <a:srgbClr val="FF0000"/>
                </a:solidFill>
                <a:latin typeface="Symbol" pitchFamily="18" charset="2"/>
                <a:cs typeface="+mn-cs"/>
              </a:rPr>
              <a:t> m</a:t>
            </a:r>
            <a:r>
              <a:rPr lang="en-US" sz="2000" i="0" dirty="0" smtClean="0">
                <a:solidFill>
                  <a:srgbClr val="FF0000"/>
                </a:solidFill>
                <a:latin typeface="+mn-lt"/>
                <a:cs typeface="+mn-cs"/>
              </a:rPr>
              <a:t>-tearing in </a:t>
            </a:r>
            <a:r>
              <a:rPr lang="en-US" sz="2000" i="0" dirty="0">
                <a:solidFill>
                  <a:srgbClr val="FF0000"/>
                </a:solidFill>
                <a:latin typeface="+mn-lt"/>
                <a:cs typeface="+mn-cs"/>
              </a:rPr>
              <a:t>ST </a:t>
            </a:r>
            <a:r>
              <a:rPr lang="en-US" sz="2000" i="0" dirty="0" smtClean="0">
                <a:solidFill>
                  <a:srgbClr val="FF0000"/>
                </a:solidFill>
                <a:latin typeface="+mn-lt"/>
                <a:cs typeface="+mn-cs"/>
              </a:rPr>
              <a:t>transport?</a:t>
            </a:r>
            <a:endParaRPr lang="en-US" sz="2000" i="0" dirty="0">
              <a:solidFill>
                <a:srgbClr val="FF0000"/>
              </a:solidFill>
              <a:latin typeface="+mn-lt"/>
              <a:cs typeface="+mn-cs"/>
            </a:endParaRPr>
          </a:p>
        </p:txBody>
      </p:sp>
      <p:sp>
        <p:nvSpPr>
          <p:cNvPr id="13320" name="Right Arrow 27"/>
          <p:cNvSpPr>
            <a:spLocks noChangeArrowheads="1"/>
          </p:cNvSpPr>
          <p:nvPr/>
        </p:nvSpPr>
        <p:spPr bwMode="auto">
          <a:xfrm rot="816719">
            <a:off x="4973346" y="4049284"/>
            <a:ext cx="769953" cy="264795"/>
          </a:xfrm>
          <a:prstGeom prst="rightArrow">
            <a:avLst>
              <a:gd name="adj1" fmla="val 50000"/>
              <a:gd name="adj2" fmla="val 49907"/>
            </a:avLst>
          </a:prstGeom>
          <a:solidFill>
            <a:schemeClr val="tx1"/>
          </a:solidFill>
          <a:ln w="15875" algn="ctr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 sz="1100" b="0" i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7533" y="5616714"/>
            <a:ext cx="56274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5888" indent="-115888">
              <a:buFont typeface="Arial" pitchFamily="34" charset="0"/>
              <a:buChar char="•"/>
              <a:defRPr/>
            </a:pPr>
            <a:r>
              <a:rPr lang="en-US" sz="2000" i="0" dirty="0" smtClean="0">
                <a:solidFill>
                  <a:srgbClr val="FF0000"/>
                </a:solidFill>
                <a:latin typeface="+mn-lt"/>
                <a:cs typeface="+mn-cs"/>
              </a:rPr>
              <a:t>R11-1, FY12 JRT:  </a:t>
            </a:r>
            <a:r>
              <a:rPr lang="en-US" sz="2000" b="0" i="0" dirty="0">
                <a:solidFill>
                  <a:schemeClr val="tx1"/>
                </a:solidFill>
                <a:latin typeface="+mn-lt"/>
                <a:cs typeface="+mn-cs"/>
              </a:rPr>
              <a:t>High-k scattering </a:t>
            </a:r>
            <a:r>
              <a:rPr lang="en-US" sz="2000" b="0" i="0" dirty="0" smtClean="0">
                <a:solidFill>
                  <a:schemeClr val="tx1"/>
                </a:solidFill>
                <a:latin typeface="+mn-lt"/>
                <a:cs typeface="+mn-cs"/>
              </a:rPr>
              <a:t>+ 2D </a:t>
            </a:r>
            <a:r>
              <a:rPr lang="en-US" sz="2000" b="0" i="0" dirty="0">
                <a:solidFill>
                  <a:schemeClr val="tx1"/>
                </a:solidFill>
                <a:latin typeface="+mn-lt"/>
                <a:cs typeface="+mn-cs"/>
              </a:rPr>
              <a:t>BES will measure full k-spectrum of </a:t>
            </a:r>
            <a:r>
              <a:rPr lang="en-US" sz="2000" b="0" i="0" dirty="0" smtClean="0">
                <a:solidFill>
                  <a:schemeClr val="tx1"/>
                </a:solidFill>
                <a:latin typeface="+mn-lt"/>
                <a:cs typeface="+mn-cs"/>
              </a:rPr>
              <a:t>fluctuations</a:t>
            </a:r>
            <a:endParaRPr lang="en-US" sz="2000" b="0" i="0" dirty="0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13322" name="Right Arrow 27"/>
          <p:cNvSpPr>
            <a:spLocks noChangeArrowheads="1"/>
          </p:cNvSpPr>
          <p:nvPr/>
        </p:nvSpPr>
        <p:spPr bwMode="auto">
          <a:xfrm>
            <a:off x="5638800" y="1371600"/>
            <a:ext cx="381000" cy="228600"/>
          </a:xfrm>
          <a:prstGeom prst="rightArrow">
            <a:avLst>
              <a:gd name="adj1" fmla="val 50000"/>
              <a:gd name="adj2" fmla="val 49907"/>
            </a:avLst>
          </a:prstGeom>
          <a:solidFill>
            <a:schemeClr val="tx1"/>
          </a:solidFill>
          <a:ln w="15875" algn="ctr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 i="0"/>
          </a:p>
        </p:txBody>
      </p:sp>
      <p:sp>
        <p:nvSpPr>
          <p:cNvPr id="13" name="Rectangle 12"/>
          <p:cNvSpPr/>
          <p:nvPr/>
        </p:nvSpPr>
        <p:spPr>
          <a:xfrm>
            <a:off x="381000" y="4343400"/>
            <a:ext cx="5231041" cy="388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9863" lvl="1" indent="-169863">
              <a:lnSpc>
                <a:spcPts val="26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i="0" dirty="0" smtClean="0">
                <a:solidFill>
                  <a:srgbClr val="FF0000"/>
                </a:solidFill>
              </a:rPr>
              <a:t>Predominantly EM turbulence – result of high </a:t>
            </a:r>
            <a:r>
              <a:rPr lang="en-US" sz="1600" i="0" dirty="0" smtClean="0">
                <a:solidFill>
                  <a:srgbClr val="FF0000"/>
                </a:solidFill>
                <a:latin typeface="Symbol" pitchFamily="18" charset="2"/>
              </a:rPr>
              <a:t>b</a:t>
            </a:r>
            <a:endParaRPr lang="en-US" sz="2400" i="0" dirty="0">
              <a:solidFill>
                <a:srgbClr val="FF0000"/>
              </a:solidFill>
            </a:endParaRPr>
          </a:p>
        </p:txBody>
      </p:sp>
      <p:sp>
        <p:nvSpPr>
          <p:cNvPr id="23" name="Text Box 12"/>
          <p:cNvSpPr txBox="1">
            <a:spLocks noChangeArrowheads="1"/>
          </p:cNvSpPr>
          <p:nvPr/>
        </p:nvSpPr>
        <p:spPr bwMode="auto">
          <a:xfrm>
            <a:off x="8049953" y="5896689"/>
            <a:ext cx="789247" cy="123111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el-GR" sz="1000" dirty="0" smtClean="0">
                <a:solidFill>
                  <a:schemeClr val="tx1"/>
                </a:solidFill>
                <a:ea typeface="ＭＳ Ｐゴシック" pitchFamily="34" charset="-128"/>
              </a:rPr>
              <a:t>β</a:t>
            </a:r>
            <a:r>
              <a:rPr lang="en-US" sz="1000" baseline="-25000" dirty="0" smtClean="0">
                <a:solidFill>
                  <a:schemeClr val="tx1"/>
                </a:solidFill>
                <a:ea typeface="ＭＳ Ｐゴシック" pitchFamily="34" charset="-128"/>
              </a:rPr>
              <a:t>e</a:t>
            </a:r>
            <a:r>
              <a:rPr lang="en-US" sz="1000" dirty="0" smtClean="0">
                <a:solidFill>
                  <a:schemeClr val="tx1"/>
                </a:solidFill>
                <a:ea typeface="ＭＳ Ｐゴシック" pitchFamily="34" charset="-128"/>
              </a:rPr>
              <a:t> </a:t>
            </a:r>
            <a:r>
              <a:rPr lang="en-US" sz="1000" dirty="0" smtClean="0">
                <a:solidFill>
                  <a:schemeClr val="tx1"/>
                </a:solidFill>
                <a:ea typeface="ＭＳ Ｐゴシック" pitchFamily="34" charset="-128"/>
                <a:sym typeface="Symbol"/>
              </a:rPr>
              <a:t></a:t>
            </a:r>
            <a:r>
              <a:rPr lang="en-US" sz="1000" dirty="0" smtClean="0">
                <a:solidFill>
                  <a:schemeClr val="tx1"/>
                </a:solidFill>
                <a:ea typeface="ＭＳ Ｐゴシック" pitchFamily="34" charset="-128"/>
              </a:rPr>
              <a:t> 9%</a:t>
            </a:r>
            <a:endParaRPr lang="en-US" sz="1000" dirty="0">
              <a:solidFill>
                <a:schemeClr val="tx1"/>
              </a:solidFill>
              <a:latin typeface="Symbol" pitchFamily="18" charset="2"/>
              <a:ea typeface="ＭＳ Ｐゴシック" pitchFamily="34" charset="-12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4800" y="5666601"/>
            <a:ext cx="2031454" cy="2769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tIns="0" bIns="0" rtlCol="0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R11-1, FY12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 JRT: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 pitchFamily="34" charset="0"/>
              <a:ea typeface="+mn-ea"/>
              <a:cs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28800" y="3505200"/>
            <a:ext cx="838200" cy="156966"/>
          </a:xfrm>
          <a:prstGeom prst="rect">
            <a:avLst/>
          </a:prstGeom>
          <a:solidFill>
            <a:srgbClr val="CCECFF"/>
          </a:solidFill>
          <a:ln w="31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tIns="0" rIns="45720" bIns="18288" rtlCol="0">
            <a:spAutoFit/>
          </a:bodyPr>
          <a:lstStyle/>
          <a:p>
            <a:pPr marL="57150" indent="-57150" algn="ctr"/>
            <a:r>
              <a:rPr lang="en-US" sz="900" i="0" dirty="0" smtClean="0">
                <a:solidFill>
                  <a:schemeClr val="tx2"/>
                </a:solidFill>
                <a:latin typeface="Arial Narrow" pitchFamily="34" charset="0"/>
              </a:rPr>
              <a:t>General Atomics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5791204" y="990600"/>
            <a:ext cx="3352796" cy="3200400"/>
            <a:chOff x="5791204" y="990600"/>
            <a:chExt cx="3352796" cy="3200400"/>
          </a:xfrm>
        </p:grpSpPr>
        <p:grpSp>
          <p:nvGrpSpPr>
            <p:cNvPr id="20" name="Group 19"/>
            <p:cNvGrpSpPr/>
            <p:nvPr/>
          </p:nvGrpSpPr>
          <p:grpSpPr>
            <a:xfrm>
              <a:off x="5791204" y="990600"/>
              <a:ext cx="3352796" cy="2971800"/>
              <a:chOff x="5867402" y="990600"/>
              <a:chExt cx="2386810" cy="2338511"/>
            </a:xfrm>
          </p:grpSpPr>
          <p:pic>
            <p:nvPicPr>
              <p:cNvPr id="17" name="Picture 15" descr="C:\Documents and Settings\yren\My Documents\MATLAB\work_nstx\figure_save\kspec_collisionality_3shots_small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867402" y="1143000"/>
                <a:ext cx="2057400" cy="2186111"/>
              </a:xfrm>
              <a:prstGeom prst="rect">
                <a:avLst/>
              </a:prstGeom>
              <a:noFill/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6378846" y="990600"/>
                <a:ext cx="1875366" cy="2886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High-k measurement </a:t>
                </a:r>
                <a:endParaRPr lang="en-US" sz="1600" dirty="0"/>
              </a:p>
            </p:txBody>
          </p:sp>
          <p:sp>
            <p:nvSpPr>
              <p:cNvPr id="19" name="Text Box 12"/>
              <p:cNvSpPr txBox="1">
                <a:spLocks noChangeArrowheads="1"/>
              </p:cNvSpPr>
              <p:nvPr/>
            </p:nvSpPr>
            <p:spPr bwMode="auto">
              <a:xfrm>
                <a:off x="6553200" y="2622523"/>
                <a:ext cx="561854" cy="232502"/>
              </a:xfrm>
              <a:prstGeom prst="rect">
                <a:avLst/>
              </a:prstGeom>
              <a:noFill/>
              <a:ln w="15875" algn="ctr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lnSpc>
                    <a:spcPct val="80000"/>
                  </a:lnSpc>
                  <a:buFontTx/>
                  <a:buNone/>
                </a:pPr>
                <a:r>
                  <a:rPr lang="en-US" i="0" dirty="0">
                    <a:solidFill>
                      <a:schemeClr val="tx1"/>
                    </a:solidFill>
                    <a:ea typeface="ＭＳ Ｐゴシック" pitchFamily="34" charset="-128"/>
                    <a:sym typeface="Math1" pitchFamily="2" charset="2"/>
                  </a:rPr>
                  <a:t> </a:t>
                </a:r>
                <a:r>
                  <a:rPr lang="en-US" i="0" dirty="0">
                    <a:solidFill>
                      <a:schemeClr val="tx1"/>
                    </a:solidFill>
                    <a:ea typeface="ＭＳ Ｐゴシック" pitchFamily="34" charset="-128"/>
                  </a:rPr>
                  <a:t>constant </a:t>
                </a:r>
                <a:r>
                  <a:rPr lang="en-US" i="0" dirty="0" smtClean="0">
                    <a:solidFill>
                      <a:schemeClr val="tx1"/>
                    </a:solidFill>
                    <a:ea typeface="ＭＳ Ｐゴシック" pitchFamily="34" charset="-128"/>
                  </a:rPr>
                  <a:t>q, </a:t>
                </a:r>
                <a:r>
                  <a:rPr lang="el-GR" i="0" dirty="0" smtClean="0">
                    <a:solidFill>
                      <a:schemeClr val="tx1"/>
                    </a:solidFill>
                    <a:ea typeface="ＭＳ Ｐゴシック" pitchFamily="34" charset="-128"/>
                  </a:rPr>
                  <a:t>β</a:t>
                </a:r>
                <a:r>
                  <a:rPr lang="en-US" i="0" dirty="0" smtClean="0">
                    <a:solidFill>
                      <a:schemeClr val="tx1"/>
                    </a:solidFill>
                    <a:ea typeface="ＭＳ Ｐゴシック" pitchFamily="34" charset="-128"/>
                  </a:rPr>
                  <a:t>, </a:t>
                </a:r>
                <a:r>
                  <a:rPr lang="el-GR" i="0" dirty="0" smtClean="0">
                    <a:solidFill>
                      <a:schemeClr val="tx1"/>
                    </a:solidFill>
                    <a:ea typeface="ＭＳ Ｐゴシック" pitchFamily="34" charset="-128"/>
                  </a:rPr>
                  <a:t>ρ</a:t>
                </a:r>
                <a:r>
                  <a:rPr lang="en-US" i="0" baseline="-25000" dirty="0" smtClean="0">
                    <a:solidFill>
                      <a:schemeClr val="tx1"/>
                    </a:solidFill>
                    <a:ea typeface="ＭＳ Ｐゴシック" pitchFamily="34" charset="-128"/>
                  </a:rPr>
                  <a:t>e</a:t>
                </a:r>
                <a:r>
                  <a:rPr lang="en-US" i="0" dirty="0" smtClean="0">
                    <a:solidFill>
                      <a:schemeClr val="tx1"/>
                    </a:solidFill>
                    <a:ea typeface="ＭＳ Ｐゴシック" pitchFamily="34" charset="-128"/>
                  </a:rPr>
                  <a:t>*</a:t>
                </a:r>
                <a:endParaRPr lang="en-US" i="0" dirty="0">
                  <a:solidFill>
                    <a:schemeClr val="tx1"/>
                  </a:solidFill>
                  <a:latin typeface="Symbol" pitchFamily="18" charset="2"/>
                  <a:ea typeface="ＭＳ Ｐゴシック" pitchFamily="34" charset="-128"/>
                </a:endParaRPr>
              </a:p>
            </p:txBody>
          </p:sp>
        </p:grpSp>
        <p:sp>
          <p:nvSpPr>
            <p:cNvPr id="24" name="Text Box 12"/>
            <p:cNvSpPr txBox="1">
              <a:spLocks noChangeArrowheads="1"/>
            </p:cNvSpPr>
            <p:nvPr/>
          </p:nvSpPr>
          <p:spPr bwMode="auto">
            <a:xfrm>
              <a:off x="7848600" y="3352800"/>
              <a:ext cx="789247" cy="123111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80000"/>
                </a:lnSpc>
                <a:buFontTx/>
                <a:buNone/>
              </a:pPr>
              <a:r>
                <a:rPr lang="el-GR" sz="1000" dirty="0" smtClean="0">
                  <a:solidFill>
                    <a:schemeClr val="tx1"/>
                  </a:solidFill>
                  <a:ea typeface="ＭＳ Ｐゴシック" pitchFamily="34" charset="-128"/>
                </a:rPr>
                <a:t>β</a:t>
              </a:r>
              <a:r>
                <a:rPr lang="en-US" sz="1000" baseline="-25000" dirty="0" smtClean="0">
                  <a:solidFill>
                    <a:schemeClr val="tx1"/>
                  </a:solidFill>
                  <a:ea typeface="ＭＳ Ｐゴシック" pitchFamily="34" charset="-128"/>
                </a:rPr>
                <a:t>e</a:t>
              </a:r>
              <a:r>
                <a:rPr lang="en-US" sz="1000" dirty="0" smtClean="0">
                  <a:solidFill>
                    <a:schemeClr val="tx1"/>
                  </a:solidFill>
                  <a:ea typeface="ＭＳ Ｐゴシック" pitchFamily="34" charset="-128"/>
                </a:rPr>
                <a:t> </a:t>
              </a:r>
              <a:r>
                <a:rPr lang="en-US" sz="1000" dirty="0" smtClean="0">
                  <a:solidFill>
                    <a:schemeClr val="tx1"/>
                  </a:solidFill>
                  <a:ea typeface="ＭＳ Ｐゴシック" pitchFamily="34" charset="-128"/>
                  <a:sym typeface="Symbol"/>
                </a:rPr>
                <a:t></a:t>
              </a:r>
              <a:r>
                <a:rPr lang="en-US" sz="1000" dirty="0" smtClean="0">
                  <a:solidFill>
                    <a:schemeClr val="tx1"/>
                  </a:solidFill>
                  <a:ea typeface="ＭＳ Ｐゴシック" pitchFamily="34" charset="-128"/>
                </a:rPr>
                <a:t> 3%</a:t>
              </a:r>
              <a:endParaRPr lang="en-US" sz="1000" dirty="0">
                <a:solidFill>
                  <a:schemeClr val="tx1"/>
                </a:solidFill>
                <a:latin typeface="Symbol" pitchFamily="18" charset="2"/>
                <a:ea typeface="ＭＳ Ｐゴシック" pitchFamily="34" charset="-128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781800" y="4064812"/>
              <a:ext cx="1600200" cy="126188"/>
            </a:xfrm>
            <a:prstGeom prst="rect">
              <a:avLst/>
            </a:prstGeom>
            <a:solidFill>
              <a:srgbClr val="FFFFCC"/>
            </a:solidFill>
            <a:ln w="3175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45720" tIns="0" rIns="45720" bIns="18288" rtlCol="0">
              <a:spAutoFit/>
            </a:bodyPr>
            <a:lstStyle/>
            <a:p>
              <a:pPr marL="57150" indent="-57150">
                <a:buFont typeface="Arial" pitchFamily="34" charset="0"/>
                <a:buChar char="•"/>
              </a:pPr>
              <a:r>
                <a:rPr lang="da-DK" sz="700" i="0" dirty="0" smtClean="0">
                  <a:solidFill>
                    <a:schemeClr val="tx2"/>
                  </a:solidFill>
                  <a:latin typeface="Arial Narrow" pitchFamily="34" charset="0"/>
                </a:rPr>
                <a:t>W. Guttenfelder, PRL 106 (2011) 155004</a:t>
              </a:r>
              <a:endParaRPr kumimoji="0" lang="en-US" sz="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Narrow" pitchFamily="34" charset="0"/>
                <a:cs typeface="Arial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778321" y="1384756"/>
              <a:ext cx="832279" cy="215444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algn="r"/>
              <a:r>
                <a:rPr lang="en-US" sz="800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Y. </a:t>
              </a:r>
              <a:r>
                <a:rPr lang="en-US" sz="800" dirty="0" err="1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Ren</a:t>
              </a:r>
              <a:r>
                <a:rPr lang="en-US" sz="800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, PPPL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Momentum </a:t>
            </a:r>
            <a:r>
              <a:rPr lang="en-US" dirty="0" smtClean="0"/>
              <a:t>transport </a:t>
            </a:r>
            <a:r>
              <a:rPr lang="en-US" dirty="0"/>
              <a:t>may be 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best </a:t>
            </a:r>
            <a:r>
              <a:rPr lang="en-US" dirty="0"/>
              <a:t>p</a:t>
            </a:r>
            <a:r>
              <a:rPr lang="en-US" dirty="0" smtClean="0"/>
              <a:t>robe </a:t>
            </a:r>
            <a:r>
              <a:rPr lang="en-US" dirty="0"/>
              <a:t>of </a:t>
            </a:r>
            <a:r>
              <a:rPr lang="en-US" dirty="0" smtClean="0"/>
              <a:t>low-k </a:t>
            </a:r>
            <a:r>
              <a:rPr lang="en-US" dirty="0"/>
              <a:t>t</a:t>
            </a:r>
            <a:r>
              <a:rPr lang="en-US" dirty="0" smtClean="0"/>
              <a:t>urbulence</a:t>
            </a:r>
            <a:endParaRPr lang="en-US" dirty="0"/>
          </a:p>
        </p:txBody>
      </p:sp>
      <p:sp>
        <p:nvSpPr>
          <p:cNvPr id="1546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990600"/>
            <a:ext cx="4038600" cy="1143000"/>
          </a:xfrm>
        </p:spPr>
        <p:txBody>
          <a:bodyPr/>
          <a:lstStyle/>
          <a:p>
            <a:pPr marL="228600" indent="-228600">
              <a:lnSpc>
                <a:spcPct val="90000"/>
              </a:lnSpc>
            </a:pPr>
            <a:r>
              <a:rPr lang="en-US" sz="1800" dirty="0"/>
              <a:t>In NSTX, </a:t>
            </a:r>
            <a:r>
              <a:rPr lang="en-US" sz="1800" dirty="0" err="1">
                <a:latin typeface="Symbol" pitchFamily="-128" charset="2"/>
              </a:rPr>
              <a:t>c</a:t>
            </a:r>
            <a:r>
              <a:rPr lang="en-US" sz="1800" baseline="-25000" dirty="0" err="1">
                <a:latin typeface="Symbol" pitchFamily="-128" charset="2"/>
              </a:rPr>
              <a:t>f</a:t>
            </a:r>
            <a:r>
              <a:rPr lang="en-US" sz="1800" baseline="30000" dirty="0" err="1"/>
              <a:t>ss</a:t>
            </a:r>
            <a:r>
              <a:rPr lang="en-US" sz="1800" baseline="-25000" dirty="0"/>
              <a:t> </a:t>
            </a:r>
            <a:r>
              <a:rPr lang="en-US" sz="1800" dirty="0"/>
              <a:t>&lt; </a:t>
            </a:r>
            <a:r>
              <a:rPr lang="en-US" sz="1800" dirty="0" err="1">
                <a:latin typeface="Symbol" pitchFamily="-128" charset="2"/>
              </a:rPr>
              <a:t>c</a:t>
            </a:r>
            <a:r>
              <a:rPr lang="en-US" sz="1800" baseline="-25000" dirty="0" err="1"/>
              <a:t>i</a:t>
            </a:r>
            <a:r>
              <a:rPr lang="en-US" sz="1800" dirty="0"/>
              <a:t>, &lt;&lt; </a:t>
            </a:r>
            <a:r>
              <a:rPr lang="en-US" sz="1800" dirty="0" err="1">
                <a:latin typeface="Symbol" pitchFamily="-128" charset="2"/>
              </a:rPr>
              <a:t>c</a:t>
            </a:r>
            <a:r>
              <a:rPr lang="en-US" sz="1800" baseline="-25000" dirty="0" err="1"/>
              <a:t>e</a:t>
            </a:r>
            <a:r>
              <a:rPr lang="en-US" sz="1800" dirty="0"/>
              <a:t> 	</a:t>
            </a:r>
          </a:p>
          <a:p>
            <a:pPr marL="228600" indent="-228600">
              <a:lnSpc>
                <a:spcPct val="90000"/>
              </a:lnSpc>
            </a:pPr>
            <a:r>
              <a:rPr lang="en-US" sz="1800" dirty="0" err="1"/>
              <a:t>Perturbative</a:t>
            </a:r>
            <a:r>
              <a:rPr lang="en-US" sz="1800" dirty="0"/>
              <a:t> momentum transport studies using magnetic braking indicate significant inward pinch</a:t>
            </a:r>
          </a:p>
        </p:txBody>
      </p:sp>
      <p:sp>
        <p:nvSpPr>
          <p:cNvPr id="1546248" name="Text Box 8"/>
          <p:cNvSpPr txBox="1">
            <a:spLocks noChangeArrowheads="1"/>
          </p:cNvSpPr>
          <p:nvPr/>
        </p:nvSpPr>
        <p:spPr bwMode="auto">
          <a:xfrm>
            <a:off x="3124200" y="4495800"/>
            <a:ext cx="3352800" cy="1883593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buFontTx/>
              <a:buNone/>
            </a:pPr>
            <a:r>
              <a:rPr lang="en-US" sz="1800" i="0" dirty="0" err="1">
                <a:solidFill>
                  <a:srgbClr val="008080"/>
                </a:solidFill>
                <a:latin typeface="Symbol" pitchFamily="-128" charset="2"/>
              </a:rPr>
              <a:t>G</a:t>
            </a:r>
            <a:r>
              <a:rPr lang="en-US" sz="1800" i="0" baseline="-25000" dirty="0" err="1">
                <a:solidFill>
                  <a:srgbClr val="008080"/>
                </a:solidFill>
              </a:rPr>
              <a:t>i,turb</a:t>
            </a:r>
            <a:r>
              <a:rPr lang="en-US" sz="1800" i="0" dirty="0">
                <a:solidFill>
                  <a:srgbClr val="008080"/>
                </a:solidFill>
              </a:rPr>
              <a:t> &lt; </a:t>
            </a:r>
            <a:r>
              <a:rPr lang="en-US" sz="1600" i="0" dirty="0" err="1">
                <a:solidFill>
                  <a:srgbClr val="008080"/>
                </a:solidFill>
                <a:latin typeface="Symbol" pitchFamily="-128" charset="2"/>
              </a:rPr>
              <a:t>G</a:t>
            </a:r>
            <a:r>
              <a:rPr lang="en-US" sz="1800" i="0" baseline="-25000" dirty="0" err="1">
                <a:solidFill>
                  <a:srgbClr val="008080"/>
                </a:solidFill>
              </a:rPr>
              <a:t>i,neo</a:t>
            </a:r>
            <a:r>
              <a:rPr lang="en-US" sz="1800" i="0" dirty="0">
                <a:solidFill>
                  <a:srgbClr val="008080"/>
                </a:solidFill>
              </a:rPr>
              <a:t> while </a:t>
            </a:r>
            <a:r>
              <a:rPr lang="en-US" sz="1800" i="0" dirty="0" err="1">
                <a:solidFill>
                  <a:srgbClr val="008080"/>
                </a:solidFill>
                <a:latin typeface="Symbol" pitchFamily="-128" charset="2"/>
              </a:rPr>
              <a:t>G</a:t>
            </a:r>
            <a:r>
              <a:rPr lang="en-US" sz="1800" i="0" baseline="-25000" dirty="0" err="1">
                <a:solidFill>
                  <a:srgbClr val="008080"/>
                </a:solidFill>
                <a:latin typeface="Symbol" pitchFamily="-128" charset="2"/>
              </a:rPr>
              <a:t>f</a:t>
            </a:r>
            <a:r>
              <a:rPr lang="en-US" sz="1800" i="0" baseline="-25000" dirty="0" err="1">
                <a:solidFill>
                  <a:srgbClr val="008080"/>
                </a:solidFill>
              </a:rPr>
              <a:t>,turb</a:t>
            </a:r>
            <a:r>
              <a:rPr lang="en-US" sz="1800" i="0" dirty="0">
                <a:solidFill>
                  <a:srgbClr val="008080"/>
                </a:solidFill>
              </a:rPr>
              <a:t>&gt;</a:t>
            </a:r>
            <a:r>
              <a:rPr lang="en-US" sz="1800" i="0" dirty="0" err="1">
                <a:solidFill>
                  <a:srgbClr val="008080"/>
                </a:solidFill>
                <a:latin typeface="Symbol" pitchFamily="-128" charset="2"/>
              </a:rPr>
              <a:t>G</a:t>
            </a:r>
            <a:r>
              <a:rPr lang="en-US" sz="1800" i="0" baseline="-25000" dirty="0" err="1">
                <a:solidFill>
                  <a:srgbClr val="008080"/>
                </a:solidFill>
                <a:latin typeface="Symbol" pitchFamily="-128" charset="2"/>
              </a:rPr>
              <a:t>f</a:t>
            </a:r>
            <a:r>
              <a:rPr lang="en-US" sz="1800" i="0" baseline="-25000" dirty="0" err="1">
                <a:solidFill>
                  <a:srgbClr val="008080"/>
                </a:solidFill>
              </a:rPr>
              <a:t>,neo</a:t>
            </a:r>
            <a:endParaRPr lang="en-US" sz="1800" i="0" baseline="-25000" dirty="0">
              <a:solidFill>
                <a:srgbClr val="008080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sz="1800" b="0" i="0" dirty="0">
              <a:solidFill>
                <a:srgbClr val="008080"/>
              </a:solidFill>
            </a:endParaRPr>
          </a:p>
          <a:p>
            <a:pPr>
              <a:buFontTx/>
              <a:buNone/>
            </a:pPr>
            <a:r>
              <a:rPr lang="en-US" sz="1800" i="0" dirty="0"/>
              <a:t>Residual low-k fluctuations predicted to drive anomalous momentum </a:t>
            </a:r>
            <a:r>
              <a:rPr lang="en-US" sz="1800" i="0" dirty="0" smtClean="0"/>
              <a:t>transport</a:t>
            </a:r>
          </a:p>
          <a:p>
            <a:pPr>
              <a:buFontTx/>
              <a:buNone/>
            </a:pPr>
            <a:r>
              <a:rPr lang="en-US" sz="1800" b="0" i="0" dirty="0" smtClean="0"/>
              <a:t>Test with non-linear gyro-kinetic codes + BES </a:t>
            </a:r>
            <a:endParaRPr lang="en-US" sz="1800" i="0" dirty="0">
              <a:solidFill>
                <a:srgbClr val="FF0000"/>
              </a:solidFill>
            </a:endParaRPr>
          </a:p>
        </p:txBody>
      </p:sp>
      <p:sp>
        <p:nvSpPr>
          <p:cNvPr id="1546249" name="Line 9"/>
          <p:cNvSpPr>
            <a:spLocks noChangeShapeType="1"/>
          </p:cNvSpPr>
          <p:nvPr/>
        </p:nvSpPr>
        <p:spPr bwMode="auto">
          <a:xfrm>
            <a:off x="4419600" y="914400"/>
            <a:ext cx="0" cy="31242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46251" name="Line 11"/>
          <p:cNvSpPr>
            <a:spLocks noChangeShapeType="1"/>
          </p:cNvSpPr>
          <p:nvPr/>
        </p:nvSpPr>
        <p:spPr bwMode="auto">
          <a:xfrm>
            <a:off x="2971800" y="4038600"/>
            <a:ext cx="12700" cy="25146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" name="Line 10"/>
          <p:cNvSpPr>
            <a:spLocks noChangeShapeType="1"/>
          </p:cNvSpPr>
          <p:nvPr/>
        </p:nvSpPr>
        <p:spPr bwMode="auto">
          <a:xfrm flipH="1">
            <a:off x="2971800" y="4038600"/>
            <a:ext cx="61722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495800" y="6096000"/>
            <a:ext cx="800283" cy="2769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tIns="0" bIns="0" rtlCol="0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R11-1</a:t>
            </a:r>
          </a:p>
        </p:txBody>
      </p:sp>
      <p:sp>
        <p:nvSpPr>
          <p:cNvPr id="21" name="Right Arrow 27"/>
          <p:cNvSpPr>
            <a:spLocks noChangeArrowheads="1"/>
          </p:cNvSpPr>
          <p:nvPr/>
        </p:nvSpPr>
        <p:spPr bwMode="auto">
          <a:xfrm>
            <a:off x="4191000" y="2514600"/>
            <a:ext cx="533400" cy="228600"/>
          </a:xfrm>
          <a:prstGeom prst="rightArrow">
            <a:avLst>
              <a:gd name="adj1" fmla="val 50000"/>
              <a:gd name="adj2" fmla="val 49907"/>
            </a:avLst>
          </a:prstGeom>
          <a:solidFill>
            <a:schemeClr val="tx1"/>
          </a:solidFill>
          <a:ln w="15875" algn="ctr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 i="0"/>
          </a:p>
        </p:txBody>
      </p:sp>
      <p:pic>
        <p:nvPicPr>
          <p:cNvPr id="1049603" name="Picture 3" descr="vpinch_lcl_r3"/>
          <p:cNvPicPr>
            <a:picLocks noChangeAspect="1" noChangeArrowheads="1"/>
          </p:cNvPicPr>
          <p:nvPr/>
        </p:nvPicPr>
        <p:blipFill>
          <a:blip r:embed="rId3" cstate="print"/>
          <a:srcRect t="15958" r="10397"/>
          <a:stretch>
            <a:fillRect/>
          </a:stretch>
        </p:blipFill>
        <p:spPr bwMode="auto">
          <a:xfrm>
            <a:off x="5334000" y="1524000"/>
            <a:ext cx="2590800" cy="247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ight Arrow 27"/>
          <p:cNvSpPr>
            <a:spLocks noChangeArrowheads="1"/>
          </p:cNvSpPr>
          <p:nvPr/>
        </p:nvSpPr>
        <p:spPr bwMode="auto">
          <a:xfrm rot="8146253">
            <a:off x="4880932" y="3963633"/>
            <a:ext cx="533400" cy="228600"/>
          </a:xfrm>
          <a:prstGeom prst="rightArrow">
            <a:avLst>
              <a:gd name="adj1" fmla="val 50000"/>
              <a:gd name="adj2" fmla="val 49907"/>
            </a:avLst>
          </a:prstGeom>
          <a:solidFill>
            <a:schemeClr val="tx1"/>
          </a:solidFill>
          <a:ln w="15875" algn="ctr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 i="0"/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4724400" y="970002"/>
            <a:ext cx="4267200" cy="553998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en-US" sz="1800" b="0" i="0" dirty="0" smtClean="0">
                <a:solidFill>
                  <a:schemeClr val="tx1"/>
                </a:solidFill>
              </a:rPr>
              <a:t>Theory predicts </a:t>
            </a:r>
            <a:r>
              <a:rPr lang="en-US" sz="1800" b="0" i="0" dirty="0" err="1">
                <a:solidFill>
                  <a:schemeClr val="tx1"/>
                </a:solidFill>
              </a:rPr>
              <a:t>v</a:t>
            </a:r>
            <a:r>
              <a:rPr lang="en-US" sz="1800" b="0" i="0" baseline="-25000" dirty="0" err="1">
                <a:solidFill>
                  <a:schemeClr val="tx1"/>
                </a:solidFill>
              </a:rPr>
              <a:t>pinch</a:t>
            </a:r>
            <a:r>
              <a:rPr lang="en-US" sz="1800" b="0" i="0" dirty="0">
                <a:solidFill>
                  <a:schemeClr val="tx1"/>
                </a:solidFill>
              </a:rPr>
              <a:t>/</a:t>
            </a:r>
            <a:r>
              <a:rPr lang="en-US" sz="1800" b="0" i="0" dirty="0" err="1">
                <a:solidFill>
                  <a:schemeClr val="tx1"/>
                </a:solidFill>
                <a:latin typeface="Symbol" pitchFamily="-128" charset="2"/>
              </a:rPr>
              <a:t>c</a:t>
            </a:r>
            <a:r>
              <a:rPr lang="en-US" sz="1800" b="0" i="0" baseline="-25000" dirty="0" err="1">
                <a:solidFill>
                  <a:schemeClr val="tx1"/>
                </a:solidFill>
                <a:latin typeface="Symbol" pitchFamily="-128" charset="2"/>
              </a:rPr>
              <a:t>f</a:t>
            </a:r>
            <a:r>
              <a:rPr lang="en-US" sz="1800" b="0" i="0" dirty="0">
                <a:solidFill>
                  <a:schemeClr val="tx1"/>
                </a:solidFill>
                <a:latin typeface="Symbol" pitchFamily="-128" charset="2"/>
              </a:rPr>
              <a:t> </a:t>
            </a:r>
            <a:r>
              <a:rPr lang="en-US" sz="1800" b="0" i="0" dirty="0" smtClean="0">
                <a:solidFill>
                  <a:schemeClr val="tx1"/>
                </a:solidFill>
              </a:rPr>
              <a:t>ratio based </a:t>
            </a:r>
            <a:r>
              <a:rPr lang="en-US" sz="1800" b="0" i="0" dirty="0">
                <a:solidFill>
                  <a:schemeClr val="tx1"/>
                </a:solidFill>
              </a:rPr>
              <a:t>on low-k </a:t>
            </a:r>
            <a:r>
              <a:rPr lang="en-US" sz="1800" b="0" i="0" dirty="0" smtClean="0">
                <a:solidFill>
                  <a:schemeClr val="tx1"/>
                </a:solidFill>
              </a:rPr>
              <a:t>turbulence – in agreement w/ </a:t>
            </a:r>
            <a:r>
              <a:rPr lang="en-US" sz="1800" b="0" i="0" dirty="0" err="1" smtClean="0">
                <a:solidFill>
                  <a:schemeClr val="tx1"/>
                </a:solidFill>
              </a:rPr>
              <a:t>expt</a:t>
            </a:r>
            <a:endParaRPr lang="en-US" sz="1800" b="0" i="0" dirty="0">
              <a:solidFill>
                <a:schemeClr val="tx1"/>
              </a:solidFill>
            </a:endParaRPr>
          </a:p>
        </p:txBody>
      </p:sp>
      <p:pic>
        <p:nvPicPr>
          <p:cNvPr id="104960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098468"/>
            <a:ext cx="2971800" cy="3921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228600" y="6059168"/>
            <a:ext cx="1600200" cy="341632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tIns="0" rIns="45720" bIns="18288" rtlCol="0">
            <a:spAutoFit/>
          </a:bodyPr>
          <a:lstStyle/>
          <a:p>
            <a:pPr marL="57150" indent="-57150">
              <a:buFont typeface="Arial" pitchFamily="34" charset="0"/>
              <a:buChar char="•"/>
            </a:pPr>
            <a:r>
              <a:rPr lang="da-DK" sz="700" i="0" dirty="0" smtClean="0">
                <a:solidFill>
                  <a:schemeClr val="tx2"/>
                </a:solidFill>
                <a:latin typeface="Arial Narrow" pitchFamily="34" charset="0"/>
              </a:rPr>
              <a:t>W. Solomon, APS Invited Talk 2010</a:t>
            </a:r>
          </a:p>
          <a:p>
            <a:pPr marL="57150" indent="-57150">
              <a:buFont typeface="Arial" pitchFamily="34" charset="0"/>
              <a:buChar char="•"/>
            </a:pPr>
            <a:r>
              <a:rPr lang="da-DK" sz="700" i="0" dirty="0" smtClean="0">
                <a:solidFill>
                  <a:schemeClr val="tx2"/>
                </a:solidFill>
                <a:latin typeface="Arial Narrow" pitchFamily="34" charset="0"/>
              </a:rPr>
              <a:t>S. Kaye, NF 49, (2009) 045010</a:t>
            </a:r>
          </a:p>
          <a:p>
            <a:pPr marL="57150" indent="-57150">
              <a:buFont typeface="Arial" pitchFamily="34" charset="0"/>
              <a:buChar char="•"/>
            </a:pPr>
            <a:r>
              <a:rPr kumimoji="0" lang="da-DK" sz="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Narrow" pitchFamily="34" charset="0"/>
                <a:cs typeface="Arial" charset="0"/>
              </a:rPr>
              <a:t>W. </a:t>
            </a:r>
            <a:r>
              <a:rPr lang="da-DK" sz="700" i="0" dirty="0" smtClean="0">
                <a:solidFill>
                  <a:schemeClr val="tx2"/>
                </a:solidFill>
                <a:latin typeface="Arial Narrow" pitchFamily="34" charset="0"/>
                <a:cs typeface="Arial" charset="0"/>
              </a:rPr>
              <a:t>Wang, PRL 102, (2009)</a:t>
            </a:r>
            <a:r>
              <a:rPr lang="en-US" sz="700" i="0" dirty="0" smtClean="0">
                <a:solidFill>
                  <a:schemeClr val="tx2"/>
                </a:solidFill>
                <a:latin typeface="Arial Narrow" pitchFamily="34" charset="0"/>
                <a:cs typeface="Arial" charset="0"/>
              </a:rPr>
              <a:t> </a:t>
            </a:r>
            <a:r>
              <a:rPr lang="da-DK" sz="700" i="0" dirty="0" smtClean="0">
                <a:solidFill>
                  <a:schemeClr val="tx2"/>
                </a:solidFill>
                <a:latin typeface="Arial Narrow" pitchFamily="34" charset="0"/>
                <a:cs typeface="Arial" charset="0"/>
              </a:rPr>
              <a:t>035005</a:t>
            </a:r>
            <a:endParaRPr kumimoji="0" lang="en-US" sz="7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Narrow" pitchFamily="34" charset="0"/>
              <a:cs typeface="Arial" charset="0"/>
            </a:endParaRPr>
          </a:p>
        </p:txBody>
      </p:sp>
      <p:pic>
        <p:nvPicPr>
          <p:cNvPr id="1049610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4081461"/>
            <a:ext cx="2514600" cy="2460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Macroscopic Stability</a:t>
            </a:r>
            <a:br>
              <a:rPr lang="en-US" sz="3200" dirty="0" smtClean="0"/>
            </a:b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sym typeface="Wingdings"/>
              </a:rPr>
              <a:t> </a:t>
            </a:r>
            <a:r>
              <a:rPr lang="en-US" sz="1800" dirty="0" smtClean="0">
                <a:solidFill>
                  <a:srgbClr val="000000"/>
                </a:solidFill>
                <a:latin typeface="Arial Narrow" pitchFamily="34" charset="0"/>
                <a:sym typeface="Wingdings"/>
              </a:rPr>
              <a:t>Develop predictive capability for accessing, controlling, sustaining very high plasma </a:t>
            </a:r>
            <a:r>
              <a:rPr lang="en-US" sz="1800" dirty="0" smtClean="0">
                <a:solidFill>
                  <a:srgbClr val="000000"/>
                </a:solidFill>
                <a:latin typeface="Arial Narrow" pitchFamily="34" charset="0"/>
                <a:sym typeface="Wingdings"/>
              </a:rPr>
              <a:t>pressure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810000"/>
            <a:ext cx="8839200" cy="2743200"/>
          </a:xfrm>
        </p:spPr>
        <p:txBody>
          <a:bodyPr/>
          <a:lstStyle/>
          <a:p>
            <a:pPr marL="171450" indent="-171450">
              <a:lnSpc>
                <a:spcPct val="85000"/>
              </a:lnSpc>
            </a:pPr>
            <a:r>
              <a:rPr lang="en-US" sz="1600" b="1" dirty="0" smtClean="0"/>
              <a:t>Shaping and </a:t>
            </a:r>
            <a:r>
              <a:rPr lang="en-US" sz="1600" b="1" dirty="0" smtClean="0">
                <a:latin typeface="Symbol" pitchFamily="18" charset="2"/>
              </a:rPr>
              <a:t>b</a:t>
            </a:r>
            <a:r>
              <a:rPr lang="en-US" sz="1600" b="1" dirty="0" smtClean="0"/>
              <a:t> control:  </a:t>
            </a:r>
            <a:r>
              <a:rPr lang="en-US" sz="1600" dirty="0" smtClean="0"/>
              <a:t>(see Advanced Scenarios and Control section)</a:t>
            </a:r>
            <a:endParaRPr lang="en-US" sz="1400" dirty="0" smtClean="0"/>
          </a:p>
          <a:p>
            <a:pPr marL="171450" indent="-171450">
              <a:lnSpc>
                <a:spcPct val="85000"/>
              </a:lnSpc>
            </a:pPr>
            <a:r>
              <a:rPr lang="en-US" sz="1600" b="1" dirty="0" smtClean="0"/>
              <a:t>Resistive wall mode (RWM)</a:t>
            </a:r>
          </a:p>
          <a:p>
            <a:pPr marL="342900" lvl="1" indent="-171450">
              <a:lnSpc>
                <a:spcPct val="85000"/>
              </a:lnSpc>
            </a:pPr>
            <a:r>
              <a:rPr lang="en-US" sz="1400" dirty="0" smtClean="0"/>
              <a:t>Kinetic resonances found to play key role, advanced state-space controller successfully tested </a:t>
            </a:r>
          </a:p>
          <a:p>
            <a:pPr marL="171450" indent="-171450">
              <a:lnSpc>
                <a:spcPct val="85000"/>
              </a:lnSpc>
            </a:pPr>
            <a:r>
              <a:rPr lang="en-US" sz="1600" b="1" dirty="0" smtClean="0"/>
              <a:t>Dynamic Error Field Correction (DEFC)</a:t>
            </a:r>
          </a:p>
          <a:p>
            <a:pPr marL="342900" lvl="1" indent="-171450">
              <a:lnSpc>
                <a:spcPct val="85000"/>
              </a:lnSpc>
            </a:pP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</a:rPr>
              <a:t>Improved sensor compensation</a:t>
            </a: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 </a:t>
            </a: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</a:rPr>
              <a:t>feedback on B</a:t>
            </a:r>
            <a:r>
              <a:rPr lang="en-US" sz="1400" i="1" baseline="-25000" dirty="0" smtClean="0">
                <a:solidFill>
                  <a:schemeClr val="bg1">
                    <a:lumMod val="50000"/>
                  </a:schemeClr>
                </a:solidFill>
              </a:rPr>
              <a:t>R</a:t>
            </a: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</a:rPr>
              <a:t> component of RFA/RWM (+ B</a:t>
            </a:r>
            <a:r>
              <a:rPr lang="en-US" sz="1400" i="1" baseline="-25000" dirty="0" smtClean="0">
                <a:solidFill>
                  <a:schemeClr val="bg1">
                    <a:lumMod val="50000"/>
                  </a:schemeClr>
                </a:solidFill>
              </a:rPr>
              <a:t>P</a:t>
            </a: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</a:rPr>
              <a:t> sensors already used)</a:t>
            </a:r>
          </a:p>
          <a:p>
            <a:pPr marL="171450" indent="-171450">
              <a:lnSpc>
                <a:spcPct val="85000"/>
              </a:lnSpc>
            </a:pPr>
            <a:r>
              <a:rPr lang="en-US" sz="1600" b="1" dirty="0" smtClean="0"/>
              <a:t>Neoclassical Tearing Modes (NTM)</a:t>
            </a:r>
          </a:p>
          <a:p>
            <a:pPr marL="342900" lvl="1" indent="-171450">
              <a:lnSpc>
                <a:spcPct val="85000"/>
              </a:lnSpc>
            </a:pPr>
            <a:r>
              <a:rPr lang="en-US" sz="1400" dirty="0" smtClean="0"/>
              <a:t>Marginal island width scales with </a:t>
            </a:r>
            <a:r>
              <a:rPr lang="en-US" sz="1400" dirty="0" err="1" smtClean="0"/>
              <a:t>poloidal</a:t>
            </a:r>
            <a:r>
              <a:rPr lang="en-US" sz="1400" dirty="0" smtClean="0"/>
              <a:t> ion </a:t>
            </a:r>
            <a:r>
              <a:rPr lang="en-US" sz="1400" dirty="0" err="1" smtClean="0"/>
              <a:t>Larmor</a:t>
            </a:r>
            <a:r>
              <a:rPr lang="en-US" sz="1400" dirty="0" smtClean="0"/>
              <a:t> radius – joint studies with DIII-D</a:t>
            </a:r>
          </a:p>
          <a:p>
            <a:pPr marL="171450" indent="-171450">
              <a:lnSpc>
                <a:spcPct val="85000"/>
              </a:lnSpc>
            </a:pPr>
            <a:r>
              <a:rPr lang="en-US" sz="1600" b="1" dirty="0" err="1" smtClean="0"/>
              <a:t>Toroidal</a:t>
            </a:r>
            <a:r>
              <a:rPr lang="en-US" sz="1600" b="1" dirty="0" smtClean="0"/>
              <a:t> rotation physics:  </a:t>
            </a:r>
            <a:r>
              <a:rPr lang="en-US" sz="1600" dirty="0" smtClean="0"/>
              <a:t>rotation control planned for FY2012 </a:t>
            </a:r>
          </a:p>
          <a:p>
            <a:pPr marL="342900" lvl="1" indent="-171450">
              <a:lnSpc>
                <a:spcPct val="85000"/>
              </a:lnSpc>
            </a:pPr>
            <a:r>
              <a:rPr lang="en-US" sz="1400" dirty="0" smtClean="0"/>
              <a:t>Incorporated plasma response via 3D perturbed equilibrium, studying (offset) rotation effects</a:t>
            </a:r>
          </a:p>
          <a:p>
            <a:pPr marL="171450" indent="-171450">
              <a:lnSpc>
                <a:spcPct val="85000"/>
              </a:lnSpc>
            </a:pPr>
            <a:r>
              <a:rPr lang="en-US" sz="1600" b="1" dirty="0" smtClean="0"/>
              <a:t>Disruptions:</a:t>
            </a:r>
          </a:p>
          <a:p>
            <a:pPr marL="342900" lvl="1" indent="-171450">
              <a:lnSpc>
                <a:spcPct val="85000"/>
              </a:lnSpc>
            </a:pPr>
            <a:r>
              <a:rPr lang="en-US" sz="1400" dirty="0" smtClean="0"/>
              <a:t>Halo currents characterized, thermal quench studies started, </a:t>
            </a: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</a:rPr>
              <a:t>mitigation experiments planned </a:t>
            </a:r>
            <a:endParaRPr lang="en-US" sz="1400" dirty="0" smtClean="0"/>
          </a:p>
          <a:p>
            <a:pPr marL="171450" indent="-171450">
              <a:lnSpc>
                <a:spcPct val="85000"/>
              </a:lnSpc>
            </a:pPr>
            <a:endParaRPr lang="en-US" sz="1600" b="1" dirty="0" smtClean="0"/>
          </a:p>
        </p:txBody>
      </p:sp>
      <p:pic>
        <p:nvPicPr>
          <p:cNvPr id="6" name="Picture 5" descr="Picture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1465" y="990601"/>
            <a:ext cx="5713735" cy="2362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1828800"/>
            <a:ext cx="1119217" cy="73866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pitchFamily="34" charset="0"/>
                <a:cs typeface="Arial" pitchFamily="34" charset="0"/>
              </a:rPr>
              <a:t>5 year plan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i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kumimoji="0" lang="en-US" sz="1400" b="1" i="0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pitchFamily="34" charset="0"/>
                <a:cs typeface="Arial" pitchFamily="34" charset="0"/>
              </a:rPr>
              <a:t>imeline</a:t>
            </a:r>
            <a:r>
              <a:rPr kumimoji="0" lang="en-US" sz="1400" b="1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pitchFamily="34" charset="0"/>
                <a:cs typeface="Arial" pitchFamily="34" charset="0"/>
              </a:rPr>
              <a:t>and </a:t>
            </a:r>
            <a:r>
              <a:rPr lang="en-US" sz="1400" i="0" noProof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en-US" sz="1400" i="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oa</a:t>
            </a:r>
            <a:r>
              <a:rPr kumimoji="0" lang="en-US" sz="1400" b="1" i="0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pitchFamily="34" charset="0"/>
                <a:cs typeface="Arial" pitchFamily="34" charset="0"/>
              </a:rPr>
              <a:t>ls</a:t>
            </a:r>
            <a:endParaRPr kumimoji="0" lang="en-US" sz="1400" b="1" i="0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52400" y="3429000"/>
            <a:ext cx="8690921" cy="630198"/>
            <a:chOff x="152400" y="3502223"/>
            <a:chExt cx="8690921" cy="630198"/>
          </a:xfrm>
        </p:grpSpPr>
        <p:sp>
          <p:nvSpPr>
            <p:cNvPr id="9" name="TextBox 8"/>
            <p:cNvSpPr txBox="1"/>
            <p:nvPr/>
          </p:nvSpPr>
          <p:spPr>
            <a:xfrm>
              <a:off x="7467600" y="3578423"/>
              <a:ext cx="1375721" cy="553998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 lIns="0" rIns="0" rtlCol="0"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Helvetica" pitchFamily="34" charset="0"/>
                  <a:ea typeface="+mn-ea"/>
                  <a:cs typeface="Arial" charset="0"/>
                </a:rPr>
                <a:t>Gray italics </a:t>
              </a:r>
              <a:r>
                <a:rPr kumimoji="0" lang="en-US" sz="1000" b="1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Helvetica" pitchFamily="34" charset="0"/>
                  <a:ea typeface="+mn-ea"/>
                  <a:cs typeface="Arial" charset="0"/>
                  <a:sym typeface="Wingdings" pitchFamily="2" charset="2"/>
                </a:rPr>
                <a:t>i</a:t>
              </a:r>
              <a:r>
                <a:rPr kumimoji="0" lang="en-US" sz="1000" b="1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Helvetica" pitchFamily="34" charset="0"/>
                  <a:ea typeface="+mn-ea"/>
                  <a:cs typeface="Arial" charset="0"/>
                </a:rPr>
                <a:t>ndicates</a:t>
              </a:r>
              <a:r>
                <a:rPr kumimoji="0" lang="en-US" sz="1000" b="1" u="none" strike="noStrike" kern="1200" cap="none" spc="0" normalizeH="0" noProof="0" dirty="0" smtClean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Helvetica" pitchFamily="34" charset="0"/>
                  <a:ea typeface="+mn-ea"/>
                  <a:cs typeface="Arial" charset="0"/>
                </a:rPr>
                <a:t> material provided in supplemental section</a:t>
              </a:r>
              <a:endParaRPr kumimoji="0" lang="en-US" sz="1000" b="1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553602" y="3502223"/>
              <a:ext cx="1856598" cy="307777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itchFamily="34" charset="0"/>
                  <a:cs typeface="Arial" pitchFamily="34" charset="0"/>
                </a:rPr>
                <a:t>Progress and Plans</a:t>
              </a:r>
            </a:p>
          </p:txBody>
        </p:sp>
        <p:cxnSp>
          <p:nvCxnSpPr>
            <p:cNvPr id="11" name="Straight Connector 10"/>
            <p:cNvCxnSpPr/>
            <p:nvPr/>
          </p:nvCxnSpPr>
          <p:spPr bwMode="auto">
            <a:xfrm>
              <a:off x="152400" y="3505200"/>
              <a:ext cx="8686800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1" charset="-128"/>
              </a:rPr>
              <a:t>Resistive Wall Mode (RWM) stability depends on </a:t>
            </a:r>
            <a:br>
              <a:rPr lang="en-US" dirty="0" smtClean="0">
                <a:ea typeface="ＭＳ Ｐゴシック" pitchFamily="1" charset="-128"/>
              </a:rPr>
            </a:br>
            <a:r>
              <a:rPr lang="en-US" dirty="0" smtClean="0">
                <a:ea typeface="ＭＳ Ｐゴシック" pitchFamily="1" charset="-128"/>
              </a:rPr>
              <a:t>thermal kinetic resonances and fast-ion content </a:t>
            </a:r>
            <a:r>
              <a:rPr lang="en-US" dirty="0" smtClean="0">
                <a:solidFill>
                  <a:srgbClr val="FF0000"/>
                </a:solidFill>
                <a:ea typeface="ＭＳ Ｐゴシック" pitchFamily="1" charset="-128"/>
              </a:rPr>
              <a:t>(R09-1)</a:t>
            </a:r>
            <a:endParaRPr lang="en-US" sz="2000" dirty="0" smtClean="0">
              <a:solidFill>
                <a:srgbClr val="FF0000"/>
              </a:solidFill>
              <a:ea typeface="ＭＳ Ｐゴシック" pitchFamily="1" charset="-128"/>
            </a:endParaRPr>
          </a:p>
        </p:txBody>
      </p:sp>
      <p:sp>
        <p:nvSpPr>
          <p:cNvPr id="17412" name="Rectangle 3"/>
          <p:cNvSpPr txBox="1">
            <a:spLocks noChangeArrowheads="1"/>
          </p:cNvSpPr>
          <p:nvPr/>
        </p:nvSpPr>
        <p:spPr bwMode="auto">
          <a:xfrm>
            <a:off x="76200" y="5117502"/>
            <a:ext cx="7162800" cy="1194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8600" indent="-228600" eaLnBrk="0" hangingPunct="0">
              <a:lnSpc>
                <a:spcPct val="70000"/>
              </a:lnSpc>
              <a:spcBef>
                <a:spcPct val="20000"/>
              </a:spcBef>
              <a:buFontTx/>
              <a:buChar char="•"/>
            </a:pPr>
            <a:r>
              <a:rPr lang="en-US" sz="2000" b="0" i="0" dirty="0">
                <a:solidFill>
                  <a:schemeClr val="tx1"/>
                </a:solidFill>
              </a:rPr>
              <a:t>Stability to RWM improves with increased fast ion </a:t>
            </a:r>
            <a:r>
              <a:rPr lang="en-US" sz="2000" b="0" i="0" dirty="0" smtClean="0">
                <a:solidFill>
                  <a:schemeClr val="tx1"/>
                </a:solidFill>
              </a:rPr>
              <a:t>content</a:t>
            </a:r>
            <a:endParaRPr lang="en-US" sz="2000" b="0" i="0" dirty="0" smtClean="0">
              <a:solidFill>
                <a:schemeClr val="tx1"/>
              </a:solidFill>
              <a:latin typeface="Arial" charset="0"/>
            </a:endParaRPr>
          </a:p>
          <a:p>
            <a:pPr marL="514350" lvl="1" indent="-171450" eaLnBrk="0" hangingPunct="0">
              <a:lnSpc>
                <a:spcPct val="70000"/>
              </a:lnSpc>
              <a:spcBef>
                <a:spcPct val="50000"/>
              </a:spcBef>
              <a:buFontTx/>
              <a:buChar char="–"/>
            </a:pPr>
            <a:r>
              <a:rPr lang="en-US" sz="1600" b="0" i="0" dirty="0" smtClean="0">
                <a:solidFill>
                  <a:schemeClr val="accent2"/>
                </a:solidFill>
                <a:latin typeface="Arial" charset="0"/>
              </a:rPr>
              <a:t>Developing kinetic damping models for arbitrary fast-ion distributions</a:t>
            </a:r>
          </a:p>
          <a:p>
            <a:pPr marL="514350" lvl="1" indent="-171450" eaLnBrk="0" hangingPunct="0">
              <a:lnSpc>
                <a:spcPct val="70000"/>
              </a:lnSpc>
              <a:spcBef>
                <a:spcPct val="50000"/>
              </a:spcBef>
              <a:buFontTx/>
              <a:buChar char="–"/>
            </a:pPr>
            <a:r>
              <a:rPr lang="en-US" sz="1600" b="0" i="0" dirty="0" smtClean="0">
                <a:solidFill>
                  <a:schemeClr val="accent2"/>
                </a:solidFill>
                <a:latin typeface="Arial" charset="0"/>
              </a:rPr>
              <a:t>Lower rotation speed required to stabilize RWM at higher FI density</a:t>
            </a:r>
          </a:p>
          <a:p>
            <a:pPr marL="514350" lvl="1" indent="-171450" eaLnBrk="0" hangingPunct="0">
              <a:lnSpc>
                <a:spcPct val="70000"/>
              </a:lnSpc>
              <a:spcBef>
                <a:spcPct val="50000"/>
              </a:spcBef>
              <a:buFontTx/>
              <a:buChar char="–"/>
            </a:pPr>
            <a:r>
              <a:rPr lang="en-US" sz="1600" b="0" i="0" dirty="0" smtClean="0">
                <a:solidFill>
                  <a:schemeClr val="accent2"/>
                </a:solidFill>
                <a:latin typeface="Arial" charset="0"/>
              </a:rPr>
              <a:t>Im</a:t>
            </a:r>
            <a:r>
              <a:rPr lang="en-US" sz="1600" b="0" i="0" dirty="0" smtClean="0">
                <a:solidFill>
                  <a:srgbClr val="3333FF"/>
                </a:solidFill>
                <a:latin typeface="Arial" charset="0"/>
              </a:rPr>
              <a:t>portant </a:t>
            </a:r>
            <a:r>
              <a:rPr lang="en-US" sz="1600" b="0" i="0" dirty="0">
                <a:solidFill>
                  <a:srgbClr val="3333FF"/>
                </a:solidFill>
                <a:latin typeface="Arial" charset="0"/>
              </a:rPr>
              <a:t>for high-beta </a:t>
            </a:r>
            <a:r>
              <a:rPr lang="en-US" sz="1600" b="0" i="0" dirty="0">
                <a:solidFill>
                  <a:srgbClr val="3333FF"/>
                </a:solidFill>
              </a:rPr>
              <a:t>ST-FNSF and ITER advanced scenarios</a:t>
            </a:r>
            <a:endParaRPr lang="en-US" sz="1600" b="0" i="0" dirty="0">
              <a:solidFill>
                <a:srgbClr val="3333FF"/>
              </a:solidFill>
              <a:latin typeface="Arial" charset="0"/>
            </a:endParaRPr>
          </a:p>
        </p:txBody>
      </p:sp>
      <p:pic>
        <p:nvPicPr>
          <p:cNvPr id="17414" name="Picture 2"/>
          <p:cNvPicPr>
            <a:picLocks noChangeAspect="1" noChangeArrowheads="1"/>
          </p:cNvPicPr>
          <p:nvPr/>
        </p:nvPicPr>
        <p:blipFill>
          <a:blip r:embed="rId3" cstate="print"/>
          <a:srcRect t="8855"/>
          <a:stretch>
            <a:fillRect/>
          </a:stretch>
        </p:blipFill>
        <p:spPr bwMode="auto">
          <a:xfrm>
            <a:off x="3581400" y="1823811"/>
            <a:ext cx="5486400" cy="3129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5" name="Text Box 5"/>
          <p:cNvSpPr txBox="1">
            <a:spLocks noChangeArrowheads="1"/>
          </p:cNvSpPr>
          <p:nvPr/>
        </p:nvSpPr>
        <p:spPr bwMode="auto">
          <a:xfrm>
            <a:off x="4699902" y="990600"/>
            <a:ext cx="3682098" cy="49244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600" b="0" i="0" dirty="0">
                <a:solidFill>
                  <a:srgbClr val="0000FF"/>
                </a:solidFill>
                <a:latin typeface="Arial" charset="0"/>
              </a:rPr>
              <a:t>Calculated growth rate </a:t>
            </a:r>
            <a:r>
              <a:rPr lang="en-US" sz="1600" b="0" i="0" dirty="0" err="1">
                <a:solidFill>
                  <a:srgbClr val="0000FF"/>
                </a:solidFill>
                <a:latin typeface="Symbol" pitchFamily="18" charset="2"/>
              </a:rPr>
              <a:t>gt</a:t>
            </a:r>
            <a:r>
              <a:rPr lang="en-US" sz="1600" b="0" i="0" baseline="-25000" dirty="0" err="1">
                <a:solidFill>
                  <a:srgbClr val="0000FF"/>
                </a:solidFill>
              </a:rPr>
              <a:t>w</a:t>
            </a:r>
            <a:r>
              <a:rPr lang="en-US" sz="1600" b="0" i="0" dirty="0">
                <a:solidFill>
                  <a:srgbClr val="0000FF"/>
                </a:solidFill>
              </a:rPr>
              <a:t> contours </a:t>
            </a:r>
            <a:r>
              <a:rPr lang="en-US" sz="1600" b="0" dirty="0" err="1">
                <a:solidFill>
                  <a:srgbClr val="0000FF"/>
                </a:solidFill>
              </a:rPr>
              <a:t>vs</a:t>
            </a:r>
            <a:endParaRPr lang="en-US" sz="1600" b="0" dirty="0">
              <a:solidFill>
                <a:srgbClr val="0000FF"/>
              </a:solidFill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600" b="0" i="0" dirty="0">
                <a:solidFill>
                  <a:srgbClr val="0000FF"/>
                </a:solidFill>
              </a:rPr>
              <a:t> </a:t>
            </a:r>
            <a:r>
              <a:rPr lang="en-US" sz="1600" b="0" i="0" dirty="0" err="1">
                <a:solidFill>
                  <a:srgbClr val="0000FF"/>
                </a:solidFill>
              </a:rPr>
              <a:t>collisionality</a:t>
            </a:r>
            <a:r>
              <a:rPr lang="en-US" sz="1600" b="0" i="0" dirty="0">
                <a:solidFill>
                  <a:srgbClr val="0000FF"/>
                </a:solidFill>
              </a:rPr>
              <a:t> </a:t>
            </a:r>
            <a:r>
              <a:rPr lang="en-US" sz="1600" b="0" i="0" dirty="0">
                <a:solidFill>
                  <a:srgbClr val="0000FF"/>
                </a:solidFill>
                <a:latin typeface="Symbol" pitchFamily="18" charset="2"/>
                <a:sym typeface="Symbol" pitchFamily="18" charset="2"/>
              </a:rPr>
              <a:t>n</a:t>
            </a:r>
            <a:r>
              <a:rPr lang="en-US" sz="1600" b="0" i="0" dirty="0">
                <a:solidFill>
                  <a:srgbClr val="0000FF"/>
                </a:solidFill>
              </a:rPr>
              <a:t> and rotation frequency </a:t>
            </a:r>
            <a:r>
              <a:rPr lang="en-US" sz="1600" b="0" i="0" dirty="0" err="1">
                <a:solidFill>
                  <a:srgbClr val="0000FF"/>
                </a:solidFill>
                <a:latin typeface="Symbol" pitchFamily="18" charset="2"/>
              </a:rPr>
              <a:t>w</a:t>
            </a:r>
            <a:r>
              <a:rPr lang="en-US" sz="1600" b="0" i="0" baseline="-25000" dirty="0" err="1">
                <a:solidFill>
                  <a:srgbClr val="0000FF"/>
                </a:solidFill>
                <a:latin typeface="Symbol" pitchFamily="18" charset="2"/>
              </a:rPr>
              <a:t>f</a:t>
            </a:r>
            <a:endParaRPr lang="en-US" sz="1600" b="0" i="0" baseline="-25000" dirty="0">
              <a:solidFill>
                <a:srgbClr val="0000FF"/>
              </a:solidFill>
              <a:latin typeface="Symbol" pitchFamily="18" charset="2"/>
            </a:endParaRPr>
          </a:p>
        </p:txBody>
      </p:sp>
      <p:sp>
        <p:nvSpPr>
          <p:cNvPr id="17416" name="TextBox 46"/>
          <p:cNvSpPr txBox="1">
            <a:spLocks noChangeArrowheads="1"/>
          </p:cNvSpPr>
          <p:nvPr/>
        </p:nvSpPr>
        <p:spPr bwMode="auto">
          <a:xfrm>
            <a:off x="5943600" y="1483043"/>
            <a:ext cx="136928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400" i="0" dirty="0">
                <a:solidFill>
                  <a:schemeClr val="tx1"/>
                </a:solidFill>
              </a:rPr>
              <a:t>(</a:t>
            </a:r>
            <a:r>
              <a:rPr lang="el-GR" sz="1400" i="0" dirty="0">
                <a:solidFill>
                  <a:schemeClr val="tx1"/>
                </a:solidFill>
              </a:rPr>
              <a:t>ω</a:t>
            </a:r>
            <a:r>
              <a:rPr lang="el-GR" sz="1400" i="0" baseline="-25000" dirty="0">
                <a:solidFill>
                  <a:schemeClr val="tx1"/>
                </a:solidFill>
              </a:rPr>
              <a:t>φ</a:t>
            </a:r>
            <a:r>
              <a:rPr lang="en-US" sz="1400" i="0" dirty="0">
                <a:solidFill>
                  <a:schemeClr val="tx1"/>
                </a:solidFill>
              </a:rPr>
              <a:t>/</a:t>
            </a:r>
            <a:r>
              <a:rPr lang="el-GR" sz="1400" i="0" dirty="0">
                <a:solidFill>
                  <a:schemeClr val="tx1"/>
                </a:solidFill>
              </a:rPr>
              <a:t>ω</a:t>
            </a:r>
            <a:r>
              <a:rPr lang="en-US" sz="1400" i="0" baseline="-25000" dirty="0">
                <a:solidFill>
                  <a:schemeClr val="tx1"/>
                </a:solidFill>
              </a:rPr>
              <a:t>A</a:t>
            </a:r>
            <a:r>
              <a:rPr lang="en-US" sz="1400" i="0" dirty="0">
                <a:solidFill>
                  <a:schemeClr val="tx1"/>
                </a:solidFill>
              </a:rPr>
              <a:t>)</a:t>
            </a:r>
            <a:r>
              <a:rPr lang="en-US" sz="1400" i="0" baseline="-25000" dirty="0">
                <a:solidFill>
                  <a:schemeClr val="tx1"/>
                </a:solidFill>
              </a:rPr>
              <a:t>q=2</a:t>
            </a:r>
            <a:r>
              <a:rPr lang="en-US" sz="1400" i="0" dirty="0">
                <a:solidFill>
                  <a:schemeClr val="tx1"/>
                </a:solidFill>
              </a:rPr>
              <a:t> [%]</a:t>
            </a:r>
          </a:p>
        </p:txBody>
      </p:sp>
      <p:sp>
        <p:nvSpPr>
          <p:cNvPr id="17417" name="Rectangle 3"/>
          <p:cNvSpPr txBox="1">
            <a:spLocks noChangeArrowheads="1"/>
          </p:cNvSpPr>
          <p:nvPr/>
        </p:nvSpPr>
        <p:spPr bwMode="auto">
          <a:xfrm>
            <a:off x="76200" y="1566612"/>
            <a:ext cx="3581399" cy="315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8600" indent="-228600" eaLnBrk="0" hangingPunct="0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US" sz="2000" b="0" i="0" dirty="0">
                <a:solidFill>
                  <a:schemeClr val="tx1"/>
                </a:solidFill>
                <a:latin typeface="Arial" charset="0"/>
              </a:rPr>
              <a:t>Observe that RWM can be unstable despite significant plasma rotation</a:t>
            </a:r>
          </a:p>
          <a:p>
            <a:pPr marL="228600" indent="-228600" eaLnBrk="0" hangingPunct="0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US" sz="2000" i="0" dirty="0">
                <a:solidFill>
                  <a:schemeClr val="tx1"/>
                </a:solidFill>
                <a:latin typeface="Arial" charset="0"/>
              </a:rPr>
              <a:t>MISK code</a:t>
            </a:r>
            <a:r>
              <a:rPr lang="en-US" sz="2000" b="0" i="0" dirty="0">
                <a:solidFill>
                  <a:schemeClr val="tx1"/>
                </a:solidFill>
                <a:latin typeface="Arial" charset="0"/>
              </a:rPr>
              <a:t> predicts stabilization of RWM from: </a:t>
            </a:r>
          </a:p>
          <a:p>
            <a:pPr marL="514350" lvl="1" indent="-171450" eaLnBrk="0" hangingPunct="0">
              <a:lnSpc>
                <a:spcPct val="80000"/>
              </a:lnSpc>
              <a:spcBef>
                <a:spcPct val="50000"/>
              </a:spcBef>
              <a:buFontTx/>
              <a:buChar char="–"/>
            </a:pPr>
            <a:r>
              <a:rPr lang="en-US" sz="1600" b="0" i="0" dirty="0">
                <a:solidFill>
                  <a:schemeClr val="accent2"/>
                </a:solidFill>
                <a:latin typeface="Arial" charset="0"/>
              </a:rPr>
              <a:t>precession drift resonance</a:t>
            </a:r>
            <a:br>
              <a:rPr lang="en-US" sz="1600" b="0" i="0" dirty="0">
                <a:solidFill>
                  <a:schemeClr val="accent2"/>
                </a:solidFill>
                <a:latin typeface="Arial" charset="0"/>
              </a:rPr>
            </a:br>
            <a:r>
              <a:rPr lang="en-US" sz="1600" b="0" i="0" dirty="0">
                <a:solidFill>
                  <a:schemeClr val="accent2"/>
                </a:solidFill>
                <a:latin typeface="Symbol" pitchFamily="18" charset="2"/>
                <a:sym typeface="Symbol" pitchFamily="18" charset="2"/>
              </a:rPr>
              <a:t></a:t>
            </a:r>
            <a:r>
              <a:rPr lang="en-US" sz="1600" b="0" i="0" baseline="-25000" dirty="0">
                <a:solidFill>
                  <a:schemeClr val="accent2"/>
                </a:solidFill>
                <a:latin typeface="Arial" charset="0"/>
              </a:rPr>
              <a:t>D</a:t>
            </a:r>
            <a:r>
              <a:rPr lang="en-US" sz="1600" b="0" i="0" dirty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en-US" sz="1600" b="0" i="0" dirty="0">
                <a:solidFill>
                  <a:srgbClr val="FF0000"/>
                </a:solidFill>
                <a:latin typeface="Arial" charset="0"/>
              </a:rPr>
              <a:t>at low rotation</a:t>
            </a:r>
          </a:p>
          <a:p>
            <a:pPr marL="514350" lvl="1" indent="-171450" eaLnBrk="0" hangingPunct="0">
              <a:lnSpc>
                <a:spcPct val="80000"/>
              </a:lnSpc>
              <a:spcBef>
                <a:spcPct val="50000"/>
              </a:spcBef>
              <a:buFontTx/>
              <a:buChar char="–"/>
            </a:pPr>
            <a:r>
              <a:rPr lang="en-US" sz="1600" b="0" i="0" dirty="0">
                <a:solidFill>
                  <a:schemeClr val="accent2"/>
                </a:solidFill>
                <a:latin typeface="Arial" charset="0"/>
              </a:rPr>
              <a:t>bounce resonance 	            </a:t>
            </a:r>
            <a:r>
              <a:rPr lang="en-US" sz="1600" b="0" i="0" dirty="0">
                <a:solidFill>
                  <a:schemeClr val="accent2"/>
                </a:solidFill>
                <a:latin typeface="Symbol" pitchFamily="18" charset="2"/>
                <a:sym typeface="Symbol" pitchFamily="18" charset="2"/>
              </a:rPr>
              <a:t></a:t>
            </a:r>
            <a:r>
              <a:rPr lang="en-US" sz="1600" b="0" i="0" baseline="-25000" dirty="0">
                <a:solidFill>
                  <a:schemeClr val="accent2"/>
                </a:solidFill>
                <a:latin typeface="Arial" charset="0"/>
              </a:rPr>
              <a:t>b  </a:t>
            </a:r>
            <a:r>
              <a:rPr lang="en-US" sz="1600" b="0" i="0" dirty="0">
                <a:solidFill>
                  <a:srgbClr val="FF0000"/>
                </a:solidFill>
                <a:latin typeface="Arial" charset="0"/>
              </a:rPr>
              <a:t>at high rotation </a:t>
            </a:r>
          </a:p>
          <a:p>
            <a:pPr marL="228600" indent="-228600" eaLnBrk="0" hangingPunct="0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US" sz="2000" b="0" i="0" dirty="0">
                <a:solidFill>
                  <a:schemeClr val="tx1"/>
                </a:solidFill>
                <a:latin typeface="Arial" charset="0"/>
              </a:rPr>
              <a:t>Plasma marginally unstable at intermediate rotation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43800" y="468868"/>
            <a:ext cx="1024639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tIns="0" bIns="0" rtlCol="0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R09-1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39000" y="5105400"/>
            <a:ext cx="1371600" cy="557076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tIns="0" rIns="45720" bIns="18288" rtlCol="0">
            <a:spAutoFit/>
          </a:bodyPr>
          <a:lstStyle/>
          <a:p>
            <a:pPr marL="57150" indent="-57150">
              <a:buFont typeface="Arial" pitchFamily="34" charset="0"/>
              <a:buChar char="•"/>
            </a:pPr>
            <a:r>
              <a:rPr lang="en-US" sz="700" i="0" dirty="0" smtClean="0">
                <a:solidFill>
                  <a:schemeClr val="tx2"/>
                </a:solidFill>
                <a:latin typeface="Arial Narrow" pitchFamily="34" charset="0"/>
              </a:rPr>
              <a:t>J. </a:t>
            </a:r>
            <a:r>
              <a:rPr lang="en-US" sz="700" i="0" dirty="0" err="1" smtClean="0">
                <a:solidFill>
                  <a:schemeClr val="tx2"/>
                </a:solidFill>
                <a:latin typeface="Arial Narrow" pitchFamily="34" charset="0"/>
              </a:rPr>
              <a:t>Berkery</a:t>
            </a:r>
            <a:r>
              <a:rPr lang="en-US" sz="700" i="0" dirty="0" smtClean="0">
                <a:solidFill>
                  <a:schemeClr val="tx2"/>
                </a:solidFill>
                <a:latin typeface="Arial Narrow" pitchFamily="34" charset="0"/>
              </a:rPr>
              <a:t>, PRL 106 (2011) 075004</a:t>
            </a:r>
            <a:endParaRPr lang="da-DK" sz="700" i="0" dirty="0" smtClean="0">
              <a:solidFill>
                <a:schemeClr val="tx2"/>
              </a:solidFill>
              <a:latin typeface="Arial Narrow" pitchFamily="34" charset="0"/>
            </a:endParaRPr>
          </a:p>
          <a:p>
            <a:pPr marL="57150" indent="-57150">
              <a:buFont typeface="Arial" pitchFamily="34" charset="0"/>
              <a:buChar char="•"/>
            </a:pPr>
            <a:r>
              <a:rPr lang="da-DK" sz="700" i="0" dirty="0" smtClean="0">
                <a:solidFill>
                  <a:schemeClr val="tx2"/>
                </a:solidFill>
                <a:latin typeface="Arial Narrow" pitchFamily="34" charset="0"/>
              </a:rPr>
              <a:t>S. Sabbagh, APS Invited Talk 2010</a:t>
            </a:r>
          </a:p>
          <a:p>
            <a:pPr marL="57150" indent="-57150">
              <a:buFont typeface="Arial" pitchFamily="34" charset="0"/>
              <a:buChar char="•"/>
            </a:pPr>
            <a:r>
              <a:rPr lang="da-DK" sz="700" i="0" dirty="0" smtClean="0">
                <a:solidFill>
                  <a:schemeClr val="tx2"/>
                </a:solidFill>
                <a:latin typeface="Arial Narrow" pitchFamily="34" charset="0"/>
              </a:rPr>
              <a:t>J. Berkery, PRL 104 (2010) 035003</a:t>
            </a:r>
          </a:p>
          <a:p>
            <a:pPr marL="57150" indent="-57150">
              <a:buFont typeface="Arial" pitchFamily="34" charset="0"/>
              <a:buChar char="•"/>
            </a:pPr>
            <a:r>
              <a:rPr lang="da-DK" sz="700" i="0" dirty="0" smtClean="0">
                <a:solidFill>
                  <a:schemeClr val="tx2"/>
                </a:solidFill>
                <a:latin typeface="Arial Narrow" pitchFamily="34" charset="0"/>
              </a:rPr>
              <a:t>J. Berkery, APS Invited Talk 2009</a:t>
            </a:r>
          </a:p>
          <a:p>
            <a:pPr marL="57150" indent="-57150">
              <a:buFont typeface="Arial" pitchFamily="34" charset="0"/>
              <a:buChar char="•"/>
            </a:pPr>
            <a:r>
              <a:rPr lang="da-DK" sz="700" i="0" dirty="0" smtClean="0">
                <a:solidFill>
                  <a:schemeClr val="tx2"/>
                </a:solidFill>
                <a:latin typeface="Arial Narrow" pitchFamily="34" charset="0"/>
              </a:rPr>
              <a:t>S. Sabbagh, NF 50 (2010) 025020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15200" y="5740467"/>
            <a:ext cx="1219200" cy="203133"/>
          </a:xfrm>
          <a:prstGeom prst="rect">
            <a:avLst/>
          </a:prstGeom>
          <a:solidFill>
            <a:srgbClr val="CCECFF"/>
          </a:solidFill>
          <a:ln w="31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tIns="0" rIns="45720" bIns="18288" rtlCol="0">
            <a:spAutoFit/>
          </a:bodyPr>
          <a:lstStyle/>
          <a:p>
            <a:pPr marL="57150" indent="-57150" algn="ctr"/>
            <a:r>
              <a:rPr lang="en-US" i="0" dirty="0" smtClean="0">
                <a:solidFill>
                  <a:schemeClr val="tx2"/>
                </a:solidFill>
                <a:latin typeface="Arial Narrow" pitchFamily="34" charset="0"/>
              </a:rPr>
              <a:t>Columbia Univ.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A44F82-50C1-4C5A-AEB1-0069AAC48EBB}" type="slidenum">
              <a:rPr lang="en-US">
                <a:solidFill>
                  <a:srgbClr val="3333CC"/>
                </a:solidFill>
                <a:latin typeface="Helvetica" pitchFamily="34" charset="0"/>
              </a:rPr>
              <a:pPr>
                <a:defRPr/>
              </a:pPr>
              <a:t>27</a:t>
            </a:fld>
            <a:endParaRPr lang="en-US">
              <a:solidFill>
                <a:srgbClr val="3333CC"/>
              </a:solidFill>
              <a:latin typeface="Helvetica" pitchFamily="34" charset="0"/>
            </a:endParaRPr>
          </a:p>
        </p:txBody>
      </p:sp>
      <p:sp>
        <p:nvSpPr>
          <p:cNvPr id="1031" name="Rectangle 4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0" dirty="0">
                <a:solidFill>
                  <a:srgbClr val="3333CC"/>
                </a:solidFill>
                <a:latin typeface="Helvetica" pitchFamily="-105" charset="0"/>
                <a:cs typeface="Arial" pitchFamily="34" charset="0"/>
              </a:rPr>
              <a:t>NSTX is first </a:t>
            </a:r>
            <a:r>
              <a:rPr lang="en-US" sz="2400" b="1" i="0" dirty="0" err="1">
                <a:solidFill>
                  <a:srgbClr val="3333CC"/>
                </a:solidFill>
                <a:latin typeface="Helvetica" pitchFamily="-105" charset="0"/>
                <a:cs typeface="Arial" pitchFamily="34" charset="0"/>
              </a:rPr>
              <a:t>tokamak</a:t>
            </a:r>
            <a:r>
              <a:rPr lang="en-US" sz="2400" b="1" i="0" dirty="0">
                <a:solidFill>
                  <a:srgbClr val="3333CC"/>
                </a:solidFill>
                <a:latin typeface="Helvetica" pitchFamily="-105" charset="0"/>
                <a:cs typeface="Arial" pitchFamily="34" charset="0"/>
              </a:rPr>
              <a:t> to implement advanced </a:t>
            </a:r>
            <a:r>
              <a:rPr lang="en-US" sz="2400" b="1" i="0" dirty="0" smtClean="0">
                <a:solidFill>
                  <a:srgbClr val="3333CC"/>
                </a:solidFill>
                <a:latin typeface="Helvetica" pitchFamily="-105" charset="0"/>
                <a:cs typeface="Arial" pitchFamily="34" charset="0"/>
              </a:rPr>
              <a:t>RWM state-space </a:t>
            </a:r>
            <a:r>
              <a:rPr lang="en-US" sz="2400" b="1" i="0" dirty="0">
                <a:solidFill>
                  <a:srgbClr val="3333CC"/>
                </a:solidFill>
                <a:latin typeface="Helvetica" pitchFamily="-105" charset="0"/>
                <a:cs typeface="Arial" pitchFamily="34" charset="0"/>
              </a:rPr>
              <a:t>controller, and has utilized it to sustain high </a:t>
            </a:r>
            <a:r>
              <a:rPr lang="en-US" sz="2400" b="1" i="0" dirty="0" err="1" smtClean="0">
                <a:solidFill>
                  <a:srgbClr val="3333CC"/>
                </a:solidFill>
                <a:latin typeface="Symbol" pitchFamily="18" charset="2"/>
                <a:cs typeface="Arial" pitchFamily="34" charset="0"/>
              </a:rPr>
              <a:t>b</a:t>
            </a:r>
            <a:r>
              <a:rPr lang="en-US" sz="2400" b="1" i="0" baseline="-25000" dirty="0" err="1" smtClean="0">
                <a:solidFill>
                  <a:srgbClr val="3333CC"/>
                </a:solidFill>
                <a:latin typeface="Helvetica" pitchFamily="-105" charset="0"/>
                <a:cs typeface="Arial" pitchFamily="34" charset="0"/>
              </a:rPr>
              <a:t>N</a:t>
            </a:r>
            <a:r>
              <a:rPr lang="en-US" sz="2400" b="1" i="0" baseline="-25000" dirty="0" smtClean="0">
                <a:solidFill>
                  <a:srgbClr val="3333CC"/>
                </a:solidFill>
                <a:latin typeface="Helvetica" pitchFamily="-105" charset="0"/>
                <a:cs typeface="Arial" pitchFamily="34" charset="0"/>
              </a:rPr>
              <a:t> </a:t>
            </a:r>
            <a:r>
              <a:rPr lang="en-US" sz="2400" b="1" i="0" dirty="0" smtClean="0">
                <a:solidFill>
                  <a:srgbClr val="3333CC"/>
                </a:solidFill>
                <a:latin typeface="Helvetica" pitchFamily="-105" charset="0"/>
                <a:cs typeface="Arial" pitchFamily="34" charset="0"/>
              </a:rPr>
              <a:t> (R10-1)</a:t>
            </a:r>
            <a:endParaRPr lang="en-US" sz="2400" b="1" i="0" dirty="0">
              <a:solidFill>
                <a:srgbClr val="3333CC"/>
              </a:solidFill>
              <a:latin typeface="Helvetica" pitchFamily="-105" charset="0"/>
              <a:cs typeface="Arial" pitchFamily="34" charset="0"/>
            </a:endParaRPr>
          </a:p>
        </p:txBody>
      </p:sp>
      <p:sp>
        <p:nvSpPr>
          <p:cNvPr id="1032" name="Rectangle 56"/>
          <p:cNvSpPr>
            <a:spLocks noChangeArrowheads="1"/>
          </p:cNvSpPr>
          <p:nvPr/>
        </p:nvSpPr>
        <p:spPr bwMode="auto">
          <a:xfrm>
            <a:off x="7804150" y="947738"/>
            <a:ext cx="1143000" cy="20478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00" b="1" i="1">
              <a:solidFill>
                <a:srgbClr val="1822CD"/>
              </a:solidFill>
              <a:latin typeface="Helvetica" pitchFamily="-105" charset="0"/>
              <a:cs typeface="Arial" pitchFamily="34" charset="0"/>
            </a:endParaRPr>
          </a:p>
        </p:txBody>
      </p:sp>
      <p:pic>
        <p:nvPicPr>
          <p:cNvPr id="103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125" y="1331913"/>
            <a:ext cx="1006475" cy="11160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03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59413" y="1312863"/>
            <a:ext cx="1017587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03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4713" y="1236663"/>
            <a:ext cx="1335087" cy="1474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36" name="AutoShape 6"/>
          <p:cNvSpPr>
            <a:spLocks noChangeArrowheads="1"/>
          </p:cNvSpPr>
          <p:nvPr/>
        </p:nvSpPr>
        <p:spPr bwMode="auto">
          <a:xfrm>
            <a:off x="2587625" y="1600200"/>
            <a:ext cx="1374775" cy="685800"/>
          </a:xfrm>
          <a:prstGeom prst="rightArrow">
            <a:avLst>
              <a:gd name="adj1" fmla="val 63818"/>
              <a:gd name="adj2" fmla="val 29568"/>
            </a:avLst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lIns="91429" tIns="45714" rIns="91429" bIns="45714" anchor="ctr"/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endParaRPr lang="en-US" b="1" i="1">
              <a:solidFill>
                <a:srgbClr val="000000"/>
              </a:solidFill>
              <a:latin typeface="Helvetica" pitchFamily="-105" charset="0"/>
              <a:cs typeface="Arial" pitchFamily="34" charset="0"/>
            </a:endParaRPr>
          </a:p>
        </p:txBody>
      </p:sp>
      <p:sp>
        <p:nvSpPr>
          <p:cNvPr id="1037" name="Text Box 65"/>
          <p:cNvSpPr txBox="1">
            <a:spLocks noChangeArrowheads="1"/>
          </p:cNvSpPr>
          <p:nvPr/>
        </p:nvSpPr>
        <p:spPr bwMode="auto">
          <a:xfrm>
            <a:off x="2030413" y="988481"/>
            <a:ext cx="1017587" cy="535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algn="ctr" defTabSz="455613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000" i="0" dirty="0">
                <a:solidFill>
                  <a:srgbClr val="FF0000"/>
                </a:solidFill>
                <a:latin typeface="Helvetica" pitchFamily="-105" charset="0"/>
                <a:cs typeface="Arial" pitchFamily="34" charset="0"/>
              </a:rPr>
              <a:t>~</a:t>
            </a:r>
            <a:r>
              <a:rPr lang="en-US" sz="1600" i="0" dirty="0">
                <a:solidFill>
                  <a:srgbClr val="FF0000"/>
                </a:solidFill>
                <a:latin typeface="Helvetica" pitchFamily="-105" charset="0"/>
                <a:cs typeface="Arial" pitchFamily="34" charset="0"/>
              </a:rPr>
              <a:t>3000+ states</a:t>
            </a:r>
            <a:endParaRPr lang="en-US" sz="1000" i="0" dirty="0">
              <a:solidFill>
                <a:srgbClr val="FF0000"/>
              </a:solidFill>
              <a:latin typeface="Helvetica" pitchFamily="-105" charset="0"/>
              <a:cs typeface="Arial" pitchFamily="34" charset="0"/>
            </a:endParaRPr>
          </a:p>
        </p:txBody>
      </p:sp>
      <p:sp>
        <p:nvSpPr>
          <p:cNvPr id="1038" name="Text Box 73"/>
          <p:cNvSpPr txBox="1">
            <a:spLocks noChangeArrowheads="1"/>
          </p:cNvSpPr>
          <p:nvPr/>
        </p:nvSpPr>
        <p:spPr bwMode="auto">
          <a:xfrm>
            <a:off x="0" y="988481"/>
            <a:ext cx="966787" cy="535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algn="ctr" defTabSz="455613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600" i="0" u="sng" dirty="0">
                <a:solidFill>
                  <a:srgbClr val="0000FF"/>
                </a:solidFill>
                <a:latin typeface="Helvetica" pitchFamily="-105" charset="0"/>
                <a:cs typeface="Arial" pitchFamily="34" charset="0"/>
              </a:rPr>
              <a:t>Full 3-D model</a:t>
            </a:r>
          </a:p>
        </p:txBody>
      </p:sp>
      <p:sp>
        <p:nvSpPr>
          <p:cNvPr id="1039" name="Text Box 80"/>
          <p:cNvSpPr txBox="1">
            <a:spLocks noChangeArrowheads="1"/>
          </p:cNvSpPr>
          <p:nvPr/>
        </p:nvSpPr>
        <p:spPr bwMode="auto">
          <a:xfrm>
            <a:off x="4038601" y="1398588"/>
            <a:ext cx="13589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4" rIns="91429" bIns="45714">
            <a:spAutoFit/>
          </a:bodyPr>
          <a:lstStyle/>
          <a:p>
            <a:pPr algn="ctr" defTabSz="455613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i="1" dirty="0">
                <a:solidFill>
                  <a:srgbClr val="0000FF"/>
                </a:solidFill>
                <a:latin typeface="Helvetica" pitchFamily="-105" charset="0"/>
                <a:cs typeface="Arial" pitchFamily="34" charset="0"/>
              </a:rPr>
              <a:t>RWM</a:t>
            </a:r>
            <a:br>
              <a:rPr lang="en-US" sz="1400" i="1" dirty="0">
                <a:solidFill>
                  <a:srgbClr val="0000FF"/>
                </a:solidFill>
                <a:latin typeface="Helvetica" pitchFamily="-105" charset="0"/>
                <a:cs typeface="Arial" pitchFamily="34" charset="0"/>
              </a:rPr>
            </a:br>
            <a:r>
              <a:rPr lang="en-US" sz="1400" i="1" dirty="0" err="1" smtClean="0">
                <a:solidFill>
                  <a:srgbClr val="0000FF"/>
                </a:solidFill>
                <a:latin typeface="Helvetica" pitchFamily="-105" charset="0"/>
                <a:cs typeface="Arial" pitchFamily="34" charset="0"/>
              </a:rPr>
              <a:t>eigenfunction</a:t>
            </a:r>
            <a:r>
              <a:rPr lang="en-US" sz="1400" i="1" dirty="0" smtClean="0">
                <a:solidFill>
                  <a:srgbClr val="0000FF"/>
                </a:solidFill>
                <a:latin typeface="Helvetica" pitchFamily="-105" charset="0"/>
                <a:cs typeface="Arial" pitchFamily="34" charset="0"/>
              </a:rPr>
              <a:t> (</a:t>
            </a:r>
            <a:r>
              <a:rPr lang="en-US" sz="1400" i="1" dirty="0">
                <a:solidFill>
                  <a:srgbClr val="0000FF"/>
                </a:solidFill>
                <a:latin typeface="Helvetica" pitchFamily="-105" charset="0"/>
                <a:cs typeface="Arial" pitchFamily="34" charset="0"/>
              </a:rPr>
              <a:t>2 </a:t>
            </a:r>
            <a:r>
              <a:rPr lang="en-US" sz="1400" i="1" dirty="0" smtClean="0">
                <a:solidFill>
                  <a:srgbClr val="0000FF"/>
                </a:solidFill>
                <a:latin typeface="Helvetica" pitchFamily="-105" charset="0"/>
                <a:cs typeface="Arial" pitchFamily="34" charset="0"/>
              </a:rPr>
              <a:t>phases,     2 </a:t>
            </a:r>
            <a:r>
              <a:rPr lang="en-US" sz="1400" i="1" dirty="0">
                <a:solidFill>
                  <a:srgbClr val="0000FF"/>
                </a:solidFill>
                <a:latin typeface="Helvetica" pitchFamily="-105" charset="0"/>
                <a:cs typeface="Arial" pitchFamily="34" charset="0"/>
              </a:rPr>
              <a:t>states)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495800" y="2382838"/>
          <a:ext cx="838200" cy="384175"/>
        </p:xfrm>
        <a:graphic>
          <a:graphicData uri="http://schemas.openxmlformats.org/presentationml/2006/ole">
            <p:oleObj spid="_x0000_s968706" name="Equation" r:id="rId6" imgW="469800" imgH="215640" progId="Equation.3">
              <p:embed/>
            </p:oleObj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5865813" y="2443163"/>
          <a:ext cx="295275" cy="407987"/>
        </p:xfrm>
        <a:graphic>
          <a:graphicData uri="http://schemas.openxmlformats.org/presentationml/2006/ole">
            <p:oleObj spid="_x0000_s968707" name="Equation" r:id="rId7" imgW="164880" imgH="228600" progId="Equation.3">
              <p:embed/>
            </p:oleObj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6988175" y="2438400"/>
          <a:ext cx="293688" cy="385763"/>
        </p:xfrm>
        <a:graphic>
          <a:graphicData uri="http://schemas.openxmlformats.org/presentationml/2006/ole">
            <p:oleObj spid="_x0000_s968708" name="Equation" r:id="rId8" imgW="164880" imgH="215640" progId="Equation.3">
              <p:embed/>
            </p:oleObj>
          </a:graphicData>
        </a:graphic>
      </p:graphicFrame>
      <p:graphicFrame>
        <p:nvGraphicFramePr>
          <p:cNvPr id="1029" name="Object 5"/>
          <p:cNvGraphicFramePr>
            <a:graphicFrameLocks noChangeAspect="1"/>
          </p:cNvGraphicFramePr>
          <p:nvPr/>
        </p:nvGraphicFramePr>
        <p:xfrm>
          <a:off x="8156575" y="2465387"/>
          <a:ext cx="365125" cy="407988"/>
        </p:xfrm>
        <a:graphic>
          <a:graphicData uri="http://schemas.openxmlformats.org/presentationml/2006/ole">
            <p:oleObj spid="_x0000_s968709" name="Equation" r:id="rId9" imgW="203040" imgH="228600" progId="Equation.3">
              <p:embed/>
            </p:oleObj>
          </a:graphicData>
        </a:graphic>
      </p:graphicFrame>
      <p:sp>
        <p:nvSpPr>
          <p:cNvPr id="1040" name="Text Box 92"/>
          <p:cNvSpPr txBox="1">
            <a:spLocks noChangeArrowheads="1"/>
          </p:cNvSpPr>
          <p:nvPr/>
        </p:nvSpPr>
        <p:spPr bwMode="auto">
          <a:xfrm>
            <a:off x="7848600" y="2743200"/>
            <a:ext cx="9540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algn="ctr" defTabSz="455613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i="1" dirty="0">
                <a:solidFill>
                  <a:srgbClr val="000000"/>
                </a:solidFill>
                <a:latin typeface="Helvetica" pitchFamily="-105" charset="0"/>
                <a:cs typeface="Arial" pitchFamily="34" charset="0"/>
              </a:rPr>
              <a:t>truncate</a:t>
            </a:r>
          </a:p>
        </p:txBody>
      </p:sp>
      <p:sp>
        <p:nvSpPr>
          <p:cNvPr id="1041" name="Rectangle 98"/>
          <p:cNvSpPr>
            <a:spLocks noChangeArrowheads="1"/>
          </p:cNvSpPr>
          <p:nvPr/>
        </p:nvSpPr>
        <p:spPr bwMode="auto">
          <a:xfrm>
            <a:off x="4862513" y="920750"/>
            <a:ext cx="2874962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 u="sng" dirty="0">
                <a:solidFill>
                  <a:srgbClr val="0000FF"/>
                </a:solidFill>
                <a:latin typeface="Helvetica" pitchFamily="-105" charset="0"/>
                <a:cs typeface="Arial" pitchFamily="34" charset="0"/>
              </a:rPr>
              <a:t>State reduction (&lt; 20 states)</a:t>
            </a:r>
            <a:endParaRPr lang="en-US" sz="1600" i="1" dirty="0">
              <a:solidFill>
                <a:srgbClr val="0000FF"/>
              </a:solidFill>
              <a:latin typeface="Helvetica" pitchFamily="-105" charset="0"/>
              <a:cs typeface="Arial" pitchFamily="34" charset="0"/>
            </a:endParaRPr>
          </a:p>
        </p:txBody>
      </p:sp>
      <p:sp>
        <p:nvSpPr>
          <p:cNvPr id="1042" name="Rectangle 162"/>
          <p:cNvSpPr>
            <a:spLocks noChangeArrowheads="1"/>
          </p:cNvSpPr>
          <p:nvPr/>
        </p:nvSpPr>
        <p:spPr bwMode="auto">
          <a:xfrm>
            <a:off x="4572000" y="3025775"/>
            <a:ext cx="31670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u="sng">
                <a:solidFill>
                  <a:srgbClr val="0000FF"/>
                </a:solidFill>
                <a:latin typeface="Helvetica" pitchFamily="-105" charset="0"/>
                <a:cs typeface="Arial" pitchFamily="34" charset="0"/>
              </a:rPr>
              <a:t>State space feedback with 12 states</a:t>
            </a:r>
          </a:p>
        </p:txBody>
      </p:sp>
      <p:sp>
        <p:nvSpPr>
          <p:cNvPr id="1043" name="Rectangle 51"/>
          <p:cNvSpPr>
            <a:spLocks noChangeArrowheads="1"/>
          </p:cNvSpPr>
          <p:nvPr/>
        </p:nvSpPr>
        <p:spPr bwMode="auto">
          <a:xfrm>
            <a:off x="152400" y="3733800"/>
            <a:ext cx="3657599" cy="233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4" rIns="91429" bIns="45714">
            <a:spAutoFit/>
          </a:bodyPr>
          <a:lstStyle/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tabLst>
                <a:tab pos="114300" algn="l"/>
              </a:tabLst>
            </a:pPr>
            <a:r>
              <a:rPr lang="en-US" sz="1600" i="0" dirty="0">
                <a:solidFill>
                  <a:srgbClr val="000000"/>
                </a:solidFill>
                <a:latin typeface="Helvetica" pitchFamily="-105" charset="0"/>
                <a:cs typeface="Arial" pitchFamily="34" charset="0"/>
              </a:rPr>
              <a:t>Controller </a:t>
            </a:r>
            <a:r>
              <a:rPr lang="en-US" sz="1600" i="0" dirty="0" smtClean="0">
                <a:solidFill>
                  <a:srgbClr val="000000"/>
                </a:solidFill>
                <a:latin typeface="Helvetica" pitchFamily="-105" charset="0"/>
                <a:cs typeface="Arial" pitchFamily="34" charset="0"/>
              </a:rPr>
              <a:t>can compensate for </a:t>
            </a:r>
            <a:r>
              <a:rPr lang="en-US" sz="1600" i="0" dirty="0">
                <a:solidFill>
                  <a:srgbClr val="000000"/>
                </a:solidFill>
                <a:latin typeface="Helvetica" pitchFamily="-105" charset="0"/>
                <a:cs typeface="Arial" pitchFamily="34" charset="0"/>
              </a:rPr>
              <a:t>wall currents</a:t>
            </a:r>
          </a:p>
          <a:p>
            <a:pPr marL="403225" lvl="1" indent="-177800" eaLnBrk="0" fontAlgn="base" hangingPunct="0">
              <a:spcBef>
                <a:spcPct val="15000"/>
              </a:spcBef>
              <a:spcAft>
                <a:spcPct val="0"/>
              </a:spcAft>
              <a:buClr>
                <a:srgbClr val="3333FF"/>
              </a:buClr>
              <a:buSzPct val="75000"/>
              <a:buFont typeface="Wingdings" pitchFamily="2" charset="2"/>
              <a:buChar char="Ø"/>
            </a:pPr>
            <a:r>
              <a:rPr lang="en-US" sz="1400" i="0" dirty="0">
                <a:solidFill>
                  <a:srgbClr val="3333FF"/>
                </a:solidFill>
                <a:latin typeface="Helvetica" pitchFamily="-105" charset="0"/>
                <a:cs typeface="Arial" pitchFamily="34" charset="0"/>
              </a:rPr>
              <a:t>Including mode-induced current</a:t>
            </a:r>
          </a:p>
          <a:p>
            <a:pPr marL="403225" lvl="1" indent="-177800" eaLnBrk="0" fontAlgn="base" hangingPunct="0">
              <a:spcBef>
                <a:spcPct val="15000"/>
              </a:spcBef>
              <a:spcAft>
                <a:spcPct val="0"/>
              </a:spcAft>
              <a:buClr>
                <a:srgbClr val="3333FF"/>
              </a:buClr>
              <a:buSzPct val="75000"/>
              <a:buFont typeface="Wingdings" pitchFamily="2" charset="2"/>
              <a:buChar char="Ø"/>
            </a:pPr>
            <a:r>
              <a:rPr lang="en-US" sz="1400" i="0" dirty="0">
                <a:solidFill>
                  <a:srgbClr val="3333FF"/>
                </a:solidFill>
                <a:latin typeface="Helvetica" pitchFamily="-105" charset="0"/>
                <a:cs typeface="Arial" pitchFamily="34" charset="0"/>
              </a:rPr>
              <a:t>Examined for ITER</a:t>
            </a:r>
            <a:endParaRPr lang="en-US" sz="900" i="0" dirty="0">
              <a:solidFill>
                <a:srgbClr val="000000"/>
              </a:solidFill>
              <a:latin typeface="Helvetica" pitchFamily="-105" charset="0"/>
              <a:cs typeface="Arial" pitchFamily="34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</a:pPr>
            <a:r>
              <a:rPr lang="en-US" sz="1600" i="0" dirty="0">
                <a:solidFill>
                  <a:srgbClr val="000000"/>
                </a:solidFill>
                <a:latin typeface="Helvetica" pitchFamily="-105" charset="0"/>
                <a:cs typeface="Arial" pitchFamily="34" charset="0"/>
              </a:rPr>
              <a:t>Successful initial experiments</a:t>
            </a:r>
          </a:p>
          <a:p>
            <a:pPr marL="403225" lvl="1" indent="-177800" eaLnBrk="0" fontAlgn="base" hangingPunct="0">
              <a:spcBef>
                <a:spcPct val="15000"/>
              </a:spcBef>
              <a:spcAft>
                <a:spcPct val="0"/>
              </a:spcAft>
              <a:buClr>
                <a:srgbClr val="3333FF"/>
              </a:buClr>
              <a:buSzPct val="75000"/>
              <a:buFont typeface="Wingdings" pitchFamily="2" charset="2"/>
              <a:buChar char="Ø"/>
            </a:pPr>
            <a:r>
              <a:rPr lang="en-US" sz="1400" i="0" dirty="0">
                <a:solidFill>
                  <a:srgbClr val="3333FF"/>
                </a:solidFill>
                <a:latin typeface="Helvetica" pitchFamily="-105" charset="0"/>
                <a:cs typeface="Arial" pitchFamily="34" charset="0"/>
              </a:rPr>
              <a:t>Suppressed disruption due to n = 1 applied error field</a:t>
            </a:r>
          </a:p>
          <a:p>
            <a:pPr marL="403225" lvl="1" indent="-177800" eaLnBrk="0" fontAlgn="base" hangingPunct="0">
              <a:spcBef>
                <a:spcPct val="15000"/>
              </a:spcBef>
              <a:spcAft>
                <a:spcPct val="0"/>
              </a:spcAft>
              <a:buClr>
                <a:srgbClr val="3333FF"/>
              </a:buClr>
              <a:buSzPct val="75000"/>
              <a:buFont typeface="Wingdings" pitchFamily="2" charset="2"/>
              <a:buChar char="Ø"/>
            </a:pPr>
            <a:r>
              <a:rPr lang="en-US" sz="1400" i="0" dirty="0">
                <a:solidFill>
                  <a:srgbClr val="3333FF"/>
                </a:solidFill>
                <a:latin typeface="Helvetica" pitchFamily="-105" charset="0"/>
                <a:cs typeface="Arial" pitchFamily="34" charset="0"/>
              </a:rPr>
              <a:t>Best feedback phase produced long pulse, </a:t>
            </a:r>
            <a:r>
              <a:rPr lang="en-US" sz="1400" i="0" dirty="0" err="1">
                <a:solidFill>
                  <a:srgbClr val="3333FF"/>
                </a:solidFill>
                <a:latin typeface="Symbol" pitchFamily="18" charset="2"/>
                <a:cs typeface="Arial" pitchFamily="34" charset="0"/>
              </a:rPr>
              <a:t>b</a:t>
            </a:r>
            <a:r>
              <a:rPr lang="en-US" sz="1400" i="0" baseline="-25000" dirty="0" err="1">
                <a:solidFill>
                  <a:srgbClr val="3333FF"/>
                </a:solidFill>
                <a:latin typeface="Helvetica" pitchFamily="-105" charset="0"/>
                <a:cs typeface="Arial" pitchFamily="34" charset="0"/>
              </a:rPr>
              <a:t>N</a:t>
            </a:r>
            <a:r>
              <a:rPr lang="en-US" sz="1400" i="0" dirty="0">
                <a:solidFill>
                  <a:srgbClr val="3333FF"/>
                </a:solidFill>
                <a:latin typeface="Helvetica" pitchFamily="-105" charset="0"/>
                <a:cs typeface="Arial" pitchFamily="34" charset="0"/>
              </a:rPr>
              <a:t> = 6.4, </a:t>
            </a:r>
            <a:r>
              <a:rPr lang="en-US" sz="1400" i="0" dirty="0" err="1">
                <a:solidFill>
                  <a:srgbClr val="3333FF"/>
                </a:solidFill>
                <a:latin typeface="Symbol" pitchFamily="18" charset="2"/>
                <a:cs typeface="Arial" pitchFamily="34" charset="0"/>
              </a:rPr>
              <a:t>b</a:t>
            </a:r>
            <a:r>
              <a:rPr lang="en-US" sz="1400" i="0" baseline="-25000" dirty="0" err="1">
                <a:solidFill>
                  <a:srgbClr val="3333FF"/>
                </a:solidFill>
                <a:latin typeface="Helvetica" pitchFamily="-105" charset="0"/>
                <a:cs typeface="Arial" pitchFamily="34" charset="0"/>
              </a:rPr>
              <a:t>N</a:t>
            </a:r>
            <a:r>
              <a:rPr lang="en-US" sz="1400" i="0" baseline="-25000" dirty="0">
                <a:solidFill>
                  <a:srgbClr val="3333FF"/>
                </a:solidFill>
                <a:latin typeface="Helvetica" pitchFamily="-105" charset="0"/>
                <a:cs typeface="Arial" pitchFamily="34" charset="0"/>
              </a:rPr>
              <a:t> </a:t>
            </a:r>
            <a:r>
              <a:rPr lang="en-US" sz="1400" i="0" dirty="0">
                <a:solidFill>
                  <a:srgbClr val="3333FF"/>
                </a:solidFill>
                <a:latin typeface="Helvetica" pitchFamily="-105" charset="0"/>
                <a:cs typeface="Arial" pitchFamily="34" charset="0"/>
              </a:rPr>
              <a:t>/ </a:t>
            </a:r>
            <a:r>
              <a:rPr lang="en-US" sz="1400" i="0" dirty="0" err="1">
                <a:solidFill>
                  <a:srgbClr val="3333FF"/>
                </a:solidFill>
                <a:latin typeface="Helvetica" pitchFamily="-105" charset="0"/>
                <a:cs typeface="Arial" pitchFamily="34" charset="0"/>
              </a:rPr>
              <a:t>l</a:t>
            </a:r>
            <a:r>
              <a:rPr lang="en-US" sz="1400" i="0" baseline="-25000" dirty="0" err="1">
                <a:solidFill>
                  <a:srgbClr val="3333FF"/>
                </a:solidFill>
                <a:latin typeface="Helvetica" pitchFamily="-105" charset="0"/>
                <a:cs typeface="Arial" pitchFamily="34" charset="0"/>
              </a:rPr>
              <a:t>i</a:t>
            </a:r>
            <a:r>
              <a:rPr lang="en-US" sz="1400" i="0" dirty="0">
                <a:solidFill>
                  <a:srgbClr val="3333FF"/>
                </a:solidFill>
                <a:latin typeface="Helvetica" pitchFamily="-105" charset="0"/>
                <a:cs typeface="Arial" pitchFamily="34" charset="0"/>
              </a:rPr>
              <a:t> = 13</a:t>
            </a:r>
          </a:p>
        </p:txBody>
      </p:sp>
      <p:pic>
        <p:nvPicPr>
          <p:cNvPr id="1044" name="Picture 5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69238" y="1371600"/>
            <a:ext cx="1004887" cy="1112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45" name="Text Box 55"/>
          <p:cNvSpPr txBox="1">
            <a:spLocks noChangeArrowheads="1"/>
          </p:cNvSpPr>
          <p:nvPr/>
        </p:nvSpPr>
        <p:spPr bwMode="auto">
          <a:xfrm>
            <a:off x="228600" y="2743200"/>
            <a:ext cx="3392487" cy="6461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FF"/>
                </a:solidFill>
                <a:latin typeface="Helvetica" pitchFamily="-105" charset="0"/>
                <a:cs typeface="Arial" pitchFamily="34" charset="0"/>
              </a:rPr>
              <a:t>- </a:t>
            </a:r>
            <a:r>
              <a:rPr lang="en-US" sz="1400" dirty="0" smtClean="0">
                <a:solidFill>
                  <a:srgbClr val="0000FF"/>
                </a:solidFill>
                <a:latin typeface="Helvetica" pitchFamily="-105" charset="0"/>
                <a:cs typeface="Arial" pitchFamily="34" charset="0"/>
              </a:rPr>
              <a:t>Device </a:t>
            </a:r>
            <a:r>
              <a:rPr lang="en-US" sz="1400" dirty="0">
                <a:solidFill>
                  <a:srgbClr val="0000FF"/>
                </a:solidFill>
                <a:latin typeface="Helvetica" pitchFamily="-105" charset="0"/>
                <a:cs typeface="Arial" pitchFamily="34" charset="0"/>
              </a:rPr>
              <a:t>R, L, mutual inductances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1400" dirty="0">
                <a:solidFill>
                  <a:srgbClr val="0000FF"/>
                </a:solidFill>
                <a:latin typeface="Helvetica" pitchFamily="-105" charset="0"/>
                <a:cs typeface="Arial" pitchFamily="34" charset="0"/>
              </a:rPr>
              <a:t> </a:t>
            </a:r>
            <a:r>
              <a:rPr lang="en-US" sz="1400" dirty="0" smtClean="0">
                <a:solidFill>
                  <a:srgbClr val="0000FF"/>
                </a:solidFill>
                <a:latin typeface="Helvetica" pitchFamily="-105" charset="0"/>
                <a:cs typeface="Arial" pitchFamily="34" charset="0"/>
              </a:rPr>
              <a:t>Instability </a:t>
            </a:r>
            <a:r>
              <a:rPr lang="en-US" sz="1400" dirty="0">
                <a:solidFill>
                  <a:srgbClr val="0000FF"/>
                </a:solidFill>
                <a:latin typeface="Helvetica" pitchFamily="-105" charset="0"/>
                <a:cs typeface="Arial" pitchFamily="34" charset="0"/>
              </a:rPr>
              <a:t>B field / plasma response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1400" dirty="0">
                <a:solidFill>
                  <a:srgbClr val="0000FF"/>
                </a:solidFill>
                <a:latin typeface="Helvetica" pitchFamily="-105" charset="0"/>
                <a:cs typeface="Arial" pitchFamily="34" charset="0"/>
              </a:rPr>
              <a:t> </a:t>
            </a:r>
            <a:r>
              <a:rPr lang="en-US" sz="1400" dirty="0" smtClean="0">
                <a:solidFill>
                  <a:srgbClr val="0000FF"/>
                </a:solidFill>
                <a:latin typeface="Helvetica" pitchFamily="-105" charset="0"/>
                <a:cs typeface="Arial" pitchFamily="34" charset="0"/>
              </a:rPr>
              <a:t>Modeled </a:t>
            </a:r>
            <a:r>
              <a:rPr lang="en-US" sz="1400" dirty="0">
                <a:solidFill>
                  <a:srgbClr val="0000FF"/>
                </a:solidFill>
                <a:latin typeface="Helvetica" pitchFamily="-105" charset="0"/>
                <a:cs typeface="Arial" pitchFamily="34" charset="0"/>
              </a:rPr>
              <a:t>sensor response</a:t>
            </a:r>
          </a:p>
        </p:txBody>
      </p:sp>
      <p:pic>
        <p:nvPicPr>
          <p:cNvPr id="1046" name="Picture 23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038600" y="3294063"/>
            <a:ext cx="5080000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7966961" y="457200"/>
            <a:ext cx="1024639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tIns="0" bIns="0" rtlCol="0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R10-1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362200" y="4579745"/>
            <a:ext cx="1524000" cy="144655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tIns="18288" rIns="45720" bIns="18288" rtlCol="0">
            <a:spAutoFit/>
          </a:bodyPr>
          <a:lstStyle/>
          <a:p>
            <a:pPr marL="57150" indent="-57150">
              <a:buFont typeface="Arial" pitchFamily="34" charset="0"/>
              <a:buChar char="•"/>
            </a:pPr>
            <a:r>
              <a:rPr lang="da-DK" sz="700" i="0" dirty="0" smtClean="0">
                <a:solidFill>
                  <a:schemeClr val="tx2"/>
                </a:solidFill>
                <a:latin typeface="Arial Narrow" pitchFamily="34" charset="0"/>
              </a:rPr>
              <a:t>O. Katsuro-Hopkins, NF 47 (2007) 1157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85800" y="6148423"/>
            <a:ext cx="1600200" cy="252377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tIns="18288" rIns="45720" bIns="18288" rtlCol="0">
            <a:spAutoFit/>
          </a:bodyPr>
          <a:lstStyle/>
          <a:p>
            <a:pPr marL="57150" indent="-57150">
              <a:buFont typeface="Arial" pitchFamily="34" charset="0"/>
              <a:buChar char="•"/>
            </a:pPr>
            <a:r>
              <a:rPr lang="fr-FR" sz="700" i="0" dirty="0" smtClean="0">
                <a:solidFill>
                  <a:schemeClr val="tx2"/>
                </a:solidFill>
                <a:latin typeface="Arial Narrow" pitchFamily="34" charset="0"/>
              </a:rPr>
              <a:t>S. </a:t>
            </a:r>
            <a:r>
              <a:rPr lang="fr-FR" sz="700" i="0" dirty="0" err="1" smtClean="0">
                <a:solidFill>
                  <a:schemeClr val="tx2"/>
                </a:solidFill>
                <a:latin typeface="Arial Narrow" pitchFamily="34" charset="0"/>
              </a:rPr>
              <a:t>Sabbagh</a:t>
            </a:r>
            <a:r>
              <a:rPr lang="fr-FR" sz="700" i="0" dirty="0" smtClean="0">
                <a:solidFill>
                  <a:schemeClr val="tx2"/>
                </a:solidFill>
                <a:latin typeface="Arial Narrow" pitchFamily="34" charset="0"/>
              </a:rPr>
              <a:t>, APS </a:t>
            </a:r>
            <a:r>
              <a:rPr lang="fr-FR" sz="700" i="0" dirty="0" err="1" smtClean="0">
                <a:solidFill>
                  <a:schemeClr val="tx2"/>
                </a:solidFill>
                <a:latin typeface="Arial Narrow" pitchFamily="34" charset="0"/>
              </a:rPr>
              <a:t>Invited</a:t>
            </a:r>
            <a:r>
              <a:rPr lang="fr-FR" sz="700" i="0" dirty="0" smtClean="0">
                <a:solidFill>
                  <a:schemeClr val="tx2"/>
                </a:solidFill>
                <a:latin typeface="Arial Narrow" pitchFamily="34" charset="0"/>
              </a:rPr>
              <a:t> Talk 2010</a:t>
            </a:r>
          </a:p>
          <a:p>
            <a:pPr marL="57150" indent="-57150">
              <a:buFont typeface="Arial" pitchFamily="34" charset="0"/>
              <a:buChar char="•"/>
            </a:pPr>
            <a:r>
              <a:rPr lang="fr-FR" sz="700" i="0" dirty="0" smtClean="0">
                <a:solidFill>
                  <a:schemeClr val="tx2"/>
                </a:solidFill>
                <a:latin typeface="Arial Narrow" pitchFamily="34" charset="0"/>
              </a:rPr>
              <a:t>S. </a:t>
            </a:r>
            <a:r>
              <a:rPr lang="fr-FR" sz="700" i="0" dirty="0" err="1" smtClean="0">
                <a:solidFill>
                  <a:schemeClr val="tx2"/>
                </a:solidFill>
                <a:latin typeface="Arial Narrow" pitchFamily="34" charset="0"/>
              </a:rPr>
              <a:t>Sabbagh</a:t>
            </a:r>
            <a:r>
              <a:rPr lang="fr-FR" sz="700" i="0" dirty="0" smtClean="0">
                <a:solidFill>
                  <a:schemeClr val="tx2"/>
                </a:solidFill>
                <a:latin typeface="Arial Narrow" pitchFamily="34" charset="0"/>
              </a:rPr>
              <a:t>, IAEA FEC 2010 Oral EXS/5-5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743200" y="6172200"/>
            <a:ext cx="1066800" cy="203133"/>
          </a:xfrm>
          <a:prstGeom prst="rect">
            <a:avLst/>
          </a:prstGeom>
          <a:solidFill>
            <a:srgbClr val="CCECFF"/>
          </a:solidFill>
          <a:ln w="31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tIns="0" rIns="45720" bIns="18288" rtlCol="0">
            <a:spAutoFit/>
          </a:bodyPr>
          <a:lstStyle/>
          <a:p>
            <a:pPr marL="57150" indent="-57150" algn="ctr"/>
            <a:r>
              <a:rPr lang="en-US" i="0" dirty="0" smtClean="0">
                <a:solidFill>
                  <a:schemeClr val="tx2"/>
                </a:solidFill>
                <a:latin typeface="Arial Narrow" pitchFamily="34" charset="0"/>
              </a:rPr>
              <a:t>Columbia Univ.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8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 of the marginal island width gives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information </a:t>
            </a:r>
            <a:r>
              <a:rPr lang="en-US" dirty="0"/>
              <a:t>on small island stabilizing physics</a:t>
            </a:r>
          </a:p>
        </p:txBody>
      </p:sp>
      <p:sp>
        <p:nvSpPr>
          <p:cNvPr id="1848326" name="Rectangle 6"/>
          <p:cNvSpPr>
            <a:spLocks noChangeArrowheads="1"/>
          </p:cNvSpPr>
          <p:nvPr/>
        </p:nvSpPr>
        <p:spPr bwMode="auto">
          <a:xfrm>
            <a:off x="0" y="4876800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25425" indent="-225425" eaLnBrk="0" hangingPunct="0">
              <a:spcBef>
                <a:spcPct val="40000"/>
              </a:spcBef>
              <a:buSzPct val="100000"/>
              <a:buFont typeface="Arial" pitchFamily="34" charset="0"/>
              <a:buChar char="•"/>
            </a:pPr>
            <a:r>
              <a:rPr lang="en-US" sz="1800" b="0" i="0" dirty="0">
                <a:solidFill>
                  <a:schemeClr val="tx1"/>
                </a:solidFill>
                <a:latin typeface="Arial" pitchFamily="34" charset="0"/>
              </a:rPr>
              <a:t>Balance of terms in modified Rutherford equation shows that curvature term dominates over </a:t>
            </a:r>
            <a:r>
              <a:rPr lang="en-US" sz="1800" b="0" i="0" dirty="0">
                <a:solidFill>
                  <a:schemeClr val="tx1"/>
                </a:solidFill>
                <a:latin typeface="Symbol" pitchFamily="18" charset="2"/>
              </a:rPr>
              <a:t>D</a:t>
            </a:r>
            <a:r>
              <a:rPr lang="en-US" sz="1800" b="0" i="0" dirty="0">
                <a:solidFill>
                  <a:schemeClr val="tx1"/>
                </a:solidFill>
                <a:latin typeface="Arial" pitchFamily="34" charset="0"/>
              </a:rPr>
              <a:t>’ for NSTX plasmas; curvature term negligible for DIII-D plasmas</a:t>
            </a:r>
          </a:p>
          <a:p>
            <a:pPr marL="225425" indent="-225425" eaLnBrk="0" hangingPunct="0">
              <a:spcBef>
                <a:spcPct val="40000"/>
              </a:spcBef>
              <a:buSzPct val="100000"/>
              <a:buFont typeface="Arial" pitchFamily="34" charset="0"/>
              <a:buChar char="•"/>
            </a:pPr>
            <a:r>
              <a:rPr lang="en-US" sz="1800" b="0" i="0" dirty="0" smtClean="0">
                <a:solidFill>
                  <a:schemeClr val="tx1"/>
                </a:solidFill>
                <a:latin typeface="Arial" pitchFamily="34" charset="0"/>
              </a:rPr>
              <a:t>Studying error </a:t>
            </a:r>
            <a:r>
              <a:rPr lang="en-US" sz="1800" b="0" i="0" dirty="0">
                <a:solidFill>
                  <a:schemeClr val="tx1"/>
                </a:solidFill>
                <a:latin typeface="Arial" pitchFamily="34" charset="0"/>
              </a:rPr>
              <a:t>field threshold scaling for mode locking in H-modes (Buttery; J-K Park)</a:t>
            </a:r>
          </a:p>
          <a:p>
            <a:pPr marL="225425" indent="-225425" eaLnBrk="0" hangingPunct="0">
              <a:spcBef>
                <a:spcPct val="40000"/>
              </a:spcBef>
              <a:buSzPct val="100000"/>
              <a:buFont typeface="Arial" pitchFamily="34" charset="0"/>
              <a:buChar char="•"/>
            </a:pPr>
            <a:r>
              <a:rPr lang="en-US" sz="1800" i="0" u="sng" dirty="0" smtClean="0">
                <a:solidFill>
                  <a:schemeClr val="tx1"/>
                </a:solidFill>
                <a:latin typeface="Arial" pitchFamily="34" charset="0"/>
              </a:rPr>
              <a:t>2011-12 Plans</a:t>
            </a:r>
            <a:r>
              <a:rPr lang="en-US" sz="1800" b="0" i="0" dirty="0" smtClean="0">
                <a:solidFill>
                  <a:schemeClr val="tx1"/>
                </a:solidFill>
                <a:latin typeface="Arial" pitchFamily="34" charset="0"/>
              </a:rPr>
              <a:t>: </a:t>
            </a:r>
            <a:r>
              <a:rPr lang="en-US" sz="1800" b="0" i="0" dirty="0">
                <a:solidFill>
                  <a:schemeClr val="tx1"/>
                </a:solidFill>
                <a:latin typeface="Arial" pitchFamily="34" charset="0"/>
              </a:rPr>
              <a:t>Extend present mode locking density, and NTV offset rotation studies to </a:t>
            </a:r>
            <a:r>
              <a:rPr lang="en-US" sz="1800" b="0" i="0" dirty="0" smtClean="0">
                <a:solidFill>
                  <a:schemeClr val="tx1"/>
                </a:solidFill>
                <a:latin typeface="Arial" pitchFamily="34" charset="0"/>
              </a:rPr>
              <a:t>low-torque </a:t>
            </a:r>
            <a:r>
              <a:rPr lang="en-US" sz="1800" b="0" i="0" dirty="0">
                <a:solidFill>
                  <a:schemeClr val="tx1"/>
                </a:solidFill>
                <a:latin typeface="Arial" pitchFamily="34" charset="0"/>
              </a:rPr>
              <a:t>(</a:t>
            </a:r>
            <a:r>
              <a:rPr lang="en-US" sz="1800" b="0" i="0" dirty="0" smtClean="0">
                <a:solidFill>
                  <a:schemeClr val="tx1"/>
                </a:solidFill>
                <a:latin typeface="Arial" pitchFamily="34" charset="0"/>
              </a:rPr>
              <a:t>RF-heated) </a:t>
            </a:r>
            <a:r>
              <a:rPr lang="en-US" sz="1800" b="0" i="0" dirty="0">
                <a:solidFill>
                  <a:schemeClr val="tx1"/>
                </a:solidFill>
                <a:latin typeface="Arial" pitchFamily="34" charset="0"/>
              </a:rPr>
              <a:t>plasmas </a:t>
            </a:r>
          </a:p>
        </p:txBody>
      </p:sp>
      <p:pic>
        <p:nvPicPr>
          <p:cNvPr id="101683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8493" y="1068387"/>
            <a:ext cx="5718107" cy="365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32"/>
          <p:cNvSpPr txBox="1">
            <a:spLocks noChangeArrowheads="1"/>
          </p:cNvSpPr>
          <p:nvPr/>
        </p:nvSpPr>
        <p:spPr bwMode="auto">
          <a:xfrm>
            <a:off x="7086600" y="3165902"/>
            <a:ext cx="1981200" cy="415498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14300" indent="-114300" eaLnBrk="0" hangingPunct="0">
              <a:spcBef>
                <a:spcPct val="0"/>
              </a:spcBef>
              <a:buFont typeface="Arial" pitchFamily="34" charset="0"/>
              <a:buChar char="•"/>
            </a:pPr>
            <a:r>
              <a:rPr lang="en-US" sz="1050" b="0" i="0" dirty="0" smtClean="0">
                <a:solidFill>
                  <a:schemeClr val="tx1"/>
                </a:solidFill>
                <a:latin typeface="Arial" pitchFamily="34" charset="0"/>
              </a:rPr>
              <a:t>R. La </a:t>
            </a:r>
            <a:r>
              <a:rPr lang="en-US" sz="1050" b="0" i="0" dirty="0" err="1">
                <a:solidFill>
                  <a:schemeClr val="tx1"/>
                </a:solidFill>
                <a:latin typeface="Arial" pitchFamily="34" charset="0"/>
              </a:rPr>
              <a:t>Haye</a:t>
            </a:r>
            <a:r>
              <a:rPr lang="en-US" sz="1050" b="0" i="0" dirty="0">
                <a:solidFill>
                  <a:schemeClr val="tx1"/>
                </a:solidFill>
                <a:latin typeface="Arial" pitchFamily="34" charset="0"/>
              </a:rPr>
              <a:t>, </a:t>
            </a:r>
            <a:r>
              <a:rPr lang="en-US" sz="1050" b="0" i="0" dirty="0" smtClean="0">
                <a:solidFill>
                  <a:schemeClr val="tx1"/>
                </a:solidFill>
                <a:latin typeface="Arial" pitchFamily="34" charset="0"/>
              </a:rPr>
              <a:t>APS </a:t>
            </a:r>
            <a:r>
              <a:rPr lang="en-US" sz="1050" b="0" i="0" dirty="0">
                <a:solidFill>
                  <a:schemeClr val="tx1"/>
                </a:solidFill>
                <a:latin typeface="Arial" pitchFamily="34" charset="0"/>
              </a:rPr>
              <a:t>DPP </a:t>
            </a:r>
            <a:r>
              <a:rPr lang="en-US" sz="1050" b="0" i="0" dirty="0" smtClean="0">
                <a:solidFill>
                  <a:schemeClr val="tx1"/>
                </a:solidFill>
                <a:latin typeface="Arial" pitchFamily="34" charset="0"/>
              </a:rPr>
              <a:t>2010</a:t>
            </a:r>
          </a:p>
          <a:p>
            <a:pPr marL="114300" indent="-114300" eaLnBrk="0" hangingPunct="0">
              <a:buFont typeface="Arial" pitchFamily="34" charset="0"/>
              <a:buChar char="•"/>
            </a:pPr>
            <a:r>
              <a:rPr lang="en-US" sz="1050" b="0" i="0" dirty="0" smtClean="0">
                <a:solidFill>
                  <a:schemeClr val="tx1"/>
                </a:solidFill>
                <a:latin typeface="Arial" pitchFamily="34" charset="0"/>
              </a:rPr>
              <a:t>ITPA </a:t>
            </a:r>
            <a:r>
              <a:rPr lang="en-US" sz="1050" b="0" i="0" dirty="0">
                <a:solidFill>
                  <a:schemeClr val="tx1"/>
                </a:solidFill>
                <a:latin typeface="Arial" pitchFamily="34" charset="0"/>
              </a:rPr>
              <a:t>MHD </a:t>
            </a:r>
            <a:r>
              <a:rPr lang="en-US" sz="1050" b="0" i="0" dirty="0" smtClean="0">
                <a:solidFill>
                  <a:schemeClr val="tx1"/>
                </a:solidFill>
                <a:latin typeface="Arial" pitchFamily="34" charset="0"/>
              </a:rPr>
              <a:t>2010 </a:t>
            </a:r>
            <a:r>
              <a:rPr lang="en-US" sz="1050" b="0" i="0" dirty="0" smtClean="0">
                <a:solidFill>
                  <a:schemeClr val="tx1"/>
                </a:solidFill>
                <a:cs typeface="Arial" pitchFamily="34" charset="0"/>
              </a:rPr>
              <a:t>MDC-4</a:t>
            </a:r>
            <a:endParaRPr lang="en-US" sz="1050" b="0" i="0" dirty="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Generalized theory of Neoclassical </a:t>
            </a:r>
            <a:r>
              <a:rPr lang="en-US" dirty="0" err="1" smtClean="0"/>
              <a:t>Toroidal</a:t>
            </a:r>
            <a:r>
              <a:rPr lang="en-US" dirty="0" smtClean="0"/>
              <a:t> Velocity (NTV) developed, linked to Ideal Perturbed Equilibrium Code (IPEC)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8600" y="990600"/>
            <a:ext cx="4572000" cy="914400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en-US" sz="1800" dirty="0" smtClean="0"/>
              <a:t>IPEC+NTV rotation damping predictions largely consistent with NSTX and DIII-D data (except for region near plasma edge)</a:t>
            </a:r>
            <a:endParaRPr lang="en-US" sz="1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066800"/>
            <a:ext cx="3124200" cy="274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1451" y="2895601"/>
            <a:ext cx="3240549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419600" y="1981200"/>
            <a:ext cx="4648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Optimal n=3 error field correction consistent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with minimization of predicted NTV torque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Right Arrow 9"/>
          <p:cNvSpPr/>
          <p:nvPr/>
        </p:nvSpPr>
        <p:spPr bwMode="auto">
          <a:xfrm rot="5400000">
            <a:off x="6620797" y="2476500"/>
            <a:ext cx="381000" cy="457200"/>
          </a:xfrm>
          <a:prstGeom prst="rightArrow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19400" y="2971800"/>
            <a:ext cx="1447800" cy="360099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tIns="18288" rIns="45720" bIns="18288" rtlCol="0">
            <a:spAutoFit/>
          </a:bodyPr>
          <a:lstStyle/>
          <a:p>
            <a:pPr marL="57150" indent="-57150">
              <a:buFont typeface="Arial" pitchFamily="34" charset="0"/>
              <a:buChar char="•"/>
            </a:pPr>
            <a:r>
              <a:rPr lang="fr-FR" sz="700" i="0" dirty="0" smtClean="0">
                <a:solidFill>
                  <a:schemeClr val="tx2"/>
                </a:solidFill>
                <a:latin typeface="Arial Narrow" pitchFamily="34" charset="0"/>
              </a:rPr>
              <a:t>J.-K. Park, APS </a:t>
            </a:r>
            <a:r>
              <a:rPr lang="fr-FR" sz="700" i="0" dirty="0" err="1" smtClean="0">
                <a:solidFill>
                  <a:schemeClr val="tx2"/>
                </a:solidFill>
                <a:latin typeface="Arial Narrow" pitchFamily="34" charset="0"/>
              </a:rPr>
              <a:t>Invited</a:t>
            </a:r>
            <a:r>
              <a:rPr lang="fr-FR" sz="700" i="0" dirty="0" smtClean="0">
                <a:solidFill>
                  <a:schemeClr val="tx2"/>
                </a:solidFill>
                <a:latin typeface="Arial Narrow" pitchFamily="34" charset="0"/>
              </a:rPr>
              <a:t> Talk 2010</a:t>
            </a:r>
          </a:p>
          <a:p>
            <a:pPr marL="57150" indent="-57150">
              <a:buFont typeface="Arial" pitchFamily="34" charset="0"/>
              <a:buChar char="•"/>
            </a:pPr>
            <a:r>
              <a:rPr lang="fr-FR" sz="700" i="0" dirty="0" smtClean="0">
                <a:solidFill>
                  <a:schemeClr val="tx2"/>
                </a:solidFill>
                <a:latin typeface="Arial Narrow" pitchFamily="34" charset="0"/>
              </a:rPr>
              <a:t>J.-K. Park, PRL 102, 065002 (2009)</a:t>
            </a:r>
          </a:p>
          <a:p>
            <a:pPr marL="57150" indent="-57150">
              <a:buFont typeface="Arial" pitchFamily="34" charset="0"/>
              <a:buChar char="•"/>
            </a:pPr>
            <a:r>
              <a:rPr lang="fr-FR" sz="700" i="0" dirty="0" smtClean="0">
                <a:solidFill>
                  <a:schemeClr val="tx2"/>
                </a:solidFill>
                <a:latin typeface="Arial Narrow" pitchFamily="34" charset="0"/>
              </a:rPr>
              <a:t>J.-K. Park, </a:t>
            </a:r>
            <a:r>
              <a:rPr lang="fr-FR" sz="700" i="0" dirty="0" err="1" smtClean="0">
                <a:solidFill>
                  <a:schemeClr val="tx2"/>
                </a:solidFill>
                <a:latin typeface="Arial Narrow" pitchFamily="34" charset="0"/>
              </a:rPr>
              <a:t>PoP</a:t>
            </a:r>
            <a:r>
              <a:rPr lang="fr-FR" sz="700" i="0" dirty="0" smtClean="0">
                <a:solidFill>
                  <a:schemeClr val="tx2"/>
                </a:solidFill>
                <a:latin typeface="Arial Narrow" pitchFamily="34" charset="0"/>
              </a:rPr>
              <a:t> 16, 056115 (2009)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1000" y="3877068"/>
            <a:ext cx="3657600" cy="31393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45720" tIns="18288" rIns="45720" bIns="18288" rtlCol="0">
            <a:spAutoFit/>
          </a:bodyPr>
          <a:lstStyle/>
          <a:p>
            <a:pPr marL="57150" indent="-57150" algn="ctr">
              <a:buFont typeface="Arial" pitchFamily="34" charset="0"/>
              <a:buChar char="•"/>
            </a:pPr>
            <a:r>
              <a:rPr lang="fr-FR" sz="900" i="0" dirty="0" smtClean="0">
                <a:solidFill>
                  <a:schemeClr val="tx1"/>
                </a:solidFill>
                <a:latin typeface="Arial Narrow" pitchFamily="34" charset="0"/>
              </a:rPr>
              <a:t>J.-K. Park: Marshall N. </a:t>
            </a:r>
            <a:r>
              <a:rPr lang="fr-FR" sz="900" i="0" dirty="0" err="1" smtClean="0">
                <a:solidFill>
                  <a:schemeClr val="tx1"/>
                </a:solidFill>
                <a:latin typeface="Arial Narrow" pitchFamily="34" charset="0"/>
              </a:rPr>
              <a:t>Rosenbluth</a:t>
            </a:r>
            <a:r>
              <a:rPr lang="fr-FR" sz="900" i="0" dirty="0" smtClean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fr-FR" sz="900" i="0" dirty="0" err="1" smtClean="0">
                <a:solidFill>
                  <a:schemeClr val="tx1"/>
                </a:solidFill>
                <a:latin typeface="Arial Narrow" pitchFamily="34" charset="0"/>
              </a:rPr>
              <a:t>Outstanding</a:t>
            </a:r>
            <a:r>
              <a:rPr lang="fr-FR" sz="900" i="0" dirty="0" smtClean="0">
                <a:solidFill>
                  <a:schemeClr val="tx1"/>
                </a:solidFill>
                <a:latin typeface="Arial Narrow" pitchFamily="34" charset="0"/>
              </a:rPr>
              <a:t> Doctoral </a:t>
            </a:r>
            <a:r>
              <a:rPr lang="fr-FR" sz="900" i="0" dirty="0" err="1" smtClean="0">
                <a:solidFill>
                  <a:schemeClr val="tx1"/>
                </a:solidFill>
                <a:latin typeface="Arial Narrow" pitchFamily="34" charset="0"/>
              </a:rPr>
              <a:t>Thesis</a:t>
            </a:r>
            <a:r>
              <a:rPr lang="fr-FR" sz="900" i="0" dirty="0" smtClean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fr-FR" sz="900" i="0" dirty="0" err="1" smtClean="0">
                <a:solidFill>
                  <a:schemeClr val="tx1"/>
                </a:solidFill>
                <a:latin typeface="Arial Narrow" pitchFamily="34" charset="0"/>
              </a:rPr>
              <a:t>Award</a:t>
            </a:r>
            <a:r>
              <a:rPr lang="fr-FR" sz="900" i="0" dirty="0" smtClean="0">
                <a:solidFill>
                  <a:schemeClr val="tx1"/>
                </a:solidFill>
                <a:latin typeface="Arial Narrow" pitchFamily="34" charset="0"/>
              </a:rPr>
              <a:t> - 2010</a:t>
            </a:r>
          </a:p>
          <a:p>
            <a:pPr marL="57150" indent="-57150" algn="ctr">
              <a:buFont typeface="Arial" pitchFamily="34" charset="0"/>
              <a:buChar char="•"/>
            </a:pPr>
            <a:r>
              <a:rPr lang="fr-FR" sz="900" i="0" dirty="0" smtClean="0">
                <a:solidFill>
                  <a:schemeClr val="tx1"/>
                </a:solidFill>
                <a:latin typeface="Arial Narrow" pitchFamily="34" charset="0"/>
              </a:rPr>
              <a:t>J.-K. Park: DOE </a:t>
            </a:r>
            <a:r>
              <a:rPr lang="fr-FR" sz="900" i="0" dirty="0" err="1" smtClean="0">
                <a:solidFill>
                  <a:schemeClr val="tx1"/>
                </a:solidFill>
                <a:latin typeface="Arial Narrow" pitchFamily="34" charset="0"/>
              </a:rPr>
              <a:t>Early</a:t>
            </a:r>
            <a:r>
              <a:rPr lang="fr-FR" sz="900" i="0" dirty="0" smtClean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fr-FR" sz="900" i="0" dirty="0" err="1" smtClean="0">
                <a:solidFill>
                  <a:schemeClr val="tx1"/>
                </a:solidFill>
                <a:latin typeface="Arial Narrow" pitchFamily="34" charset="0"/>
              </a:rPr>
              <a:t>Career</a:t>
            </a:r>
            <a:r>
              <a:rPr lang="fr-FR" sz="900" i="0" dirty="0" smtClean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fr-FR" sz="900" i="0" dirty="0" err="1" smtClean="0">
                <a:solidFill>
                  <a:schemeClr val="tx1"/>
                </a:solidFill>
                <a:latin typeface="Arial Narrow" pitchFamily="34" charset="0"/>
              </a:rPr>
              <a:t>Research</a:t>
            </a:r>
            <a:r>
              <a:rPr lang="fr-FR" sz="900" i="0" dirty="0" smtClean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fr-FR" sz="900" i="0" dirty="0" err="1" smtClean="0">
                <a:solidFill>
                  <a:schemeClr val="tx1"/>
                </a:solidFill>
                <a:latin typeface="Arial Narrow" pitchFamily="34" charset="0"/>
              </a:rPr>
              <a:t>Award</a:t>
            </a:r>
            <a:r>
              <a:rPr lang="fr-FR" sz="900" i="0" dirty="0" smtClean="0">
                <a:solidFill>
                  <a:schemeClr val="tx1"/>
                </a:solidFill>
                <a:latin typeface="Arial Narrow" pitchFamily="34" charset="0"/>
              </a:rPr>
              <a:t> - 2010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62800" y="2871823"/>
            <a:ext cx="1600200" cy="252377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tIns="18288" rIns="45720" bIns="18288" rtlCol="0">
            <a:spAutoFit/>
          </a:bodyPr>
          <a:lstStyle/>
          <a:p>
            <a:pPr marL="57150" indent="-57150">
              <a:buFont typeface="Arial" pitchFamily="34" charset="0"/>
              <a:buChar char="•"/>
            </a:pPr>
            <a:r>
              <a:rPr lang="fr-FR" sz="700" i="0" dirty="0" smtClean="0">
                <a:solidFill>
                  <a:schemeClr val="tx2"/>
                </a:solidFill>
                <a:latin typeface="Arial Narrow" pitchFamily="34" charset="0"/>
              </a:rPr>
              <a:t>S. Gerhardt, PPCF  52 104003 (2010)</a:t>
            </a:r>
          </a:p>
          <a:p>
            <a:pPr marL="57150" indent="-57150">
              <a:buFont typeface="Arial" pitchFamily="34" charset="0"/>
              <a:buChar char="•"/>
            </a:pPr>
            <a:r>
              <a:rPr lang="fr-FR" sz="700" i="0" dirty="0" smtClean="0">
                <a:solidFill>
                  <a:schemeClr val="tx2"/>
                </a:solidFill>
                <a:latin typeface="Arial Narrow" pitchFamily="34" charset="0"/>
              </a:rPr>
              <a:t>J. Menard , NF 50 (4) 045008 (2010)</a:t>
            </a:r>
          </a:p>
        </p:txBody>
      </p:sp>
      <p:sp>
        <p:nvSpPr>
          <p:cNvPr id="17" name="Right Arrow 16"/>
          <p:cNvSpPr/>
          <p:nvPr/>
        </p:nvSpPr>
        <p:spPr bwMode="auto">
          <a:xfrm rot="10800000">
            <a:off x="3581400" y="1143000"/>
            <a:ext cx="457200" cy="457200"/>
          </a:xfrm>
          <a:prstGeom prst="rightArrow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pic>
        <p:nvPicPr>
          <p:cNvPr id="9697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4876800"/>
            <a:ext cx="3657600" cy="1541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0" y="4419600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Damping scales as expected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/>
              </a:rPr>
              <a:t>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</a:t>
            </a:r>
            <a:r>
              <a:rPr kumimoji="0" lang="en-US" sz="18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 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</a:t>
            </a:r>
            <a:r>
              <a:rPr kumimoji="0" lang="en-US" sz="18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pitchFamily="18" charset="2"/>
                <a:cs typeface="+mn-cs"/>
              </a:rPr>
              <a:t>n</a:t>
            </a:r>
            <a:r>
              <a:rPr kumimoji="0" lang="en-US" sz="1800" b="0" i="0" u="none" strike="noStrike" kern="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~ T</a:t>
            </a:r>
            <a:r>
              <a:rPr kumimoji="0" lang="en-US" sz="18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5/2</a:t>
            </a:r>
            <a:endParaRPr kumimoji="0" lang="en-US" sz="1800" b="0" i="0" u="none" strike="noStrike" kern="0" cap="none" spc="0" normalizeH="0" baseline="30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47800" y="6350812"/>
            <a:ext cx="1371600" cy="126188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tIns="0" rIns="45720" bIns="18288" rtlCol="0">
            <a:spAutoFit/>
          </a:bodyPr>
          <a:lstStyle/>
          <a:p>
            <a:pPr marL="57150" indent="-57150">
              <a:buFont typeface="Arial" pitchFamily="34" charset="0"/>
              <a:buChar char="•"/>
            </a:pPr>
            <a:r>
              <a:rPr lang="da-DK" sz="700" i="0" dirty="0" smtClean="0">
                <a:solidFill>
                  <a:schemeClr val="tx2"/>
                </a:solidFill>
                <a:latin typeface="Arial Narrow" pitchFamily="34" charset="0"/>
              </a:rPr>
              <a:t>S. Sabbagh, NF 50 (2010) 025020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6200" y="6324600"/>
            <a:ext cx="914400" cy="172355"/>
          </a:xfrm>
          <a:prstGeom prst="rect">
            <a:avLst/>
          </a:prstGeom>
          <a:solidFill>
            <a:srgbClr val="CCECFF"/>
          </a:solidFill>
          <a:ln w="31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tIns="0" rIns="45720" bIns="18288" rtlCol="0">
            <a:spAutoFit/>
          </a:bodyPr>
          <a:lstStyle/>
          <a:p>
            <a:pPr marL="57150" indent="-57150" algn="ctr"/>
            <a:r>
              <a:rPr lang="en-US" sz="1000" i="0" dirty="0" smtClean="0">
                <a:solidFill>
                  <a:schemeClr val="tx2"/>
                </a:solidFill>
                <a:latin typeface="Arial Narrow" pitchFamily="34" charset="0"/>
              </a:rPr>
              <a:t>Columbia Univ.</a:t>
            </a:r>
          </a:p>
        </p:txBody>
      </p:sp>
      <p:sp>
        <p:nvSpPr>
          <p:cNvPr id="23" name="Right Arrow 22"/>
          <p:cNvSpPr/>
          <p:nvPr/>
        </p:nvSpPr>
        <p:spPr bwMode="auto">
          <a:xfrm rot="5400000">
            <a:off x="1905000" y="4724400"/>
            <a:ext cx="304800" cy="304800"/>
          </a:xfrm>
          <a:prstGeom prst="rightArrow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 bwMode="auto">
          <a:xfrm>
            <a:off x="4114800" y="5638800"/>
            <a:ext cx="4876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8600" indent="-228600" eaLnBrk="0" hangingPunct="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2000" b="0" i="0" dirty="0" smtClean="0">
                <a:solidFill>
                  <a:schemeClr val="tx1"/>
                </a:solidFill>
              </a:rPr>
              <a:t>Increased NTV damping at reduced </a:t>
            </a:r>
            <a:r>
              <a:rPr lang="en-US" sz="2000" b="0" i="0" dirty="0" err="1" smtClean="0">
                <a:solidFill>
                  <a:schemeClr val="tx1"/>
                </a:solidFill>
              </a:rPr>
              <a:t>collisionality</a:t>
            </a:r>
            <a:r>
              <a:rPr lang="en-US" sz="2000" b="0" i="0" dirty="0" smtClean="0">
                <a:solidFill>
                  <a:schemeClr val="tx1"/>
                </a:solidFill>
              </a:rPr>
              <a:t>, NTV dependence on E×B rotation important for ST-FNSF, ITER</a:t>
            </a:r>
            <a:endParaRPr lang="en-US" sz="1600" b="0" i="0" dirty="0">
              <a:solidFill>
                <a:srgbClr val="3333FF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Outline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8839200" cy="42672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3200" dirty="0" smtClean="0"/>
              <a:t>NSTX mission elements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Changes in program since 5yr plan proposal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Research goals, progress, and plans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Summary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Supplemental slides</a:t>
            </a:r>
          </a:p>
          <a:p>
            <a:pPr>
              <a:lnSpc>
                <a:spcPct val="150000"/>
              </a:lnSpc>
            </a:pPr>
            <a:endParaRPr lang="en-US" sz="3200" dirty="0" smtClean="0"/>
          </a:p>
          <a:p>
            <a:pPr>
              <a:lnSpc>
                <a:spcPct val="150000"/>
              </a:lnSpc>
            </a:pP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5029200" cy="5334000"/>
          </a:xfrm>
        </p:spPr>
        <p:txBody>
          <a:bodyPr/>
          <a:lstStyle/>
          <a:p>
            <a:pPr marL="174625" indent="-174625"/>
            <a:r>
              <a:rPr lang="en-US" sz="2000" b="1" dirty="0" smtClean="0"/>
              <a:t>Example: halo current (HC) dynamics</a:t>
            </a:r>
          </a:p>
          <a:p>
            <a:pPr marL="401638" lvl="1" indent="-173038"/>
            <a:r>
              <a:rPr lang="en-US" sz="1600" dirty="0" smtClean="0"/>
              <a:t>HC rotation is a key issue for ITER:  mechanical resonances could cause significant damage</a:t>
            </a:r>
          </a:p>
          <a:p>
            <a:pPr marL="401638" lvl="1" indent="-173038"/>
            <a:r>
              <a:rPr lang="en-US" sz="1600" dirty="0" smtClean="0"/>
              <a:t>NSTX studying parametric dependencies of the n=1 HC magnitude and rotation dynamics</a:t>
            </a:r>
          </a:p>
          <a:p>
            <a:pPr marL="401638" lvl="1" indent="-231775"/>
            <a:endParaRPr lang="en-US" sz="1600" dirty="0" smtClean="0"/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pPr lvl="1">
              <a:buNone/>
            </a:pPr>
            <a:endParaRPr lang="en-US" sz="1600" dirty="0" smtClean="0"/>
          </a:p>
          <a:p>
            <a:pPr marL="174625" indent="-174625"/>
            <a:r>
              <a:rPr lang="en-US" sz="2000" b="1" dirty="0" smtClean="0"/>
              <a:t>Other key contributions:</a:t>
            </a:r>
          </a:p>
          <a:p>
            <a:pPr marL="401638" lvl="1" indent="-173038"/>
            <a:r>
              <a:rPr lang="en-US" sz="1600" dirty="0" smtClean="0"/>
              <a:t>Current quench database physics</a:t>
            </a:r>
          </a:p>
          <a:p>
            <a:pPr marL="401638" lvl="1" indent="-173038"/>
            <a:r>
              <a:rPr lang="en-US" sz="1600" dirty="0" err="1" smtClean="0"/>
              <a:t>Divertor</a:t>
            </a:r>
            <a:r>
              <a:rPr lang="en-US" sz="1600" dirty="0" smtClean="0"/>
              <a:t> heat loading with fast dual-band IR</a:t>
            </a:r>
          </a:p>
          <a:p>
            <a:pPr marL="401638" lvl="1" indent="-173038"/>
            <a:r>
              <a:rPr lang="en-US" sz="1600" dirty="0" smtClean="0"/>
              <a:t>Fast and slow n=1 control, and rotation profile optimization, for avoidance of disruptive MHD</a:t>
            </a:r>
          </a:p>
          <a:p>
            <a:pPr marL="401638" lvl="1" indent="-173038"/>
            <a:r>
              <a:rPr lang="en-US" sz="1600" dirty="0" smtClean="0"/>
              <a:t>2011-12 – New disruption mitigation studies: Optimization of </a:t>
            </a:r>
            <a:r>
              <a:rPr lang="en-US" sz="1600" dirty="0" err="1" smtClean="0"/>
              <a:t>poloidal</a:t>
            </a:r>
            <a:r>
              <a:rPr lang="en-US" sz="1600" dirty="0" smtClean="0"/>
              <a:t> location of MGI</a:t>
            </a:r>
          </a:p>
        </p:txBody>
      </p:sp>
      <p:pic>
        <p:nvPicPr>
          <p:cNvPr id="15" name="Picture 14" descr="Screen shot 2011-05-23 at 3.02.32 P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5384" y="2514600"/>
            <a:ext cx="2965016" cy="1447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NSTX is addressing disruption physics for ITER and FNSF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15000" y="1010757"/>
            <a:ext cx="3276601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dirty="0" smtClean="0"/>
              <a:t>Contours of halo current flowing into the lower </a:t>
            </a:r>
            <a:r>
              <a:rPr lang="en-US" sz="1400" dirty="0" err="1" smtClean="0"/>
              <a:t>divertor</a:t>
            </a:r>
            <a:r>
              <a:rPr lang="en-US" sz="1400" dirty="0" smtClean="0"/>
              <a:t> of NSTX</a:t>
            </a:r>
            <a:endParaRPr lang="en-US" sz="1400" dirty="0"/>
          </a:p>
        </p:txBody>
      </p:sp>
      <p:grpSp>
        <p:nvGrpSpPr>
          <p:cNvPr id="4" name="Group 10"/>
          <p:cNvGrpSpPr/>
          <p:nvPr/>
        </p:nvGrpSpPr>
        <p:grpSpPr>
          <a:xfrm>
            <a:off x="5334000" y="1394885"/>
            <a:ext cx="3733800" cy="3024715"/>
            <a:chOff x="4991449" y="1600200"/>
            <a:chExt cx="4152551" cy="3266017"/>
          </a:xfrm>
        </p:grpSpPr>
        <p:pic>
          <p:nvPicPr>
            <p:cNvPr id="8" name="Picture 7" descr="Screen shot 2011-05-22 at 11.18.44 PM.png"/>
            <p:cNvPicPr>
              <a:picLocks noChangeAspect="1"/>
            </p:cNvPicPr>
            <p:nvPr/>
          </p:nvPicPr>
          <p:blipFill>
            <a:blip r:embed="rId3" cstate="print"/>
            <a:srcRect b="50909"/>
            <a:stretch>
              <a:fillRect/>
            </a:stretch>
          </p:blipFill>
          <p:spPr>
            <a:xfrm>
              <a:off x="4991449" y="1600200"/>
              <a:ext cx="4152551" cy="2057400"/>
            </a:xfrm>
            <a:prstGeom prst="rect">
              <a:avLst/>
            </a:prstGeom>
          </p:spPr>
        </p:pic>
        <p:pic>
          <p:nvPicPr>
            <p:cNvPr id="9" name="Picture 8" descr="Screen shot 2011-05-22 at 11.18.44 PM.png"/>
            <p:cNvPicPr>
              <a:picLocks noChangeAspect="1"/>
            </p:cNvPicPr>
            <p:nvPr/>
          </p:nvPicPr>
          <p:blipFill>
            <a:blip r:embed="rId3" cstate="print"/>
            <a:srcRect t="70909"/>
            <a:stretch>
              <a:fillRect/>
            </a:stretch>
          </p:blipFill>
          <p:spPr>
            <a:xfrm>
              <a:off x="4991449" y="3647017"/>
              <a:ext cx="4152551" cy="12192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 bwMode="auto">
            <a:xfrm>
              <a:off x="5029200" y="3429000"/>
              <a:ext cx="304800" cy="228600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096000" y="4343400"/>
            <a:ext cx="2331734" cy="2133600"/>
            <a:chOff x="5516866" y="4392275"/>
            <a:chExt cx="1950734" cy="1779925"/>
          </a:xfrm>
        </p:grpSpPr>
        <p:pic>
          <p:nvPicPr>
            <p:cNvPr id="16" name="Picture 15" descr="Screen shot 2011-05-23 at 1.45.49 PM.png"/>
            <p:cNvPicPr>
              <a:picLocks noChangeAspect="1"/>
            </p:cNvPicPr>
            <p:nvPr/>
          </p:nvPicPr>
          <p:blipFill>
            <a:blip r:embed="rId4" cstate="print"/>
            <a:srcRect l="50733"/>
            <a:stretch>
              <a:fillRect/>
            </a:stretch>
          </p:blipFill>
          <p:spPr>
            <a:xfrm>
              <a:off x="5516866" y="4392275"/>
              <a:ext cx="1950734" cy="1703725"/>
            </a:xfrm>
            <a:prstGeom prst="rect">
              <a:avLst/>
            </a:prstGeom>
          </p:spPr>
        </p:pic>
        <p:pic>
          <p:nvPicPr>
            <p:cNvPr id="17" name="Picture 16" descr="Screen shot 2011-05-23 at 1.48.53 PM.png"/>
            <p:cNvPicPr>
              <a:picLocks noChangeAspect="1"/>
            </p:cNvPicPr>
            <p:nvPr/>
          </p:nvPicPr>
          <p:blipFill>
            <a:blip r:embed="rId5" cstate="print"/>
            <a:srcRect l="9481"/>
            <a:stretch>
              <a:fillRect/>
            </a:stretch>
          </p:blipFill>
          <p:spPr>
            <a:xfrm>
              <a:off x="5715000" y="4419600"/>
              <a:ext cx="1706796" cy="1752600"/>
            </a:xfrm>
            <a:prstGeom prst="rect">
              <a:avLst/>
            </a:prstGeom>
          </p:spPr>
        </p:pic>
      </p:grpSp>
      <p:pic>
        <p:nvPicPr>
          <p:cNvPr id="104038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4600" y="2438400"/>
            <a:ext cx="2186544" cy="150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4648200" y="4826067"/>
            <a:ext cx="685800" cy="203133"/>
          </a:xfrm>
          <a:prstGeom prst="rect">
            <a:avLst/>
          </a:prstGeom>
          <a:solidFill>
            <a:srgbClr val="CCECFF"/>
          </a:solidFill>
          <a:ln w="31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tIns="0" rIns="45720" bIns="18288" rtlCol="0">
            <a:spAutoFit/>
          </a:bodyPr>
          <a:lstStyle/>
          <a:p>
            <a:pPr marL="57150" indent="-57150" algn="ctr"/>
            <a:r>
              <a:rPr lang="en-US" i="0" dirty="0" smtClean="0">
                <a:solidFill>
                  <a:schemeClr val="tx2"/>
                </a:solidFill>
                <a:latin typeface="Arial Narrow" pitchFamily="34" charset="0"/>
              </a:rPr>
              <a:t>ORNL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648200" y="5181600"/>
            <a:ext cx="685800" cy="341632"/>
          </a:xfrm>
          <a:prstGeom prst="rect">
            <a:avLst/>
          </a:prstGeom>
          <a:solidFill>
            <a:srgbClr val="CCECFF"/>
          </a:solidFill>
          <a:ln w="31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tIns="0" rIns="45720" bIns="18288" rtlCol="0">
            <a:spAutoFit/>
          </a:bodyPr>
          <a:lstStyle/>
          <a:p>
            <a:pPr marL="57150" indent="-57150" algn="ctr"/>
            <a:r>
              <a:rPr lang="en-US" sz="1050" i="0" dirty="0" smtClean="0">
                <a:solidFill>
                  <a:schemeClr val="tx2"/>
                </a:solidFill>
                <a:latin typeface="Arial Narrow" pitchFamily="34" charset="0"/>
              </a:rPr>
              <a:t>Columbia University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72000" y="5769757"/>
            <a:ext cx="762000" cy="326243"/>
          </a:xfrm>
          <a:prstGeom prst="rect">
            <a:avLst/>
          </a:prstGeom>
          <a:solidFill>
            <a:srgbClr val="CCECFF"/>
          </a:solidFill>
          <a:ln w="31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tIns="0" rIns="45720" bIns="18288" rtlCol="0">
            <a:spAutoFit/>
          </a:bodyPr>
          <a:lstStyle/>
          <a:p>
            <a:pPr marL="57150" indent="-57150" algn="ctr"/>
            <a:r>
              <a:rPr lang="en-US" sz="1000" i="0" dirty="0" smtClean="0">
                <a:solidFill>
                  <a:schemeClr val="tx2"/>
                </a:solidFill>
                <a:latin typeface="Arial Narrow" pitchFamily="34" charset="0"/>
              </a:rPr>
              <a:t>Univ. Washington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651670" y="3899356"/>
            <a:ext cx="1072730" cy="21544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r"/>
            <a:r>
              <a:rPr lang="en-US" sz="800" i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S. Gerhardt, PPPL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04800" y="6138446"/>
            <a:ext cx="5123518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*More info on MGI experimental</a:t>
            </a:r>
            <a:r>
              <a:rPr kumimoji="0" lang="en-US" sz="1600" b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 plans</a:t>
            </a:r>
            <a:r>
              <a:rPr kumimoji="0" lang="en-US" sz="1600" b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 in supplemental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Energetic Particle Physics</a:t>
            </a:r>
            <a:br>
              <a:rPr lang="en-US" sz="3200" dirty="0" smtClean="0"/>
            </a:b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sym typeface="Wingdings"/>
              </a:rPr>
              <a:t> </a:t>
            </a:r>
            <a:r>
              <a:rPr lang="en-US" sz="1800" dirty="0" smtClean="0">
                <a:solidFill>
                  <a:srgbClr val="000000"/>
                </a:solidFill>
                <a:latin typeface="Arial Narrow" pitchFamily="34" charset="0"/>
                <a:sym typeface="Wingdings"/>
              </a:rPr>
              <a:t>Establish predictive capability for fast-ion transport caused by *AE for ST, burning </a:t>
            </a:r>
            <a:r>
              <a:rPr lang="en-US" sz="1800" dirty="0" smtClean="0">
                <a:solidFill>
                  <a:srgbClr val="000000"/>
                </a:solidFill>
                <a:latin typeface="Arial Narrow" pitchFamily="34" charset="0"/>
                <a:sym typeface="Wingdings"/>
              </a:rPr>
              <a:t>plasma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3810000"/>
            <a:ext cx="8915400" cy="2667000"/>
          </a:xfrm>
        </p:spPr>
        <p:txBody>
          <a:bodyPr/>
          <a:lstStyle/>
          <a:p>
            <a:pPr marL="171450" indent="-171450">
              <a:lnSpc>
                <a:spcPct val="90000"/>
              </a:lnSpc>
            </a:pPr>
            <a:r>
              <a:rPr lang="en-US" sz="1600" b="1" dirty="0" smtClean="0"/>
              <a:t>Model validation:</a:t>
            </a:r>
          </a:p>
          <a:p>
            <a:pPr marL="342900" lvl="1" indent="-171450">
              <a:lnSpc>
                <a:spcPct val="90000"/>
              </a:lnSpc>
            </a:pPr>
            <a:r>
              <a:rPr lang="en-US" sz="1400" dirty="0" smtClean="0"/>
              <a:t>TAE-avalanche induced neutron rate drop modeled successfully using NOVA+ORBIT</a:t>
            </a:r>
          </a:p>
          <a:p>
            <a:pPr marL="342900" lvl="1" indent="-171450">
              <a:lnSpc>
                <a:spcPct val="90000"/>
              </a:lnSpc>
            </a:pPr>
            <a:r>
              <a:rPr lang="en-US" sz="1400" dirty="0" smtClean="0"/>
              <a:t>GAE-induced electron transport simulated with GAE model, high-k data, ORBIT calculations</a:t>
            </a:r>
          </a:p>
          <a:p>
            <a:pPr marL="342900" lvl="1" indent="-171450">
              <a:lnSpc>
                <a:spcPct val="90000"/>
              </a:lnSpc>
            </a:pP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</a:rPr>
              <a:t>HYM code (fully kinetic ions) calculations of GAE </a:t>
            </a:r>
            <a:r>
              <a:rPr lang="en-US" sz="1400" i="1" dirty="0" err="1" smtClean="0">
                <a:solidFill>
                  <a:schemeClr val="bg1">
                    <a:lumMod val="50000"/>
                  </a:schemeClr>
                </a:solidFill>
              </a:rPr>
              <a:t>eigenstructure</a:t>
            </a: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</a:rPr>
              <a:t> consistent with experiment</a:t>
            </a:r>
          </a:p>
          <a:p>
            <a:pPr marL="742950" lvl="2" indent="-171450">
              <a:lnSpc>
                <a:spcPct val="90000"/>
              </a:lnSpc>
            </a:pPr>
            <a:r>
              <a:rPr lang="en-US" sz="1200" i="1" dirty="0" smtClean="0">
                <a:solidFill>
                  <a:schemeClr val="bg1">
                    <a:lumMod val="50000"/>
                  </a:schemeClr>
                </a:solidFill>
              </a:rPr>
              <a:t>Sub-cyclotron frequency modes are driven unstable via Doppler-shifted cyclotron resonance</a:t>
            </a:r>
          </a:p>
          <a:p>
            <a:pPr marL="742950" lvl="2" indent="-171450">
              <a:lnSpc>
                <a:spcPct val="90000"/>
              </a:lnSpc>
            </a:pPr>
            <a:r>
              <a:rPr lang="en-US" sz="1200" i="1" dirty="0" smtClean="0">
                <a:solidFill>
                  <a:schemeClr val="bg1">
                    <a:lumMod val="50000"/>
                  </a:schemeClr>
                </a:solidFill>
              </a:rPr>
              <a:t>Simulations show nonlinear saturation of GAEs due to particle trapping</a:t>
            </a:r>
          </a:p>
          <a:p>
            <a:pPr marL="171450" indent="-171450">
              <a:lnSpc>
                <a:spcPct val="90000"/>
              </a:lnSpc>
            </a:pPr>
            <a:r>
              <a:rPr lang="en-US" sz="1600" b="1" dirty="0" smtClean="0"/>
              <a:t>Upcoming experiments will utilize new diagnostics, tools</a:t>
            </a:r>
          </a:p>
          <a:p>
            <a:pPr marL="342900" lvl="1" indent="-171450">
              <a:lnSpc>
                <a:spcPct val="90000"/>
              </a:lnSpc>
            </a:pPr>
            <a:r>
              <a:rPr lang="en-US" sz="1400" dirty="0" smtClean="0"/>
              <a:t>BES: preliminary measurements of GAE </a:t>
            </a:r>
            <a:r>
              <a:rPr lang="en-US" sz="1400" dirty="0" err="1" smtClean="0"/>
              <a:t>eigenstructure</a:t>
            </a:r>
            <a:r>
              <a:rPr lang="en-US" sz="1400" dirty="0" smtClean="0"/>
              <a:t> in 2010 – extend in FY11-12</a:t>
            </a:r>
          </a:p>
          <a:p>
            <a:pPr marL="342900" lvl="1" indent="-171450">
              <a:lnSpc>
                <a:spcPct val="90000"/>
              </a:lnSpc>
            </a:pPr>
            <a:r>
              <a:rPr lang="en-US" sz="1400" dirty="0" smtClean="0"/>
              <a:t>New tangential + existing perpendicular fast-ion </a:t>
            </a:r>
            <a:r>
              <a:rPr lang="en-US" sz="1400" dirty="0" err="1" smtClean="0"/>
              <a:t>D</a:t>
            </a:r>
            <a:r>
              <a:rPr lang="en-US" sz="1400" baseline="-25000" dirty="0" err="1" smtClean="0">
                <a:latin typeface="Symbol" pitchFamily="18" charset="2"/>
              </a:rPr>
              <a:t>a</a:t>
            </a:r>
            <a:r>
              <a:rPr lang="en-US" sz="1400" dirty="0" smtClean="0"/>
              <a:t> (FIDA) diagnostic for improved f(v)</a:t>
            </a:r>
          </a:p>
          <a:p>
            <a:pPr marL="171450" indent="-171450">
              <a:lnSpc>
                <a:spcPct val="90000"/>
              </a:lnSpc>
            </a:pPr>
            <a:r>
              <a:rPr lang="en-US" sz="1600" b="1" dirty="0" smtClean="0"/>
              <a:t>Active coupling to *AE:  </a:t>
            </a:r>
            <a:r>
              <a:rPr lang="en-US" sz="1600" dirty="0" smtClean="0"/>
              <a:t>HHFW antenna usage deferred</a:t>
            </a:r>
          </a:p>
          <a:p>
            <a:pPr marL="342900" lvl="1" indent="-171450">
              <a:lnSpc>
                <a:spcPct val="90000"/>
              </a:lnSpc>
            </a:pPr>
            <a:r>
              <a:rPr lang="en-US" sz="1400" dirty="0" smtClean="0"/>
              <a:t>Dedicated prototype TAE antenna to be commissioned and tested in FY11-12</a:t>
            </a:r>
            <a:endParaRPr lang="en-US" sz="1600" b="1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990600"/>
            <a:ext cx="5395418" cy="2416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52400" y="1828800"/>
            <a:ext cx="1119217" cy="73866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pitchFamily="34" charset="0"/>
                <a:cs typeface="Arial" pitchFamily="34" charset="0"/>
              </a:rPr>
              <a:t>5 year plan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i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kumimoji="0" lang="en-US" sz="1400" b="1" i="0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pitchFamily="34" charset="0"/>
                <a:cs typeface="Arial" pitchFamily="34" charset="0"/>
              </a:rPr>
              <a:t>imeline</a:t>
            </a:r>
            <a:r>
              <a:rPr kumimoji="0" lang="en-US" sz="1400" b="1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pitchFamily="34" charset="0"/>
                <a:cs typeface="Arial" pitchFamily="34" charset="0"/>
              </a:rPr>
              <a:t>and </a:t>
            </a:r>
            <a:r>
              <a:rPr lang="en-US" sz="1400" i="0" noProof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en-US" sz="1400" i="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oa</a:t>
            </a:r>
            <a:r>
              <a:rPr kumimoji="0" lang="en-US" sz="1400" b="1" i="0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pitchFamily="34" charset="0"/>
                <a:cs typeface="Arial" pitchFamily="34" charset="0"/>
              </a:rPr>
              <a:t>ls</a:t>
            </a:r>
            <a:endParaRPr kumimoji="0" lang="en-US" sz="1400" b="1" i="0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52400" y="3560802"/>
            <a:ext cx="8690921" cy="630198"/>
            <a:chOff x="152400" y="3502223"/>
            <a:chExt cx="8690921" cy="630198"/>
          </a:xfrm>
        </p:grpSpPr>
        <p:sp>
          <p:nvSpPr>
            <p:cNvPr id="9" name="TextBox 8"/>
            <p:cNvSpPr txBox="1"/>
            <p:nvPr/>
          </p:nvSpPr>
          <p:spPr>
            <a:xfrm>
              <a:off x="7467600" y="3578423"/>
              <a:ext cx="1375721" cy="553998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 lIns="0" rIns="0" rtlCol="0"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Helvetica" pitchFamily="34" charset="0"/>
                  <a:ea typeface="+mn-ea"/>
                  <a:cs typeface="Arial" charset="0"/>
                </a:rPr>
                <a:t>Gray italics </a:t>
              </a:r>
              <a:r>
                <a:rPr kumimoji="0" lang="en-US" sz="1000" b="1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Helvetica" pitchFamily="34" charset="0"/>
                  <a:ea typeface="+mn-ea"/>
                  <a:cs typeface="Arial" charset="0"/>
                  <a:sym typeface="Wingdings" pitchFamily="2" charset="2"/>
                </a:rPr>
                <a:t>i</a:t>
              </a:r>
              <a:r>
                <a:rPr kumimoji="0" lang="en-US" sz="1000" b="1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Helvetica" pitchFamily="34" charset="0"/>
                  <a:ea typeface="+mn-ea"/>
                  <a:cs typeface="Arial" charset="0"/>
                </a:rPr>
                <a:t>ndicates</a:t>
              </a:r>
              <a:r>
                <a:rPr kumimoji="0" lang="en-US" sz="1000" b="1" u="none" strike="noStrike" kern="1200" cap="none" spc="0" normalizeH="0" noProof="0" dirty="0" smtClean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Helvetica" pitchFamily="34" charset="0"/>
                  <a:ea typeface="+mn-ea"/>
                  <a:cs typeface="Arial" charset="0"/>
                </a:rPr>
                <a:t> material provided in supplemental section</a:t>
              </a:r>
              <a:endParaRPr kumimoji="0" lang="en-US" sz="1000" b="1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553602" y="3502223"/>
              <a:ext cx="1856598" cy="307777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itchFamily="34" charset="0"/>
                  <a:cs typeface="Arial" pitchFamily="34" charset="0"/>
                </a:rPr>
                <a:t>Progress and Plans</a:t>
              </a:r>
            </a:p>
          </p:txBody>
        </p:sp>
        <p:cxnSp>
          <p:nvCxnSpPr>
            <p:cNvPr id="11" name="Straight Connector 10"/>
            <p:cNvCxnSpPr/>
            <p:nvPr/>
          </p:nvCxnSpPr>
          <p:spPr bwMode="auto">
            <a:xfrm>
              <a:off x="152400" y="3505200"/>
              <a:ext cx="8686800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1" charset="-128"/>
              </a:rPr>
              <a:t>TAE-avalanche induced neutron rate drop modeled </a:t>
            </a:r>
            <a:br>
              <a:rPr lang="en-US" dirty="0" smtClean="0">
                <a:ea typeface="ＭＳ Ｐゴシック" pitchFamily="1" charset="-128"/>
              </a:rPr>
            </a:br>
            <a:r>
              <a:rPr lang="en-US" dirty="0" smtClean="0">
                <a:ea typeface="ＭＳ Ｐゴシック" pitchFamily="1" charset="-128"/>
              </a:rPr>
              <a:t>successfully using NOVA and ORBIT codes </a:t>
            </a:r>
            <a:r>
              <a:rPr lang="en-US" dirty="0" smtClean="0">
                <a:solidFill>
                  <a:srgbClr val="FF0000"/>
                </a:solidFill>
                <a:ea typeface="ＭＳ Ｐゴシック" pitchFamily="1" charset="-128"/>
              </a:rPr>
              <a:t>(R09-2)</a:t>
            </a:r>
            <a:endParaRPr lang="en-US" sz="2000" dirty="0" smtClean="0">
              <a:solidFill>
                <a:srgbClr val="FF0000"/>
              </a:solidFill>
              <a:ea typeface="ＭＳ Ｐゴシック" pitchFamily="1" charset="-128"/>
            </a:endParaRPr>
          </a:p>
        </p:txBody>
      </p:sp>
      <p:sp>
        <p:nvSpPr>
          <p:cNvPr id="18439" name="Content Placeholder 2"/>
          <p:cNvSpPr>
            <a:spLocks noGrp="1"/>
          </p:cNvSpPr>
          <p:nvPr>
            <p:ph idx="1"/>
          </p:nvPr>
        </p:nvSpPr>
        <p:spPr bwMode="auto">
          <a:xfrm>
            <a:off x="0" y="4419600"/>
            <a:ext cx="9144000" cy="1898981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169863" indent="-169863">
              <a:lnSpc>
                <a:spcPct val="90000"/>
              </a:lnSpc>
              <a:spcBef>
                <a:spcPct val="25000"/>
              </a:spcBef>
            </a:pPr>
            <a:r>
              <a:rPr lang="en-US" sz="2000" dirty="0" smtClean="0">
                <a:ea typeface="ＭＳ Ｐゴシック" pitchFamily="1" charset="-128"/>
              </a:rPr>
              <a:t>Change in beam-ion profile measured with Fast-ion </a:t>
            </a:r>
            <a:r>
              <a:rPr lang="en-US" sz="2000" dirty="0" err="1" smtClean="0">
                <a:ea typeface="ＭＳ Ｐゴシック" pitchFamily="1" charset="-128"/>
              </a:rPr>
              <a:t>D</a:t>
            </a:r>
            <a:r>
              <a:rPr lang="en-US" baseline="-25000" dirty="0" err="1" smtClean="0">
                <a:latin typeface="Symbol" pitchFamily="18" charset="2"/>
                <a:ea typeface="ＭＳ Ｐゴシック" pitchFamily="1" charset="-128"/>
              </a:rPr>
              <a:t>a</a:t>
            </a:r>
            <a:r>
              <a:rPr lang="en-US" sz="2000" dirty="0" smtClean="0">
                <a:ea typeface="ＭＳ Ｐゴシック" pitchFamily="1" charset="-128"/>
              </a:rPr>
              <a:t> (FIDA)</a:t>
            </a:r>
          </a:p>
          <a:p>
            <a:pPr marL="169863" indent="-169863">
              <a:lnSpc>
                <a:spcPct val="90000"/>
              </a:lnSpc>
              <a:spcBef>
                <a:spcPct val="25000"/>
              </a:spcBef>
            </a:pPr>
            <a:r>
              <a:rPr lang="en-US" sz="2000" dirty="0" smtClean="0">
                <a:ea typeface="ＭＳ Ｐゴシック" pitchFamily="1" charset="-128"/>
              </a:rPr>
              <a:t>Modeled using NOVA-K + ORBIT codes</a:t>
            </a:r>
          </a:p>
          <a:p>
            <a:pPr marL="341313" lvl="1" indent="-171450">
              <a:lnSpc>
                <a:spcPct val="90000"/>
              </a:lnSpc>
              <a:spcBef>
                <a:spcPct val="25000"/>
              </a:spcBef>
            </a:pPr>
            <a:r>
              <a:rPr lang="en-US" sz="1600" dirty="0" smtClean="0">
                <a:ea typeface="ＭＳ Ｐゴシック" pitchFamily="1" charset="-128"/>
              </a:rPr>
              <a:t>Mode structure obtained by comparing NOVA calculations w/ </a:t>
            </a:r>
            <a:r>
              <a:rPr lang="en-US" sz="1600" dirty="0" err="1" smtClean="0">
                <a:ea typeface="ＭＳ Ｐゴシック" pitchFamily="1" charset="-128"/>
              </a:rPr>
              <a:t>reflectometer</a:t>
            </a:r>
            <a:r>
              <a:rPr lang="en-US" sz="1600" dirty="0" smtClean="0">
                <a:ea typeface="ＭＳ Ｐゴシック" pitchFamily="1" charset="-128"/>
              </a:rPr>
              <a:t> data</a:t>
            </a:r>
          </a:p>
          <a:p>
            <a:pPr marL="341313" lvl="1" indent="-171450">
              <a:lnSpc>
                <a:spcPct val="90000"/>
              </a:lnSpc>
              <a:spcBef>
                <a:spcPct val="25000"/>
              </a:spcBef>
            </a:pPr>
            <a:r>
              <a:rPr lang="en-US" sz="1600" dirty="0" smtClean="0">
                <a:ea typeface="ＭＳ Ｐゴシック" pitchFamily="1" charset="-128"/>
              </a:rPr>
              <a:t>Fast ion dynamics in the presence of TAEs calculated by guiding-center code ORBIT</a:t>
            </a:r>
          </a:p>
          <a:p>
            <a:r>
              <a:rPr lang="en-US" sz="1800" dirty="0" smtClean="0"/>
              <a:t>IR12-12:  Improve predictive capability for TAE/GAE/CAE with self-consistent and advanced codes (M3D-K, HYM, SPIRAL)</a:t>
            </a:r>
            <a:endParaRPr lang="en-US" sz="1600" dirty="0" smtClean="0">
              <a:ea typeface="ＭＳ Ｐゴシック" pitchFamily="1" charset="-128"/>
            </a:endParaRPr>
          </a:p>
        </p:txBody>
      </p:sp>
      <p:pic>
        <p:nvPicPr>
          <p:cNvPr id="1844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752600"/>
            <a:ext cx="3017277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6987" y="1905000"/>
            <a:ext cx="238601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1905000"/>
            <a:ext cx="2667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2" name="TextBox 14"/>
          <p:cNvSpPr txBox="1">
            <a:spLocks noChangeArrowheads="1"/>
          </p:cNvSpPr>
          <p:nvPr/>
        </p:nvSpPr>
        <p:spPr bwMode="auto">
          <a:xfrm>
            <a:off x="3581400" y="1628001"/>
            <a:ext cx="2590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i="0" dirty="0"/>
              <a:t>Fast Ion </a:t>
            </a:r>
            <a:r>
              <a:rPr lang="en-US" i="0" dirty="0" smtClean="0"/>
              <a:t>Profile (E</a:t>
            </a:r>
            <a:r>
              <a:rPr lang="en-US" i="0" baseline="-25000" dirty="0">
                <a:latin typeface="Symbol" pitchFamily="18" charset="2"/>
                <a:sym typeface="Symbol" pitchFamily="18" charset="2"/>
              </a:rPr>
              <a:t></a:t>
            </a:r>
            <a:r>
              <a:rPr lang="en-US" i="0" dirty="0"/>
              <a:t> = 30-60keV)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39000" y="468868"/>
            <a:ext cx="1024639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tIns="0" bIns="0" rtlCol="0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R09-2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96200" y="4495800"/>
            <a:ext cx="1371600" cy="252377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tIns="18288" rIns="45720" bIns="18288" rtlCol="0">
            <a:spAutoFit/>
          </a:bodyPr>
          <a:lstStyle/>
          <a:p>
            <a:pPr marL="57150" indent="-57150">
              <a:buFont typeface="Arial" pitchFamily="34" charset="0"/>
              <a:buChar char="•"/>
            </a:pPr>
            <a:r>
              <a:rPr lang="da-DK" sz="700" i="0" dirty="0" smtClean="0">
                <a:solidFill>
                  <a:schemeClr val="tx2"/>
                </a:solidFill>
                <a:latin typeface="Arial Narrow" pitchFamily="34" charset="0"/>
              </a:rPr>
              <a:t>A. Bortolon, RSI 81 (2010) 10D728</a:t>
            </a:r>
          </a:p>
          <a:p>
            <a:pPr marL="57150" indent="-57150">
              <a:buFont typeface="Arial" pitchFamily="34" charset="0"/>
              <a:buChar char="•"/>
            </a:pPr>
            <a:r>
              <a:rPr lang="da-DK" sz="700" i="0" dirty="0" smtClean="0">
                <a:solidFill>
                  <a:schemeClr val="tx2"/>
                </a:solidFill>
                <a:latin typeface="Arial Narrow" pitchFamily="34" charset="0"/>
              </a:rPr>
              <a:t>M. Podestà, PoP 16 (2009) 056104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43800" y="4876800"/>
            <a:ext cx="1524000" cy="144655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tIns="18288" rIns="45720" bIns="18288" rtlCol="0">
            <a:spAutoFit/>
          </a:bodyPr>
          <a:lstStyle/>
          <a:p>
            <a:pPr marL="57150" indent="-57150">
              <a:buFont typeface="Arial" pitchFamily="34" charset="0"/>
              <a:buChar char="•"/>
            </a:pPr>
            <a:r>
              <a:rPr lang="da-DK" sz="700" i="0" dirty="0" smtClean="0">
                <a:solidFill>
                  <a:schemeClr val="tx2"/>
                </a:solidFill>
                <a:latin typeface="Arial Narrow" pitchFamily="34" charset="0"/>
              </a:rPr>
              <a:t>E. Fredrickson, PoP 16 (2009) 122505</a:t>
            </a:r>
            <a:endParaRPr kumimoji="0" lang="en-US" sz="7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Narrow" pitchFamily="34" charset="0"/>
              <a:cs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72400" y="5181600"/>
            <a:ext cx="1295400" cy="144655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tIns="18288" rIns="0" bIns="18288" rtlCol="0">
            <a:spAutoFit/>
          </a:bodyPr>
          <a:lstStyle/>
          <a:p>
            <a:pPr marL="57150" indent="-57150">
              <a:buFont typeface="Arial" pitchFamily="34" charset="0"/>
              <a:buChar char="•"/>
            </a:pPr>
            <a:r>
              <a:rPr lang="da-DK" sz="700" i="0" dirty="0" smtClean="0">
                <a:solidFill>
                  <a:schemeClr val="tx2"/>
                </a:solidFill>
                <a:latin typeface="Arial Narrow" pitchFamily="34" charset="0"/>
              </a:rPr>
              <a:t>M. Podestà, PoP 1</a:t>
            </a:r>
            <a:r>
              <a:rPr lang="en-US" sz="700" i="0" dirty="0" smtClean="0">
                <a:solidFill>
                  <a:schemeClr val="tx2"/>
                </a:solidFill>
                <a:latin typeface="Arial Narrow" pitchFamily="34" charset="0"/>
                <a:cs typeface="Arial" charset="0"/>
              </a:rPr>
              <a:t>7 (2010) 122501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89252" y="5715000"/>
            <a:ext cx="1082348" cy="2769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tIns="0" bIns="0" rtlCol="0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 IR12-2: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239000" y="6040701"/>
            <a:ext cx="1828800" cy="360099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tIns="18288" rIns="45720" bIns="18288" rtlCol="0">
            <a:spAutoFit/>
          </a:bodyPr>
          <a:lstStyle/>
          <a:p>
            <a:pPr marL="57150" indent="-57150">
              <a:buFont typeface="Arial" pitchFamily="34" charset="0"/>
              <a:buChar char="•"/>
            </a:pPr>
            <a:r>
              <a:rPr lang="da-DK" sz="700" i="0" dirty="0" smtClean="0">
                <a:solidFill>
                  <a:schemeClr val="tx2"/>
                </a:solidFill>
                <a:latin typeface="Arial Narrow" pitchFamily="34" charset="0"/>
              </a:rPr>
              <a:t>G.-Y. Fu, IAEA-FEC 2010 THW/2-2Rb</a:t>
            </a:r>
          </a:p>
          <a:p>
            <a:pPr marL="57150" indent="-57150">
              <a:buFont typeface="Arial" pitchFamily="34" charset="0"/>
              <a:buChar char="•"/>
            </a:pPr>
            <a:r>
              <a:rPr lang="da-DK" sz="700" i="0" dirty="0" smtClean="0">
                <a:solidFill>
                  <a:schemeClr val="tx2"/>
                </a:solidFill>
                <a:latin typeface="Arial Narrow" pitchFamily="34" charset="0"/>
              </a:rPr>
              <a:t>E. Fredrickson, IAEA-FEC 2010 EXW/P7-06</a:t>
            </a:r>
          </a:p>
          <a:p>
            <a:pPr marL="57150" indent="-57150">
              <a:buFont typeface="Arial" pitchFamily="34" charset="0"/>
              <a:buChar char="•"/>
            </a:pPr>
            <a:r>
              <a:rPr lang="da-DK" sz="700" i="0" dirty="0" smtClean="0">
                <a:solidFill>
                  <a:schemeClr val="tx2"/>
                </a:solidFill>
                <a:latin typeface="Arial Narrow" pitchFamily="34" charset="0"/>
              </a:rPr>
              <a:t>N. Gorelenkov, PoP 16 (2009) 056107</a:t>
            </a:r>
          </a:p>
        </p:txBody>
      </p:sp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0" y="9906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169863" marR="0" lvl="0" indent="-169863" algn="l" defTabSz="914400" rtl="0" eaLnBrk="0" fontAlgn="base" latinLnBrk="0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1" charset="-128"/>
                <a:cs typeface="+mn-cs"/>
              </a:rPr>
              <a:t>Toroidal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1" charset="-128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1" charset="-128"/>
                <a:cs typeface="+mn-cs"/>
              </a:rPr>
              <a:t>Alfv</a:t>
            </a:r>
            <a:r>
              <a:rPr kumimoji="0" lang="en-US" altLang="ja-JP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1" charset="-128"/>
                <a:cs typeface="+mn-cs"/>
              </a:rPr>
              <a:t>é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1" charset="-128"/>
                <a:cs typeface="+mn-cs"/>
              </a:rPr>
              <a:t>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1" charset="-128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1" charset="-128"/>
                <a:cs typeface="+mn-cs"/>
              </a:rPr>
              <a:t>Eigenmode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1" charset="-128"/>
                <a:cs typeface="+mn-cs"/>
              </a:rPr>
              <a:t> (TAE) avalanches in NBI-heated plasmas associated with transient reductions in D-D (beam-target) neutron rate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38600" y="1981200"/>
            <a:ext cx="685800" cy="180049"/>
          </a:xfrm>
          <a:prstGeom prst="rect">
            <a:avLst/>
          </a:prstGeom>
          <a:solidFill>
            <a:srgbClr val="CCECFF"/>
          </a:solidFill>
          <a:ln w="31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tIns="0" rIns="45720" bIns="18288" rtlCol="0">
            <a:spAutoFit/>
          </a:bodyPr>
          <a:lstStyle/>
          <a:p>
            <a:pPr marL="57150" indent="-57150" algn="ctr"/>
            <a:r>
              <a:rPr lang="en-US" sz="1050" i="0" dirty="0" smtClean="0">
                <a:solidFill>
                  <a:schemeClr val="tx2"/>
                </a:solidFill>
                <a:latin typeface="Arial Narrow" pitchFamily="34" charset="0"/>
              </a:rPr>
              <a:t>UC Irvine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48400" y="4953000"/>
            <a:ext cx="685800" cy="180049"/>
          </a:xfrm>
          <a:prstGeom prst="rect">
            <a:avLst/>
          </a:prstGeom>
          <a:solidFill>
            <a:srgbClr val="CCECFF"/>
          </a:solidFill>
          <a:ln w="31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tIns="0" rIns="45720" bIns="18288" rtlCol="0">
            <a:spAutoFit/>
          </a:bodyPr>
          <a:lstStyle/>
          <a:p>
            <a:pPr marL="57150" indent="-57150" algn="ctr"/>
            <a:r>
              <a:rPr lang="en-US" sz="1050" i="0" dirty="0" smtClean="0">
                <a:solidFill>
                  <a:schemeClr val="tx2"/>
                </a:solidFill>
                <a:latin typeface="Arial Narrow" pitchFamily="34" charset="0"/>
              </a:rPr>
              <a:t>UCLA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Global Alfven </a:t>
            </a:r>
            <a:r>
              <a:rPr lang="en-US" dirty="0" err="1" smtClean="0">
                <a:solidFill>
                  <a:schemeClr val="accent6"/>
                </a:solidFill>
              </a:rPr>
              <a:t>Eigenmodes</a:t>
            </a:r>
            <a:r>
              <a:rPr lang="en-US" dirty="0" smtClean="0">
                <a:solidFill>
                  <a:schemeClr val="accent6"/>
                </a:solidFill>
              </a:rPr>
              <a:t> (GAE) candidate to explain high core electron thermal transport rates in NBI-heated H-modes </a:t>
            </a:r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13926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990601"/>
            <a:ext cx="5638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6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3200400"/>
            <a:ext cx="6400800" cy="2178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64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5268" y="3276600"/>
            <a:ext cx="1908331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133600" y="3962400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+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Right Arrow 8"/>
          <p:cNvSpPr/>
          <p:nvPr/>
        </p:nvSpPr>
        <p:spPr bwMode="auto">
          <a:xfrm>
            <a:off x="4648200" y="4114800"/>
            <a:ext cx="304800" cy="228600"/>
          </a:xfrm>
          <a:prstGeom prst="rightArrow">
            <a:avLst/>
          </a:prstGeom>
          <a:solidFill>
            <a:schemeClr val="tx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39000" y="1066800"/>
            <a:ext cx="1447800" cy="360099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tIns="18288" rIns="45720" bIns="18288" rtlCol="0">
            <a:spAutoFit/>
          </a:bodyPr>
          <a:lstStyle/>
          <a:p>
            <a:pPr marL="57150" indent="-57150">
              <a:buFont typeface="Arial" pitchFamily="34" charset="0"/>
              <a:buChar char="•"/>
            </a:pPr>
            <a:r>
              <a:rPr lang="da-DK" sz="700" i="0" dirty="0" smtClean="0">
                <a:solidFill>
                  <a:schemeClr val="tx2"/>
                </a:solidFill>
                <a:latin typeface="Arial Narrow" pitchFamily="34" charset="0"/>
              </a:rPr>
              <a:t>K. Tritz, APS Invited Talk 2010</a:t>
            </a:r>
          </a:p>
          <a:p>
            <a:pPr marL="57150" indent="-57150">
              <a:buFont typeface="Arial" pitchFamily="34" charset="0"/>
              <a:buChar char="•"/>
            </a:pPr>
            <a:r>
              <a:rPr lang="da-DK" sz="700" i="0" dirty="0" smtClean="0">
                <a:solidFill>
                  <a:schemeClr val="tx2"/>
                </a:solidFill>
                <a:latin typeface="Arial Narrow" pitchFamily="34" charset="0"/>
              </a:rPr>
              <a:t>N. Gorelenkov, NF 50 (2010) 084012</a:t>
            </a:r>
          </a:p>
          <a:p>
            <a:pPr marL="57150" indent="-57150">
              <a:buFont typeface="Arial" pitchFamily="34" charset="0"/>
              <a:buChar char="•"/>
            </a:pPr>
            <a:r>
              <a:rPr lang="da-DK" sz="700" i="0" dirty="0" smtClean="0">
                <a:solidFill>
                  <a:schemeClr val="tx2"/>
                </a:solidFill>
                <a:latin typeface="Arial Narrow" pitchFamily="34" charset="0"/>
              </a:rPr>
              <a:t>D. Stutman, PRL 102 (2009) 115002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152400" y="2819400"/>
            <a:ext cx="830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GAE model + high-k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d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+ ORBIT modeling r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oughly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/>
              </a:rPr>
              <a:t>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consistent w/ experiment: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152400" y="5562600"/>
            <a:ext cx="7010400" cy="914400"/>
          </a:xfrm>
        </p:spPr>
        <p:txBody>
          <a:bodyPr/>
          <a:lstStyle/>
          <a:p>
            <a:pPr marL="169863" indent="-169863">
              <a:lnSpc>
                <a:spcPct val="90000"/>
              </a:lnSpc>
            </a:pPr>
            <a:r>
              <a:rPr lang="en-US" sz="2000" dirty="0" smtClean="0"/>
              <a:t>Also exploring coupling of *AE to other modes:</a:t>
            </a:r>
          </a:p>
          <a:p>
            <a:pPr marL="455613" lvl="1" indent="-168275">
              <a:lnSpc>
                <a:spcPct val="90000"/>
              </a:lnSpc>
            </a:pPr>
            <a:r>
              <a:rPr lang="en-US" sz="1600" dirty="0" smtClean="0"/>
              <a:t>GAE/CAE can sometimes trigger TAE (via fast ion redistribution?)</a:t>
            </a:r>
          </a:p>
          <a:p>
            <a:pPr marL="455613" lvl="1" indent="-168275">
              <a:lnSpc>
                <a:spcPct val="90000"/>
              </a:lnSpc>
            </a:pPr>
            <a:r>
              <a:rPr lang="en-US" sz="1600" dirty="0" smtClean="0"/>
              <a:t>TAE/EPM can interact with low-freq kink-like modes, impact rotation</a:t>
            </a:r>
          </a:p>
          <a:p>
            <a:pPr>
              <a:lnSpc>
                <a:spcPct val="90000"/>
              </a:lnSpc>
            </a:pP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7239000" y="5812101"/>
            <a:ext cx="1752600" cy="252377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tIns="18288" rIns="45720" bIns="18288" rtlCol="0">
            <a:spAutoFit/>
          </a:bodyPr>
          <a:lstStyle/>
          <a:p>
            <a:pPr marL="57150" indent="-57150">
              <a:buFont typeface="Arial" pitchFamily="34" charset="0"/>
              <a:buChar char="•"/>
            </a:pPr>
            <a:r>
              <a:rPr lang="da-DK" sz="700" i="0" dirty="0" smtClean="0">
                <a:solidFill>
                  <a:schemeClr val="tx2"/>
                </a:solidFill>
                <a:latin typeface="Arial Narrow" pitchFamily="34" charset="0"/>
              </a:rPr>
              <a:t>E. Fredrcikson, NF (in preparation) </a:t>
            </a:r>
          </a:p>
          <a:p>
            <a:pPr marL="57150" indent="-57150">
              <a:buFont typeface="Arial" pitchFamily="34" charset="0"/>
              <a:buChar char="•"/>
            </a:pPr>
            <a:r>
              <a:rPr lang="da-DK" sz="700" i="0" dirty="0" smtClean="0">
                <a:solidFill>
                  <a:schemeClr val="tx2"/>
                </a:solidFill>
                <a:latin typeface="Arial Narrow" pitchFamily="34" charset="0"/>
              </a:rPr>
              <a:t>E. Fredrickson,  IAEA FEC 2010, EXW/P7-06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239000" y="6116901"/>
            <a:ext cx="1752600" cy="360099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tIns="18288" rIns="45720" bIns="18288" rtlCol="0">
            <a:spAutoFit/>
          </a:bodyPr>
          <a:lstStyle/>
          <a:p>
            <a:pPr marL="57150" indent="-57150">
              <a:buFont typeface="Arial" pitchFamily="34" charset="0"/>
              <a:buChar char="•"/>
            </a:pPr>
            <a:r>
              <a:rPr lang="da-DK" sz="700" i="0" dirty="0" smtClean="0">
                <a:solidFill>
                  <a:schemeClr val="tx2"/>
                </a:solidFill>
                <a:latin typeface="Arial Narrow" pitchFamily="34" charset="0"/>
              </a:rPr>
              <a:t>M. Podestà, NF 51 (2011) 063035</a:t>
            </a:r>
          </a:p>
          <a:p>
            <a:pPr marL="57150" indent="-57150">
              <a:buFont typeface="Arial" pitchFamily="34" charset="0"/>
              <a:buChar char="•"/>
            </a:pPr>
            <a:r>
              <a:rPr lang="da-DK" sz="700" i="0" dirty="0" smtClean="0">
                <a:solidFill>
                  <a:schemeClr val="tx2"/>
                </a:solidFill>
                <a:latin typeface="Arial Narrow" pitchFamily="34" charset="0"/>
              </a:rPr>
              <a:t>M. Podestà, IAEA FEC 2010, EXW/P7-23</a:t>
            </a:r>
          </a:p>
          <a:p>
            <a:pPr marL="57150" indent="-57150">
              <a:buFont typeface="Arial" pitchFamily="34" charset="0"/>
              <a:buChar char="•"/>
            </a:pPr>
            <a:r>
              <a:rPr lang="da-DK" sz="700" i="0" dirty="0" smtClean="0">
                <a:solidFill>
                  <a:schemeClr val="tx2"/>
                </a:solidFill>
                <a:latin typeface="Arial Narrow" pitchFamily="34" charset="0"/>
              </a:rPr>
              <a:t>N. Crocker, PoP 16 (2009) 042513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39000" y="1572551"/>
            <a:ext cx="1295400" cy="180049"/>
          </a:xfrm>
          <a:prstGeom prst="rect">
            <a:avLst/>
          </a:prstGeom>
          <a:solidFill>
            <a:srgbClr val="CCECFF"/>
          </a:solidFill>
          <a:ln w="31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tIns="0" rIns="45720" bIns="18288" rtlCol="0">
            <a:spAutoFit/>
          </a:bodyPr>
          <a:lstStyle/>
          <a:p>
            <a:pPr marL="57150" indent="-57150" algn="ctr"/>
            <a:r>
              <a:rPr lang="en-US" sz="1050" i="0" dirty="0" smtClean="0">
                <a:solidFill>
                  <a:schemeClr val="tx2"/>
                </a:solidFill>
                <a:latin typeface="Arial Narrow" pitchFamily="34" charset="0"/>
              </a:rPr>
              <a:t>Johns Hopkins Univ.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96200" y="5562600"/>
            <a:ext cx="1295400" cy="180049"/>
          </a:xfrm>
          <a:prstGeom prst="rect">
            <a:avLst/>
          </a:prstGeom>
          <a:solidFill>
            <a:srgbClr val="CCECFF"/>
          </a:solidFill>
          <a:ln w="31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tIns="0" rIns="45720" bIns="18288" rtlCol="0">
            <a:spAutoFit/>
          </a:bodyPr>
          <a:lstStyle/>
          <a:p>
            <a:pPr marL="57150" indent="-57150" algn="ctr"/>
            <a:r>
              <a:rPr lang="en-US" sz="1050" i="0" dirty="0" smtClean="0">
                <a:solidFill>
                  <a:schemeClr val="tx2"/>
                </a:solidFill>
                <a:latin typeface="Arial Narrow" pitchFamily="34" charset="0"/>
              </a:rPr>
              <a:t>UCLA, UC Irvine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Wave </a:t>
            </a:r>
            <a:r>
              <a:rPr lang="en-US" sz="3200" dirty="0" smtClean="0"/>
              <a:t>Heating and Current </a:t>
            </a:r>
            <a:r>
              <a:rPr lang="en-US" sz="3200" dirty="0" smtClean="0"/>
              <a:t>Drive</a:t>
            </a:r>
            <a:br>
              <a:rPr lang="en-US" sz="3200" dirty="0" smtClean="0"/>
            </a:b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sym typeface="Wingdings"/>
              </a:rPr>
              <a:t> </a:t>
            </a:r>
            <a:r>
              <a:rPr lang="en-US" sz="1800" dirty="0" smtClean="0">
                <a:solidFill>
                  <a:srgbClr val="000000"/>
                </a:solidFill>
                <a:latin typeface="Arial Narrow" pitchFamily="34" charset="0"/>
                <a:sym typeface="Wingdings"/>
              </a:rPr>
              <a:t>Demonstrate </a:t>
            </a:r>
            <a:r>
              <a:rPr lang="en-US" sz="1800" dirty="0" smtClean="0">
                <a:solidFill>
                  <a:srgbClr val="000000"/>
                </a:solidFill>
                <a:latin typeface="Arial Narrow" pitchFamily="34" charset="0"/>
                <a:sym typeface="Wingdings"/>
              </a:rPr>
              <a:t>reliable wave heating and CD to enable advanced operating </a:t>
            </a:r>
            <a:r>
              <a:rPr lang="en-US" sz="1800" dirty="0" smtClean="0">
                <a:solidFill>
                  <a:srgbClr val="000000"/>
                </a:solidFill>
                <a:latin typeface="Arial Narrow" pitchFamily="34" charset="0"/>
                <a:sym typeface="Wingdings"/>
              </a:rPr>
              <a:t>scenarios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4495800"/>
            <a:ext cx="7848600" cy="1905000"/>
          </a:xfrm>
        </p:spPr>
        <p:txBody>
          <a:bodyPr/>
          <a:lstStyle/>
          <a:p>
            <a:pPr marL="171450" indent="-171450">
              <a:lnSpc>
                <a:spcPct val="85000"/>
              </a:lnSpc>
            </a:pPr>
            <a:r>
              <a:rPr lang="en-US" sz="1600" b="1" dirty="0" smtClean="0"/>
              <a:t>HHFW coupling optimization </a:t>
            </a:r>
            <a:endParaRPr lang="en-US" sz="1200" b="1" dirty="0" smtClean="0"/>
          </a:p>
          <a:p>
            <a:pPr marL="342900" lvl="1" indent="-171450">
              <a:lnSpc>
                <a:spcPct val="85000"/>
              </a:lnSpc>
            </a:pPr>
            <a:r>
              <a:rPr lang="en-US" sz="1400" dirty="0" smtClean="0"/>
              <a:t>HHFW performance summary on next slide</a:t>
            </a:r>
          </a:p>
          <a:p>
            <a:pPr marL="342900" lvl="1" indent="-171450">
              <a:lnSpc>
                <a:spcPct val="85000"/>
              </a:lnSpc>
            </a:pPr>
            <a:r>
              <a:rPr lang="en-US" sz="1400" dirty="0" smtClean="0"/>
              <a:t>Fast-ion interaction with HHFW successfully modeled by including finite orbit width effects</a:t>
            </a:r>
          </a:p>
          <a:p>
            <a:pPr marL="342900" lvl="1" indent="-171450">
              <a:lnSpc>
                <a:spcPct val="85000"/>
              </a:lnSpc>
            </a:pPr>
            <a:r>
              <a:rPr lang="en-US" sz="1400" dirty="0" smtClean="0"/>
              <a:t>Edge interaction modeling with fully 3D AORSA underway – initial results qualitatively similar to experiment</a:t>
            </a:r>
          </a:p>
          <a:p>
            <a:pPr marL="171450" indent="-171450">
              <a:lnSpc>
                <a:spcPct val="85000"/>
              </a:lnSpc>
            </a:pPr>
            <a:endParaRPr lang="en-US" sz="1600" b="1" dirty="0" smtClean="0"/>
          </a:p>
          <a:p>
            <a:pPr marL="171450" indent="-171450">
              <a:lnSpc>
                <a:spcPct val="85000"/>
              </a:lnSpc>
            </a:pPr>
            <a:r>
              <a:rPr lang="en-US" sz="1600" b="1" dirty="0" smtClean="0"/>
              <a:t>ECH/EBW coupling and heating studies: </a:t>
            </a:r>
            <a:r>
              <a:rPr lang="en-US" sz="1600" dirty="0" smtClean="0"/>
              <a:t>deferred due to cost</a:t>
            </a:r>
          </a:p>
          <a:p>
            <a:pPr marL="171450" indent="-171450">
              <a:lnSpc>
                <a:spcPct val="85000"/>
              </a:lnSpc>
              <a:buNone/>
            </a:pPr>
            <a:endParaRPr lang="en-US" sz="1400" dirty="0" smtClean="0"/>
          </a:p>
          <a:p>
            <a:pPr marL="171450" indent="-171450">
              <a:lnSpc>
                <a:spcPct val="85000"/>
              </a:lnSpc>
            </a:pPr>
            <a:endParaRPr lang="en-US" sz="1600" b="1" dirty="0" smtClean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990600"/>
            <a:ext cx="6324600" cy="2621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2400" y="2004536"/>
            <a:ext cx="1119217" cy="73866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pitchFamily="34" charset="0"/>
                <a:cs typeface="Arial" pitchFamily="34" charset="0"/>
              </a:rPr>
              <a:t>5 year plan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i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kumimoji="0" lang="en-US" sz="1400" b="1" i="0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pitchFamily="34" charset="0"/>
                <a:cs typeface="Arial" pitchFamily="34" charset="0"/>
              </a:rPr>
              <a:t>imeline</a:t>
            </a:r>
            <a:r>
              <a:rPr kumimoji="0" lang="en-US" sz="1400" b="1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pitchFamily="34" charset="0"/>
                <a:cs typeface="Arial" pitchFamily="34" charset="0"/>
              </a:rPr>
              <a:t>and </a:t>
            </a:r>
            <a:r>
              <a:rPr lang="en-US" sz="1400" i="0" noProof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en-US" sz="1400" i="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oa</a:t>
            </a:r>
            <a:r>
              <a:rPr kumimoji="0" lang="en-US" sz="1400" b="1" i="0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pitchFamily="34" charset="0"/>
                <a:cs typeface="Arial" pitchFamily="34" charset="0"/>
              </a:rPr>
              <a:t>ls</a:t>
            </a:r>
            <a:endParaRPr kumimoji="0" lang="en-US" sz="1400" b="1" i="0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52400" y="3789402"/>
            <a:ext cx="8690921" cy="630198"/>
            <a:chOff x="152400" y="3502223"/>
            <a:chExt cx="8690921" cy="630198"/>
          </a:xfrm>
        </p:grpSpPr>
        <p:sp>
          <p:nvSpPr>
            <p:cNvPr id="8" name="TextBox 7"/>
            <p:cNvSpPr txBox="1"/>
            <p:nvPr/>
          </p:nvSpPr>
          <p:spPr>
            <a:xfrm>
              <a:off x="7467600" y="3578423"/>
              <a:ext cx="1375721" cy="553998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 lIns="0" rIns="0" rtlCol="0"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Helvetica" pitchFamily="34" charset="0"/>
                  <a:ea typeface="+mn-ea"/>
                  <a:cs typeface="Arial" charset="0"/>
                </a:rPr>
                <a:t>Gray italics </a:t>
              </a:r>
              <a:r>
                <a:rPr kumimoji="0" lang="en-US" sz="1000" b="1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Helvetica" pitchFamily="34" charset="0"/>
                  <a:ea typeface="+mn-ea"/>
                  <a:cs typeface="Arial" charset="0"/>
                  <a:sym typeface="Wingdings" pitchFamily="2" charset="2"/>
                </a:rPr>
                <a:t>i</a:t>
              </a:r>
              <a:r>
                <a:rPr kumimoji="0" lang="en-US" sz="1000" b="1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Helvetica" pitchFamily="34" charset="0"/>
                  <a:ea typeface="+mn-ea"/>
                  <a:cs typeface="Arial" charset="0"/>
                </a:rPr>
                <a:t>ndicates</a:t>
              </a:r>
              <a:r>
                <a:rPr kumimoji="0" lang="en-US" sz="1000" b="1" u="none" strike="noStrike" kern="1200" cap="none" spc="0" normalizeH="0" noProof="0" dirty="0" smtClean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Helvetica" pitchFamily="34" charset="0"/>
                  <a:ea typeface="+mn-ea"/>
                  <a:cs typeface="Arial" charset="0"/>
                </a:rPr>
                <a:t> material provided in supplemental section</a:t>
              </a:r>
              <a:endParaRPr kumimoji="0" lang="en-US" sz="1000" b="1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553602" y="3502223"/>
              <a:ext cx="1856598" cy="307777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itchFamily="34" charset="0"/>
                  <a:cs typeface="Arial" pitchFamily="34" charset="0"/>
                </a:rPr>
                <a:t>Progress and Plans</a:t>
              </a:r>
            </a:p>
          </p:txBody>
        </p:sp>
        <p:cxnSp>
          <p:nvCxnSpPr>
            <p:cNvPr id="10" name="Straight Connector 9"/>
            <p:cNvCxnSpPr/>
            <p:nvPr/>
          </p:nvCxnSpPr>
          <p:spPr bwMode="auto">
            <a:xfrm>
              <a:off x="152400" y="3505200"/>
              <a:ext cx="8686800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36"/>
          <p:cNvSpPr>
            <a:spLocks noGrp="1" noChangeArrowheads="1"/>
          </p:cNvSpPr>
          <p:nvPr>
            <p:ph type="body" idx="1"/>
          </p:nvPr>
        </p:nvSpPr>
        <p:spPr>
          <a:xfrm>
            <a:off x="60325" y="1076325"/>
            <a:ext cx="8720138" cy="1133475"/>
          </a:xfrm>
        </p:spPr>
        <p:txBody>
          <a:bodyPr/>
          <a:lstStyle/>
          <a:p>
            <a:pPr>
              <a:spcBef>
                <a:spcPts val="600"/>
              </a:spcBef>
              <a:buClr>
                <a:schemeClr val="tx1"/>
              </a:buClr>
            </a:pPr>
            <a:r>
              <a:rPr lang="en-US" sz="2000" dirty="0" smtClean="0">
                <a:ea typeface="ＭＳ Ｐゴシック" pitchFamily="1" charset="-128"/>
              </a:rPr>
              <a:t>Modifications to antenna described in M. Ono facility presentation</a:t>
            </a:r>
            <a:endParaRPr lang="en-US" sz="900" dirty="0" smtClean="0">
              <a:ea typeface="ＭＳ Ｐゴシック" pitchFamily="1" charset="-128"/>
            </a:endParaRPr>
          </a:p>
          <a:p>
            <a:pPr>
              <a:spcBef>
                <a:spcPts val="600"/>
              </a:spcBef>
            </a:pPr>
            <a:r>
              <a:rPr lang="en-US" sz="2000" dirty="0" smtClean="0">
                <a:ea typeface="ＭＳ Ｐゴシック" pitchFamily="1" charset="-128"/>
              </a:rPr>
              <a:t>Improvements in performance likely due to a combination of antenna upgrade and Li conditioning:</a:t>
            </a:r>
            <a:endParaRPr lang="en-US" sz="900" dirty="0" smtClean="0">
              <a:ea typeface="ＭＳ Ｐゴシック" pitchFamily="1" charset="-128"/>
            </a:endParaRPr>
          </a:p>
          <a:p>
            <a:pPr lvl="1">
              <a:spcBef>
                <a:spcPts val="600"/>
              </a:spcBef>
              <a:buNone/>
            </a:pPr>
            <a:r>
              <a:rPr lang="en-US" dirty="0" smtClean="0">
                <a:ea typeface="ＭＳ Ｐゴシック" pitchFamily="1" charset="-128"/>
              </a:rPr>
              <a:t/>
            </a:r>
            <a:br>
              <a:rPr lang="en-US" dirty="0" smtClean="0">
                <a:ea typeface="ＭＳ Ｐゴシック" pitchFamily="1" charset="-128"/>
              </a:rPr>
            </a:br>
            <a:endParaRPr lang="en-US" dirty="0" smtClean="0">
              <a:ea typeface="ＭＳ Ｐゴシック" pitchFamily="1" charset="-128"/>
            </a:endParaRPr>
          </a:p>
          <a:p>
            <a:pPr lvl="1">
              <a:lnSpc>
                <a:spcPts val="2600"/>
              </a:lnSpc>
              <a:spcBef>
                <a:spcPts val="1800"/>
              </a:spcBef>
              <a:buFont typeface="Wingdings" pitchFamily="2" charset="2"/>
              <a:buChar char="Ø"/>
            </a:pPr>
            <a:endParaRPr lang="en-US" baseline="-25000" dirty="0" smtClean="0">
              <a:ea typeface="ＭＳ Ｐゴシック" pitchFamily="1" charset="-128"/>
            </a:endParaRPr>
          </a:p>
          <a:p>
            <a:pPr>
              <a:lnSpc>
                <a:spcPct val="110000"/>
              </a:lnSpc>
              <a:spcBef>
                <a:spcPct val="0"/>
              </a:spcBef>
              <a:buClr>
                <a:schemeClr val="tx1"/>
              </a:buClr>
            </a:pPr>
            <a:endParaRPr lang="en-US" sz="2000" dirty="0" smtClean="0">
              <a:ea typeface="ＭＳ Ｐゴシック" pitchFamily="1" charset="-128"/>
            </a:endParaRPr>
          </a:p>
          <a:p>
            <a:pPr>
              <a:lnSpc>
                <a:spcPct val="110000"/>
              </a:lnSpc>
              <a:spcBef>
                <a:spcPct val="0"/>
              </a:spcBef>
              <a:buClr>
                <a:schemeClr val="tx1"/>
              </a:buClr>
              <a:buFontTx/>
              <a:buNone/>
            </a:pPr>
            <a:endParaRPr lang="en-US" sz="2000" dirty="0" smtClean="0">
              <a:ea typeface="ＭＳ Ｐゴシック" pitchFamily="1" charset="-128"/>
            </a:endParaRPr>
          </a:p>
        </p:txBody>
      </p:sp>
      <p:pic>
        <p:nvPicPr>
          <p:cNvPr id="23555" name="Picture 6" descr="Slide_25_MPTS_135340_GT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1766"/>
          <a:stretch>
            <a:fillRect/>
          </a:stretch>
        </p:blipFill>
        <p:spPr bwMode="auto">
          <a:xfrm>
            <a:off x="5257801" y="1933367"/>
            <a:ext cx="3886200" cy="3324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Rectangle 1035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="t"/>
          <a:lstStyle/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3737C8"/>
                </a:solidFill>
                <a:ea typeface="ＭＳ Ｐゴシック" pitchFamily="1" charset="-128"/>
              </a:rPr>
              <a:t>Antenna upgrades performed in 2009 </a:t>
            </a:r>
            <a:br>
              <a:rPr lang="en-US" sz="2800" dirty="0" smtClean="0">
                <a:solidFill>
                  <a:srgbClr val="3737C8"/>
                </a:solidFill>
                <a:ea typeface="ＭＳ Ｐゴシック" pitchFamily="1" charset="-128"/>
              </a:rPr>
            </a:br>
            <a:r>
              <a:rPr lang="en-US" sz="2800" dirty="0" smtClean="0">
                <a:solidFill>
                  <a:srgbClr val="3737C8"/>
                </a:solidFill>
                <a:ea typeface="ＭＳ Ｐゴシック" pitchFamily="1" charset="-128"/>
              </a:rPr>
              <a:t>significantly improved HHFW heating performance</a:t>
            </a:r>
            <a:endParaRPr lang="en-US" sz="2000" b="0" dirty="0" smtClean="0">
              <a:solidFill>
                <a:srgbClr val="3737C8"/>
              </a:solidFill>
              <a:ea typeface="ＭＳ Ｐゴシック" pitchFamily="1" charset="-128"/>
            </a:endParaRPr>
          </a:p>
        </p:txBody>
      </p:sp>
      <p:sp>
        <p:nvSpPr>
          <p:cNvPr id="8" name="Right Arrow 7"/>
          <p:cNvSpPr>
            <a:spLocks noChangeAspect="1"/>
          </p:cNvSpPr>
          <p:nvPr/>
        </p:nvSpPr>
        <p:spPr bwMode="auto">
          <a:xfrm>
            <a:off x="4953000" y="3997036"/>
            <a:ext cx="762000" cy="270164"/>
          </a:xfrm>
          <a:prstGeom prst="rightArrow">
            <a:avLst>
              <a:gd name="adj1" fmla="val 50000"/>
              <a:gd name="adj2" fmla="val 50003"/>
            </a:avLst>
          </a:prstGeom>
          <a:ln>
            <a:headEnd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>
              <a:latin typeface="Helvetica" pitchFamily="-106" charset="0"/>
              <a:ea typeface="ＭＳ Ｐゴシック" pitchFamily="-106" charset="-128"/>
            </a:endParaRPr>
          </a:p>
        </p:txBody>
      </p:sp>
      <p:sp>
        <p:nvSpPr>
          <p:cNvPr id="7" name="Rectangle 1036"/>
          <p:cNvSpPr txBox="1">
            <a:spLocks noChangeArrowheads="1"/>
          </p:cNvSpPr>
          <p:nvPr/>
        </p:nvSpPr>
        <p:spPr bwMode="auto">
          <a:xfrm>
            <a:off x="152400" y="5029200"/>
            <a:ext cx="5638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lvl="1" indent="-285750" eaLnBrk="0" hangingPunct="0">
              <a:lnSpc>
                <a:spcPts val="26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en-US" sz="2000" b="0" i="0" kern="0" dirty="0" smtClean="0">
                <a:solidFill>
                  <a:srgbClr val="FF0000"/>
                </a:solidFill>
                <a:ea typeface="ＭＳ Ｐゴシック" pitchFamily="1" charset="-128"/>
              </a:rPr>
              <a:t>2010: P</a:t>
            </a:r>
            <a:r>
              <a:rPr lang="en-US" sz="2000" b="0" i="0" kern="0" baseline="-25000" dirty="0" smtClean="0">
                <a:solidFill>
                  <a:srgbClr val="FF0000"/>
                </a:solidFill>
                <a:ea typeface="ＭＳ Ｐゴシック" pitchFamily="1" charset="-128"/>
              </a:rPr>
              <a:t>RF</a:t>
            </a:r>
            <a:r>
              <a:rPr lang="en-US" sz="2000" b="0" i="0" kern="0" dirty="0" smtClean="0">
                <a:solidFill>
                  <a:srgbClr val="FF0000"/>
                </a:solidFill>
                <a:ea typeface="ＭＳ Ｐゴシック" pitchFamily="1" charset="-128"/>
              </a:rPr>
              <a:t> limited to 2MW, apparently from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pitchFamily="1" charset="-128"/>
              </a:rPr>
              <a:t>Li-oxide-dust</a:t>
            </a:r>
            <a:r>
              <a:rPr lang="en-US" sz="2000" b="0" i="0" kern="0" dirty="0" smtClean="0">
                <a:solidFill>
                  <a:srgbClr val="FF0000"/>
                </a:solidFill>
                <a:latin typeface="+mn-lt"/>
                <a:ea typeface="ＭＳ Ｐゴシック" pitchFamily="1" charset="-128"/>
              </a:rPr>
              <a:t>-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pitchFamily="1" charset="-128"/>
              </a:rPr>
              <a:t>associated arcs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ＭＳ Ｐゴシック" pitchFamily="1" charset="-128"/>
            </a:endParaRPr>
          </a:p>
          <a:p>
            <a:pPr marL="742950" marR="0" lvl="1" indent="-285750" algn="l" defTabSz="914400" rtl="0" eaLnBrk="0" fontAlgn="base" latinLnBrk="0" hangingPunct="0">
              <a:lnSpc>
                <a:spcPts val="2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sz="2000" b="0" i="0" kern="0" noProof="0" dirty="0" smtClean="0">
                <a:solidFill>
                  <a:schemeClr val="accent2"/>
                </a:solidFill>
                <a:latin typeface="+mn-lt"/>
                <a:ea typeface="ＭＳ Ｐゴシック" pitchFamily="1" charset="-128"/>
              </a:rPr>
              <a:t>Will re-establish 4MW operation in 2011 to support </a:t>
            </a:r>
            <a:r>
              <a:rPr lang="en-US" sz="2000" b="0" i="0" kern="0" dirty="0" smtClean="0">
                <a:solidFill>
                  <a:schemeClr val="accent2"/>
                </a:solidFill>
                <a:latin typeface="+mn-lt"/>
                <a:ea typeface="ＭＳ Ｐゴシック" pitchFamily="1" charset="-128"/>
              </a:rPr>
              <a:t>             and</a:t>
            </a:r>
            <a:r>
              <a:rPr lang="en-US" sz="2000" b="0" i="0" kern="0" noProof="0" dirty="0" smtClean="0">
                <a:solidFill>
                  <a:schemeClr val="accent2"/>
                </a:solidFill>
                <a:latin typeface="+mn-lt"/>
                <a:ea typeface="ＭＳ Ｐゴシック" pitchFamily="1" charset="-128"/>
              </a:rPr>
              <a:t> other experiments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ＭＳ Ｐゴシック" pitchFamily="1" charset="-128"/>
              <a:cs typeface="+mn-cs"/>
            </a:endParaRPr>
          </a:p>
        </p:txBody>
      </p:sp>
      <p:sp>
        <p:nvSpPr>
          <p:cNvPr id="9" name="Rectangle 1036"/>
          <p:cNvSpPr txBox="1">
            <a:spLocks noChangeArrowheads="1"/>
          </p:cNvSpPr>
          <p:nvPr/>
        </p:nvSpPr>
        <p:spPr bwMode="auto">
          <a:xfrm>
            <a:off x="152400" y="2209800"/>
            <a:ext cx="5257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pitchFamily="1" charset="-128"/>
              </a:rPr>
              <a:t>Coupled &gt; 4 MW into He L-mode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pitchFamily="1" charset="-128"/>
              </a:rPr>
              <a:t>Record T</a:t>
            </a:r>
            <a:r>
              <a:rPr kumimoji="0" lang="en-US" sz="18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pitchFamily="1" charset="-128"/>
              </a:rPr>
              <a:t>e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pitchFamily="1" charset="-128"/>
              </a:rPr>
              <a:t>(0) ~ 6.2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pitchFamily="1" charset="-128"/>
              </a:rPr>
              <a:t>keV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pitchFamily="1" charset="-128"/>
              </a:rPr>
              <a:t> with P</a:t>
            </a:r>
            <a:r>
              <a:rPr kumimoji="0" lang="en-US" sz="18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pitchFamily="1" charset="-128"/>
              </a:rPr>
              <a:t>RF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pitchFamily="1" charset="-128"/>
              </a:rPr>
              <a:t>~ 2.7 MW</a:t>
            </a:r>
          </a:p>
          <a:p>
            <a:pPr marL="742950" marR="0" lvl="1" indent="-285750" algn="l" defTabSz="914400" rtl="0" eaLnBrk="0" fontAlgn="base" latinLnBrk="0" hangingPunct="0">
              <a:lnSpc>
                <a:spcPts val="26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pitchFamily="1" charset="-128"/>
              </a:rPr>
              <a:t>Allowed study of L-H and H-L transition</a:t>
            </a:r>
            <a:b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pitchFamily="1" charset="-128"/>
              </a:rPr>
            </a:b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pitchFamily="1" charset="-128"/>
              </a:rPr>
              <a:t>in He &amp; D</a:t>
            </a:r>
            <a:r>
              <a:rPr kumimoji="0" lang="en-US" sz="18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pitchFamily="1" charset="-128"/>
              </a:rPr>
              <a:t>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pitchFamily="1" charset="-128"/>
              </a:rPr>
              <a:t>with RF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+mn-lt"/>
                <a:ea typeface="ＭＳ Ｐゴシック" pitchFamily="1" charset="-128"/>
              </a:rPr>
              <a:t>(not previously achievable)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+mn-lt"/>
              <a:ea typeface="ＭＳ Ｐゴシック" pitchFamily="1" charset="-128"/>
            </a:endParaRPr>
          </a:p>
          <a:p>
            <a:pPr marL="742950" marR="0" lvl="1" indent="-285750" algn="l" defTabSz="914400" rtl="0" eaLnBrk="0" fontAlgn="base" latinLnBrk="0" hangingPunct="0">
              <a:spcBef>
                <a:spcPts val="6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pitchFamily="1" charset="-128"/>
              </a:rPr>
              <a:t>Maintained HHFW coupling through </a:t>
            </a:r>
            <a:b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pitchFamily="1" charset="-128"/>
              </a:rPr>
            </a:b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pitchFamily="1" charset="-128"/>
              </a:rPr>
              <a:t>L-H transition 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pitchFamily="1" charset="-128"/>
              </a:rPr>
              <a:t>and during relatively </a:t>
            </a:r>
            <a:b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pitchFamily="1" charset="-128"/>
              </a:rPr>
            </a:b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pitchFamily="1" charset="-128"/>
              </a:rPr>
              <a:t>large repetitive ELMs during D plasmas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+mn-lt"/>
                <a:ea typeface="ＭＳ Ｐゴシック" pitchFamily="1" charset="-128"/>
              </a:rPr>
              <a:t>(not previously achievable) 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1" charset="-128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53200" y="5334000"/>
            <a:ext cx="1447800" cy="252377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tIns="18288" rIns="45720" bIns="18288" rtlCol="0">
            <a:spAutoFit/>
          </a:bodyPr>
          <a:lstStyle/>
          <a:p>
            <a:pPr marL="57150" indent="-57150">
              <a:buFont typeface="Arial" pitchFamily="34" charset="0"/>
              <a:buChar char="•"/>
            </a:pPr>
            <a:r>
              <a:rPr lang="fr-FR" sz="700" i="0" dirty="0" smtClean="0">
                <a:solidFill>
                  <a:schemeClr val="tx2"/>
                </a:solidFill>
                <a:latin typeface="Arial Narrow" pitchFamily="34" charset="0"/>
              </a:rPr>
              <a:t>G. Taylor, </a:t>
            </a:r>
            <a:r>
              <a:rPr lang="fr-FR" sz="700" i="0" dirty="0" err="1" smtClean="0">
                <a:solidFill>
                  <a:schemeClr val="tx2"/>
                </a:solidFill>
                <a:latin typeface="Arial Narrow" pitchFamily="34" charset="0"/>
              </a:rPr>
              <a:t>PoP</a:t>
            </a:r>
            <a:r>
              <a:rPr lang="fr-FR" sz="700" i="0" dirty="0" smtClean="0">
                <a:solidFill>
                  <a:schemeClr val="tx2"/>
                </a:solidFill>
                <a:latin typeface="Arial Narrow" pitchFamily="34" charset="0"/>
              </a:rPr>
              <a:t> 17, (2010) 056114</a:t>
            </a:r>
          </a:p>
          <a:p>
            <a:pPr marL="57150" indent="-57150">
              <a:buFont typeface="Arial" pitchFamily="34" charset="0"/>
              <a:buChar char="•"/>
            </a:pPr>
            <a:r>
              <a:rPr lang="fr-FR" sz="700" i="0" dirty="0" smtClean="0">
                <a:solidFill>
                  <a:schemeClr val="tx2"/>
                </a:solidFill>
                <a:latin typeface="Arial Narrow" pitchFamily="34" charset="0"/>
              </a:rPr>
              <a:t>G. Taylor, APS </a:t>
            </a:r>
            <a:r>
              <a:rPr lang="fr-FR" sz="700" i="0" dirty="0" err="1" smtClean="0">
                <a:solidFill>
                  <a:schemeClr val="tx2"/>
                </a:solidFill>
                <a:latin typeface="Arial Narrow" pitchFamily="34" charset="0"/>
              </a:rPr>
              <a:t>Invited</a:t>
            </a:r>
            <a:r>
              <a:rPr lang="fr-FR" sz="700" i="0" dirty="0" smtClean="0">
                <a:solidFill>
                  <a:schemeClr val="tx2"/>
                </a:solidFill>
                <a:latin typeface="Arial Narrow" pitchFamily="34" charset="0"/>
              </a:rPr>
              <a:t> Talk 2009</a:t>
            </a:r>
            <a:endParaRPr lang="da-DK" sz="700" i="0" dirty="0" smtClean="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53400" y="5382551"/>
            <a:ext cx="685800" cy="180049"/>
          </a:xfrm>
          <a:prstGeom prst="rect">
            <a:avLst/>
          </a:prstGeom>
          <a:solidFill>
            <a:srgbClr val="CCECFF"/>
          </a:solidFill>
          <a:ln w="31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tIns="0" rIns="45720" bIns="18288" rtlCol="0">
            <a:spAutoFit/>
          </a:bodyPr>
          <a:lstStyle/>
          <a:p>
            <a:pPr marL="57150" indent="-57150" algn="ctr"/>
            <a:r>
              <a:rPr lang="en-US" sz="1050" i="0" dirty="0" smtClean="0">
                <a:solidFill>
                  <a:schemeClr val="tx2"/>
                </a:solidFill>
                <a:latin typeface="Arial Narrow" pitchFamily="34" charset="0"/>
              </a:rPr>
              <a:t>ORNL, MIT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70837" y="6172200"/>
            <a:ext cx="877163" cy="2769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tIns="0" bIns="0" rtlCol="0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R12-2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9" descr="Choi_RF+NBI_Modeling_r2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" y="1041400"/>
            <a:ext cx="3200400" cy="520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901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smtClean="0">
                <a:ea typeface="ＭＳ Ｐゴシック" pitchFamily="1" charset="-128"/>
              </a:rPr>
              <a:t>Self-consistent finite-orbit-width (FOW) ORBIT-RF/AORSA improves agreement with FIDA data for NBI+HHFW plasmas</a:t>
            </a:r>
          </a:p>
        </p:txBody>
      </p:sp>
      <p:sp>
        <p:nvSpPr>
          <p:cNvPr id="1579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29063" y="1328738"/>
            <a:ext cx="4859337" cy="4579937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2000" dirty="0" smtClean="0">
                <a:ea typeface="ＭＳ Ｐゴシック" pitchFamily="1" charset="-128"/>
              </a:rPr>
              <a:t>HHFW interaction with NBI fast-ion can be significant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2000" dirty="0" smtClean="0">
                <a:ea typeface="ＭＳ Ｐゴシック" pitchFamily="1" charset="-128"/>
              </a:rPr>
              <a:t>There was previously significant disagreement between modeling &amp; FIDA fast-ion profiles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2000" dirty="0" smtClean="0">
                <a:ea typeface="ＭＳ Ｐゴシック" pitchFamily="1" charset="-128"/>
              </a:rPr>
              <a:t>Good agreement between modeling &amp; FIDA has now been achieved by including additional iterations between AORSA &amp; FOW ORBIT-RF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2000" dirty="0" smtClean="0">
                <a:ea typeface="ＭＳ Ｐゴシック" pitchFamily="1" charset="-128"/>
              </a:rPr>
              <a:t>Work has also begun on a full FOW correction to CQL3D which is expected to be completed in late 2011</a:t>
            </a:r>
          </a:p>
          <a:p>
            <a:pPr>
              <a:lnSpc>
                <a:spcPct val="120000"/>
              </a:lnSpc>
              <a:spcAft>
                <a:spcPts val="1800"/>
              </a:spcAft>
              <a:buFontTx/>
              <a:buNone/>
            </a:pPr>
            <a:endParaRPr lang="en-US" sz="2200" dirty="0" smtClean="0">
              <a:ea typeface="ＭＳ Ｐゴシック" pitchFamily="1" charset="-128"/>
            </a:endParaRPr>
          </a:p>
          <a:p>
            <a:pPr>
              <a:lnSpc>
                <a:spcPct val="120000"/>
              </a:lnSpc>
              <a:spcAft>
                <a:spcPts val="1200"/>
              </a:spcAft>
            </a:pPr>
            <a:endParaRPr lang="en-US" sz="2200" dirty="0" smtClean="0">
              <a:ea typeface="ＭＳ Ｐゴシック" pitchFamily="1" charset="-128"/>
            </a:endParaRPr>
          </a:p>
          <a:p>
            <a:endParaRPr lang="en-US" dirty="0" smtClean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1" charset="-128"/>
            </a:endParaRPr>
          </a:p>
        </p:txBody>
      </p:sp>
      <p:sp>
        <p:nvSpPr>
          <p:cNvPr id="28679" name="Left Arrow 12"/>
          <p:cNvSpPr>
            <a:spLocks noChangeArrowheads="1"/>
          </p:cNvSpPr>
          <p:nvPr/>
        </p:nvSpPr>
        <p:spPr bwMode="auto">
          <a:xfrm>
            <a:off x="3802063" y="4140200"/>
            <a:ext cx="482600" cy="296863"/>
          </a:xfrm>
          <a:prstGeom prst="leftArrow">
            <a:avLst>
              <a:gd name="adj1" fmla="val 50000"/>
              <a:gd name="adj2" fmla="val 49914"/>
            </a:avLst>
          </a:prstGeom>
          <a:ln>
            <a:headEnd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/>
          <a:lstStyle/>
          <a:p>
            <a:endParaRPr lang="en-US"/>
          </a:p>
        </p:txBody>
      </p:sp>
      <p:sp>
        <p:nvSpPr>
          <p:cNvPr id="28680" name="Left Arrow 13"/>
          <p:cNvSpPr>
            <a:spLocks noChangeArrowheads="1"/>
          </p:cNvSpPr>
          <p:nvPr/>
        </p:nvSpPr>
        <p:spPr bwMode="auto">
          <a:xfrm>
            <a:off x="3802063" y="2768600"/>
            <a:ext cx="482600" cy="296863"/>
          </a:xfrm>
          <a:prstGeom prst="leftArrow">
            <a:avLst>
              <a:gd name="adj1" fmla="val 50000"/>
              <a:gd name="adj2" fmla="val 49914"/>
            </a:avLst>
          </a:prstGeom>
          <a:ln>
            <a:headEnd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/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85800" y="6248400"/>
            <a:ext cx="2438400" cy="144655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tIns="18288" rIns="45720" bIns="18288" rtlCol="0">
            <a:spAutoFit/>
          </a:bodyPr>
          <a:lstStyle/>
          <a:p>
            <a:pPr marL="57150" indent="-57150">
              <a:buFont typeface="Arial" pitchFamily="34" charset="0"/>
              <a:buChar char="•"/>
            </a:pPr>
            <a:r>
              <a:rPr lang="en-US" sz="700" i="0" dirty="0" smtClean="0">
                <a:solidFill>
                  <a:schemeClr val="tx2"/>
                </a:solidFill>
                <a:latin typeface="Arial Narrow" pitchFamily="34" charset="0"/>
              </a:rPr>
              <a:t>M. </a:t>
            </a:r>
            <a:r>
              <a:rPr lang="en-US" sz="700" i="0" dirty="0" err="1" smtClean="0">
                <a:solidFill>
                  <a:schemeClr val="tx2"/>
                </a:solidFill>
                <a:latin typeface="Arial Narrow" pitchFamily="34" charset="0"/>
              </a:rPr>
              <a:t>Choi</a:t>
            </a:r>
            <a:r>
              <a:rPr lang="en-US" sz="700" i="0" dirty="0" smtClean="0">
                <a:solidFill>
                  <a:schemeClr val="tx2"/>
                </a:solidFill>
                <a:latin typeface="Arial Narrow" pitchFamily="34" charset="0"/>
              </a:rPr>
              <a:t>, US-Japan RF Workshop, Toba, Japan, February 2011</a:t>
            </a:r>
            <a:endParaRPr lang="da-DK" sz="700" i="0" dirty="0" smtClean="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86400" y="6248400"/>
            <a:ext cx="2057400" cy="172355"/>
          </a:xfrm>
          <a:prstGeom prst="rect">
            <a:avLst/>
          </a:prstGeom>
          <a:solidFill>
            <a:srgbClr val="CCECFF"/>
          </a:solidFill>
          <a:ln w="31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tIns="0" rIns="45720" bIns="18288" rtlCol="0">
            <a:spAutoFit/>
          </a:bodyPr>
          <a:lstStyle/>
          <a:p>
            <a:pPr marL="57150" indent="-57150" algn="ctr"/>
            <a:r>
              <a:rPr lang="en-US" sz="1000" i="0" dirty="0" smtClean="0">
                <a:solidFill>
                  <a:schemeClr val="tx2"/>
                </a:solidFill>
                <a:latin typeface="Arial Narrow" pitchFamily="34" charset="0"/>
              </a:rPr>
              <a:t>ORNL, General Atomics, </a:t>
            </a:r>
            <a:r>
              <a:rPr lang="en-US" sz="1000" i="0" dirty="0" err="1" smtClean="0">
                <a:solidFill>
                  <a:schemeClr val="tx2"/>
                </a:solidFill>
                <a:latin typeface="Arial Narrow" pitchFamily="34" charset="0"/>
              </a:rPr>
              <a:t>CompX</a:t>
            </a:r>
            <a:endParaRPr lang="en-US" sz="1000" i="0" dirty="0" smtClean="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85800" y="990600"/>
            <a:ext cx="3048000" cy="228600"/>
          </a:xfrm>
          <a:prstGeom prst="rect">
            <a:avLst/>
          </a:prstGeom>
          <a:solidFill>
            <a:schemeClr val="bg1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71600" y="998345"/>
            <a:ext cx="1295400" cy="144655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tIns="18288" rIns="45720" bIns="18288" rtlCol="0">
            <a:spAutoFit/>
          </a:bodyPr>
          <a:lstStyle/>
          <a:p>
            <a:pPr marL="57150" indent="-57150">
              <a:buFont typeface="Arial" pitchFamily="34" charset="0"/>
              <a:buChar char="•"/>
            </a:pPr>
            <a:r>
              <a:rPr lang="fr-FR" sz="700" i="0" dirty="0" smtClean="0">
                <a:solidFill>
                  <a:schemeClr val="tx2"/>
                </a:solidFill>
                <a:latin typeface="Arial Narrow" pitchFamily="34" charset="0"/>
              </a:rPr>
              <a:t>M. Choi , </a:t>
            </a:r>
            <a:r>
              <a:rPr lang="fr-FR" sz="700" i="0" dirty="0" err="1" smtClean="0">
                <a:solidFill>
                  <a:schemeClr val="tx2"/>
                </a:solidFill>
                <a:latin typeface="Arial Narrow" pitchFamily="34" charset="0"/>
              </a:rPr>
              <a:t>PoP</a:t>
            </a:r>
            <a:r>
              <a:rPr lang="fr-FR" sz="700" i="0" dirty="0" smtClean="0">
                <a:solidFill>
                  <a:schemeClr val="tx2"/>
                </a:solidFill>
                <a:latin typeface="Arial Narrow" pitchFamily="34" charset="0"/>
              </a:rPr>
              <a:t> 17, (2010) 056102</a:t>
            </a:r>
            <a:endParaRPr lang="da-DK" sz="700" i="0" dirty="0" smtClean="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16" name="Rectangle 22"/>
          <p:cNvSpPr>
            <a:spLocks noChangeArrowheads="1"/>
          </p:cNvSpPr>
          <p:nvPr/>
        </p:nvSpPr>
        <p:spPr bwMode="auto">
          <a:xfrm>
            <a:off x="2852738" y="4618651"/>
            <a:ext cx="957262" cy="41549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>
              <a:spcBef>
                <a:spcPct val="0"/>
              </a:spcBef>
              <a:buFontTx/>
              <a:buNone/>
            </a:pPr>
            <a:r>
              <a:rPr lang="en-US" sz="1050" i="0" dirty="0">
                <a:solidFill>
                  <a:schemeClr val="tx1"/>
                </a:solidFill>
                <a:latin typeface="Arial" charset="0"/>
              </a:rPr>
              <a:t>P</a:t>
            </a:r>
            <a:r>
              <a:rPr lang="en-US" sz="1050" i="0" baseline="-25000" dirty="0">
                <a:solidFill>
                  <a:schemeClr val="tx1"/>
                </a:solidFill>
                <a:latin typeface="Arial" charset="0"/>
              </a:rPr>
              <a:t>NBI</a:t>
            </a:r>
            <a:r>
              <a:rPr lang="en-US" sz="1050" i="0" dirty="0">
                <a:solidFill>
                  <a:schemeClr val="tx1"/>
                </a:solidFill>
                <a:latin typeface="Arial" charset="0"/>
              </a:rPr>
              <a:t> = 1 </a:t>
            </a:r>
            <a:r>
              <a:rPr lang="en-US" sz="1050" i="0" dirty="0" smtClean="0">
                <a:solidFill>
                  <a:schemeClr val="tx1"/>
                </a:solidFill>
                <a:latin typeface="Arial" charset="0"/>
              </a:rPr>
              <a:t>MW</a:t>
            </a:r>
          </a:p>
          <a:p>
            <a:pPr marL="0" lvl="1" algn="ctr">
              <a:spcBef>
                <a:spcPct val="0"/>
              </a:spcBef>
              <a:buFontTx/>
              <a:buNone/>
            </a:pPr>
            <a:r>
              <a:rPr lang="en-US" sz="1050" i="0" dirty="0" smtClean="0">
                <a:solidFill>
                  <a:schemeClr val="tx1"/>
                </a:solidFill>
                <a:latin typeface="Arial" charset="0"/>
              </a:rPr>
              <a:t>P</a:t>
            </a:r>
            <a:r>
              <a:rPr lang="en-US" sz="1050" i="0" baseline="-25000" dirty="0" smtClean="0">
                <a:solidFill>
                  <a:schemeClr val="tx1"/>
                </a:solidFill>
                <a:latin typeface="Arial" charset="0"/>
              </a:rPr>
              <a:t>RF</a:t>
            </a:r>
            <a:r>
              <a:rPr lang="en-US" sz="1050" i="0" dirty="0" smtClean="0">
                <a:solidFill>
                  <a:schemeClr val="tx1"/>
                </a:solidFill>
                <a:latin typeface="Arial" charset="0"/>
              </a:rPr>
              <a:t> = 1 MW</a:t>
            </a:r>
            <a:endParaRPr lang="en-US" sz="1050" i="0" dirty="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Green_3D_AORSA_-90deg_NSTX_visit0002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273"/>
          <a:stretch>
            <a:fillRect/>
          </a:stretch>
        </p:blipFill>
        <p:spPr bwMode="auto">
          <a:xfrm>
            <a:off x="400050" y="874713"/>
            <a:ext cx="4125913" cy="390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5875"/>
            <a:ext cx="9144000" cy="914400"/>
          </a:xfrm>
        </p:spPr>
        <p:txBody>
          <a:bodyPr/>
          <a:lstStyle/>
          <a:p>
            <a:r>
              <a:rPr lang="en-US" sz="2300" dirty="0" smtClean="0">
                <a:ea typeface="ＭＳ Ｐゴシック" pitchFamily="1" charset="-128"/>
              </a:rPr>
              <a:t>3-D AORSA full-wave model with 2-D wall boundary predicts large E</a:t>
            </a:r>
            <a:r>
              <a:rPr lang="en-US" sz="2300" baseline="-25000" dirty="0" smtClean="0">
                <a:ea typeface="ＭＳ Ｐゴシック" pitchFamily="1" charset="-128"/>
              </a:rPr>
              <a:t>RF</a:t>
            </a:r>
            <a:r>
              <a:rPr lang="en-US" sz="2300" dirty="0" smtClean="0">
                <a:ea typeface="ＭＳ Ｐゴシック" pitchFamily="1" charset="-128"/>
              </a:rPr>
              <a:t> following magnetic field near top &amp; bottom of NSTX</a:t>
            </a:r>
          </a:p>
        </p:txBody>
      </p:sp>
      <p:sp>
        <p:nvSpPr>
          <p:cNvPr id="30724" name="Rectangle 5"/>
          <p:cNvSpPr>
            <a:spLocks noChangeArrowheads="1"/>
          </p:cNvSpPr>
          <p:nvPr/>
        </p:nvSpPr>
        <p:spPr bwMode="auto">
          <a:xfrm>
            <a:off x="0" y="5384800"/>
            <a:ext cx="9144000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2563" indent="-273050" eaLnBrk="0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000" b="0" i="0" dirty="0">
                <a:solidFill>
                  <a:srgbClr val="000000"/>
                </a:solidFill>
                <a:latin typeface="Arial" charset="0"/>
              </a:rPr>
              <a:t>In addition to RF power coupling to core, AORSA predicts some RF power </a:t>
            </a:r>
            <a:br>
              <a:rPr lang="en-US" sz="2000" b="0" i="0" dirty="0">
                <a:solidFill>
                  <a:srgbClr val="000000"/>
                </a:solidFill>
                <a:latin typeface="Arial" charset="0"/>
              </a:rPr>
            </a:br>
            <a:r>
              <a:rPr lang="en-US" sz="2000" b="0" i="0" dirty="0">
                <a:solidFill>
                  <a:srgbClr val="000000"/>
                </a:solidFill>
                <a:latin typeface="Arial" charset="0"/>
              </a:rPr>
              <a:t> propagates </a:t>
            </a:r>
            <a:r>
              <a:rPr lang="en-US" sz="2000" b="0" i="0" dirty="0">
                <a:solidFill>
                  <a:schemeClr val="tx1"/>
                </a:solidFill>
                <a:latin typeface="Arial" charset="0"/>
              </a:rPr>
              <a:t>just inside LCFS </a:t>
            </a:r>
            <a:r>
              <a:rPr lang="en-US" sz="2000" b="0" i="0" dirty="0">
                <a:solidFill>
                  <a:srgbClr val="000000"/>
                </a:solidFill>
                <a:latin typeface="Arial" charset="0"/>
              </a:rPr>
              <a:t>as an </a:t>
            </a:r>
            <a:r>
              <a:rPr lang="en-US" sz="2000" b="0" i="0" dirty="0">
                <a:solidFill>
                  <a:schemeClr val="tx1"/>
                </a:solidFill>
                <a:latin typeface="Arial" charset="0"/>
              </a:rPr>
              <a:t>edge localized RF </a:t>
            </a:r>
            <a:r>
              <a:rPr lang="en-US" sz="2000" b="0" i="0" dirty="0" err="1">
                <a:solidFill>
                  <a:schemeClr val="tx1"/>
                </a:solidFill>
                <a:latin typeface="Arial" charset="0"/>
              </a:rPr>
              <a:t>eigenmode</a:t>
            </a:r>
            <a:endParaRPr lang="en-US" sz="2000" b="0" i="0" dirty="0">
              <a:solidFill>
                <a:schemeClr val="tx1"/>
              </a:solidFill>
              <a:latin typeface="Arial" charset="0"/>
            </a:endParaRPr>
          </a:p>
          <a:p>
            <a:pPr marL="182563" indent="-273050" eaLnBrk="0" hangingPunct="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000" b="0" i="0" dirty="0" smtClean="0">
                <a:solidFill>
                  <a:srgbClr val="000000"/>
                </a:solidFill>
                <a:latin typeface="Arial" charset="0"/>
              </a:rPr>
              <a:t>Initiated </a:t>
            </a:r>
            <a:r>
              <a:rPr lang="en-US" sz="2000" b="0" i="0" dirty="0" err="1" smtClean="0">
                <a:solidFill>
                  <a:srgbClr val="000000"/>
                </a:solidFill>
                <a:latin typeface="Arial" charset="0"/>
              </a:rPr>
              <a:t>divertor</a:t>
            </a:r>
            <a:r>
              <a:rPr lang="en-US" sz="2000" b="0" i="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000" b="0" i="0" dirty="0">
                <a:solidFill>
                  <a:srgbClr val="000000"/>
                </a:solidFill>
                <a:latin typeface="Arial" charset="0"/>
              </a:rPr>
              <a:t>tile current measurements to compare to theory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3338" y="969963"/>
            <a:ext cx="1241425" cy="338554"/>
          </a:xfrm>
          <a:prstGeom prst="rect">
            <a:avLst/>
          </a:prstGeom>
          <a:solidFill>
            <a:schemeClr val="accent3"/>
          </a:solidFill>
          <a:ln w="12700" cmpd="sng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algn="ctr">
              <a:spcBef>
                <a:spcPct val="0"/>
              </a:spcBef>
              <a:buFontTx/>
              <a:buNone/>
            </a:pPr>
            <a:r>
              <a:rPr lang="en-US" sz="1600" b="0" i="0" dirty="0" err="1" smtClean="0">
                <a:solidFill>
                  <a:schemeClr val="tx1"/>
                </a:solidFill>
                <a:latin typeface="Arial" charset="0"/>
              </a:rPr>
              <a:t>k</a:t>
            </a:r>
            <a:r>
              <a:rPr lang="en-US" sz="1600" b="0" i="0" baseline="-25000" dirty="0" err="1" smtClean="0">
                <a:solidFill>
                  <a:schemeClr val="tx1"/>
                </a:solidFill>
                <a:latin typeface="Symbol" charset="2"/>
              </a:rPr>
              <a:t>f</a:t>
            </a:r>
            <a:r>
              <a:rPr lang="en-US" sz="1600" b="0" i="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600" b="0" i="0" dirty="0">
                <a:solidFill>
                  <a:schemeClr val="tx1"/>
                </a:solidFill>
                <a:latin typeface="Arial" charset="0"/>
              </a:rPr>
              <a:t>= -8 m</a:t>
            </a:r>
            <a:r>
              <a:rPr lang="en-US" sz="1600" b="0" i="0" baseline="30000" dirty="0">
                <a:solidFill>
                  <a:schemeClr val="tx1"/>
                </a:solidFill>
                <a:latin typeface="Arial" charset="0"/>
              </a:rPr>
              <a:t>-1</a:t>
            </a:r>
            <a:endParaRPr lang="en-US" sz="1600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4033901"/>
            <a:ext cx="1307340" cy="584776"/>
          </a:xfrm>
          <a:prstGeom prst="rect">
            <a:avLst/>
          </a:prstGeom>
          <a:noFill/>
          <a:ln w="12700" cmpd="sng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algn="ctr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600" b="0" i="0" dirty="0">
                <a:noFill/>
                <a:latin typeface="+mj-lt"/>
                <a:ea typeface="+mn-ea"/>
              </a:rPr>
              <a:t>HHFW</a:t>
            </a:r>
          </a:p>
          <a:p>
            <a:pPr marL="0" lvl="1" algn="ctr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600" b="0" i="0" dirty="0">
                <a:solidFill>
                  <a:schemeClr val="tx1"/>
                </a:solidFill>
                <a:latin typeface="+mj-lt"/>
                <a:ea typeface="+mn-ea"/>
              </a:rPr>
              <a:t>Antenna</a:t>
            </a:r>
          </a:p>
        </p:txBody>
      </p:sp>
      <p:cxnSp>
        <p:nvCxnSpPr>
          <p:cNvPr id="30727" name="Straight Connector 11"/>
          <p:cNvCxnSpPr>
            <a:cxnSpLocks noChangeShapeType="1"/>
          </p:cNvCxnSpPr>
          <p:nvPr/>
        </p:nvCxnSpPr>
        <p:spPr bwMode="auto">
          <a:xfrm rot="16200000" flipV="1">
            <a:off x="426244" y="3769519"/>
            <a:ext cx="511175" cy="8096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3132060" y="947082"/>
            <a:ext cx="1522283" cy="338554"/>
          </a:xfrm>
          <a:prstGeom prst="rect">
            <a:avLst/>
          </a:prstGeom>
          <a:noFill/>
          <a:ln w="12700" cmpd="sng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algn="ctr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600" b="0" i="0" dirty="0">
                <a:noFill/>
                <a:latin typeface="+mj-lt"/>
                <a:ea typeface="+mn-ea"/>
              </a:rPr>
              <a:t>Center Stack</a:t>
            </a:r>
            <a:endParaRPr lang="en-US" sz="1600" b="0" i="0" dirty="0">
              <a:solidFill>
                <a:schemeClr val="tx1"/>
              </a:solidFill>
              <a:latin typeface="+mj-lt"/>
              <a:ea typeface="+mn-ea"/>
            </a:endParaRPr>
          </a:p>
        </p:txBody>
      </p:sp>
      <p:cxnSp>
        <p:nvCxnSpPr>
          <p:cNvPr id="30729" name="Straight Connector 16"/>
          <p:cNvCxnSpPr>
            <a:cxnSpLocks noChangeShapeType="1"/>
          </p:cNvCxnSpPr>
          <p:nvPr/>
        </p:nvCxnSpPr>
        <p:spPr bwMode="auto">
          <a:xfrm rot="10800000" flipV="1">
            <a:off x="2871788" y="1150938"/>
            <a:ext cx="396875" cy="603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</p:spPr>
      </p:cxnSp>
      <p:pic>
        <p:nvPicPr>
          <p:cNvPr id="30730" name="Picture 2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6750" y="3760788"/>
            <a:ext cx="255588" cy="75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3988127" y="4201511"/>
            <a:ext cx="568257" cy="369332"/>
          </a:xfrm>
          <a:prstGeom prst="rect">
            <a:avLst/>
          </a:prstGeom>
          <a:noFill/>
          <a:ln w="12700" cmpd="sng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algn="ctr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800" b="0" i="0" dirty="0">
                <a:noFill/>
                <a:latin typeface="+mj-lt"/>
                <a:ea typeface="+mn-ea"/>
              </a:rPr>
              <a:t>E</a:t>
            </a:r>
            <a:r>
              <a:rPr lang="en-US" sz="1800" b="0" i="0" baseline="-25000" dirty="0">
                <a:noFill/>
                <a:latin typeface="+mj-lt"/>
                <a:ea typeface="+mn-ea"/>
              </a:rPr>
              <a:t>RF</a:t>
            </a:r>
            <a:endParaRPr lang="en-US" sz="1800" b="0" i="0" baseline="-25000" dirty="0">
              <a:solidFill>
                <a:schemeClr val="tx1"/>
              </a:solidFill>
              <a:latin typeface="+mj-lt"/>
              <a:ea typeface="+mn-ea"/>
            </a:endParaRPr>
          </a:p>
        </p:txBody>
      </p:sp>
      <p:sp>
        <p:nvSpPr>
          <p:cNvPr id="30732" name="Up Arrow 26"/>
          <p:cNvSpPr>
            <a:spLocks noChangeArrowheads="1"/>
          </p:cNvSpPr>
          <p:nvPr/>
        </p:nvSpPr>
        <p:spPr bwMode="auto">
          <a:xfrm>
            <a:off x="4197350" y="3814763"/>
            <a:ext cx="173038" cy="428625"/>
          </a:xfrm>
          <a:prstGeom prst="upArrow">
            <a:avLst>
              <a:gd name="adj1" fmla="val 50000"/>
              <a:gd name="adj2" fmla="val 50023"/>
            </a:avLst>
          </a:prstGeom>
          <a:solidFill>
            <a:schemeClr val="tx1"/>
          </a:solidFill>
          <a:ln w="1587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914400" y="4800600"/>
            <a:ext cx="3124200" cy="492443"/>
          </a:xfrm>
          <a:prstGeom prst="rect">
            <a:avLst/>
          </a:prstGeom>
          <a:noFill/>
          <a:ln w="12700">
            <a:solidFill>
              <a:srgbClr val="660066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1400" b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pitchFamily="-107" charset="0"/>
              </a:rPr>
              <a:t>D. L. Green, ORNL </a:t>
            </a:r>
          </a:p>
          <a:p>
            <a:pPr algn="ctr" eaLnBrk="0" hangingPunct="0">
              <a:defRPr/>
            </a:pPr>
            <a:r>
              <a:rPr lang="en-US" sz="1100" b="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pitchFamily="-107" charset="0"/>
              </a:rPr>
              <a:t>3D AORSA with boundary extended to wall</a:t>
            </a:r>
            <a:endParaRPr lang="en-US" sz="1100" b="0" dirty="0">
              <a:solidFill>
                <a:srgbClr val="6600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Helvetica" pitchFamily="-107" charset="0"/>
              <a:ea typeface="+mn-ea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165725" y="1725612"/>
            <a:ext cx="3649663" cy="3684588"/>
            <a:chOff x="5165725" y="1463675"/>
            <a:chExt cx="3649663" cy="3684588"/>
          </a:xfrm>
        </p:grpSpPr>
        <p:pic>
          <p:nvPicPr>
            <p:cNvPr id="30735" name="Picture 6" descr="Pix_621_608_fig5_2.png"/>
            <p:cNvPicPr>
              <a:picLocks noChangeAspect="1"/>
            </p:cNvPicPr>
            <p:nvPr/>
          </p:nvPicPr>
          <p:blipFill>
            <a:blip r:embed="rId5" cstate="print"/>
            <a:srcRect r="51073"/>
            <a:stretch>
              <a:fillRect/>
            </a:stretch>
          </p:blipFill>
          <p:spPr bwMode="auto">
            <a:xfrm>
              <a:off x="5165725" y="1463675"/>
              <a:ext cx="3649663" cy="3684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36" name="Rectangle 20"/>
            <p:cNvSpPr>
              <a:spLocks noChangeArrowheads="1"/>
            </p:cNvSpPr>
            <p:nvPr/>
          </p:nvSpPr>
          <p:spPr bwMode="auto">
            <a:xfrm>
              <a:off x="5173663" y="1482725"/>
              <a:ext cx="1133475" cy="388938"/>
            </a:xfrm>
            <a:prstGeom prst="rect">
              <a:avLst/>
            </a:prstGeom>
            <a:solidFill>
              <a:srgbClr val="050706"/>
            </a:solidFill>
            <a:ln w="158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737" name="Rectangle 21"/>
            <p:cNvSpPr>
              <a:spLocks noChangeArrowheads="1"/>
            </p:cNvSpPr>
            <p:nvPr/>
          </p:nvSpPr>
          <p:spPr bwMode="auto">
            <a:xfrm>
              <a:off x="5181600" y="1487488"/>
              <a:ext cx="1241425" cy="5842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lvl="1" algn="ctr">
                <a:spcBef>
                  <a:spcPct val="0"/>
                </a:spcBef>
                <a:buFontTx/>
                <a:buNone/>
              </a:pPr>
              <a:endParaRPr lang="en-US" sz="1600" b="0" i="0" dirty="0">
                <a:solidFill>
                  <a:schemeClr val="bg1"/>
                </a:solidFill>
                <a:latin typeface="Arial" charset="0"/>
              </a:endParaRPr>
            </a:p>
            <a:p>
              <a:pPr marL="0" lvl="1" algn="ctr">
                <a:spcBef>
                  <a:spcPct val="0"/>
                </a:spcBef>
                <a:buFontTx/>
                <a:buNone/>
              </a:pPr>
              <a:r>
                <a:rPr lang="en-US" sz="1600" b="0" i="0" dirty="0" err="1">
                  <a:solidFill>
                    <a:schemeClr val="bg1"/>
                  </a:solidFill>
                  <a:latin typeface="Arial" charset="0"/>
                </a:rPr>
                <a:t>k</a:t>
              </a:r>
              <a:r>
                <a:rPr lang="en-US" sz="1600" b="0" i="0" baseline="-25000" dirty="0" err="1">
                  <a:solidFill>
                    <a:schemeClr val="bg1"/>
                  </a:solidFill>
                  <a:latin typeface="Symbol" charset="2"/>
                </a:rPr>
                <a:t>f</a:t>
              </a:r>
              <a:r>
                <a:rPr lang="en-US" sz="1600" b="0" i="0" dirty="0">
                  <a:solidFill>
                    <a:schemeClr val="bg1"/>
                  </a:solidFill>
                  <a:latin typeface="Arial" charset="0"/>
                </a:rPr>
                <a:t> = -8 m</a:t>
              </a:r>
              <a:r>
                <a:rPr lang="en-US" sz="1600" b="0" i="0" baseline="30000" dirty="0">
                  <a:solidFill>
                    <a:schemeClr val="bg1"/>
                  </a:solidFill>
                  <a:latin typeface="Arial" charset="0"/>
                </a:rPr>
                <a:t>-1</a:t>
              </a:r>
              <a:endParaRPr lang="en-US" sz="1600" b="0" i="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30738" name="Rectangle 22"/>
          <p:cNvSpPr>
            <a:spLocks noChangeArrowheads="1"/>
          </p:cNvSpPr>
          <p:nvPr/>
        </p:nvSpPr>
        <p:spPr bwMode="auto">
          <a:xfrm>
            <a:off x="4191000" y="990600"/>
            <a:ext cx="495300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>
              <a:spcBef>
                <a:spcPct val="0"/>
              </a:spcBef>
              <a:buFontTx/>
              <a:buNone/>
            </a:pPr>
            <a:r>
              <a:rPr lang="en-US" sz="1800" i="0" dirty="0">
                <a:solidFill>
                  <a:srgbClr val="008000"/>
                </a:solidFill>
                <a:latin typeface="Arial" charset="0"/>
              </a:rPr>
              <a:t>Edge RF </a:t>
            </a:r>
            <a:r>
              <a:rPr lang="en-US" sz="1800" i="0" dirty="0" err="1">
                <a:solidFill>
                  <a:srgbClr val="008000"/>
                </a:solidFill>
                <a:latin typeface="Arial" charset="0"/>
              </a:rPr>
              <a:t>eigenmode</a:t>
            </a:r>
            <a:r>
              <a:rPr lang="en-US" sz="1800" i="0" dirty="0">
                <a:solidFill>
                  <a:srgbClr val="008000"/>
                </a:solidFill>
                <a:latin typeface="Arial" charset="0"/>
              </a:rPr>
              <a:t> </a:t>
            </a:r>
            <a:r>
              <a:rPr lang="en-US" sz="1800" i="0" dirty="0" smtClean="0">
                <a:solidFill>
                  <a:srgbClr val="008000"/>
                </a:solidFill>
                <a:latin typeface="Arial" charset="0"/>
              </a:rPr>
              <a:t>similar </a:t>
            </a:r>
            <a:r>
              <a:rPr lang="en-US" sz="1800" i="0" dirty="0">
                <a:solidFill>
                  <a:srgbClr val="008000"/>
                </a:solidFill>
                <a:latin typeface="Arial" charset="0"/>
              </a:rPr>
              <a:t>to striated structures imaged by visible plasma TV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sz="3200" dirty="0" smtClean="0"/>
              <a:t> </a:t>
            </a:r>
            <a:r>
              <a:rPr lang="en-US" sz="3200" dirty="0" smtClean="0"/>
              <a:t>Advanced Scenarios and </a:t>
            </a:r>
            <a:r>
              <a:rPr lang="en-US" sz="3200" dirty="0" smtClean="0"/>
              <a:t>Control</a:t>
            </a:r>
            <a:br>
              <a:rPr lang="en-US" sz="3200" dirty="0" smtClean="0"/>
            </a:b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sym typeface="Wingdings"/>
              </a:rPr>
              <a:t> </a:t>
            </a:r>
            <a:r>
              <a:rPr lang="en-US" sz="1800" dirty="0" smtClean="0">
                <a:solidFill>
                  <a:schemeClr val="tx1"/>
                </a:solidFill>
                <a:latin typeface="Arial Narrow" pitchFamily="34" charset="0"/>
              </a:rPr>
              <a:t>Establish </a:t>
            </a:r>
            <a:r>
              <a:rPr lang="en-US" sz="1800" dirty="0" smtClean="0">
                <a:solidFill>
                  <a:schemeClr val="tx1"/>
                </a:solidFill>
                <a:latin typeface="Arial Narrow" pitchFamily="34" charset="0"/>
              </a:rPr>
              <a:t>high-performance integrated scenarios and the necessary control </a:t>
            </a:r>
            <a:r>
              <a:rPr lang="en-US" sz="1800" dirty="0" smtClean="0">
                <a:solidFill>
                  <a:schemeClr val="tx1"/>
                </a:solidFill>
                <a:latin typeface="Arial Narrow" pitchFamily="34" charset="0"/>
              </a:rPr>
              <a:t>capabilities</a:t>
            </a:r>
            <a:endParaRPr lang="en-US" sz="18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3505200"/>
            <a:ext cx="9067800" cy="3048000"/>
          </a:xfrm>
        </p:spPr>
        <p:txBody>
          <a:bodyPr/>
          <a:lstStyle/>
          <a:p>
            <a:pPr marL="171450" indent="-171450">
              <a:lnSpc>
                <a:spcPct val="80000"/>
              </a:lnSpc>
            </a:pPr>
            <a:r>
              <a:rPr lang="en-US" sz="1600" b="1" dirty="0" smtClean="0"/>
              <a:t>Scenario development</a:t>
            </a:r>
          </a:p>
          <a:p>
            <a:pPr marL="342900" lvl="1" indent="-171450">
              <a:lnSpc>
                <a:spcPct val="80000"/>
              </a:lnSpc>
            </a:pPr>
            <a:r>
              <a:rPr lang="en-US" sz="1400" dirty="0" smtClean="0"/>
              <a:t>Developed range of scenarios with sustained high </a:t>
            </a:r>
            <a:r>
              <a:rPr lang="en-US" sz="1400" dirty="0" smtClean="0">
                <a:latin typeface="Symbol" pitchFamily="18" charset="2"/>
              </a:rPr>
              <a:t>k</a:t>
            </a:r>
            <a:r>
              <a:rPr lang="en-US" sz="1400" dirty="0" smtClean="0"/>
              <a:t>, </a:t>
            </a:r>
            <a:r>
              <a:rPr lang="en-US" sz="1400" dirty="0" err="1" smtClean="0">
                <a:latin typeface="Symbol" pitchFamily="18" charset="2"/>
              </a:rPr>
              <a:t>b</a:t>
            </a:r>
            <a:r>
              <a:rPr lang="en-US" sz="1400" baseline="-25000" dirty="0" err="1" smtClean="0"/>
              <a:t>N</a:t>
            </a:r>
            <a:r>
              <a:rPr lang="en-US" sz="1400" dirty="0" smtClean="0"/>
              <a:t>, and bootstrap fraction</a:t>
            </a:r>
          </a:p>
          <a:p>
            <a:pPr marL="342900" lvl="1" indent="-171450">
              <a:lnSpc>
                <a:spcPct val="80000"/>
              </a:lnSpc>
            </a:pPr>
            <a:r>
              <a:rPr lang="en-US" sz="1400" dirty="0" smtClean="0"/>
              <a:t>Exploring scenarios for NSTX Upgrade: higher A and elongation, extend in FY11-12</a:t>
            </a:r>
          </a:p>
          <a:p>
            <a:pPr marL="342900" lvl="1" indent="-171450">
              <a:lnSpc>
                <a:spcPct val="80000"/>
              </a:lnSpc>
            </a:pPr>
            <a:r>
              <a:rPr lang="en-US" sz="1400" dirty="0" smtClean="0"/>
              <a:t>Extended duration of H-mode scenarios with very high confinement (H</a:t>
            </a:r>
            <a:r>
              <a:rPr lang="en-US" sz="1400" baseline="-25000" dirty="0" smtClean="0"/>
              <a:t>98</a:t>
            </a:r>
            <a:r>
              <a:rPr lang="en-US" sz="1400" dirty="0" smtClean="0"/>
              <a:t> up to 1.7)</a:t>
            </a:r>
            <a:endParaRPr lang="en-US" sz="1600" b="1" dirty="0" smtClean="0"/>
          </a:p>
          <a:p>
            <a:pPr marL="171450" indent="-171450">
              <a:lnSpc>
                <a:spcPct val="80000"/>
              </a:lnSpc>
            </a:pPr>
            <a:r>
              <a:rPr lang="en-US" sz="1600" b="1" dirty="0" smtClean="0"/>
              <a:t>NBI-driven current redistribution from *AE</a:t>
            </a:r>
          </a:p>
          <a:p>
            <a:pPr marL="342900" lvl="1" indent="-171450">
              <a:lnSpc>
                <a:spcPct val="80000"/>
              </a:lnSpc>
            </a:pPr>
            <a:r>
              <a:rPr lang="en-US" sz="1400" dirty="0" smtClean="0"/>
              <a:t>During large repeated TAE avalanches, substantial modification of J(r) observed, simulated</a:t>
            </a:r>
          </a:p>
          <a:p>
            <a:pPr marL="171450" indent="-171450">
              <a:lnSpc>
                <a:spcPct val="80000"/>
              </a:lnSpc>
            </a:pPr>
            <a:r>
              <a:rPr lang="en-US" sz="1600" b="1" dirty="0" smtClean="0"/>
              <a:t>Assess, optimize performance vs. n</a:t>
            </a:r>
            <a:r>
              <a:rPr lang="en-US" sz="1600" b="1" baseline="-25000" dirty="0" smtClean="0"/>
              <a:t>e</a:t>
            </a:r>
            <a:r>
              <a:rPr lang="en-US" sz="1600" b="1" dirty="0" smtClean="0"/>
              <a:t>, lithium</a:t>
            </a:r>
          </a:p>
          <a:p>
            <a:pPr marL="342900" lvl="1" indent="-171450">
              <a:lnSpc>
                <a:spcPct val="80000"/>
              </a:lnSpc>
            </a:pPr>
            <a:r>
              <a:rPr lang="en-US" sz="1400" dirty="0" smtClean="0"/>
              <a:t>Need to develop and understand MHD-stable scenarios at low density – FY12 milestone</a:t>
            </a:r>
          </a:p>
          <a:p>
            <a:pPr marL="171450" indent="-171450">
              <a:lnSpc>
                <a:spcPct val="80000"/>
              </a:lnSpc>
            </a:pPr>
            <a:r>
              <a:rPr lang="en-US" sz="1600" b="1" dirty="0" smtClean="0"/>
              <a:t>Increase NBI H-mode non-inductive fraction:  </a:t>
            </a:r>
            <a:r>
              <a:rPr lang="en-US" sz="1600" dirty="0" smtClean="0"/>
              <a:t>requires high P</a:t>
            </a:r>
            <a:r>
              <a:rPr lang="en-US" sz="1600" baseline="-25000" dirty="0" smtClean="0"/>
              <a:t>RF</a:t>
            </a:r>
            <a:r>
              <a:rPr lang="en-US" sz="1600" dirty="0" smtClean="0"/>
              <a:t> - test in FY11-12</a:t>
            </a:r>
            <a:endParaRPr lang="en-US" sz="1400" dirty="0" smtClean="0"/>
          </a:p>
          <a:p>
            <a:pPr marL="171450" indent="-171450">
              <a:lnSpc>
                <a:spcPct val="80000"/>
              </a:lnSpc>
            </a:pPr>
            <a:r>
              <a:rPr lang="en-US" sz="1600" b="1" dirty="0" smtClean="0"/>
              <a:t>ELM control with mid-plane RMP, Li</a:t>
            </a:r>
          </a:p>
          <a:p>
            <a:pPr marL="342900" lvl="1" indent="-171450">
              <a:lnSpc>
                <a:spcPct val="80000"/>
              </a:lnSpc>
            </a:pPr>
            <a:r>
              <a:rPr lang="en-US" sz="1400" dirty="0" smtClean="0"/>
              <a:t>Utilized paced 3D fields and vertical jogs to trigger ELMs, reduce impurities, control density </a:t>
            </a:r>
          </a:p>
          <a:p>
            <a:pPr marL="171450" indent="-171450">
              <a:lnSpc>
                <a:spcPct val="80000"/>
              </a:lnSpc>
            </a:pPr>
            <a:r>
              <a:rPr lang="en-US" sz="1600" b="1" dirty="0" smtClean="0"/>
              <a:t>Advanced control   </a:t>
            </a:r>
          </a:p>
          <a:p>
            <a:pPr marL="342900" lvl="1" indent="-168275">
              <a:lnSpc>
                <a:spcPct val="80000"/>
              </a:lnSpc>
            </a:pPr>
            <a:r>
              <a:rPr lang="en-US" sz="1400" dirty="0" smtClean="0">
                <a:solidFill>
                  <a:schemeClr val="accent6"/>
                </a:solidFill>
              </a:rPr>
              <a:t>Implemented:</a:t>
            </a:r>
            <a:r>
              <a:rPr lang="en-US" sz="1400" i="1" dirty="0" smtClean="0">
                <a:solidFill>
                  <a:schemeClr val="accent6"/>
                </a:solidFill>
              </a:rPr>
              <a:t> </a:t>
            </a:r>
            <a:r>
              <a:rPr lang="en-US" sz="1400" i="1" dirty="0" err="1" smtClean="0">
                <a:solidFill>
                  <a:schemeClr val="bg1">
                    <a:lumMod val="50000"/>
                  </a:schemeClr>
                </a:solidFill>
                <a:latin typeface="Symbol" pitchFamily="18" charset="2"/>
              </a:rPr>
              <a:t>b</a:t>
            </a:r>
            <a:r>
              <a:rPr lang="en-US" sz="1400" i="1" baseline="-25000" dirty="0" err="1" smtClean="0">
                <a:solidFill>
                  <a:schemeClr val="bg1">
                    <a:lumMod val="50000"/>
                  </a:schemeClr>
                </a:solidFill>
              </a:rPr>
              <a:t>N</a:t>
            </a: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</a:rPr>
              <a:t>, multiple strike-points    </a:t>
            </a:r>
            <a:r>
              <a:rPr lang="en-US" sz="1400" dirty="0" smtClean="0">
                <a:solidFill>
                  <a:schemeClr val="accent6"/>
                </a:solidFill>
              </a:rPr>
              <a:t>Planned: </a:t>
            </a: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</a:rPr>
              <a:t>MIMO shape, improved n=0, snowflake, rotation</a:t>
            </a:r>
            <a:endParaRPr lang="en-US" sz="1200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342900" lvl="1" indent="-171450">
              <a:lnSpc>
                <a:spcPct val="80000"/>
              </a:lnSpc>
            </a:pPr>
            <a:endParaRPr lang="en-US" sz="1600" b="1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5975" y="949466"/>
            <a:ext cx="4695825" cy="2327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52400" y="1828800"/>
            <a:ext cx="1119217" cy="73866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pitchFamily="34" charset="0"/>
                <a:cs typeface="Arial" pitchFamily="34" charset="0"/>
              </a:rPr>
              <a:t>5 year plan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i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kumimoji="0" lang="en-US" sz="1400" b="1" i="0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pitchFamily="34" charset="0"/>
                <a:cs typeface="Arial" pitchFamily="34" charset="0"/>
              </a:rPr>
              <a:t>imeline</a:t>
            </a:r>
            <a:r>
              <a:rPr kumimoji="0" lang="en-US" sz="1400" b="1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pitchFamily="34" charset="0"/>
                <a:cs typeface="Arial" pitchFamily="34" charset="0"/>
              </a:rPr>
              <a:t>and </a:t>
            </a:r>
            <a:r>
              <a:rPr lang="en-US" sz="1400" i="0" noProof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en-US" sz="1400" i="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oa</a:t>
            </a:r>
            <a:r>
              <a:rPr kumimoji="0" lang="en-US" sz="1400" b="1" i="0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pitchFamily="34" charset="0"/>
                <a:cs typeface="Arial" pitchFamily="34" charset="0"/>
              </a:rPr>
              <a:t>ls</a:t>
            </a:r>
            <a:endParaRPr kumimoji="0" lang="en-US" sz="1400" b="1" i="0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52400" y="3352800"/>
            <a:ext cx="8690921" cy="630198"/>
            <a:chOff x="152400" y="3502223"/>
            <a:chExt cx="8690921" cy="630198"/>
          </a:xfrm>
        </p:grpSpPr>
        <p:sp>
          <p:nvSpPr>
            <p:cNvPr id="9" name="TextBox 8"/>
            <p:cNvSpPr txBox="1"/>
            <p:nvPr/>
          </p:nvSpPr>
          <p:spPr>
            <a:xfrm>
              <a:off x="7467600" y="3578423"/>
              <a:ext cx="1375721" cy="553998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 lIns="0" rIns="0" rtlCol="0"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Helvetica" pitchFamily="34" charset="0"/>
                  <a:ea typeface="+mn-ea"/>
                  <a:cs typeface="Arial" charset="0"/>
                </a:rPr>
                <a:t>Gray italics </a:t>
              </a:r>
              <a:r>
                <a:rPr kumimoji="0" lang="en-US" sz="1000" b="1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Helvetica" pitchFamily="34" charset="0"/>
                  <a:ea typeface="+mn-ea"/>
                  <a:cs typeface="Arial" charset="0"/>
                  <a:sym typeface="Wingdings" pitchFamily="2" charset="2"/>
                </a:rPr>
                <a:t>i</a:t>
              </a:r>
              <a:r>
                <a:rPr kumimoji="0" lang="en-US" sz="1000" b="1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Helvetica" pitchFamily="34" charset="0"/>
                  <a:ea typeface="+mn-ea"/>
                  <a:cs typeface="Arial" charset="0"/>
                </a:rPr>
                <a:t>ndicates</a:t>
              </a:r>
              <a:r>
                <a:rPr kumimoji="0" lang="en-US" sz="1000" b="1" u="none" strike="noStrike" kern="1200" cap="none" spc="0" normalizeH="0" noProof="0" dirty="0" smtClean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Helvetica" pitchFamily="34" charset="0"/>
                  <a:ea typeface="+mn-ea"/>
                  <a:cs typeface="Arial" charset="0"/>
                </a:rPr>
                <a:t> material provided in supplemental section</a:t>
              </a:r>
              <a:endParaRPr kumimoji="0" lang="en-US" sz="1000" b="1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553602" y="3502223"/>
              <a:ext cx="1856598" cy="307777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itchFamily="34" charset="0"/>
                  <a:cs typeface="Arial" pitchFamily="34" charset="0"/>
                </a:rPr>
                <a:t>Progress and Plans</a:t>
              </a:r>
            </a:p>
          </p:txBody>
        </p:sp>
        <p:cxnSp>
          <p:nvCxnSpPr>
            <p:cNvPr id="11" name="Straight Connector 10"/>
            <p:cNvCxnSpPr/>
            <p:nvPr/>
          </p:nvCxnSpPr>
          <p:spPr bwMode="auto">
            <a:xfrm>
              <a:off x="152400" y="3505200"/>
              <a:ext cx="8686800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12" descr="Screen shot 2010-10-03 at 11.26.47 PM.png"/>
          <p:cNvPicPr>
            <a:picLocks noChangeAspect="1"/>
          </p:cNvPicPr>
          <p:nvPr/>
        </p:nvPicPr>
        <p:blipFill>
          <a:blip r:embed="rId4" cstate="print"/>
          <a:srcRect t="1350"/>
          <a:stretch>
            <a:fillRect/>
          </a:stretch>
        </p:blipFill>
        <p:spPr bwMode="auto">
          <a:xfrm>
            <a:off x="152400" y="2133600"/>
            <a:ext cx="2310608" cy="3657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1" charset="-128"/>
              </a:rPr>
              <a:t>In 2009-10, NSTX demonstrated sustained high-elongation configurations over a range of currents and fields </a:t>
            </a:r>
            <a:r>
              <a:rPr lang="en-US" dirty="0" smtClean="0">
                <a:solidFill>
                  <a:srgbClr val="FF0000"/>
                </a:solidFill>
                <a:ea typeface="ＭＳ Ｐゴシック" pitchFamily="1" charset="-128"/>
              </a:rPr>
              <a:t>(R09-3)</a:t>
            </a:r>
          </a:p>
        </p:txBody>
      </p:sp>
      <p:sp>
        <p:nvSpPr>
          <p:cNvPr id="1032" name="TextBox 13"/>
          <p:cNvSpPr txBox="1">
            <a:spLocks noChangeArrowheads="1"/>
          </p:cNvSpPr>
          <p:nvPr/>
        </p:nvSpPr>
        <p:spPr bwMode="auto">
          <a:xfrm>
            <a:off x="2743200" y="3381375"/>
            <a:ext cx="1381125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800" dirty="0" smtClean="0">
                <a:solidFill>
                  <a:srgbClr val="660066"/>
                </a:solidFill>
                <a:latin typeface="Symbol" pitchFamily="18" charset="2"/>
              </a:rPr>
              <a:t>k  </a:t>
            </a:r>
            <a:r>
              <a:rPr lang="en-US" sz="1800" dirty="0" smtClean="0">
                <a:solidFill>
                  <a:srgbClr val="660066"/>
                </a:solidFill>
              </a:rPr>
              <a:t>~ 2.6-2.7</a:t>
            </a:r>
            <a:endParaRPr lang="en-US" sz="1800" dirty="0">
              <a:solidFill>
                <a:srgbClr val="660066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en-US" sz="1800" dirty="0" smtClean="0">
                <a:solidFill>
                  <a:srgbClr val="660066"/>
                </a:solidFill>
                <a:latin typeface="Symbol" pitchFamily="18" charset="2"/>
              </a:rPr>
              <a:t>d  </a:t>
            </a:r>
            <a:r>
              <a:rPr lang="en-US" sz="1800" dirty="0" smtClean="0">
                <a:solidFill>
                  <a:srgbClr val="660066"/>
                </a:solidFill>
              </a:rPr>
              <a:t>~ 0.8</a:t>
            </a:r>
            <a:endParaRPr lang="en-US" sz="1800" dirty="0">
              <a:solidFill>
                <a:srgbClr val="660066"/>
              </a:solidFill>
            </a:endParaRPr>
          </a:p>
          <a:p>
            <a:pPr algn="ctr">
              <a:spcBef>
                <a:spcPct val="20000"/>
              </a:spcBef>
            </a:pPr>
            <a:endParaRPr lang="en-US" sz="1800" dirty="0">
              <a:solidFill>
                <a:srgbClr val="660066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en-US" sz="1800" dirty="0">
                <a:solidFill>
                  <a:srgbClr val="660066"/>
                </a:solidFill>
              </a:rPr>
              <a:t>Double Null</a:t>
            </a:r>
          </a:p>
        </p:txBody>
      </p:sp>
      <p:sp>
        <p:nvSpPr>
          <p:cNvPr id="1050" name="TextBox 11"/>
          <p:cNvSpPr txBox="1">
            <a:spLocks noChangeArrowheads="1"/>
          </p:cNvSpPr>
          <p:nvPr/>
        </p:nvSpPr>
        <p:spPr bwMode="auto">
          <a:xfrm>
            <a:off x="3048001" y="1524000"/>
            <a:ext cx="877887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1400"/>
              </a:lnSpc>
              <a:spcBef>
                <a:spcPct val="20000"/>
              </a:spcBef>
            </a:pPr>
            <a:r>
              <a:rPr lang="en-US">
                <a:solidFill>
                  <a:schemeClr val="tx1"/>
                </a:solidFill>
              </a:rPr>
              <a:t>B</a:t>
            </a:r>
            <a:r>
              <a:rPr lang="en-US" baseline="-25000">
                <a:solidFill>
                  <a:schemeClr val="tx1"/>
                </a:solidFill>
              </a:rPr>
              <a:t>T</a:t>
            </a:r>
            <a:r>
              <a:rPr lang="en-US">
                <a:solidFill>
                  <a:schemeClr val="tx1"/>
                </a:solidFill>
              </a:rPr>
              <a:t>=0.48 T</a:t>
            </a:r>
          </a:p>
          <a:p>
            <a:pPr>
              <a:lnSpc>
                <a:spcPts val="1400"/>
              </a:lnSpc>
              <a:spcBef>
                <a:spcPct val="20000"/>
              </a:spcBef>
            </a:pPr>
            <a:r>
              <a:rPr lang="en-US">
                <a:solidFill>
                  <a:schemeClr val="tx1"/>
                </a:solidFill>
              </a:rPr>
              <a:t>I</a:t>
            </a:r>
            <a:r>
              <a:rPr lang="en-US" baseline="-25000">
                <a:solidFill>
                  <a:schemeClr val="tx1"/>
                </a:solidFill>
              </a:rPr>
              <a:t>P</a:t>
            </a:r>
            <a:r>
              <a:rPr lang="en-US">
                <a:solidFill>
                  <a:schemeClr val="tx1"/>
                </a:solidFill>
              </a:rPr>
              <a:t>=700 kA</a:t>
            </a:r>
          </a:p>
        </p:txBody>
      </p:sp>
      <p:sp>
        <p:nvSpPr>
          <p:cNvPr id="1051" name="TextBox 12"/>
          <p:cNvSpPr txBox="1">
            <a:spLocks noChangeArrowheads="1"/>
          </p:cNvSpPr>
          <p:nvPr/>
        </p:nvSpPr>
        <p:spPr bwMode="auto">
          <a:xfrm>
            <a:off x="228600" y="1524000"/>
            <a:ext cx="95885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1400"/>
              </a:lnSpc>
              <a:spcBef>
                <a:spcPct val="20000"/>
              </a:spcBef>
            </a:pPr>
            <a:r>
              <a:rPr lang="en-US">
                <a:solidFill>
                  <a:srgbClr val="FF0000"/>
                </a:solidFill>
              </a:rPr>
              <a:t>B</a:t>
            </a:r>
            <a:r>
              <a:rPr lang="en-US" baseline="-25000">
                <a:solidFill>
                  <a:srgbClr val="FF0000"/>
                </a:solidFill>
              </a:rPr>
              <a:t>T</a:t>
            </a:r>
            <a:r>
              <a:rPr lang="en-US">
                <a:solidFill>
                  <a:srgbClr val="FF0000"/>
                </a:solidFill>
              </a:rPr>
              <a:t>=0.44 T</a:t>
            </a:r>
          </a:p>
          <a:p>
            <a:pPr>
              <a:lnSpc>
                <a:spcPts val="1400"/>
              </a:lnSpc>
              <a:spcBef>
                <a:spcPct val="20000"/>
              </a:spcBef>
            </a:pPr>
            <a:r>
              <a:rPr lang="en-US">
                <a:solidFill>
                  <a:srgbClr val="FF0000"/>
                </a:solidFill>
              </a:rPr>
              <a:t>I</a:t>
            </a:r>
            <a:r>
              <a:rPr lang="en-US" baseline="-25000">
                <a:solidFill>
                  <a:srgbClr val="FF0000"/>
                </a:solidFill>
              </a:rPr>
              <a:t>P</a:t>
            </a:r>
            <a:r>
              <a:rPr lang="en-US">
                <a:solidFill>
                  <a:srgbClr val="FF0000"/>
                </a:solidFill>
              </a:rPr>
              <a:t>=1100 kA</a:t>
            </a:r>
          </a:p>
        </p:txBody>
      </p:sp>
      <p:sp>
        <p:nvSpPr>
          <p:cNvPr id="1052" name="TextBox 13"/>
          <p:cNvSpPr txBox="1">
            <a:spLocks noChangeArrowheads="1"/>
          </p:cNvSpPr>
          <p:nvPr/>
        </p:nvSpPr>
        <p:spPr bwMode="auto">
          <a:xfrm>
            <a:off x="152400" y="1066800"/>
            <a:ext cx="3871913" cy="5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1400"/>
              </a:lnSpc>
              <a:spcBef>
                <a:spcPct val="20000"/>
              </a:spcBef>
            </a:pPr>
            <a:r>
              <a:rPr lang="en-US" sz="1800" dirty="0">
                <a:solidFill>
                  <a:srgbClr val="FF0000"/>
                </a:solidFill>
              </a:rPr>
              <a:t>High-</a:t>
            </a:r>
            <a:r>
              <a:rPr lang="en-US" sz="1800" dirty="0" err="1">
                <a:solidFill>
                  <a:srgbClr val="FF0000"/>
                </a:solidFill>
                <a:latin typeface="Symbol" pitchFamily="18" charset="2"/>
              </a:rPr>
              <a:t>b</a:t>
            </a:r>
            <a:r>
              <a:rPr lang="en-US" sz="1800" baseline="-25000" dirty="0" err="1">
                <a:solidFill>
                  <a:srgbClr val="FF0000"/>
                </a:solidFill>
              </a:rPr>
              <a:t>T</a:t>
            </a:r>
            <a:r>
              <a:rPr lang="en-US" sz="1800" dirty="0">
                <a:solidFill>
                  <a:srgbClr val="FF0000"/>
                </a:solidFill>
              </a:rPr>
              <a:t>       </a:t>
            </a:r>
            <a:r>
              <a:rPr lang="en-US" sz="1800" dirty="0"/>
              <a:t>Long Pulse     </a:t>
            </a:r>
            <a:r>
              <a:rPr lang="en-US" sz="1800" dirty="0">
                <a:solidFill>
                  <a:schemeClr val="tx1"/>
                </a:solidFill>
              </a:rPr>
              <a:t>High-</a:t>
            </a:r>
            <a:r>
              <a:rPr lang="en-US" sz="1800" dirty="0" err="1">
                <a:solidFill>
                  <a:schemeClr val="tx1"/>
                </a:solidFill>
                <a:latin typeface="Symbol" pitchFamily="18" charset="2"/>
              </a:rPr>
              <a:t>b</a:t>
            </a:r>
            <a:r>
              <a:rPr lang="en-US" sz="1800" baseline="-25000" dirty="0" err="1">
                <a:solidFill>
                  <a:schemeClr val="tx1"/>
                </a:solidFill>
              </a:rPr>
              <a:t>P</a:t>
            </a:r>
            <a:endParaRPr lang="en-US" sz="1800" baseline="-25000" dirty="0">
              <a:solidFill>
                <a:schemeClr val="tx1"/>
              </a:solidFill>
            </a:endParaRPr>
          </a:p>
          <a:p>
            <a:pPr>
              <a:lnSpc>
                <a:spcPts val="1400"/>
              </a:lnSpc>
              <a:spcBef>
                <a:spcPct val="20000"/>
              </a:spcBef>
            </a:pPr>
            <a:r>
              <a:rPr lang="en-US" sz="1800" baseline="-25000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rgbClr val="FF0000"/>
                </a:solidFill>
              </a:rPr>
              <a:t>q*=2.8 </a:t>
            </a:r>
            <a:r>
              <a:rPr lang="en-US" sz="1800" baseline="-25000" dirty="0">
                <a:solidFill>
                  <a:schemeClr val="tx1"/>
                </a:solidFill>
              </a:rPr>
              <a:t> </a:t>
            </a:r>
            <a:r>
              <a:rPr lang="en-US" sz="1800" baseline="-25000" dirty="0">
                <a:solidFill>
                  <a:schemeClr val="accent2"/>
                </a:solidFill>
              </a:rPr>
              <a:t>              </a:t>
            </a:r>
            <a:r>
              <a:rPr lang="en-US" sz="1800" dirty="0">
                <a:solidFill>
                  <a:schemeClr val="accent2"/>
                </a:solidFill>
              </a:rPr>
              <a:t>q*=3.9            </a:t>
            </a:r>
            <a:r>
              <a:rPr lang="en-US" sz="1800" dirty="0">
                <a:solidFill>
                  <a:schemeClr val="tx1"/>
                </a:solidFill>
              </a:rPr>
              <a:t>q*=4.7</a:t>
            </a:r>
          </a:p>
        </p:txBody>
      </p:sp>
      <p:sp>
        <p:nvSpPr>
          <p:cNvPr id="1053" name="TextBox 11"/>
          <p:cNvSpPr txBox="1">
            <a:spLocks noChangeArrowheads="1"/>
          </p:cNvSpPr>
          <p:nvPr/>
        </p:nvSpPr>
        <p:spPr bwMode="auto">
          <a:xfrm>
            <a:off x="1676400" y="1524000"/>
            <a:ext cx="877887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1400"/>
              </a:lnSpc>
              <a:spcBef>
                <a:spcPct val="20000"/>
              </a:spcBef>
            </a:pPr>
            <a:r>
              <a:rPr lang="en-US" dirty="0">
                <a:solidFill>
                  <a:schemeClr val="accent2"/>
                </a:solidFill>
              </a:rPr>
              <a:t>B</a:t>
            </a:r>
            <a:r>
              <a:rPr lang="en-US" baseline="-25000" dirty="0">
                <a:solidFill>
                  <a:schemeClr val="accent2"/>
                </a:solidFill>
              </a:rPr>
              <a:t>T</a:t>
            </a:r>
            <a:r>
              <a:rPr lang="en-US" dirty="0">
                <a:solidFill>
                  <a:schemeClr val="accent2"/>
                </a:solidFill>
              </a:rPr>
              <a:t>=0.38 T</a:t>
            </a:r>
          </a:p>
          <a:p>
            <a:pPr>
              <a:lnSpc>
                <a:spcPts val="1400"/>
              </a:lnSpc>
              <a:spcBef>
                <a:spcPct val="20000"/>
              </a:spcBef>
            </a:pPr>
            <a:r>
              <a:rPr lang="en-US" dirty="0">
                <a:solidFill>
                  <a:schemeClr val="accent2"/>
                </a:solidFill>
              </a:rPr>
              <a:t>I</a:t>
            </a:r>
            <a:r>
              <a:rPr lang="en-US" baseline="-25000" dirty="0">
                <a:solidFill>
                  <a:schemeClr val="accent2"/>
                </a:solidFill>
              </a:rPr>
              <a:t>P</a:t>
            </a:r>
            <a:r>
              <a:rPr lang="en-US" dirty="0">
                <a:solidFill>
                  <a:schemeClr val="accent2"/>
                </a:solidFill>
              </a:rPr>
              <a:t>=700 kA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743200" y="2466975"/>
          <a:ext cx="1408113" cy="522288"/>
        </p:xfrm>
        <a:graphic>
          <a:graphicData uri="http://schemas.openxmlformats.org/presentationml/2006/ole">
            <p:oleObj spid="_x0000_s967682" name="Equation" r:id="rId5" imgW="1231900" imgH="457200" progId="Equation.3">
              <p:embed/>
            </p:oleObj>
          </a:graphicData>
        </a:graphic>
      </p:graphicFrame>
      <p:grpSp>
        <p:nvGrpSpPr>
          <p:cNvPr id="30" name="Group 29"/>
          <p:cNvGrpSpPr/>
          <p:nvPr/>
        </p:nvGrpSpPr>
        <p:grpSpPr>
          <a:xfrm>
            <a:off x="4343400" y="1066800"/>
            <a:ext cx="4648200" cy="5181600"/>
            <a:chOff x="4062413" y="933450"/>
            <a:chExt cx="5081587" cy="5591175"/>
          </a:xfrm>
        </p:grpSpPr>
        <p:pic>
          <p:nvPicPr>
            <p:cNvPr id="1029" name="Picture 6"/>
            <p:cNvPicPr>
              <a:picLocks noChangeAspect="1"/>
            </p:cNvPicPr>
            <p:nvPr/>
          </p:nvPicPr>
          <p:blipFill>
            <a:blip r:embed="rId6" cstate="print"/>
            <a:srcRect b="87560"/>
            <a:stretch>
              <a:fillRect/>
            </a:stretch>
          </p:blipFill>
          <p:spPr bwMode="auto">
            <a:xfrm>
              <a:off x="4062413" y="933450"/>
              <a:ext cx="5081587" cy="92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0" name="Picture 7"/>
            <p:cNvPicPr>
              <a:picLocks noChangeAspect="1"/>
            </p:cNvPicPr>
            <p:nvPr/>
          </p:nvPicPr>
          <p:blipFill>
            <a:blip r:embed="rId6" cstate="print"/>
            <a:srcRect t="59436" b="938"/>
            <a:stretch>
              <a:fillRect/>
            </a:stretch>
          </p:blipFill>
          <p:spPr bwMode="auto">
            <a:xfrm>
              <a:off x="4062413" y="3581400"/>
              <a:ext cx="5081587" cy="294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1" name="Picture 8"/>
            <p:cNvPicPr>
              <a:picLocks noChangeAspect="1"/>
            </p:cNvPicPr>
            <p:nvPr/>
          </p:nvPicPr>
          <p:blipFill>
            <a:blip r:embed="rId6" cstate="print"/>
            <a:srcRect t="23978" b="52525"/>
            <a:stretch>
              <a:fillRect/>
            </a:stretch>
          </p:blipFill>
          <p:spPr bwMode="auto">
            <a:xfrm>
              <a:off x="4062413" y="1838325"/>
              <a:ext cx="5081587" cy="1744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4" name="Rectangle 14"/>
            <p:cNvSpPr>
              <a:spLocks noChangeArrowheads="1"/>
            </p:cNvSpPr>
            <p:nvPr/>
          </p:nvSpPr>
          <p:spPr bwMode="auto">
            <a:xfrm>
              <a:off x="5181600" y="2514600"/>
              <a:ext cx="228600" cy="139700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</a:pPr>
              <a:endParaRPr lang="en-US"/>
            </a:p>
          </p:txBody>
        </p:sp>
        <p:sp>
          <p:nvSpPr>
            <p:cNvPr id="1035" name="Rectangle 18"/>
            <p:cNvSpPr>
              <a:spLocks noChangeArrowheads="1"/>
            </p:cNvSpPr>
            <p:nvPr/>
          </p:nvSpPr>
          <p:spPr bwMode="auto">
            <a:xfrm>
              <a:off x="5187950" y="5549900"/>
              <a:ext cx="228600" cy="139700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</a:pPr>
              <a:endParaRPr lang="en-US"/>
            </a:p>
          </p:txBody>
        </p:sp>
        <p:sp>
          <p:nvSpPr>
            <p:cNvPr id="1037" name="TextBox 20"/>
            <p:cNvSpPr txBox="1">
              <a:spLocks noChangeArrowheads="1"/>
            </p:cNvSpPr>
            <p:nvPr/>
          </p:nvSpPr>
          <p:spPr bwMode="auto">
            <a:xfrm>
              <a:off x="6096000" y="3962400"/>
              <a:ext cx="904415" cy="604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1800" i="0" dirty="0" smtClean="0">
                  <a:solidFill>
                    <a:srgbClr val="660066"/>
                  </a:solidFill>
                </a:rPr>
                <a:t>H</a:t>
              </a:r>
              <a:r>
                <a:rPr lang="en-US" sz="1800" i="0" baseline="-25000" dirty="0" smtClean="0">
                  <a:solidFill>
                    <a:srgbClr val="660066"/>
                  </a:solidFill>
                </a:rPr>
                <a:t>98</a:t>
              </a:r>
              <a:r>
                <a:rPr lang="en-US" sz="1800" i="0" dirty="0" smtClean="0">
                  <a:solidFill>
                    <a:srgbClr val="660066"/>
                  </a:solidFill>
                </a:rPr>
                <a:t> ≥ 1</a:t>
              </a:r>
              <a:endParaRPr lang="en-US" sz="1800" i="0" dirty="0">
                <a:solidFill>
                  <a:srgbClr val="660066"/>
                </a:solidFill>
              </a:endParaRPr>
            </a:p>
            <a:p>
              <a:pPr>
                <a:spcBef>
                  <a:spcPct val="20000"/>
                </a:spcBef>
              </a:pPr>
              <a:endParaRPr lang="en-US" dirty="0"/>
            </a:p>
          </p:txBody>
        </p:sp>
        <p:sp>
          <p:nvSpPr>
            <p:cNvPr id="1038" name="TextBox 21"/>
            <p:cNvSpPr txBox="1">
              <a:spLocks noChangeArrowheads="1"/>
            </p:cNvSpPr>
            <p:nvPr/>
          </p:nvSpPr>
          <p:spPr bwMode="auto">
            <a:xfrm>
              <a:off x="6561554" y="4469046"/>
              <a:ext cx="2345147" cy="2988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i="0" dirty="0">
                  <a:solidFill>
                    <a:schemeClr val="tx1"/>
                  </a:solidFill>
                </a:rPr>
                <a:t>Current in central solenoid</a:t>
              </a:r>
            </a:p>
          </p:txBody>
        </p:sp>
        <p:sp>
          <p:nvSpPr>
            <p:cNvPr id="1039" name="TextBox 22"/>
            <p:cNvSpPr txBox="1">
              <a:spLocks noChangeArrowheads="1"/>
            </p:cNvSpPr>
            <p:nvPr/>
          </p:nvSpPr>
          <p:spPr bwMode="auto">
            <a:xfrm>
              <a:off x="7239000" y="2743200"/>
              <a:ext cx="130016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1400" i="0">
                  <a:solidFill>
                    <a:schemeClr val="tx1"/>
                  </a:solidFill>
                </a:rPr>
                <a:t>Toroidal beta</a:t>
              </a:r>
            </a:p>
          </p:txBody>
        </p:sp>
        <p:sp>
          <p:nvSpPr>
            <p:cNvPr id="1040" name="TextBox 24"/>
            <p:cNvSpPr txBox="1">
              <a:spLocks noChangeArrowheads="1"/>
            </p:cNvSpPr>
            <p:nvPr/>
          </p:nvSpPr>
          <p:spPr bwMode="auto">
            <a:xfrm>
              <a:off x="7344868" y="1837905"/>
              <a:ext cx="1465914" cy="2988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i="0" dirty="0" err="1">
                  <a:solidFill>
                    <a:schemeClr val="tx1"/>
                  </a:solidFill>
                </a:rPr>
                <a:t>Poloidal</a:t>
              </a:r>
              <a:r>
                <a:rPr lang="en-US" i="0" dirty="0">
                  <a:solidFill>
                    <a:schemeClr val="tx1"/>
                  </a:solidFill>
                </a:rPr>
                <a:t> beta</a:t>
              </a:r>
            </a:p>
          </p:txBody>
        </p:sp>
        <p:sp>
          <p:nvSpPr>
            <p:cNvPr id="1041" name="TextBox 25"/>
            <p:cNvSpPr txBox="1">
              <a:spLocks noChangeArrowheads="1"/>
            </p:cNvSpPr>
            <p:nvPr/>
          </p:nvSpPr>
          <p:spPr bwMode="auto">
            <a:xfrm>
              <a:off x="7425648" y="990600"/>
              <a:ext cx="1468438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1400" i="0" dirty="0">
                  <a:solidFill>
                    <a:schemeClr val="tx1"/>
                  </a:solidFill>
                </a:rPr>
                <a:t>Plasma current</a:t>
              </a:r>
            </a:p>
          </p:txBody>
        </p:sp>
        <p:sp>
          <p:nvSpPr>
            <p:cNvPr id="1042" name="Rectangle 14"/>
            <p:cNvSpPr>
              <a:spLocks noChangeArrowheads="1"/>
            </p:cNvSpPr>
            <p:nvPr/>
          </p:nvSpPr>
          <p:spPr bwMode="auto">
            <a:xfrm>
              <a:off x="4191000" y="1819275"/>
              <a:ext cx="228600" cy="139700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</a:pPr>
              <a:endParaRPr lang="en-US"/>
            </a:p>
          </p:txBody>
        </p:sp>
        <p:sp>
          <p:nvSpPr>
            <p:cNvPr id="1043" name="Rectangle 14"/>
            <p:cNvSpPr>
              <a:spLocks noChangeArrowheads="1"/>
            </p:cNvSpPr>
            <p:nvPr/>
          </p:nvSpPr>
          <p:spPr bwMode="auto">
            <a:xfrm>
              <a:off x="4857750" y="1038225"/>
              <a:ext cx="228600" cy="139700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</a:pPr>
              <a:endParaRPr lang="en-US"/>
            </a:p>
          </p:txBody>
        </p:sp>
        <p:sp>
          <p:nvSpPr>
            <p:cNvPr id="1044" name="Rectangle 14"/>
            <p:cNvSpPr>
              <a:spLocks noChangeArrowheads="1"/>
            </p:cNvSpPr>
            <p:nvPr/>
          </p:nvSpPr>
          <p:spPr bwMode="auto">
            <a:xfrm>
              <a:off x="4886325" y="1933575"/>
              <a:ext cx="228600" cy="139700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</a:pPr>
              <a:endParaRPr lang="en-US"/>
            </a:p>
          </p:txBody>
        </p:sp>
        <p:sp>
          <p:nvSpPr>
            <p:cNvPr id="1045" name="Rectangle 14"/>
            <p:cNvSpPr>
              <a:spLocks noChangeArrowheads="1"/>
            </p:cNvSpPr>
            <p:nvPr/>
          </p:nvSpPr>
          <p:spPr bwMode="auto">
            <a:xfrm>
              <a:off x="4819650" y="2801937"/>
              <a:ext cx="228600" cy="139700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</a:pPr>
              <a:endParaRPr lang="en-US"/>
            </a:p>
          </p:txBody>
        </p:sp>
        <p:sp>
          <p:nvSpPr>
            <p:cNvPr id="1046" name="Rectangle 14"/>
            <p:cNvSpPr>
              <a:spLocks noChangeArrowheads="1"/>
            </p:cNvSpPr>
            <p:nvPr/>
          </p:nvSpPr>
          <p:spPr bwMode="auto">
            <a:xfrm>
              <a:off x="4857750" y="3640137"/>
              <a:ext cx="228600" cy="139700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</a:pPr>
              <a:endParaRPr lang="en-US"/>
            </a:p>
          </p:txBody>
        </p:sp>
        <p:sp>
          <p:nvSpPr>
            <p:cNvPr id="1047" name="Rectangle 14"/>
            <p:cNvSpPr>
              <a:spLocks noChangeArrowheads="1"/>
            </p:cNvSpPr>
            <p:nvPr/>
          </p:nvSpPr>
          <p:spPr bwMode="auto">
            <a:xfrm>
              <a:off x="4933950" y="4497387"/>
              <a:ext cx="228600" cy="139700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</a:pPr>
              <a:endParaRPr lang="en-US"/>
            </a:p>
          </p:txBody>
        </p:sp>
        <p:sp>
          <p:nvSpPr>
            <p:cNvPr id="1048" name="Rectangle 14"/>
            <p:cNvSpPr>
              <a:spLocks noChangeArrowheads="1"/>
            </p:cNvSpPr>
            <p:nvPr/>
          </p:nvSpPr>
          <p:spPr bwMode="auto">
            <a:xfrm>
              <a:off x="4914900" y="5373687"/>
              <a:ext cx="228600" cy="139700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</a:pPr>
              <a:endParaRPr lang="en-US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76201" y="5791201"/>
            <a:ext cx="3200399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i="0" dirty="0" smtClean="0">
                <a:solidFill>
                  <a:srgbClr val="FF0000"/>
                </a:solidFill>
              </a:rPr>
              <a:t>Pulse-lengths limited by OH, TF coil heating limits</a:t>
            </a:r>
            <a:endParaRPr lang="en-US" sz="1800" i="0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696200" y="468868"/>
            <a:ext cx="1024639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tIns="0" bIns="0" rtlCol="0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R09-3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419600" y="6148423"/>
            <a:ext cx="1828800" cy="252377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tIns="18288" rIns="45720" bIns="18288" rtlCol="0">
            <a:spAutoFit/>
          </a:bodyPr>
          <a:lstStyle/>
          <a:p>
            <a:pPr marL="57150" indent="-57150">
              <a:buFont typeface="Arial" pitchFamily="34" charset="0"/>
              <a:buChar char="•"/>
            </a:pPr>
            <a:r>
              <a:rPr lang="en-US" sz="700" i="0" dirty="0" smtClean="0">
                <a:solidFill>
                  <a:schemeClr val="tx2"/>
                </a:solidFill>
                <a:latin typeface="Arial Narrow" pitchFamily="34" charset="0"/>
              </a:rPr>
              <a:t>S. Gerhardt, accepted for publication in NF 2011</a:t>
            </a:r>
          </a:p>
          <a:p>
            <a:pPr marL="57150" indent="-57150">
              <a:buFont typeface="Arial" pitchFamily="34" charset="0"/>
              <a:buChar char="•"/>
            </a:pPr>
            <a:r>
              <a:rPr lang="en-US" sz="700" i="0" dirty="0" smtClean="0">
                <a:solidFill>
                  <a:schemeClr val="tx2"/>
                </a:solidFill>
                <a:latin typeface="Arial Narrow" pitchFamily="34" charset="0"/>
              </a:rPr>
              <a:t>S. Gerhardt, IAEA FEC 2010, EXS/P2-8</a:t>
            </a:r>
            <a:endParaRPr lang="da-DK" sz="700" i="0" dirty="0" smtClean="0">
              <a:solidFill>
                <a:schemeClr val="tx2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mtClean="0"/>
              <a:t>NSTX Mission Elements</a:t>
            </a:r>
          </a:p>
        </p:txBody>
      </p:sp>
      <p:pic>
        <p:nvPicPr>
          <p:cNvPr id="5124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990600"/>
            <a:ext cx="1446213" cy="156527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sp>
        <p:nvSpPr>
          <p:cNvPr id="5125" name="Text Box 17"/>
          <p:cNvSpPr txBox="1">
            <a:spLocks noChangeArrowheads="1"/>
          </p:cNvSpPr>
          <p:nvPr/>
        </p:nvSpPr>
        <p:spPr bwMode="auto">
          <a:xfrm>
            <a:off x="7281863" y="1143000"/>
            <a:ext cx="1371600" cy="2762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800"/>
              <a:t>ST-FNSF</a:t>
            </a:r>
          </a:p>
        </p:txBody>
      </p:sp>
      <p:pic>
        <p:nvPicPr>
          <p:cNvPr id="51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43863" y="4953000"/>
            <a:ext cx="844550" cy="150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7" name="Rectangle 18"/>
          <p:cNvSpPr>
            <a:spLocks noChangeArrowheads="1"/>
          </p:cNvSpPr>
          <p:nvPr/>
        </p:nvSpPr>
        <p:spPr bwMode="auto">
          <a:xfrm>
            <a:off x="6367463" y="6096000"/>
            <a:ext cx="1676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800"/>
              <a:t>ST Pilot Plant</a:t>
            </a:r>
          </a:p>
        </p:txBody>
      </p:sp>
      <p:pic>
        <p:nvPicPr>
          <p:cNvPr id="5128" name="Picture 24" descr="com_Machinecutaway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03913" y="4137025"/>
            <a:ext cx="1676400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9" name="Text Box 12"/>
          <p:cNvSpPr txBox="1">
            <a:spLocks noChangeArrowheads="1"/>
          </p:cNvSpPr>
          <p:nvPr/>
        </p:nvSpPr>
        <p:spPr bwMode="auto">
          <a:xfrm>
            <a:off x="7504113" y="4248150"/>
            <a:ext cx="711200" cy="323850"/>
          </a:xfrm>
          <a:prstGeom prst="rect">
            <a:avLst/>
          </a:prstGeom>
          <a:solidFill>
            <a:schemeClr val="bg1"/>
          </a:solidFill>
          <a:ln w="15875" algn="ctr">
            <a:noFill/>
            <a:miter lim="800000"/>
            <a:headEnd/>
            <a:tailEnd/>
          </a:ln>
        </p:spPr>
        <p:txBody>
          <a:bodyPr wrap="none" bIns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800"/>
              <a:t>ITER</a:t>
            </a: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76200" y="1143000"/>
            <a:ext cx="57912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7475" indent="-117475" defTabSz="804863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>
                <a:solidFill>
                  <a:schemeClr val="tx1"/>
                </a:solidFill>
                <a:latin typeface="+mn-lt"/>
                <a:cs typeface="+mn-cs"/>
              </a:rPr>
              <a:t> Advance ST as candidate for Fusion Nuclear Science Facility (FNSF)</a:t>
            </a:r>
          </a:p>
          <a:p>
            <a:pPr marL="117475" indent="-117475" defTabSz="804863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endParaRPr lang="en-US" sz="2400" i="0" kern="0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117475" indent="-117475" defTabSz="804863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>
                <a:solidFill>
                  <a:schemeClr val="tx1"/>
                </a:solidFill>
                <a:latin typeface="+mn-lt"/>
                <a:cs typeface="+mn-cs"/>
              </a:rPr>
              <a:t> Develop solutions for 	       plasma-material interface </a:t>
            </a:r>
          </a:p>
          <a:p>
            <a:pPr marL="117475" indent="-117475" defTabSz="804863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endParaRPr lang="en-US" sz="2400" i="0" kern="0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117475" indent="-117475" defTabSz="804863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>
                <a:solidFill>
                  <a:schemeClr val="tx1"/>
                </a:solidFill>
                <a:latin typeface="+mn-lt"/>
                <a:cs typeface="+mn-cs"/>
              </a:rPr>
              <a:t> Advance </a:t>
            </a:r>
            <a:r>
              <a:rPr lang="en-US" sz="2400" i="0" kern="0" dirty="0" err="1">
                <a:solidFill>
                  <a:schemeClr val="tx1"/>
                </a:solidFill>
                <a:latin typeface="+mn-lt"/>
                <a:cs typeface="+mn-cs"/>
              </a:rPr>
              <a:t>toroidal</a:t>
            </a:r>
            <a:r>
              <a:rPr lang="en-US" sz="2400" i="0" kern="0" dirty="0">
                <a:solidFill>
                  <a:schemeClr val="tx1"/>
                </a:solidFill>
                <a:latin typeface="+mn-lt"/>
                <a:cs typeface="+mn-cs"/>
              </a:rPr>
              <a:t> confinement physics for ITER and beyond</a:t>
            </a:r>
          </a:p>
          <a:p>
            <a:pPr marL="117475" indent="-117475" defTabSz="804863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endParaRPr lang="en-US" sz="2400" i="0" kern="0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117475" indent="-117475" defTabSz="804863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endParaRPr lang="en-US" i="0" kern="0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117475" indent="-117475" defTabSz="804863" eaLnBrk="0" hangingPunct="0">
              <a:lnSpc>
                <a:spcPct val="12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400" i="0" kern="0" dirty="0">
                <a:solidFill>
                  <a:schemeClr val="tx1"/>
                </a:solidFill>
                <a:latin typeface="+mn-lt"/>
                <a:cs typeface="+mn-cs"/>
              </a:rPr>
              <a:t> Develop ST as fusion energy system</a:t>
            </a:r>
            <a:endParaRPr lang="en-US" sz="2000" b="0" i="0" kern="0" dirty="0">
              <a:solidFill>
                <a:srgbClr val="0000FF"/>
              </a:solidFill>
              <a:latin typeface="+mn-lt"/>
              <a:cs typeface="+mn-cs"/>
            </a:endParaRPr>
          </a:p>
        </p:txBody>
      </p:sp>
      <p:pic>
        <p:nvPicPr>
          <p:cNvPr id="513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10263" y="2667000"/>
            <a:ext cx="15303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6181725" y="3657600"/>
            <a:ext cx="1017588" cy="32385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none" bIns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800"/>
              <a:t>Lithium</a:t>
            </a:r>
          </a:p>
        </p:txBody>
      </p:sp>
      <p:sp>
        <p:nvSpPr>
          <p:cNvPr id="5133" name="Text Box 12"/>
          <p:cNvSpPr txBox="1">
            <a:spLocks noChangeArrowheads="1"/>
          </p:cNvSpPr>
          <p:nvPr/>
        </p:nvSpPr>
        <p:spPr bwMode="auto">
          <a:xfrm>
            <a:off x="7510463" y="3657600"/>
            <a:ext cx="1557337" cy="32385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none" bIns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800"/>
              <a:t>“Snowflake”</a:t>
            </a:r>
          </a:p>
        </p:txBody>
      </p:sp>
      <p:pic>
        <p:nvPicPr>
          <p:cNvPr id="513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9213" y="2667000"/>
            <a:ext cx="1274762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14400"/>
          </a:xfrm>
        </p:spPr>
        <p:txBody>
          <a:bodyPr/>
          <a:lstStyle/>
          <a:p>
            <a:r>
              <a:rPr lang="en-US" b="1" dirty="0" smtClean="0">
                <a:solidFill>
                  <a:srgbClr val="0033CC"/>
                </a:solidFill>
                <a:ea typeface="ＭＳ Ｐゴシック" pitchFamily="34" charset="-128"/>
              </a:rPr>
              <a:t>NSTX is exploring stability impact of higher aspect ratio and elongation, and profiles in preparation for Upgrade, FNSF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22663" y="1371600"/>
            <a:ext cx="4930337" cy="5547833"/>
          </a:xfrm>
        </p:spPr>
        <p:txBody>
          <a:bodyPr/>
          <a:lstStyle/>
          <a:p>
            <a:pPr>
              <a:defRPr/>
            </a:pPr>
            <a:r>
              <a:rPr lang="en-US" sz="2000" dirty="0" smtClean="0"/>
              <a:t>Next-step ST designs assume increased </a:t>
            </a:r>
            <a:r>
              <a:rPr lang="en-US" sz="2000" dirty="0" smtClean="0">
                <a:latin typeface="Symbol" pitchFamily="18" charset="2"/>
              </a:rPr>
              <a:t>k</a:t>
            </a:r>
            <a:r>
              <a:rPr lang="en-US" sz="2000" dirty="0" smtClean="0"/>
              <a:t> = 3-3.5 and A=1.6-1.7</a:t>
            </a:r>
          </a:p>
          <a:p>
            <a:pPr lvl="1">
              <a:defRPr/>
            </a:pPr>
            <a:r>
              <a:rPr lang="en-US" sz="1800" dirty="0" smtClean="0"/>
              <a:t>Maximizes fusion performance of low aspect ratio configurations </a:t>
            </a:r>
            <a:endParaRPr lang="en-US" sz="600" dirty="0" smtClean="0">
              <a:latin typeface="Symbol" pitchFamily="18" charset="2"/>
            </a:endParaRPr>
          </a:p>
          <a:p>
            <a:pPr>
              <a:defRPr/>
            </a:pPr>
            <a:r>
              <a:rPr lang="en-US" sz="2000" dirty="0" smtClean="0"/>
              <a:t>NSTX has begun to explore the stability of higher </a:t>
            </a:r>
            <a:r>
              <a:rPr lang="en-US" sz="2000" dirty="0" smtClean="0">
                <a:latin typeface="Symbol" pitchFamily="18" charset="2"/>
              </a:rPr>
              <a:t>k</a:t>
            </a:r>
            <a:r>
              <a:rPr lang="en-US" sz="2000" dirty="0" smtClean="0"/>
              <a:t> and A</a:t>
            </a:r>
          </a:p>
          <a:p>
            <a:pPr lvl="1">
              <a:defRPr/>
            </a:pPr>
            <a:r>
              <a:rPr lang="en-US" sz="1800" dirty="0" smtClean="0"/>
              <a:t>Also exploring  how current profile  (internal inductance </a:t>
            </a:r>
            <a:r>
              <a:rPr lang="en-US" sz="1800" dirty="0" err="1" smtClean="0"/>
              <a:t>l</a:t>
            </a:r>
            <a:r>
              <a:rPr lang="en-US" sz="1800" baseline="-25000" dirty="0" err="1" smtClean="0"/>
              <a:t>i</a:t>
            </a:r>
            <a:r>
              <a:rPr lang="en-US" sz="1800" dirty="0" smtClean="0"/>
              <a:t>) varies with these geometric changes, since elongation depends strongly on </a:t>
            </a:r>
            <a:r>
              <a:rPr lang="en-US" sz="1800" dirty="0" err="1" smtClean="0"/>
              <a:t>l</a:t>
            </a:r>
            <a:r>
              <a:rPr lang="en-US" sz="1800" baseline="-25000" dirty="0" err="1" smtClean="0"/>
              <a:t>i</a:t>
            </a:r>
            <a:endParaRPr lang="en-US" sz="1800" baseline="-25000" dirty="0" smtClean="0"/>
          </a:p>
          <a:p>
            <a:pPr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R11-2:</a:t>
            </a:r>
            <a:r>
              <a:rPr lang="en-US" sz="2000" dirty="0" smtClean="0"/>
              <a:t> NSTX scenarios will be systematically extended toward shapes of Upgrade and next-steps</a:t>
            </a:r>
          </a:p>
          <a:p>
            <a:pPr lvl="1">
              <a:defRPr/>
            </a:pPr>
            <a:r>
              <a:rPr lang="en-US" sz="1800" dirty="0" smtClean="0"/>
              <a:t>Assess maximum stable </a:t>
            </a:r>
            <a:r>
              <a:rPr lang="en-US" sz="1800" dirty="0" smtClean="0">
                <a:latin typeface="Symbol" pitchFamily="18" charset="2"/>
              </a:rPr>
              <a:t>k</a:t>
            </a:r>
            <a:r>
              <a:rPr lang="en-US" sz="1800" dirty="0" smtClean="0"/>
              <a:t>, </a:t>
            </a:r>
            <a:r>
              <a:rPr lang="en-US" sz="1800" dirty="0" err="1" smtClean="0"/>
              <a:t>l</a:t>
            </a:r>
            <a:r>
              <a:rPr lang="en-US" sz="1800" baseline="-25000" dirty="0" err="1" smtClean="0"/>
              <a:t>i</a:t>
            </a:r>
            <a:r>
              <a:rPr lang="en-US" sz="1800" dirty="0" smtClean="0"/>
              <a:t>, </a:t>
            </a:r>
            <a:r>
              <a:rPr lang="en-US" sz="1800" dirty="0" err="1" smtClean="0">
                <a:latin typeface="Symbol" pitchFamily="18" charset="2"/>
                <a:ea typeface="Symbol" pitchFamily="18" charset="2"/>
                <a:cs typeface="Symbol" pitchFamily="18" charset="2"/>
              </a:rPr>
              <a:t>b</a:t>
            </a:r>
            <a:r>
              <a:rPr lang="en-US" sz="1800" baseline="-25000" dirty="0" err="1" smtClean="0"/>
              <a:t>N</a:t>
            </a:r>
            <a:endParaRPr lang="en-US" sz="1800" dirty="0" smtClean="0"/>
          </a:p>
          <a:p>
            <a:pPr lvl="1">
              <a:defRPr/>
            </a:pPr>
            <a:r>
              <a:rPr lang="en-US" sz="1800" dirty="0" smtClean="0"/>
              <a:t>Optimize RWM stability,  control</a:t>
            </a:r>
          </a:p>
        </p:txBody>
      </p:sp>
      <p:grpSp>
        <p:nvGrpSpPr>
          <p:cNvPr id="2" name="Group 12"/>
          <p:cNvGrpSpPr/>
          <p:nvPr/>
        </p:nvGrpSpPr>
        <p:grpSpPr>
          <a:xfrm>
            <a:off x="4989638" y="990600"/>
            <a:ext cx="4038600" cy="5516562"/>
            <a:chOff x="119724" y="1098220"/>
            <a:chExt cx="4038600" cy="5516562"/>
          </a:xfrm>
        </p:grpSpPr>
        <p:pic>
          <p:nvPicPr>
            <p:cNvPr id="9220" name="Picture 11" descr="UpperBoundary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9724" y="1468107"/>
              <a:ext cx="3995737" cy="3316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221" name="Straight Arrow Connector 11"/>
            <p:cNvCxnSpPr>
              <a:cxnSpLocks noChangeShapeType="1"/>
            </p:cNvCxnSpPr>
            <p:nvPr/>
          </p:nvCxnSpPr>
          <p:spPr bwMode="auto">
            <a:xfrm rot="5400000">
              <a:off x="1910424" y="1582407"/>
              <a:ext cx="990600" cy="762000"/>
            </a:xfrm>
            <a:prstGeom prst="straightConnector1">
              <a:avLst/>
            </a:prstGeom>
            <a:noFill/>
            <a:ln w="38100" algn="ctr">
              <a:solidFill>
                <a:srgbClr val="3333CC"/>
              </a:solidFill>
              <a:round/>
              <a:headEnd/>
              <a:tailEnd type="triangle" w="med" len="med"/>
            </a:ln>
          </p:spPr>
        </p:cxnSp>
        <p:cxnSp>
          <p:nvCxnSpPr>
            <p:cNvPr id="9222" name="Straight Arrow Connector 12"/>
            <p:cNvCxnSpPr>
              <a:cxnSpLocks noChangeShapeType="1"/>
            </p:cNvCxnSpPr>
            <p:nvPr/>
          </p:nvCxnSpPr>
          <p:spPr bwMode="auto">
            <a:xfrm rot="16200000" flipH="1">
              <a:off x="1110324" y="1849107"/>
              <a:ext cx="990600" cy="228600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9223" name="TextBox 22"/>
            <p:cNvSpPr txBox="1">
              <a:spLocks noChangeArrowheads="1"/>
            </p:cNvSpPr>
            <p:nvPr/>
          </p:nvSpPr>
          <p:spPr bwMode="auto">
            <a:xfrm>
              <a:off x="272124" y="1098220"/>
              <a:ext cx="159370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i="0" dirty="0">
                  <a:solidFill>
                    <a:schemeClr val="tx1"/>
                  </a:solidFill>
                </a:rPr>
                <a:t>A=1.45, </a:t>
              </a:r>
              <a:r>
                <a:rPr lang="en-US" sz="1600" i="0" dirty="0">
                  <a:solidFill>
                    <a:schemeClr val="tx1"/>
                  </a:solidFill>
                  <a:latin typeface="Symbol" pitchFamily="18" charset="2"/>
                </a:rPr>
                <a:t>k </a:t>
              </a:r>
              <a:r>
                <a:rPr lang="en-US" sz="1600" i="0" dirty="0">
                  <a:solidFill>
                    <a:schemeClr val="tx1"/>
                  </a:solidFill>
                </a:rPr>
                <a:t>= 2.4</a:t>
              </a:r>
            </a:p>
          </p:txBody>
        </p:sp>
        <p:sp>
          <p:nvSpPr>
            <p:cNvPr id="9224" name="TextBox 23"/>
            <p:cNvSpPr txBox="1">
              <a:spLocks noChangeArrowheads="1"/>
            </p:cNvSpPr>
            <p:nvPr/>
          </p:nvSpPr>
          <p:spPr bwMode="auto">
            <a:xfrm>
              <a:off x="2339049" y="1098220"/>
              <a:ext cx="159370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i="0" dirty="0">
                  <a:solidFill>
                    <a:srgbClr val="3333FF"/>
                  </a:solidFill>
                </a:rPr>
                <a:t>A=1.65, </a:t>
              </a:r>
              <a:r>
                <a:rPr lang="en-US" sz="1600" i="0" dirty="0">
                  <a:solidFill>
                    <a:srgbClr val="3333FF"/>
                  </a:solidFill>
                  <a:latin typeface="Symbol" pitchFamily="18" charset="2"/>
                </a:rPr>
                <a:t>k </a:t>
              </a:r>
              <a:r>
                <a:rPr lang="en-US" sz="1600" i="0" dirty="0">
                  <a:solidFill>
                    <a:srgbClr val="3333FF"/>
                  </a:solidFill>
                </a:rPr>
                <a:t>= 2.8</a:t>
              </a:r>
            </a:p>
          </p:txBody>
        </p:sp>
        <p:pic>
          <p:nvPicPr>
            <p:cNvPr id="9225" name="Picture 24" descr="VDE vs A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9724" y="3754107"/>
              <a:ext cx="4038600" cy="286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226" name="Straight Arrow Connector 26"/>
            <p:cNvCxnSpPr>
              <a:cxnSpLocks noChangeShapeType="1"/>
            </p:cNvCxnSpPr>
            <p:nvPr/>
          </p:nvCxnSpPr>
          <p:spPr bwMode="auto">
            <a:xfrm rot="10800000">
              <a:off x="1243674" y="3447720"/>
              <a:ext cx="381000" cy="1587"/>
            </a:xfrm>
            <a:prstGeom prst="straightConnector1">
              <a:avLst/>
            </a:prstGeom>
            <a:noFill/>
            <a:ln w="38100" algn="ctr">
              <a:solidFill>
                <a:srgbClr val="FF33CC"/>
              </a:solidFill>
              <a:round/>
              <a:headEnd/>
              <a:tailEnd type="triangle" w="med" len="med"/>
            </a:ln>
          </p:spPr>
        </p:cxnSp>
        <p:sp>
          <p:nvSpPr>
            <p:cNvPr id="12" name="TextBox 11"/>
            <p:cNvSpPr txBox="1"/>
            <p:nvPr/>
          </p:nvSpPr>
          <p:spPr>
            <a:xfrm>
              <a:off x="1608799" y="3144507"/>
              <a:ext cx="796925" cy="5778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50" dirty="0">
                  <a:solidFill>
                    <a:srgbClr val="FF33CC"/>
                  </a:solidFill>
                  <a:latin typeface="Helvetica" charset="0"/>
                  <a:cs typeface="+mn-cs"/>
                </a:rPr>
                <a:t>NSTX-U</a:t>
              </a:r>
            </a:p>
            <a:p>
              <a:pPr>
                <a:defRPr/>
              </a:pPr>
              <a:r>
                <a:rPr lang="en-US" sz="1050" dirty="0">
                  <a:solidFill>
                    <a:srgbClr val="FF33CC"/>
                  </a:solidFill>
                  <a:latin typeface="Helvetica" charset="0"/>
                  <a:cs typeface="+mn-cs"/>
                </a:rPr>
                <a:t>limiter </a:t>
              </a:r>
            </a:p>
            <a:p>
              <a:pPr>
                <a:defRPr/>
              </a:pPr>
              <a:r>
                <a:rPr lang="en-US" sz="1050" dirty="0">
                  <a:solidFill>
                    <a:srgbClr val="FF33CC"/>
                  </a:solidFill>
                  <a:latin typeface="Helvetica" charset="0"/>
                  <a:cs typeface="+mn-cs"/>
                </a:rPr>
                <a:t>boundary</a:t>
              </a:r>
            </a:p>
          </p:txBody>
        </p:sp>
      </p:grpSp>
      <p:sp>
        <p:nvSpPr>
          <p:cNvPr id="14" name="Right Arrow 13"/>
          <p:cNvSpPr/>
          <p:nvPr/>
        </p:nvSpPr>
        <p:spPr>
          <a:xfrm>
            <a:off x="4191000" y="2711297"/>
            <a:ext cx="855341" cy="499732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49796" y="4495800"/>
            <a:ext cx="869404" cy="30777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tIns="0" bIns="0" rtlCol="0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R11-2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48200" y="6332345"/>
            <a:ext cx="1828800" cy="144655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tIns="18288" rIns="45720" bIns="18288" rtlCol="0">
            <a:spAutoFit/>
          </a:bodyPr>
          <a:lstStyle/>
          <a:p>
            <a:pPr marL="57150" indent="-57150">
              <a:buFont typeface="Arial" pitchFamily="34" charset="0"/>
              <a:buChar char="•"/>
            </a:pPr>
            <a:r>
              <a:rPr lang="en-US" sz="700" i="0" dirty="0" smtClean="0">
                <a:solidFill>
                  <a:schemeClr val="tx2"/>
                </a:solidFill>
                <a:latin typeface="Arial Narrow" pitchFamily="34" charset="0"/>
              </a:rPr>
              <a:t>S. Gerhardt, accepted for publication in NF 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90600"/>
            <a:ext cx="4381500" cy="557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23825"/>
            <a:ext cx="9144000" cy="114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b="1" dirty="0" smtClean="0">
                <a:ea typeface="ＭＳ Ｐゴシック" pitchFamily="34" charset="-128"/>
              </a:rPr>
              <a:t>High confinement H-Mode regime </a:t>
            </a:r>
            <a:r>
              <a:rPr lang="en-US" dirty="0" smtClean="0">
                <a:ea typeface="ＭＳ Ｐゴシック" pitchFamily="34" charset="-128"/>
              </a:rPr>
              <a:t>o</a:t>
            </a:r>
            <a:r>
              <a:rPr lang="en-US" b="1" dirty="0" smtClean="0">
                <a:ea typeface="ＭＳ Ｐゴシック" pitchFamily="34" charset="-128"/>
              </a:rPr>
              <a:t>btained with lithium</a:t>
            </a:r>
            <a:br>
              <a:rPr lang="en-US" b="1" dirty="0" smtClean="0">
                <a:ea typeface="ＭＳ Ｐゴシック" pitchFamily="34" charset="-128"/>
              </a:rPr>
            </a:br>
            <a:r>
              <a:rPr lang="en-US" sz="1800" b="1" dirty="0" smtClean="0">
                <a:ea typeface="ＭＳ Ｐゴシック" pitchFamily="34" charset="-128"/>
              </a:rPr>
              <a:t>High Performance ST-FNSF/Pilot Plant level confinement: H</a:t>
            </a:r>
            <a:r>
              <a:rPr lang="en-US" sz="1800" b="1" baseline="-25000" dirty="0" smtClean="0">
                <a:ea typeface="ＭＳ Ｐゴシック" pitchFamily="34" charset="-128"/>
              </a:rPr>
              <a:t>98y2</a:t>
            </a:r>
            <a:r>
              <a:rPr lang="en-US" sz="1800" b="1" dirty="0" smtClean="0">
                <a:ea typeface="ＭＳ Ｐゴシック" pitchFamily="34" charset="-128"/>
              </a:rPr>
              <a:t> </a:t>
            </a:r>
            <a:r>
              <a:rPr lang="en-US" sz="1800" b="1" u="sng" dirty="0" smtClean="0">
                <a:ea typeface="ＭＳ Ｐゴシック" pitchFamily="34" charset="-128"/>
              </a:rPr>
              <a:t>&lt;</a:t>
            </a:r>
            <a:r>
              <a:rPr lang="en-US" sz="1800" b="1" dirty="0" smtClean="0">
                <a:ea typeface="ＭＳ Ｐゴシック" pitchFamily="34" charset="-128"/>
              </a:rPr>
              <a:t> 1.7 </a:t>
            </a:r>
            <a:endParaRPr lang="en-US" sz="2000" b="1" baseline="-25000" dirty="0" smtClean="0">
              <a:ea typeface="ＭＳ Ｐゴシック" pitchFamily="34" charset="-128"/>
            </a:endParaRPr>
          </a:p>
        </p:txBody>
      </p:sp>
      <p:sp>
        <p:nvSpPr>
          <p:cNvPr id="34821" name="Rectangle 7"/>
          <p:cNvSpPr>
            <a:spLocks noChangeArrowheads="1"/>
          </p:cNvSpPr>
          <p:nvPr/>
        </p:nvSpPr>
        <p:spPr bwMode="auto">
          <a:xfrm>
            <a:off x="2643188" y="1873250"/>
            <a:ext cx="1150937" cy="4341813"/>
          </a:xfrm>
          <a:prstGeom prst="rect">
            <a:avLst/>
          </a:prstGeom>
          <a:solidFill>
            <a:srgbClr val="FFFF00">
              <a:alpha val="34901"/>
            </a:srgbClr>
          </a:solidFill>
          <a:ln w="15875">
            <a:noFill/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 baseline="-25000"/>
          </a:p>
        </p:txBody>
      </p:sp>
      <p:sp>
        <p:nvSpPr>
          <p:cNvPr id="34823" name="Text Box 11"/>
          <p:cNvSpPr txBox="1">
            <a:spLocks noChangeArrowheads="1"/>
          </p:cNvSpPr>
          <p:nvPr/>
        </p:nvSpPr>
        <p:spPr bwMode="auto">
          <a:xfrm>
            <a:off x="1995488" y="1509713"/>
            <a:ext cx="2000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69863" indent="-169863"/>
            <a:r>
              <a:rPr lang="en-US" sz="1600" i="0" dirty="0" smtClean="0">
                <a:sym typeface="Symbol" pitchFamily="18" charset="2"/>
              </a:rPr>
              <a:t>P</a:t>
            </a:r>
            <a:r>
              <a:rPr lang="en-US" sz="1600" i="0" baseline="-25000" dirty="0" smtClean="0">
                <a:sym typeface="Symbol" pitchFamily="18" charset="2"/>
              </a:rPr>
              <a:t>NBI </a:t>
            </a:r>
            <a:r>
              <a:rPr lang="en-US" sz="1600" i="0" dirty="0" smtClean="0">
                <a:sym typeface="Symbol" pitchFamily="18" charset="2"/>
              </a:rPr>
              <a:t>/</a:t>
            </a:r>
            <a:r>
              <a:rPr lang="en-US" sz="1600" i="0" dirty="0">
                <a:sym typeface="Symbol" pitchFamily="18" charset="2"/>
              </a:rPr>
              <a:t>10 [MW]</a:t>
            </a:r>
          </a:p>
          <a:p>
            <a:pPr marL="169863" indent="-169863"/>
            <a:endParaRPr lang="en-US" sz="2000" dirty="0">
              <a:sym typeface="Symbol" pitchFamily="18" charset="2"/>
            </a:endParaRPr>
          </a:p>
          <a:p>
            <a:pPr marL="169863" indent="-169863"/>
            <a:endParaRPr lang="en-US" sz="2000" dirty="0">
              <a:sym typeface="Symbol" pitchFamily="18" charset="2"/>
            </a:endParaRPr>
          </a:p>
          <a:p>
            <a:pPr marL="169863" indent="-169863"/>
            <a:endParaRPr lang="en-US" sz="2000" dirty="0">
              <a:solidFill>
                <a:srgbClr val="FF0000"/>
              </a:solidFill>
              <a:latin typeface="Times" pitchFamily="18" charset="0"/>
            </a:endParaRPr>
          </a:p>
        </p:txBody>
      </p:sp>
      <p:sp>
        <p:nvSpPr>
          <p:cNvPr id="34824" name="Text Box 11"/>
          <p:cNvSpPr txBox="1">
            <a:spLocks noChangeArrowheads="1"/>
          </p:cNvSpPr>
          <p:nvPr/>
        </p:nvSpPr>
        <p:spPr bwMode="auto">
          <a:xfrm>
            <a:off x="4470400" y="942975"/>
            <a:ext cx="4521200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69863" indent="-169863"/>
            <a:r>
              <a:rPr lang="en-US" sz="1800" b="0" i="0" dirty="0">
                <a:solidFill>
                  <a:srgbClr val="000000"/>
                </a:solidFill>
                <a:sym typeface="Symbol" pitchFamily="18" charset="2"/>
              </a:rPr>
              <a:t>• </a:t>
            </a:r>
            <a:r>
              <a:rPr lang="en-US" sz="1800" b="0" i="0" dirty="0" smtClean="0">
                <a:solidFill>
                  <a:srgbClr val="000000"/>
                </a:solidFill>
                <a:sym typeface="Symbol" pitchFamily="18" charset="2"/>
              </a:rPr>
              <a:t> Very high </a:t>
            </a:r>
            <a:r>
              <a:rPr lang="en-US" sz="1800" b="0" i="0" dirty="0" smtClean="0">
                <a:solidFill>
                  <a:srgbClr val="0000FF"/>
                </a:solidFill>
              </a:rPr>
              <a:t>H</a:t>
            </a:r>
            <a:r>
              <a:rPr lang="en-US" sz="1800" b="0" i="0" baseline="-25000" dirty="0" smtClean="0">
                <a:solidFill>
                  <a:srgbClr val="0000FF"/>
                </a:solidFill>
              </a:rPr>
              <a:t>98y2</a:t>
            </a:r>
            <a:r>
              <a:rPr lang="en-US" sz="1800" b="0" i="0" dirty="0" smtClean="0">
                <a:solidFill>
                  <a:srgbClr val="0000FF"/>
                </a:solidFill>
              </a:rPr>
              <a:t> </a:t>
            </a:r>
            <a:r>
              <a:rPr lang="en-US" sz="1800" b="0" i="0" u="sng" dirty="0">
                <a:solidFill>
                  <a:srgbClr val="0000FF"/>
                </a:solidFill>
              </a:rPr>
              <a:t>&lt;</a:t>
            </a:r>
            <a:r>
              <a:rPr lang="en-US" sz="1800" b="0" i="0" dirty="0">
                <a:solidFill>
                  <a:srgbClr val="0000FF"/>
                </a:solidFill>
              </a:rPr>
              <a:t> 1.7 </a:t>
            </a:r>
            <a:r>
              <a:rPr lang="en-US" sz="1800" b="0" i="0" dirty="0">
                <a:solidFill>
                  <a:srgbClr val="000000"/>
                </a:solidFill>
                <a:sym typeface="Symbol" pitchFamily="18" charset="2"/>
              </a:rPr>
              <a:t>is </a:t>
            </a:r>
            <a:r>
              <a:rPr lang="en-US" sz="1800" b="0" i="0" dirty="0" smtClean="0">
                <a:solidFill>
                  <a:srgbClr val="000000"/>
                </a:solidFill>
                <a:sym typeface="Symbol" pitchFamily="18" charset="2"/>
              </a:rPr>
              <a:t>combination </a:t>
            </a:r>
            <a:r>
              <a:rPr lang="en-US" sz="1800" b="0" i="0" dirty="0">
                <a:solidFill>
                  <a:srgbClr val="000000"/>
                </a:solidFill>
                <a:sym typeface="Symbol" pitchFamily="18" charset="2"/>
              </a:rPr>
              <a:t>of </a:t>
            </a:r>
            <a:r>
              <a:rPr lang="en-US" sz="1800" b="0" i="0" dirty="0" smtClean="0">
                <a:solidFill>
                  <a:srgbClr val="000000"/>
                </a:solidFill>
                <a:sym typeface="Symbol" pitchFamily="18" charset="2"/>
              </a:rPr>
              <a:t>Li confinement improvement </a:t>
            </a:r>
            <a:r>
              <a:rPr lang="en-US" sz="1800" b="0" i="0" dirty="0">
                <a:solidFill>
                  <a:srgbClr val="000000"/>
                </a:solidFill>
                <a:sym typeface="Symbol" pitchFamily="18" charset="2"/>
              </a:rPr>
              <a:t>and higher pedestal </a:t>
            </a:r>
            <a:r>
              <a:rPr lang="en-US" sz="1800" b="0" i="0" dirty="0" smtClean="0">
                <a:solidFill>
                  <a:srgbClr val="000000"/>
                </a:solidFill>
                <a:sym typeface="Symbol" pitchFamily="18" charset="2"/>
              </a:rPr>
              <a:t>temperature and pressure</a:t>
            </a:r>
          </a:p>
          <a:p>
            <a:pPr marL="169863" indent="-169863"/>
            <a:endParaRPr lang="en-US" sz="1050" b="0" i="0" dirty="0">
              <a:solidFill>
                <a:srgbClr val="000000"/>
              </a:solidFill>
              <a:sym typeface="Symbol" pitchFamily="18" charset="2"/>
            </a:endParaRPr>
          </a:p>
          <a:p>
            <a:pPr marL="114300" indent="-114300"/>
            <a:r>
              <a:rPr lang="en-US" sz="1800" b="0" i="0" dirty="0">
                <a:solidFill>
                  <a:srgbClr val="000000"/>
                </a:solidFill>
                <a:sym typeface="Symbol" pitchFamily="18" charset="2"/>
              </a:rPr>
              <a:t>• </a:t>
            </a:r>
            <a:r>
              <a:rPr lang="en-US" sz="1800" b="0" i="0" dirty="0" smtClean="0">
                <a:solidFill>
                  <a:srgbClr val="000000"/>
                </a:solidFill>
                <a:sym typeface="Symbol" pitchFamily="18" charset="2"/>
              </a:rPr>
              <a:t>ITER, FNSF fusion performance </a:t>
            </a:r>
            <a:r>
              <a:rPr lang="en-US" sz="1800" b="0" i="0" dirty="0">
                <a:solidFill>
                  <a:srgbClr val="000000"/>
                </a:solidFill>
                <a:sym typeface="Symbol" pitchFamily="18" charset="2"/>
              </a:rPr>
              <a:t>is highly </a:t>
            </a:r>
            <a:r>
              <a:rPr lang="en-US" sz="1800" b="0" i="0" dirty="0" smtClean="0">
                <a:solidFill>
                  <a:srgbClr val="000000"/>
                </a:solidFill>
                <a:sym typeface="Symbol" pitchFamily="18" charset="2"/>
              </a:rPr>
              <a:t>dependent on pedestal pressure: </a:t>
            </a:r>
            <a:r>
              <a:rPr lang="en-US" sz="1800" b="0" i="0" dirty="0">
                <a:solidFill>
                  <a:srgbClr val="000000"/>
                </a:solidFill>
                <a:sym typeface="Symbol" pitchFamily="18" charset="2"/>
              </a:rPr>
              <a:t>Q ~ </a:t>
            </a:r>
            <a:r>
              <a:rPr lang="en-US" sz="1800" b="0" i="0" dirty="0" smtClean="0">
                <a:solidFill>
                  <a:srgbClr val="000000"/>
                </a:solidFill>
                <a:sym typeface="Symbol" pitchFamily="18" charset="2"/>
              </a:rPr>
              <a:t>p</a:t>
            </a:r>
            <a:r>
              <a:rPr lang="en-US" sz="1800" b="0" i="0" baseline="30000" dirty="0" smtClean="0">
                <a:solidFill>
                  <a:srgbClr val="000000"/>
                </a:solidFill>
                <a:sym typeface="Symbol" pitchFamily="18" charset="2"/>
              </a:rPr>
              <a:t>2</a:t>
            </a:r>
            <a:endParaRPr lang="en-US" b="0" i="0" baseline="30000" dirty="0">
              <a:solidFill>
                <a:srgbClr val="000000"/>
              </a:solidFill>
              <a:sym typeface="Symbol" pitchFamily="18" charset="2"/>
            </a:endParaRPr>
          </a:p>
          <a:p>
            <a:pPr marL="169863" indent="-169863"/>
            <a:endParaRPr lang="en-US" b="0" i="0" dirty="0">
              <a:solidFill>
                <a:srgbClr val="000000"/>
              </a:solidFill>
              <a:sym typeface="Symbol" pitchFamily="18" charset="2"/>
            </a:endParaRPr>
          </a:p>
          <a:p>
            <a:pPr marL="169863" indent="-169863"/>
            <a:endParaRPr lang="en-US" b="0" i="0" dirty="0">
              <a:solidFill>
                <a:srgbClr val="000000"/>
              </a:solidFill>
              <a:sym typeface="Symbol" pitchFamily="18" charset="2"/>
            </a:endParaRPr>
          </a:p>
          <a:p>
            <a:pPr marL="169863" indent="-169863"/>
            <a:endParaRPr lang="en-US" b="0" i="0" dirty="0">
              <a:solidFill>
                <a:srgbClr val="000000"/>
              </a:solidFill>
              <a:latin typeface="Times" pitchFamily="18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 rot="16200000" flipV="1">
            <a:off x="558006" y="4312443"/>
            <a:ext cx="4016375" cy="7938"/>
          </a:xfrm>
          <a:prstGeom prst="straightConnector1">
            <a:avLst/>
          </a:prstGeom>
          <a:noFill/>
          <a:ln w="25400" cap="flat" cmpd="sng" algn="ctr">
            <a:solidFill>
              <a:schemeClr val="accent4">
                <a:alpha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827" name="Straight Arrow Connector 17"/>
          <p:cNvCxnSpPr>
            <a:cxnSpLocks noChangeShapeType="1"/>
          </p:cNvCxnSpPr>
          <p:nvPr/>
        </p:nvCxnSpPr>
        <p:spPr bwMode="auto">
          <a:xfrm rot="16200000" flipV="1">
            <a:off x="1161256" y="4290219"/>
            <a:ext cx="4016375" cy="7938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/>
            <a:tailEnd type="arrow" w="med" len="med"/>
          </a:ln>
        </p:spPr>
      </p:cxnSp>
      <p:sp>
        <p:nvSpPr>
          <p:cNvPr id="34828" name="Text Box 11"/>
          <p:cNvSpPr txBox="1">
            <a:spLocks noChangeArrowheads="1"/>
          </p:cNvSpPr>
          <p:nvPr/>
        </p:nvSpPr>
        <p:spPr bwMode="auto">
          <a:xfrm>
            <a:off x="2511425" y="2057400"/>
            <a:ext cx="14700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69863" indent="-169863"/>
            <a:r>
              <a:rPr lang="en-US" sz="1600" dirty="0">
                <a:solidFill>
                  <a:srgbClr val="000000"/>
                </a:solidFill>
                <a:sym typeface="Symbol" pitchFamily="18" charset="2"/>
              </a:rPr>
              <a:t>t</a:t>
            </a:r>
            <a:r>
              <a:rPr lang="en-US" sz="1600" baseline="-25000" dirty="0">
                <a:solidFill>
                  <a:srgbClr val="000000"/>
                </a:solidFill>
                <a:sym typeface="Symbol" pitchFamily="18" charset="2"/>
              </a:rPr>
              <a:t>1            </a:t>
            </a:r>
            <a:r>
              <a:rPr lang="en-US" sz="1600" dirty="0">
                <a:solidFill>
                  <a:srgbClr val="3333CC"/>
                </a:solidFill>
                <a:sym typeface="Symbol" pitchFamily="18" charset="2"/>
              </a:rPr>
              <a:t>t</a:t>
            </a:r>
            <a:r>
              <a:rPr lang="en-US" sz="1600" baseline="-25000" dirty="0">
                <a:solidFill>
                  <a:srgbClr val="3333CC"/>
                </a:solidFill>
                <a:sym typeface="Symbol" pitchFamily="18" charset="2"/>
              </a:rPr>
              <a:t>2</a:t>
            </a:r>
            <a:r>
              <a:rPr lang="en-US" sz="1600" baseline="-25000" dirty="0">
                <a:solidFill>
                  <a:srgbClr val="000000"/>
                </a:solidFill>
                <a:sym typeface="Symbol" pitchFamily="18" charset="2"/>
              </a:rPr>
              <a:t> </a:t>
            </a:r>
            <a:endParaRPr lang="en-US" sz="2000" dirty="0">
              <a:sym typeface="Symbol" pitchFamily="18" charset="2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403725" y="2590800"/>
            <a:ext cx="4435475" cy="3686044"/>
            <a:chOff x="4327525" y="2209800"/>
            <a:chExt cx="4816475" cy="4040188"/>
          </a:xfrm>
        </p:grpSpPr>
        <p:pic>
          <p:nvPicPr>
            <p:cNvPr id="34818" name="Picture 1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27525" y="2590800"/>
              <a:ext cx="4816475" cy="3659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825" name="Text Box 11"/>
            <p:cNvSpPr txBox="1">
              <a:spLocks noChangeArrowheads="1"/>
            </p:cNvSpPr>
            <p:nvPr/>
          </p:nvSpPr>
          <p:spPr bwMode="auto">
            <a:xfrm>
              <a:off x="5791200" y="2209800"/>
              <a:ext cx="97472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169863" indent="-169863"/>
              <a:r>
                <a:rPr lang="en-US" sz="1400" i="0" dirty="0" err="1">
                  <a:sym typeface="Symbol" pitchFamily="18" charset="2"/>
                </a:rPr>
                <a:t>separatrix</a:t>
              </a:r>
              <a:endParaRPr lang="en-US" sz="1400" i="0" dirty="0">
                <a:sym typeface="Symbol" pitchFamily="18" charset="2"/>
              </a:endParaRPr>
            </a:p>
            <a:p>
              <a:pPr marL="169863" indent="-169863"/>
              <a:endParaRPr lang="en-US" sz="2000" i="0" dirty="0">
                <a:sym typeface="Symbol" pitchFamily="18" charset="2"/>
              </a:endParaRPr>
            </a:p>
            <a:p>
              <a:pPr marL="169863" indent="-169863"/>
              <a:endParaRPr lang="en-US" sz="2000" i="0" dirty="0">
                <a:sym typeface="Symbol" pitchFamily="18" charset="2"/>
              </a:endParaRPr>
            </a:p>
            <a:p>
              <a:pPr marL="169863" indent="-169863"/>
              <a:endParaRPr lang="en-US" sz="2000" i="0" dirty="0">
                <a:solidFill>
                  <a:srgbClr val="FF0000"/>
                </a:solidFill>
                <a:latin typeface="Times" pitchFamily="18" charset="0"/>
              </a:endParaRPr>
            </a:p>
          </p:txBody>
        </p:sp>
        <p:cxnSp>
          <p:nvCxnSpPr>
            <p:cNvPr id="34829" name="Straight Arrow Connector 14"/>
            <p:cNvCxnSpPr>
              <a:cxnSpLocks noChangeShapeType="1"/>
            </p:cNvCxnSpPr>
            <p:nvPr/>
          </p:nvCxnSpPr>
          <p:spPr bwMode="auto">
            <a:xfrm rot="16200000" flipH="1">
              <a:off x="4610098" y="4229100"/>
              <a:ext cx="3429002" cy="1"/>
            </a:xfrm>
            <a:prstGeom prst="straightConnector1">
              <a:avLst/>
            </a:prstGeom>
            <a:noFill/>
            <a:ln w="50800">
              <a:solidFill>
                <a:srgbClr val="9999FF">
                  <a:alpha val="50195"/>
                </a:srgbClr>
              </a:solidFill>
              <a:round/>
              <a:headEnd/>
              <a:tailEnd type="arrow" w="med" len="med"/>
            </a:ln>
          </p:spPr>
        </p:cxnSp>
      </p:grp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>
            <a:off x="2671763" y="4256088"/>
            <a:ext cx="1150937" cy="1587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 type="arrow" w="med" len="med"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2819400" y="4876800"/>
            <a:ext cx="739775" cy="3810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45720" rIns="0" bIns="45720"/>
          <a:lstStyle/>
          <a:p>
            <a:pPr marL="169863" indent="-169863" algn="ctr"/>
            <a:r>
              <a:rPr lang="en-US" sz="2400" i="0" dirty="0" smtClean="0">
                <a:sym typeface="Symbol" pitchFamily="18" charset="2"/>
              </a:rPr>
              <a:t>EPH</a:t>
            </a:r>
            <a:endParaRPr lang="en-US" sz="2400" i="0" dirty="0">
              <a:sym typeface="Symbol" pitchFamily="18" charset="2"/>
            </a:endParaRPr>
          </a:p>
          <a:p>
            <a:pPr marL="169863" indent="-169863"/>
            <a:endParaRPr lang="en-US" sz="1400" dirty="0">
              <a:solidFill>
                <a:srgbClr val="FF0000"/>
              </a:solidFill>
              <a:latin typeface="Times" pitchFamily="18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942340" y="4097179"/>
            <a:ext cx="565219" cy="246221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 lIns="45720" tIns="0" rIns="45720" bIns="0">
            <a:spAutoFit/>
          </a:bodyPr>
          <a:lstStyle/>
          <a:p>
            <a:r>
              <a:rPr lang="en-US" sz="1600" dirty="0" smtClean="0"/>
              <a:t>~3 </a:t>
            </a:r>
            <a:r>
              <a:rPr lang="en-US" sz="1600" dirty="0" err="1">
                <a:latin typeface="Symbol" pitchFamily="18" charset="2"/>
              </a:rPr>
              <a:t>t</a:t>
            </a:r>
            <a:r>
              <a:rPr lang="en-US" sz="1600" baseline="-25000" dirty="0" err="1"/>
              <a:t>E</a:t>
            </a:r>
            <a:endParaRPr lang="en-US" sz="1600" baseline="-25000" dirty="0"/>
          </a:p>
        </p:txBody>
      </p:sp>
      <p:sp>
        <p:nvSpPr>
          <p:cNvPr id="24" name="TextBox 23"/>
          <p:cNvSpPr txBox="1"/>
          <p:nvPr/>
        </p:nvSpPr>
        <p:spPr>
          <a:xfrm>
            <a:off x="6019800" y="6248400"/>
            <a:ext cx="1524000" cy="252377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tIns="18288" rIns="45720" bIns="18288" rtlCol="0">
            <a:spAutoFit/>
          </a:bodyPr>
          <a:lstStyle/>
          <a:p>
            <a:pPr marL="57150" indent="-57150">
              <a:buFont typeface="Arial" pitchFamily="34" charset="0"/>
              <a:buChar char="•"/>
            </a:pPr>
            <a:r>
              <a:rPr lang="it-IT" sz="700" i="0" dirty="0" smtClean="0">
                <a:solidFill>
                  <a:schemeClr val="tx2"/>
                </a:solidFill>
                <a:latin typeface="Arial Narrow" pitchFamily="34" charset="0"/>
              </a:rPr>
              <a:t>R. Maingi, PRL 105, 135004 (2010)</a:t>
            </a:r>
          </a:p>
          <a:p>
            <a:pPr marL="57150" indent="-57150">
              <a:buFont typeface="Arial" pitchFamily="34" charset="0"/>
              <a:buChar char="•"/>
            </a:pPr>
            <a:r>
              <a:rPr lang="en-US" sz="700" i="0" dirty="0" smtClean="0">
                <a:solidFill>
                  <a:schemeClr val="tx2"/>
                </a:solidFill>
                <a:latin typeface="Arial Narrow" pitchFamily="34" charset="0"/>
              </a:rPr>
              <a:t>R. </a:t>
            </a:r>
            <a:r>
              <a:rPr lang="en-US" sz="700" i="0" dirty="0" err="1" smtClean="0">
                <a:solidFill>
                  <a:schemeClr val="tx2"/>
                </a:solidFill>
                <a:latin typeface="Arial Narrow" pitchFamily="34" charset="0"/>
              </a:rPr>
              <a:t>Maingi</a:t>
            </a:r>
            <a:r>
              <a:rPr lang="en-US" sz="700" i="0" dirty="0" smtClean="0">
                <a:solidFill>
                  <a:schemeClr val="tx2"/>
                </a:solidFill>
                <a:latin typeface="Arial Narrow" pitchFamily="34" charset="0"/>
              </a:rPr>
              <a:t> JNM 390-91, 440-443 (2009)</a:t>
            </a:r>
            <a:endParaRPr lang="it-IT" sz="700" i="0" dirty="0" smtClean="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077200" y="6324600"/>
            <a:ext cx="685800" cy="203133"/>
          </a:xfrm>
          <a:prstGeom prst="rect">
            <a:avLst/>
          </a:prstGeom>
          <a:solidFill>
            <a:srgbClr val="CCECFF"/>
          </a:solidFill>
          <a:ln w="31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tIns="0" rIns="45720" bIns="18288" rtlCol="0">
            <a:spAutoFit/>
          </a:bodyPr>
          <a:lstStyle/>
          <a:p>
            <a:pPr marL="57150" indent="-57150" algn="ctr"/>
            <a:r>
              <a:rPr lang="en-US" i="0" dirty="0" smtClean="0">
                <a:solidFill>
                  <a:schemeClr val="tx2"/>
                </a:solidFill>
                <a:latin typeface="Arial Narrow" pitchFamily="34" charset="0"/>
              </a:rPr>
              <a:t>ORNL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0" y="-4763"/>
            <a:ext cx="9148763" cy="885826"/>
          </a:xfrm>
        </p:spPr>
        <p:txBody>
          <a:bodyPr/>
          <a:lstStyle/>
          <a:p>
            <a:r>
              <a:rPr lang="en-US" b="1" dirty="0" err="1" smtClean="0">
                <a:solidFill>
                  <a:srgbClr val="0033CC"/>
                </a:solidFill>
                <a:ea typeface="ヒラギノ角ゴ Pro W3"/>
                <a:cs typeface="ヒラギノ角ゴ Pro W3"/>
              </a:rPr>
              <a:t>Toroidal</a:t>
            </a:r>
            <a:r>
              <a:rPr lang="en-US" b="1" dirty="0" smtClean="0">
                <a:solidFill>
                  <a:srgbClr val="0033CC"/>
                </a:solidFill>
                <a:ea typeface="ヒラギノ角ゴ Pro W3"/>
                <a:cs typeface="ヒラギノ角ゴ Pro W3"/>
              </a:rPr>
              <a:t> Alfven </a:t>
            </a:r>
            <a:r>
              <a:rPr lang="en-US" b="1" dirty="0" err="1" smtClean="0">
                <a:solidFill>
                  <a:srgbClr val="0033CC"/>
                </a:solidFill>
                <a:ea typeface="ヒラギノ角ゴ Pro W3"/>
                <a:cs typeface="ヒラギノ角ゴ Pro W3"/>
              </a:rPr>
              <a:t>Eigenmodes</a:t>
            </a:r>
            <a:r>
              <a:rPr lang="en-US" b="1" dirty="0" smtClean="0">
                <a:solidFill>
                  <a:srgbClr val="0033CC"/>
                </a:solidFill>
                <a:ea typeface="ヒラギノ角ゴ Pro W3"/>
                <a:cs typeface="ヒラギノ角ゴ Pro W3"/>
              </a:rPr>
              <a:t> (TAE) can strongly modify </a:t>
            </a:r>
            <a:br>
              <a:rPr lang="en-US" b="1" dirty="0" smtClean="0">
                <a:solidFill>
                  <a:srgbClr val="0033CC"/>
                </a:solidFill>
                <a:ea typeface="ヒラギノ角ゴ Pro W3"/>
                <a:cs typeface="ヒラギノ角ゴ Pro W3"/>
              </a:rPr>
            </a:br>
            <a:r>
              <a:rPr lang="en-US" b="1" dirty="0" smtClean="0">
                <a:solidFill>
                  <a:srgbClr val="0033CC"/>
                </a:solidFill>
                <a:ea typeface="ヒラギノ角ゴ Pro W3"/>
                <a:cs typeface="ヒラギノ角ゴ Pro W3"/>
              </a:rPr>
              <a:t>NBI current profile – important for FNSF, ITER-AT </a:t>
            </a:r>
            <a:r>
              <a:rPr lang="en-US" b="1" dirty="0" smtClean="0">
                <a:solidFill>
                  <a:srgbClr val="FF0000"/>
                </a:solidFill>
                <a:ea typeface="ヒラギノ角ゴ Pro W3"/>
                <a:cs typeface="ヒラギノ角ゴ Pro W3"/>
              </a:rPr>
              <a:t>(R09-2)</a:t>
            </a:r>
          </a:p>
        </p:txBody>
      </p:sp>
      <p:grpSp>
        <p:nvGrpSpPr>
          <p:cNvPr id="2" name="Group 28"/>
          <p:cNvGrpSpPr>
            <a:grpSpLocks noChangeAspect="1"/>
          </p:cNvGrpSpPr>
          <p:nvPr/>
        </p:nvGrpSpPr>
        <p:grpSpPr bwMode="auto">
          <a:xfrm>
            <a:off x="5247422" y="1017588"/>
            <a:ext cx="3822819" cy="2568575"/>
            <a:chOff x="4768384" y="974051"/>
            <a:chExt cx="4442373" cy="2854027"/>
          </a:xfrm>
        </p:grpSpPr>
        <p:pic>
          <p:nvPicPr>
            <p:cNvPr id="14356" name="Picture 8" descr="Screen shot 2010-08-12 at 1.57.33 PM.png"/>
            <p:cNvPicPr>
              <a:picLocks noChangeAspect="1"/>
            </p:cNvPicPr>
            <p:nvPr/>
          </p:nvPicPr>
          <p:blipFill>
            <a:blip r:embed="rId2" cstate="print"/>
            <a:srcRect t="7257" b="15331"/>
            <a:stretch>
              <a:fillRect/>
            </a:stretch>
          </p:blipFill>
          <p:spPr bwMode="auto">
            <a:xfrm>
              <a:off x="4902200" y="1410316"/>
              <a:ext cx="4211638" cy="2417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Rectangle 21"/>
            <p:cNvSpPr/>
            <p:nvPr/>
          </p:nvSpPr>
          <p:spPr>
            <a:xfrm>
              <a:off x="7874144" y="1497935"/>
              <a:ext cx="1066284" cy="13599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9" tIns="45714" rIns="91429" bIns="45714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739731" y="1466185"/>
              <a:ext cx="2058777" cy="3298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9" tIns="45714" rIns="91429" bIns="45714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4359" name="TextBox 28"/>
            <p:cNvSpPr txBox="1">
              <a:spLocks noChangeArrowheads="1"/>
            </p:cNvSpPr>
            <p:nvPr/>
          </p:nvSpPr>
          <p:spPr bwMode="auto">
            <a:xfrm>
              <a:off x="5816600" y="1441312"/>
              <a:ext cx="2706168" cy="338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29" tIns="45714" rIns="91429" bIns="45714">
              <a:spAutoFit/>
            </a:bodyPr>
            <a:lstStyle/>
            <a:p>
              <a:r>
                <a:rPr lang="en-US" sz="1600" b="1">
                  <a:solidFill>
                    <a:srgbClr val="996633"/>
                  </a:solidFill>
                </a:rPr>
                <a:t>All (Neo)classical physics</a:t>
              </a:r>
            </a:p>
          </p:txBody>
        </p:sp>
        <p:cxnSp>
          <p:nvCxnSpPr>
            <p:cNvPr id="14360" name="Straight Connector 31"/>
            <p:cNvCxnSpPr>
              <a:cxnSpLocks noChangeShapeType="1"/>
            </p:cNvCxnSpPr>
            <p:nvPr/>
          </p:nvCxnSpPr>
          <p:spPr bwMode="auto">
            <a:xfrm rot="5400000">
              <a:off x="5776913" y="2439016"/>
              <a:ext cx="687387" cy="1587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sp>
          <p:nvSpPr>
            <p:cNvPr id="14361" name="TextBox 33"/>
            <p:cNvSpPr txBox="1">
              <a:spLocks noChangeArrowheads="1"/>
            </p:cNvSpPr>
            <p:nvPr/>
          </p:nvSpPr>
          <p:spPr bwMode="auto">
            <a:xfrm>
              <a:off x="7090474" y="1810713"/>
              <a:ext cx="1901125" cy="954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r"/>
              <a:r>
                <a:rPr lang="en-US" sz="1200">
                  <a:solidFill>
                    <a:srgbClr val="996633"/>
                  </a:solidFill>
                </a:rPr>
                <a:t>Discrepancy between </a:t>
              </a:r>
              <a:r>
                <a:rPr lang="en-US" sz="1200"/>
                <a:t>reconstruction</a:t>
              </a:r>
              <a:r>
                <a:rPr lang="en-US" sz="1200">
                  <a:solidFill>
                    <a:srgbClr val="996633"/>
                  </a:solidFill>
                </a:rPr>
                <a:t> and </a:t>
              </a:r>
              <a:r>
                <a:rPr lang="en-US" sz="1200">
                  <a:solidFill>
                    <a:srgbClr val="008000"/>
                  </a:solidFill>
                </a:rPr>
                <a:t>total</a:t>
              </a:r>
              <a:r>
                <a:rPr lang="en-US" sz="1200">
                  <a:solidFill>
                    <a:srgbClr val="996633"/>
                  </a:solidFill>
                </a:rPr>
                <a:t> due to large classical </a:t>
              </a:r>
              <a:r>
                <a:rPr lang="en-US" sz="1200">
                  <a:solidFill>
                    <a:srgbClr val="FF0000"/>
                  </a:solidFill>
                </a:rPr>
                <a:t>J</a:t>
              </a:r>
              <a:r>
                <a:rPr lang="en-US" sz="1200" baseline="-25000">
                  <a:solidFill>
                    <a:srgbClr val="FF0000"/>
                  </a:solidFill>
                </a:rPr>
                <a:t>NBCD</a:t>
              </a:r>
              <a:r>
                <a:rPr lang="en-US" sz="1200">
                  <a:solidFill>
                    <a:srgbClr val="FF0000"/>
                  </a:solidFill>
                </a:rPr>
                <a:t>.</a:t>
              </a:r>
            </a:p>
          </p:txBody>
        </p:sp>
        <p:cxnSp>
          <p:nvCxnSpPr>
            <p:cNvPr id="14362" name="Straight Connector 34"/>
            <p:cNvCxnSpPr>
              <a:cxnSpLocks noChangeShapeType="1"/>
            </p:cNvCxnSpPr>
            <p:nvPr/>
          </p:nvCxnSpPr>
          <p:spPr bwMode="auto">
            <a:xfrm flipV="1">
              <a:off x="6197600" y="2220446"/>
              <a:ext cx="1202841" cy="25667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 type="triangle" w="med" len="med"/>
              <a:tailEnd/>
            </a:ln>
          </p:spPr>
        </p:cxnSp>
        <p:sp>
          <p:nvSpPr>
            <p:cNvPr id="61454" name="TextBox 17"/>
            <p:cNvSpPr txBox="1">
              <a:spLocks noChangeArrowheads="1"/>
            </p:cNvSpPr>
            <p:nvPr/>
          </p:nvSpPr>
          <p:spPr bwMode="auto">
            <a:xfrm>
              <a:off x="4768384" y="974051"/>
              <a:ext cx="4442373" cy="341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29" tIns="45714" rIns="91429" bIns="45714">
              <a:spAutoFit/>
            </a:bodyPr>
            <a:lstStyle/>
            <a:p>
              <a:pPr algn="ctr">
                <a:defRPr/>
              </a:pPr>
              <a:r>
                <a:rPr lang="en-US" sz="1400" b="1" dirty="0">
                  <a:latin typeface="+mn-lt"/>
                  <a:cs typeface="+mn-cs"/>
                </a:rPr>
                <a:t>700 kA High-</a:t>
              </a:r>
              <a:r>
                <a:rPr lang="en-US" sz="1400" b="1" dirty="0" err="1">
                  <a:latin typeface="Symbol" pitchFamily="18" charset="2"/>
                  <a:cs typeface="+mn-cs"/>
                </a:rPr>
                <a:t>b</a:t>
              </a:r>
              <a:r>
                <a:rPr lang="en-US" sz="1400" b="1" baseline="-25000" dirty="0" err="1">
                  <a:latin typeface="+mn-lt"/>
                  <a:cs typeface="+mn-cs"/>
                </a:rPr>
                <a:t>P</a:t>
              </a:r>
              <a:r>
                <a:rPr lang="en-US" sz="1400" b="1" dirty="0">
                  <a:latin typeface="+mn-lt"/>
                  <a:cs typeface="+mn-cs"/>
                </a:rPr>
                <a:t> with Rapid TAE Avalanches</a:t>
              </a:r>
            </a:p>
          </p:txBody>
        </p:sp>
      </p:grpSp>
      <p:sp>
        <p:nvSpPr>
          <p:cNvPr id="61456" name="Content Placeholder 29"/>
          <p:cNvSpPr>
            <a:spLocks noGrp="1"/>
          </p:cNvSpPr>
          <p:nvPr>
            <p:ph idx="1"/>
          </p:nvPr>
        </p:nvSpPr>
        <p:spPr>
          <a:xfrm>
            <a:off x="38100" y="4687888"/>
            <a:ext cx="5262563" cy="2000250"/>
          </a:xfrm>
        </p:spPr>
        <p:txBody>
          <a:bodyPr/>
          <a:lstStyle/>
          <a:p>
            <a:pPr marL="231775" indent="-231775">
              <a:defRPr/>
            </a:pPr>
            <a:r>
              <a:rPr lang="en-US" sz="1800" dirty="0" smtClean="0">
                <a:ea typeface="ヒラギノ角ゴ Pro W3" pitchFamily="28" charset="-128"/>
              </a:rPr>
              <a:t>Model TAE “avalanches” using spatially and temporally localized fast-ion diffusivity D</a:t>
            </a:r>
            <a:r>
              <a:rPr lang="en-US" sz="1800" baseline="-25000" dirty="0" smtClean="0">
                <a:ea typeface="ヒラギノ角ゴ Pro W3" pitchFamily="28" charset="-128"/>
              </a:rPr>
              <a:t>FI</a:t>
            </a:r>
            <a:r>
              <a:rPr lang="en-US" sz="1800" dirty="0" smtClean="0">
                <a:ea typeface="ヒラギノ角ゴ Pro W3" pitchFamily="28" charset="-128"/>
              </a:rPr>
              <a:t>(</a:t>
            </a:r>
            <a:r>
              <a:rPr lang="en-US" sz="1800" dirty="0" err="1" smtClean="0">
                <a:latin typeface="Symbol" pitchFamily="18" charset="2"/>
                <a:ea typeface="ヒラギノ角ゴ Pro W3" pitchFamily="28" charset="-128"/>
              </a:rPr>
              <a:t>y</a:t>
            </a:r>
            <a:r>
              <a:rPr lang="en-US" sz="1800" dirty="0" err="1" smtClean="0">
                <a:ea typeface="ヒラギノ角ゴ Pro W3" pitchFamily="28" charset="-128"/>
              </a:rPr>
              <a:t>,t</a:t>
            </a:r>
            <a:r>
              <a:rPr lang="en-US" sz="1800" dirty="0" smtClean="0">
                <a:ea typeface="ヒラギノ角ゴ Pro W3" pitchFamily="28" charset="-128"/>
              </a:rPr>
              <a:t>)</a:t>
            </a:r>
          </a:p>
          <a:p>
            <a:pPr marL="231775" lvl="1" indent="-231775">
              <a:buFont typeface="Arial" pitchFamily="34" charset="0"/>
              <a:buChar char="•"/>
              <a:defRPr/>
            </a:pPr>
            <a:r>
              <a:rPr lang="en-US" sz="1800" b="1" dirty="0" smtClean="0">
                <a:solidFill>
                  <a:srgbClr val="FF0000"/>
                </a:solidFill>
                <a:ea typeface="ヒラギノ角ゴ Pro W3" pitchFamily="28" charset="-128"/>
              </a:rPr>
              <a:t>TAE avalanches could impact ST-FNSF scenarios with large fraction of NBI current</a:t>
            </a:r>
          </a:p>
          <a:p>
            <a:pPr marL="231775" lvl="1" indent="-231775">
              <a:buFont typeface="Arial" pitchFamily="34" charset="0"/>
              <a:buChar char="•"/>
              <a:defRPr/>
            </a:pPr>
            <a:r>
              <a:rPr lang="en-US" sz="1800" b="1" dirty="0" smtClean="0">
                <a:solidFill>
                  <a:srgbClr val="FF0000"/>
                </a:solidFill>
                <a:ea typeface="ヒラギノ角ゴ Pro W3" pitchFamily="28" charset="-128"/>
              </a:rPr>
              <a:t>IR12-2:  </a:t>
            </a:r>
            <a:r>
              <a:rPr lang="en-US" sz="1800" dirty="0" smtClean="0">
                <a:solidFill>
                  <a:schemeClr val="tx1"/>
                </a:solidFill>
                <a:ea typeface="ヒラギノ角ゴ Pro W3" pitchFamily="28" charset="-128"/>
              </a:rPr>
              <a:t>Obtain new tangential FIDA data for M3D-K validation during Upgrade outage</a:t>
            </a:r>
            <a:endParaRPr lang="en-US" dirty="0" smtClean="0">
              <a:solidFill>
                <a:schemeClr val="tx1"/>
              </a:solidFill>
              <a:ea typeface="ヒラギノ角ゴ Pro W3" pitchFamily="28" charset="-128"/>
            </a:endParaRPr>
          </a:p>
          <a:p>
            <a:pPr marL="231775" indent="-231775">
              <a:defRPr/>
            </a:pPr>
            <a:endParaRPr lang="en-US" sz="1800" b="1" dirty="0" smtClean="0">
              <a:ea typeface="ヒラギノ角ゴ Pro W3" pitchFamily="28" charset="-128"/>
            </a:endParaRPr>
          </a:p>
          <a:p>
            <a:pPr marL="395288" lvl="1" indent="-222250">
              <a:defRPr/>
            </a:pPr>
            <a:endParaRPr lang="en-US" sz="1600" b="1" dirty="0" smtClean="0">
              <a:solidFill>
                <a:srgbClr val="3333CC"/>
              </a:solidFill>
              <a:ea typeface="ヒラギノ角ゴ Pro W3" pitchFamily="28" charset="-128"/>
            </a:endParaRPr>
          </a:p>
          <a:p>
            <a:pPr marL="395288" lvl="1" indent="-222250">
              <a:defRPr/>
            </a:pPr>
            <a:endParaRPr lang="en-US" sz="1600" b="1" dirty="0" smtClean="0">
              <a:solidFill>
                <a:srgbClr val="3333CC"/>
              </a:solidFill>
              <a:ea typeface="ヒラギノ角ゴ Pro W3" pitchFamily="28" charset="-128"/>
            </a:endParaRPr>
          </a:p>
        </p:txBody>
      </p: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222250" y="1073150"/>
            <a:ext cx="4216400" cy="3570288"/>
            <a:chOff x="609600" y="852400"/>
            <a:chExt cx="4038600" cy="3337013"/>
          </a:xfrm>
        </p:grpSpPr>
        <p:pic>
          <p:nvPicPr>
            <p:cNvPr id="14351" name="Picture 5" descr="Screen shot 2010-09-04 at 4.57.00 PM.png"/>
            <p:cNvPicPr>
              <a:picLocks noChangeAspect="1"/>
            </p:cNvPicPr>
            <p:nvPr/>
          </p:nvPicPr>
          <p:blipFill>
            <a:blip r:embed="rId3" cstate="print"/>
            <a:srcRect l="4349" t="1744" b="73109"/>
            <a:stretch>
              <a:fillRect/>
            </a:stretch>
          </p:blipFill>
          <p:spPr bwMode="auto">
            <a:xfrm>
              <a:off x="1295400" y="941388"/>
              <a:ext cx="3352800" cy="1281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2" name="Picture 4" descr="Screen shot 2010-08-13 at 2.33.09 PM.png"/>
            <p:cNvPicPr>
              <a:picLocks noChangeAspect="1"/>
            </p:cNvPicPr>
            <p:nvPr/>
          </p:nvPicPr>
          <p:blipFill>
            <a:blip r:embed="rId4" cstate="print"/>
            <a:srcRect l="4317" t="27383" b="-4083"/>
            <a:stretch>
              <a:fillRect/>
            </a:stretch>
          </p:blipFill>
          <p:spPr bwMode="auto">
            <a:xfrm>
              <a:off x="1363663" y="2057400"/>
              <a:ext cx="3284537" cy="2132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3" name="Picture 4" descr="Screen shot 2010-09-04 at 4.55.05 PM.png"/>
            <p:cNvPicPr>
              <a:picLocks noChangeAspect="1"/>
            </p:cNvPicPr>
            <p:nvPr/>
          </p:nvPicPr>
          <p:blipFill>
            <a:blip r:embed="rId5" cstate="print"/>
            <a:srcRect r="81094"/>
            <a:stretch>
              <a:fillRect/>
            </a:stretch>
          </p:blipFill>
          <p:spPr bwMode="auto">
            <a:xfrm>
              <a:off x="609600" y="1828800"/>
              <a:ext cx="482600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4" name="Picture 4" descr="Screen shot 2010-08-13 at 2.33.09 PM.png"/>
            <p:cNvPicPr>
              <a:picLocks noChangeAspect="1"/>
            </p:cNvPicPr>
            <p:nvPr/>
          </p:nvPicPr>
          <p:blipFill>
            <a:blip r:embed="rId4" cstate="print"/>
            <a:srcRect t="51500" r="95683" b="30960"/>
            <a:stretch>
              <a:fillRect/>
            </a:stretch>
          </p:blipFill>
          <p:spPr bwMode="auto">
            <a:xfrm>
              <a:off x="1143000" y="2819400"/>
              <a:ext cx="228600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55" name="TextBox 23"/>
            <p:cNvSpPr txBox="1">
              <a:spLocks noChangeArrowheads="1"/>
            </p:cNvSpPr>
            <p:nvPr/>
          </p:nvSpPr>
          <p:spPr bwMode="auto">
            <a:xfrm rot="-5400000">
              <a:off x="548333" y="1281913"/>
              <a:ext cx="1197567" cy="338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 algn="ctr"/>
              <a:r>
                <a:rPr lang="en-US" sz="1600">
                  <a:solidFill>
                    <a:srgbClr val="000000"/>
                  </a:solidFill>
                </a:rPr>
                <a:t>Neutrons</a:t>
              </a:r>
            </a:p>
          </p:txBody>
        </p:sp>
      </p:grpSp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5386388" y="3817938"/>
            <a:ext cx="3632200" cy="2636837"/>
            <a:chOff x="5146725" y="3913242"/>
            <a:chExt cx="3747612" cy="2637111"/>
          </a:xfrm>
        </p:grpSpPr>
        <p:grpSp>
          <p:nvGrpSpPr>
            <p:cNvPr id="5" name="Group 26"/>
            <p:cNvGrpSpPr>
              <a:grpSpLocks noChangeAspect="1"/>
            </p:cNvGrpSpPr>
            <p:nvPr/>
          </p:nvGrpSpPr>
          <p:grpSpPr bwMode="auto">
            <a:xfrm>
              <a:off x="5146725" y="3944313"/>
              <a:ext cx="3747612" cy="2606040"/>
              <a:chOff x="4953000" y="3905568"/>
              <a:chExt cx="4164013" cy="2895600"/>
            </a:xfrm>
          </p:grpSpPr>
          <p:pic>
            <p:nvPicPr>
              <p:cNvPr id="14346" name="Picture 10" descr="Screen shot 2010-08-12 at 2.01.06 PM.png"/>
              <p:cNvPicPr>
                <a:picLocks noChangeAspect="1"/>
              </p:cNvPicPr>
              <p:nvPr/>
            </p:nvPicPr>
            <p:blipFill>
              <a:blip r:embed="rId6" cstate="print"/>
              <a:srcRect t="4959" r="867" b="810"/>
              <a:stretch>
                <a:fillRect/>
              </a:stretch>
            </p:blipFill>
            <p:spPr bwMode="auto">
              <a:xfrm>
                <a:off x="4953000" y="3905568"/>
                <a:ext cx="4164013" cy="2895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3" name="Rectangle 32"/>
              <p:cNvSpPr/>
              <p:nvPr/>
            </p:nvSpPr>
            <p:spPr>
              <a:xfrm>
                <a:off x="7772080" y="4058036"/>
                <a:ext cx="1066482" cy="13724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9" tIns="45714" rIns="91429" bIns="45714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5715553" y="3982180"/>
                <a:ext cx="2056527" cy="381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9" tIns="45714" rIns="91429" bIns="45714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14349" name="TextBox 29"/>
              <p:cNvSpPr txBox="1">
                <a:spLocks noChangeArrowheads="1"/>
              </p:cNvSpPr>
              <p:nvPr/>
            </p:nvSpPr>
            <p:spPr bwMode="auto">
              <a:xfrm>
                <a:off x="5800239" y="3970924"/>
                <a:ext cx="2018287" cy="3385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429" tIns="45714" rIns="91429" bIns="45714">
                <a:spAutoFit/>
              </a:bodyPr>
              <a:lstStyle/>
              <a:p>
                <a:r>
                  <a:rPr lang="en-US" sz="1600" b="1">
                    <a:solidFill>
                      <a:srgbClr val="996633"/>
                    </a:solidFill>
                  </a:rPr>
                  <a:t>With Impulsive D</a:t>
                </a:r>
                <a:r>
                  <a:rPr lang="en-US" sz="1600" b="1" baseline="-25000">
                    <a:solidFill>
                      <a:srgbClr val="996633"/>
                    </a:solidFill>
                  </a:rPr>
                  <a:t>FI</a:t>
                </a:r>
                <a:endParaRPr lang="en-US" sz="1600" b="1">
                  <a:solidFill>
                    <a:srgbClr val="996633"/>
                  </a:solidFill>
                </a:endParaRPr>
              </a:p>
            </p:txBody>
          </p:sp>
          <p:sp>
            <p:nvSpPr>
              <p:cNvPr id="14350" name="TextBox 36"/>
              <p:cNvSpPr txBox="1">
                <a:spLocks noChangeArrowheads="1"/>
              </p:cNvSpPr>
              <p:nvPr/>
            </p:nvSpPr>
            <p:spPr bwMode="auto">
              <a:xfrm>
                <a:off x="6535113" y="4345980"/>
                <a:ext cx="2286000" cy="7386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429" tIns="45714" rIns="91429" bIns="45714">
                <a:spAutoFit/>
              </a:bodyPr>
              <a:lstStyle/>
              <a:p>
                <a:pPr algn="r"/>
                <a:r>
                  <a:rPr lang="en-US" sz="1200">
                    <a:solidFill>
                      <a:srgbClr val="996633"/>
                    </a:solidFill>
                  </a:rPr>
                  <a:t>Reduced </a:t>
                </a:r>
                <a:r>
                  <a:rPr lang="en-US" sz="1200">
                    <a:solidFill>
                      <a:srgbClr val="FF0000"/>
                    </a:solidFill>
                  </a:rPr>
                  <a:t>J</a:t>
                </a:r>
                <a:r>
                  <a:rPr lang="en-US" sz="1200" baseline="-25000">
                    <a:solidFill>
                      <a:srgbClr val="FF0000"/>
                    </a:solidFill>
                  </a:rPr>
                  <a:t>NBCD</a:t>
                </a:r>
                <a:r>
                  <a:rPr lang="en-US" sz="1200">
                    <a:solidFill>
                      <a:srgbClr val="FF0000"/>
                    </a:solidFill>
                  </a:rPr>
                  <a:t> </a:t>
                </a:r>
                <a:r>
                  <a:rPr lang="en-US" sz="1200">
                    <a:solidFill>
                      <a:srgbClr val="996633"/>
                    </a:solidFill>
                  </a:rPr>
                  <a:t>eliminates discrepancy between </a:t>
                </a:r>
                <a:r>
                  <a:rPr lang="en-US" sz="1200"/>
                  <a:t>reconstruction</a:t>
                </a:r>
                <a:r>
                  <a:rPr lang="en-US" sz="1200">
                    <a:solidFill>
                      <a:srgbClr val="996633"/>
                    </a:solidFill>
                  </a:rPr>
                  <a:t> and </a:t>
                </a:r>
                <a:r>
                  <a:rPr lang="en-US" sz="1200">
                    <a:solidFill>
                      <a:srgbClr val="008000"/>
                    </a:solidFill>
                  </a:rPr>
                  <a:t>total</a:t>
                </a:r>
                <a:r>
                  <a:rPr lang="en-US" sz="1200">
                    <a:solidFill>
                      <a:srgbClr val="996633"/>
                    </a:solidFill>
                  </a:rPr>
                  <a:t>.</a:t>
                </a:r>
              </a:p>
            </p:txBody>
          </p:sp>
        </p:grpSp>
        <p:sp>
          <p:nvSpPr>
            <p:cNvPr id="30" name="Rectangle 29"/>
            <p:cNvSpPr/>
            <p:nvPr/>
          </p:nvSpPr>
          <p:spPr>
            <a:xfrm>
              <a:off x="7182687" y="3913242"/>
              <a:ext cx="1551132" cy="460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32" name="Right Arrow 31"/>
          <p:cNvSpPr/>
          <p:nvPr/>
        </p:nvSpPr>
        <p:spPr>
          <a:xfrm>
            <a:off x="4438650" y="3151188"/>
            <a:ext cx="1001713" cy="884237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304800" y="5943600"/>
            <a:ext cx="877163" cy="2769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tIns="0" bIns="0" rtlCol="0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IR12-2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662161" y="457200"/>
            <a:ext cx="1024639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tIns="0" bIns="0" rtlCol="0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R09-2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181600" y="6324600"/>
            <a:ext cx="1371600" cy="144655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tIns="18288" rIns="45720" bIns="18288" rtlCol="0">
            <a:spAutoFit/>
          </a:bodyPr>
          <a:lstStyle/>
          <a:p>
            <a:pPr marL="57150" indent="-57150">
              <a:buFont typeface="Arial" pitchFamily="34" charset="0"/>
              <a:buChar char="•"/>
            </a:pPr>
            <a:r>
              <a:rPr lang="it-IT" sz="700" i="0" dirty="0" smtClean="0">
                <a:solidFill>
                  <a:schemeClr val="tx2"/>
                </a:solidFill>
                <a:latin typeface="Arial Narrow" pitchFamily="34" charset="0"/>
              </a:rPr>
              <a:t>S. Gerhardt, NF 51 (2011) 033004</a:t>
            </a:r>
            <a:endParaRPr lang="en-US" sz="700" i="0" dirty="0" smtClean="0">
              <a:solidFill>
                <a:schemeClr val="tx2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1" charset="-128"/>
              </a:rPr>
              <a:t>ELM pacing developed with pulsed non-resonant </a:t>
            </a:r>
            <a:r>
              <a:rPr lang="en-US" dirty="0" err="1" smtClean="0">
                <a:ea typeface="ＭＳ Ｐゴシック" pitchFamily="1" charset="-128"/>
              </a:rPr>
              <a:t>fields,vertical</a:t>
            </a:r>
            <a:r>
              <a:rPr lang="en-US" dirty="0" smtClean="0">
                <a:ea typeface="ＭＳ Ｐゴシック" pitchFamily="1" charset="-128"/>
              </a:rPr>
              <a:t> jogs – useful for controlling impurities</a:t>
            </a:r>
            <a:endParaRPr lang="en-US" sz="2000" dirty="0" smtClean="0">
              <a:ea typeface="ＭＳ Ｐゴシック" pitchFamily="1" charset="-128"/>
            </a:endParaRPr>
          </a:p>
        </p:txBody>
      </p:sp>
      <p:pic>
        <p:nvPicPr>
          <p:cNvPr id="19461" name="Picture 10" descr="Fig5"/>
          <p:cNvPicPr>
            <a:picLocks noChangeAspect="1" noChangeArrowheads="1"/>
          </p:cNvPicPr>
          <p:nvPr/>
        </p:nvPicPr>
        <p:blipFill>
          <a:blip r:embed="rId3" cstate="print"/>
          <a:srcRect l="13725" t="4546" r="5882" b="13637"/>
          <a:stretch>
            <a:fillRect/>
          </a:stretch>
        </p:blipFill>
        <p:spPr bwMode="auto">
          <a:xfrm>
            <a:off x="5105400" y="1295400"/>
            <a:ext cx="3240088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Text Box 11"/>
          <p:cNvSpPr txBox="1">
            <a:spLocks noChangeArrowheads="1"/>
          </p:cNvSpPr>
          <p:nvPr/>
        </p:nvSpPr>
        <p:spPr bwMode="auto">
          <a:xfrm>
            <a:off x="457200" y="990600"/>
            <a:ext cx="4140200" cy="2127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400" i="0"/>
              <a:t>Rapid, Reliable Triggering with Pulsed 3-D Fields</a:t>
            </a:r>
          </a:p>
        </p:txBody>
      </p:sp>
      <p:sp>
        <p:nvSpPr>
          <p:cNvPr id="19463" name="Text Box 12"/>
          <p:cNvSpPr txBox="1">
            <a:spLocks noChangeArrowheads="1"/>
          </p:cNvSpPr>
          <p:nvPr/>
        </p:nvSpPr>
        <p:spPr bwMode="auto">
          <a:xfrm>
            <a:off x="5791200" y="990600"/>
            <a:ext cx="2479675" cy="2127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400" i="0"/>
              <a:t>ELM Pacing Via Vertical Jogs</a:t>
            </a:r>
          </a:p>
        </p:txBody>
      </p:sp>
      <p:sp>
        <p:nvSpPr>
          <p:cNvPr id="19464" name="TextBox 8"/>
          <p:cNvSpPr txBox="1">
            <a:spLocks noChangeArrowheads="1"/>
          </p:cNvSpPr>
          <p:nvPr/>
        </p:nvSpPr>
        <p:spPr bwMode="auto">
          <a:xfrm>
            <a:off x="4953000" y="5486400"/>
            <a:ext cx="4191000" cy="781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>
              <a:spcBef>
                <a:spcPct val="20000"/>
              </a:spcBef>
              <a:buFontTx/>
              <a:buChar char="-"/>
            </a:pPr>
            <a:r>
              <a:rPr lang="en-US" sz="1400" b="0" i="0" dirty="0">
                <a:latin typeface="Arial" charset="0"/>
              </a:rPr>
              <a:t>Vertical jogging successful despite thick continuous vacuum vessel.</a:t>
            </a:r>
          </a:p>
          <a:p>
            <a:pPr marL="177800" indent="-177800">
              <a:spcBef>
                <a:spcPct val="20000"/>
              </a:spcBef>
              <a:buFontTx/>
              <a:buChar char="-"/>
            </a:pPr>
            <a:r>
              <a:rPr lang="en-US" sz="1400" b="0" i="0" dirty="0">
                <a:latin typeface="Arial" charset="0"/>
              </a:rPr>
              <a:t>ELMs become phase locked to upward motion</a:t>
            </a:r>
            <a:endParaRPr lang="en-US" sz="1800" b="0" i="0" dirty="0">
              <a:latin typeface="Arial" charset="0"/>
            </a:endParaRPr>
          </a:p>
        </p:txBody>
      </p:sp>
      <p:sp>
        <p:nvSpPr>
          <p:cNvPr id="19465" name="AutoShape 16"/>
          <p:cNvSpPr>
            <a:spLocks noChangeArrowheads="1"/>
          </p:cNvSpPr>
          <p:nvPr/>
        </p:nvSpPr>
        <p:spPr bwMode="auto">
          <a:xfrm>
            <a:off x="6705600" y="2286000"/>
            <a:ext cx="1676400" cy="990600"/>
          </a:xfrm>
          <a:prstGeom prst="roundRect">
            <a:avLst>
              <a:gd name="adj" fmla="val 16667"/>
            </a:avLst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sp>
        <p:nvSpPr>
          <p:cNvPr id="19466" name="AutoShape 17"/>
          <p:cNvSpPr>
            <a:spLocks noChangeArrowheads="1"/>
          </p:cNvSpPr>
          <p:nvPr/>
        </p:nvSpPr>
        <p:spPr bwMode="auto">
          <a:xfrm>
            <a:off x="6705600" y="4495800"/>
            <a:ext cx="1524000" cy="457200"/>
          </a:xfrm>
          <a:prstGeom prst="roundRect">
            <a:avLst>
              <a:gd name="adj" fmla="val 16667"/>
            </a:avLst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sp>
        <p:nvSpPr>
          <p:cNvPr id="19467" name="Text Box 18"/>
          <p:cNvSpPr txBox="1">
            <a:spLocks noChangeArrowheads="1"/>
          </p:cNvSpPr>
          <p:nvPr/>
        </p:nvSpPr>
        <p:spPr bwMode="auto">
          <a:xfrm>
            <a:off x="8382000" y="3581400"/>
            <a:ext cx="685800" cy="3651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</a:pPr>
            <a:r>
              <a:rPr lang="en-US">
                <a:solidFill>
                  <a:srgbClr val="FF0000"/>
                </a:solidFill>
              </a:rPr>
              <a:t>Phase Locked</a:t>
            </a:r>
            <a:endParaRPr lang="en-US"/>
          </a:p>
        </p:txBody>
      </p:sp>
      <p:sp>
        <p:nvSpPr>
          <p:cNvPr id="19468" name="Line 19"/>
          <p:cNvSpPr>
            <a:spLocks noChangeShapeType="1"/>
          </p:cNvSpPr>
          <p:nvPr/>
        </p:nvSpPr>
        <p:spPr bwMode="auto">
          <a:xfrm flipH="1" flipV="1">
            <a:off x="8382000" y="3276600"/>
            <a:ext cx="152400" cy="3048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9469" name="Line 20"/>
          <p:cNvSpPr>
            <a:spLocks noChangeShapeType="1"/>
          </p:cNvSpPr>
          <p:nvPr/>
        </p:nvSpPr>
        <p:spPr bwMode="auto">
          <a:xfrm flipH="1">
            <a:off x="8229600" y="3962400"/>
            <a:ext cx="457200" cy="5334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pic>
        <p:nvPicPr>
          <p:cNvPr id="19470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19200"/>
            <a:ext cx="4713288" cy="45212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19473" name="TextBox 19"/>
          <p:cNvSpPr txBox="1">
            <a:spLocks noChangeArrowheads="1"/>
          </p:cNvSpPr>
          <p:nvPr/>
        </p:nvSpPr>
        <p:spPr bwMode="auto">
          <a:xfrm>
            <a:off x="533400" y="3505200"/>
            <a:ext cx="7683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i="0"/>
              <a:t>D-Alpha</a:t>
            </a:r>
          </a:p>
        </p:txBody>
      </p:sp>
      <p:sp>
        <p:nvSpPr>
          <p:cNvPr id="19474" name="TextBox 21"/>
          <p:cNvSpPr txBox="1">
            <a:spLocks noChangeArrowheads="1"/>
          </p:cNvSpPr>
          <p:nvPr/>
        </p:nvSpPr>
        <p:spPr bwMode="auto">
          <a:xfrm>
            <a:off x="533400" y="4191000"/>
            <a:ext cx="7683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i="0"/>
              <a:t>D-Alpha</a:t>
            </a:r>
          </a:p>
        </p:txBody>
      </p:sp>
      <p:sp>
        <p:nvSpPr>
          <p:cNvPr id="19475" name="TextBox 22"/>
          <p:cNvSpPr txBox="1">
            <a:spLocks noChangeArrowheads="1"/>
          </p:cNvSpPr>
          <p:nvPr/>
        </p:nvSpPr>
        <p:spPr bwMode="auto">
          <a:xfrm>
            <a:off x="533400" y="4876800"/>
            <a:ext cx="7683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i="0"/>
              <a:t>D-Alpha</a:t>
            </a:r>
          </a:p>
        </p:txBody>
      </p:sp>
      <p:sp>
        <p:nvSpPr>
          <p:cNvPr id="19476" name="TextBox 23"/>
          <p:cNvSpPr txBox="1">
            <a:spLocks noChangeArrowheads="1"/>
          </p:cNvSpPr>
          <p:nvPr/>
        </p:nvSpPr>
        <p:spPr bwMode="auto">
          <a:xfrm>
            <a:off x="533400" y="2667000"/>
            <a:ext cx="1327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i="0"/>
              <a:t>Radiated Power</a:t>
            </a:r>
          </a:p>
        </p:txBody>
      </p:sp>
      <p:sp>
        <p:nvSpPr>
          <p:cNvPr id="19477" name="TextBox 24"/>
          <p:cNvSpPr txBox="1">
            <a:spLocks noChangeArrowheads="1"/>
          </p:cNvSpPr>
          <p:nvPr/>
        </p:nvSpPr>
        <p:spPr bwMode="auto">
          <a:xfrm>
            <a:off x="533400" y="1981200"/>
            <a:ext cx="13874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i="0"/>
              <a:t>Electron Density</a:t>
            </a:r>
          </a:p>
        </p:txBody>
      </p:sp>
      <p:sp>
        <p:nvSpPr>
          <p:cNvPr id="19478" name="TextBox 25"/>
          <p:cNvSpPr txBox="1">
            <a:spLocks noChangeArrowheads="1"/>
          </p:cNvSpPr>
          <p:nvPr/>
        </p:nvSpPr>
        <p:spPr bwMode="auto">
          <a:xfrm>
            <a:off x="533400" y="1295400"/>
            <a:ext cx="1225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i="0"/>
              <a:t>Stored Energy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28800" y="6172200"/>
            <a:ext cx="1524000" cy="360099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tIns="18288" rIns="45720" bIns="18288" rtlCol="0">
            <a:spAutoFit/>
          </a:bodyPr>
          <a:lstStyle/>
          <a:p>
            <a:pPr marL="57150" indent="-57150">
              <a:buFont typeface="Arial" pitchFamily="34" charset="0"/>
              <a:buChar char="•"/>
            </a:pPr>
            <a:r>
              <a:rPr lang="it-IT" sz="700" i="0" dirty="0" smtClean="0">
                <a:solidFill>
                  <a:schemeClr val="tx2"/>
                </a:solidFill>
                <a:latin typeface="Arial Narrow" pitchFamily="34" charset="0"/>
              </a:rPr>
              <a:t>J. Canik, IAEA FEC 2010 Oral, EXC/8-1</a:t>
            </a:r>
          </a:p>
          <a:p>
            <a:pPr marL="57150" indent="-57150">
              <a:buFont typeface="Arial" pitchFamily="34" charset="0"/>
              <a:buChar char="•"/>
            </a:pPr>
            <a:r>
              <a:rPr lang="it-IT" sz="700" i="0" dirty="0" smtClean="0">
                <a:solidFill>
                  <a:schemeClr val="tx2"/>
                </a:solidFill>
                <a:latin typeface="Arial Narrow" pitchFamily="34" charset="0"/>
              </a:rPr>
              <a:t>J. Canik, NF 50 (2010) 064016</a:t>
            </a:r>
          </a:p>
          <a:p>
            <a:pPr marL="57150" indent="-57150">
              <a:buFont typeface="Arial" pitchFamily="34" charset="0"/>
              <a:buChar char="•"/>
            </a:pPr>
            <a:r>
              <a:rPr lang="it-IT" sz="700" i="0" dirty="0" smtClean="0">
                <a:solidFill>
                  <a:schemeClr val="tx2"/>
                </a:solidFill>
                <a:latin typeface="Arial Narrow" pitchFamily="34" charset="0"/>
              </a:rPr>
              <a:t>J. Canik, PRL </a:t>
            </a:r>
            <a:r>
              <a:rPr lang="en-US" sz="700" i="0" dirty="0" smtClean="0">
                <a:solidFill>
                  <a:schemeClr val="tx2"/>
                </a:solidFill>
                <a:latin typeface="Arial Narrow" pitchFamily="34" charset="0"/>
              </a:rPr>
              <a:t>104 (4), 045001 (2010)</a:t>
            </a:r>
          </a:p>
        </p:txBody>
      </p:sp>
      <p:sp>
        <p:nvSpPr>
          <p:cNvPr id="23" name="TextBox 8"/>
          <p:cNvSpPr txBox="1">
            <a:spLocks noChangeArrowheads="1"/>
          </p:cNvSpPr>
          <p:nvPr/>
        </p:nvSpPr>
        <p:spPr bwMode="auto">
          <a:xfrm>
            <a:off x="381000" y="5692069"/>
            <a:ext cx="4267200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14300" indent="-114300">
              <a:lnSpc>
                <a:spcPct val="80000"/>
              </a:lnSpc>
              <a:spcBef>
                <a:spcPct val="20000"/>
              </a:spcBef>
            </a:pPr>
            <a:r>
              <a:rPr lang="en-US" sz="1400" b="0" i="0" dirty="0">
                <a:latin typeface="Arial" charset="0"/>
              </a:rPr>
              <a:t>- Reduction in radiated power</a:t>
            </a:r>
          </a:p>
          <a:p>
            <a:pPr marL="114300" indent="-114300">
              <a:lnSpc>
                <a:spcPct val="80000"/>
              </a:lnSpc>
              <a:spcBef>
                <a:spcPct val="20000"/>
              </a:spcBef>
            </a:pPr>
            <a:r>
              <a:rPr lang="en-US" sz="1400" b="0" i="0" dirty="0">
                <a:latin typeface="Arial" charset="0"/>
              </a:rPr>
              <a:t>- Rapid ELMs lead to smaller per-ELM energy loss</a:t>
            </a:r>
            <a:endParaRPr lang="en-US" sz="1800" b="0" i="0" dirty="0">
              <a:latin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00800" y="6324600"/>
            <a:ext cx="1295400" cy="144655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tIns="18288" rIns="45720" bIns="18288" rtlCol="0">
            <a:spAutoFit/>
          </a:bodyPr>
          <a:lstStyle/>
          <a:p>
            <a:pPr marL="57150" indent="-57150">
              <a:buFont typeface="Arial" pitchFamily="34" charset="0"/>
              <a:buChar char="•"/>
            </a:pPr>
            <a:r>
              <a:rPr lang="it-IT" sz="700" i="0" dirty="0" smtClean="0">
                <a:solidFill>
                  <a:schemeClr val="tx2"/>
                </a:solidFill>
                <a:latin typeface="Arial Narrow" pitchFamily="34" charset="0"/>
              </a:rPr>
              <a:t>S. Gerhardt, NF 50 (2010) 064015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505200" y="6248400"/>
            <a:ext cx="685800" cy="203133"/>
          </a:xfrm>
          <a:prstGeom prst="rect">
            <a:avLst/>
          </a:prstGeom>
          <a:solidFill>
            <a:srgbClr val="CCECFF"/>
          </a:solidFill>
          <a:ln w="31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tIns="0" rIns="45720" bIns="18288" rtlCol="0">
            <a:spAutoFit/>
          </a:bodyPr>
          <a:lstStyle/>
          <a:p>
            <a:pPr marL="57150" indent="-57150" algn="ctr"/>
            <a:r>
              <a:rPr lang="en-US" i="0" dirty="0" smtClean="0">
                <a:solidFill>
                  <a:schemeClr val="tx2"/>
                </a:solidFill>
                <a:latin typeface="Arial Narrow" pitchFamily="34" charset="0"/>
              </a:rPr>
              <a:t>ORNL</a:t>
            </a:r>
          </a:p>
        </p:txBody>
      </p:sp>
      <p:cxnSp>
        <p:nvCxnSpPr>
          <p:cNvPr id="27" name="Straight Arrow Connector 26"/>
          <p:cNvCxnSpPr/>
          <p:nvPr/>
        </p:nvCxnSpPr>
        <p:spPr bwMode="auto">
          <a:xfrm rot="16200000" flipH="1">
            <a:off x="1143000" y="4648200"/>
            <a:ext cx="838200" cy="22860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 rot="16200000" flipH="1">
            <a:off x="1447800" y="4343400"/>
            <a:ext cx="228600" cy="228600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1326660" y="4181817"/>
            <a:ext cx="1035540" cy="16158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50" i="0" dirty="0" smtClean="0">
                <a:solidFill>
                  <a:schemeClr val="tx1"/>
                </a:solidFill>
              </a:rPr>
              <a:t>n=3</a:t>
            </a:r>
            <a:r>
              <a:rPr kumimoji="0" lang="en-US" sz="105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 RMP pulses</a:t>
            </a:r>
            <a:endParaRPr kumimoji="0" lang="en-US" sz="105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itchFamily="34" charset="0"/>
              <a:ea typeface="+mn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z="3200" dirty="0" smtClean="0">
                <a:solidFill>
                  <a:srgbClr val="0033CC"/>
                </a:solidFill>
                <a:ea typeface="ＭＳ Ｐゴシック" pitchFamily="34" charset="-128"/>
              </a:rPr>
              <a:t>Activities</a:t>
            </a:r>
            <a:r>
              <a:rPr lang="en-US" sz="3200" b="1" dirty="0" smtClean="0">
                <a:solidFill>
                  <a:srgbClr val="0033CC"/>
                </a:solidFill>
                <a:ea typeface="ＭＳ Ｐゴシック" pitchFamily="34" charset="-128"/>
              </a:rPr>
              <a:t> in support of </a:t>
            </a:r>
            <a:r>
              <a:rPr lang="en-US" sz="3200" b="1" dirty="0" smtClean="0">
                <a:solidFill>
                  <a:srgbClr val="0033CC"/>
                </a:solidFill>
                <a:ea typeface="ＭＳ Ｐゴシック" pitchFamily="34" charset="-128"/>
              </a:rPr>
              <a:t>ITER</a:t>
            </a:r>
            <a:br>
              <a:rPr lang="en-US" sz="3200" b="1" dirty="0" smtClean="0">
                <a:solidFill>
                  <a:srgbClr val="0033CC"/>
                </a:solidFill>
                <a:ea typeface="ＭＳ Ｐゴシック" pitchFamily="34" charset="-128"/>
              </a:rPr>
            </a:br>
            <a:r>
              <a:rPr lang="en-US" sz="1800" dirty="0" smtClean="0">
                <a:solidFill>
                  <a:schemeClr val="tx1"/>
                </a:solidFill>
                <a:sym typeface="Wingdings"/>
              </a:rPr>
              <a:t>  </a:t>
            </a:r>
            <a:r>
              <a:rPr lang="en-US" sz="1800" dirty="0" smtClean="0">
                <a:solidFill>
                  <a:schemeClr val="tx1"/>
                </a:solidFill>
                <a:latin typeface="Arial Narrow" pitchFamily="34" charset="0"/>
              </a:rPr>
              <a:t>Utilize </a:t>
            </a:r>
            <a:r>
              <a:rPr lang="en-US" sz="1800" dirty="0" smtClean="0">
                <a:solidFill>
                  <a:schemeClr val="tx1"/>
                </a:solidFill>
                <a:latin typeface="Arial Narrow" pitchFamily="34" charset="0"/>
              </a:rPr>
              <a:t>unique ST/NSTX </a:t>
            </a:r>
            <a:r>
              <a:rPr lang="en-US" sz="1800" dirty="0" smtClean="0">
                <a:solidFill>
                  <a:schemeClr val="tx1"/>
                </a:solidFill>
                <a:latin typeface="Arial Narrow" pitchFamily="34" charset="0"/>
              </a:rPr>
              <a:t>parameters and capabilities </a:t>
            </a:r>
            <a:r>
              <a:rPr lang="en-US" sz="1800" dirty="0" smtClean="0">
                <a:solidFill>
                  <a:schemeClr val="tx1"/>
                </a:solidFill>
                <a:latin typeface="Arial Narrow" pitchFamily="34" charset="0"/>
              </a:rPr>
              <a:t>to extend </a:t>
            </a:r>
            <a:r>
              <a:rPr lang="en-US" sz="1800" dirty="0" err="1" smtClean="0">
                <a:solidFill>
                  <a:schemeClr val="tx1"/>
                </a:solidFill>
                <a:latin typeface="Arial Narrow" pitchFamily="34" charset="0"/>
              </a:rPr>
              <a:t>tokamak</a:t>
            </a:r>
            <a:r>
              <a:rPr lang="en-US" sz="1800" dirty="0" smtClean="0">
                <a:solidFill>
                  <a:schemeClr val="tx1"/>
                </a:solidFill>
                <a:latin typeface="Arial Narrow" pitchFamily="34" charset="0"/>
              </a:rPr>
              <a:t> understanding for ITER</a:t>
            </a:r>
            <a:endParaRPr lang="en-US" sz="1600" b="1" dirty="0" smtClean="0">
              <a:solidFill>
                <a:schemeClr val="tx1"/>
              </a:solidFill>
              <a:latin typeface="Arial Narrow" pitchFamily="34" charset="0"/>
              <a:ea typeface="ＭＳ Ｐゴシック" pitchFamily="34" charset="-128"/>
            </a:endParaRP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76200" y="1981200"/>
            <a:ext cx="8991600" cy="3962400"/>
          </a:xfrm>
        </p:spPr>
        <p:txBody>
          <a:bodyPr/>
          <a:lstStyle/>
          <a:p>
            <a:pPr marL="225425" indent="-225425"/>
            <a:r>
              <a:rPr lang="en-US" dirty="0" smtClean="0">
                <a:ea typeface="ＭＳ Ｐゴシック" pitchFamily="34" charset="-128"/>
              </a:rPr>
              <a:t>Active ITPA participation</a:t>
            </a:r>
          </a:p>
          <a:p>
            <a:pPr marL="225425" indent="-225425"/>
            <a:endParaRPr lang="en-US" dirty="0" smtClean="0">
              <a:ea typeface="ＭＳ Ｐゴシック" pitchFamily="34" charset="-128"/>
            </a:endParaRPr>
          </a:p>
          <a:p>
            <a:pPr marL="225425" indent="-225425"/>
            <a:r>
              <a:rPr lang="en-US" dirty="0" smtClean="0">
                <a:ea typeface="ＭＳ Ｐゴシック" pitchFamily="34" charset="-128"/>
              </a:rPr>
              <a:t>ITER task agreements: </a:t>
            </a:r>
          </a:p>
          <a:p>
            <a:pPr marL="625475" lvl="1" indent="-225425"/>
            <a:r>
              <a:rPr lang="en-US" i="1" dirty="0" smtClean="0">
                <a:solidFill>
                  <a:schemeClr val="bg1">
                    <a:lumMod val="50000"/>
                  </a:schemeClr>
                </a:solidFill>
                <a:ea typeface="ＭＳ Ｐゴシック" pitchFamily="34" charset="-128"/>
              </a:rPr>
              <a:t>Study of error fields using the Ideal Perturbed Equilibrium Code</a:t>
            </a:r>
          </a:p>
          <a:p>
            <a:pPr marL="625475" lvl="1" indent="-225425"/>
            <a:r>
              <a:rPr lang="en-US" i="1" dirty="0" smtClean="0">
                <a:solidFill>
                  <a:schemeClr val="bg1">
                    <a:lumMod val="50000"/>
                  </a:schemeClr>
                </a:solidFill>
                <a:ea typeface="ＭＳ Ｐゴシック" pitchFamily="34" charset="-128"/>
              </a:rPr>
              <a:t>Error field measurements in ITER without plasma</a:t>
            </a:r>
          </a:p>
          <a:p>
            <a:pPr marL="225425" indent="-225425"/>
            <a:endParaRPr lang="en-US" dirty="0" smtClean="0">
              <a:ea typeface="ＭＳ Ｐゴシック" pitchFamily="34" charset="-128"/>
            </a:endParaRPr>
          </a:p>
          <a:p>
            <a:pPr marL="225425" indent="-225425"/>
            <a:r>
              <a:rPr lang="en-US" dirty="0" err="1" smtClean="0">
                <a:ea typeface="ＭＳ Ｐゴシック" pitchFamily="34" charset="-128"/>
              </a:rPr>
              <a:t>Divertor</a:t>
            </a:r>
            <a:r>
              <a:rPr lang="en-US" dirty="0" smtClean="0">
                <a:ea typeface="ＭＳ Ｐゴシック" pitchFamily="34" charset="-128"/>
              </a:rPr>
              <a:t> detachment thresholds with 3D fields + gas puffing</a:t>
            </a:r>
          </a:p>
          <a:p>
            <a:pPr marL="225425" indent="-225425"/>
            <a:endParaRPr lang="en-US" dirty="0" smtClean="0">
              <a:ea typeface="ＭＳ Ｐゴシック" pitchFamily="34" charset="-128"/>
            </a:endParaRPr>
          </a:p>
          <a:p>
            <a:pPr marL="225425" indent="-225425"/>
            <a:r>
              <a:rPr lang="en-US" dirty="0" smtClean="0">
                <a:ea typeface="ＭＳ Ｐゴシック" pitchFamily="34" charset="-128"/>
              </a:rPr>
              <a:t>Plasma transport and stability response to 3D fields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67600" y="2514600"/>
            <a:ext cx="1375721" cy="55399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rIns="0" rtlCol="0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Gray italics </a:t>
            </a:r>
            <a:r>
              <a:rPr kumimoji="0" lang="en-US" sz="1000" b="1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  <a:sym typeface="Wingdings" pitchFamily="2" charset="2"/>
              </a:rPr>
              <a:t>i</a:t>
            </a:r>
            <a:r>
              <a:rPr kumimoji="0" lang="en-US" sz="1000" b="1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ndicates</a:t>
            </a:r>
            <a:r>
              <a:rPr kumimoji="0" lang="en-US" sz="1000" b="1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 material provided in supplemental section</a:t>
            </a:r>
            <a:endParaRPr kumimoji="0" lang="en-US" sz="1000" b="1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Helvetica" pitchFamily="34" charset="0"/>
              <a:ea typeface="+mn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5000"/>
              </a:lnSpc>
            </a:pPr>
            <a:r>
              <a:rPr lang="en-US" smtClean="0">
                <a:solidFill>
                  <a:schemeClr val="accent2"/>
                </a:solidFill>
              </a:rPr>
              <a:t>NSTX Participation in ITPA Joint Experiments and Activities</a:t>
            </a:r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8763000" cy="5486400"/>
          </a:xfrm>
        </p:spPr>
        <p:txBody>
          <a:bodyPr/>
          <a:lstStyle/>
          <a:p>
            <a:pPr marL="171450" indent="-171450">
              <a:lnSpc>
                <a:spcPts val="1000"/>
              </a:lnSpc>
              <a:tabLst>
                <a:tab pos="1144588" algn="l"/>
              </a:tabLst>
            </a:pPr>
            <a:r>
              <a:rPr lang="en-US" sz="1200" b="1" dirty="0" smtClean="0">
                <a:cs typeface="Arial" pitchFamily="34" charset="0"/>
              </a:rPr>
              <a:t>Advanced Scenarios and Control (5)</a:t>
            </a:r>
          </a:p>
          <a:p>
            <a:pPr marL="514350" lvl="1" indent="-173038">
              <a:lnSpc>
                <a:spcPts val="600"/>
              </a:lnSpc>
              <a:tabLst>
                <a:tab pos="1144588" algn="l"/>
              </a:tabLst>
            </a:pPr>
            <a:r>
              <a:rPr lang="en-US" sz="1000" dirty="0" smtClean="0">
                <a:solidFill>
                  <a:srgbClr val="FF0000"/>
                </a:solidFill>
                <a:cs typeface="Arial" pitchFamily="34" charset="0"/>
              </a:rPr>
              <a:t>IOS-1.2	Study seeding effects on ITER baseline discharges</a:t>
            </a:r>
          </a:p>
          <a:p>
            <a:pPr marL="514350" lvl="1" indent="-173038">
              <a:lnSpc>
                <a:spcPts val="600"/>
              </a:lnSpc>
              <a:tabLst>
                <a:tab pos="1144588" algn="l"/>
              </a:tabLst>
            </a:pPr>
            <a:r>
              <a:rPr lang="en-US" sz="1000" dirty="0" smtClean="0">
                <a:solidFill>
                  <a:srgbClr val="FF0000"/>
                </a:solidFill>
                <a:cs typeface="Arial" pitchFamily="34" charset="0"/>
              </a:rPr>
              <a:t>IOS-4.1	Access conditions for advanced inductive scenario with ITER-relevant restrictions</a:t>
            </a:r>
          </a:p>
          <a:p>
            <a:pPr marL="514350" lvl="1" indent="-173038">
              <a:lnSpc>
                <a:spcPts val="600"/>
              </a:lnSpc>
              <a:tabLst>
                <a:tab pos="1144588" algn="l"/>
              </a:tabLst>
            </a:pPr>
            <a:r>
              <a:rPr lang="en-US" sz="1000" dirty="0" smtClean="0">
                <a:solidFill>
                  <a:srgbClr val="FF0000"/>
                </a:solidFill>
                <a:cs typeface="Arial" pitchFamily="34" charset="0"/>
              </a:rPr>
              <a:t>IOS-4.3	</a:t>
            </a:r>
            <a:r>
              <a:rPr lang="en-US" sz="1000" dirty="0" err="1" smtClean="0">
                <a:solidFill>
                  <a:srgbClr val="FF0000"/>
                </a:solidFill>
                <a:cs typeface="Arial" pitchFamily="34" charset="0"/>
              </a:rPr>
              <a:t>Collisionality</a:t>
            </a:r>
            <a:r>
              <a:rPr lang="en-US" sz="1000" dirty="0" smtClean="0">
                <a:solidFill>
                  <a:srgbClr val="FF0000"/>
                </a:solidFill>
                <a:cs typeface="Arial" pitchFamily="34" charset="0"/>
              </a:rPr>
              <a:t> scaling of confinement in advanced inductive plasmas</a:t>
            </a:r>
          </a:p>
          <a:p>
            <a:pPr marL="514350" lvl="1" indent="-173038">
              <a:lnSpc>
                <a:spcPts val="600"/>
              </a:lnSpc>
              <a:tabLst>
                <a:tab pos="1144588" algn="l"/>
              </a:tabLst>
            </a:pPr>
            <a:r>
              <a:rPr lang="en-US" sz="1000" dirty="0" smtClean="0">
                <a:solidFill>
                  <a:srgbClr val="FF0000"/>
                </a:solidFill>
                <a:cs typeface="Arial" pitchFamily="34" charset="0"/>
              </a:rPr>
              <a:t>IOS-5.2	Maintaining ICRH coupling in expected ITER regime</a:t>
            </a:r>
          </a:p>
          <a:p>
            <a:pPr marL="514350" lvl="1" indent="-173038">
              <a:lnSpc>
                <a:spcPts val="600"/>
              </a:lnSpc>
              <a:tabLst>
                <a:tab pos="1144588" algn="l"/>
              </a:tabLst>
            </a:pPr>
            <a:r>
              <a:rPr lang="en-US" sz="1000" dirty="0" smtClean="0">
                <a:solidFill>
                  <a:srgbClr val="FF0000"/>
                </a:solidFill>
                <a:cs typeface="Arial" pitchFamily="34" charset="0"/>
              </a:rPr>
              <a:t>IOS-6.2	</a:t>
            </a:r>
            <a:r>
              <a:rPr lang="en-US" sz="1000" dirty="0" err="1" smtClean="0">
                <a:solidFill>
                  <a:srgbClr val="FF0000"/>
                </a:solidFill>
                <a:cs typeface="Arial" pitchFamily="34" charset="0"/>
              </a:rPr>
              <a:t>li</a:t>
            </a:r>
            <a:r>
              <a:rPr lang="en-US" sz="1000" dirty="0" smtClean="0">
                <a:solidFill>
                  <a:srgbClr val="FF0000"/>
                </a:solidFill>
                <a:cs typeface="Arial" pitchFamily="34" charset="0"/>
              </a:rPr>
              <a:t> controller (</a:t>
            </a:r>
            <a:r>
              <a:rPr lang="en-US" sz="1000" dirty="0" err="1" smtClean="0">
                <a:solidFill>
                  <a:srgbClr val="FF0000"/>
                </a:solidFill>
                <a:cs typeface="Arial" pitchFamily="34" charset="0"/>
              </a:rPr>
              <a:t>Ip</a:t>
            </a:r>
            <a:r>
              <a:rPr lang="en-US" sz="1000" dirty="0" smtClean="0">
                <a:solidFill>
                  <a:srgbClr val="FF0000"/>
                </a:solidFill>
                <a:cs typeface="Arial" pitchFamily="34" charset="0"/>
              </a:rPr>
              <a:t> ramp) with primary voltage/additional heating</a:t>
            </a:r>
          </a:p>
          <a:p>
            <a:pPr marL="171450" indent="-171450">
              <a:lnSpc>
                <a:spcPts val="1000"/>
              </a:lnSpc>
              <a:tabLst>
                <a:tab pos="1144588" algn="l"/>
              </a:tabLst>
            </a:pPr>
            <a:r>
              <a:rPr lang="en-US" sz="1200" b="1" dirty="0" smtClean="0">
                <a:cs typeface="Arial" pitchFamily="34" charset="0"/>
              </a:rPr>
              <a:t>Boundary Physics and Lithium Research (16)</a:t>
            </a:r>
          </a:p>
          <a:p>
            <a:pPr marL="514350" lvl="1" indent="-173038">
              <a:lnSpc>
                <a:spcPts val="600"/>
              </a:lnSpc>
              <a:tabLst>
                <a:tab pos="1144588" algn="l"/>
              </a:tabLst>
            </a:pPr>
            <a:r>
              <a:rPr lang="en-US" sz="1000" dirty="0" smtClean="0">
                <a:solidFill>
                  <a:srgbClr val="FF0000"/>
                </a:solidFill>
                <a:cs typeface="Arial" pitchFamily="34" charset="0"/>
              </a:rPr>
              <a:t>PEP-6	Pedestal structure and ELM stability in DN</a:t>
            </a:r>
          </a:p>
          <a:p>
            <a:pPr marL="514350" lvl="1" indent="-173038">
              <a:lnSpc>
                <a:spcPts val="600"/>
              </a:lnSpc>
              <a:tabLst>
                <a:tab pos="1144588" algn="l"/>
              </a:tabLst>
            </a:pPr>
            <a:r>
              <a:rPr lang="en-US" sz="1000" dirty="0" smtClean="0">
                <a:solidFill>
                  <a:srgbClr val="FF0000"/>
                </a:solidFill>
                <a:cs typeface="Arial" pitchFamily="34" charset="0"/>
              </a:rPr>
              <a:t>PEP-19	Basic mechanisms of edge transport with resonant magnetic perturbations in </a:t>
            </a:r>
            <a:r>
              <a:rPr lang="en-US" sz="1000" dirty="0" err="1" smtClean="0">
                <a:solidFill>
                  <a:srgbClr val="FF0000"/>
                </a:solidFill>
                <a:cs typeface="Arial" pitchFamily="34" charset="0"/>
              </a:rPr>
              <a:t>toroidal</a:t>
            </a:r>
            <a:r>
              <a:rPr lang="en-US" sz="1000" dirty="0" smtClean="0">
                <a:solidFill>
                  <a:srgbClr val="FF0000"/>
                </a:solidFill>
                <a:cs typeface="Arial" pitchFamily="34" charset="0"/>
              </a:rPr>
              <a:t> plasma confinement devices</a:t>
            </a:r>
          </a:p>
          <a:p>
            <a:pPr marL="514350" lvl="1" indent="-173038">
              <a:lnSpc>
                <a:spcPts val="600"/>
              </a:lnSpc>
              <a:tabLst>
                <a:tab pos="1144588" algn="l"/>
              </a:tabLst>
            </a:pPr>
            <a:r>
              <a:rPr lang="en-US" sz="1000" dirty="0" smtClean="0">
                <a:solidFill>
                  <a:srgbClr val="FF0000"/>
                </a:solidFill>
                <a:cs typeface="Arial" pitchFamily="34" charset="0"/>
              </a:rPr>
              <a:t>PEP-23	Quantification of the requirements for ELM suppression by magnetic perturbations from off-</a:t>
            </a:r>
            <a:r>
              <a:rPr lang="en-US" sz="1000" dirty="0" err="1" smtClean="0">
                <a:solidFill>
                  <a:srgbClr val="FF0000"/>
                </a:solidFill>
                <a:cs typeface="Arial" pitchFamily="34" charset="0"/>
              </a:rPr>
              <a:t>midplane</a:t>
            </a:r>
            <a:r>
              <a:rPr lang="en-US" sz="1000" dirty="0" smtClean="0">
                <a:solidFill>
                  <a:srgbClr val="FF0000"/>
                </a:solidFill>
                <a:cs typeface="Arial" pitchFamily="34" charset="0"/>
              </a:rPr>
              <a:t> coils</a:t>
            </a:r>
          </a:p>
          <a:p>
            <a:pPr marL="514350" lvl="1" indent="-173038">
              <a:lnSpc>
                <a:spcPts val="600"/>
              </a:lnSpc>
              <a:tabLst>
                <a:tab pos="1144588" algn="l"/>
              </a:tabLst>
            </a:pPr>
            <a:r>
              <a:rPr lang="en-US" sz="1000" dirty="0" smtClean="0">
                <a:solidFill>
                  <a:srgbClr val="FF0000"/>
                </a:solidFill>
                <a:cs typeface="Arial" pitchFamily="34" charset="0"/>
              </a:rPr>
              <a:t>PEP-24	Minimum pellet size for ELM pacing</a:t>
            </a:r>
          </a:p>
          <a:p>
            <a:pPr marL="514350" lvl="1" indent="-173038">
              <a:lnSpc>
                <a:spcPts val="600"/>
              </a:lnSpc>
              <a:tabLst>
                <a:tab pos="1144588" algn="l"/>
              </a:tabLst>
            </a:pPr>
            <a:r>
              <a:rPr lang="en-US" sz="1000" dirty="0" smtClean="0">
                <a:solidFill>
                  <a:srgbClr val="FF0000"/>
                </a:solidFill>
                <a:cs typeface="Arial" pitchFamily="34" charset="0"/>
              </a:rPr>
              <a:t>PEP-25	Inter-machine comparison of ELM control by magnetic field perturbations from </a:t>
            </a:r>
            <a:r>
              <a:rPr lang="en-US" sz="1000" dirty="0" err="1" smtClean="0">
                <a:solidFill>
                  <a:srgbClr val="FF0000"/>
                </a:solidFill>
                <a:cs typeface="Arial" pitchFamily="34" charset="0"/>
              </a:rPr>
              <a:t>midplane</a:t>
            </a:r>
            <a:r>
              <a:rPr lang="en-US" sz="1000" dirty="0" smtClean="0">
                <a:solidFill>
                  <a:srgbClr val="FF0000"/>
                </a:solidFill>
                <a:cs typeface="Arial" pitchFamily="34" charset="0"/>
              </a:rPr>
              <a:t> RMP coils</a:t>
            </a:r>
          </a:p>
          <a:p>
            <a:pPr marL="514350" lvl="1" indent="-173038">
              <a:lnSpc>
                <a:spcPts val="600"/>
              </a:lnSpc>
              <a:tabLst>
                <a:tab pos="1144588" algn="l"/>
              </a:tabLst>
            </a:pPr>
            <a:r>
              <a:rPr lang="en-US" sz="1000" dirty="0" smtClean="0">
                <a:solidFill>
                  <a:srgbClr val="FF0000"/>
                </a:solidFill>
                <a:cs typeface="Arial" pitchFamily="34" charset="0"/>
              </a:rPr>
              <a:t>PEP-26	Critical parameters for achieving L-H transitions</a:t>
            </a:r>
          </a:p>
          <a:p>
            <a:pPr marL="514350" lvl="1" indent="-173038">
              <a:lnSpc>
                <a:spcPts val="600"/>
              </a:lnSpc>
              <a:tabLst>
                <a:tab pos="1144588" algn="l"/>
              </a:tabLst>
            </a:pPr>
            <a:r>
              <a:rPr lang="en-US" sz="1000" dirty="0" smtClean="0">
                <a:solidFill>
                  <a:srgbClr val="FF0000"/>
                </a:solidFill>
                <a:cs typeface="Arial" pitchFamily="34" charset="0"/>
              </a:rPr>
              <a:t>PEP-27	Pedestal profile evolution following L-H/H-L transition</a:t>
            </a:r>
          </a:p>
          <a:p>
            <a:pPr marL="514350" lvl="1" indent="-173038">
              <a:lnSpc>
                <a:spcPts val="600"/>
              </a:lnSpc>
              <a:tabLst>
                <a:tab pos="1144588" algn="l"/>
              </a:tabLst>
            </a:pPr>
            <a:r>
              <a:rPr lang="en-US" sz="1000" dirty="0" smtClean="0">
                <a:solidFill>
                  <a:srgbClr val="FF0000"/>
                </a:solidFill>
                <a:cs typeface="Arial" pitchFamily="34" charset="0"/>
              </a:rPr>
              <a:t>PEP-28	Physics of H-mode access with different X-point height</a:t>
            </a:r>
          </a:p>
          <a:p>
            <a:pPr marL="514350" lvl="1" indent="-173038">
              <a:lnSpc>
                <a:spcPts val="600"/>
              </a:lnSpc>
              <a:tabLst>
                <a:tab pos="1144588" algn="l"/>
              </a:tabLst>
            </a:pPr>
            <a:r>
              <a:rPr lang="en-US" sz="1000" dirty="0" smtClean="0">
                <a:solidFill>
                  <a:srgbClr val="FF0000"/>
                </a:solidFill>
                <a:cs typeface="Arial" pitchFamily="34" charset="0"/>
              </a:rPr>
              <a:t>PEP-29	Vertical jolts/kicks for ELM triggering and control</a:t>
            </a:r>
          </a:p>
          <a:p>
            <a:pPr marL="514350" lvl="1" indent="-173038">
              <a:lnSpc>
                <a:spcPts val="600"/>
              </a:lnSpc>
              <a:tabLst>
                <a:tab pos="1144588" algn="l"/>
              </a:tabLst>
            </a:pPr>
            <a:r>
              <a:rPr lang="en-US" sz="1000" dirty="0" smtClean="0">
                <a:solidFill>
                  <a:srgbClr val="FF0000"/>
                </a:solidFill>
                <a:cs typeface="Arial" pitchFamily="34" charset="0"/>
              </a:rPr>
              <a:t>PEP-31	Pedestal structure and edge relaxation mechanisms in I-mode</a:t>
            </a:r>
          </a:p>
          <a:p>
            <a:pPr marL="514350" lvl="1" indent="-173038">
              <a:lnSpc>
                <a:spcPts val="600"/>
              </a:lnSpc>
              <a:tabLst>
                <a:tab pos="1144588" algn="l"/>
              </a:tabLst>
            </a:pPr>
            <a:r>
              <a:rPr lang="en-US" sz="1000" dirty="0" smtClean="0">
                <a:solidFill>
                  <a:srgbClr val="FF0000"/>
                </a:solidFill>
                <a:cs typeface="Arial" pitchFamily="34" charset="0"/>
              </a:rPr>
              <a:t>PEP-32	Access to and exit from H-mode with ELM mitigation at low input power above PLH</a:t>
            </a:r>
          </a:p>
          <a:p>
            <a:pPr marL="514350" lvl="1" indent="-173038">
              <a:lnSpc>
                <a:spcPts val="600"/>
              </a:lnSpc>
              <a:tabLst>
                <a:tab pos="1144588" algn="l"/>
              </a:tabLst>
            </a:pPr>
            <a:r>
              <a:rPr lang="en-US" sz="1000" dirty="0" smtClean="0">
                <a:solidFill>
                  <a:srgbClr val="FF0000"/>
                </a:solidFill>
                <a:cs typeface="Arial" pitchFamily="34" charset="0"/>
              </a:rPr>
              <a:t>PEP-33	Effects of current ramps on the L-H transition and on the stability and confinement of H-modes at low power above the threshold</a:t>
            </a:r>
          </a:p>
          <a:p>
            <a:pPr marL="514350" lvl="1" indent="-173038">
              <a:lnSpc>
                <a:spcPts val="600"/>
              </a:lnSpc>
              <a:tabLst>
                <a:tab pos="1144588" algn="l"/>
              </a:tabLst>
            </a:pPr>
            <a:r>
              <a:rPr lang="en-US" sz="1000" dirty="0" smtClean="0">
                <a:solidFill>
                  <a:srgbClr val="FF0000"/>
                </a:solidFill>
                <a:cs typeface="Arial" pitchFamily="34" charset="0"/>
              </a:rPr>
              <a:t>PEP-34	Non-resonant magnetic field driven QH-mode</a:t>
            </a:r>
          </a:p>
          <a:p>
            <a:pPr marL="514350" lvl="1" indent="-173038">
              <a:lnSpc>
                <a:spcPts val="600"/>
              </a:lnSpc>
              <a:tabLst>
                <a:tab pos="1144588" algn="l"/>
              </a:tabLst>
            </a:pPr>
            <a:r>
              <a:rPr lang="en-US" sz="1000" dirty="0" smtClean="0">
                <a:solidFill>
                  <a:srgbClr val="FF0000"/>
                </a:solidFill>
                <a:cs typeface="Arial" pitchFamily="34" charset="0"/>
              </a:rPr>
              <a:t>DSOL-20	Transient </a:t>
            </a:r>
            <a:r>
              <a:rPr lang="en-US" sz="1000" dirty="0" err="1" smtClean="0">
                <a:solidFill>
                  <a:srgbClr val="FF0000"/>
                </a:solidFill>
                <a:cs typeface="Arial" pitchFamily="34" charset="0"/>
              </a:rPr>
              <a:t>divertor</a:t>
            </a:r>
            <a:r>
              <a:rPr lang="en-US" sz="1000" dirty="0" smtClean="0">
                <a:solidFill>
                  <a:srgbClr val="FF0000"/>
                </a:solidFill>
                <a:cs typeface="Arial" pitchFamily="34" charset="0"/>
              </a:rPr>
              <a:t> reattachment</a:t>
            </a:r>
          </a:p>
          <a:p>
            <a:pPr marL="514350" lvl="1" indent="-173038">
              <a:lnSpc>
                <a:spcPts val="600"/>
              </a:lnSpc>
              <a:tabLst>
                <a:tab pos="1144588" algn="l"/>
              </a:tabLst>
            </a:pPr>
            <a:r>
              <a:rPr lang="en-US" sz="1000" dirty="0" smtClean="0">
                <a:solidFill>
                  <a:srgbClr val="FF0000"/>
                </a:solidFill>
                <a:cs typeface="Arial" pitchFamily="34" charset="0"/>
              </a:rPr>
              <a:t>DSOL-21	Introduction of pre-characterized dust for dust transport studies in </a:t>
            </a:r>
            <a:r>
              <a:rPr lang="en-US" sz="1000" dirty="0" err="1" smtClean="0">
                <a:solidFill>
                  <a:srgbClr val="FF0000"/>
                </a:solidFill>
                <a:cs typeface="Arial" pitchFamily="34" charset="0"/>
              </a:rPr>
              <a:t>divertor</a:t>
            </a:r>
            <a:r>
              <a:rPr lang="en-US" sz="1000" dirty="0" smtClean="0">
                <a:solidFill>
                  <a:srgbClr val="FF0000"/>
                </a:solidFill>
                <a:cs typeface="Arial" pitchFamily="34" charset="0"/>
              </a:rPr>
              <a:t> and SOL</a:t>
            </a:r>
          </a:p>
          <a:p>
            <a:pPr marL="514350" lvl="1" indent="-173038">
              <a:lnSpc>
                <a:spcPts val="600"/>
              </a:lnSpc>
              <a:tabLst>
                <a:tab pos="1144588" algn="l"/>
              </a:tabLst>
            </a:pPr>
            <a:r>
              <a:rPr lang="en-US" sz="1000" dirty="0" smtClean="0">
                <a:solidFill>
                  <a:srgbClr val="FF0000"/>
                </a:solidFill>
                <a:cs typeface="Arial" pitchFamily="34" charset="0"/>
              </a:rPr>
              <a:t>DSOL-24	Disruption heat loads</a:t>
            </a:r>
          </a:p>
          <a:p>
            <a:pPr marL="171450" indent="-171450">
              <a:lnSpc>
                <a:spcPts val="1000"/>
              </a:lnSpc>
              <a:tabLst>
                <a:tab pos="1144588" algn="l"/>
              </a:tabLst>
            </a:pPr>
            <a:r>
              <a:rPr lang="en-US" sz="1200" b="1" dirty="0" smtClean="0">
                <a:cs typeface="Arial" pitchFamily="34" charset="0"/>
              </a:rPr>
              <a:t>Macroscopic Stability (7)</a:t>
            </a:r>
          </a:p>
          <a:p>
            <a:pPr marL="514350" lvl="1" indent="-173038">
              <a:lnSpc>
                <a:spcPts val="600"/>
              </a:lnSpc>
              <a:tabLst>
                <a:tab pos="1144588" algn="l"/>
              </a:tabLst>
            </a:pPr>
            <a:r>
              <a:rPr lang="en-US" sz="1000" dirty="0" smtClean="0">
                <a:solidFill>
                  <a:srgbClr val="FF0000"/>
                </a:solidFill>
                <a:cs typeface="Arial" pitchFamily="34" charset="0"/>
              </a:rPr>
              <a:t>MDC-1	Disruption mitigation by massive gas jets</a:t>
            </a:r>
          </a:p>
          <a:p>
            <a:pPr marL="514350" lvl="1" indent="-173038">
              <a:lnSpc>
                <a:spcPts val="600"/>
              </a:lnSpc>
              <a:tabLst>
                <a:tab pos="1144588" algn="l"/>
              </a:tabLst>
            </a:pPr>
            <a:r>
              <a:rPr lang="en-US" sz="1000" dirty="0" smtClean="0">
                <a:solidFill>
                  <a:srgbClr val="FF0000"/>
                </a:solidFill>
                <a:cs typeface="Arial" pitchFamily="34" charset="0"/>
              </a:rPr>
              <a:t>MDC-2	Joint experiments on resistive wall mode physics</a:t>
            </a:r>
          </a:p>
          <a:p>
            <a:pPr marL="514350" lvl="1" indent="-173038">
              <a:lnSpc>
                <a:spcPts val="600"/>
              </a:lnSpc>
              <a:tabLst>
                <a:tab pos="1144588" algn="l"/>
              </a:tabLst>
            </a:pPr>
            <a:r>
              <a:rPr lang="en-US" sz="1000" dirty="0" smtClean="0">
                <a:solidFill>
                  <a:srgbClr val="FF0000"/>
                </a:solidFill>
                <a:cs typeface="Arial" pitchFamily="34" charset="0"/>
              </a:rPr>
              <a:t>MDC-4	Neoclassical tearing mode physics – aspect ratio comparison</a:t>
            </a:r>
          </a:p>
          <a:p>
            <a:pPr marL="514350" lvl="1" indent="-173038">
              <a:lnSpc>
                <a:spcPts val="600"/>
              </a:lnSpc>
              <a:tabLst>
                <a:tab pos="1144588" algn="l"/>
              </a:tabLst>
            </a:pPr>
            <a:r>
              <a:rPr lang="en-US" sz="1000" dirty="0" smtClean="0">
                <a:solidFill>
                  <a:srgbClr val="FF0000"/>
                </a:solidFill>
                <a:cs typeface="Arial" pitchFamily="34" charset="0"/>
              </a:rPr>
              <a:t>MDC-12	Non-resonant magnetic braking</a:t>
            </a:r>
          </a:p>
          <a:p>
            <a:pPr marL="514350" lvl="1" indent="-173038">
              <a:lnSpc>
                <a:spcPts val="600"/>
              </a:lnSpc>
              <a:tabLst>
                <a:tab pos="1144588" algn="l"/>
              </a:tabLst>
            </a:pPr>
            <a:r>
              <a:rPr lang="en-US" sz="1000" dirty="0" smtClean="0">
                <a:solidFill>
                  <a:srgbClr val="FF0000"/>
                </a:solidFill>
                <a:cs typeface="Arial" pitchFamily="34" charset="0"/>
              </a:rPr>
              <a:t>MDC-14	Rotation effects on neoclassical tearing modes</a:t>
            </a:r>
          </a:p>
          <a:p>
            <a:pPr marL="514350" lvl="1" indent="-173038">
              <a:lnSpc>
                <a:spcPts val="600"/>
              </a:lnSpc>
              <a:tabLst>
                <a:tab pos="1144588" algn="l"/>
              </a:tabLst>
            </a:pPr>
            <a:r>
              <a:rPr lang="en-US" sz="1000" dirty="0" smtClean="0">
                <a:solidFill>
                  <a:srgbClr val="FF0000"/>
                </a:solidFill>
                <a:cs typeface="Arial" pitchFamily="34" charset="0"/>
              </a:rPr>
              <a:t>MDC-15	Disruption database development</a:t>
            </a:r>
          </a:p>
          <a:p>
            <a:pPr marL="514350" lvl="1" indent="-173038">
              <a:lnSpc>
                <a:spcPts val="600"/>
              </a:lnSpc>
              <a:tabLst>
                <a:tab pos="1144588" algn="l"/>
              </a:tabLst>
            </a:pPr>
            <a:r>
              <a:rPr lang="en-US" sz="1000" dirty="0" smtClean="0">
                <a:solidFill>
                  <a:srgbClr val="FF0000"/>
                </a:solidFill>
                <a:cs typeface="Arial" pitchFamily="34" charset="0"/>
              </a:rPr>
              <a:t>MDC-17	Active disruption avoidance</a:t>
            </a:r>
          </a:p>
          <a:p>
            <a:pPr marL="171450" indent="-171450">
              <a:lnSpc>
                <a:spcPts val="1000"/>
              </a:lnSpc>
              <a:tabLst>
                <a:tab pos="1144588" algn="l"/>
              </a:tabLst>
            </a:pPr>
            <a:r>
              <a:rPr lang="en-US" sz="1200" b="1" dirty="0" smtClean="0">
                <a:cs typeface="Arial" pitchFamily="34" charset="0"/>
              </a:rPr>
              <a:t>Transport and Turbulence (11)</a:t>
            </a:r>
          </a:p>
          <a:p>
            <a:pPr marL="514350" lvl="1" indent="-173038">
              <a:lnSpc>
                <a:spcPts val="600"/>
              </a:lnSpc>
              <a:tabLst>
                <a:tab pos="1144588" algn="l"/>
              </a:tabLst>
            </a:pPr>
            <a:r>
              <a:rPr lang="en-US" sz="1000" dirty="0" smtClean="0">
                <a:solidFill>
                  <a:srgbClr val="FF0000"/>
                </a:solidFill>
                <a:cs typeface="Arial" pitchFamily="34" charset="0"/>
              </a:rPr>
              <a:t>TC-1	Confinement scaling in </a:t>
            </a:r>
            <a:r>
              <a:rPr lang="en-US" sz="1000" dirty="0" err="1" smtClean="0">
                <a:solidFill>
                  <a:srgbClr val="FF0000"/>
                </a:solidFill>
                <a:cs typeface="Arial" pitchFamily="34" charset="0"/>
              </a:rPr>
              <a:t>ELMy</a:t>
            </a:r>
            <a:r>
              <a:rPr lang="en-US" sz="1000" dirty="0" smtClean="0">
                <a:solidFill>
                  <a:srgbClr val="FF0000"/>
                </a:solidFill>
                <a:cs typeface="Arial" pitchFamily="34" charset="0"/>
              </a:rPr>
              <a:t> H-modes: beta degradation</a:t>
            </a:r>
          </a:p>
          <a:p>
            <a:pPr marL="514350" lvl="1" indent="-173038">
              <a:lnSpc>
                <a:spcPts val="600"/>
              </a:lnSpc>
              <a:tabLst>
                <a:tab pos="1144588" algn="l"/>
              </a:tabLst>
            </a:pPr>
            <a:r>
              <a:rPr lang="en-US" sz="1000" dirty="0" smtClean="0">
                <a:solidFill>
                  <a:srgbClr val="FF0000"/>
                </a:solidFill>
                <a:cs typeface="Arial" pitchFamily="34" charset="0"/>
              </a:rPr>
              <a:t>TC-2	Hysteresis and access to H-mode with H~1</a:t>
            </a:r>
          </a:p>
          <a:p>
            <a:pPr marL="514350" lvl="1" indent="-173038">
              <a:lnSpc>
                <a:spcPts val="600"/>
              </a:lnSpc>
              <a:tabLst>
                <a:tab pos="1144588" algn="l"/>
              </a:tabLst>
            </a:pPr>
            <a:r>
              <a:rPr lang="en-US" sz="1000" dirty="0" smtClean="0">
                <a:solidFill>
                  <a:srgbClr val="FF0000"/>
                </a:solidFill>
                <a:cs typeface="Arial" pitchFamily="34" charset="0"/>
              </a:rPr>
              <a:t>TC-4	H-mode transition and confinement dependence on ionic species</a:t>
            </a:r>
          </a:p>
          <a:p>
            <a:pPr marL="514350" lvl="1" indent="-173038">
              <a:lnSpc>
                <a:spcPts val="600"/>
              </a:lnSpc>
              <a:tabLst>
                <a:tab pos="1144588" algn="l"/>
              </a:tabLst>
            </a:pPr>
            <a:r>
              <a:rPr lang="en-US" sz="1000" dirty="0" smtClean="0">
                <a:solidFill>
                  <a:srgbClr val="FF0000"/>
                </a:solidFill>
                <a:cs typeface="Arial" pitchFamily="34" charset="0"/>
              </a:rPr>
              <a:t>TC-9	Scaling of intrinsic rotation with no external momentum input</a:t>
            </a:r>
          </a:p>
          <a:p>
            <a:pPr marL="514350" lvl="1" indent="-173038">
              <a:lnSpc>
                <a:spcPts val="600"/>
              </a:lnSpc>
              <a:tabLst>
                <a:tab pos="1144588" algn="l"/>
              </a:tabLst>
            </a:pPr>
            <a:r>
              <a:rPr lang="en-US" sz="1000" dirty="0" smtClean="0">
                <a:solidFill>
                  <a:srgbClr val="FF0000"/>
                </a:solidFill>
                <a:cs typeface="Arial" pitchFamily="34" charset="0"/>
              </a:rPr>
              <a:t>TC-10	Experimental identification of ITG, TEM and ETG turbulence and comparison with codes</a:t>
            </a:r>
          </a:p>
          <a:p>
            <a:pPr marL="514350" lvl="1" indent="-173038">
              <a:lnSpc>
                <a:spcPts val="600"/>
              </a:lnSpc>
              <a:tabLst>
                <a:tab pos="1144588" algn="l"/>
              </a:tabLst>
            </a:pPr>
            <a:r>
              <a:rPr lang="en-US" sz="1000" dirty="0" smtClean="0">
                <a:solidFill>
                  <a:srgbClr val="FF0000"/>
                </a:solidFill>
                <a:cs typeface="Arial" pitchFamily="34" charset="0"/>
              </a:rPr>
              <a:t>TC-11	He and impurity profiles and transport coefficients</a:t>
            </a:r>
          </a:p>
          <a:p>
            <a:pPr marL="514350" lvl="1" indent="-173038">
              <a:lnSpc>
                <a:spcPts val="600"/>
              </a:lnSpc>
              <a:tabLst>
                <a:tab pos="1144588" algn="l"/>
              </a:tabLst>
            </a:pPr>
            <a:r>
              <a:rPr lang="en-US" sz="1000" dirty="0" smtClean="0">
                <a:solidFill>
                  <a:srgbClr val="FF0000"/>
                </a:solidFill>
                <a:cs typeface="Arial" pitchFamily="34" charset="0"/>
              </a:rPr>
              <a:t>TC-12	H-mode transport and confinement at low aspect ratio</a:t>
            </a:r>
          </a:p>
          <a:p>
            <a:pPr marL="514350" lvl="1" indent="-173038">
              <a:lnSpc>
                <a:spcPts val="600"/>
              </a:lnSpc>
              <a:tabLst>
                <a:tab pos="1144588" algn="l"/>
              </a:tabLst>
            </a:pPr>
            <a:r>
              <a:rPr lang="en-US" sz="1000" dirty="0" smtClean="0">
                <a:solidFill>
                  <a:srgbClr val="FF0000"/>
                </a:solidFill>
                <a:cs typeface="Arial" pitchFamily="34" charset="0"/>
              </a:rPr>
              <a:t>TC-14	RF rotation drive</a:t>
            </a:r>
          </a:p>
          <a:p>
            <a:pPr marL="514350" lvl="1" indent="-173038">
              <a:lnSpc>
                <a:spcPts val="600"/>
              </a:lnSpc>
              <a:tabLst>
                <a:tab pos="1144588" algn="l"/>
              </a:tabLst>
            </a:pPr>
            <a:r>
              <a:rPr lang="en-US" sz="1000" dirty="0" smtClean="0">
                <a:solidFill>
                  <a:srgbClr val="FF0000"/>
                </a:solidFill>
                <a:cs typeface="Arial" pitchFamily="34" charset="0"/>
              </a:rPr>
              <a:t>TC-15	Dependence of momentum and particle pinch on </a:t>
            </a:r>
            <a:r>
              <a:rPr lang="en-US" sz="1000" dirty="0" err="1" smtClean="0">
                <a:solidFill>
                  <a:srgbClr val="FF0000"/>
                </a:solidFill>
                <a:cs typeface="Arial" pitchFamily="34" charset="0"/>
              </a:rPr>
              <a:t>collisionality</a:t>
            </a:r>
            <a:endParaRPr lang="en-US" sz="1000" dirty="0" smtClean="0">
              <a:solidFill>
                <a:srgbClr val="FF0000"/>
              </a:solidFill>
              <a:cs typeface="Arial" pitchFamily="34" charset="0"/>
            </a:endParaRPr>
          </a:p>
          <a:p>
            <a:pPr marL="514350" lvl="1" indent="-173038">
              <a:lnSpc>
                <a:spcPts val="600"/>
              </a:lnSpc>
              <a:tabLst>
                <a:tab pos="1144588" algn="l"/>
              </a:tabLst>
            </a:pPr>
            <a:r>
              <a:rPr lang="en-US" sz="1000" dirty="0" smtClean="0">
                <a:solidFill>
                  <a:srgbClr val="FF0000"/>
                </a:solidFill>
                <a:cs typeface="Arial" pitchFamily="34" charset="0"/>
              </a:rPr>
              <a:t>TC-17	rho-star scaling of intrinsic torque</a:t>
            </a:r>
          </a:p>
          <a:p>
            <a:pPr marL="514350" lvl="1" indent="-173038">
              <a:lnSpc>
                <a:spcPts val="600"/>
              </a:lnSpc>
              <a:tabLst>
                <a:tab pos="1144588" algn="l"/>
              </a:tabLst>
            </a:pPr>
            <a:r>
              <a:rPr lang="en-US" sz="1000" dirty="0" smtClean="0">
                <a:solidFill>
                  <a:srgbClr val="FF0000"/>
                </a:solidFill>
                <a:cs typeface="Arial" pitchFamily="34" charset="0"/>
              </a:rPr>
              <a:t>TC-19	Characteristics of I-mode plasmas</a:t>
            </a:r>
          </a:p>
          <a:p>
            <a:pPr marL="171450" indent="-171450">
              <a:lnSpc>
                <a:spcPts val="1000"/>
              </a:lnSpc>
              <a:tabLst>
                <a:tab pos="1144588" algn="l"/>
              </a:tabLst>
            </a:pPr>
            <a:r>
              <a:rPr lang="en-US" sz="1200" b="1" dirty="0" smtClean="0">
                <a:cs typeface="Arial" pitchFamily="34" charset="0"/>
              </a:rPr>
              <a:t>Wave-Particle Interactions (5)</a:t>
            </a:r>
          </a:p>
          <a:p>
            <a:pPr marL="514350" lvl="1" indent="-173038">
              <a:lnSpc>
                <a:spcPts val="600"/>
              </a:lnSpc>
              <a:tabLst>
                <a:tab pos="1144588" algn="l"/>
              </a:tabLst>
            </a:pPr>
            <a:r>
              <a:rPr lang="en-US" sz="1000" dirty="0" smtClean="0">
                <a:solidFill>
                  <a:srgbClr val="FF0000"/>
                </a:solidFill>
                <a:cs typeface="Arial" pitchFamily="34" charset="0"/>
              </a:rPr>
              <a:t>EP-1	Measurements of damping rate of intermediate </a:t>
            </a:r>
            <a:r>
              <a:rPr lang="en-US" sz="1000" dirty="0" err="1" smtClean="0">
                <a:solidFill>
                  <a:srgbClr val="FF0000"/>
                </a:solidFill>
                <a:cs typeface="Arial" pitchFamily="34" charset="0"/>
              </a:rPr>
              <a:t>toroidal</a:t>
            </a:r>
            <a:r>
              <a:rPr lang="en-US" sz="1000" dirty="0" smtClean="0">
                <a:solidFill>
                  <a:srgbClr val="FF0000"/>
                </a:solidFill>
                <a:cs typeface="Arial" pitchFamily="34" charset="0"/>
              </a:rPr>
              <a:t> mode number Alfven </a:t>
            </a:r>
            <a:r>
              <a:rPr lang="en-US" sz="1000" dirty="0" err="1" smtClean="0">
                <a:solidFill>
                  <a:srgbClr val="FF0000"/>
                </a:solidFill>
                <a:cs typeface="Arial" pitchFamily="34" charset="0"/>
              </a:rPr>
              <a:t>eigenmodes</a:t>
            </a:r>
            <a:endParaRPr lang="en-US" sz="1000" dirty="0" smtClean="0">
              <a:solidFill>
                <a:srgbClr val="FF0000"/>
              </a:solidFill>
              <a:cs typeface="Arial" pitchFamily="34" charset="0"/>
            </a:endParaRPr>
          </a:p>
          <a:p>
            <a:pPr marL="514350" lvl="1" indent="-173038">
              <a:lnSpc>
                <a:spcPts val="600"/>
              </a:lnSpc>
              <a:tabLst>
                <a:tab pos="1144588" algn="l"/>
              </a:tabLst>
            </a:pPr>
            <a:r>
              <a:rPr lang="en-US" sz="1000" dirty="0" smtClean="0">
                <a:solidFill>
                  <a:srgbClr val="FF0000"/>
                </a:solidFill>
                <a:cs typeface="Arial" pitchFamily="34" charset="0"/>
              </a:rPr>
              <a:t>EP-2	Fast ion losses and redistribution from localized AEs</a:t>
            </a:r>
          </a:p>
          <a:p>
            <a:pPr marL="514350" lvl="1" indent="-173038">
              <a:lnSpc>
                <a:spcPts val="600"/>
              </a:lnSpc>
              <a:tabLst>
                <a:tab pos="1144588" algn="l"/>
              </a:tabLst>
            </a:pPr>
            <a:r>
              <a:rPr lang="en-US" sz="1000" dirty="0" smtClean="0">
                <a:solidFill>
                  <a:srgbClr val="FF0000"/>
                </a:solidFill>
                <a:cs typeface="Arial" pitchFamily="34" charset="0"/>
              </a:rPr>
              <a:t>EP-3	Fast ion transport by small scale turbulence</a:t>
            </a:r>
          </a:p>
          <a:p>
            <a:pPr marL="514350" lvl="1" indent="-173038">
              <a:lnSpc>
                <a:spcPts val="600"/>
              </a:lnSpc>
              <a:tabLst>
                <a:tab pos="1144588" algn="l"/>
              </a:tabLst>
            </a:pPr>
            <a:r>
              <a:rPr lang="en-US" sz="1000" dirty="0" smtClean="0">
                <a:solidFill>
                  <a:srgbClr val="FF0000"/>
                </a:solidFill>
                <a:cs typeface="Arial" pitchFamily="34" charset="0"/>
              </a:rPr>
              <a:t>EP-4	Effect of dynamical friction (drag) at resonance on nonlinear AE evolution</a:t>
            </a:r>
          </a:p>
          <a:p>
            <a:pPr marL="514350" lvl="1" indent="-173038">
              <a:lnSpc>
                <a:spcPts val="600"/>
              </a:lnSpc>
              <a:tabLst>
                <a:tab pos="1144588" algn="l"/>
              </a:tabLst>
            </a:pPr>
            <a:r>
              <a:rPr lang="en-US" sz="1000" dirty="0" smtClean="0">
                <a:solidFill>
                  <a:srgbClr val="FF0000"/>
                </a:solidFill>
                <a:cs typeface="Arial" pitchFamily="34" charset="0"/>
              </a:rPr>
              <a:t>EP-6	Fast ion losses and associated heat load from edge perturbations (ELMs and RMPs)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0" y="968375"/>
            <a:ext cx="2971800" cy="78422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en-US" sz="1800" dirty="0"/>
              <a:t>NSTX typically actively participates in ~25 Joint Experiments/Activities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315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algn="ctr">
            <a:solidFill>
              <a:srgbClr val="FBFFFF"/>
            </a:solidFill>
            <a:round/>
            <a:headEnd/>
            <a:tailEnd/>
          </a:ln>
        </p:spPr>
      </p:cxnSp>
      <p:cxnSp>
        <p:nvCxnSpPr>
          <p:cNvPr id="13316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2400" i="0" kern="0" dirty="0" smtClean="0">
                <a:solidFill>
                  <a:srgbClr val="0033CC"/>
                </a:solidFill>
                <a:latin typeface="+mj-lt"/>
                <a:ea typeface="+mj-ea"/>
                <a:cs typeface="+mj-cs"/>
              </a:rPr>
              <a:t>3D fields used for RMP ELM control can cause </a:t>
            </a:r>
            <a:r>
              <a:rPr lang="en-US" sz="2400" i="0" kern="0" dirty="0" err="1" smtClean="0">
                <a:solidFill>
                  <a:srgbClr val="0033CC"/>
                </a:solidFill>
                <a:latin typeface="+mj-lt"/>
                <a:ea typeface="+mj-ea"/>
                <a:cs typeface="+mj-cs"/>
              </a:rPr>
              <a:t>toroidally</a:t>
            </a:r>
            <a:r>
              <a:rPr lang="en-US" sz="2400" i="0" kern="0" dirty="0" smtClean="0">
                <a:solidFill>
                  <a:srgbClr val="0033CC"/>
                </a:solidFill>
                <a:latin typeface="+mj-lt"/>
                <a:ea typeface="+mj-ea"/>
                <a:cs typeface="+mj-cs"/>
              </a:rPr>
              <a:t> asymmetric </a:t>
            </a:r>
            <a:r>
              <a:rPr lang="en-US" sz="2400" i="0" kern="0" dirty="0" err="1" smtClean="0">
                <a:solidFill>
                  <a:srgbClr val="0033CC"/>
                </a:solidFill>
                <a:latin typeface="+mj-lt"/>
                <a:ea typeface="+mj-ea"/>
                <a:cs typeface="+mj-cs"/>
              </a:rPr>
              <a:t>divertor</a:t>
            </a:r>
            <a:r>
              <a:rPr lang="en-US" sz="2400" i="0" kern="0" dirty="0" smtClean="0">
                <a:solidFill>
                  <a:srgbClr val="0033CC"/>
                </a:solidFill>
                <a:latin typeface="+mj-lt"/>
                <a:ea typeface="+mj-ea"/>
                <a:cs typeface="+mj-cs"/>
              </a:rPr>
              <a:t> heat &amp; particle deposition, re-attachment</a:t>
            </a:r>
            <a:endParaRPr lang="en-US" sz="2400" i="0" kern="0" dirty="0">
              <a:solidFill>
                <a:srgbClr val="0033CC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3318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13320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13321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13322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 algn="ctr">
            <a:solidFill>
              <a:srgbClr val="FDFFFF"/>
            </a:solidFill>
            <a:round/>
            <a:headEnd/>
            <a:tailEnd/>
          </a:ln>
        </p:spPr>
      </p:cxnSp>
      <p:sp>
        <p:nvSpPr>
          <p:cNvPr id="20" name="Content Placeholder 2"/>
          <p:cNvSpPr txBox="1">
            <a:spLocks/>
          </p:cNvSpPr>
          <p:nvPr/>
        </p:nvSpPr>
        <p:spPr>
          <a:xfrm>
            <a:off x="3276600" y="5257800"/>
            <a:ext cx="5791200" cy="685800"/>
          </a:xfrm>
          <a:prstGeom prst="rect">
            <a:avLst/>
          </a:prstGeom>
        </p:spPr>
        <p:txBody>
          <a:bodyPr/>
          <a:lstStyle/>
          <a:p>
            <a:pPr marL="228600" indent="-2286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1800" i="0" kern="0" dirty="0" smtClean="0">
                <a:solidFill>
                  <a:schemeClr val="tx1"/>
                </a:solidFill>
                <a:latin typeface="+mn-lt"/>
                <a:cs typeface="+mn-cs"/>
              </a:rPr>
              <a:t>Increased </a:t>
            </a:r>
            <a:r>
              <a:rPr lang="en-US" sz="1800" i="0" kern="0" dirty="0" err="1" smtClean="0">
                <a:solidFill>
                  <a:schemeClr val="tx1"/>
                </a:solidFill>
                <a:latin typeface="+mn-lt"/>
                <a:cs typeface="+mn-cs"/>
              </a:rPr>
              <a:t>divertor</a:t>
            </a:r>
            <a:r>
              <a:rPr lang="en-US" sz="1800" i="0" kern="0" dirty="0" smtClean="0">
                <a:solidFill>
                  <a:schemeClr val="tx1"/>
                </a:solidFill>
                <a:latin typeface="+mn-lt"/>
                <a:cs typeface="+mn-cs"/>
              </a:rPr>
              <a:t> gas puffing reduces heat-flux peaking and re-establishes </a:t>
            </a:r>
            <a:r>
              <a:rPr lang="en-US" sz="1800" i="0" kern="0" dirty="0" err="1" smtClean="0">
                <a:solidFill>
                  <a:schemeClr val="tx1"/>
                </a:solidFill>
                <a:latin typeface="+mn-lt"/>
                <a:cs typeface="+mn-cs"/>
              </a:rPr>
              <a:t>divertor</a:t>
            </a:r>
            <a:r>
              <a:rPr lang="en-US" sz="1800" i="0" kern="0" dirty="0" smtClean="0">
                <a:solidFill>
                  <a:schemeClr val="tx1"/>
                </a:solidFill>
                <a:latin typeface="+mn-lt"/>
                <a:cs typeface="+mn-cs"/>
              </a:rPr>
              <a:t> detachment</a:t>
            </a:r>
            <a:endParaRPr lang="en-US" sz="1800" i="0" kern="0" dirty="0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33400" y="939225"/>
            <a:ext cx="6858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000" i="0" kern="0" dirty="0" smtClean="0">
                <a:solidFill>
                  <a:schemeClr val="tx1"/>
                </a:solidFill>
              </a:rPr>
              <a:t>Distribution of splitting locations from measurement and vacuum field line tracing in good agreement</a:t>
            </a:r>
            <a:endParaRPr lang="en-US" sz="2000" i="0" kern="0" dirty="0">
              <a:solidFill>
                <a:schemeClr val="tx1"/>
              </a:solidFill>
              <a:latin typeface="Helvetica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0" y="6248400"/>
            <a:ext cx="39624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1100" i="0" kern="0" dirty="0" smtClean="0">
                <a:solidFill>
                  <a:srgbClr val="009999"/>
                </a:solidFill>
              </a:rPr>
              <a:t>Similar splitting observed previously on DIII-D (T. Evans)</a:t>
            </a:r>
            <a:endParaRPr lang="en-US" sz="1100" i="0" kern="0" dirty="0">
              <a:solidFill>
                <a:srgbClr val="009999"/>
              </a:solidFill>
              <a:latin typeface="Helvetica" pitchFamily="34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66875"/>
            <a:ext cx="2935912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87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20872" y="2276475"/>
            <a:ext cx="3014548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878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2276475"/>
            <a:ext cx="2819400" cy="2981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4343400" y="1885890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0" dirty="0" smtClean="0">
                <a:solidFill>
                  <a:schemeClr val="tx1"/>
                </a:solidFill>
              </a:rPr>
              <a:t>Low gas</a:t>
            </a:r>
            <a:endParaRPr lang="en-US" sz="2000" i="0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86600" y="1905000"/>
            <a:ext cx="12682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0" dirty="0" smtClean="0">
                <a:solidFill>
                  <a:schemeClr val="tx1"/>
                </a:solidFill>
              </a:rPr>
              <a:t>High gas</a:t>
            </a:r>
            <a:endParaRPr lang="en-US" sz="2000" i="0" dirty="0">
              <a:solidFill>
                <a:schemeClr val="tx1"/>
              </a:solidFill>
            </a:endParaRPr>
          </a:p>
        </p:txBody>
      </p:sp>
      <p:sp>
        <p:nvSpPr>
          <p:cNvPr id="29" name="Right Arrow 28"/>
          <p:cNvSpPr/>
          <p:nvPr/>
        </p:nvSpPr>
        <p:spPr bwMode="auto">
          <a:xfrm rot="7662980">
            <a:off x="2731181" y="1799832"/>
            <a:ext cx="838200" cy="381000"/>
          </a:xfrm>
          <a:prstGeom prst="rightArrow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19800" y="6096000"/>
            <a:ext cx="1524000" cy="252377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tIns="18288" rIns="45720" bIns="18288" rtlCol="0">
            <a:spAutoFit/>
          </a:bodyPr>
          <a:lstStyle/>
          <a:p>
            <a:pPr marL="57150" indent="-57150">
              <a:buFont typeface="Arial" pitchFamily="34" charset="0"/>
              <a:buChar char="•"/>
            </a:pPr>
            <a:r>
              <a:rPr lang="it-IT" sz="700" i="0" dirty="0" smtClean="0">
                <a:solidFill>
                  <a:schemeClr val="tx2"/>
                </a:solidFill>
                <a:latin typeface="Arial Narrow" pitchFamily="34" charset="0"/>
              </a:rPr>
              <a:t>J.-W. Ahn PoP 18 (5) 056108 (2011)</a:t>
            </a:r>
          </a:p>
          <a:p>
            <a:pPr marL="57150" indent="-57150">
              <a:buFont typeface="Arial" pitchFamily="34" charset="0"/>
              <a:buChar char="•"/>
            </a:pPr>
            <a:r>
              <a:rPr lang="it-IT" sz="700" i="0" dirty="0" smtClean="0">
                <a:solidFill>
                  <a:schemeClr val="tx2"/>
                </a:solidFill>
                <a:latin typeface="Arial Narrow" pitchFamily="34" charset="0"/>
              </a:rPr>
              <a:t>J.-W. Ahn, APS Invited Talk 2010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848600" y="6121467"/>
            <a:ext cx="685800" cy="203133"/>
          </a:xfrm>
          <a:prstGeom prst="rect">
            <a:avLst/>
          </a:prstGeom>
          <a:solidFill>
            <a:srgbClr val="CCECFF"/>
          </a:solidFill>
          <a:ln w="31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tIns="0" rIns="45720" bIns="18288" rtlCol="0">
            <a:spAutoFit/>
          </a:bodyPr>
          <a:lstStyle/>
          <a:p>
            <a:pPr marL="57150" indent="-57150" algn="ctr"/>
            <a:r>
              <a:rPr lang="en-US" i="0" dirty="0" smtClean="0">
                <a:solidFill>
                  <a:schemeClr val="tx2"/>
                </a:solidFill>
                <a:latin typeface="Arial Narrow" pitchFamily="34" charset="0"/>
              </a:rPr>
              <a:t>ORNL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315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algn="ctr">
            <a:solidFill>
              <a:srgbClr val="FBFFFF"/>
            </a:solidFill>
            <a:round/>
            <a:headEnd/>
            <a:tailEnd/>
          </a:ln>
        </p:spPr>
      </p:cxnSp>
      <p:cxnSp>
        <p:nvCxnSpPr>
          <p:cNvPr id="13316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2400" i="0" kern="0" dirty="0" smtClean="0">
                <a:solidFill>
                  <a:srgbClr val="0033CC"/>
                </a:solidFill>
                <a:latin typeface="+mj-lt"/>
                <a:ea typeface="+mj-ea"/>
                <a:cs typeface="+mj-cs"/>
              </a:rPr>
              <a:t>NSTX investigating H-mode pedestal transport</a:t>
            </a:r>
            <a:r>
              <a:rPr lang="en-US" sz="2400" i="0" kern="0" dirty="0">
                <a:solidFill>
                  <a:srgbClr val="0033CC"/>
                </a:solidFill>
                <a:latin typeface="+mj-lt"/>
                <a:ea typeface="+mj-ea"/>
                <a:cs typeface="+mj-cs"/>
              </a:rPr>
              <a:t>, </a:t>
            </a:r>
            <a:endParaRPr lang="en-US" sz="2400" i="0" kern="0" dirty="0" smtClean="0">
              <a:solidFill>
                <a:srgbClr val="0033CC"/>
              </a:solidFill>
              <a:latin typeface="+mj-lt"/>
              <a:ea typeface="+mj-ea"/>
              <a:cs typeface="+mj-cs"/>
            </a:endParaRPr>
          </a:p>
          <a:p>
            <a:pPr algn="ctr" eaLnBrk="0" hangingPunct="0">
              <a:defRPr/>
            </a:pPr>
            <a:r>
              <a:rPr lang="en-US" sz="2400" i="0" kern="0" dirty="0" smtClean="0">
                <a:solidFill>
                  <a:srgbClr val="0033CC"/>
                </a:solidFill>
                <a:latin typeface="+mj-lt"/>
                <a:ea typeface="+mj-ea"/>
                <a:cs typeface="+mj-cs"/>
              </a:rPr>
              <a:t>turbulence</a:t>
            </a:r>
            <a:r>
              <a:rPr lang="en-US" sz="2400" i="0" kern="0" dirty="0">
                <a:solidFill>
                  <a:srgbClr val="0033CC"/>
                </a:solidFill>
                <a:latin typeface="+mj-lt"/>
                <a:ea typeface="+mj-ea"/>
                <a:cs typeface="+mj-cs"/>
              </a:rPr>
              <a:t>, and stability response </a:t>
            </a:r>
            <a:r>
              <a:rPr lang="en-US" sz="2400" i="0" kern="0" dirty="0" smtClean="0">
                <a:solidFill>
                  <a:srgbClr val="0033CC"/>
                </a:solidFill>
                <a:latin typeface="+mj-lt"/>
                <a:ea typeface="+mj-ea"/>
                <a:cs typeface="+mj-cs"/>
              </a:rPr>
              <a:t>to 3D fields </a:t>
            </a:r>
            <a:r>
              <a:rPr lang="en-US" sz="2400" i="0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(</a:t>
            </a:r>
            <a:r>
              <a:rPr lang="en-US" sz="2400" i="0" kern="0" dirty="0" smtClean="0">
                <a:solidFill>
                  <a:srgbClr val="FF0000"/>
                </a:solidFill>
              </a:rPr>
              <a:t>R11-4) </a:t>
            </a:r>
            <a:endParaRPr lang="en-US" sz="2400" i="0" kern="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3318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76200" y="1981200"/>
            <a:ext cx="6477000" cy="1676400"/>
          </a:xfrm>
          <a:prstGeom prst="rect">
            <a:avLst/>
          </a:prstGeom>
        </p:spPr>
        <p:txBody>
          <a:bodyPr/>
          <a:lstStyle/>
          <a:p>
            <a:pPr marL="225425" indent="-225425" eaLnBrk="0" hangingPunct="0"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400" b="0" i="0" kern="0" dirty="0">
                <a:solidFill>
                  <a:schemeClr val="tx1"/>
                </a:solidFill>
                <a:latin typeface="+mn-lt"/>
                <a:cs typeface="+mn-cs"/>
              </a:rPr>
              <a:t>ELMs stabilized by Li coatings</a:t>
            </a:r>
          </a:p>
          <a:p>
            <a:pPr marL="225425" indent="-225425" eaLnBrk="0" hangingPunct="0"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400" b="0" i="0" kern="0" dirty="0">
                <a:solidFill>
                  <a:schemeClr val="tx1"/>
                </a:solidFill>
                <a:latin typeface="+mn-lt"/>
                <a:cs typeface="+mn-cs"/>
              </a:rPr>
              <a:t>ELMs </a:t>
            </a:r>
            <a:r>
              <a:rPr lang="en-US" sz="2400" b="0" i="0" u="sng" kern="0" dirty="0">
                <a:solidFill>
                  <a:schemeClr val="tx1"/>
                </a:solidFill>
                <a:latin typeface="+mn-lt"/>
                <a:cs typeface="+mn-cs"/>
              </a:rPr>
              <a:t>triggered</a:t>
            </a:r>
            <a:r>
              <a:rPr lang="en-US" sz="2400" b="0" i="0" kern="0" dirty="0">
                <a:solidFill>
                  <a:schemeClr val="tx1"/>
                </a:solidFill>
                <a:latin typeface="+mn-lt"/>
                <a:cs typeface="+mn-cs"/>
              </a:rPr>
              <a:t> by 3D fields, not suppressed</a:t>
            </a:r>
          </a:p>
          <a:p>
            <a:pPr marL="463550" lvl="1" indent="-288925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2000" b="0" i="0" kern="0" dirty="0" smtClean="0">
                <a:solidFill>
                  <a:srgbClr val="3333CC"/>
                </a:solidFill>
                <a:latin typeface="+mn-lt"/>
                <a:cs typeface="+mn-cs"/>
              </a:rPr>
              <a:t>Profile changes from 3D fields depend on Li, </a:t>
            </a:r>
            <a:r>
              <a:rPr lang="en-US" sz="2000" b="0" i="0" kern="0" dirty="0" smtClean="0">
                <a:solidFill>
                  <a:srgbClr val="3333CC"/>
                </a:solidFill>
                <a:latin typeface="Symbol" pitchFamily="18" charset="2"/>
                <a:cs typeface="+mn-cs"/>
              </a:rPr>
              <a:t>n</a:t>
            </a:r>
            <a:r>
              <a:rPr lang="en-US" sz="2000" b="0" i="0" kern="0" dirty="0" smtClean="0">
                <a:solidFill>
                  <a:srgbClr val="3333CC"/>
                </a:solidFill>
                <a:latin typeface="+mn-lt"/>
                <a:cs typeface="+mn-cs"/>
              </a:rPr>
              <a:t>*, q</a:t>
            </a:r>
            <a:r>
              <a:rPr lang="en-US" sz="2000" b="0" i="0" kern="0" baseline="-25000" dirty="0" smtClean="0">
                <a:solidFill>
                  <a:srgbClr val="3333CC"/>
                </a:solidFill>
                <a:latin typeface="+mn-lt"/>
                <a:cs typeface="+mn-cs"/>
              </a:rPr>
              <a:t>95</a:t>
            </a:r>
            <a:endParaRPr lang="en-US" sz="2000" b="0" i="0" kern="0" baseline="-25000" dirty="0">
              <a:solidFill>
                <a:srgbClr val="3333CC"/>
              </a:solidFill>
              <a:latin typeface="+mn-lt"/>
              <a:cs typeface="+mn-cs"/>
            </a:endParaRPr>
          </a:p>
          <a:p>
            <a:pPr marL="920750" lvl="2" indent="-288925" eaLnBrk="0" hangingPunct="0">
              <a:spcBef>
                <a:spcPct val="20000"/>
              </a:spcBef>
              <a:buFontTx/>
              <a:buChar char="–"/>
              <a:defRPr/>
            </a:pPr>
            <a:endParaRPr lang="en-US" sz="2000" b="0" i="0" kern="0" dirty="0">
              <a:solidFill>
                <a:srgbClr val="3333CC"/>
              </a:solidFill>
              <a:latin typeface="+mn-lt"/>
              <a:cs typeface="+mn-cs"/>
            </a:endParaRPr>
          </a:p>
          <a:p>
            <a:pPr marL="463550" lvl="2" indent="225425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1800" b="0" i="0" kern="0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463550" lvl="2" indent="225425" eaLnBrk="0" hangingPunct="0">
              <a:spcBef>
                <a:spcPct val="20000"/>
              </a:spcBef>
              <a:buFontTx/>
              <a:buChar char="•"/>
              <a:defRPr/>
            </a:pPr>
            <a:endParaRPr lang="en-US" sz="1800" b="0" i="0" kern="0" dirty="0">
              <a:solidFill>
                <a:srgbClr val="FF0000"/>
              </a:solidFill>
              <a:latin typeface="+mn-lt"/>
              <a:cs typeface="+mn-cs"/>
            </a:endParaRPr>
          </a:p>
        </p:txBody>
      </p:sp>
      <p:cxnSp>
        <p:nvCxnSpPr>
          <p:cNvPr id="13320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13321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13322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 algn="ctr">
            <a:solidFill>
              <a:srgbClr val="FDFFFF"/>
            </a:solidFill>
            <a:round/>
            <a:headEnd/>
            <a:tailEnd/>
          </a:ln>
        </p:spPr>
      </p:cxnSp>
      <p:sp>
        <p:nvSpPr>
          <p:cNvPr id="20" name="Content Placeholder 2"/>
          <p:cNvSpPr txBox="1">
            <a:spLocks/>
          </p:cNvSpPr>
          <p:nvPr/>
        </p:nvSpPr>
        <p:spPr>
          <a:xfrm>
            <a:off x="76200" y="4495800"/>
            <a:ext cx="8915400" cy="1905000"/>
          </a:xfrm>
          <a:prstGeom prst="rect">
            <a:avLst/>
          </a:prstGeom>
        </p:spPr>
        <p:txBody>
          <a:bodyPr/>
          <a:lstStyle/>
          <a:p>
            <a:pPr marL="228600" indent="-2286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b="0" i="0" kern="0" dirty="0">
                <a:solidFill>
                  <a:schemeClr val="tx1"/>
                </a:solidFill>
                <a:latin typeface="+mn-lt"/>
                <a:cs typeface="+mn-cs"/>
              </a:rPr>
              <a:t>Will study possible mechanisms for modifying transport </a:t>
            </a:r>
          </a:p>
          <a:p>
            <a:pPr marL="228600" indent="-2286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b="0" i="0" kern="0" dirty="0">
                <a:solidFill>
                  <a:schemeClr val="tx1"/>
                </a:solidFill>
                <a:latin typeface="+mn-lt"/>
                <a:cs typeface="+mn-cs"/>
              </a:rPr>
              <a:t>Pedestal turbulence trends: </a:t>
            </a:r>
            <a:r>
              <a:rPr lang="en-US" sz="2000" b="0" i="0" kern="0" dirty="0">
                <a:solidFill>
                  <a:srgbClr val="0000FF"/>
                </a:solidFill>
                <a:latin typeface="+mn-lt"/>
              </a:rPr>
              <a:t>BES, high-k scattering, gas-puff imaging</a:t>
            </a:r>
          </a:p>
          <a:p>
            <a:pPr marL="228600" indent="-2286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b="0" i="0" kern="0" dirty="0">
                <a:solidFill>
                  <a:schemeClr val="tx1"/>
                </a:solidFill>
                <a:latin typeface="+mn-lt"/>
                <a:cs typeface="+mn-cs"/>
              </a:rPr>
              <a:t>Transport response: </a:t>
            </a:r>
            <a:r>
              <a:rPr lang="en-US" sz="2000" b="0" i="0" kern="0" dirty="0">
                <a:solidFill>
                  <a:srgbClr val="0000FF"/>
                </a:solidFill>
                <a:latin typeface="+mn-lt"/>
              </a:rPr>
              <a:t>Improved Thomson, impurity injection, edge SXR</a:t>
            </a:r>
          </a:p>
          <a:p>
            <a:pPr marL="228600" indent="-2286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b="0" i="0" dirty="0" smtClean="0">
                <a:solidFill>
                  <a:schemeClr val="tx1"/>
                </a:solidFill>
                <a:latin typeface="Helvetica" pitchFamily="34" charset="0"/>
              </a:rPr>
              <a:t>Also supports </a:t>
            </a:r>
            <a:r>
              <a:rPr lang="en-US" sz="2400" i="0" dirty="0" smtClean="0">
                <a:solidFill>
                  <a:srgbClr val="FF0000"/>
                </a:solidFill>
              </a:rPr>
              <a:t>FY</a:t>
            </a:r>
            <a:r>
              <a:rPr lang="en-US" sz="2400" i="0" dirty="0" smtClean="0">
                <a:solidFill>
                  <a:srgbClr val="FF0000"/>
                </a:solidFill>
                <a:latin typeface="Helvetica" pitchFamily="34" charset="0"/>
              </a:rPr>
              <a:t>11 </a:t>
            </a:r>
            <a:r>
              <a:rPr lang="en-US" sz="2400" i="0" dirty="0">
                <a:solidFill>
                  <a:srgbClr val="FF0000"/>
                </a:solidFill>
                <a:latin typeface="Helvetica" pitchFamily="34" charset="0"/>
              </a:rPr>
              <a:t>JRT </a:t>
            </a:r>
            <a:r>
              <a:rPr lang="en-US" sz="2400" b="0" i="0" dirty="0">
                <a:solidFill>
                  <a:schemeClr val="tx1"/>
                </a:solidFill>
                <a:latin typeface="Helvetica" pitchFamily="34" charset="0"/>
              </a:rPr>
              <a:t>on H-mode pedestal structure</a:t>
            </a:r>
            <a:endParaRPr lang="en-US" sz="2400" b="0" i="0" kern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52400" y="990600"/>
            <a:ext cx="647700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400" i="0" kern="0" dirty="0">
                <a:solidFill>
                  <a:srgbClr val="009999"/>
                </a:solidFill>
                <a:latin typeface="Helvetica" pitchFamily="34" charset="0"/>
              </a:rPr>
              <a:t>NSTX provides unique data to understand response to 3D fields for ELM control:</a:t>
            </a:r>
          </a:p>
        </p:txBody>
      </p:sp>
      <p:sp>
        <p:nvSpPr>
          <p:cNvPr id="13325" name="Left Brace 24"/>
          <p:cNvSpPr>
            <a:spLocks/>
          </p:cNvSpPr>
          <p:nvPr/>
        </p:nvSpPr>
        <p:spPr bwMode="auto">
          <a:xfrm>
            <a:off x="6499225" y="1066800"/>
            <a:ext cx="358775" cy="2514600"/>
          </a:xfrm>
          <a:prstGeom prst="leftBrace">
            <a:avLst>
              <a:gd name="adj1" fmla="val 39360"/>
              <a:gd name="adj2" fmla="val 75507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 i="0"/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6880225" y="990600"/>
            <a:ext cx="2263775" cy="2971800"/>
            <a:chOff x="6879771" y="1295400"/>
            <a:chExt cx="2264229" cy="2971800"/>
          </a:xfrm>
        </p:grpSpPr>
        <p:pic>
          <p:nvPicPr>
            <p:cNvPr id="13327" name="Picture 1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79771" y="1295400"/>
              <a:ext cx="2264229" cy="297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29" name="TextBox 15"/>
            <p:cNvSpPr txBox="1">
              <a:spLocks noChangeArrowheads="1"/>
            </p:cNvSpPr>
            <p:nvPr/>
          </p:nvSpPr>
          <p:spPr bwMode="auto">
            <a:xfrm>
              <a:off x="7524931" y="1991380"/>
              <a:ext cx="933269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chemeClr val="tx1"/>
                  </a:solidFill>
                </a:rPr>
                <a:t>No n=3</a:t>
              </a:r>
            </a:p>
            <a:p>
              <a:r>
                <a:rPr lang="en-US" sz="1400">
                  <a:solidFill>
                    <a:srgbClr val="FF0000"/>
                  </a:solidFill>
                </a:rPr>
                <a:t>With n=3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7391400" y="457200"/>
            <a:ext cx="1053815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137160" tIns="0" bIns="0" rtlCol="0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R11-4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86000" y="5867400"/>
            <a:ext cx="1386854" cy="30777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137160" tIns="0" bIns="0" rtlCol="0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FY11 JRT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467600" y="3951780"/>
            <a:ext cx="1524000" cy="467820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tIns="18288" rIns="45720" bIns="18288" rtlCol="0">
            <a:spAutoFit/>
          </a:bodyPr>
          <a:lstStyle/>
          <a:p>
            <a:pPr marL="57150" indent="-57150">
              <a:buFont typeface="Arial" pitchFamily="34" charset="0"/>
              <a:buChar char="•"/>
            </a:pPr>
            <a:r>
              <a:rPr lang="it-IT" sz="700" i="0" dirty="0" smtClean="0">
                <a:solidFill>
                  <a:schemeClr val="tx2"/>
                </a:solidFill>
                <a:latin typeface="Arial Narrow" pitchFamily="34" charset="0"/>
              </a:rPr>
              <a:t>J. Canik, IAEA FEC 2010 Oral, EXC/8-1</a:t>
            </a:r>
          </a:p>
          <a:p>
            <a:pPr marL="57150" indent="-57150">
              <a:buFont typeface="Arial" pitchFamily="34" charset="0"/>
              <a:buChar char="•"/>
            </a:pPr>
            <a:r>
              <a:rPr lang="it-IT" sz="700" i="0" dirty="0" smtClean="0">
                <a:solidFill>
                  <a:schemeClr val="tx2"/>
                </a:solidFill>
                <a:latin typeface="Arial Narrow" pitchFamily="34" charset="0"/>
              </a:rPr>
              <a:t>J. Canik, NF 50 (2010) 064016</a:t>
            </a:r>
          </a:p>
          <a:p>
            <a:pPr marL="57150" indent="-57150">
              <a:buFont typeface="Arial" pitchFamily="34" charset="0"/>
              <a:buChar char="•"/>
            </a:pPr>
            <a:r>
              <a:rPr lang="it-IT" sz="700" i="0" dirty="0" smtClean="0">
                <a:solidFill>
                  <a:schemeClr val="tx2"/>
                </a:solidFill>
                <a:latin typeface="Arial Narrow" pitchFamily="34" charset="0"/>
              </a:rPr>
              <a:t>J. Canik, NF 50 (2010) 034012</a:t>
            </a:r>
          </a:p>
          <a:p>
            <a:pPr marL="57150" indent="-57150">
              <a:buFont typeface="Arial" pitchFamily="34" charset="0"/>
              <a:buChar char="•"/>
            </a:pPr>
            <a:r>
              <a:rPr lang="it-IT" sz="700" i="0" dirty="0" smtClean="0">
                <a:solidFill>
                  <a:schemeClr val="tx2"/>
                </a:solidFill>
                <a:latin typeface="Arial Narrow" pitchFamily="34" charset="0"/>
              </a:rPr>
              <a:t>J. Canik, PRL </a:t>
            </a:r>
            <a:r>
              <a:rPr lang="en-US" sz="700" i="0" dirty="0" smtClean="0">
                <a:solidFill>
                  <a:schemeClr val="tx2"/>
                </a:solidFill>
                <a:latin typeface="Arial Narrow" pitchFamily="34" charset="0"/>
              </a:rPr>
              <a:t>104 (4), 045001 (2010)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229600" y="2438400"/>
            <a:ext cx="685800" cy="203133"/>
          </a:xfrm>
          <a:prstGeom prst="rect">
            <a:avLst/>
          </a:prstGeom>
          <a:solidFill>
            <a:srgbClr val="CCECFF"/>
          </a:solidFill>
          <a:ln w="31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tIns="0" rIns="45720" bIns="18288" rtlCol="0">
            <a:spAutoFit/>
          </a:bodyPr>
          <a:lstStyle/>
          <a:p>
            <a:pPr marL="57150" indent="-57150" algn="ctr"/>
            <a:r>
              <a:rPr lang="en-US" i="0" dirty="0" smtClean="0">
                <a:solidFill>
                  <a:schemeClr val="tx2"/>
                </a:solidFill>
                <a:latin typeface="Arial Narrow" pitchFamily="34" charset="0"/>
              </a:rPr>
              <a:t>ORNL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dirty="0" smtClean="0"/>
              <a:t>NSTX successfully completed annual research milestones and is prepared to complete upcoming FY11-12 milestones </a:t>
            </a:r>
            <a:br>
              <a:rPr lang="en-US" dirty="0" smtClean="0"/>
            </a:br>
            <a:r>
              <a:rPr lang="en-US" sz="1800" dirty="0" smtClean="0"/>
              <a:t>( blue = completed, </a:t>
            </a:r>
            <a:r>
              <a:rPr lang="en-US" sz="1800" dirty="0" smtClean="0">
                <a:solidFill>
                  <a:srgbClr val="FF0000"/>
                </a:solidFill>
              </a:rPr>
              <a:t>red = ongoing/future, </a:t>
            </a:r>
            <a:r>
              <a:rPr lang="en-US" sz="1800" b="0" i="1" dirty="0" smtClean="0">
                <a:solidFill>
                  <a:srgbClr val="009999"/>
                </a:solidFill>
              </a:rPr>
              <a:t>green = incremental </a:t>
            </a:r>
            <a:r>
              <a:rPr lang="en-US" sz="1800" dirty="0" smtClean="0"/>
              <a:t>)</a:t>
            </a:r>
            <a:endParaRPr lang="en-US" sz="2000" dirty="0" smtClean="0"/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88265" y="1240969"/>
            <a:ext cx="908685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342900" indent="-342900" algn="r" eaLnBrk="0" hangingPunct="0">
              <a:lnSpc>
                <a:spcPct val="80000"/>
              </a:lnSpc>
            </a:pPr>
            <a:r>
              <a:rPr lang="en-US" i="0" dirty="0" smtClean="0">
                <a:latin typeface="Arial Narrow" pitchFamily="34" charset="0"/>
              </a:rPr>
              <a:t>Run </a:t>
            </a:r>
            <a:r>
              <a:rPr lang="en-US" i="0" dirty="0">
                <a:latin typeface="Arial Narrow" pitchFamily="34" charset="0"/>
              </a:rPr>
              <a:t>Weeks:</a:t>
            </a: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64135" y="1490918"/>
            <a:ext cx="3060065" cy="4681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marL="171450" indent="-171450">
              <a:lnSpc>
                <a:spcPct val="120000"/>
              </a:lnSpc>
              <a:buFont typeface="Wingdings" pitchFamily="2" charset="2"/>
              <a:buChar char="§"/>
            </a:pPr>
            <a:r>
              <a:rPr lang="en-US" sz="1400" i="0" u="sng" dirty="0">
                <a:solidFill>
                  <a:schemeClr val="tx1"/>
                </a:solidFill>
                <a:latin typeface="Arial Narrow" pitchFamily="34" charset="0"/>
              </a:rPr>
              <a:t>Transport &amp; Turbulence</a:t>
            </a:r>
          </a:p>
          <a:p>
            <a:pPr marL="171450" indent="-171450">
              <a:lnSpc>
                <a:spcPct val="120000"/>
              </a:lnSpc>
              <a:buFont typeface="Wingdings" pitchFamily="2" charset="2"/>
              <a:buChar char="§"/>
            </a:pPr>
            <a:endParaRPr lang="en-US" i="0" u="sng" dirty="0">
              <a:solidFill>
                <a:schemeClr val="tx1"/>
              </a:solidFill>
              <a:latin typeface="Arial Narrow" pitchFamily="34" charset="0"/>
            </a:endParaRPr>
          </a:p>
          <a:p>
            <a:pPr marL="171450" indent="-171450">
              <a:lnSpc>
                <a:spcPct val="120000"/>
              </a:lnSpc>
              <a:buFont typeface="Wingdings" pitchFamily="2" charset="2"/>
              <a:buChar char="§"/>
            </a:pPr>
            <a:r>
              <a:rPr lang="en-US" sz="1400" i="0" u="sng" dirty="0">
                <a:solidFill>
                  <a:schemeClr val="tx1"/>
                </a:solidFill>
                <a:latin typeface="Arial Narrow" pitchFamily="34" charset="0"/>
              </a:rPr>
              <a:t>Macroscopic Stability</a:t>
            </a:r>
          </a:p>
          <a:p>
            <a:pPr marL="171450" indent="-171450">
              <a:lnSpc>
                <a:spcPct val="120000"/>
              </a:lnSpc>
              <a:buFont typeface="Wingdings" pitchFamily="2" charset="2"/>
              <a:buChar char="§"/>
            </a:pPr>
            <a:endParaRPr lang="en-US" sz="1400" i="0" u="sng" dirty="0">
              <a:solidFill>
                <a:schemeClr val="tx1"/>
              </a:solidFill>
              <a:latin typeface="Arial Narrow" pitchFamily="34" charset="0"/>
            </a:endParaRPr>
          </a:p>
          <a:p>
            <a:pPr marL="171450" indent="-171450">
              <a:lnSpc>
                <a:spcPct val="120000"/>
              </a:lnSpc>
              <a:buFont typeface="Wingdings" pitchFamily="2" charset="2"/>
              <a:buChar char="§"/>
            </a:pPr>
            <a:endParaRPr lang="en-US" sz="1400" i="0" u="sng" dirty="0">
              <a:solidFill>
                <a:schemeClr val="tx1"/>
              </a:solidFill>
              <a:latin typeface="Arial Narrow" pitchFamily="34" charset="0"/>
            </a:endParaRPr>
          </a:p>
          <a:p>
            <a:pPr marL="171450" indent="-171450">
              <a:lnSpc>
                <a:spcPct val="120000"/>
              </a:lnSpc>
              <a:buFont typeface="Wingdings" pitchFamily="2" charset="2"/>
              <a:buChar char="§"/>
            </a:pPr>
            <a:r>
              <a:rPr lang="en-US" sz="1400" i="0" u="sng" dirty="0">
                <a:solidFill>
                  <a:schemeClr val="tx1"/>
                </a:solidFill>
                <a:latin typeface="Arial Narrow" pitchFamily="34" charset="0"/>
              </a:rPr>
              <a:t>Boundary/Lithium Physics</a:t>
            </a:r>
          </a:p>
          <a:p>
            <a:pPr marL="171450" indent="-171450">
              <a:lnSpc>
                <a:spcPct val="120000"/>
              </a:lnSpc>
              <a:buFont typeface="Wingdings" pitchFamily="2" charset="2"/>
              <a:buChar char="§"/>
            </a:pPr>
            <a:endParaRPr lang="en-US" sz="1050" i="0" u="sng" dirty="0">
              <a:solidFill>
                <a:schemeClr val="tx1"/>
              </a:solidFill>
              <a:latin typeface="Arial Narrow" pitchFamily="34" charset="0"/>
            </a:endParaRPr>
          </a:p>
          <a:p>
            <a:pPr marL="171450" indent="-171450">
              <a:lnSpc>
                <a:spcPct val="120000"/>
              </a:lnSpc>
              <a:buFont typeface="Wingdings" pitchFamily="2" charset="2"/>
              <a:buChar char="§"/>
            </a:pPr>
            <a:endParaRPr lang="en-US" sz="900" i="0" u="sng" dirty="0">
              <a:solidFill>
                <a:schemeClr val="tx1"/>
              </a:solidFill>
              <a:latin typeface="Arial Narrow" pitchFamily="34" charset="0"/>
            </a:endParaRPr>
          </a:p>
          <a:p>
            <a:pPr marL="171450" indent="-171450">
              <a:lnSpc>
                <a:spcPct val="120000"/>
              </a:lnSpc>
              <a:buFont typeface="Wingdings" pitchFamily="2" charset="2"/>
              <a:buChar char="§"/>
            </a:pPr>
            <a:r>
              <a:rPr lang="en-US" sz="1400" i="0" u="sng" dirty="0" smtClean="0">
                <a:solidFill>
                  <a:schemeClr val="tx1"/>
                </a:solidFill>
                <a:latin typeface="Arial Narrow" pitchFamily="34" charset="0"/>
              </a:rPr>
              <a:t>Waves and Energetic Particles</a:t>
            </a:r>
            <a:endParaRPr lang="en-US" sz="1400" i="0" u="sng" dirty="0">
              <a:solidFill>
                <a:schemeClr val="tx1"/>
              </a:solidFill>
              <a:latin typeface="Arial Narrow" pitchFamily="34" charset="0"/>
            </a:endParaRPr>
          </a:p>
          <a:p>
            <a:pPr marL="171450" indent="-171450">
              <a:lnSpc>
                <a:spcPct val="120000"/>
              </a:lnSpc>
              <a:buFont typeface="Wingdings" pitchFamily="2" charset="2"/>
              <a:buChar char="§"/>
            </a:pPr>
            <a:endParaRPr lang="en-US" sz="900" i="0" u="sng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marL="171450" indent="-171450">
              <a:lnSpc>
                <a:spcPct val="120000"/>
              </a:lnSpc>
              <a:buFont typeface="Wingdings" pitchFamily="2" charset="2"/>
              <a:buChar char="§"/>
            </a:pPr>
            <a:endParaRPr lang="en-US" sz="1400" i="0" u="sng" dirty="0">
              <a:solidFill>
                <a:schemeClr val="tx1"/>
              </a:solidFill>
              <a:latin typeface="Arial Narrow" pitchFamily="34" charset="0"/>
            </a:endParaRPr>
          </a:p>
          <a:p>
            <a:pPr marL="171450" indent="-171450">
              <a:lnSpc>
                <a:spcPct val="120000"/>
              </a:lnSpc>
              <a:buFont typeface="Wingdings" pitchFamily="2" charset="2"/>
              <a:buChar char="§"/>
            </a:pPr>
            <a:r>
              <a:rPr lang="en-US" sz="1400" i="0" u="sng" dirty="0">
                <a:solidFill>
                  <a:schemeClr val="tx1"/>
                </a:solidFill>
                <a:latin typeface="Arial Narrow" pitchFamily="34" charset="0"/>
              </a:rPr>
              <a:t>Solenoid-free start-up, ramp-up</a:t>
            </a:r>
          </a:p>
          <a:p>
            <a:pPr marL="171450" indent="-171450">
              <a:lnSpc>
                <a:spcPct val="120000"/>
              </a:lnSpc>
              <a:buFont typeface="Wingdings" pitchFamily="2" charset="2"/>
              <a:buChar char="§"/>
            </a:pPr>
            <a:endParaRPr lang="en-US" i="0" u="sng" dirty="0">
              <a:solidFill>
                <a:schemeClr val="tx1"/>
              </a:solidFill>
              <a:latin typeface="Arial Narrow" pitchFamily="34" charset="0"/>
            </a:endParaRPr>
          </a:p>
          <a:p>
            <a:pPr marL="171450" indent="-171450">
              <a:lnSpc>
                <a:spcPct val="120000"/>
              </a:lnSpc>
              <a:buFont typeface="Wingdings" pitchFamily="2" charset="2"/>
              <a:buChar char="§"/>
            </a:pPr>
            <a:r>
              <a:rPr lang="en-US" sz="1400" i="0" u="sng" dirty="0">
                <a:solidFill>
                  <a:schemeClr val="tx1"/>
                </a:solidFill>
                <a:latin typeface="Arial Narrow" pitchFamily="34" charset="0"/>
              </a:rPr>
              <a:t>Advanced Scenarios &amp; Control </a:t>
            </a:r>
          </a:p>
          <a:p>
            <a:pPr marL="171450" indent="-171450">
              <a:lnSpc>
                <a:spcPct val="120000"/>
              </a:lnSpc>
              <a:buFont typeface="Wingdings" pitchFamily="2" charset="2"/>
              <a:buChar char="§"/>
            </a:pPr>
            <a:endParaRPr lang="en-US" sz="1000" i="0" u="sng" dirty="0" smtClean="0">
              <a:solidFill>
                <a:schemeClr val="tx1"/>
              </a:solidFill>
              <a:latin typeface="Arial Narrow" pitchFamily="34" charset="0"/>
            </a:endParaRPr>
          </a:p>
          <a:p>
            <a:pPr marL="171450" indent="-171450">
              <a:lnSpc>
                <a:spcPct val="120000"/>
              </a:lnSpc>
              <a:buFont typeface="Wingdings" pitchFamily="2" charset="2"/>
              <a:buChar char="§"/>
            </a:pPr>
            <a:endParaRPr lang="en-US" sz="1600" i="0" u="sng" dirty="0">
              <a:solidFill>
                <a:schemeClr val="tx1"/>
              </a:solidFill>
              <a:latin typeface="Arial Narrow" pitchFamily="34" charset="0"/>
            </a:endParaRPr>
          </a:p>
          <a:p>
            <a:pPr marL="171450" indent="-171450">
              <a:lnSpc>
                <a:spcPct val="120000"/>
              </a:lnSpc>
              <a:buFont typeface="Wingdings" pitchFamily="2" charset="2"/>
              <a:buChar char="§"/>
            </a:pPr>
            <a:r>
              <a:rPr lang="en-US" sz="1400" i="0" u="sng" dirty="0">
                <a:solidFill>
                  <a:schemeClr val="tx1"/>
                </a:solidFill>
                <a:latin typeface="Arial Narrow" pitchFamily="34" charset="0"/>
              </a:rPr>
              <a:t>ITER urgent needs, cross-cutting</a:t>
            </a:r>
          </a:p>
          <a:p>
            <a:pPr marL="171450" indent="-171450">
              <a:lnSpc>
                <a:spcPct val="120000"/>
              </a:lnSpc>
              <a:buFont typeface="Wingdings" pitchFamily="2" charset="2"/>
              <a:buChar char="§"/>
            </a:pPr>
            <a:endParaRPr lang="en-US" sz="900" i="0" u="sng" dirty="0">
              <a:solidFill>
                <a:schemeClr val="tx1"/>
              </a:solidFill>
              <a:latin typeface="Arial Narrow" pitchFamily="34" charset="0"/>
            </a:endParaRPr>
          </a:p>
          <a:p>
            <a:pPr marL="171450" indent="-171450">
              <a:lnSpc>
                <a:spcPct val="120000"/>
              </a:lnSpc>
              <a:buFont typeface="Wingdings" pitchFamily="2" charset="2"/>
              <a:buChar char="§"/>
            </a:pPr>
            <a:r>
              <a:rPr lang="en-US" sz="600" i="0" dirty="0">
                <a:solidFill>
                  <a:schemeClr val="tx1"/>
                </a:solidFill>
                <a:latin typeface="Arial Narrow" pitchFamily="34" charset="0"/>
              </a:rPr>
              <a:t> </a:t>
            </a:r>
          </a:p>
          <a:p>
            <a:pPr marL="171450" indent="-171450">
              <a:lnSpc>
                <a:spcPct val="120000"/>
              </a:lnSpc>
              <a:buFont typeface="Wingdings" pitchFamily="2" charset="2"/>
              <a:buChar char="§"/>
            </a:pPr>
            <a:r>
              <a:rPr lang="en-US" sz="1400" i="0" dirty="0">
                <a:solidFill>
                  <a:schemeClr val="tx1"/>
                </a:solidFill>
                <a:latin typeface="Arial Narrow" pitchFamily="34" charset="0"/>
              </a:rPr>
              <a:t>Joint Research Targets (3 US facilities):</a:t>
            </a: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4849257" y="1003756"/>
            <a:ext cx="2138045" cy="21544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tIns="0" bIns="0">
            <a:spAutoFit/>
          </a:bodyPr>
          <a:lstStyle/>
          <a:p>
            <a:pPr algn="ctr"/>
            <a:r>
              <a:rPr lang="en-US" sz="1400" i="0"/>
              <a:t>FY2011</a:t>
            </a: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2671842" y="1003756"/>
            <a:ext cx="2138045" cy="21544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tIns="0" bIns="0">
            <a:spAutoFit/>
          </a:bodyPr>
          <a:lstStyle/>
          <a:p>
            <a:pPr algn="ctr"/>
            <a:r>
              <a:rPr lang="en-US" sz="1400" i="0"/>
              <a:t>FY2010</a:t>
            </a:r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7019687" y="1003756"/>
            <a:ext cx="2022475" cy="21544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tIns="0" bIns="0">
            <a:spAutoFit/>
          </a:bodyPr>
          <a:lstStyle/>
          <a:p>
            <a:pPr algn="ctr"/>
            <a:r>
              <a:rPr lang="en-US" sz="1400" i="0" dirty="0"/>
              <a:t>FY2012</a:t>
            </a:r>
          </a:p>
        </p:txBody>
      </p:sp>
      <p:sp>
        <p:nvSpPr>
          <p:cNvPr id="18444" name="Text Box 12"/>
          <p:cNvSpPr txBox="1">
            <a:spLocks noChangeArrowheads="1"/>
          </p:cNvSpPr>
          <p:nvPr/>
        </p:nvSpPr>
        <p:spPr bwMode="auto">
          <a:xfrm>
            <a:off x="4974352" y="1752600"/>
            <a:ext cx="1964690" cy="274947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lIns="45720" tIns="9144" rIns="0" bIns="9144">
            <a:spAutoFit/>
          </a:bodyPr>
          <a:lstStyle/>
          <a:p>
            <a:pPr>
              <a:lnSpc>
                <a:spcPts val="1000"/>
              </a:lnSpc>
            </a:pPr>
            <a:r>
              <a:rPr lang="en-US" sz="1050" i="0" dirty="0" smtClean="0">
                <a:solidFill>
                  <a:srgbClr val="FF0000"/>
                </a:solidFill>
                <a:latin typeface="Arial Narrow" pitchFamily="34" charset="0"/>
              </a:rPr>
              <a:t>Measure fluctuations responsible </a:t>
            </a:r>
            <a:r>
              <a:rPr lang="en-US" sz="1050" i="0" dirty="0">
                <a:solidFill>
                  <a:srgbClr val="FF0000"/>
                </a:solidFill>
                <a:latin typeface="Arial Narrow" pitchFamily="34" charset="0"/>
              </a:rPr>
              <a:t>for </a:t>
            </a:r>
            <a:r>
              <a:rPr lang="en-US" sz="1050" i="0" dirty="0" smtClean="0">
                <a:solidFill>
                  <a:srgbClr val="FF0000"/>
                </a:solidFill>
                <a:latin typeface="Arial Narrow" pitchFamily="34" charset="0"/>
              </a:rPr>
              <a:t>electron</a:t>
            </a:r>
            <a:r>
              <a:rPr lang="en-US" sz="1050" i="0" dirty="0">
                <a:solidFill>
                  <a:srgbClr val="FF0000"/>
                </a:solidFill>
                <a:latin typeface="Arial Narrow" pitchFamily="34" charset="0"/>
              </a:rPr>
              <a:t>, ion, </a:t>
            </a:r>
            <a:r>
              <a:rPr lang="en-US" sz="1050" i="0" dirty="0" smtClean="0">
                <a:solidFill>
                  <a:srgbClr val="FF0000"/>
                </a:solidFill>
                <a:latin typeface="Arial Narrow" pitchFamily="34" charset="0"/>
              </a:rPr>
              <a:t>impurity transport</a:t>
            </a:r>
            <a:endParaRPr lang="en-US" sz="1050" i="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8445" name="Text Box 13"/>
          <p:cNvSpPr txBox="1">
            <a:spLocks noChangeArrowheads="1"/>
          </p:cNvSpPr>
          <p:nvPr/>
        </p:nvSpPr>
        <p:spPr bwMode="auto">
          <a:xfrm>
            <a:off x="2812812" y="3124200"/>
            <a:ext cx="1997075" cy="309315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20" tIns="9144" rIns="0" bIns="9144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50" i="0" dirty="0">
                <a:solidFill>
                  <a:schemeClr val="accent2"/>
                </a:solidFill>
                <a:latin typeface="Arial Narrow" pitchFamily="34" charset="0"/>
              </a:rPr>
              <a:t>Assess H-mode </a:t>
            </a:r>
            <a:r>
              <a:rPr lang="en-US" sz="1050" i="0" dirty="0" smtClean="0">
                <a:solidFill>
                  <a:schemeClr val="accent2"/>
                </a:solidFill>
                <a:latin typeface="Arial Narrow" pitchFamily="34" charset="0"/>
              </a:rPr>
              <a:t>characteristics vs.</a:t>
            </a:r>
            <a:endParaRPr lang="en-US" sz="1050" i="0" dirty="0">
              <a:solidFill>
                <a:schemeClr val="accent2"/>
              </a:solidFill>
              <a:latin typeface="Arial Narrow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1050" i="0" dirty="0" err="1" smtClean="0">
                <a:solidFill>
                  <a:schemeClr val="accent2"/>
                </a:solidFill>
                <a:latin typeface="Arial Narrow" pitchFamily="34" charset="0"/>
              </a:rPr>
              <a:t>collisionality</a:t>
            </a:r>
            <a:r>
              <a:rPr lang="en-US" sz="1050" i="0" dirty="0" smtClean="0">
                <a:solidFill>
                  <a:schemeClr val="accent2"/>
                </a:solidFill>
                <a:latin typeface="Arial Narrow" pitchFamily="34" charset="0"/>
              </a:rPr>
              <a:t> </a:t>
            </a:r>
            <a:r>
              <a:rPr lang="en-US" sz="1050" i="0" dirty="0">
                <a:solidFill>
                  <a:schemeClr val="accent2"/>
                </a:solidFill>
                <a:latin typeface="Arial Narrow" pitchFamily="34" charset="0"/>
              </a:rPr>
              <a:t>and </a:t>
            </a:r>
            <a:r>
              <a:rPr lang="en-US" sz="1050" i="0" dirty="0" smtClean="0">
                <a:solidFill>
                  <a:schemeClr val="accent2"/>
                </a:solidFill>
                <a:latin typeface="Arial Narrow" pitchFamily="34" charset="0"/>
              </a:rPr>
              <a:t>Li </a:t>
            </a:r>
            <a:r>
              <a:rPr lang="en-US" sz="1050" i="0" dirty="0">
                <a:solidFill>
                  <a:schemeClr val="accent2"/>
                </a:solidFill>
                <a:latin typeface="Arial Narrow" pitchFamily="34" charset="0"/>
              </a:rPr>
              <a:t>conditioning</a:t>
            </a:r>
          </a:p>
        </p:txBody>
      </p:sp>
      <p:sp>
        <p:nvSpPr>
          <p:cNvPr id="18446" name="Text Box 14"/>
          <p:cNvSpPr txBox="1">
            <a:spLocks noChangeArrowheads="1"/>
          </p:cNvSpPr>
          <p:nvPr/>
        </p:nvSpPr>
        <p:spPr bwMode="auto">
          <a:xfrm>
            <a:off x="4974352" y="6243885"/>
            <a:ext cx="1964690" cy="309315"/>
          </a:xfrm>
          <a:prstGeom prst="rect">
            <a:avLst/>
          </a:prstGeom>
          <a:solidFill>
            <a:srgbClr val="EAEAEA"/>
          </a:solidFill>
          <a:ln w="6350">
            <a:solidFill>
              <a:srgbClr val="B2B2B2"/>
            </a:solidFill>
            <a:miter lim="800000"/>
            <a:headEnd/>
            <a:tailEnd/>
          </a:ln>
        </p:spPr>
        <p:txBody>
          <a:bodyPr lIns="45720" tIns="9144" rIns="0" bIns="9144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50" i="0">
                <a:solidFill>
                  <a:srgbClr val="FF0000"/>
                </a:solidFill>
                <a:latin typeface="Arial Narrow" pitchFamily="34" charset="0"/>
              </a:rPr>
              <a:t>Characterize H-mode </a:t>
            </a:r>
          </a:p>
          <a:p>
            <a:pPr>
              <a:lnSpc>
                <a:spcPct val="90000"/>
              </a:lnSpc>
            </a:pPr>
            <a:r>
              <a:rPr lang="en-US" sz="1050" i="0">
                <a:solidFill>
                  <a:srgbClr val="FF0000"/>
                </a:solidFill>
                <a:latin typeface="Arial Narrow" pitchFamily="34" charset="0"/>
              </a:rPr>
              <a:t>pedestal structure</a:t>
            </a:r>
          </a:p>
        </p:txBody>
      </p:sp>
      <p:sp>
        <p:nvSpPr>
          <p:cNvPr id="18447" name="Text Box 15"/>
          <p:cNvSpPr txBox="1">
            <a:spLocks noChangeArrowheads="1"/>
          </p:cNvSpPr>
          <p:nvPr/>
        </p:nvSpPr>
        <p:spPr bwMode="auto">
          <a:xfrm>
            <a:off x="2828688" y="6248400"/>
            <a:ext cx="1981200" cy="309315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20" tIns="9144" rIns="0" bIns="9144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50" i="0" dirty="0">
                <a:solidFill>
                  <a:schemeClr val="accent2"/>
                </a:solidFill>
                <a:latin typeface="Arial Narrow" pitchFamily="34" charset="0"/>
              </a:rPr>
              <a:t>Understanding of </a:t>
            </a:r>
            <a:r>
              <a:rPr lang="en-US" sz="1050" i="0" dirty="0" err="1">
                <a:solidFill>
                  <a:schemeClr val="accent2"/>
                </a:solidFill>
                <a:latin typeface="Arial Narrow" pitchFamily="34" charset="0"/>
              </a:rPr>
              <a:t>divertor</a:t>
            </a:r>
            <a:r>
              <a:rPr lang="en-US" sz="1050" i="0" dirty="0">
                <a:solidFill>
                  <a:schemeClr val="accent2"/>
                </a:solidFill>
                <a:latin typeface="Arial Narrow" pitchFamily="34" charset="0"/>
              </a:rPr>
              <a:t>  </a:t>
            </a:r>
            <a:r>
              <a:rPr lang="en-US" sz="1050" i="0" dirty="0" smtClean="0">
                <a:solidFill>
                  <a:schemeClr val="accent2"/>
                </a:solidFill>
                <a:latin typeface="Arial Narrow" pitchFamily="34" charset="0"/>
              </a:rPr>
              <a:t>heat flux and </a:t>
            </a:r>
            <a:r>
              <a:rPr lang="en-US" sz="1050" i="0" dirty="0">
                <a:solidFill>
                  <a:schemeClr val="accent2"/>
                </a:solidFill>
                <a:latin typeface="Arial Narrow" pitchFamily="34" charset="0"/>
              </a:rPr>
              <a:t>transport in scrape-off layer</a:t>
            </a:r>
          </a:p>
        </p:txBody>
      </p:sp>
      <p:sp>
        <p:nvSpPr>
          <p:cNvPr id="18448" name="Text Box 16"/>
          <p:cNvSpPr txBox="1">
            <a:spLocks noChangeArrowheads="1"/>
          </p:cNvSpPr>
          <p:nvPr/>
        </p:nvSpPr>
        <p:spPr bwMode="auto">
          <a:xfrm>
            <a:off x="7103110" y="3100388"/>
            <a:ext cx="1964690" cy="454740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lIns="45720" tIns="9144" rIns="0" bIns="9144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50" i="0">
                <a:solidFill>
                  <a:srgbClr val="FF0000"/>
                </a:solidFill>
                <a:latin typeface="Arial Narrow" pitchFamily="34" charset="0"/>
              </a:rPr>
              <a:t>Assess relationship between lithium-conditioned surface composition and plasma behavior</a:t>
            </a:r>
          </a:p>
        </p:txBody>
      </p:sp>
      <p:sp>
        <p:nvSpPr>
          <p:cNvPr id="18449" name="Text Box 18"/>
          <p:cNvSpPr txBox="1">
            <a:spLocks noChangeArrowheads="1"/>
          </p:cNvSpPr>
          <p:nvPr/>
        </p:nvSpPr>
        <p:spPr bwMode="auto">
          <a:xfrm>
            <a:off x="4974352" y="2421382"/>
            <a:ext cx="1964690" cy="309315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lIns="45720" tIns="9144" rIns="0" bIns="9144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50" i="0" dirty="0">
                <a:solidFill>
                  <a:srgbClr val="FF0000"/>
                </a:solidFill>
                <a:latin typeface="Arial Narrow" pitchFamily="34" charset="0"/>
              </a:rPr>
              <a:t>Assess ST stability dependence on aspect ratio and  boundary </a:t>
            </a:r>
            <a:r>
              <a:rPr lang="en-US" sz="1050" i="0" dirty="0" smtClean="0">
                <a:solidFill>
                  <a:srgbClr val="FF0000"/>
                </a:solidFill>
                <a:latin typeface="Arial Narrow" pitchFamily="34" charset="0"/>
              </a:rPr>
              <a:t>shaping</a:t>
            </a:r>
            <a:endParaRPr lang="en-US" sz="1050" b="0" i="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8450" name="Text Box 19"/>
          <p:cNvSpPr txBox="1">
            <a:spLocks noChangeArrowheads="1"/>
          </p:cNvSpPr>
          <p:nvPr/>
        </p:nvSpPr>
        <p:spPr bwMode="auto">
          <a:xfrm>
            <a:off x="2828688" y="3785616"/>
            <a:ext cx="1981200" cy="309315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20" tIns="9144" rIns="0" bIns="9144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50" i="0" dirty="0">
                <a:solidFill>
                  <a:schemeClr val="accent2"/>
                </a:solidFill>
                <a:latin typeface="Arial Narrow" pitchFamily="34" charset="0"/>
              </a:rPr>
              <a:t>Characterize HHFW heating, CD, and ramp-up in deuterium H-mode</a:t>
            </a:r>
          </a:p>
        </p:txBody>
      </p:sp>
      <p:sp>
        <p:nvSpPr>
          <p:cNvPr id="18451" name="Line 21"/>
          <p:cNvSpPr>
            <a:spLocks noChangeShapeType="1"/>
          </p:cNvSpPr>
          <p:nvPr/>
        </p:nvSpPr>
        <p:spPr bwMode="auto">
          <a:xfrm>
            <a:off x="0" y="5791200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 sz="1100"/>
          </a:p>
        </p:txBody>
      </p:sp>
      <p:sp>
        <p:nvSpPr>
          <p:cNvPr id="18452" name="Text Box 22"/>
          <p:cNvSpPr txBox="1">
            <a:spLocks noChangeArrowheads="1"/>
          </p:cNvSpPr>
          <p:nvPr/>
        </p:nvSpPr>
        <p:spPr bwMode="auto">
          <a:xfrm>
            <a:off x="2812812" y="2410520"/>
            <a:ext cx="1997075" cy="309315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20" tIns="9144" rIns="0" bIns="9144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50" i="0" dirty="0">
                <a:solidFill>
                  <a:schemeClr val="accent2"/>
                </a:solidFill>
                <a:latin typeface="Arial Narrow" pitchFamily="34" charset="0"/>
              </a:rPr>
              <a:t>Assess sustainable </a:t>
            </a:r>
            <a:r>
              <a:rPr lang="en-US" sz="1050" i="0" dirty="0" smtClean="0">
                <a:solidFill>
                  <a:schemeClr val="accent2"/>
                </a:solidFill>
                <a:latin typeface="Symbol" pitchFamily="18" charset="2"/>
              </a:rPr>
              <a:t>b</a:t>
            </a:r>
            <a:r>
              <a:rPr lang="en-US" sz="1050" i="0" dirty="0" smtClean="0">
                <a:solidFill>
                  <a:schemeClr val="accent2"/>
                </a:solidFill>
                <a:latin typeface="Arial Narrow" pitchFamily="34" charset="0"/>
              </a:rPr>
              <a:t> &amp; </a:t>
            </a:r>
            <a:r>
              <a:rPr lang="en-US" sz="1050" i="0" dirty="0" err="1">
                <a:solidFill>
                  <a:schemeClr val="accent2"/>
                </a:solidFill>
                <a:latin typeface="Arial Narrow" pitchFamily="34" charset="0"/>
              </a:rPr>
              <a:t>disruptivity</a:t>
            </a:r>
            <a:r>
              <a:rPr lang="en-US" sz="1050" i="0" dirty="0">
                <a:solidFill>
                  <a:schemeClr val="accent2"/>
                </a:solidFill>
                <a:latin typeface="Arial Narrow" pitchFamily="34" charset="0"/>
              </a:rPr>
              <a:t> near and </a:t>
            </a:r>
            <a:r>
              <a:rPr lang="en-US" sz="1050" i="0" dirty="0" smtClean="0">
                <a:solidFill>
                  <a:schemeClr val="accent2"/>
                </a:solidFill>
                <a:latin typeface="Arial Narrow" pitchFamily="34" charset="0"/>
              </a:rPr>
              <a:t>above </a:t>
            </a:r>
            <a:r>
              <a:rPr lang="en-US" sz="1050" i="0" dirty="0">
                <a:solidFill>
                  <a:schemeClr val="accent2"/>
                </a:solidFill>
                <a:latin typeface="Arial Narrow" pitchFamily="34" charset="0"/>
              </a:rPr>
              <a:t>ideal no-wall limit </a:t>
            </a:r>
          </a:p>
        </p:txBody>
      </p:sp>
      <p:sp>
        <p:nvSpPr>
          <p:cNvPr id="18453" name="Text Box 23"/>
          <p:cNvSpPr txBox="1">
            <a:spLocks noChangeArrowheads="1"/>
          </p:cNvSpPr>
          <p:nvPr/>
        </p:nvSpPr>
        <p:spPr bwMode="auto">
          <a:xfrm>
            <a:off x="7103110" y="6243885"/>
            <a:ext cx="1964690" cy="309315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lIns="45720" tIns="9144" rIns="0" bIns="9144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50" i="0" dirty="0">
                <a:solidFill>
                  <a:srgbClr val="FF0000"/>
                </a:solidFill>
                <a:latin typeface="Arial Narrow" pitchFamily="34" charset="0"/>
              </a:rPr>
              <a:t>Understand core transport</a:t>
            </a:r>
          </a:p>
          <a:p>
            <a:pPr>
              <a:lnSpc>
                <a:spcPct val="90000"/>
              </a:lnSpc>
            </a:pPr>
            <a:r>
              <a:rPr lang="en-US" sz="1050" i="0" dirty="0">
                <a:solidFill>
                  <a:srgbClr val="FF0000"/>
                </a:solidFill>
                <a:latin typeface="Arial Narrow" pitchFamily="34" charset="0"/>
              </a:rPr>
              <a:t>and enhance predictive capability</a:t>
            </a:r>
          </a:p>
        </p:txBody>
      </p:sp>
      <p:sp>
        <p:nvSpPr>
          <p:cNvPr id="18454" name="Text Box 25"/>
          <p:cNvSpPr txBox="1">
            <a:spLocks noChangeArrowheads="1"/>
          </p:cNvSpPr>
          <p:nvPr/>
        </p:nvSpPr>
        <p:spPr bwMode="auto">
          <a:xfrm>
            <a:off x="7095887" y="4338885"/>
            <a:ext cx="1964690" cy="309315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lIns="45720" tIns="9144" rIns="0" bIns="9144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50" i="0" dirty="0">
                <a:solidFill>
                  <a:srgbClr val="FF0000"/>
                </a:solidFill>
                <a:latin typeface="Arial Narrow" pitchFamily="34" charset="0"/>
              </a:rPr>
              <a:t>Assess confinement, heating, and ramp-up of CHI start-up </a:t>
            </a:r>
            <a:r>
              <a:rPr lang="en-US" sz="1050" i="0" dirty="0" smtClean="0">
                <a:solidFill>
                  <a:srgbClr val="FF0000"/>
                </a:solidFill>
                <a:latin typeface="Arial Narrow" pitchFamily="34" charset="0"/>
              </a:rPr>
              <a:t>plasmas</a:t>
            </a:r>
            <a:endParaRPr lang="en-US" sz="1050" i="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8455" name="Text Box 26"/>
          <p:cNvSpPr txBox="1">
            <a:spLocks noChangeArrowheads="1"/>
          </p:cNvSpPr>
          <p:nvPr/>
        </p:nvSpPr>
        <p:spPr bwMode="auto">
          <a:xfrm>
            <a:off x="4974352" y="3124200"/>
            <a:ext cx="1964690" cy="309315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lIns="45720" tIns="9144" rIns="0" bIns="9144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50" i="0" dirty="0">
                <a:solidFill>
                  <a:srgbClr val="FF0000"/>
                </a:solidFill>
                <a:latin typeface="Arial Narrow" pitchFamily="34" charset="0"/>
              </a:rPr>
              <a:t>Assess very high flux </a:t>
            </a:r>
            <a:r>
              <a:rPr lang="en-US" sz="1050" i="0" dirty="0" smtClean="0">
                <a:solidFill>
                  <a:srgbClr val="FF0000"/>
                </a:solidFill>
                <a:latin typeface="Arial Narrow" pitchFamily="34" charset="0"/>
              </a:rPr>
              <a:t>expansion </a:t>
            </a:r>
            <a:r>
              <a:rPr lang="en-US" sz="1050" i="0" dirty="0" err="1">
                <a:solidFill>
                  <a:srgbClr val="FF0000"/>
                </a:solidFill>
                <a:latin typeface="Arial Narrow" pitchFamily="34" charset="0"/>
              </a:rPr>
              <a:t>divertor</a:t>
            </a:r>
            <a:r>
              <a:rPr lang="en-US" sz="1050" i="0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1050" i="0" dirty="0" smtClean="0">
                <a:solidFill>
                  <a:srgbClr val="FF0000"/>
                </a:solidFill>
                <a:latin typeface="Arial Narrow" pitchFamily="34" charset="0"/>
              </a:rPr>
              <a:t>operation</a:t>
            </a:r>
            <a:endParaRPr lang="en-US" sz="1050" b="0" i="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8456" name="Text Box 27"/>
          <p:cNvSpPr txBox="1">
            <a:spLocks noChangeArrowheads="1"/>
          </p:cNvSpPr>
          <p:nvPr/>
        </p:nvSpPr>
        <p:spPr bwMode="auto">
          <a:xfrm>
            <a:off x="7095887" y="5026412"/>
            <a:ext cx="1971913" cy="309315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lIns="45720" tIns="9144" rIns="0" bIns="9144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50" i="0" dirty="0">
                <a:solidFill>
                  <a:srgbClr val="FF0000"/>
                </a:solidFill>
                <a:latin typeface="Arial Narrow" pitchFamily="34" charset="0"/>
              </a:rPr>
              <a:t>Assess access to reduced </a:t>
            </a:r>
            <a:r>
              <a:rPr lang="en-US" sz="1050" i="0" dirty="0" smtClean="0">
                <a:solidFill>
                  <a:srgbClr val="FF0000"/>
                </a:solidFill>
                <a:latin typeface="Arial Narrow" pitchFamily="34" charset="0"/>
              </a:rPr>
              <a:t>n</a:t>
            </a:r>
            <a:r>
              <a:rPr lang="en-US" sz="1050" i="0" baseline="-25000" dirty="0" smtClean="0">
                <a:solidFill>
                  <a:srgbClr val="FF0000"/>
                </a:solidFill>
                <a:latin typeface="Arial Narrow" pitchFamily="34" charset="0"/>
              </a:rPr>
              <a:t>e</a:t>
            </a:r>
            <a:r>
              <a:rPr lang="en-US" sz="1050" i="0" dirty="0" smtClean="0">
                <a:solidFill>
                  <a:srgbClr val="FF0000"/>
                </a:solidFill>
                <a:latin typeface="Arial Narrow" pitchFamily="34" charset="0"/>
              </a:rPr>
              <a:t> and </a:t>
            </a:r>
            <a:r>
              <a:rPr lang="en-US" sz="1050" i="0" dirty="0">
                <a:solidFill>
                  <a:srgbClr val="FF0000"/>
                </a:solidFill>
                <a:latin typeface="Symbol" pitchFamily="18" charset="2"/>
              </a:rPr>
              <a:t>n</a:t>
            </a:r>
            <a:r>
              <a:rPr lang="en-US" sz="1050" i="0" dirty="0">
                <a:solidFill>
                  <a:srgbClr val="FF0000"/>
                </a:solidFill>
                <a:latin typeface="Arial Narrow" pitchFamily="34" charset="0"/>
              </a:rPr>
              <a:t>* in high-performance scenarios </a:t>
            </a:r>
            <a:endParaRPr lang="en-US" sz="1050" b="0" i="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8466" name="Text Box 27"/>
          <p:cNvSpPr txBox="1">
            <a:spLocks noChangeArrowheads="1"/>
          </p:cNvSpPr>
          <p:nvPr/>
        </p:nvSpPr>
        <p:spPr bwMode="auto">
          <a:xfrm>
            <a:off x="4974352" y="5424151"/>
            <a:ext cx="2022475" cy="309315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lIns="45720" tIns="9144" rIns="0" bIns="9144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50" i="0" dirty="0">
                <a:solidFill>
                  <a:srgbClr val="FF0000"/>
                </a:solidFill>
                <a:latin typeface="Arial Narrow" pitchFamily="34" charset="0"/>
              </a:rPr>
              <a:t>H-mode </a:t>
            </a:r>
            <a:r>
              <a:rPr lang="en-US" sz="1050" i="0" dirty="0" err="1" smtClean="0">
                <a:solidFill>
                  <a:srgbClr val="FF0000"/>
                </a:solidFill>
                <a:latin typeface="Arial Narrow" pitchFamily="34" charset="0"/>
              </a:rPr>
              <a:t>ped</a:t>
            </a:r>
            <a:r>
              <a:rPr lang="en-US" sz="1050" i="0" dirty="0" smtClean="0">
                <a:solidFill>
                  <a:srgbClr val="FF0000"/>
                </a:solidFill>
                <a:latin typeface="Arial Narrow" pitchFamily="34" charset="0"/>
              </a:rPr>
              <a:t>. transport</a:t>
            </a:r>
            <a:r>
              <a:rPr lang="en-US" sz="1050" i="0" dirty="0">
                <a:solidFill>
                  <a:srgbClr val="FF0000"/>
                </a:solidFill>
                <a:latin typeface="Arial Narrow" pitchFamily="34" charset="0"/>
              </a:rPr>
              <a:t>, turbulence, </a:t>
            </a:r>
            <a:r>
              <a:rPr lang="en-US" sz="1050" i="0" dirty="0" smtClean="0">
                <a:solidFill>
                  <a:srgbClr val="FF0000"/>
                </a:solidFill>
                <a:latin typeface="Arial Narrow" pitchFamily="34" charset="0"/>
              </a:rPr>
              <a:t>stability </a:t>
            </a:r>
            <a:r>
              <a:rPr lang="en-US" sz="1050" i="0" dirty="0">
                <a:solidFill>
                  <a:srgbClr val="FF0000"/>
                </a:solidFill>
                <a:latin typeface="Arial Narrow" pitchFamily="34" charset="0"/>
              </a:rPr>
              <a:t>response to 3D </a:t>
            </a:r>
            <a:r>
              <a:rPr lang="en-US" sz="1050" i="0" dirty="0" smtClean="0">
                <a:solidFill>
                  <a:srgbClr val="FF0000"/>
                </a:solidFill>
                <a:latin typeface="Arial Narrow" pitchFamily="34" charset="0"/>
              </a:rPr>
              <a:t>fields</a:t>
            </a:r>
            <a:endParaRPr lang="en-US" sz="1050" i="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8468" name="TextBox 41"/>
          <p:cNvSpPr txBox="1">
            <a:spLocks noChangeArrowheads="1"/>
          </p:cNvSpPr>
          <p:nvPr/>
        </p:nvSpPr>
        <p:spPr bwMode="auto">
          <a:xfrm>
            <a:off x="4974352" y="1614101"/>
            <a:ext cx="462280" cy="146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9144" rIns="0" bIns="9144">
            <a:spAutoFit/>
          </a:bodyPr>
          <a:lstStyle/>
          <a:p>
            <a:pPr>
              <a:lnSpc>
                <a:spcPts val="1000"/>
              </a:lnSpc>
            </a:pPr>
            <a:r>
              <a:rPr lang="en-US" sz="1050" i="0" dirty="0">
                <a:solidFill>
                  <a:schemeClr val="tx1"/>
                </a:solidFill>
                <a:latin typeface="Arial Narrow" pitchFamily="34" charset="0"/>
              </a:rPr>
              <a:t>R11-1</a:t>
            </a:r>
          </a:p>
        </p:txBody>
      </p:sp>
      <p:sp>
        <p:nvSpPr>
          <p:cNvPr id="18469" name="TextBox 42"/>
          <p:cNvSpPr txBox="1">
            <a:spLocks noChangeArrowheads="1"/>
          </p:cNvSpPr>
          <p:nvPr/>
        </p:nvSpPr>
        <p:spPr bwMode="auto">
          <a:xfrm>
            <a:off x="4974352" y="2286000"/>
            <a:ext cx="462280" cy="163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9144" rIns="0" bIns="9144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50" i="0" dirty="0">
                <a:solidFill>
                  <a:schemeClr val="tx1"/>
                </a:solidFill>
                <a:latin typeface="Arial Narrow" pitchFamily="34" charset="0"/>
              </a:rPr>
              <a:t>R11-2</a:t>
            </a:r>
          </a:p>
        </p:txBody>
      </p:sp>
      <p:sp>
        <p:nvSpPr>
          <p:cNvPr id="18470" name="TextBox 43"/>
          <p:cNvSpPr txBox="1">
            <a:spLocks noChangeArrowheads="1"/>
          </p:cNvSpPr>
          <p:nvPr/>
        </p:nvSpPr>
        <p:spPr bwMode="auto">
          <a:xfrm>
            <a:off x="4974352" y="2971800"/>
            <a:ext cx="462280" cy="163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9144" rIns="0" bIns="9144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50" i="0" dirty="0">
                <a:solidFill>
                  <a:schemeClr val="tx1"/>
                </a:solidFill>
                <a:latin typeface="Arial Narrow" pitchFamily="34" charset="0"/>
              </a:rPr>
              <a:t>R11-3</a:t>
            </a:r>
          </a:p>
        </p:txBody>
      </p:sp>
      <p:sp>
        <p:nvSpPr>
          <p:cNvPr id="18471" name="TextBox 44"/>
          <p:cNvSpPr txBox="1">
            <a:spLocks noChangeArrowheads="1"/>
          </p:cNvSpPr>
          <p:nvPr/>
        </p:nvSpPr>
        <p:spPr bwMode="auto">
          <a:xfrm>
            <a:off x="4974352" y="5285652"/>
            <a:ext cx="462280" cy="163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9144" rIns="0" bIns="9144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50" i="0" dirty="0">
                <a:solidFill>
                  <a:schemeClr val="tx1"/>
                </a:solidFill>
                <a:latin typeface="Arial Narrow" pitchFamily="34" charset="0"/>
              </a:rPr>
              <a:t>R11-4</a:t>
            </a:r>
          </a:p>
        </p:txBody>
      </p:sp>
      <p:sp>
        <p:nvSpPr>
          <p:cNvPr id="18472" name="TextBox 45"/>
          <p:cNvSpPr txBox="1">
            <a:spLocks noChangeArrowheads="1"/>
          </p:cNvSpPr>
          <p:nvPr/>
        </p:nvSpPr>
        <p:spPr bwMode="auto">
          <a:xfrm>
            <a:off x="7103110" y="2957126"/>
            <a:ext cx="462280" cy="163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9144" rIns="0" bIns="9144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50" i="0">
                <a:solidFill>
                  <a:schemeClr val="tx1"/>
                </a:solidFill>
                <a:latin typeface="Arial Narrow" pitchFamily="34" charset="0"/>
              </a:rPr>
              <a:t>R12-1</a:t>
            </a:r>
          </a:p>
        </p:txBody>
      </p:sp>
      <p:sp>
        <p:nvSpPr>
          <p:cNvPr id="18473" name="TextBox 46"/>
          <p:cNvSpPr txBox="1">
            <a:spLocks noChangeArrowheads="1"/>
          </p:cNvSpPr>
          <p:nvPr/>
        </p:nvSpPr>
        <p:spPr bwMode="auto">
          <a:xfrm>
            <a:off x="7103110" y="4170223"/>
            <a:ext cx="462280" cy="163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9144" rIns="0" bIns="9144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50" i="0">
                <a:solidFill>
                  <a:schemeClr val="tx1"/>
                </a:solidFill>
                <a:latin typeface="Arial Narrow" pitchFamily="34" charset="0"/>
              </a:rPr>
              <a:t>R12-2</a:t>
            </a:r>
          </a:p>
        </p:txBody>
      </p:sp>
      <p:sp>
        <p:nvSpPr>
          <p:cNvPr id="18474" name="TextBox 47"/>
          <p:cNvSpPr txBox="1">
            <a:spLocks noChangeArrowheads="1"/>
          </p:cNvSpPr>
          <p:nvPr/>
        </p:nvSpPr>
        <p:spPr bwMode="auto">
          <a:xfrm>
            <a:off x="7103110" y="4876800"/>
            <a:ext cx="462280" cy="163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9144" rIns="0" bIns="9144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50" i="0">
                <a:solidFill>
                  <a:schemeClr val="tx1"/>
                </a:solidFill>
                <a:latin typeface="Arial Narrow" pitchFamily="34" charset="0"/>
              </a:rPr>
              <a:t>R12-3</a:t>
            </a:r>
          </a:p>
        </p:txBody>
      </p:sp>
      <p:sp>
        <p:nvSpPr>
          <p:cNvPr id="18475" name="TextBox 44"/>
          <p:cNvSpPr txBox="1">
            <a:spLocks noChangeArrowheads="1"/>
          </p:cNvSpPr>
          <p:nvPr/>
        </p:nvSpPr>
        <p:spPr bwMode="auto">
          <a:xfrm>
            <a:off x="4974351" y="6091485"/>
            <a:ext cx="560705" cy="163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9144" rIns="0" bIns="9144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50" i="0" dirty="0">
                <a:solidFill>
                  <a:schemeClr val="tx1"/>
                </a:solidFill>
                <a:latin typeface="Arial Narrow" pitchFamily="34" charset="0"/>
              </a:rPr>
              <a:t>FY11 JRT</a:t>
            </a:r>
          </a:p>
        </p:txBody>
      </p:sp>
      <p:sp>
        <p:nvSpPr>
          <p:cNvPr id="18476" name="TextBox 44"/>
          <p:cNvSpPr txBox="1">
            <a:spLocks noChangeArrowheads="1"/>
          </p:cNvSpPr>
          <p:nvPr/>
        </p:nvSpPr>
        <p:spPr bwMode="auto">
          <a:xfrm>
            <a:off x="7103110" y="6105386"/>
            <a:ext cx="632460" cy="163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9144" rIns="0" bIns="9144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50" i="0" dirty="0">
                <a:solidFill>
                  <a:schemeClr val="tx1"/>
                </a:solidFill>
                <a:latin typeface="Arial Narrow" pitchFamily="34" charset="0"/>
              </a:rPr>
              <a:t>FY12 JRT</a:t>
            </a:r>
          </a:p>
        </p:txBody>
      </p:sp>
      <p:sp>
        <p:nvSpPr>
          <p:cNvPr id="54" name="Text Box 13"/>
          <p:cNvSpPr txBox="1">
            <a:spLocks noChangeArrowheads="1"/>
          </p:cNvSpPr>
          <p:nvPr/>
        </p:nvSpPr>
        <p:spPr bwMode="auto">
          <a:xfrm>
            <a:off x="630952" y="3780068"/>
            <a:ext cx="1981200" cy="309315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20" tIns="9144" rIns="0" bIns="9144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50" i="0" dirty="0" smtClean="0">
                <a:solidFill>
                  <a:schemeClr val="accent2"/>
                </a:solidFill>
                <a:latin typeface="Arial Narrow" pitchFamily="34" charset="0"/>
              </a:rPr>
              <a:t>Study how j(r) is modified by super-</a:t>
            </a:r>
            <a:r>
              <a:rPr lang="en-US" sz="1050" i="0" dirty="0" err="1" smtClean="0">
                <a:solidFill>
                  <a:schemeClr val="accent2"/>
                </a:solidFill>
                <a:latin typeface="Arial Narrow" pitchFamily="34" charset="0"/>
              </a:rPr>
              <a:t>Alfvénic</a:t>
            </a:r>
            <a:r>
              <a:rPr lang="en-US" sz="1050" i="0" dirty="0" smtClean="0">
                <a:solidFill>
                  <a:schemeClr val="accent2"/>
                </a:solidFill>
                <a:latin typeface="Arial Narrow" pitchFamily="34" charset="0"/>
              </a:rPr>
              <a:t> ion-driven modes</a:t>
            </a:r>
            <a:endParaRPr lang="en-US" sz="1050" i="0" dirty="0">
              <a:solidFill>
                <a:schemeClr val="accent2"/>
              </a:solidFill>
              <a:latin typeface="Arial Narrow" pitchFamily="34" charset="0"/>
            </a:endParaRPr>
          </a:p>
        </p:txBody>
      </p:sp>
      <p:sp>
        <p:nvSpPr>
          <p:cNvPr id="55" name="Text Box 15"/>
          <p:cNvSpPr txBox="1">
            <a:spLocks noChangeArrowheads="1"/>
          </p:cNvSpPr>
          <p:nvPr/>
        </p:nvSpPr>
        <p:spPr bwMode="auto">
          <a:xfrm>
            <a:off x="630953" y="6248400"/>
            <a:ext cx="1981200" cy="309315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20" tIns="9144" rIns="0" bIns="9144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50" i="0" dirty="0" smtClean="0">
                <a:solidFill>
                  <a:srgbClr val="3333CC"/>
                </a:solidFill>
                <a:latin typeface="Arial Narrow" pitchFamily="34" charset="0"/>
              </a:rPr>
              <a:t>Particle control and </a:t>
            </a:r>
            <a:r>
              <a:rPr lang="en-US" sz="1050" i="0" dirty="0" err="1" smtClean="0">
                <a:solidFill>
                  <a:srgbClr val="3333CC"/>
                </a:solidFill>
                <a:latin typeface="Arial Narrow" pitchFamily="34" charset="0"/>
              </a:rPr>
              <a:t>hydrogenic</a:t>
            </a:r>
            <a:r>
              <a:rPr lang="en-US" sz="1050" i="0" dirty="0" smtClean="0">
                <a:solidFill>
                  <a:srgbClr val="3333CC"/>
                </a:solidFill>
                <a:latin typeface="Arial Narrow" pitchFamily="34" charset="0"/>
              </a:rPr>
              <a:t> fuel retention</a:t>
            </a:r>
          </a:p>
        </p:txBody>
      </p:sp>
      <p:sp>
        <p:nvSpPr>
          <p:cNvPr id="57" name="Text Box 22"/>
          <p:cNvSpPr txBox="1">
            <a:spLocks noChangeArrowheads="1"/>
          </p:cNvSpPr>
          <p:nvPr/>
        </p:nvSpPr>
        <p:spPr bwMode="auto">
          <a:xfrm>
            <a:off x="663337" y="2408468"/>
            <a:ext cx="1948815" cy="309315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20" tIns="9144" rIns="0" bIns="9144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50" i="0" dirty="0" smtClean="0">
                <a:solidFill>
                  <a:schemeClr val="accent2"/>
                </a:solidFill>
                <a:latin typeface="Arial Narrow" pitchFamily="34" charset="0"/>
              </a:rPr>
              <a:t>Understand physics of RWM stabilization &amp; control vs. rotation</a:t>
            </a:r>
            <a:endParaRPr lang="en-US" sz="1050" i="0" dirty="0">
              <a:solidFill>
                <a:schemeClr val="accent2"/>
              </a:solidFill>
              <a:latin typeface="Arial Narrow" pitchFamily="34" charset="0"/>
            </a:endParaRPr>
          </a:p>
        </p:txBody>
      </p:sp>
      <p:sp>
        <p:nvSpPr>
          <p:cNvPr id="58" name="TextBox 44"/>
          <p:cNvSpPr txBox="1">
            <a:spLocks noChangeArrowheads="1"/>
          </p:cNvSpPr>
          <p:nvPr/>
        </p:nvSpPr>
        <p:spPr bwMode="auto">
          <a:xfrm>
            <a:off x="2828687" y="6085792"/>
            <a:ext cx="560705" cy="163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9144" rIns="0" bIns="9144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50" i="0" dirty="0" smtClean="0">
                <a:solidFill>
                  <a:schemeClr val="tx1"/>
                </a:solidFill>
                <a:latin typeface="Arial Narrow" pitchFamily="34" charset="0"/>
              </a:rPr>
              <a:t>FY10 </a:t>
            </a:r>
            <a:r>
              <a:rPr lang="en-US" sz="1050" i="0" dirty="0">
                <a:solidFill>
                  <a:schemeClr val="tx1"/>
                </a:solidFill>
                <a:latin typeface="Arial Narrow" pitchFamily="34" charset="0"/>
              </a:rPr>
              <a:t>JRT</a:t>
            </a:r>
          </a:p>
        </p:txBody>
      </p:sp>
      <p:sp>
        <p:nvSpPr>
          <p:cNvPr id="59" name="Text Box 13"/>
          <p:cNvSpPr txBox="1">
            <a:spLocks noChangeArrowheads="1"/>
          </p:cNvSpPr>
          <p:nvPr/>
        </p:nvSpPr>
        <p:spPr bwMode="auto">
          <a:xfrm>
            <a:off x="630952" y="4966951"/>
            <a:ext cx="1981200" cy="309315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wrap="square" lIns="45720" tIns="9144" rIns="0" bIns="9144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50" i="0" dirty="0" smtClean="0">
                <a:solidFill>
                  <a:schemeClr val="accent2"/>
                </a:solidFill>
                <a:latin typeface="Arial Narrow" pitchFamily="34" charset="0"/>
              </a:rPr>
              <a:t>Perform high-elongation wall-stabilized operation at lower n</a:t>
            </a:r>
            <a:r>
              <a:rPr lang="en-US" sz="1050" i="0" baseline="-25000" dirty="0" smtClean="0">
                <a:solidFill>
                  <a:schemeClr val="accent2"/>
                </a:solidFill>
                <a:latin typeface="Arial Narrow" pitchFamily="34" charset="0"/>
              </a:rPr>
              <a:t>e</a:t>
            </a:r>
          </a:p>
        </p:txBody>
      </p:sp>
      <p:sp>
        <p:nvSpPr>
          <p:cNvPr id="60" name="TextBox 44"/>
          <p:cNvSpPr txBox="1">
            <a:spLocks noChangeArrowheads="1"/>
          </p:cNvSpPr>
          <p:nvPr/>
        </p:nvSpPr>
        <p:spPr bwMode="auto">
          <a:xfrm>
            <a:off x="630952" y="6102976"/>
            <a:ext cx="560705" cy="163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9144" rIns="0" bIns="9144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50" i="0" dirty="0" smtClean="0">
                <a:solidFill>
                  <a:schemeClr val="tx1"/>
                </a:solidFill>
                <a:latin typeface="Arial Narrow" pitchFamily="34" charset="0"/>
              </a:rPr>
              <a:t>FY09 </a:t>
            </a:r>
            <a:r>
              <a:rPr lang="en-US" sz="1050" i="0" dirty="0">
                <a:solidFill>
                  <a:schemeClr val="tx1"/>
                </a:solidFill>
                <a:latin typeface="Arial Narrow" pitchFamily="34" charset="0"/>
              </a:rPr>
              <a:t>JRT</a:t>
            </a:r>
          </a:p>
        </p:txBody>
      </p:sp>
      <p:sp>
        <p:nvSpPr>
          <p:cNvPr id="61" name="TextBox 41"/>
          <p:cNvSpPr txBox="1">
            <a:spLocks noChangeArrowheads="1"/>
          </p:cNvSpPr>
          <p:nvPr/>
        </p:nvSpPr>
        <p:spPr bwMode="auto">
          <a:xfrm>
            <a:off x="2828687" y="2286000"/>
            <a:ext cx="462280" cy="146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9144" rIns="0" bIns="9144">
            <a:spAutoFit/>
          </a:bodyPr>
          <a:lstStyle/>
          <a:p>
            <a:pPr>
              <a:lnSpc>
                <a:spcPts val="1000"/>
              </a:lnSpc>
            </a:pPr>
            <a:r>
              <a:rPr lang="en-US" sz="1050" i="0" dirty="0" smtClean="0">
                <a:solidFill>
                  <a:schemeClr val="tx1"/>
                </a:solidFill>
                <a:latin typeface="Arial Narrow" pitchFamily="34" charset="0"/>
              </a:rPr>
              <a:t>R10-1</a:t>
            </a:r>
            <a:endParaRPr lang="en-US" sz="1050" i="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2" name="TextBox 42"/>
          <p:cNvSpPr txBox="1">
            <a:spLocks noChangeArrowheads="1"/>
          </p:cNvSpPr>
          <p:nvPr/>
        </p:nvSpPr>
        <p:spPr bwMode="auto">
          <a:xfrm>
            <a:off x="2828687" y="2978776"/>
            <a:ext cx="462280" cy="163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9144" rIns="0" bIns="9144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50" i="0" dirty="0" smtClean="0">
                <a:solidFill>
                  <a:schemeClr val="tx1"/>
                </a:solidFill>
                <a:latin typeface="Arial Narrow" pitchFamily="34" charset="0"/>
              </a:rPr>
              <a:t>R10-3</a:t>
            </a:r>
            <a:endParaRPr lang="en-US" sz="1050" i="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3" name="TextBox 43"/>
          <p:cNvSpPr txBox="1">
            <a:spLocks noChangeArrowheads="1"/>
          </p:cNvSpPr>
          <p:nvPr/>
        </p:nvSpPr>
        <p:spPr bwMode="auto">
          <a:xfrm>
            <a:off x="2828687" y="3648456"/>
            <a:ext cx="462280" cy="163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9144" rIns="0" bIns="9144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50" i="0" dirty="0" smtClean="0">
                <a:solidFill>
                  <a:schemeClr val="tx1"/>
                </a:solidFill>
                <a:latin typeface="Arial Narrow" pitchFamily="34" charset="0"/>
              </a:rPr>
              <a:t>R10-2</a:t>
            </a:r>
            <a:endParaRPr lang="en-US" sz="1050" i="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4" name="TextBox 41"/>
          <p:cNvSpPr txBox="1">
            <a:spLocks noChangeArrowheads="1"/>
          </p:cNvSpPr>
          <p:nvPr/>
        </p:nvSpPr>
        <p:spPr bwMode="auto">
          <a:xfrm>
            <a:off x="630952" y="2286000"/>
            <a:ext cx="462280" cy="146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9144" rIns="0" bIns="9144">
            <a:spAutoFit/>
          </a:bodyPr>
          <a:lstStyle/>
          <a:p>
            <a:pPr>
              <a:lnSpc>
                <a:spcPts val="1000"/>
              </a:lnSpc>
            </a:pPr>
            <a:r>
              <a:rPr lang="en-US" sz="1050" i="0" dirty="0" smtClean="0">
                <a:solidFill>
                  <a:schemeClr val="tx1"/>
                </a:solidFill>
                <a:latin typeface="Arial Narrow" pitchFamily="34" charset="0"/>
              </a:rPr>
              <a:t>R09-1</a:t>
            </a:r>
            <a:endParaRPr lang="en-US" sz="1050" i="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5" name="TextBox 42"/>
          <p:cNvSpPr txBox="1">
            <a:spLocks noChangeArrowheads="1"/>
          </p:cNvSpPr>
          <p:nvPr/>
        </p:nvSpPr>
        <p:spPr bwMode="auto">
          <a:xfrm>
            <a:off x="630952" y="3621024"/>
            <a:ext cx="462280" cy="163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9144" rIns="0" bIns="9144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50" i="0" dirty="0" smtClean="0">
                <a:solidFill>
                  <a:schemeClr val="tx1"/>
                </a:solidFill>
                <a:latin typeface="Arial Narrow" pitchFamily="34" charset="0"/>
              </a:rPr>
              <a:t>R09-2</a:t>
            </a:r>
            <a:endParaRPr lang="en-US" sz="1050" i="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6" name="TextBox 43"/>
          <p:cNvSpPr txBox="1">
            <a:spLocks noChangeArrowheads="1"/>
          </p:cNvSpPr>
          <p:nvPr/>
        </p:nvSpPr>
        <p:spPr bwMode="auto">
          <a:xfrm>
            <a:off x="630952" y="4800600"/>
            <a:ext cx="462280" cy="163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9144" rIns="0" bIns="9144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50" i="0" dirty="0" smtClean="0">
                <a:solidFill>
                  <a:schemeClr val="tx1"/>
                </a:solidFill>
                <a:latin typeface="Arial Narrow" pitchFamily="34" charset="0"/>
              </a:rPr>
              <a:t>R09-3</a:t>
            </a:r>
            <a:endParaRPr lang="en-US" sz="1050" i="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9" name="Text Box 7"/>
          <p:cNvSpPr txBox="1">
            <a:spLocks noChangeArrowheads="1"/>
          </p:cNvSpPr>
          <p:nvPr/>
        </p:nvSpPr>
        <p:spPr bwMode="auto">
          <a:xfrm>
            <a:off x="487823" y="1003756"/>
            <a:ext cx="2138045" cy="21544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tIns="0" bIns="0">
            <a:spAutoFit/>
          </a:bodyPr>
          <a:lstStyle/>
          <a:p>
            <a:pPr algn="ctr"/>
            <a:r>
              <a:rPr lang="en-US" sz="1400" i="0" dirty="0" smtClean="0"/>
              <a:t>FY2009</a:t>
            </a:r>
            <a:endParaRPr lang="en-US" sz="1400" i="0" dirty="0"/>
          </a:p>
        </p:txBody>
      </p:sp>
      <p:sp>
        <p:nvSpPr>
          <p:cNvPr id="70" name="Text Box 16"/>
          <p:cNvSpPr txBox="1">
            <a:spLocks noChangeArrowheads="1"/>
          </p:cNvSpPr>
          <p:nvPr/>
        </p:nvSpPr>
        <p:spPr bwMode="auto">
          <a:xfrm>
            <a:off x="7086600" y="2433885"/>
            <a:ext cx="1964690" cy="309315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lIns="45720" tIns="9144" rIns="0" bIns="9144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50" b="0" dirty="0" smtClean="0">
                <a:solidFill>
                  <a:srgbClr val="009999"/>
                </a:solidFill>
                <a:latin typeface="Arial Narrow" pitchFamily="34" charset="0"/>
              </a:rPr>
              <a:t>Investigate magnetic braking physics and </a:t>
            </a:r>
            <a:r>
              <a:rPr lang="en-US" sz="1050" b="0" dirty="0" err="1" smtClean="0">
                <a:solidFill>
                  <a:srgbClr val="009999"/>
                </a:solidFill>
                <a:latin typeface="Arial Narrow" pitchFamily="34" charset="0"/>
              </a:rPr>
              <a:t>toroidal</a:t>
            </a:r>
            <a:r>
              <a:rPr lang="en-US" sz="1050" b="0" dirty="0" smtClean="0">
                <a:solidFill>
                  <a:srgbClr val="009999"/>
                </a:solidFill>
                <a:latin typeface="Arial Narrow" pitchFamily="34" charset="0"/>
              </a:rPr>
              <a:t> rotation control at low </a:t>
            </a:r>
            <a:r>
              <a:rPr lang="en-US" sz="1050" b="0" dirty="0" smtClean="0">
                <a:solidFill>
                  <a:srgbClr val="009999"/>
                </a:solidFill>
                <a:latin typeface="Symbol" pitchFamily="18" charset="2"/>
              </a:rPr>
              <a:t>n</a:t>
            </a:r>
            <a:r>
              <a:rPr lang="en-US" sz="1050" b="0" dirty="0" smtClean="0">
                <a:solidFill>
                  <a:srgbClr val="009999"/>
                </a:solidFill>
                <a:latin typeface="Arial Narrow" pitchFamily="34" charset="0"/>
              </a:rPr>
              <a:t>*</a:t>
            </a:r>
            <a:endParaRPr lang="en-US" sz="1050" b="0" dirty="0">
              <a:solidFill>
                <a:srgbClr val="009999"/>
              </a:solidFill>
              <a:latin typeface="Arial Narrow" pitchFamily="34" charset="0"/>
            </a:endParaRPr>
          </a:p>
        </p:txBody>
      </p:sp>
      <p:sp>
        <p:nvSpPr>
          <p:cNvPr id="71" name="TextBox 45"/>
          <p:cNvSpPr txBox="1">
            <a:spLocks noChangeArrowheads="1"/>
          </p:cNvSpPr>
          <p:nvPr/>
        </p:nvSpPr>
        <p:spPr bwMode="auto">
          <a:xfrm>
            <a:off x="7086600" y="2290623"/>
            <a:ext cx="462280" cy="163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9144" rIns="0" bIns="9144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50" i="0" dirty="0" smtClean="0">
                <a:solidFill>
                  <a:schemeClr val="tx1"/>
                </a:solidFill>
                <a:latin typeface="Arial Narrow" pitchFamily="34" charset="0"/>
              </a:rPr>
              <a:t>IR12-1</a:t>
            </a:r>
            <a:endParaRPr lang="en-US" sz="1050" i="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2" name="Text Box 25"/>
          <p:cNvSpPr txBox="1">
            <a:spLocks noChangeArrowheads="1"/>
          </p:cNvSpPr>
          <p:nvPr/>
        </p:nvSpPr>
        <p:spPr bwMode="auto">
          <a:xfrm>
            <a:off x="7086600" y="3805485"/>
            <a:ext cx="1964690" cy="309315"/>
          </a:xfrm>
          <a:prstGeom prst="rect">
            <a:avLst/>
          </a:prstGeom>
          <a:solidFill>
            <a:srgbClr val="EAEAEA"/>
          </a:solidFill>
          <a:ln w="3175">
            <a:solidFill>
              <a:srgbClr val="B2B2B2"/>
            </a:solidFill>
            <a:miter lim="800000"/>
            <a:headEnd/>
            <a:tailEnd/>
          </a:ln>
        </p:spPr>
        <p:txBody>
          <a:bodyPr lIns="45720" tIns="9144" rIns="0" bIns="9144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50" b="0" dirty="0" smtClean="0">
                <a:solidFill>
                  <a:srgbClr val="009999"/>
                </a:solidFill>
                <a:latin typeface="Arial Narrow" pitchFamily="34" charset="0"/>
              </a:rPr>
              <a:t>Assess predictive capability of mode-induced fast-ion transport</a:t>
            </a:r>
            <a:endParaRPr lang="en-US" sz="1050" b="0" dirty="0">
              <a:solidFill>
                <a:srgbClr val="009999"/>
              </a:solidFill>
              <a:latin typeface="Arial Narrow" pitchFamily="34" charset="0"/>
            </a:endParaRPr>
          </a:p>
        </p:txBody>
      </p:sp>
      <p:sp>
        <p:nvSpPr>
          <p:cNvPr id="73" name="TextBox 46"/>
          <p:cNvSpPr txBox="1">
            <a:spLocks noChangeArrowheads="1"/>
          </p:cNvSpPr>
          <p:nvPr/>
        </p:nvSpPr>
        <p:spPr bwMode="auto">
          <a:xfrm>
            <a:off x="7093823" y="3636823"/>
            <a:ext cx="462280" cy="163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9144" rIns="0" bIns="9144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50" i="0" dirty="0" smtClean="0">
                <a:solidFill>
                  <a:schemeClr val="tx1"/>
                </a:solidFill>
                <a:latin typeface="Arial Narrow" pitchFamily="34" charset="0"/>
              </a:rPr>
              <a:t>IR12-2</a:t>
            </a:r>
            <a:endParaRPr lang="en-US" sz="1050" i="0" dirty="0">
              <a:solidFill>
                <a:schemeClr val="tx1"/>
              </a:solidFill>
              <a:latin typeface="Arial Narrow" pitchFamily="34" charset="0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1164352" y="1261546"/>
            <a:ext cx="6989048" cy="186254"/>
            <a:chOff x="1164352" y="1219200"/>
            <a:chExt cx="6989048" cy="186254"/>
          </a:xfrm>
        </p:grpSpPr>
        <p:sp>
          <p:nvSpPr>
            <p:cNvPr id="18441" name="Text Box 9"/>
            <p:cNvSpPr txBox="1">
              <a:spLocks noChangeArrowheads="1"/>
            </p:cNvSpPr>
            <p:nvPr/>
          </p:nvSpPr>
          <p:spPr bwMode="auto">
            <a:xfrm>
              <a:off x="3784097" y="1219200"/>
              <a:ext cx="924560" cy="184666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en-US" i="0" dirty="0" smtClean="0">
                  <a:solidFill>
                    <a:srgbClr val="FFFFFF"/>
                  </a:solidFill>
                  <a:latin typeface="Arial Narrow" pitchFamily="34" charset="0"/>
                </a:rPr>
                <a:t>15</a:t>
              </a:r>
              <a:endParaRPr lang="en-US" i="0" dirty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18442" name="Text Box 10"/>
            <p:cNvSpPr txBox="1">
              <a:spLocks noChangeArrowheads="1"/>
            </p:cNvSpPr>
            <p:nvPr/>
          </p:nvSpPr>
          <p:spPr bwMode="auto">
            <a:xfrm>
              <a:off x="4876840" y="1219200"/>
              <a:ext cx="328652" cy="184666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tIns="0" bIns="0">
              <a:spAutoFit/>
            </a:bodyPr>
            <a:lstStyle/>
            <a:p>
              <a:pPr algn="ctr"/>
              <a:r>
                <a:rPr lang="en-US" i="0">
                  <a:solidFill>
                    <a:srgbClr val="FFFFFF"/>
                  </a:solidFill>
                  <a:latin typeface="Arial Narrow" pitchFamily="34" charset="0"/>
                </a:rPr>
                <a:t>4</a:t>
              </a:r>
            </a:p>
          </p:txBody>
        </p:sp>
        <p:sp>
          <p:nvSpPr>
            <p:cNvPr id="18443" name="Text Box 11"/>
            <p:cNvSpPr txBox="1">
              <a:spLocks noChangeArrowheads="1"/>
            </p:cNvSpPr>
            <p:nvPr/>
          </p:nvSpPr>
          <p:spPr bwMode="auto">
            <a:xfrm>
              <a:off x="7149227" y="1219200"/>
              <a:ext cx="808990" cy="184666"/>
            </a:xfrm>
            <a:prstGeom prst="rect">
              <a:avLst/>
            </a:prstGeom>
            <a:solidFill>
              <a:srgbClr val="FF7C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tIns="0" bIns="0">
              <a:spAutoFit/>
            </a:bodyPr>
            <a:lstStyle/>
            <a:p>
              <a:pPr algn="ctr"/>
              <a:r>
                <a:rPr lang="en-US" i="0" dirty="0">
                  <a:solidFill>
                    <a:srgbClr val="FFFFFF"/>
                  </a:solidFill>
                </a:rPr>
                <a:t>10</a:t>
              </a:r>
            </a:p>
          </p:txBody>
        </p:sp>
        <p:sp>
          <p:nvSpPr>
            <p:cNvPr id="18464" name="Text Box 10"/>
            <p:cNvSpPr txBox="1">
              <a:spLocks noChangeArrowheads="1"/>
            </p:cNvSpPr>
            <p:nvPr/>
          </p:nvSpPr>
          <p:spPr bwMode="auto">
            <a:xfrm>
              <a:off x="6302204" y="1220788"/>
              <a:ext cx="628412" cy="184666"/>
            </a:xfrm>
            <a:prstGeom prst="rect">
              <a:avLst/>
            </a:prstGeom>
            <a:solidFill>
              <a:srgbClr val="FF7C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tIns="0" bIns="0">
              <a:spAutoFit/>
            </a:bodyPr>
            <a:lstStyle/>
            <a:p>
              <a:pPr algn="ctr"/>
              <a:r>
                <a:rPr lang="en-US" i="0">
                  <a:solidFill>
                    <a:srgbClr val="FFFFFF"/>
                  </a:solidFill>
                </a:rPr>
                <a:t>10</a:t>
              </a:r>
            </a:p>
          </p:txBody>
        </p:sp>
        <p:sp>
          <p:nvSpPr>
            <p:cNvPr id="68" name="Text Box 9"/>
            <p:cNvSpPr txBox="1">
              <a:spLocks noChangeArrowheads="1"/>
            </p:cNvSpPr>
            <p:nvPr/>
          </p:nvSpPr>
          <p:spPr bwMode="auto">
            <a:xfrm>
              <a:off x="1164352" y="1219200"/>
              <a:ext cx="924560" cy="184666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en-US" i="0" dirty="0" smtClean="0">
                  <a:solidFill>
                    <a:srgbClr val="FFFFFF"/>
                  </a:solidFill>
                  <a:latin typeface="Arial Narrow" pitchFamily="34" charset="0"/>
                </a:rPr>
                <a:t>16</a:t>
              </a:r>
              <a:endParaRPr lang="en-US" i="0" dirty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74" name="Text Box 11"/>
            <p:cNvSpPr txBox="1">
              <a:spLocks noChangeArrowheads="1"/>
            </p:cNvSpPr>
            <p:nvPr/>
          </p:nvSpPr>
          <p:spPr bwMode="auto">
            <a:xfrm>
              <a:off x="7924800" y="1220788"/>
              <a:ext cx="228600" cy="184666"/>
            </a:xfrm>
            <a:prstGeom prst="rect">
              <a:avLst/>
            </a:prstGeom>
            <a:solidFill>
              <a:srgbClr val="00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tIns="0" bIns="0">
              <a:spAutoFit/>
            </a:bodyPr>
            <a:lstStyle/>
            <a:p>
              <a:pPr algn="ctr"/>
              <a:r>
                <a:rPr lang="en-US" b="0" i="0" dirty="0">
                  <a:solidFill>
                    <a:srgbClr val="FFFFFF"/>
                  </a:solidFill>
                </a:rPr>
                <a:t>4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33CC"/>
                </a:solidFill>
                <a:ea typeface="ＭＳ Ｐゴシック" pitchFamily="34" charset="-128"/>
              </a:rPr>
              <a:t>Plans for FY2012-13 analysis and research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8991600" cy="5410200"/>
          </a:xfrm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Complete analysis and publication of FY2011-12 data </a:t>
            </a:r>
          </a:p>
          <a:p>
            <a:r>
              <a:rPr lang="en-US" dirty="0" smtClean="0">
                <a:ea typeface="ＭＳ Ｐゴシック" pitchFamily="34" charset="-128"/>
              </a:rPr>
              <a:t>Planning and design studies supporting post-Upgrade ops:</a:t>
            </a:r>
          </a:p>
          <a:p>
            <a:pPr lvl="1"/>
            <a:r>
              <a:rPr lang="en-US" sz="1800" dirty="0" smtClean="0">
                <a:ea typeface="ＭＳ Ｐゴシック" pitchFamily="34" charset="-128"/>
                <a:cs typeface="Arial" pitchFamily="34" charset="0"/>
              </a:rPr>
              <a:t>Start-up:   		CHI upgrades, point </a:t>
            </a:r>
            <a:r>
              <a:rPr lang="en-US" sz="1800" dirty="0" err="1" smtClean="0">
                <a:ea typeface="ＭＳ Ｐゴシック" pitchFamily="34" charset="-128"/>
                <a:cs typeface="Arial" pitchFamily="34" charset="0"/>
              </a:rPr>
              <a:t>helicity</a:t>
            </a:r>
            <a:r>
              <a:rPr lang="en-US" sz="1800" dirty="0" smtClean="0">
                <a:ea typeface="ＭＳ Ｐゴシック" pitchFamily="34" charset="-128"/>
                <a:cs typeface="Arial" pitchFamily="34" charset="0"/>
              </a:rPr>
              <a:t> injection (plasma guns)</a:t>
            </a:r>
          </a:p>
          <a:p>
            <a:pPr lvl="1"/>
            <a:r>
              <a:rPr lang="en-US" sz="1800" dirty="0" smtClean="0">
                <a:ea typeface="ＭＳ Ｐゴシック" pitchFamily="34" charset="-128"/>
                <a:cs typeface="Arial" pitchFamily="34" charset="0"/>
              </a:rPr>
              <a:t>Boundary: 	</a:t>
            </a:r>
            <a:r>
              <a:rPr lang="en-US" sz="1800" dirty="0" err="1" smtClean="0">
                <a:ea typeface="ＭＳ Ｐゴシック" pitchFamily="34" charset="-128"/>
                <a:cs typeface="Arial" pitchFamily="34" charset="0"/>
              </a:rPr>
              <a:t>Divertor</a:t>
            </a:r>
            <a:r>
              <a:rPr lang="en-US" sz="1800" dirty="0" smtClean="0"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sz="1800" dirty="0" err="1" smtClean="0">
                <a:ea typeface="ＭＳ Ｐゴシック" pitchFamily="34" charset="-128"/>
                <a:cs typeface="Arial" pitchFamily="34" charset="0"/>
              </a:rPr>
              <a:t>cryo</a:t>
            </a:r>
            <a:r>
              <a:rPr lang="en-US" sz="1800" dirty="0" smtClean="0">
                <a:ea typeface="ＭＳ Ｐゴシック" pitchFamily="34" charset="-128"/>
                <a:cs typeface="Arial" pitchFamily="34" charset="0"/>
              </a:rPr>
              <a:t>-pumps, </a:t>
            </a:r>
            <a:r>
              <a:rPr lang="en-US" sz="1800" dirty="0" err="1" smtClean="0">
                <a:ea typeface="ＭＳ Ｐゴシック" pitchFamily="34" charset="-128"/>
                <a:cs typeface="Arial" pitchFamily="34" charset="0"/>
              </a:rPr>
              <a:t>divertor</a:t>
            </a:r>
            <a:r>
              <a:rPr lang="en-US" sz="1800" dirty="0" smtClean="0">
                <a:ea typeface="ＭＳ Ｐゴシック" pitchFamily="34" charset="-128"/>
                <a:cs typeface="Arial" pitchFamily="34" charset="0"/>
              </a:rPr>
              <a:t> diagnostics </a:t>
            </a:r>
          </a:p>
          <a:p>
            <a:pPr lvl="1"/>
            <a:r>
              <a:rPr lang="en-US" sz="1800" dirty="0" smtClean="0">
                <a:ea typeface="ＭＳ Ｐゴシック" pitchFamily="34" charset="-128"/>
                <a:cs typeface="Arial" pitchFamily="34" charset="0"/>
              </a:rPr>
              <a:t>Lithium:    		Additional Mo tiles, next-generation LLD</a:t>
            </a:r>
          </a:p>
          <a:p>
            <a:pPr lvl="1"/>
            <a:r>
              <a:rPr lang="en-US" sz="1800" dirty="0" smtClean="0">
                <a:ea typeface="ＭＳ Ｐゴシック" pitchFamily="34" charset="-128"/>
                <a:cs typeface="Arial" pitchFamily="34" charset="0"/>
              </a:rPr>
              <a:t>Transport, EP:	New high-k scattering, assess solid-state NPA</a:t>
            </a:r>
          </a:p>
          <a:p>
            <a:pPr lvl="1"/>
            <a:r>
              <a:rPr lang="en-US" sz="1800" dirty="0" smtClean="0">
                <a:ea typeface="ＭＳ Ｐゴシック" pitchFamily="34" charset="-128"/>
              </a:rPr>
              <a:t>MHD:  		3D-coil physics design for RWM/RMP/TM/EFC/NTV/TAE</a:t>
            </a:r>
          </a:p>
          <a:p>
            <a:pPr lvl="1"/>
            <a:r>
              <a:rPr lang="en-US" sz="1800" dirty="0" smtClean="0">
                <a:ea typeface="ＭＳ Ｐゴシック" pitchFamily="34" charset="-128"/>
                <a:cs typeface="Arial" pitchFamily="34" charset="0"/>
              </a:rPr>
              <a:t>Control:  		Real-time-MSE for NBI J-profile control, control of heat flux</a:t>
            </a:r>
          </a:p>
          <a:p>
            <a:endParaRPr lang="en-US" sz="500" dirty="0" smtClean="0">
              <a:ea typeface="ＭＳ Ｐゴシック" pitchFamily="34" charset="-128"/>
            </a:endParaRPr>
          </a:p>
          <a:p>
            <a:r>
              <a:rPr lang="en-US" dirty="0" smtClean="0">
                <a:ea typeface="ＭＳ Ｐゴシック" pitchFamily="34" charset="-128"/>
              </a:rPr>
              <a:t>Develop, write NSTX Upgrade 5 year plan for 2014-18</a:t>
            </a:r>
            <a:endParaRPr lang="en-US" sz="2000" dirty="0" smtClean="0">
              <a:ea typeface="ＭＳ Ｐゴシック" pitchFamily="34" charset="-128"/>
            </a:endParaRPr>
          </a:p>
          <a:p>
            <a:pPr lvl="1"/>
            <a:endParaRPr lang="en-US" sz="400" dirty="0" smtClean="0">
              <a:ea typeface="ＭＳ Ｐゴシック" pitchFamily="34" charset="-128"/>
            </a:endParaRPr>
          </a:p>
          <a:p>
            <a:r>
              <a:rPr lang="en-US" dirty="0" smtClean="0">
                <a:ea typeface="ＭＳ Ｐゴシック" pitchFamily="34" charset="-128"/>
              </a:rPr>
              <a:t>Update/extend physics design of ST-FNSF</a:t>
            </a:r>
          </a:p>
          <a:p>
            <a:pPr lvl="1"/>
            <a:r>
              <a:rPr lang="en-US" sz="1800" dirty="0" smtClean="0">
                <a:ea typeface="ＭＳ Ｐゴシック" pitchFamily="34" charset="-128"/>
              </a:rPr>
              <a:t>LDRD to further develop design concepts, utilize NSTX team expertise</a:t>
            </a:r>
          </a:p>
          <a:p>
            <a:pPr lvl="1"/>
            <a:r>
              <a:rPr lang="en-US" sz="1800" dirty="0" smtClean="0">
                <a:ea typeface="ＭＳ Ｐゴシック" pitchFamily="34" charset="-128"/>
              </a:rPr>
              <a:t>Predictive modeling of start-up, sustainment, transport, stability, </a:t>
            </a:r>
            <a:r>
              <a:rPr lang="en-US" sz="1800" dirty="0" err="1" smtClean="0">
                <a:ea typeface="ＭＳ Ｐゴシック" pitchFamily="34" charset="-128"/>
              </a:rPr>
              <a:t>divertor</a:t>
            </a:r>
            <a:endParaRPr lang="en-US" sz="1800" dirty="0" smtClean="0">
              <a:ea typeface="ＭＳ Ｐゴシック" pitchFamily="34" charset="-128"/>
            </a:endParaRPr>
          </a:p>
          <a:p>
            <a:endParaRPr lang="en-US" sz="400" dirty="0" smtClean="0">
              <a:ea typeface="ＭＳ Ｐゴシック" pitchFamily="34" charset="-128"/>
            </a:endParaRPr>
          </a:p>
          <a:p>
            <a:r>
              <a:rPr lang="en-US" sz="2200" dirty="0" smtClean="0">
                <a:ea typeface="ＭＳ Ｐゴシック" pitchFamily="34" charset="-128"/>
              </a:rPr>
              <a:t>Will rely heavily on NSTX collaborators for 5 year plan preparation, post-Upgrade planning and design, FNSF physics design studies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28581"/>
            <a:ext cx="8839200" cy="876419"/>
          </a:xfrm>
        </p:spPr>
        <p:txBody>
          <a:bodyPr rtlCol="0">
            <a:noAutofit/>
          </a:bodyPr>
          <a:lstStyle/>
          <a:p>
            <a:pPr marL="231775" indent="-231775" fontAlgn="auto">
              <a:lnSpc>
                <a:spcPct val="120000"/>
              </a:lnSpc>
              <a:spcAft>
                <a:spcPts val="0"/>
              </a:spcAft>
              <a:buNone/>
              <a:defRPr/>
            </a:pPr>
            <a:r>
              <a:rPr lang="en-US" sz="1800" b="1" dirty="0" smtClean="0"/>
              <a:t>2009 - </a:t>
            </a:r>
            <a:r>
              <a:rPr lang="en-US" sz="1800" b="1" dirty="0" err="1" smtClean="0"/>
              <a:t>ReNeW</a:t>
            </a:r>
            <a:r>
              <a:rPr lang="en-US" sz="1800" b="1" dirty="0" smtClean="0"/>
              <a:t> Thrust 16: Emphasizes developing physics basis of ST for FNSF</a:t>
            </a:r>
          </a:p>
          <a:p>
            <a:pPr marL="231775" indent="-231775" fontAlgn="auto">
              <a:lnSpc>
                <a:spcPct val="120000"/>
              </a:lnSpc>
              <a:spcAft>
                <a:spcPts val="0"/>
              </a:spcAft>
              <a:buNone/>
              <a:defRPr/>
            </a:pPr>
            <a:r>
              <a:rPr lang="en-US" sz="1800" b="1" dirty="0" smtClean="0"/>
              <a:t>2010 - FES vision for next decade:  Materials/PMI, FNSF, predictive capability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 marL="342900" lvl="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800" dirty="0" smtClean="0"/>
              <a:t>Changes in program since 5 year plan proposal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8073" y="1942981"/>
            <a:ext cx="8054927" cy="78483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231775" lvl="1" indent="-231775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i="0" dirty="0" smtClean="0"/>
              <a:t>Stronger emphasis on FNSF + PMI + diagnostics and validation</a:t>
            </a:r>
          </a:p>
          <a:p>
            <a:pPr marL="231775" lvl="1" indent="-231775" fontAlgn="auto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i="0" dirty="0" smtClean="0"/>
              <a:t>Successful implementation of Upgrade Project highest NSTX priority</a:t>
            </a: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rgbClr val="1822CD"/>
              </a:solidFill>
              <a:effectLst/>
              <a:uLnTx/>
              <a:uFillTx/>
              <a:latin typeface="Helvetica" pitchFamily="34" charset="0"/>
              <a:ea typeface="+mn-ea"/>
              <a:cs typeface="Arial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838200" y="3415844"/>
            <a:ext cx="7315200" cy="2514600"/>
          </a:xfrm>
          <a:prstGeom prst="rect">
            <a:avLst/>
          </a:prstGeom>
          <a:solidFill>
            <a:srgbClr val="EAEAEA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/>
          <a:p>
            <a:pPr marL="115888" marR="0" lvl="0" indent="-115888" algn="l" defTabSz="914400" rtl="0" eaLnBrk="0" fontAlgn="base" latinLnBrk="0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>
                <a:tab pos="282575" algn="l"/>
              </a:tabLst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Develop 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MA-level plasma current formation and ramp-up</a:t>
            </a:r>
            <a:endParaRPr kumimoji="0" lang="en-US" sz="4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5888" marR="0" lvl="0" indent="-115888" algn="l" defTabSz="914400" rtl="0" eaLnBrk="0" fontAlgn="base" latinLnBrk="0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>
                <a:tab pos="282575" algn="l"/>
              </a:tabLst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Advance 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innovative </a:t>
            </a: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divertor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magnetic geometries, first wall solutions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5888" marR="0" lvl="0" indent="-115888" algn="l" defTabSz="914400" rtl="0" eaLnBrk="0" fontAlgn="base" latinLnBrk="0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>
                <a:tab pos="282575" algn="l"/>
              </a:tabLst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Understand 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 confinement and stability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at fusion-relevant parameters</a:t>
            </a:r>
            <a:endParaRPr kumimoji="0" lang="en-US" sz="5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5888" marR="0" lvl="0" indent="-115888" algn="l" defTabSz="914400" rtl="0" eaLnBrk="0" fontAlgn="base" latinLnBrk="0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>
                <a:tab pos="282575" algn="l"/>
              </a:tabLst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Develop 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stability control techniques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for long-pulse, disruption-free ops</a:t>
            </a:r>
            <a:endParaRPr kumimoji="0" lang="en-US" sz="5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5888" marR="0" lvl="0" indent="-115888" algn="l" defTabSz="914400" rtl="0" eaLnBrk="0" fontAlgn="base" latinLnBrk="0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>
                <a:tab pos="282575" algn="l"/>
              </a:tabLst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Sustain current, control profiles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with beams, waves, pumping, fueling </a:t>
            </a:r>
            <a:endParaRPr kumimoji="0" lang="en-US" sz="5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5888" marR="0" lvl="0" indent="-115888" algn="l" defTabSz="914400" rtl="0" eaLnBrk="0" fontAlgn="base" latinLnBrk="0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>
                <a:tab pos="282575" algn="l"/>
              </a:tabLst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Develop normally-conducting radiation-tolerant 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magnets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for ST applications</a:t>
            </a:r>
            <a:endParaRPr kumimoji="0" lang="en-US" sz="5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5888" marR="0" lvl="0" indent="-115888" algn="l" defTabSz="914400" rtl="0" eaLnBrk="0" fontAlgn="base" latinLnBrk="0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>
                <a:tab pos="282575" algn="l"/>
              </a:tabLst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Extend ST performance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near-burning-plasma conditions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838200" y="2895600"/>
            <a:ext cx="7315200" cy="492443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600" i="0" dirty="0" err="1">
                <a:solidFill>
                  <a:schemeClr val="tx1"/>
                </a:solidFill>
              </a:rPr>
              <a:t>ReNeW</a:t>
            </a:r>
            <a:r>
              <a:rPr lang="en-US" sz="1600" i="0" dirty="0">
                <a:solidFill>
                  <a:schemeClr val="tx1"/>
                </a:solidFill>
              </a:rPr>
              <a:t> Thrust 16: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i="0" dirty="0">
                <a:solidFill>
                  <a:schemeClr val="tx1"/>
                </a:solidFill>
              </a:rPr>
              <a:t>“Develop the ST to advance fusion nuclear </a:t>
            </a:r>
            <a:r>
              <a:rPr lang="en-US" sz="1600" i="0" dirty="0" smtClean="0">
                <a:solidFill>
                  <a:schemeClr val="tx1"/>
                </a:solidFill>
              </a:rPr>
              <a:t>science”</a:t>
            </a:r>
          </a:p>
          <a:p>
            <a:pPr algn="ctr"/>
            <a:r>
              <a:rPr lang="en-US" sz="1600" i="0" dirty="0" smtClean="0">
                <a:solidFill>
                  <a:srgbClr val="FF0000"/>
                </a:solidFill>
              </a:rPr>
              <a:t>consists </a:t>
            </a:r>
            <a:r>
              <a:rPr lang="en-US" sz="1600" i="0" dirty="0">
                <a:solidFill>
                  <a:srgbClr val="FF0000"/>
                </a:solidFill>
              </a:rPr>
              <a:t>of 7 Thrust Elements: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66241" y="6159044"/>
            <a:ext cx="8091959" cy="276999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800" i="0" dirty="0">
                <a:solidFill>
                  <a:schemeClr val="tx1"/>
                </a:solidFill>
              </a:rPr>
              <a:t>These elements provide outline for subsequent </a:t>
            </a:r>
            <a:r>
              <a:rPr lang="en-US" sz="1800" i="0" dirty="0" smtClean="0">
                <a:solidFill>
                  <a:srgbClr val="FF0000"/>
                </a:solidFill>
              </a:rPr>
              <a:t>FY09-13 results and plans</a:t>
            </a:r>
            <a:endParaRPr lang="en-US" sz="1800" i="0" dirty="0">
              <a:solidFill>
                <a:srgbClr val="FF0000"/>
              </a:solidFill>
            </a:endParaRPr>
          </a:p>
        </p:txBody>
      </p:sp>
      <p:sp>
        <p:nvSpPr>
          <p:cNvPr id="10" name="Right Arrow 9"/>
          <p:cNvSpPr/>
          <p:nvPr/>
        </p:nvSpPr>
        <p:spPr bwMode="auto">
          <a:xfrm>
            <a:off x="228600" y="2133600"/>
            <a:ext cx="457200" cy="381000"/>
          </a:xfrm>
          <a:prstGeom prst="rightArrow">
            <a:avLst/>
          </a:prstGeom>
          <a:ln>
            <a:headEnd type="none" w="med" len="med"/>
            <a:tailEnd type="triangl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0" y="-3175"/>
            <a:ext cx="9144000" cy="917575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33CC"/>
                </a:solidFill>
                <a:ea typeface="ＭＳ Ｐゴシック" pitchFamily="34" charset="-128"/>
              </a:rPr>
              <a:t>Planning for FY2013 NSTX collaboration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69850" y="914400"/>
            <a:ext cx="9074150" cy="3455988"/>
          </a:xfrm>
        </p:spPr>
        <p:txBody>
          <a:bodyPr/>
          <a:lstStyle/>
          <a:p>
            <a:pPr marL="228600" indent="-228600">
              <a:defRPr/>
            </a:pPr>
            <a:r>
              <a:rPr lang="en-US" dirty="0" smtClean="0"/>
              <a:t>Solicited, received info on collaboration opportunities</a:t>
            </a:r>
          </a:p>
          <a:p>
            <a:pPr marL="400050" lvl="1" indent="-171450">
              <a:defRPr/>
            </a:pPr>
            <a:r>
              <a:rPr lang="en-US" sz="1800" dirty="0" smtClean="0"/>
              <a:t>Enthusiastic response:  MAST, LTX, Pegasus, DIII-D, C-Mod, KSTAR, EAST, LHD</a:t>
            </a:r>
          </a:p>
          <a:p>
            <a:pPr marL="400050" lvl="1" indent="-171450">
              <a:defRPr/>
            </a:pPr>
            <a:r>
              <a:rPr lang="en-US" sz="1800" dirty="0" smtClean="0"/>
              <a:t>Also gathered info on PPPL NSTX researcher interests and skills</a:t>
            </a:r>
          </a:p>
          <a:p>
            <a:pPr marL="228600" indent="-228600">
              <a:lnSpc>
                <a:spcPct val="150000"/>
              </a:lnSpc>
              <a:defRPr/>
            </a:pPr>
            <a:r>
              <a:rPr lang="en-US" dirty="0" smtClean="0"/>
              <a:t>~1/3 time available for collaboration: ~10 FTE/yr for 2-3 yrs</a:t>
            </a:r>
          </a:p>
          <a:p>
            <a:pPr marL="228600" indent="-228600">
              <a:defRPr/>
            </a:pPr>
            <a:endParaRPr lang="en-US" sz="100" dirty="0" smtClean="0"/>
          </a:p>
          <a:p>
            <a:pPr marL="228600" indent="-228600">
              <a:defRPr/>
            </a:pPr>
            <a:r>
              <a:rPr lang="en-US" dirty="0" smtClean="0"/>
              <a:t>Presently aligning opportunities &amp; skills with needs &amp; goals</a:t>
            </a:r>
          </a:p>
          <a:p>
            <a:pPr marL="628650" lvl="1" indent="-228600">
              <a:lnSpc>
                <a:spcPts val="2400"/>
              </a:lnSpc>
              <a:defRPr/>
            </a:pPr>
            <a:r>
              <a:rPr lang="en-US" dirty="0" smtClean="0"/>
              <a:t>Experienced NSTX researchers can help advance off-site research</a:t>
            </a:r>
          </a:p>
          <a:p>
            <a:pPr marL="628650" lvl="1" indent="-228600">
              <a:lnSpc>
                <a:spcPts val="2400"/>
              </a:lnSpc>
              <a:defRPr/>
            </a:pPr>
            <a:r>
              <a:rPr lang="en-US" dirty="0" smtClean="0"/>
              <a:t>Can also bring back new experiences, ideas to NSTX Upgrade</a:t>
            </a:r>
          </a:p>
          <a:p>
            <a:pPr marL="628650" lvl="1" indent="-228600">
              <a:defRPr/>
            </a:pPr>
            <a:endParaRPr lang="en-US" dirty="0" smtClean="0"/>
          </a:p>
          <a:p>
            <a:pPr marL="628650" lvl="1" indent="-228600">
              <a:defRPr/>
            </a:pPr>
            <a:endParaRPr lang="en-US" dirty="0" smtClean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76200" y="4648200"/>
            <a:ext cx="541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 eaLnBrk="0" hangingPunct="0">
              <a:lnSpc>
                <a:spcPts val="24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b="0" i="0" kern="0" dirty="0">
                <a:solidFill>
                  <a:schemeClr val="tx1"/>
                </a:solidFill>
                <a:latin typeface="+mn-lt"/>
                <a:cs typeface="+mn-cs"/>
              </a:rPr>
              <a:t>Example: NSTX-U goal of 100% NICD, high </a:t>
            </a:r>
            <a:r>
              <a:rPr lang="en-US" sz="2000" b="0" i="0" kern="0" dirty="0">
                <a:solidFill>
                  <a:schemeClr val="tx1"/>
                </a:solidFill>
                <a:latin typeface="Symbol" pitchFamily="18" charset="2"/>
                <a:cs typeface="+mn-cs"/>
              </a:rPr>
              <a:t>b</a:t>
            </a:r>
            <a:r>
              <a:rPr lang="en-US" sz="2000" b="0" i="0" kern="0" dirty="0">
                <a:solidFill>
                  <a:schemeClr val="tx1"/>
                </a:solidFill>
                <a:latin typeface="+mn-lt"/>
                <a:cs typeface="+mn-cs"/>
              </a:rPr>
              <a:t>, q(r) control using 1</a:t>
            </a:r>
            <a:r>
              <a:rPr lang="en-US" sz="2000" b="0" i="0" kern="0" baseline="30000" dirty="0">
                <a:solidFill>
                  <a:schemeClr val="tx1"/>
                </a:solidFill>
                <a:latin typeface="+mn-lt"/>
                <a:cs typeface="+mn-cs"/>
              </a:rPr>
              <a:t>st</a:t>
            </a:r>
            <a:r>
              <a:rPr lang="en-US" sz="2000" b="0" i="0" kern="0" dirty="0">
                <a:solidFill>
                  <a:schemeClr val="tx1"/>
                </a:solidFill>
                <a:latin typeface="+mn-lt"/>
                <a:cs typeface="+mn-cs"/>
              </a:rPr>
              <a:t> + new 2</a:t>
            </a:r>
            <a:r>
              <a:rPr lang="en-US" sz="2000" b="0" i="0" kern="0" baseline="30000" dirty="0">
                <a:solidFill>
                  <a:schemeClr val="tx1"/>
                </a:solidFill>
                <a:latin typeface="+mn-lt"/>
                <a:cs typeface="+mn-cs"/>
              </a:rPr>
              <a:t>nd</a:t>
            </a:r>
            <a:r>
              <a:rPr lang="en-US" sz="2000" b="0" i="0" kern="0" dirty="0">
                <a:solidFill>
                  <a:schemeClr val="tx1"/>
                </a:solidFill>
                <a:latin typeface="+mn-lt"/>
                <a:cs typeface="+mn-cs"/>
              </a:rPr>
              <a:t> NBI</a:t>
            </a:r>
          </a:p>
          <a:p>
            <a:pPr lvl="1" indent="-17145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1800" b="0" i="0" kern="0" dirty="0">
                <a:solidFill>
                  <a:srgbClr val="3333FF"/>
                </a:solidFill>
                <a:latin typeface="+mn-lt"/>
                <a:cs typeface="+mn-cs"/>
              </a:rPr>
              <a:t>Collaboration on advanced scenarios, profile control, energetic particles mutually beneficial:</a:t>
            </a:r>
          </a:p>
          <a:p>
            <a:pPr marL="798513" lvl="2" indent="-171450" eaLnBrk="0" hangingPunct="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b="0" i="0" kern="0" dirty="0">
                <a:solidFill>
                  <a:srgbClr val="3333FF"/>
                </a:solidFill>
                <a:latin typeface="+mn-lt"/>
                <a:cs typeface="+mn-cs"/>
              </a:rPr>
              <a:t>DIII-D, EAST, KSTAR, MAST</a:t>
            </a: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5486400" y="4038600"/>
            <a:ext cx="3314700" cy="2514600"/>
            <a:chOff x="5715000" y="4462630"/>
            <a:chExt cx="2819400" cy="2014370"/>
          </a:xfrm>
        </p:grpSpPr>
        <p:pic>
          <p:nvPicPr>
            <p:cNvPr id="18442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15000" y="4462630"/>
              <a:ext cx="2728773" cy="1909621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</p:pic>
        <p:sp>
          <p:nvSpPr>
            <p:cNvPr id="18443" name="Rectangle 7"/>
            <p:cNvSpPr>
              <a:spLocks noChangeArrowheads="1"/>
            </p:cNvSpPr>
            <p:nvPr/>
          </p:nvSpPr>
          <p:spPr bwMode="auto">
            <a:xfrm>
              <a:off x="7086600" y="6172200"/>
              <a:ext cx="228600" cy="248447"/>
            </a:xfrm>
            <a:prstGeom prst="rect">
              <a:avLst/>
            </a:prstGeom>
            <a:solidFill>
              <a:schemeClr val="bg1"/>
            </a:solidFill>
            <a:ln w="15875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>
                <a:spcBef>
                  <a:spcPct val="20000"/>
                </a:spcBef>
                <a:buFontTx/>
                <a:buChar char="•"/>
              </a:pPr>
              <a:endParaRPr lang="en-US"/>
            </a:p>
          </p:txBody>
        </p:sp>
        <p:sp>
          <p:nvSpPr>
            <p:cNvPr id="18444" name="Text Box 8"/>
            <p:cNvSpPr txBox="1">
              <a:spLocks noChangeArrowheads="1"/>
            </p:cNvSpPr>
            <p:nvPr/>
          </p:nvSpPr>
          <p:spPr bwMode="auto">
            <a:xfrm>
              <a:off x="6096000" y="6242851"/>
              <a:ext cx="2438400" cy="234149"/>
            </a:xfrm>
            <a:prstGeom prst="rect">
              <a:avLst/>
            </a:prstGeom>
            <a:noFill/>
            <a:ln w="15875" algn="ctr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400"/>
                <a:t>Normalized minor radius</a:t>
              </a:r>
            </a:p>
          </p:txBody>
        </p:sp>
      </p:grpSp>
      <p:sp>
        <p:nvSpPr>
          <p:cNvPr id="18438" name="AutoShape 10"/>
          <p:cNvSpPr>
            <a:spLocks noChangeArrowheads="1"/>
          </p:cNvSpPr>
          <p:nvPr/>
        </p:nvSpPr>
        <p:spPr bwMode="auto">
          <a:xfrm rot="10800000" flipH="1">
            <a:off x="4724401" y="5029200"/>
            <a:ext cx="604837" cy="228602"/>
          </a:xfrm>
          <a:prstGeom prst="rightArrow">
            <a:avLst>
              <a:gd name="adj1" fmla="val 50009"/>
              <a:gd name="adj2" fmla="val 77933"/>
            </a:avLst>
          </a:prstGeom>
          <a:solidFill>
            <a:srgbClr val="EAEAEA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8077200" y="4271632"/>
            <a:ext cx="990600" cy="1598613"/>
            <a:chOff x="9144000" y="4267200"/>
            <a:chExt cx="1084599" cy="1676402"/>
          </a:xfrm>
        </p:grpSpPr>
        <p:sp>
          <p:nvSpPr>
            <p:cNvPr id="18440" name="Text Box 9"/>
            <p:cNvSpPr txBox="1">
              <a:spLocks noChangeArrowheads="1"/>
            </p:cNvSpPr>
            <p:nvPr/>
          </p:nvSpPr>
          <p:spPr bwMode="auto">
            <a:xfrm>
              <a:off x="9144000" y="5105401"/>
              <a:ext cx="1084599" cy="838201"/>
            </a:xfrm>
            <a:prstGeom prst="rect">
              <a:avLst/>
            </a:prstGeom>
            <a:solidFill>
              <a:srgbClr val="EAEAEA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91440" rIns="0" bIns="91440">
              <a:spAutoFit/>
            </a:bodyPr>
            <a:lstStyle/>
            <a:p>
              <a:pPr algn="ctr">
                <a:lnSpc>
                  <a:spcPts val="800"/>
                </a:lnSpc>
                <a:spcBef>
                  <a:spcPct val="20000"/>
                </a:spcBef>
              </a:pPr>
              <a:r>
                <a:rPr lang="en-US" sz="1100">
                  <a:solidFill>
                    <a:srgbClr val="009999"/>
                  </a:solidFill>
                </a:rPr>
                <a:t>NBI R</a:t>
              </a:r>
              <a:r>
                <a:rPr lang="en-US" sz="1100" baseline="-25000">
                  <a:solidFill>
                    <a:srgbClr val="009999"/>
                  </a:solidFill>
                </a:rPr>
                <a:t>TAN </a:t>
              </a:r>
              <a:r>
                <a:rPr lang="en-US" sz="1100">
                  <a:solidFill>
                    <a:srgbClr val="009999"/>
                  </a:solidFill>
                </a:rPr>
                <a:t>[cm]</a:t>
              </a:r>
            </a:p>
            <a:p>
              <a:pPr algn="ctr">
                <a:lnSpc>
                  <a:spcPts val="800"/>
                </a:lnSpc>
                <a:spcBef>
                  <a:spcPct val="20000"/>
                </a:spcBef>
              </a:pPr>
              <a:r>
                <a:rPr lang="en-US" sz="900" baseline="30000">
                  <a:solidFill>
                    <a:srgbClr val="009999"/>
                  </a:solidFill>
                </a:rPr>
                <a:t>__________________ </a:t>
              </a:r>
            </a:p>
            <a:p>
              <a:pPr algn="ctr">
                <a:lnSpc>
                  <a:spcPts val="800"/>
                </a:lnSpc>
                <a:spcBef>
                  <a:spcPct val="20000"/>
                </a:spcBef>
              </a:pPr>
              <a:r>
                <a:rPr lang="en-US" sz="900"/>
                <a:t> 50,  60, 70, 130</a:t>
              </a:r>
            </a:p>
            <a:p>
              <a:pPr algn="ctr">
                <a:lnSpc>
                  <a:spcPts val="800"/>
                </a:lnSpc>
                <a:spcBef>
                  <a:spcPct val="20000"/>
                </a:spcBef>
              </a:pPr>
              <a:r>
                <a:rPr lang="en-US" sz="900">
                  <a:solidFill>
                    <a:srgbClr val="0033CC"/>
                  </a:solidFill>
                </a:rPr>
                <a:t> 60,  70,120,130</a:t>
              </a:r>
            </a:p>
            <a:p>
              <a:pPr algn="ctr">
                <a:lnSpc>
                  <a:spcPts val="800"/>
                </a:lnSpc>
                <a:spcBef>
                  <a:spcPct val="20000"/>
                </a:spcBef>
              </a:pPr>
              <a:r>
                <a:rPr lang="en-US" sz="900">
                  <a:solidFill>
                    <a:srgbClr val="FF0000"/>
                  </a:solidFill>
                </a:rPr>
                <a:t>70,110,120,130</a:t>
              </a:r>
            </a:p>
          </p:txBody>
        </p:sp>
        <p:pic>
          <p:nvPicPr>
            <p:cNvPr id="18441" name="Picture 9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144000" y="4267200"/>
              <a:ext cx="1084599" cy="838201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0033CC"/>
                </a:solidFill>
                <a:ea typeface="ＭＳ Ｐゴシック" pitchFamily="34" charset="-128"/>
              </a:rPr>
              <a:t>Summary</a:t>
            </a:r>
            <a:r>
              <a:rPr lang="en-US" dirty="0" smtClean="0">
                <a:solidFill>
                  <a:srgbClr val="0033CC"/>
                </a:solidFill>
                <a:ea typeface="ＭＳ Ｐゴシック" pitchFamily="34" charset="-128"/>
              </a:rPr>
              <a:t>: NSTX </a:t>
            </a:r>
            <a:r>
              <a:rPr lang="en-US" dirty="0" smtClean="0">
                <a:ea typeface="ＭＳ Ｐゴシック" pitchFamily="34" charset="-128"/>
              </a:rPr>
              <a:t>is contributing strongly to basis of ST-FNSF, advancing PMI solutions, supporting </a:t>
            </a:r>
            <a:r>
              <a:rPr lang="en-US" dirty="0" err="1" smtClean="0">
                <a:ea typeface="ＭＳ Ｐゴシック" pitchFamily="34" charset="-128"/>
              </a:rPr>
              <a:t>toroidal</a:t>
            </a:r>
            <a:r>
              <a:rPr lang="en-US" dirty="0" smtClean="0">
                <a:ea typeface="ＭＳ Ｐゴシック" pitchFamily="34" charset="-128"/>
              </a:rPr>
              <a:t> physics, ITER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915400" cy="5486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NSTX has completed all planned research milestones and produced many additional important results</a:t>
            </a:r>
          </a:p>
          <a:p>
            <a:pPr>
              <a:lnSpc>
                <a:spcPct val="90000"/>
              </a:lnSpc>
            </a:pPr>
            <a:endParaRPr lang="en-US" sz="800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NSTX has had a very productive 2.5 years 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See M. Ono talk for statistics on publications, invited talks, awards and recognition, facility utilization and diagnostic implementation</a:t>
            </a:r>
          </a:p>
          <a:p>
            <a:pPr>
              <a:lnSpc>
                <a:spcPct val="90000"/>
              </a:lnSpc>
            </a:pPr>
            <a:endParaRPr lang="en-US" sz="800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Research program has adapted to, aligned with the </a:t>
            </a:r>
            <a:r>
              <a:rPr lang="en-US" dirty="0" err="1" smtClean="0"/>
              <a:t>ReNeW</a:t>
            </a:r>
            <a:r>
              <a:rPr lang="en-US" dirty="0" smtClean="0"/>
              <a:t> ST thrusts, FES vision: emphasis on FNSF, PMI, validation:</a:t>
            </a:r>
          </a:p>
          <a:p>
            <a:pPr marL="744538" lvl="1" indent="-287338">
              <a:lnSpc>
                <a:spcPct val="90000"/>
              </a:lnSpc>
            </a:pPr>
            <a:r>
              <a:rPr lang="en-US" sz="1800" dirty="0" smtClean="0"/>
              <a:t>NSTX Upgrade highest priority, HHFW upgraded to support start-up research</a:t>
            </a:r>
          </a:p>
          <a:p>
            <a:pPr marL="744538" lvl="1" indent="-287338">
              <a:lnSpc>
                <a:spcPct val="90000"/>
              </a:lnSpc>
            </a:pPr>
            <a:r>
              <a:rPr lang="en-US" sz="1800" dirty="0" smtClean="0"/>
              <a:t>Lithium/LLD, snowflake, high-Z PFCs contribute to potential PMI solutions</a:t>
            </a:r>
          </a:p>
          <a:p>
            <a:pPr marL="744538" lvl="1" indent="-287338">
              <a:lnSpc>
                <a:spcPct val="90000"/>
              </a:lnSpc>
            </a:pPr>
            <a:r>
              <a:rPr lang="en-US" sz="1800" dirty="0" smtClean="0"/>
              <a:t>Drift-kinetic MHD, non-linear gyro-kinetic transport, non-linear *AE/fast-ions</a:t>
            </a:r>
          </a:p>
          <a:p>
            <a:pPr>
              <a:lnSpc>
                <a:spcPct val="90000"/>
              </a:lnSpc>
            </a:pPr>
            <a:endParaRPr lang="en-US" sz="800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Developed comprehensive research plan for FY11-12 run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Emphasis on boundary, PMI, transport, MHD, prep for Upgrade</a:t>
            </a:r>
          </a:p>
          <a:p>
            <a:pPr>
              <a:lnSpc>
                <a:spcPct val="90000"/>
              </a:lnSpc>
            </a:pPr>
            <a:endParaRPr lang="en-US" sz="800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Planning for Upgrade outage period is under way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Emphasis on post-upgrade operation prep, off-site collaboration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Start-up and Ramp-up Supplemental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i="1" dirty="0" smtClean="0"/>
              <a:t>Transient</a:t>
            </a:r>
            <a:r>
              <a:rPr lang="en-US" dirty="0" smtClean="0"/>
              <a:t> CHI: </a:t>
            </a:r>
            <a:r>
              <a:rPr lang="en-US" dirty="0" err="1" smtClean="0"/>
              <a:t>Axisymmetric</a:t>
            </a:r>
            <a:r>
              <a:rPr lang="en-US" dirty="0" smtClean="0"/>
              <a:t> reconnection leads to formation of closed flux surfaces</a:t>
            </a:r>
          </a:p>
        </p:txBody>
      </p:sp>
      <p:pic>
        <p:nvPicPr>
          <p:cNvPr id="7172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990600"/>
            <a:ext cx="8694738" cy="406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Text Box 8"/>
          <p:cNvSpPr txBox="1">
            <a:spLocks noChangeArrowheads="1"/>
          </p:cNvSpPr>
          <p:nvPr/>
        </p:nvSpPr>
        <p:spPr bwMode="auto">
          <a:xfrm>
            <a:off x="3992563" y="6172200"/>
            <a:ext cx="5151437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1000" i="0">
                <a:solidFill>
                  <a:srgbClr val="0066FF"/>
                </a:solidFill>
              </a:rPr>
              <a:t>CHI for an ST: </a:t>
            </a:r>
            <a:r>
              <a:rPr lang="en-US" sz="1000" i="0">
                <a:solidFill>
                  <a:schemeClr val="tx1"/>
                </a:solidFill>
              </a:rPr>
              <a:t>T.R. Jarboe, Fusion Technology, 15 (1989) 7</a:t>
            </a:r>
          </a:p>
          <a:p>
            <a:pPr>
              <a:buFontTx/>
              <a:buNone/>
            </a:pPr>
            <a:r>
              <a:rPr lang="en-US" sz="1000" i="0">
                <a:solidFill>
                  <a:srgbClr val="0066FF"/>
                </a:solidFill>
              </a:rPr>
              <a:t>Transient CHI: </a:t>
            </a:r>
            <a:r>
              <a:rPr lang="en-US" sz="1000" i="0">
                <a:solidFill>
                  <a:schemeClr val="tx1"/>
                </a:solidFill>
              </a:rPr>
              <a:t>R. Raman, T.R. Jarboe, B.A. Nelson, et al., PRL 90, (2003) 075005-1 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304800" y="4572000"/>
            <a:ext cx="7924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buFontTx/>
              <a:buNone/>
              <a:defRPr/>
            </a:pPr>
            <a:endParaRPr lang="en-US" sz="2800" b="0" i="0" kern="0" dirty="0">
              <a:solidFill>
                <a:schemeClr val="tx1"/>
              </a:solidFill>
              <a:latin typeface="+mn-lt"/>
            </a:endParaRPr>
          </a:p>
          <a:p>
            <a:pPr marL="342900" indent="-342900" eaLnBrk="0" hangingPunct="0">
              <a:defRPr/>
            </a:pPr>
            <a:r>
              <a:rPr lang="en-US" sz="1600" b="0" i="0" kern="0" dirty="0">
                <a:solidFill>
                  <a:schemeClr val="tx1"/>
                </a:solidFill>
                <a:latin typeface="+mn-lt"/>
              </a:rPr>
              <a:t>Demonstration of closed flux current generation	</a:t>
            </a:r>
          </a:p>
          <a:p>
            <a:pPr marL="742950" lvl="1" indent="-285750" eaLnBrk="0" hangingPunct="0">
              <a:buFontTx/>
              <a:buChar char="–"/>
              <a:defRPr/>
            </a:pPr>
            <a:r>
              <a:rPr lang="en-US" sz="1400" b="0" i="0" kern="0" dirty="0">
                <a:solidFill>
                  <a:schemeClr val="accent2"/>
                </a:solidFill>
                <a:latin typeface="+mn-lt"/>
              </a:rPr>
              <a:t>Aided by gas and EC-Pi injection from below divertor plate region</a:t>
            </a:r>
          </a:p>
          <a:p>
            <a:pPr marL="342900" indent="-342900" eaLnBrk="0" hangingPunct="0">
              <a:defRPr/>
            </a:pPr>
            <a:r>
              <a:rPr lang="en-US" sz="1600" b="0" i="0" kern="0" dirty="0">
                <a:solidFill>
                  <a:schemeClr val="tx1"/>
                </a:solidFill>
                <a:latin typeface="Helvetica" pitchFamily="-128" charset="0"/>
              </a:rPr>
              <a:t>Demonstration of coupling to induction (2008)	</a:t>
            </a:r>
          </a:p>
          <a:p>
            <a:pPr marL="742950" lvl="1" indent="-285750" eaLnBrk="0" hangingPunct="0">
              <a:buFontTx/>
              <a:buChar char="–"/>
              <a:defRPr/>
            </a:pPr>
            <a:r>
              <a:rPr lang="en-US" sz="1400" b="0" i="0" kern="0" dirty="0">
                <a:solidFill>
                  <a:schemeClr val="accent2"/>
                </a:solidFill>
                <a:latin typeface="Helvetica" pitchFamily="-128" charset="0"/>
              </a:rPr>
              <a:t>Aided by staged capacitor bank capability</a:t>
            </a:r>
          </a:p>
          <a:p>
            <a:pPr marL="342900" indent="-342900" eaLnBrk="0" hangingPunct="0">
              <a:buFontTx/>
              <a:buNone/>
              <a:defRPr/>
            </a:pPr>
            <a:endParaRPr lang="en-US" sz="2800" b="0" i="0" kern="0" dirty="0">
              <a:solidFill>
                <a:srgbClr val="FF0000"/>
              </a:solidFill>
              <a:latin typeface="+mn-lt"/>
            </a:endParaRPr>
          </a:p>
          <a:p>
            <a:pPr marL="342900" indent="-342900" eaLnBrk="0" hangingPunct="0">
              <a:defRPr/>
            </a:pPr>
            <a:endParaRPr lang="en-US" sz="2800" b="0" i="0" kern="0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1" charset="-128"/>
              </a:rPr>
              <a:t>Coaxial </a:t>
            </a:r>
            <a:r>
              <a:rPr lang="en-US" dirty="0" err="1" smtClean="0">
                <a:ea typeface="ＭＳ Ｐゴシック" pitchFamily="1" charset="-128"/>
              </a:rPr>
              <a:t>Helicity</a:t>
            </a:r>
            <a:r>
              <a:rPr lang="en-US" dirty="0" smtClean="0">
                <a:ea typeface="ＭＳ Ｐゴシック" pitchFamily="1" charset="-128"/>
              </a:rPr>
              <a:t> Injection (CHI) has Produced Substantial </a:t>
            </a:r>
            <a:br>
              <a:rPr lang="en-US" dirty="0" smtClean="0">
                <a:ea typeface="ＭＳ Ｐゴシック" pitchFamily="1" charset="-128"/>
              </a:rPr>
            </a:br>
            <a:r>
              <a:rPr lang="en-US" dirty="0" smtClean="0">
                <a:ea typeface="ＭＳ Ｐゴシック" pitchFamily="1" charset="-128"/>
              </a:rPr>
              <a:t>Flux Savings and Scales Favorably with Size and B</a:t>
            </a:r>
            <a:r>
              <a:rPr lang="en-US" baseline="-25000" dirty="0" smtClean="0">
                <a:ea typeface="ＭＳ Ｐゴシック" pitchFamily="1" charset="-128"/>
              </a:rPr>
              <a:t>T</a:t>
            </a:r>
          </a:p>
        </p:txBody>
      </p:sp>
      <p:pic>
        <p:nvPicPr>
          <p:cNvPr id="2355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143000"/>
            <a:ext cx="3670300" cy="279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86200"/>
            <a:ext cx="4006850" cy="260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5200" y="1295400"/>
            <a:ext cx="1743075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559" name="Straight Arrow Connector 22"/>
          <p:cNvCxnSpPr>
            <a:cxnSpLocks noChangeShapeType="1"/>
          </p:cNvCxnSpPr>
          <p:nvPr/>
        </p:nvCxnSpPr>
        <p:spPr bwMode="auto">
          <a:xfrm rot="5400000">
            <a:off x="3314701" y="1714500"/>
            <a:ext cx="533400" cy="3175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23560" name="TextBox 11"/>
          <p:cNvSpPr txBox="1">
            <a:spLocks noChangeArrowheads="1"/>
          </p:cNvSpPr>
          <p:nvPr/>
        </p:nvSpPr>
        <p:spPr bwMode="auto">
          <a:xfrm>
            <a:off x="5029200" y="6248400"/>
            <a:ext cx="17938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i="0">
                <a:solidFill>
                  <a:srgbClr val="FF0000"/>
                </a:solidFill>
              </a:rPr>
              <a:t>B.A. Nelson EXW/P2-8</a:t>
            </a:r>
          </a:p>
        </p:txBody>
      </p:sp>
      <p:sp>
        <p:nvSpPr>
          <p:cNvPr id="23561" name="TextBox 14"/>
          <p:cNvSpPr txBox="1">
            <a:spLocks noChangeArrowheads="1"/>
          </p:cNvSpPr>
          <p:nvPr/>
        </p:nvSpPr>
        <p:spPr bwMode="auto">
          <a:xfrm>
            <a:off x="1219200" y="1219200"/>
            <a:ext cx="21336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400" i="0">
                <a:solidFill>
                  <a:srgbClr val="FF0000"/>
                </a:solidFill>
              </a:rPr>
              <a:t>200 kA more current with CHI start-up</a:t>
            </a:r>
          </a:p>
        </p:txBody>
      </p:sp>
      <p:cxnSp>
        <p:nvCxnSpPr>
          <p:cNvPr id="23562" name="Straight Arrow Connector 16"/>
          <p:cNvCxnSpPr>
            <a:cxnSpLocks noChangeShapeType="1"/>
          </p:cNvCxnSpPr>
          <p:nvPr/>
        </p:nvCxnSpPr>
        <p:spPr bwMode="auto">
          <a:xfrm>
            <a:off x="2895600" y="1524000"/>
            <a:ext cx="609600" cy="152400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3563" name="Content Placeholder 2"/>
          <p:cNvSpPr txBox="1">
            <a:spLocks/>
          </p:cNvSpPr>
          <p:nvPr/>
        </p:nvSpPr>
        <p:spPr bwMode="auto">
          <a:xfrm>
            <a:off x="3505200" y="990600"/>
            <a:ext cx="3733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eaLnBrk="0" hangingPunct="0">
              <a:spcBef>
                <a:spcPct val="20000"/>
              </a:spcBef>
            </a:pPr>
            <a:r>
              <a:rPr lang="en-US" sz="2000" b="0" i="0">
                <a:solidFill>
                  <a:schemeClr val="tx1"/>
                </a:solidFill>
                <a:latin typeface="Arial" charset="0"/>
              </a:rPr>
              <a:t>Enabling capabilities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2000" b="0" i="0">
                <a:solidFill>
                  <a:schemeClr val="accent2"/>
                </a:solidFill>
                <a:latin typeface="Arial" charset="0"/>
              </a:rPr>
              <a:t>Elimination of arcs in absorber region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2000" b="0" i="0">
                <a:solidFill>
                  <a:schemeClr val="accent2"/>
                </a:solidFill>
                <a:latin typeface="Arial" charset="0"/>
              </a:rPr>
              <a:t>Conditioning of lower divertor</a:t>
            </a:r>
          </a:p>
          <a:p>
            <a:pPr marL="742950" lvl="1" indent="-285750" eaLnBrk="0" hangingPunct="0">
              <a:spcBef>
                <a:spcPct val="20000"/>
              </a:spcBef>
            </a:pPr>
            <a:r>
              <a:rPr lang="en-US" sz="2000" b="0" i="0">
                <a:solidFill>
                  <a:schemeClr val="accent2"/>
                </a:solidFill>
                <a:latin typeface="Arial" charset="0"/>
              </a:rPr>
              <a:t> </a:t>
            </a:r>
          </a:p>
          <a:p>
            <a:pPr marL="342900" indent="-342900" eaLnBrk="0" hangingPunct="0">
              <a:spcBef>
                <a:spcPct val="20000"/>
              </a:spcBef>
            </a:pPr>
            <a:endParaRPr lang="en-US" sz="2400" b="0" i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3564" name="Content Placeholder 2"/>
          <p:cNvSpPr txBox="1">
            <a:spLocks/>
          </p:cNvSpPr>
          <p:nvPr/>
        </p:nvSpPr>
        <p:spPr bwMode="auto">
          <a:xfrm>
            <a:off x="3505200" y="2743200"/>
            <a:ext cx="37338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eaLnBrk="0" hangingPunct="0">
              <a:spcBef>
                <a:spcPct val="20000"/>
              </a:spcBef>
            </a:pPr>
            <a:r>
              <a:rPr lang="en-US" sz="2000" b="0" i="0">
                <a:solidFill>
                  <a:schemeClr val="tx1"/>
                </a:solidFill>
                <a:latin typeface="Arial" charset="0"/>
              </a:rPr>
              <a:t>Generated 1MA using 40% less flux than induction- only case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2000" b="0" i="0">
                <a:solidFill>
                  <a:schemeClr val="accent2"/>
                </a:solidFill>
                <a:latin typeface="Arial" charset="0"/>
              </a:rPr>
              <a:t>Hollow T</a:t>
            </a:r>
            <a:r>
              <a:rPr lang="en-US" sz="2000" b="0" i="0" baseline="-25000">
                <a:solidFill>
                  <a:schemeClr val="accent2"/>
                </a:solidFill>
                <a:latin typeface="Arial" charset="0"/>
              </a:rPr>
              <a:t>e</a:t>
            </a:r>
            <a:r>
              <a:rPr lang="en-US" sz="2000" b="0" i="0">
                <a:solidFill>
                  <a:schemeClr val="accent2"/>
                </a:solidFill>
                <a:latin typeface="Arial" charset="0"/>
              </a:rPr>
              <a:t> maintained during ramp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2000" b="0" i="0">
                <a:solidFill>
                  <a:schemeClr val="accent2"/>
                </a:solidFill>
                <a:latin typeface="Arial" charset="0"/>
              </a:rPr>
              <a:t>Low internal inductance (l</a:t>
            </a:r>
            <a:r>
              <a:rPr lang="en-US" sz="2000" b="0" i="0" baseline="-25000">
                <a:solidFill>
                  <a:schemeClr val="accent2"/>
                </a:solidFill>
                <a:latin typeface="Arial" charset="0"/>
              </a:rPr>
              <a:t>i</a:t>
            </a:r>
            <a:r>
              <a:rPr lang="en-US" sz="2000" b="0" i="0">
                <a:solidFill>
                  <a:schemeClr val="accent2"/>
                </a:solidFill>
                <a:latin typeface="Arial" charset="0"/>
              </a:rPr>
              <a:t> ≈ 0.35)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2000" b="0" i="0">
                <a:solidFill>
                  <a:schemeClr val="accent2"/>
                </a:solidFill>
                <a:latin typeface="Arial" charset="0"/>
              </a:rPr>
              <a:t>High elongation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2000" b="0" i="0">
                <a:solidFill>
                  <a:schemeClr val="accent2"/>
                </a:solidFill>
                <a:latin typeface="Arial" charset="0"/>
              </a:rPr>
              <a:t>Suitable startup for advanced scenarios</a:t>
            </a:r>
            <a:endParaRPr lang="en-US" sz="2400" b="0" i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3565" name="TextBox 19"/>
          <p:cNvSpPr txBox="1">
            <a:spLocks noChangeArrowheads="1"/>
          </p:cNvSpPr>
          <p:nvPr/>
        </p:nvSpPr>
        <p:spPr bwMode="auto">
          <a:xfrm>
            <a:off x="7210425" y="990600"/>
            <a:ext cx="19224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400" i="0"/>
              <a:t>Time after CHI starts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2008, low Z impurities limited the </a:t>
            </a:r>
            <a:br>
              <a:rPr lang="en-US" dirty="0" smtClean="0"/>
            </a:br>
            <a:r>
              <a:rPr lang="en-US" dirty="0" smtClean="0"/>
              <a:t>ability to ramp-up a CHI discharge with central solenoid</a:t>
            </a:r>
          </a:p>
        </p:txBody>
      </p:sp>
      <p:pic>
        <p:nvPicPr>
          <p:cNvPr id="22534" name="Picture 5" descr="series.pd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838200"/>
            <a:ext cx="3048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5" name="TextBox 6"/>
          <p:cNvSpPr txBox="1">
            <a:spLocks noChangeArrowheads="1"/>
          </p:cNvSpPr>
          <p:nvPr/>
        </p:nvSpPr>
        <p:spPr bwMode="auto">
          <a:xfrm>
            <a:off x="0" y="5449888"/>
            <a:ext cx="9144000" cy="102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0" i="0">
                <a:solidFill>
                  <a:schemeClr val="tx1"/>
                </a:solidFill>
              </a:rPr>
              <a:t>CHI exhibits low Z impurities that increase with increasing capacitor energy.</a:t>
            </a:r>
          </a:p>
          <a:p>
            <a:r>
              <a:rPr lang="en-US" sz="1800" b="0" i="0">
                <a:solidFill>
                  <a:schemeClr val="tx1"/>
                </a:solidFill>
              </a:rPr>
              <a:t>As the discharges grow upwards to fill the vessel absorber arcs occur</a:t>
            </a:r>
          </a:p>
          <a:p>
            <a:pPr lvl="1"/>
            <a:r>
              <a:rPr lang="en-US" sz="1800" b="0" i="0"/>
              <a:t> FY2009: Used absorber coils to provide buffer flux and prevent arcs</a:t>
            </a:r>
          </a:p>
        </p:txBody>
      </p:sp>
      <p:pic>
        <p:nvPicPr>
          <p:cNvPr id="22536" name="Picture 8" descr="series3.pd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838200"/>
            <a:ext cx="3048000" cy="451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5521325" y="1920875"/>
          <a:ext cx="3622675" cy="2336800"/>
        </p:xfrm>
        <a:graphic>
          <a:graphicData uri="http://schemas.openxmlformats.org/presentationml/2006/ole">
            <p:oleObj spid="_x0000_s1038338" name="Document" r:id="rId5" imgW="9450119" imgH="6096851" progId="Word.Document.12">
              <p:link updateAutomatic="1"/>
            </p:oleObj>
          </a:graphicData>
        </a:graphic>
      </p:graphicFrame>
      <p:sp>
        <p:nvSpPr>
          <p:cNvPr id="22537" name="TextBox 12"/>
          <p:cNvSpPr txBox="1">
            <a:spLocks noChangeArrowheads="1"/>
          </p:cNvSpPr>
          <p:nvPr/>
        </p:nvSpPr>
        <p:spPr bwMode="auto">
          <a:xfrm>
            <a:off x="6629400" y="1066800"/>
            <a:ext cx="2286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Tx/>
              <a:buNone/>
            </a:pPr>
            <a:r>
              <a:rPr lang="en-US" sz="2000" i="0">
                <a:solidFill>
                  <a:srgbClr val="0000FF"/>
                </a:solidFill>
              </a:rPr>
              <a:t>Absorber Coils</a:t>
            </a:r>
          </a:p>
        </p:txBody>
      </p:sp>
      <p:sp>
        <p:nvSpPr>
          <p:cNvPr id="22538" name="Line 13"/>
          <p:cNvSpPr>
            <a:spLocks noChangeShapeType="1"/>
          </p:cNvSpPr>
          <p:nvPr/>
        </p:nvSpPr>
        <p:spPr bwMode="auto">
          <a:xfrm>
            <a:off x="7772400" y="1463675"/>
            <a:ext cx="533400" cy="10668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9" name="Line 13"/>
          <p:cNvSpPr>
            <a:spLocks noChangeShapeType="1"/>
          </p:cNvSpPr>
          <p:nvPr/>
        </p:nvSpPr>
        <p:spPr bwMode="auto">
          <a:xfrm flipH="1">
            <a:off x="7086600" y="1463675"/>
            <a:ext cx="685800" cy="18288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0" name="Line 11"/>
          <p:cNvSpPr>
            <a:spLocks noChangeShapeType="1"/>
          </p:cNvSpPr>
          <p:nvPr/>
        </p:nvSpPr>
        <p:spPr bwMode="auto">
          <a:xfrm flipH="1" flipV="1">
            <a:off x="8077200" y="3810000"/>
            <a:ext cx="228600" cy="2209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2541" name="Line 12"/>
          <p:cNvSpPr>
            <a:spLocks noChangeShapeType="1"/>
          </p:cNvSpPr>
          <p:nvPr/>
        </p:nvSpPr>
        <p:spPr bwMode="auto">
          <a:xfrm>
            <a:off x="7315200" y="6019800"/>
            <a:ext cx="990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2542" name="Line 13"/>
          <p:cNvSpPr>
            <a:spLocks noChangeShapeType="1"/>
          </p:cNvSpPr>
          <p:nvPr/>
        </p:nvSpPr>
        <p:spPr bwMode="auto">
          <a:xfrm flipH="1" flipV="1">
            <a:off x="2895600" y="51054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Absorber Coils Suppressed Arcs in Upper Divertor and Reduced Influx of Oxygen Impurities</a:t>
            </a:r>
          </a:p>
        </p:txBody>
      </p:sp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1524000"/>
            <a:ext cx="2600325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TextBox 12"/>
          <p:cNvSpPr txBox="1">
            <a:spLocks noChangeArrowheads="1"/>
          </p:cNvSpPr>
          <p:nvPr/>
        </p:nvSpPr>
        <p:spPr bwMode="auto">
          <a:xfrm>
            <a:off x="6096000" y="1447800"/>
            <a:ext cx="16335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>
                <a:solidFill>
                  <a:schemeClr val="tx1"/>
                </a:solidFill>
              </a:rPr>
              <a:t>With Absorber coils</a:t>
            </a:r>
          </a:p>
        </p:txBody>
      </p:sp>
      <p:sp>
        <p:nvSpPr>
          <p:cNvPr id="15366" name="TextBox 13"/>
          <p:cNvSpPr txBox="1">
            <a:spLocks noChangeArrowheads="1"/>
          </p:cNvSpPr>
          <p:nvPr/>
        </p:nvSpPr>
        <p:spPr bwMode="auto">
          <a:xfrm>
            <a:off x="7772400" y="1447800"/>
            <a:ext cx="10683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>
                <a:solidFill>
                  <a:srgbClr val="FF0000"/>
                </a:solidFill>
              </a:rPr>
              <a:t>Without coil</a:t>
            </a:r>
          </a:p>
        </p:txBody>
      </p:sp>
      <p:sp>
        <p:nvSpPr>
          <p:cNvPr id="15367" name="TextBox 14"/>
          <p:cNvSpPr txBox="1">
            <a:spLocks noChangeArrowheads="1"/>
          </p:cNvSpPr>
          <p:nvPr/>
        </p:nvSpPr>
        <p:spPr bwMode="auto">
          <a:xfrm>
            <a:off x="152400" y="4419600"/>
            <a:ext cx="56388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800" i="0"/>
              <a:t>  Divertor cleaning and lithium used to produce    reference discharge</a:t>
            </a:r>
          </a:p>
          <a:p>
            <a:pPr>
              <a:buFont typeface="Arial" pitchFamily="34" charset="0"/>
              <a:buChar char="•"/>
            </a:pPr>
            <a:endParaRPr lang="en-US" sz="1800" i="0"/>
          </a:p>
          <a:p>
            <a:pPr>
              <a:buFont typeface="Arial" pitchFamily="34" charset="0"/>
              <a:buChar char="•"/>
            </a:pPr>
            <a:r>
              <a:rPr lang="en-US" sz="1800" i="0"/>
              <a:t>  Buffer field from PF absorber coils prevented contact of plasma with upper divertor</a:t>
            </a:r>
          </a:p>
        </p:txBody>
      </p:sp>
      <p:pic>
        <p:nvPicPr>
          <p:cNvPr id="1536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19200"/>
            <a:ext cx="3052763" cy="295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10250" y="1752600"/>
            <a:ext cx="3333750" cy="420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0" name="Rectangle 9"/>
          <p:cNvSpPr>
            <a:spLocks noChangeArrowheads="1"/>
          </p:cNvSpPr>
          <p:nvPr/>
        </p:nvSpPr>
        <p:spPr bwMode="auto">
          <a:xfrm>
            <a:off x="4191000" y="6324600"/>
            <a:ext cx="49530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i="0">
                <a:solidFill>
                  <a:schemeClr val="tx1"/>
                </a:solidFill>
              </a:rPr>
              <a:t>R. Raman, D. Mueller, B.A. Nelson, T.R. Jarboe, et al., PRL 104, (2010) 095003 </a:t>
            </a:r>
          </a:p>
        </p:txBody>
      </p:sp>
      <p:sp>
        <p:nvSpPr>
          <p:cNvPr id="15371" name="TextBox 10"/>
          <p:cNvSpPr txBox="1">
            <a:spLocks noChangeArrowheads="1"/>
          </p:cNvSpPr>
          <p:nvPr/>
        </p:nvSpPr>
        <p:spPr bwMode="auto">
          <a:xfrm>
            <a:off x="2209800" y="1219200"/>
            <a:ext cx="857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0"/>
              <a:t>FY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TSC Simulations Show Increasing Current </a:t>
            </a:r>
            <a:br>
              <a:rPr lang="en-US" dirty="0" smtClean="0"/>
            </a:br>
            <a:r>
              <a:rPr lang="en-US" dirty="0" smtClean="0"/>
              <a:t>Multiplication as TF is Increased (NSTX geometry)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7172" name="TextBox 7"/>
          <p:cNvSpPr txBox="1">
            <a:spLocks noChangeArrowheads="1"/>
          </p:cNvSpPr>
          <p:nvPr/>
        </p:nvSpPr>
        <p:spPr bwMode="auto">
          <a:xfrm>
            <a:off x="4724400" y="5257800"/>
            <a:ext cx="4419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800" i="0">
                <a:solidFill>
                  <a:schemeClr val="accent2"/>
                </a:solidFill>
              </a:rPr>
              <a:t> Current multiplication factors similar to observations in NSTX</a:t>
            </a:r>
          </a:p>
          <a:p>
            <a:pPr>
              <a:buFont typeface="Arial" pitchFamily="34" charset="0"/>
              <a:buChar char="•"/>
            </a:pPr>
            <a:r>
              <a:rPr lang="en-US" sz="1800" i="0">
                <a:solidFill>
                  <a:schemeClr val="accent2"/>
                </a:solidFill>
              </a:rPr>
              <a:t> Higher toroidal field important as it reduces injector current requirement </a:t>
            </a:r>
          </a:p>
        </p:txBody>
      </p:sp>
      <p:pic>
        <p:nvPicPr>
          <p:cNvPr id="717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143000"/>
            <a:ext cx="3825875" cy="236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4" name="TextBox 7"/>
          <p:cNvSpPr txBox="1">
            <a:spLocks noChangeArrowheads="1"/>
          </p:cNvSpPr>
          <p:nvPr/>
        </p:nvSpPr>
        <p:spPr bwMode="auto">
          <a:xfrm>
            <a:off x="457200" y="990600"/>
            <a:ext cx="20653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/>
              <a:t>NSTX Experimental result</a:t>
            </a:r>
          </a:p>
        </p:txBody>
      </p:sp>
      <p:sp>
        <p:nvSpPr>
          <p:cNvPr id="7175" name="TextBox 9"/>
          <p:cNvSpPr txBox="1">
            <a:spLocks noChangeArrowheads="1"/>
          </p:cNvSpPr>
          <p:nvPr/>
        </p:nvSpPr>
        <p:spPr bwMode="auto">
          <a:xfrm>
            <a:off x="304800" y="3352800"/>
            <a:ext cx="13065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/>
              <a:t>TSC simulation</a:t>
            </a:r>
          </a:p>
        </p:txBody>
      </p:sp>
      <p:sp>
        <p:nvSpPr>
          <p:cNvPr id="7176" name="TextBox 9"/>
          <p:cNvSpPr txBox="1">
            <a:spLocks noChangeArrowheads="1"/>
          </p:cNvSpPr>
          <p:nvPr/>
        </p:nvSpPr>
        <p:spPr bwMode="auto">
          <a:xfrm>
            <a:off x="0" y="5943600"/>
            <a:ext cx="4800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i="0"/>
              <a:t>Now starting to use NIMROD code</a:t>
            </a:r>
          </a:p>
          <a:p>
            <a:r>
              <a:rPr lang="en-US" sz="1800" i="0"/>
              <a:t>(in collaboration with Bick Hooper, LLNL)</a:t>
            </a:r>
          </a:p>
        </p:txBody>
      </p:sp>
      <p:sp>
        <p:nvSpPr>
          <p:cNvPr id="7178" name="Rectangle 20"/>
          <p:cNvSpPr>
            <a:spLocks noChangeArrowheads="1"/>
          </p:cNvSpPr>
          <p:nvPr/>
        </p:nvSpPr>
        <p:spPr bwMode="auto">
          <a:xfrm>
            <a:off x="1676400" y="3733800"/>
            <a:ext cx="304800" cy="1905000"/>
          </a:xfrm>
          <a:prstGeom prst="rect">
            <a:avLst/>
          </a:prstGeom>
          <a:solidFill>
            <a:schemeClr val="bg1"/>
          </a:solidFill>
          <a:ln w="15875" algn="ctr">
            <a:noFill/>
            <a:round/>
            <a:headEnd/>
            <a:tailEnd type="triangle" w="med" len="med"/>
          </a:ln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sp>
        <p:nvSpPr>
          <p:cNvPr id="7179" name="TextBox 26"/>
          <p:cNvSpPr txBox="1">
            <a:spLocks noChangeArrowheads="1"/>
          </p:cNvSpPr>
          <p:nvPr/>
        </p:nvSpPr>
        <p:spPr bwMode="auto">
          <a:xfrm>
            <a:off x="2133600" y="5410200"/>
            <a:ext cx="9080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>
                <a:solidFill>
                  <a:schemeClr val="tx2"/>
                </a:solidFill>
              </a:rPr>
              <a:t>Time (ms)</a:t>
            </a:r>
          </a:p>
        </p:txBody>
      </p:sp>
      <p:pic>
        <p:nvPicPr>
          <p:cNvPr id="718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990600"/>
            <a:ext cx="4373563" cy="422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81" name="Rectangle 29"/>
          <p:cNvSpPr>
            <a:spLocks noChangeArrowheads="1"/>
          </p:cNvSpPr>
          <p:nvPr/>
        </p:nvSpPr>
        <p:spPr bwMode="auto">
          <a:xfrm>
            <a:off x="6934200" y="2133600"/>
            <a:ext cx="533400" cy="838200"/>
          </a:xfrm>
          <a:prstGeom prst="rect">
            <a:avLst/>
          </a:prstGeom>
          <a:blipFill dpi="0" rotWithShape="1">
            <a:blip r:embed="rId5" cstate="print">
              <a:alphaModFix amt="78000"/>
            </a:blip>
            <a:srcRect/>
            <a:tile tx="0" ty="0" sx="100000" sy="100000" flip="none" algn="tl"/>
          </a:blipFill>
          <a:ln w="15875" algn="ctr">
            <a:noFill/>
            <a:round/>
            <a:headEnd/>
            <a:tailEnd type="triangle" w="med" len="med"/>
          </a:ln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sp>
        <p:nvSpPr>
          <p:cNvPr id="7182" name="TextBox 30"/>
          <p:cNvSpPr txBox="1">
            <a:spLocks noChangeArrowheads="1"/>
          </p:cNvSpPr>
          <p:nvPr/>
        </p:nvSpPr>
        <p:spPr bwMode="auto">
          <a:xfrm>
            <a:off x="5334000" y="1524000"/>
            <a:ext cx="17192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>
                <a:solidFill>
                  <a:srgbClr val="FF9933"/>
                </a:solidFill>
              </a:rPr>
              <a:t>Measured current </a:t>
            </a:r>
          </a:p>
          <a:p>
            <a:r>
              <a:rPr lang="en-US" i="0">
                <a:solidFill>
                  <a:srgbClr val="FF9933"/>
                </a:solidFill>
              </a:rPr>
              <a:t>multiplication at 0.5T</a:t>
            </a:r>
          </a:p>
        </p:txBody>
      </p:sp>
      <p:cxnSp>
        <p:nvCxnSpPr>
          <p:cNvPr id="7183" name="Straight Arrow Connector 32"/>
          <p:cNvCxnSpPr>
            <a:cxnSpLocks noChangeShapeType="1"/>
          </p:cNvCxnSpPr>
          <p:nvPr/>
        </p:nvCxnSpPr>
        <p:spPr bwMode="auto">
          <a:xfrm>
            <a:off x="6248400" y="1981200"/>
            <a:ext cx="609600" cy="381000"/>
          </a:xfrm>
          <a:prstGeom prst="straightConnector1">
            <a:avLst/>
          </a:prstGeom>
          <a:noFill/>
          <a:ln w="15875" algn="ctr">
            <a:solidFill>
              <a:srgbClr val="FF9933"/>
            </a:solidFill>
            <a:round/>
            <a:headEnd/>
            <a:tailEnd type="arrow" w="med" len="med"/>
          </a:ln>
        </p:spPr>
      </p:cxn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304800" y="3581400"/>
            <a:ext cx="4133850" cy="2409825"/>
            <a:chOff x="304800" y="3581400"/>
            <a:chExt cx="4133850" cy="2409825"/>
          </a:xfrm>
        </p:grpSpPr>
        <p:grpSp>
          <p:nvGrpSpPr>
            <p:cNvPr id="3" name="Group 24"/>
            <p:cNvGrpSpPr>
              <a:grpSpLocks/>
            </p:cNvGrpSpPr>
            <p:nvPr/>
          </p:nvGrpSpPr>
          <p:grpSpPr bwMode="auto">
            <a:xfrm>
              <a:off x="304800" y="3581400"/>
              <a:ext cx="4133850" cy="2409825"/>
              <a:chOff x="304800" y="3581400"/>
              <a:chExt cx="4133850" cy="2409825"/>
            </a:xfrm>
          </p:grpSpPr>
          <p:sp>
            <p:nvSpPr>
              <p:cNvPr id="7191" name="TextBox 14"/>
              <p:cNvSpPr txBox="1">
                <a:spLocks noChangeArrowheads="1"/>
              </p:cNvSpPr>
              <p:nvPr/>
            </p:nvSpPr>
            <p:spPr bwMode="auto">
              <a:xfrm>
                <a:off x="1828800" y="5715000"/>
                <a:ext cx="2609850" cy="276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i="0">
                    <a:solidFill>
                      <a:schemeClr val="tx1"/>
                    </a:solidFill>
                  </a:rPr>
                  <a:t>-20       -10         0          10          20</a:t>
                </a:r>
              </a:p>
            </p:txBody>
          </p:sp>
          <p:pic>
            <p:nvPicPr>
              <p:cNvPr id="7192" name="Picture 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04800" y="3581400"/>
                <a:ext cx="3973513" cy="2209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193" name="Rectangle 23"/>
              <p:cNvSpPr>
                <a:spLocks noChangeArrowheads="1"/>
              </p:cNvSpPr>
              <p:nvPr/>
            </p:nvSpPr>
            <p:spPr bwMode="auto">
              <a:xfrm>
                <a:off x="1676400" y="3733800"/>
                <a:ext cx="304800" cy="1905000"/>
              </a:xfrm>
              <a:prstGeom prst="rect">
                <a:avLst/>
              </a:prstGeom>
              <a:solidFill>
                <a:schemeClr val="bg1"/>
              </a:solidFill>
              <a:ln w="15875" algn="ctr">
                <a:noFill/>
                <a:round/>
                <a:headEnd/>
                <a:tailEnd type="triangl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20000"/>
                  </a:spcBef>
                  <a:buFontTx/>
                  <a:buChar char="•"/>
                </a:pPr>
                <a:endParaRPr lang="en-US"/>
              </a:p>
            </p:txBody>
          </p:sp>
        </p:grpSp>
        <p:grpSp>
          <p:nvGrpSpPr>
            <p:cNvPr id="5" name="Group 21"/>
            <p:cNvGrpSpPr>
              <a:grpSpLocks/>
            </p:cNvGrpSpPr>
            <p:nvPr/>
          </p:nvGrpSpPr>
          <p:grpSpPr bwMode="auto">
            <a:xfrm>
              <a:off x="1676400" y="3733800"/>
              <a:ext cx="354600" cy="1877199"/>
              <a:chOff x="1676400" y="3733800"/>
              <a:chExt cx="354584" cy="1877199"/>
            </a:xfrm>
          </p:grpSpPr>
          <p:sp>
            <p:nvSpPr>
              <p:cNvPr id="7187" name="TextBox 22"/>
              <p:cNvSpPr txBox="1">
                <a:spLocks noChangeArrowheads="1"/>
              </p:cNvSpPr>
              <p:nvPr/>
            </p:nvSpPr>
            <p:spPr bwMode="auto">
              <a:xfrm>
                <a:off x="1676400" y="4800600"/>
                <a:ext cx="354584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i="0">
                    <a:solidFill>
                      <a:schemeClr val="tx2"/>
                    </a:solidFill>
                  </a:rPr>
                  <a:t>60</a:t>
                </a:r>
              </a:p>
            </p:txBody>
          </p:sp>
          <p:sp>
            <p:nvSpPr>
              <p:cNvPr id="7188" name="TextBox 23"/>
              <p:cNvSpPr txBox="1">
                <a:spLocks noChangeArrowheads="1"/>
              </p:cNvSpPr>
              <p:nvPr/>
            </p:nvSpPr>
            <p:spPr bwMode="auto">
              <a:xfrm>
                <a:off x="1676400" y="5334000"/>
                <a:ext cx="354584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i="0">
                    <a:solidFill>
                      <a:schemeClr val="tx2"/>
                    </a:solidFill>
                  </a:rPr>
                  <a:t>20</a:t>
                </a:r>
              </a:p>
            </p:txBody>
          </p:sp>
          <p:sp>
            <p:nvSpPr>
              <p:cNvPr id="7189" name="TextBox 24"/>
              <p:cNvSpPr txBox="1">
                <a:spLocks noChangeArrowheads="1"/>
              </p:cNvSpPr>
              <p:nvPr/>
            </p:nvSpPr>
            <p:spPr bwMode="auto">
              <a:xfrm>
                <a:off x="1752600" y="3733800"/>
                <a:ext cx="269626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i="0">
                    <a:solidFill>
                      <a:schemeClr val="tx2"/>
                    </a:solidFill>
                  </a:rPr>
                  <a:t>4</a:t>
                </a:r>
              </a:p>
            </p:txBody>
          </p:sp>
          <p:sp>
            <p:nvSpPr>
              <p:cNvPr id="7190" name="TextBox 25"/>
              <p:cNvSpPr txBox="1">
                <a:spLocks noChangeArrowheads="1"/>
              </p:cNvSpPr>
              <p:nvPr/>
            </p:nvSpPr>
            <p:spPr bwMode="auto">
              <a:xfrm>
                <a:off x="1752600" y="4114800"/>
                <a:ext cx="269626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i="0">
                    <a:solidFill>
                      <a:schemeClr val="tx2"/>
                    </a:solidFill>
                  </a:rPr>
                  <a:t>2</a:t>
                </a:r>
              </a:p>
            </p:txBody>
          </p:sp>
        </p:grpSp>
      </p:grpSp>
      <p:sp>
        <p:nvSpPr>
          <p:cNvPr id="26" name="TextBox 8"/>
          <p:cNvSpPr txBox="1">
            <a:spLocks noChangeArrowheads="1"/>
          </p:cNvSpPr>
          <p:nvPr/>
        </p:nvSpPr>
        <p:spPr bwMode="auto">
          <a:xfrm>
            <a:off x="7010400" y="4114800"/>
            <a:ext cx="2052638" cy="2460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i="0" dirty="0">
                <a:solidFill>
                  <a:schemeClr val="tx1"/>
                </a:solidFill>
              </a:rPr>
              <a:t>TSC: </a:t>
            </a:r>
            <a:r>
              <a:rPr lang="en-US" sz="1000" i="0" dirty="0">
                <a:solidFill>
                  <a:schemeClr val="tx2"/>
                </a:solidFill>
              </a:rPr>
              <a:t>Developed by S.C. </a:t>
            </a:r>
            <a:r>
              <a:rPr lang="en-US" sz="1000" i="0" dirty="0" err="1">
                <a:solidFill>
                  <a:schemeClr val="tx2"/>
                </a:solidFill>
              </a:rPr>
              <a:t>Jardin</a:t>
            </a:r>
            <a:endParaRPr lang="en-US" sz="1000" i="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TSC Simulations Show 600kA CHI Start-up Capability in NSTX as TF is Increased to 1T </a:t>
            </a:r>
          </a:p>
        </p:txBody>
      </p:sp>
      <p:sp>
        <p:nvSpPr>
          <p:cNvPr id="8196" name="TextBox 6"/>
          <p:cNvSpPr txBox="1">
            <a:spLocks noChangeArrowheads="1"/>
          </p:cNvSpPr>
          <p:nvPr/>
        </p:nvSpPr>
        <p:spPr bwMode="auto">
          <a:xfrm>
            <a:off x="381000" y="5867400"/>
            <a:ext cx="6096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i="0" dirty="0">
                <a:solidFill>
                  <a:schemeClr val="accent2"/>
                </a:solidFill>
              </a:rPr>
              <a:t>Consistent with present experimental observations in NSTX </a:t>
            </a:r>
            <a:r>
              <a:rPr lang="en-US" sz="2000" i="0" dirty="0" smtClean="0">
                <a:solidFill>
                  <a:schemeClr val="accent2"/>
                </a:solidFill>
              </a:rPr>
              <a:t>that </a:t>
            </a:r>
            <a:r>
              <a:rPr lang="en-US" sz="2000" i="0" dirty="0">
                <a:solidFill>
                  <a:schemeClr val="accent2"/>
                </a:solidFill>
              </a:rPr>
              <a:t>attain &gt;300kA at 0.5T</a:t>
            </a:r>
          </a:p>
          <a:p>
            <a:r>
              <a:rPr lang="en-US" sz="1600" i="0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791200" y="685800"/>
            <a:ext cx="3352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defRPr/>
            </a:pPr>
            <a:endParaRPr lang="en-US" sz="2800" b="0" i="0" kern="0" dirty="0">
              <a:solidFill>
                <a:schemeClr val="tx1"/>
              </a:solidFill>
              <a:latin typeface="+mn-lt"/>
            </a:endParaRPr>
          </a:p>
          <a:p>
            <a:pPr marL="342900" indent="-342900" eaLnBrk="0" hangingPunct="0">
              <a:defRPr/>
            </a:pPr>
            <a:r>
              <a:rPr lang="en-US" sz="1800" b="0" i="0" kern="0" dirty="0">
                <a:solidFill>
                  <a:schemeClr val="tx1"/>
                </a:solidFill>
                <a:latin typeface="+mn-lt"/>
              </a:rPr>
              <a:t>	</a:t>
            </a:r>
            <a:r>
              <a:rPr lang="en-US" sz="2000" b="0" i="0" kern="0" dirty="0">
                <a:solidFill>
                  <a:schemeClr val="tx1"/>
                </a:solidFill>
                <a:latin typeface="+mn-lt"/>
              </a:rPr>
              <a:t>Projected closed flux plasma current for NSTX-U is &gt;450 kA [</a:t>
            </a:r>
            <a:r>
              <a:rPr lang="en-US" sz="2000" b="0" i="0" kern="0" dirty="0" err="1">
                <a:solidFill>
                  <a:schemeClr val="tx1"/>
                </a:solidFill>
                <a:latin typeface="+mn-lt"/>
              </a:rPr>
              <a:t>I</a:t>
            </a:r>
            <a:r>
              <a:rPr lang="en-US" sz="2000" b="0" i="0" kern="0" baseline="-25000" dirty="0" err="1">
                <a:solidFill>
                  <a:schemeClr val="tx1"/>
                </a:solidFill>
                <a:latin typeface="+mn-lt"/>
              </a:rPr>
              <a:t>p</a:t>
            </a:r>
            <a:r>
              <a:rPr lang="en-US" sz="2000" b="0" i="0" kern="0" dirty="0">
                <a:solidFill>
                  <a:schemeClr val="tx1"/>
                </a:solidFill>
                <a:latin typeface="+mn-lt"/>
              </a:rPr>
              <a:t> = </a:t>
            </a:r>
            <a:r>
              <a:rPr lang="en-US" sz="2000" b="0" i="0" kern="0" dirty="0" err="1">
                <a:solidFill>
                  <a:schemeClr val="tx1"/>
                </a:solidFill>
                <a:latin typeface="+mn-lt"/>
              </a:rPr>
              <a:t>I</a:t>
            </a:r>
            <a:r>
              <a:rPr lang="en-US" sz="2000" b="0" i="0" kern="0" baseline="-25000" dirty="0" err="1">
                <a:solidFill>
                  <a:schemeClr val="tx1"/>
                </a:solidFill>
                <a:latin typeface="+mn-lt"/>
              </a:rPr>
              <a:t>inj</a:t>
            </a:r>
            <a:r>
              <a:rPr lang="en-US" sz="2000" b="0" i="0" kern="0" dirty="0">
                <a:solidFill>
                  <a:schemeClr val="tx1"/>
                </a:solidFill>
                <a:latin typeface="+mn-lt"/>
              </a:rPr>
              <a:t>(</a:t>
            </a:r>
            <a:r>
              <a:rPr lang="en-US" sz="2000" b="0" i="0" kern="0" dirty="0">
                <a:solidFill>
                  <a:schemeClr val="tx1"/>
                </a:solidFill>
                <a:latin typeface="+mn-lt"/>
                <a:sym typeface="Symbol"/>
              </a:rPr>
              <a:t></a:t>
            </a:r>
            <a:r>
              <a:rPr lang="en-US" sz="2000" b="0" i="0" kern="0" baseline="-25000" dirty="0">
                <a:solidFill>
                  <a:schemeClr val="tx1"/>
                </a:solidFill>
                <a:latin typeface="+mn-lt"/>
                <a:sym typeface="Symbol"/>
              </a:rPr>
              <a:t>Tor</a:t>
            </a:r>
            <a:r>
              <a:rPr lang="en-US" sz="2000" b="0" i="0" kern="0" dirty="0">
                <a:solidFill>
                  <a:schemeClr val="tx1"/>
                </a:solidFill>
                <a:latin typeface="+mn-lt"/>
                <a:sym typeface="Symbol"/>
              </a:rPr>
              <a:t></a:t>
            </a:r>
            <a:r>
              <a:rPr lang="en-US" sz="2000" b="0" i="0" kern="0" baseline="-25000" dirty="0" err="1">
                <a:solidFill>
                  <a:schemeClr val="tx1"/>
                </a:solidFill>
                <a:latin typeface="+mn-lt"/>
                <a:sym typeface="Symbol"/>
              </a:rPr>
              <a:t>Pol</a:t>
            </a:r>
            <a:r>
              <a:rPr lang="en-US" sz="2000" b="0" i="0" kern="0" dirty="0">
                <a:solidFill>
                  <a:schemeClr val="tx1"/>
                </a:solidFill>
                <a:latin typeface="+mn-lt"/>
                <a:sym typeface="Symbol"/>
              </a:rPr>
              <a:t>)]*</a:t>
            </a:r>
            <a:endParaRPr lang="en-US" sz="2000" b="0" i="0" kern="0" dirty="0">
              <a:solidFill>
                <a:schemeClr val="tx1"/>
              </a:solidFill>
              <a:latin typeface="+mn-lt"/>
            </a:endParaRPr>
          </a:p>
          <a:p>
            <a:pPr marL="800100" lvl="1" indent="-342900" eaLnBrk="0" hangingPunct="0">
              <a:buFont typeface="Arial" pitchFamily="34" charset="0"/>
              <a:buChar char="−"/>
              <a:defRPr/>
            </a:pPr>
            <a:r>
              <a:rPr lang="en-US" sz="2000" b="0" i="0" kern="0" dirty="0">
                <a:solidFill>
                  <a:schemeClr val="accent2"/>
                </a:solidFill>
                <a:latin typeface="+mn-lt"/>
              </a:rPr>
              <a:t>Based on 11 kA injector current </a:t>
            </a:r>
          </a:p>
          <a:p>
            <a:pPr marL="800100" lvl="1" indent="-342900" eaLnBrk="0" hangingPunct="0">
              <a:buFont typeface="Arial" pitchFamily="34" charset="0"/>
              <a:buChar char="−"/>
              <a:defRPr/>
            </a:pPr>
            <a:r>
              <a:rPr lang="en-US" sz="2000" b="0" i="0" kern="0" dirty="0">
                <a:solidFill>
                  <a:schemeClr val="accent2"/>
                </a:solidFill>
                <a:latin typeface="+mn-lt"/>
              </a:rPr>
              <a:t>Current multiplication of 55 (achieved in NSTX)</a:t>
            </a:r>
          </a:p>
          <a:p>
            <a:pPr marL="800100" lvl="1" indent="-342900" eaLnBrk="0" hangingPunct="0">
              <a:buFont typeface="Arial" pitchFamily="34" charset="0"/>
              <a:buChar char="−"/>
              <a:defRPr/>
            </a:pPr>
            <a:r>
              <a:rPr lang="en-US" sz="2000" b="0" i="0" kern="0" dirty="0">
                <a:solidFill>
                  <a:schemeClr val="accent2"/>
                </a:solidFill>
                <a:latin typeface="+mn-lt"/>
              </a:rPr>
              <a:t>Applied voltage ~2x that at 0.5T, further optimization may reduce voltage requirement</a:t>
            </a:r>
          </a:p>
        </p:txBody>
      </p:sp>
      <p:sp>
        <p:nvSpPr>
          <p:cNvPr id="8198" name="TextBox 7"/>
          <p:cNvSpPr txBox="1">
            <a:spLocks noChangeArrowheads="1"/>
          </p:cNvSpPr>
          <p:nvPr/>
        </p:nvSpPr>
        <p:spPr bwMode="auto">
          <a:xfrm>
            <a:off x="4724400" y="2819400"/>
            <a:ext cx="9350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Te = 40 eV</a:t>
            </a:r>
          </a:p>
        </p:txBody>
      </p:sp>
      <p:sp>
        <p:nvSpPr>
          <p:cNvPr id="8199" name="TextBox 8"/>
          <p:cNvSpPr txBox="1">
            <a:spLocks noChangeArrowheads="1"/>
          </p:cNvSpPr>
          <p:nvPr/>
        </p:nvSpPr>
        <p:spPr bwMode="auto">
          <a:xfrm>
            <a:off x="4724400" y="4267200"/>
            <a:ext cx="10207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Te = 150 eV</a:t>
            </a:r>
          </a:p>
        </p:txBody>
      </p:sp>
      <p:cxnSp>
        <p:nvCxnSpPr>
          <p:cNvPr id="8200" name="Straight Arrow Connector 10"/>
          <p:cNvCxnSpPr>
            <a:cxnSpLocks noChangeShapeType="1"/>
          </p:cNvCxnSpPr>
          <p:nvPr/>
        </p:nvCxnSpPr>
        <p:spPr bwMode="auto">
          <a:xfrm>
            <a:off x="4648200" y="4267200"/>
            <a:ext cx="914400" cy="1588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8201" name="Straight Arrow Connector 11"/>
          <p:cNvCxnSpPr>
            <a:cxnSpLocks noChangeShapeType="1"/>
          </p:cNvCxnSpPr>
          <p:nvPr/>
        </p:nvCxnSpPr>
        <p:spPr bwMode="auto">
          <a:xfrm>
            <a:off x="4648200" y="2819400"/>
            <a:ext cx="914400" cy="1588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8202" name="TextBox 8"/>
          <p:cNvSpPr txBox="1">
            <a:spLocks noChangeArrowheads="1"/>
          </p:cNvSpPr>
          <p:nvPr/>
        </p:nvSpPr>
        <p:spPr bwMode="auto">
          <a:xfrm>
            <a:off x="7162800" y="6248400"/>
            <a:ext cx="159702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i="0" dirty="0">
                <a:solidFill>
                  <a:schemeClr val="tx1"/>
                </a:solidFill>
              </a:rPr>
              <a:t>* T.R. </a:t>
            </a:r>
            <a:r>
              <a:rPr lang="en-US" sz="1000" i="0" dirty="0" err="1">
                <a:solidFill>
                  <a:schemeClr val="tx1"/>
                </a:solidFill>
              </a:rPr>
              <a:t>Jarboe</a:t>
            </a:r>
            <a:r>
              <a:rPr lang="en-US" sz="1000" i="0" dirty="0">
                <a:solidFill>
                  <a:schemeClr val="tx1"/>
                </a:solidFill>
              </a:rPr>
              <a:t>, FT (1998)</a:t>
            </a:r>
            <a:endParaRPr lang="en-US" sz="1000" i="0" dirty="0">
              <a:solidFill>
                <a:schemeClr val="tx2"/>
              </a:solidFill>
            </a:endParaRPr>
          </a:p>
        </p:txBody>
      </p:sp>
      <p:sp>
        <p:nvSpPr>
          <p:cNvPr id="8203" name="TextBox 27"/>
          <p:cNvSpPr txBox="1">
            <a:spLocks noChangeArrowheads="1"/>
          </p:cNvSpPr>
          <p:nvPr/>
        </p:nvSpPr>
        <p:spPr bwMode="auto">
          <a:xfrm>
            <a:off x="2971800" y="1143000"/>
            <a:ext cx="7731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>
                <a:solidFill>
                  <a:schemeClr val="tx1"/>
                </a:solidFill>
              </a:rPr>
              <a:t>Voltage </a:t>
            </a:r>
          </a:p>
          <a:p>
            <a:r>
              <a:rPr lang="en-US" i="0">
                <a:solidFill>
                  <a:schemeClr val="tx1"/>
                </a:solidFill>
              </a:rPr>
              <a:t>(kV)</a:t>
            </a:r>
          </a:p>
        </p:txBody>
      </p:sp>
      <p:sp>
        <p:nvSpPr>
          <p:cNvPr id="8204" name="TextBox 28"/>
          <p:cNvSpPr txBox="1">
            <a:spLocks noChangeArrowheads="1"/>
          </p:cNvSpPr>
          <p:nvPr/>
        </p:nvSpPr>
        <p:spPr bwMode="auto">
          <a:xfrm>
            <a:off x="2971800" y="2590800"/>
            <a:ext cx="10556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>
                <a:solidFill>
                  <a:schemeClr val="tx1"/>
                </a:solidFill>
              </a:rPr>
              <a:t>Plasma </a:t>
            </a:r>
          </a:p>
          <a:p>
            <a:r>
              <a:rPr lang="en-US" i="0">
                <a:solidFill>
                  <a:schemeClr val="tx1"/>
                </a:solidFill>
              </a:rPr>
              <a:t>current (kA)</a:t>
            </a:r>
          </a:p>
        </p:txBody>
      </p:sp>
      <p:sp>
        <p:nvSpPr>
          <p:cNvPr id="8205" name="TextBox 29"/>
          <p:cNvSpPr txBox="1">
            <a:spLocks noChangeArrowheads="1"/>
          </p:cNvSpPr>
          <p:nvPr/>
        </p:nvSpPr>
        <p:spPr bwMode="auto">
          <a:xfrm>
            <a:off x="2971800" y="4114800"/>
            <a:ext cx="10556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>
                <a:solidFill>
                  <a:schemeClr val="tx1"/>
                </a:solidFill>
              </a:rPr>
              <a:t>Plasma </a:t>
            </a:r>
          </a:p>
          <a:p>
            <a:r>
              <a:rPr lang="en-US" i="0">
                <a:solidFill>
                  <a:schemeClr val="tx1"/>
                </a:solidFill>
              </a:rPr>
              <a:t>current (kA)</a:t>
            </a: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2362200" y="4038600"/>
            <a:ext cx="482600" cy="1038225"/>
            <a:chOff x="2895600" y="4038600"/>
            <a:chExt cx="482824" cy="1038225"/>
          </a:xfrm>
        </p:grpSpPr>
        <p:sp>
          <p:nvSpPr>
            <p:cNvPr id="8248" name="TextBox 15"/>
            <p:cNvSpPr txBox="1">
              <a:spLocks noChangeArrowheads="1"/>
            </p:cNvSpPr>
            <p:nvPr/>
          </p:nvSpPr>
          <p:spPr bwMode="auto">
            <a:xfrm>
              <a:off x="2895600" y="4038600"/>
              <a:ext cx="48282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0">
                  <a:solidFill>
                    <a:schemeClr val="tx2"/>
                  </a:solidFill>
                </a:rPr>
                <a:t>600 </a:t>
              </a:r>
            </a:p>
          </p:txBody>
        </p:sp>
        <p:sp>
          <p:nvSpPr>
            <p:cNvPr id="8249" name="TextBox 16"/>
            <p:cNvSpPr txBox="1">
              <a:spLocks noChangeArrowheads="1"/>
            </p:cNvSpPr>
            <p:nvPr/>
          </p:nvSpPr>
          <p:spPr bwMode="auto">
            <a:xfrm>
              <a:off x="2895600" y="4419600"/>
              <a:ext cx="439738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0">
                  <a:solidFill>
                    <a:schemeClr val="tx2"/>
                  </a:solidFill>
                </a:rPr>
                <a:t>400</a:t>
              </a:r>
            </a:p>
          </p:txBody>
        </p:sp>
        <p:sp>
          <p:nvSpPr>
            <p:cNvPr id="8250" name="TextBox 17"/>
            <p:cNvSpPr txBox="1">
              <a:spLocks noChangeArrowheads="1"/>
            </p:cNvSpPr>
            <p:nvPr/>
          </p:nvSpPr>
          <p:spPr bwMode="auto">
            <a:xfrm>
              <a:off x="2895600" y="4800600"/>
              <a:ext cx="439738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0">
                  <a:solidFill>
                    <a:schemeClr val="tx2"/>
                  </a:solidFill>
                </a:rPr>
                <a:t>200</a:t>
              </a:r>
            </a:p>
          </p:txBody>
        </p:sp>
      </p:grpSp>
      <p:grpSp>
        <p:nvGrpSpPr>
          <p:cNvPr id="3" name="Group 34"/>
          <p:cNvGrpSpPr>
            <a:grpSpLocks/>
          </p:cNvGrpSpPr>
          <p:nvPr/>
        </p:nvGrpSpPr>
        <p:grpSpPr bwMode="auto">
          <a:xfrm>
            <a:off x="2362200" y="2590800"/>
            <a:ext cx="482600" cy="1038225"/>
            <a:chOff x="2895600" y="4038600"/>
            <a:chExt cx="482824" cy="1038225"/>
          </a:xfrm>
        </p:grpSpPr>
        <p:sp>
          <p:nvSpPr>
            <p:cNvPr id="8245" name="TextBox 15"/>
            <p:cNvSpPr txBox="1">
              <a:spLocks noChangeArrowheads="1"/>
            </p:cNvSpPr>
            <p:nvPr/>
          </p:nvSpPr>
          <p:spPr bwMode="auto">
            <a:xfrm>
              <a:off x="2895600" y="4038600"/>
              <a:ext cx="48282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0">
                  <a:solidFill>
                    <a:schemeClr val="tx2"/>
                  </a:solidFill>
                </a:rPr>
                <a:t>600 </a:t>
              </a:r>
            </a:p>
          </p:txBody>
        </p:sp>
        <p:sp>
          <p:nvSpPr>
            <p:cNvPr id="8246" name="TextBox 16"/>
            <p:cNvSpPr txBox="1">
              <a:spLocks noChangeArrowheads="1"/>
            </p:cNvSpPr>
            <p:nvPr/>
          </p:nvSpPr>
          <p:spPr bwMode="auto">
            <a:xfrm>
              <a:off x="2895600" y="4419600"/>
              <a:ext cx="439738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0">
                  <a:solidFill>
                    <a:schemeClr val="tx2"/>
                  </a:solidFill>
                </a:rPr>
                <a:t>400</a:t>
              </a:r>
            </a:p>
          </p:txBody>
        </p:sp>
        <p:sp>
          <p:nvSpPr>
            <p:cNvPr id="8247" name="TextBox 17"/>
            <p:cNvSpPr txBox="1">
              <a:spLocks noChangeArrowheads="1"/>
            </p:cNvSpPr>
            <p:nvPr/>
          </p:nvSpPr>
          <p:spPr bwMode="auto">
            <a:xfrm>
              <a:off x="2895600" y="4800600"/>
              <a:ext cx="439738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0">
                  <a:solidFill>
                    <a:schemeClr val="tx2"/>
                  </a:solidFill>
                </a:rPr>
                <a:t>200</a:t>
              </a:r>
            </a:p>
          </p:txBody>
        </p:sp>
      </p:grpSp>
      <p:grpSp>
        <p:nvGrpSpPr>
          <p:cNvPr id="5" name="Group 38"/>
          <p:cNvGrpSpPr>
            <a:grpSpLocks/>
          </p:cNvGrpSpPr>
          <p:nvPr/>
        </p:nvGrpSpPr>
        <p:grpSpPr bwMode="auto">
          <a:xfrm>
            <a:off x="2438400" y="1295400"/>
            <a:ext cx="398463" cy="1038225"/>
            <a:chOff x="2895600" y="2590800"/>
            <a:chExt cx="397866" cy="1038999"/>
          </a:xfrm>
        </p:grpSpPr>
        <p:sp>
          <p:nvSpPr>
            <p:cNvPr id="8242" name="TextBox 12"/>
            <p:cNvSpPr txBox="1">
              <a:spLocks noChangeArrowheads="1"/>
            </p:cNvSpPr>
            <p:nvPr/>
          </p:nvSpPr>
          <p:spPr bwMode="auto">
            <a:xfrm>
              <a:off x="2895600" y="2590800"/>
              <a:ext cx="39786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0">
                  <a:solidFill>
                    <a:schemeClr val="tx2"/>
                  </a:solidFill>
                </a:rPr>
                <a:t>1.5</a:t>
              </a:r>
            </a:p>
          </p:txBody>
        </p:sp>
        <p:sp>
          <p:nvSpPr>
            <p:cNvPr id="8243" name="TextBox 13"/>
            <p:cNvSpPr txBox="1">
              <a:spLocks noChangeArrowheads="1"/>
            </p:cNvSpPr>
            <p:nvPr/>
          </p:nvSpPr>
          <p:spPr bwMode="auto">
            <a:xfrm>
              <a:off x="2895600" y="2971800"/>
              <a:ext cx="26962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0">
                  <a:solidFill>
                    <a:schemeClr val="tx2"/>
                  </a:solidFill>
                </a:rPr>
                <a:t>1</a:t>
              </a:r>
            </a:p>
          </p:txBody>
        </p:sp>
        <p:sp>
          <p:nvSpPr>
            <p:cNvPr id="8244" name="TextBox 14"/>
            <p:cNvSpPr txBox="1">
              <a:spLocks noChangeArrowheads="1"/>
            </p:cNvSpPr>
            <p:nvPr/>
          </p:nvSpPr>
          <p:spPr bwMode="auto">
            <a:xfrm>
              <a:off x="2895600" y="3352800"/>
              <a:ext cx="39786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0">
                  <a:solidFill>
                    <a:schemeClr val="tx2"/>
                  </a:solidFill>
                </a:rPr>
                <a:t>0.5</a:t>
              </a:r>
            </a:p>
          </p:txBody>
        </p:sp>
      </p:grpSp>
      <p:cxnSp>
        <p:nvCxnSpPr>
          <p:cNvPr id="8209" name="Straight Arrow Connector 43"/>
          <p:cNvCxnSpPr>
            <a:cxnSpLocks noChangeShapeType="1"/>
          </p:cNvCxnSpPr>
          <p:nvPr/>
        </p:nvCxnSpPr>
        <p:spPr bwMode="auto">
          <a:xfrm>
            <a:off x="4648200" y="2819400"/>
            <a:ext cx="762000" cy="1588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8210" name="Straight Arrow Connector 44"/>
          <p:cNvCxnSpPr>
            <a:cxnSpLocks noChangeShapeType="1"/>
          </p:cNvCxnSpPr>
          <p:nvPr/>
        </p:nvCxnSpPr>
        <p:spPr bwMode="auto">
          <a:xfrm>
            <a:off x="4648200" y="4267200"/>
            <a:ext cx="762000" cy="1588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/>
            <a:tailEnd type="arrow" w="med" len="med"/>
          </a:ln>
        </p:spPr>
      </p:cxnSp>
      <p:grpSp>
        <p:nvGrpSpPr>
          <p:cNvPr id="7" name="Group 76"/>
          <p:cNvGrpSpPr>
            <a:grpSpLocks/>
          </p:cNvGrpSpPr>
          <p:nvPr/>
        </p:nvGrpSpPr>
        <p:grpSpPr bwMode="auto">
          <a:xfrm>
            <a:off x="0" y="914400"/>
            <a:ext cx="6143625" cy="4953000"/>
            <a:chOff x="0" y="914400"/>
            <a:chExt cx="6143625" cy="4953000"/>
          </a:xfrm>
        </p:grpSpPr>
        <p:grpSp>
          <p:nvGrpSpPr>
            <p:cNvPr id="8" name="Group 74"/>
            <p:cNvGrpSpPr>
              <a:grpSpLocks/>
            </p:cNvGrpSpPr>
            <p:nvPr/>
          </p:nvGrpSpPr>
          <p:grpSpPr bwMode="auto">
            <a:xfrm>
              <a:off x="0" y="914400"/>
              <a:ext cx="6143625" cy="4953000"/>
              <a:chOff x="0" y="914400"/>
              <a:chExt cx="6143625" cy="4953000"/>
            </a:xfrm>
          </p:grpSpPr>
          <p:grpSp>
            <p:nvGrpSpPr>
              <p:cNvPr id="9" name="Group 70"/>
              <p:cNvGrpSpPr>
                <a:grpSpLocks/>
              </p:cNvGrpSpPr>
              <p:nvPr/>
            </p:nvGrpSpPr>
            <p:grpSpPr bwMode="auto">
              <a:xfrm>
                <a:off x="0" y="914400"/>
                <a:ext cx="6143625" cy="4953000"/>
                <a:chOff x="0" y="914400"/>
                <a:chExt cx="6143625" cy="4953000"/>
              </a:xfrm>
            </p:grpSpPr>
            <p:grpSp>
              <p:nvGrpSpPr>
                <p:cNvPr id="10" name="Group 66"/>
                <p:cNvGrpSpPr>
                  <a:grpSpLocks/>
                </p:cNvGrpSpPr>
                <p:nvPr/>
              </p:nvGrpSpPr>
              <p:grpSpPr bwMode="auto">
                <a:xfrm>
                  <a:off x="0" y="914400"/>
                  <a:ext cx="6143625" cy="4953000"/>
                  <a:chOff x="0" y="914400"/>
                  <a:chExt cx="6143625" cy="4953000"/>
                </a:xfrm>
              </p:grpSpPr>
              <p:grpSp>
                <p:nvGrpSpPr>
                  <p:cNvPr id="11" name="Group 53"/>
                  <p:cNvGrpSpPr>
                    <a:grpSpLocks/>
                  </p:cNvGrpSpPr>
                  <p:nvPr/>
                </p:nvGrpSpPr>
                <p:grpSpPr bwMode="auto">
                  <a:xfrm>
                    <a:off x="0" y="914400"/>
                    <a:ext cx="6143625" cy="4953000"/>
                    <a:chOff x="0" y="914400"/>
                    <a:chExt cx="6143625" cy="4953000"/>
                  </a:xfrm>
                </p:grpSpPr>
                <p:grpSp>
                  <p:nvGrpSpPr>
                    <p:cNvPr id="12" name="Group 5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0" y="914400"/>
                      <a:ext cx="6143625" cy="4953000"/>
                      <a:chOff x="0" y="914400"/>
                      <a:chExt cx="6143625" cy="4953000"/>
                    </a:xfrm>
                  </p:grpSpPr>
                  <p:pic>
                    <p:nvPicPr>
                      <p:cNvPr id="8238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14400"/>
                        <a:ext cx="6143625" cy="495300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sp>
                    <p:nvSpPr>
                      <p:cNvPr id="8239" name="Rectangle 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86000" y="1219200"/>
                        <a:ext cx="609600" cy="42672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5875" algn="ctr">
                        <a:noFill/>
                        <a:round/>
                        <a:headEnd/>
                        <a:tailEnd type="triangle" w="med" len="med"/>
                      </a:ln>
                    </p:spPr>
                    <p:txBody>
                      <a:bodyPr lIns="0" tIns="0" rIns="0" bIns="0"/>
                      <a:lstStyle/>
                      <a:p>
                        <a:pPr>
                          <a:spcBef>
                            <a:spcPct val="20000"/>
                          </a:spcBef>
                          <a:buFontTx/>
                          <a:buChar char="•"/>
                        </a:pPr>
                        <a:endParaRPr lang="en-US"/>
                      </a:p>
                    </p:txBody>
                  </p:sp>
                  <p:sp>
                    <p:nvSpPr>
                      <p:cNvPr id="8240" name="TextBox 45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4724400" y="4267200"/>
                        <a:ext cx="977255" cy="276999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>
                        <a:spAutoFit/>
                      </a:bodyPr>
                      <a:lstStyle/>
                      <a:p>
                        <a:r>
                          <a:rPr lang="en-US" i="0"/>
                          <a:t>Te = 150eV</a:t>
                        </a:r>
                      </a:p>
                    </p:txBody>
                  </p:sp>
                  <p:sp>
                    <p:nvSpPr>
                      <p:cNvPr id="8241" name="TextBox 46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4724400" y="2819400"/>
                        <a:ext cx="886589" cy="276999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>
                        <a:spAutoFit/>
                      </a:bodyPr>
                      <a:lstStyle/>
                      <a:p>
                        <a:r>
                          <a:rPr lang="en-US" i="0"/>
                          <a:t>Te = 40eV</a:t>
                        </a:r>
                      </a:p>
                    </p:txBody>
                  </p:sp>
                </p:grpSp>
                <p:cxnSp>
                  <p:nvCxnSpPr>
                    <p:cNvPr id="8236" name="Straight Arrow Connector 49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4648200" y="2819400"/>
                      <a:ext cx="762000" cy="1588"/>
                    </a:xfrm>
                    <a:prstGeom prst="straightConnector1">
                      <a:avLst/>
                    </a:prstGeom>
                    <a:noFill/>
                    <a:ln w="15875" algn="ctr">
                      <a:solidFill>
                        <a:schemeClr val="tx1"/>
                      </a:solidFill>
                      <a:round/>
                      <a:headEnd/>
                      <a:tailEnd type="arrow" w="med" len="med"/>
                    </a:ln>
                  </p:spPr>
                </p:cxnSp>
                <p:cxnSp>
                  <p:nvCxnSpPr>
                    <p:cNvPr id="8237" name="Straight Arrow Connector 50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4648200" y="4267200"/>
                      <a:ext cx="762000" cy="1588"/>
                    </a:xfrm>
                    <a:prstGeom prst="straightConnector1">
                      <a:avLst/>
                    </a:prstGeom>
                    <a:noFill/>
                    <a:ln w="15875" algn="ctr">
                      <a:solidFill>
                        <a:schemeClr val="tx1"/>
                      </a:solidFill>
                      <a:round/>
                      <a:headEnd/>
                      <a:tailEnd type="arrow" w="med" len="med"/>
                    </a:ln>
                  </p:spPr>
                </p:cxnSp>
              </p:grpSp>
              <p:grpSp>
                <p:nvGrpSpPr>
                  <p:cNvPr id="13" name="Group 54"/>
                  <p:cNvGrpSpPr>
                    <a:grpSpLocks/>
                  </p:cNvGrpSpPr>
                  <p:nvPr/>
                </p:nvGrpSpPr>
                <p:grpSpPr bwMode="auto">
                  <a:xfrm>
                    <a:off x="2438400" y="4038600"/>
                    <a:ext cx="439738" cy="1038225"/>
                    <a:chOff x="2895600" y="4038600"/>
                    <a:chExt cx="439738" cy="1038225"/>
                  </a:xfrm>
                </p:grpSpPr>
                <p:sp>
                  <p:nvSpPr>
                    <p:cNvPr id="8232" name="TextBox 1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895600" y="4038600"/>
                      <a:ext cx="439544" cy="276999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i="0">
                          <a:solidFill>
                            <a:schemeClr val="tx2"/>
                          </a:solidFill>
                        </a:rPr>
                        <a:t>600</a:t>
                      </a:r>
                    </a:p>
                  </p:txBody>
                </p:sp>
                <p:sp>
                  <p:nvSpPr>
                    <p:cNvPr id="8233" name="TextBox 1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895600" y="4419600"/>
                      <a:ext cx="439738" cy="27622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i="0">
                          <a:solidFill>
                            <a:schemeClr val="tx2"/>
                          </a:solidFill>
                        </a:rPr>
                        <a:t>400</a:t>
                      </a:r>
                    </a:p>
                  </p:txBody>
                </p:sp>
                <p:sp>
                  <p:nvSpPr>
                    <p:cNvPr id="8234" name="TextBox 1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895600" y="4800600"/>
                      <a:ext cx="439738" cy="27622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i="0">
                          <a:solidFill>
                            <a:schemeClr val="tx2"/>
                          </a:solidFill>
                        </a:rPr>
                        <a:t>200</a:t>
                      </a:r>
                    </a:p>
                  </p:txBody>
                </p:sp>
              </p:grpSp>
              <p:grpSp>
                <p:nvGrpSpPr>
                  <p:cNvPr id="14" name="Group 58"/>
                  <p:cNvGrpSpPr>
                    <a:grpSpLocks/>
                  </p:cNvGrpSpPr>
                  <p:nvPr/>
                </p:nvGrpSpPr>
                <p:grpSpPr bwMode="auto">
                  <a:xfrm>
                    <a:off x="2438400" y="2590800"/>
                    <a:ext cx="439738" cy="1038225"/>
                    <a:chOff x="2895600" y="4038600"/>
                    <a:chExt cx="439738" cy="1038225"/>
                  </a:xfrm>
                </p:grpSpPr>
                <p:sp>
                  <p:nvSpPr>
                    <p:cNvPr id="8229" name="TextBox 1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895600" y="4038600"/>
                      <a:ext cx="439544" cy="276999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i="0">
                          <a:solidFill>
                            <a:schemeClr val="tx2"/>
                          </a:solidFill>
                        </a:rPr>
                        <a:t>600</a:t>
                      </a:r>
                    </a:p>
                  </p:txBody>
                </p:sp>
                <p:sp>
                  <p:nvSpPr>
                    <p:cNvPr id="8230" name="TextBox 1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895600" y="4419600"/>
                      <a:ext cx="439738" cy="27622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i="0">
                          <a:solidFill>
                            <a:schemeClr val="tx2"/>
                          </a:solidFill>
                        </a:rPr>
                        <a:t>400</a:t>
                      </a:r>
                    </a:p>
                  </p:txBody>
                </p:sp>
                <p:sp>
                  <p:nvSpPr>
                    <p:cNvPr id="8231" name="TextBox 1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895600" y="4800600"/>
                      <a:ext cx="439738" cy="27622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i="0">
                          <a:solidFill>
                            <a:schemeClr val="tx2"/>
                          </a:solidFill>
                        </a:rPr>
                        <a:t>200</a:t>
                      </a:r>
                    </a:p>
                  </p:txBody>
                </p:sp>
              </p:grpSp>
              <p:grpSp>
                <p:nvGrpSpPr>
                  <p:cNvPr id="15" name="Group 62"/>
                  <p:cNvGrpSpPr>
                    <a:grpSpLocks/>
                  </p:cNvGrpSpPr>
                  <p:nvPr/>
                </p:nvGrpSpPr>
                <p:grpSpPr bwMode="auto">
                  <a:xfrm>
                    <a:off x="2438400" y="1295400"/>
                    <a:ext cx="397866" cy="1038999"/>
                    <a:chOff x="2895600" y="4038600"/>
                    <a:chExt cx="397866" cy="1038999"/>
                  </a:xfrm>
                </p:grpSpPr>
                <p:sp>
                  <p:nvSpPr>
                    <p:cNvPr id="8226" name="TextBox 1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895600" y="4038600"/>
                      <a:ext cx="397866" cy="276999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i="0">
                          <a:solidFill>
                            <a:schemeClr val="tx2"/>
                          </a:solidFill>
                        </a:rPr>
                        <a:t>1.5</a:t>
                      </a:r>
                    </a:p>
                  </p:txBody>
                </p:sp>
                <p:sp>
                  <p:nvSpPr>
                    <p:cNvPr id="8227" name="TextBox 1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895600" y="4419600"/>
                      <a:ext cx="397866" cy="276999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i="0">
                          <a:solidFill>
                            <a:schemeClr val="tx2"/>
                          </a:solidFill>
                        </a:rPr>
                        <a:t>1.0</a:t>
                      </a:r>
                    </a:p>
                  </p:txBody>
                </p:sp>
                <p:sp>
                  <p:nvSpPr>
                    <p:cNvPr id="8228" name="TextBox 1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895600" y="4800600"/>
                      <a:ext cx="397866" cy="276999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i="0">
                          <a:solidFill>
                            <a:schemeClr val="tx2"/>
                          </a:solidFill>
                        </a:rPr>
                        <a:t>0.5</a:t>
                      </a:r>
                    </a:p>
                  </p:txBody>
                </p:sp>
              </p:grpSp>
            </p:grpSp>
            <p:sp>
              <p:nvSpPr>
                <p:cNvPr id="8219" name="TextBox 67"/>
                <p:cNvSpPr txBox="1">
                  <a:spLocks noChangeArrowheads="1"/>
                </p:cNvSpPr>
                <p:nvPr/>
              </p:nvSpPr>
              <p:spPr bwMode="auto">
                <a:xfrm>
                  <a:off x="2971800" y="1143000"/>
                  <a:ext cx="735201" cy="4616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i="0">
                      <a:solidFill>
                        <a:schemeClr val="tx1"/>
                      </a:solidFill>
                    </a:rPr>
                    <a:t>Voltage</a:t>
                  </a:r>
                </a:p>
                <a:p>
                  <a:r>
                    <a:rPr lang="en-US" i="0">
                      <a:solidFill>
                        <a:schemeClr val="tx1"/>
                      </a:solidFill>
                    </a:rPr>
                    <a:t>(kV)</a:t>
                  </a:r>
                </a:p>
              </p:txBody>
            </p:sp>
            <p:sp>
              <p:nvSpPr>
                <p:cNvPr id="8220" name="TextBox 68"/>
                <p:cNvSpPr txBox="1">
                  <a:spLocks noChangeArrowheads="1"/>
                </p:cNvSpPr>
                <p:nvPr/>
              </p:nvSpPr>
              <p:spPr bwMode="auto">
                <a:xfrm>
                  <a:off x="2971800" y="2667000"/>
                  <a:ext cx="1080745" cy="4616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i="0">
                      <a:solidFill>
                        <a:schemeClr val="tx1"/>
                      </a:solidFill>
                    </a:rPr>
                    <a:t>Plasma</a:t>
                  </a:r>
                </a:p>
                <a:p>
                  <a:r>
                    <a:rPr lang="en-US" i="0">
                      <a:solidFill>
                        <a:schemeClr val="tx1"/>
                      </a:solidFill>
                    </a:rPr>
                    <a:t>Current (kA)</a:t>
                  </a:r>
                </a:p>
              </p:txBody>
            </p:sp>
            <p:sp>
              <p:nvSpPr>
                <p:cNvPr id="8221" name="TextBox 69"/>
                <p:cNvSpPr txBox="1">
                  <a:spLocks noChangeArrowheads="1"/>
                </p:cNvSpPr>
                <p:nvPr/>
              </p:nvSpPr>
              <p:spPr bwMode="auto">
                <a:xfrm>
                  <a:off x="2971800" y="4114800"/>
                  <a:ext cx="1080745" cy="4616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i="0">
                      <a:solidFill>
                        <a:schemeClr val="tx1"/>
                      </a:solidFill>
                    </a:rPr>
                    <a:t>Plasma</a:t>
                  </a:r>
                </a:p>
                <a:p>
                  <a:r>
                    <a:rPr lang="en-US" i="0">
                      <a:solidFill>
                        <a:schemeClr val="tx1"/>
                      </a:solidFill>
                    </a:rPr>
                    <a:t>Current (kA)</a:t>
                  </a:r>
                </a:p>
              </p:txBody>
            </p:sp>
          </p:grpSp>
          <p:sp>
            <p:nvSpPr>
              <p:cNvPr id="8215" name="Rectangle 71"/>
              <p:cNvSpPr>
                <a:spLocks noChangeArrowheads="1"/>
              </p:cNvSpPr>
              <p:nvPr/>
            </p:nvSpPr>
            <p:spPr bwMode="auto">
              <a:xfrm>
                <a:off x="5715000" y="1143000"/>
                <a:ext cx="228600" cy="228600"/>
              </a:xfrm>
              <a:prstGeom prst="rect">
                <a:avLst/>
              </a:prstGeom>
              <a:solidFill>
                <a:schemeClr val="bg1"/>
              </a:solidFill>
              <a:ln w="15875" algn="ctr">
                <a:noFill/>
                <a:round/>
                <a:headEnd/>
                <a:tailEnd type="triangl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20000"/>
                  </a:spcBef>
                  <a:buFontTx/>
                  <a:buChar char="•"/>
                </a:pPr>
                <a:endParaRPr lang="en-US"/>
              </a:p>
            </p:txBody>
          </p:sp>
          <p:sp>
            <p:nvSpPr>
              <p:cNvPr id="8216" name="Rectangle 72"/>
              <p:cNvSpPr>
                <a:spLocks noChangeArrowheads="1"/>
              </p:cNvSpPr>
              <p:nvPr/>
            </p:nvSpPr>
            <p:spPr bwMode="auto">
              <a:xfrm>
                <a:off x="5715000" y="2743200"/>
                <a:ext cx="228600" cy="228600"/>
              </a:xfrm>
              <a:prstGeom prst="rect">
                <a:avLst/>
              </a:prstGeom>
              <a:solidFill>
                <a:schemeClr val="bg1"/>
              </a:solidFill>
              <a:ln w="15875" algn="ctr">
                <a:noFill/>
                <a:round/>
                <a:headEnd/>
                <a:tailEnd type="triangl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20000"/>
                  </a:spcBef>
                  <a:buFontTx/>
                  <a:buChar char="•"/>
                </a:pPr>
                <a:endParaRPr lang="en-US"/>
              </a:p>
            </p:txBody>
          </p:sp>
          <p:sp>
            <p:nvSpPr>
              <p:cNvPr id="8217" name="Rectangle 73"/>
              <p:cNvSpPr>
                <a:spLocks noChangeArrowheads="1"/>
              </p:cNvSpPr>
              <p:nvPr/>
            </p:nvSpPr>
            <p:spPr bwMode="auto">
              <a:xfrm>
                <a:off x="5715000" y="4191000"/>
                <a:ext cx="228600" cy="228600"/>
              </a:xfrm>
              <a:prstGeom prst="rect">
                <a:avLst/>
              </a:prstGeom>
              <a:solidFill>
                <a:schemeClr val="bg1"/>
              </a:solidFill>
              <a:ln w="15875" algn="ctr">
                <a:noFill/>
                <a:round/>
                <a:headEnd/>
                <a:tailEnd type="triangl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20000"/>
                  </a:spcBef>
                  <a:buFontTx/>
                  <a:buChar char="•"/>
                </a:pPr>
                <a:endParaRPr lang="en-US"/>
              </a:p>
            </p:txBody>
          </p:sp>
        </p:grpSp>
        <p:sp>
          <p:nvSpPr>
            <p:cNvPr id="8213" name="Rectangle 75"/>
            <p:cNvSpPr>
              <a:spLocks noChangeArrowheads="1"/>
            </p:cNvSpPr>
            <p:nvPr/>
          </p:nvSpPr>
          <p:spPr bwMode="auto">
            <a:xfrm>
              <a:off x="152400" y="990600"/>
              <a:ext cx="381000" cy="304800"/>
            </a:xfrm>
            <a:prstGeom prst="rect">
              <a:avLst/>
            </a:prstGeom>
            <a:solidFill>
              <a:schemeClr val="bg1"/>
            </a:solidFill>
            <a:ln w="15875" algn="ctr">
              <a:noFill/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FontTx/>
                <a:buChar char="•"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Lithium Research Supplemental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152400" y="6019800"/>
            <a:ext cx="3962400" cy="523220"/>
          </a:xfrm>
          <a:prstGeom prst="rect">
            <a:avLst/>
          </a:prstGeom>
          <a:solidFill>
            <a:srgbClr val="EAEAEA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63500" algn="ctr"/>
            <a:r>
              <a:rPr lang="en-US" sz="1800" i="0" dirty="0">
                <a:solidFill>
                  <a:schemeClr val="tx1"/>
                </a:solidFill>
              </a:rPr>
              <a:t>Magnet operation at ~1T (vs. 0.55T</a:t>
            </a:r>
            <a:r>
              <a:rPr lang="en-US" sz="1800" i="0" dirty="0" smtClean="0">
                <a:solidFill>
                  <a:schemeClr val="tx1"/>
                </a:solidFill>
              </a:rPr>
              <a:t>):</a:t>
            </a:r>
          </a:p>
          <a:p>
            <a:pPr marL="63500" algn="ctr"/>
            <a:r>
              <a:rPr lang="en-US" sz="1600" i="0" dirty="0" smtClean="0">
                <a:latin typeface="Symbol" pitchFamily="18" charset="2"/>
              </a:rPr>
              <a:t>n</a:t>
            </a:r>
            <a:r>
              <a:rPr lang="en-US" sz="1600" i="0" dirty="0" smtClean="0"/>
              <a:t>* reduced 3-6x, </a:t>
            </a:r>
            <a:r>
              <a:rPr lang="en-US" sz="1600" i="0" dirty="0" err="1" smtClean="0"/>
              <a:t>nT</a:t>
            </a:r>
            <a:r>
              <a:rPr lang="en-US" sz="1600" i="0" dirty="0" err="1" smtClean="0">
                <a:latin typeface="Symbol" pitchFamily="18" charset="2"/>
              </a:rPr>
              <a:t>t</a:t>
            </a:r>
            <a:r>
              <a:rPr lang="en-US" sz="1600" i="0" dirty="0" smtClean="0"/>
              <a:t> up to 10x higher</a:t>
            </a:r>
            <a:endParaRPr lang="en-US" sz="1600" i="0" dirty="0"/>
          </a:p>
        </p:txBody>
      </p:sp>
      <p:sp>
        <p:nvSpPr>
          <p:cNvPr id="32772" name="Text Box 3"/>
          <p:cNvSpPr txBox="1">
            <a:spLocks noChangeArrowheads="1"/>
          </p:cNvSpPr>
          <p:nvPr/>
        </p:nvSpPr>
        <p:spPr bwMode="auto">
          <a:xfrm>
            <a:off x="4495800" y="990600"/>
            <a:ext cx="4521200" cy="338554"/>
          </a:xfrm>
          <a:prstGeom prst="rect">
            <a:avLst/>
          </a:prstGeom>
          <a:solidFill>
            <a:srgbClr val="EAEAEA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lIns="45720" tIns="0" rIns="45720" bIns="45720">
            <a:spAutoFit/>
          </a:bodyPr>
          <a:lstStyle/>
          <a:p>
            <a:pPr algn="ctr"/>
            <a:r>
              <a:rPr lang="en-US" sz="1900" i="0" dirty="0">
                <a:solidFill>
                  <a:schemeClr val="accent2"/>
                </a:solidFill>
              </a:rPr>
              <a:t>2</a:t>
            </a:r>
            <a:r>
              <a:rPr lang="en-US" sz="1900" i="0" baseline="30000" dirty="0">
                <a:solidFill>
                  <a:schemeClr val="accent2"/>
                </a:solidFill>
              </a:rPr>
              <a:t>nd </a:t>
            </a:r>
            <a:r>
              <a:rPr lang="en-US" sz="1900" i="0" dirty="0">
                <a:solidFill>
                  <a:schemeClr val="accent2"/>
                </a:solidFill>
              </a:rPr>
              <a:t>NBI with 5 MW, 5s at larger </a:t>
            </a:r>
            <a:r>
              <a:rPr lang="en-US" sz="1900" i="0" dirty="0" err="1" smtClean="0">
                <a:solidFill>
                  <a:schemeClr val="accent2"/>
                </a:solidFill>
              </a:rPr>
              <a:t>R</a:t>
            </a:r>
            <a:r>
              <a:rPr lang="en-US" sz="1900" i="0" baseline="-25000" dirty="0" err="1" smtClean="0">
                <a:solidFill>
                  <a:schemeClr val="accent2"/>
                </a:solidFill>
              </a:rPr>
              <a:t>Tangency</a:t>
            </a:r>
            <a:r>
              <a:rPr lang="en-US" sz="1900" i="0" baseline="-25000" dirty="0" smtClean="0">
                <a:solidFill>
                  <a:schemeClr val="accent2"/>
                </a:solidFill>
              </a:rPr>
              <a:t> </a:t>
            </a:r>
            <a:endParaRPr lang="en-US" sz="1900" i="0" dirty="0">
              <a:solidFill>
                <a:schemeClr val="accent2"/>
              </a:solidFill>
              <a:sym typeface="Wingdings" pitchFamily="2" charset="2"/>
            </a:endParaRPr>
          </a:p>
        </p:txBody>
      </p:sp>
      <p:pic>
        <p:nvPicPr>
          <p:cNvPr id="3277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9163" y="1620838"/>
            <a:ext cx="2890837" cy="188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4" name="Text Box 5"/>
          <p:cNvSpPr txBox="1">
            <a:spLocks noChangeArrowheads="1"/>
          </p:cNvSpPr>
          <p:nvPr/>
        </p:nvSpPr>
        <p:spPr bwMode="auto">
          <a:xfrm>
            <a:off x="1497013" y="1665288"/>
            <a:ext cx="812800" cy="18256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Present CS</a:t>
            </a:r>
          </a:p>
        </p:txBody>
      </p:sp>
      <p:sp>
        <p:nvSpPr>
          <p:cNvPr id="32775" name="Text Box 6"/>
          <p:cNvSpPr txBox="1">
            <a:spLocks noChangeArrowheads="1"/>
          </p:cNvSpPr>
          <p:nvPr/>
        </p:nvSpPr>
        <p:spPr bwMode="auto">
          <a:xfrm>
            <a:off x="76200" y="990600"/>
            <a:ext cx="4267200" cy="338554"/>
          </a:xfrm>
          <a:prstGeom prst="rect">
            <a:avLst/>
          </a:prstGeom>
          <a:solidFill>
            <a:srgbClr val="EAEAEA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lIns="45720" tIns="0" rIns="45720" bIns="45720">
            <a:spAutoFit/>
          </a:bodyPr>
          <a:lstStyle/>
          <a:p>
            <a:pPr algn="ctr"/>
            <a:r>
              <a:rPr lang="en-US" sz="1900" i="0" dirty="0">
                <a:solidFill>
                  <a:schemeClr val="accent2"/>
                </a:solidFill>
              </a:rPr>
              <a:t>New center stack </a:t>
            </a:r>
            <a:r>
              <a:rPr lang="en-US" sz="1900" i="0" dirty="0" smtClean="0">
                <a:solidFill>
                  <a:schemeClr val="accent2"/>
                </a:solidFill>
              </a:rPr>
              <a:t>for </a:t>
            </a:r>
            <a:r>
              <a:rPr lang="en-US" sz="1900" i="0" dirty="0">
                <a:solidFill>
                  <a:schemeClr val="accent2"/>
                </a:solidFill>
              </a:rPr>
              <a:t>1T, 2MA, 5s </a:t>
            </a:r>
            <a:endParaRPr lang="en-US" sz="1900" i="0" dirty="0">
              <a:solidFill>
                <a:schemeClr val="accent2"/>
              </a:solidFill>
              <a:sym typeface="Wingdings" pitchFamily="2" charset="2"/>
            </a:endParaRPr>
          </a:p>
        </p:txBody>
      </p:sp>
      <p:sp>
        <p:nvSpPr>
          <p:cNvPr id="32776" name="Text Box 7"/>
          <p:cNvSpPr txBox="1">
            <a:spLocks noChangeArrowheads="1"/>
          </p:cNvSpPr>
          <p:nvPr/>
        </p:nvSpPr>
        <p:spPr bwMode="auto">
          <a:xfrm>
            <a:off x="2462213" y="1665288"/>
            <a:ext cx="566737" cy="18256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New CS</a:t>
            </a:r>
          </a:p>
        </p:txBody>
      </p:sp>
      <p:sp>
        <p:nvSpPr>
          <p:cNvPr id="32777" name="Text Box 8"/>
          <p:cNvSpPr txBox="1">
            <a:spLocks noChangeArrowheads="1"/>
          </p:cNvSpPr>
          <p:nvPr/>
        </p:nvSpPr>
        <p:spPr bwMode="auto">
          <a:xfrm>
            <a:off x="762000" y="1430338"/>
            <a:ext cx="2590800" cy="24606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1600" i="0">
                <a:solidFill>
                  <a:schemeClr val="tx1"/>
                </a:solidFill>
              </a:rPr>
              <a:t>R</a:t>
            </a:r>
            <a:r>
              <a:rPr lang="en-US" sz="1600" i="0" baseline="-25000">
                <a:solidFill>
                  <a:schemeClr val="tx1"/>
                </a:solidFill>
              </a:rPr>
              <a:t>0 </a:t>
            </a:r>
            <a:r>
              <a:rPr lang="en-US" sz="1600" i="0">
                <a:solidFill>
                  <a:schemeClr val="tx1"/>
                </a:solidFill>
              </a:rPr>
              <a:t>/a = 1.25-1.3   </a:t>
            </a:r>
            <a:r>
              <a:rPr lang="en-US" sz="1600" i="0">
                <a:solidFill>
                  <a:schemeClr val="tx1"/>
                </a:solidFill>
                <a:sym typeface="Wingdings" pitchFamily="2" charset="2"/>
              </a:rPr>
              <a:t>      1.5-1.6</a:t>
            </a:r>
            <a:endParaRPr lang="en-US" sz="1600" i="0">
              <a:solidFill>
                <a:schemeClr val="tx1"/>
              </a:solidFill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85750" y="3657600"/>
            <a:ext cx="3619500" cy="2303462"/>
            <a:chOff x="180" y="2369"/>
            <a:chExt cx="2280" cy="1451"/>
          </a:xfrm>
        </p:grpSpPr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396" y="2369"/>
              <a:ext cx="249" cy="1248"/>
              <a:chOff x="432" y="2590"/>
              <a:chExt cx="287" cy="1288"/>
            </a:xfrm>
          </p:grpSpPr>
          <p:sp>
            <p:nvSpPr>
              <p:cNvPr id="32869" name="Text Box 11"/>
              <p:cNvSpPr txBox="1">
                <a:spLocks noChangeArrowheads="1"/>
              </p:cNvSpPr>
              <p:nvPr/>
            </p:nvSpPr>
            <p:spPr bwMode="auto">
              <a:xfrm>
                <a:off x="432" y="3699"/>
                <a:ext cx="287" cy="1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i="0">
                    <a:solidFill>
                      <a:schemeClr val="tx1"/>
                    </a:solidFill>
                    <a:ea typeface="ヒラギノ角ゴ Pro W3" pitchFamily="28" charset="-128"/>
                  </a:rPr>
                  <a:t>0.2</a:t>
                </a:r>
              </a:p>
            </p:txBody>
          </p:sp>
          <p:sp>
            <p:nvSpPr>
              <p:cNvPr id="32870" name="Text Box 12"/>
              <p:cNvSpPr txBox="1">
                <a:spLocks noChangeArrowheads="1"/>
              </p:cNvSpPr>
              <p:nvPr/>
            </p:nvSpPr>
            <p:spPr bwMode="auto">
              <a:xfrm>
                <a:off x="432" y="3420"/>
                <a:ext cx="287" cy="1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i="0">
                    <a:solidFill>
                      <a:schemeClr val="tx1"/>
                    </a:solidFill>
                    <a:ea typeface="ヒラギノ角ゴ Pro W3" pitchFamily="28" charset="-128"/>
                  </a:rPr>
                  <a:t>0.4</a:t>
                </a:r>
              </a:p>
            </p:txBody>
          </p:sp>
          <p:sp>
            <p:nvSpPr>
              <p:cNvPr id="32871" name="Text Box 13"/>
              <p:cNvSpPr txBox="1">
                <a:spLocks noChangeArrowheads="1"/>
              </p:cNvSpPr>
              <p:nvPr/>
            </p:nvSpPr>
            <p:spPr bwMode="auto">
              <a:xfrm>
                <a:off x="432" y="3137"/>
                <a:ext cx="287" cy="1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i="0">
                    <a:solidFill>
                      <a:schemeClr val="tx1"/>
                    </a:solidFill>
                    <a:ea typeface="ヒラギノ角ゴ Pro W3" pitchFamily="28" charset="-128"/>
                  </a:rPr>
                  <a:t>0.6</a:t>
                </a:r>
              </a:p>
            </p:txBody>
          </p:sp>
          <p:sp>
            <p:nvSpPr>
              <p:cNvPr id="32872" name="Text Box 14"/>
              <p:cNvSpPr txBox="1">
                <a:spLocks noChangeArrowheads="1"/>
              </p:cNvSpPr>
              <p:nvPr/>
            </p:nvSpPr>
            <p:spPr bwMode="auto">
              <a:xfrm>
                <a:off x="432" y="2872"/>
                <a:ext cx="287" cy="1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i="0">
                    <a:solidFill>
                      <a:schemeClr val="tx1"/>
                    </a:solidFill>
                    <a:ea typeface="ヒラギノ角ゴ Pro W3" pitchFamily="28" charset="-128"/>
                  </a:rPr>
                  <a:t>0.8</a:t>
                </a:r>
              </a:p>
            </p:txBody>
          </p:sp>
          <p:sp>
            <p:nvSpPr>
              <p:cNvPr id="32873" name="Text Box 15"/>
              <p:cNvSpPr txBox="1">
                <a:spLocks noChangeArrowheads="1"/>
              </p:cNvSpPr>
              <p:nvPr/>
            </p:nvSpPr>
            <p:spPr bwMode="auto">
              <a:xfrm>
                <a:off x="432" y="2590"/>
                <a:ext cx="287" cy="1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i="0">
                    <a:solidFill>
                      <a:schemeClr val="tx1"/>
                    </a:solidFill>
                    <a:ea typeface="ヒラギノ角ゴ Pro W3" pitchFamily="28" charset="-128"/>
                  </a:rPr>
                  <a:t>1.0</a:t>
                </a:r>
              </a:p>
            </p:txBody>
          </p:sp>
        </p:grpSp>
        <p:sp>
          <p:nvSpPr>
            <p:cNvPr id="32793" name="Text Box 16"/>
            <p:cNvSpPr txBox="1">
              <a:spLocks noChangeArrowheads="1"/>
            </p:cNvSpPr>
            <p:nvPr/>
          </p:nvSpPr>
          <p:spPr bwMode="auto">
            <a:xfrm>
              <a:off x="180" y="2880"/>
              <a:ext cx="396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0" hangingPunct="0">
                <a:lnSpc>
                  <a:spcPct val="75000"/>
                </a:lnSpc>
                <a:spcBef>
                  <a:spcPct val="50000"/>
                </a:spcBef>
              </a:pPr>
              <a:r>
                <a:rPr lang="en-US" sz="1600" i="0">
                  <a:solidFill>
                    <a:schemeClr val="tx1"/>
                  </a:solidFill>
                  <a:ea typeface="ヒラギノ角ゴ Pro W3" pitchFamily="28" charset="-128"/>
                </a:rPr>
                <a:t>B</a:t>
              </a:r>
              <a:r>
                <a:rPr lang="en-US" sz="1600" i="0" baseline="-25000">
                  <a:solidFill>
                    <a:schemeClr val="tx1"/>
                  </a:solidFill>
                  <a:ea typeface="ヒラギノ角ゴ Pro W3" pitchFamily="28" charset="-128"/>
                </a:rPr>
                <a:t>T </a:t>
              </a:r>
            </a:p>
            <a:p>
              <a:pPr eaLnBrk="0" hangingPunct="0">
                <a:lnSpc>
                  <a:spcPct val="75000"/>
                </a:lnSpc>
                <a:spcBef>
                  <a:spcPct val="50000"/>
                </a:spcBef>
              </a:pPr>
              <a:r>
                <a:rPr lang="en-US" i="0">
                  <a:solidFill>
                    <a:schemeClr val="tx1"/>
                  </a:solidFill>
                  <a:ea typeface="ヒラギノ角ゴ Pro W3" pitchFamily="28" charset="-128"/>
                </a:rPr>
                <a:t>[Tesla]</a:t>
              </a:r>
            </a:p>
          </p:txBody>
        </p:sp>
        <p:sp>
          <p:nvSpPr>
            <p:cNvPr id="32794" name="Rectangle 17"/>
            <p:cNvSpPr>
              <a:spLocks noChangeArrowheads="1"/>
            </p:cNvSpPr>
            <p:nvPr/>
          </p:nvSpPr>
          <p:spPr bwMode="auto">
            <a:xfrm>
              <a:off x="625" y="2377"/>
              <a:ext cx="1801" cy="11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32795" name="Text Box 18"/>
            <p:cNvSpPr txBox="1">
              <a:spLocks noChangeArrowheads="1"/>
            </p:cNvSpPr>
            <p:nvPr/>
          </p:nvSpPr>
          <p:spPr bwMode="auto">
            <a:xfrm>
              <a:off x="1225" y="3608"/>
              <a:ext cx="69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 i="0">
                  <a:solidFill>
                    <a:schemeClr val="tx1"/>
                  </a:solidFill>
                  <a:ea typeface="ヒラギノ角ゴ Pro W3" pitchFamily="28" charset="-128"/>
                  <a:sym typeface="Symbol" pitchFamily="18" charset="2"/>
                </a:rPr>
                <a:t></a:t>
              </a:r>
              <a:r>
                <a:rPr lang="en-US" sz="1600" i="0" baseline="-25000">
                  <a:solidFill>
                    <a:schemeClr val="tx1"/>
                  </a:solidFill>
                  <a:ea typeface="ヒラギノ角ゴ Pro W3" pitchFamily="28" charset="-128"/>
                </a:rPr>
                <a:t>Pulse </a:t>
              </a:r>
              <a:r>
                <a:rPr lang="en-US" i="0">
                  <a:solidFill>
                    <a:schemeClr val="tx1"/>
                  </a:solidFill>
                  <a:ea typeface="ヒラギノ角ゴ Pro W3" pitchFamily="28" charset="-128"/>
                </a:rPr>
                <a:t>(sec)</a:t>
              </a:r>
            </a:p>
          </p:txBody>
        </p:sp>
        <p:sp>
          <p:nvSpPr>
            <p:cNvPr id="2110483" name="Freeform 19"/>
            <p:cNvSpPr>
              <a:spLocks/>
            </p:cNvSpPr>
            <p:nvPr/>
          </p:nvSpPr>
          <p:spPr bwMode="auto">
            <a:xfrm>
              <a:off x="642" y="3043"/>
              <a:ext cx="636" cy="49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96" y="840"/>
                </a:cxn>
                <a:cxn ang="0">
                  <a:pos x="1512" y="1048"/>
                </a:cxn>
                <a:cxn ang="0">
                  <a:pos x="0" y="248"/>
                </a:cxn>
                <a:cxn ang="0">
                  <a:pos x="0" y="0"/>
                </a:cxn>
              </a:cxnLst>
              <a:rect l="0" t="0" r="r" b="b"/>
              <a:pathLst>
                <a:path w="1512" h="1048">
                  <a:moveTo>
                    <a:pt x="0" y="0"/>
                  </a:moveTo>
                  <a:lnTo>
                    <a:pt x="1496" y="840"/>
                  </a:lnTo>
                  <a:lnTo>
                    <a:pt x="1512" y="1048"/>
                  </a:lnTo>
                  <a:lnTo>
                    <a:pt x="0" y="248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Helvetica" charset="0"/>
              </a:endParaRPr>
            </a:p>
          </p:txBody>
        </p:sp>
        <p:sp>
          <p:nvSpPr>
            <p:cNvPr id="32797" name="Oval 20"/>
            <p:cNvSpPr>
              <a:spLocks noChangeArrowheads="1"/>
            </p:cNvSpPr>
            <p:nvPr/>
          </p:nvSpPr>
          <p:spPr bwMode="auto">
            <a:xfrm>
              <a:off x="645" y="3080"/>
              <a:ext cx="97" cy="97"/>
            </a:xfrm>
            <a:prstGeom prst="ellipse">
              <a:avLst/>
            </a:prstGeom>
            <a:solidFill>
              <a:srgbClr val="FF011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8" name="Oval 21"/>
            <p:cNvSpPr>
              <a:spLocks noChangeArrowheads="1"/>
            </p:cNvSpPr>
            <p:nvPr/>
          </p:nvSpPr>
          <p:spPr bwMode="auto">
            <a:xfrm>
              <a:off x="847" y="3201"/>
              <a:ext cx="98" cy="97"/>
            </a:xfrm>
            <a:prstGeom prst="ellipse">
              <a:avLst/>
            </a:prstGeom>
            <a:solidFill>
              <a:srgbClr val="FF011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9" name="Text Box 22"/>
            <p:cNvSpPr txBox="1">
              <a:spLocks noChangeArrowheads="1"/>
            </p:cNvSpPr>
            <p:nvPr/>
          </p:nvSpPr>
          <p:spPr bwMode="auto">
            <a:xfrm>
              <a:off x="636" y="2864"/>
              <a:ext cx="307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i="0">
                  <a:solidFill>
                    <a:srgbClr val="0210FF"/>
                  </a:solidFill>
                  <a:ea typeface="ヒラギノ角ゴ Pro W3" pitchFamily="28" charset="-128"/>
                </a:rPr>
                <a:t>1 MA</a:t>
              </a:r>
            </a:p>
          </p:txBody>
        </p:sp>
        <p:sp>
          <p:nvSpPr>
            <p:cNvPr id="32800" name="Text Box 23"/>
            <p:cNvSpPr txBox="1">
              <a:spLocks noChangeArrowheads="1"/>
            </p:cNvSpPr>
            <p:nvPr/>
          </p:nvSpPr>
          <p:spPr bwMode="auto">
            <a:xfrm>
              <a:off x="636" y="3382"/>
              <a:ext cx="41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i="0">
                  <a:solidFill>
                    <a:srgbClr val="0210FF"/>
                  </a:solidFill>
                  <a:ea typeface="ヒラギノ角ゴ Pro W3" pitchFamily="28" charset="-128"/>
                </a:rPr>
                <a:t>0.75 MA</a:t>
              </a:r>
            </a:p>
          </p:txBody>
        </p:sp>
        <p:sp>
          <p:nvSpPr>
            <p:cNvPr id="32801" name="Line 24"/>
            <p:cNvSpPr>
              <a:spLocks noChangeShapeType="1"/>
            </p:cNvSpPr>
            <p:nvPr/>
          </p:nvSpPr>
          <p:spPr bwMode="auto">
            <a:xfrm rot="300000" flipV="1">
              <a:off x="827" y="3264"/>
              <a:ext cx="47" cy="1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02" name="Text Box 25"/>
            <p:cNvSpPr txBox="1">
              <a:spLocks noChangeArrowheads="1"/>
            </p:cNvSpPr>
            <p:nvPr/>
          </p:nvSpPr>
          <p:spPr bwMode="auto">
            <a:xfrm rot="1920000">
              <a:off x="856" y="3312"/>
              <a:ext cx="500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900" i="0">
                  <a:solidFill>
                    <a:schemeClr val="tx1"/>
                  </a:solidFill>
                  <a:latin typeface="Arial" pitchFamily="34" charset="0"/>
                  <a:ea typeface="ヒラギノ角ゴ Pro W3" pitchFamily="28" charset="-128"/>
                </a:rPr>
                <a:t>Present CS</a:t>
              </a:r>
            </a:p>
          </p:txBody>
        </p:sp>
        <p:sp>
          <p:nvSpPr>
            <p:cNvPr id="32803" name="AutoShape 26"/>
            <p:cNvSpPr>
              <a:spLocks noChangeArrowheads="1"/>
            </p:cNvSpPr>
            <p:nvPr/>
          </p:nvSpPr>
          <p:spPr bwMode="auto">
            <a:xfrm rot="-2400000">
              <a:off x="922" y="2880"/>
              <a:ext cx="578" cy="211"/>
            </a:xfrm>
            <a:prstGeom prst="notchedRightArrow">
              <a:avLst>
                <a:gd name="adj1" fmla="val 50000"/>
                <a:gd name="adj2" fmla="val 68483"/>
              </a:avLst>
            </a:prstGeom>
            <a:solidFill>
              <a:srgbClr val="FF011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" name="Group 27"/>
            <p:cNvGrpSpPr>
              <a:grpSpLocks/>
            </p:cNvGrpSpPr>
            <p:nvPr/>
          </p:nvGrpSpPr>
          <p:grpSpPr bwMode="auto">
            <a:xfrm>
              <a:off x="612" y="2440"/>
              <a:ext cx="40" cy="1071"/>
              <a:chOff x="631" y="2665"/>
              <a:chExt cx="146" cy="1105"/>
            </a:xfrm>
          </p:grpSpPr>
          <p:sp>
            <p:nvSpPr>
              <p:cNvPr id="32860" name="Line 28"/>
              <p:cNvSpPr>
                <a:spLocks noChangeShapeType="1"/>
              </p:cNvSpPr>
              <p:nvPr/>
            </p:nvSpPr>
            <p:spPr bwMode="auto">
              <a:xfrm>
                <a:off x="631" y="2665"/>
                <a:ext cx="146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61" name="Line 29"/>
              <p:cNvSpPr>
                <a:spLocks noChangeShapeType="1"/>
              </p:cNvSpPr>
              <p:nvPr/>
            </p:nvSpPr>
            <p:spPr bwMode="auto">
              <a:xfrm>
                <a:off x="631" y="2803"/>
                <a:ext cx="145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62" name="Line 30"/>
              <p:cNvSpPr>
                <a:spLocks noChangeShapeType="1"/>
              </p:cNvSpPr>
              <p:nvPr/>
            </p:nvSpPr>
            <p:spPr bwMode="auto">
              <a:xfrm>
                <a:off x="631" y="2941"/>
                <a:ext cx="145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63" name="Line 31"/>
              <p:cNvSpPr>
                <a:spLocks noChangeShapeType="1"/>
              </p:cNvSpPr>
              <p:nvPr/>
            </p:nvSpPr>
            <p:spPr bwMode="auto">
              <a:xfrm>
                <a:off x="631" y="3079"/>
                <a:ext cx="145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64" name="Line 32"/>
              <p:cNvSpPr>
                <a:spLocks noChangeShapeType="1"/>
              </p:cNvSpPr>
              <p:nvPr/>
            </p:nvSpPr>
            <p:spPr bwMode="auto">
              <a:xfrm>
                <a:off x="631" y="3218"/>
                <a:ext cx="145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65" name="Line 33"/>
              <p:cNvSpPr>
                <a:spLocks noChangeShapeType="1"/>
              </p:cNvSpPr>
              <p:nvPr/>
            </p:nvSpPr>
            <p:spPr bwMode="auto">
              <a:xfrm>
                <a:off x="631" y="3356"/>
                <a:ext cx="145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66" name="Line 34"/>
              <p:cNvSpPr>
                <a:spLocks noChangeShapeType="1"/>
              </p:cNvSpPr>
              <p:nvPr/>
            </p:nvSpPr>
            <p:spPr bwMode="auto">
              <a:xfrm>
                <a:off x="631" y="3494"/>
                <a:ext cx="145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67" name="Line 35"/>
              <p:cNvSpPr>
                <a:spLocks noChangeShapeType="1"/>
              </p:cNvSpPr>
              <p:nvPr/>
            </p:nvSpPr>
            <p:spPr bwMode="auto">
              <a:xfrm>
                <a:off x="631" y="3632"/>
                <a:ext cx="145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68" name="Line 36"/>
              <p:cNvSpPr>
                <a:spLocks noChangeShapeType="1"/>
              </p:cNvSpPr>
              <p:nvPr/>
            </p:nvSpPr>
            <p:spPr bwMode="auto">
              <a:xfrm>
                <a:off x="631" y="3770"/>
                <a:ext cx="146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37"/>
            <p:cNvGrpSpPr>
              <a:grpSpLocks/>
            </p:cNvGrpSpPr>
            <p:nvPr/>
          </p:nvGrpSpPr>
          <p:grpSpPr bwMode="auto">
            <a:xfrm>
              <a:off x="687" y="3532"/>
              <a:ext cx="1687" cy="47"/>
              <a:chOff x="777" y="3770"/>
              <a:chExt cx="2074" cy="137"/>
            </a:xfrm>
          </p:grpSpPr>
          <p:sp>
            <p:nvSpPr>
              <p:cNvPr id="32845" name="Line 38"/>
              <p:cNvSpPr>
                <a:spLocks noChangeShapeType="1"/>
              </p:cNvSpPr>
              <p:nvPr/>
            </p:nvSpPr>
            <p:spPr bwMode="auto">
              <a:xfrm>
                <a:off x="777" y="3774"/>
                <a:ext cx="0" cy="13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46" name="Line 39"/>
              <p:cNvSpPr>
                <a:spLocks noChangeShapeType="1"/>
              </p:cNvSpPr>
              <p:nvPr/>
            </p:nvSpPr>
            <p:spPr bwMode="auto">
              <a:xfrm>
                <a:off x="925" y="3772"/>
                <a:ext cx="0" cy="135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47" name="Line 40"/>
              <p:cNvSpPr>
                <a:spLocks noChangeShapeType="1"/>
              </p:cNvSpPr>
              <p:nvPr/>
            </p:nvSpPr>
            <p:spPr bwMode="auto">
              <a:xfrm>
                <a:off x="1073" y="3772"/>
                <a:ext cx="0" cy="135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48" name="Line 41"/>
              <p:cNvSpPr>
                <a:spLocks noChangeShapeType="1"/>
              </p:cNvSpPr>
              <p:nvPr/>
            </p:nvSpPr>
            <p:spPr bwMode="auto">
              <a:xfrm>
                <a:off x="1221" y="3772"/>
                <a:ext cx="0" cy="135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49" name="Line 42"/>
              <p:cNvSpPr>
                <a:spLocks noChangeShapeType="1"/>
              </p:cNvSpPr>
              <p:nvPr/>
            </p:nvSpPr>
            <p:spPr bwMode="auto">
              <a:xfrm>
                <a:off x="1370" y="3772"/>
                <a:ext cx="0" cy="135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50" name="Line 43"/>
              <p:cNvSpPr>
                <a:spLocks noChangeShapeType="1"/>
              </p:cNvSpPr>
              <p:nvPr/>
            </p:nvSpPr>
            <p:spPr bwMode="auto">
              <a:xfrm>
                <a:off x="1518" y="3772"/>
                <a:ext cx="0" cy="135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51" name="Line 44"/>
              <p:cNvSpPr>
                <a:spLocks noChangeShapeType="1"/>
              </p:cNvSpPr>
              <p:nvPr/>
            </p:nvSpPr>
            <p:spPr bwMode="auto">
              <a:xfrm>
                <a:off x="1666" y="3772"/>
                <a:ext cx="0" cy="135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52" name="Line 45"/>
              <p:cNvSpPr>
                <a:spLocks noChangeShapeType="1"/>
              </p:cNvSpPr>
              <p:nvPr/>
            </p:nvSpPr>
            <p:spPr bwMode="auto">
              <a:xfrm>
                <a:off x="1814" y="3772"/>
                <a:ext cx="0" cy="135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53" name="Line 46"/>
              <p:cNvSpPr>
                <a:spLocks noChangeShapeType="1"/>
              </p:cNvSpPr>
              <p:nvPr/>
            </p:nvSpPr>
            <p:spPr bwMode="auto">
              <a:xfrm>
                <a:off x="1962" y="3772"/>
                <a:ext cx="0" cy="135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54" name="Line 47"/>
              <p:cNvSpPr>
                <a:spLocks noChangeShapeType="1"/>
              </p:cNvSpPr>
              <p:nvPr/>
            </p:nvSpPr>
            <p:spPr bwMode="auto">
              <a:xfrm>
                <a:off x="2110" y="3772"/>
                <a:ext cx="0" cy="135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55" name="Line 48"/>
              <p:cNvSpPr>
                <a:spLocks noChangeShapeType="1"/>
              </p:cNvSpPr>
              <p:nvPr/>
            </p:nvSpPr>
            <p:spPr bwMode="auto">
              <a:xfrm>
                <a:off x="2258" y="3772"/>
                <a:ext cx="0" cy="135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56" name="Line 49"/>
              <p:cNvSpPr>
                <a:spLocks noChangeShapeType="1"/>
              </p:cNvSpPr>
              <p:nvPr/>
            </p:nvSpPr>
            <p:spPr bwMode="auto">
              <a:xfrm>
                <a:off x="2407" y="3772"/>
                <a:ext cx="0" cy="135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57" name="Line 50"/>
              <p:cNvSpPr>
                <a:spLocks noChangeShapeType="1"/>
              </p:cNvSpPr>
              <p:nvPr/>
            </p:nvSpPr>
            <p:spPr bwMode="auto">
              <a:xfrm>
                <a:off x="2555" y="3772"/>
                <a:ext cx="0" cy="135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58" name="Line 51"/>
              <p:cNvSpPr>
                <a:spLocks noChangeShapeType="1"/>
              </p:cNvSpPr>
              <p:nvPr/>
            </p:nvSpPr>
            <p:spPr bwMode="auto">
              <a:xfrm>
                <a:off x="2703" y="3772"/>
                <a:ext cx="0" cy="135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59" name="Line 52"/>
              <p:cNvSpPr>
                <a:spLocks noChangeShapeType="1"/>
              </p:cNvSpPr>
              <p:nvPr/>
            </p:nvSpPr>
            <p:spPr bwMode="auto">
              <a:xfrm>
                <a:off x="2851" y="3770"/>
                <a:ext cx="0" cy="13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53"/>
            <p:cNvGrpSpPr>
              <a:grpSpLocks/>
            </p:cNvGrpSpPr>
            <p:nvPr/>
          </p:nvGrpSpPr>
          <p:grpSpPr bwMode="auto">
            <a:xfrm>
              <a:off x="2396" y="2440"/>
              <a:ext cx="40" cy="1071"/>
              <a:chOff x="2853" y="2665"/>
              <a:chExt cx="145" cy="1105"/>
            </a:xfrm>
          </p:grpSpPr>
          <p:sp>
            <p:nvSpPr>
              <p:cNvPr id="32836" name="Line 54"/>
              <p:cNvSpPr>
                <a:spLocks noChangeShapeType="1"/>
              </p:cNvSpPr>
              <p:nvPr/>
            </p:nvSpPr>
            <p:spPr bwMode="auto">
              <a:xfrm>
                <a:off x="2855" y="2665"/>
                <a:ext cx="143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37" name="Line 55"/>
              <p:cNvSpPr>
                <a:spLocks noChangeShapeType="1"/>
              </p:cNvSpPr>
              <p:nvPr/>
            </p:nvSpPr>
            <p:spPr bwMode="auto">
              <a:xfrm>
                <a:off x="2853" y="2803"/>
                <a:ext cx="145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38" name="Line 56"/>
              <p:cNvSpPr>
                <a:spLocks noChangeShapeType="1"/>
              </p:cNvSpPr>
              <p:nvPr/>
            </p:nvSpPr>
            <p:spPr bwMode="auto">
              <a:xfrm>
                <a:off x="2853" y="2941"/>
                <a:ext cx="145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39" name="Line 57"/>
              <p:cNvSpPr>
                <a:spLocks noChangeShapeType="1"/>
              </p:cNvSpPr>
              <p:nvPr/>
            </p:nvSpPr>
            <p:spPr bwMode="auto">
              <a:xfrm>
                <a:off x="2853" y="3079"/>
                <a:ext cx="145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40" name="Line 58"/>
              <p:cNvSpPr>
                <a:spLocks noChangeShapeType="1"/>
              </p:cNvSpPr>
              <p:nvPr/>
            </p:nvSpPr>
            <p:spPr bwMode="auto">
              <a:xfrm>
                <a:off x="2853" y="3218"/>
                <a:ext cx="145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41" name="Line 59"/>
              <p:cNvSpPr>
                <a:spLocks noChangeShapeType="1"/>
              </p:cNvSpPr>
              <p:nvPr/>
            </p:nvSpPr>
            <p:spPr bwMode="auto">
              <a:xfrm>
                <a:off x="2853" y="3356"/>
                <a:ext cx="145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42" name="Line 60"/>
              <p:cNvSpPr>
                <a:spLocks noChangeShapeType="1"/>
              </p:cNvSpPr>
              <p:nvPr/>
            </p:nvSpPr>
            <p:spPr bwMode="auto">
              <a:xfrm>
                <a:off x="2853" y="3494"/>
                <a:ext cx="145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43" name="Line 61"/>
              <p:cNvSpPr>
                <a:spLocks noChangeShapeType="1"/>
              </p:cNvSpPr>
              <p:nvPr/>
            </p:nvSpPr>
            <p:spPr bwMode="auto">
              <a:xfrm>
                <a:off x="2853" y="3632"/>
                <a:ext cx="145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44" name="Line 62"/>
              <p:cNvSpPr>
                <a:spLocks noChangeShapeType="1"/>
              </p:cNvSpPr>
              <p:nvPr/>
            </p:nvSpPr>
            <p:spPr bwMode="auto">
              <a:xfrm>
                <a:off x="2855" y="3770"/>
                <a:ext cx="143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2807" name="Freeform 63"/>
            <p:cNvSpPr>
              <a:spLocks/>
            </p:cNvSpPr>
            <p:nvPr/>
          </p:nvSpPr>
          <p:spPr bwMode="auto">
            <a:xfrm>
              <a:off x="624" y="2440"/>
              <a:ext cx="1798" cy="490"/>
            </a:xfrm>
            <a:custGeom>
              <a:avLst/>
              <a:gdLst>
                <a:gd name="T0" fmla="*/ 0 w 2213"/>
                <a:gd name="T1" fmla="*/ 0 h 506"/>
                <a:gd name="T2" fmla="*/ 8 w 2213"/>
                <a:gd name="T3" fmla="*/ 3 h 506"/>
                <a:gd name="T4" fmla="*/ 15 w 2213"/>
                <a:gd name="T5" fmla="*/ 174 h 506"/>
                <a:gd name="T6" fmla="*/ 15 w 2213"/>
                <a:gd name="T7" fmla="*/ 233 h 506"/>
                <a:gd name="T8" fmla="*/ 8 w 2213"/>
                <a:gd name="T9" fmla="*/ 67 h 506"/>
                <a:gd name="T10" fmla="*/ 0 w 2213"/>
                <a:gd name="T11" fmla="*/ 65 h 506"/>
                <a:gd name="T12" fmla="*/ 0 w 2213"/>
                <a:gd name="T13" fmla="*/ 0 h 50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213"/>
                <a:gd name="T22" fmla="*/ 0 h 506"/>
                <a:gd name="T23" fmla="*/ 2213 w 2213"/>
                <a:gd name="T24" fmla="*/ 506 h 50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213" h="506">
                  <a:moveTo>
                    <a:pt x="0" y="0"/>
                  </a:moveTo>
                  <a:lnTo>
                    <a:pt x="1263" y="3"/>
                  </a:lnTo>
                  <a:lnTo>
                    <a:pt x="2213" y="377"/>
                  </a:lnTo>
                  <a:lnTo>
                    <a:pt x="2213" y="506"/>
                  </a:lnTo>
                  <a:lnTo>
                    <a:pt x="1263" y="141"/>
                  </a:lnTo>
                  <a:lnTo>
                    <a:pt x="0" y="137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762245"/>
                </a:gs>
                <a:gs pos="100000">
                  <a:srgbClr val="FF4A95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08" name="Text Box 64"/>
            <p:cNvSpPr txBox="1">
              <a:spLocks noChangeArrowheads="1"/>
            </p:cNvSpPr>
            <p:nvPr/>
          </p:nvSpPr>
          <p:spPr bwMode="auto">
            <a:xfrm rot="1500000">
              <a:off x="1873" y="2676"/>
              <a:ext cx="559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0" hangingPunct="0"/>
              <a:r>
                <a:rPr lang="en-US" sz="1400" i="0">
                  <a:solidFill>
                    <a:schemeClr val="bg1"/>
                  </a:solidFill>
                  <a:ea typeface="ヒラギノ角ゴ Pro W3" pitchFamily="28" charset="-128"/>
                </a:rPr>
                <a:t>I</a:t>
              </a:r>
              <a:r>
                <a:rPr lang="en-US" i="0" baseline="-25000">
                  <a:solidFill>
                    <a:schemeClr val="bg1"/>
                  </a:solidFill>
                  <a:ea typeface="ヒラギノ角ゴ Pro W3" pitchFamily="28" charset="-128"/>
                </a:rPr>
                <a:t>P</a:t>
              </a:r>
              <a:r>
                <a:rPr lang="en-US" sz="1400" i="0">
                  <a:solidFill>
                    <a:schemeClr val="bg1"/>
                  </a:solidFill>
                  <a:ea typeface="ヒラギノ角ゴ Pro W3" pitchFamily="28" charset="-128"/>
                </a:rPr>
                <a:t>=1.4 MA</a:t>
              </a:r>
            </a:p>
          </p:txBody>
        </p:sp>
        <p:sp>
          <p:nvSpPr>
            <p:cNvPr id="32809" name="Text Box 65"/>
            <p:cNvSpPr txBox="1">
              <a:spLocks noChangeArrowheads="1"/>
            </p:cNvSpPr>
            <p:nvPr/>
          </p:nvSpPr>
          <p:spPr bwMode="auto">
            <a:xfrm rot="-7971">
              <a:off x="1402" y="2640"/>
              <a:ext cx="62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800" i="0">
                  <a:solidFill>
                    <a:schemeClr val="tx1"/>
                  </a:solidFill>
                  <a:ea typeface="ヒラギノ角ゴ Pro W3" pitchFamily="28" charset="-128"/>
                </a:rPr>
                <a:t>New CS</a:t>
              </a:r>
            </a:p>
          </p:txBody>
        </p:sp>
        <p:sp>
          <p:nvSpPr>
            <p:cNvPr id="32810" name="Text Box 66"/>
            <p:cNvSpPr txBox="1">
              <a:spLocks noChangeArrowheads="1"/>
            </p:cNvSpPr>
            <p:nvPr/>
          </p:nvSpPr>
          <p:spPr bwMode="auto">
            <a:xfrm>
              <a:off x="750" y="2415"/>
              <a:ext cx="57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 i="0">
                  <a:solidFill>
                    <a:schemeClr val="bg1"/>
                  </a:solidFill>
                  <a:ea typeface="ヒラギノ角ゴ Pro W3" pitchFamily="28" charset="-128"/>
                </a:rPr>
                <a:t>I</a:t>
              </a:r>
              <a:r>
                <a:rPr lang="en-US" i="0" baseline="-25000">
                  <a:solidFill>
                    <a:schemeClr val="bg1"/>
                  </a:solidFill>
                  <a:ea typeface="ヒラギノ角ゴ Pro W3" pitchFamily="28" charset="-128"/>
                </a:rPr>
                <a:t>P</a:t>
              </a:r>
              <a:r>
                <a:rPr lang="en-US" sz="1400" i="0">
                  <a:solidFill>
                    <a:schemeClr val="bg1"/>
                  </a:solidFill>
                  <a:ea typeface="ヒラギノ角ゴ Pro W3" pitchFamily="28" charset="-128"/>
                </a:rPr>
                <a:t> </a:t>
              </a:r>
              <a:r>
                <a:rPr lang="en-US" sz="1400" i="0">
                  <a:solidFill>
                    <a:schemeClr val="bg1"/>
                  </a:solidFill>
                  <a:ea typeface="ヒラギノ角ゴ Pro W3" pitchFamily="28" charset="-128"/>
                  <a:sym typeface="Symbol" pitchFamily="18" charset="2"/>
                </a:rPr>
                <a:t></a:t>
              </a:r>
              <a:r>
                <a:rPr lang="en-US" sz="1400" i="0">
                  <a:solidFill>
                    <a:schemeClr val="bg1"/>
                  </a:solidFill>
                  <a:ea typeface="ヒラギノ角ゴ Pro W3" pitchFamily="28" charset="-128"/>
                </a:rPr>
                <a:t> 2 MA</a:t>
              </a:r>
            </a:p>
          </p:txBody>
        </p:sp>
        <p:grpSp>
          <p:nvGrpSpPr>
            <p:cNvPr id="7" name="Group 67"/>
            <p:cNvGrpSpPr>
              <a:grpSpLocks/>
            </p:cNvGrpSpPr>
            <p:nvPr/>
          </p:nvGrpSpPr>
          <p:grpSpPr bwMode="auto">
            <a:xfrm>
              <a:off x="687" y="2369"/>
              <a:ext cx="1687" cy="46"/>
              <a:chOff x="777" y="2529"/>
              <a:chExt cx="2074" cy="136"/>
            </a:xfrm>
          </p:grpSpPr>
          <p:sp>
            <p:nvSpPr>
              <p:cNvPr id="32821" name="Line 68"/>
              <p:cNvSpPr>
                <a:spLocks noChangeShapeType="1"/>
              </p:cNvSpPr>
              <p:nvPr/>
            </p:nvSpPr>
            <p:spPr bwMode="auto">
              <a:xfrm>
                <a:off x="777" y="2529"/>
                <a:ext cx="0" cy="136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2" name="Line 69"/>
              <p:cNvSpPr>
                <a:spLocks noChangeShapeType="1"/>
              </p:cNvSpPr>
              <p:nvPr/>
            </p:nvSpPr>
            <p:spPr bwMode="auto">
              <a:xfrm>
                <a:off x="925" y="2529"/>
                <a:ext cx="0" cy="135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3" name="Line 70"/>
              <p:cNvSpPr>
                <a:spLocks noChangeShapeType="1"/>
              </p:cNvSpPr>
              <p:nvPr/>
            </p:nvSpPr>
            <p:spPr bwMode="auto">
              <a:xfrm>
                <a:off x="1073" y="2529"/>
                <a:ext cx="0" cy="135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4" name="Line 71"/>
              <p:cNvSpPr>
                <a:spLocks noChangeShapeType="1"/>
              </p:cNvSpPr>
              <p:nvPr/>
            </p:nvSpPr>
            <p:spPr bwMode="auto">
              <a:xfrm>
                <a:off x="1221" y="2529"/>
                <a:ext cx="0" cy="135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5" name="Line 72"/>
              <p:cNvSpPr>
                <a:spLocks noChangeShapeType="1"/>
              </p:cNvSpPr>
              <p:nvPr/>
            </p:nvSpPr>
            <p:spPr bwMode="auto">
              <a:xfrm>
                <a:off x="1370" y="2529"/>
                <a:ext cx="0" cy="135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6" name="Line 73"/>
              <p:cNvSpPr>
                <a:spLocks noChangeShapeType="1"/>
              </p:cNvSpPr>
              <p:nvPr/>
            </p:nvSpPr>
            <p:spPr bwMode="auto">
              <a:xfrm>
                <a:off x="1518" y="2529"/>
                <a:ext cx="0" cy="135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7" name="Line 74"/>
              <p:cNvSpPr>
                <a:spLocks noChangeShapeType="1"/>
              </p:cNvSpPr>
              <p:nvPr/>
            </p:nvSpPr>
            <p:spPr bwMode="auto">
              <a:xfrm>
                <a:off x="1666" y="2529"/>
                <a:ext cx="0" cy="135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8" name="Line 75"/>
              <p:cNvSpPr>
                <a:spLocks noChangeShapeType="1"/>
              </p:cNvSpPr>
              <p:nvPr/>
            </p:nvSpPr>
            <p:spPr bwMode="auto">
              <a:xfrm>
                <a:off x="1814" y="2529"/>
                <a:ext cx="0" cy="135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9" name="Line 76"/>
              <p:cNvSpPr>
                <a:spLocks noChangeShapeType="1"/>
              </p:cNvSpPr>
              <p:nvPr/>
            </p:nvSpPr>
            <p:spPr bwMode="auto">
              <a:xfrm>
                <a:off x="1962" y="2529"/>
                <a:ext cx="0" cy="135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30" name="Line 77"/>
              <p:cNvSpPr>
                <a:spLocks noChangeShapeType="1"/>
              </p:cNvSpPr>
              <p:nvPr/>
            </p:nvSpPr>
            <p:spPr bwMode="auto">
              <a:xfrm>
                <a:off x="2110" y="2529"/>
                <a:ext cx="0" cy="135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31" name="Line 78"/>
              <p:cNvSpPr>
                <a:spLocks noChangeShapeType="1"/>
              </p:cNvSpPr>
              <p:nvPr/>
            </p:nvSpPr>
            <p:spPr bwMode="auto">
              <a:xfrm>
                <a:off x="2258" y="2529"/>
                <a:ext cx="0" cy="135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32" name="Line 79"/>
              <p:cNvSpPr>
                <a:spLocks noChangeShapeType="1"/>
              </p:cNvSpPr>
              <p:nvPr/>
            </p:nvSpPr>
            <p:spPr bwMode="auto">
              <a:xfrm>
                <a:off x="2407" y="2529"/>
                <a:ext cx="0" cy="135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33" name="Line 80"/>
              <p:cNvSpPr>
                <a:spLocks noChangeShapeType="1"/>
              </p:cNvSpPr>
              <p:nvPr/>
            </p:nvSpPr>
            <p:spPr bwMode="auto">
              <a:xfrm>
                <a:off x="2555" y="2529"/>
                <a:ext cx="0" cy="135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34" name="Line 81"/>
              <p:cNvSpPr>
                <a:spLocks noChangeShapeType="1"/>
              </p:cNvSpPr>
              <p:nvPr/>
            </p:nvSpPr>
            <p:spPr bwMode="auto">
              <a:xfrm>
                <a:off x="2703" y="2529"/>
                <a:ext cx="0" cy="135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35" name="Line 82"/>
              <p:cNvSpPr>
                <a:spLocks noChangeShapeType="1"/>
              </p:cNvSpPr>
              <p:nvPr/>
            </p:nvSpPr>
            <p:spPr bwMode="auto">
              <a:xfrm>
                <a:off x="2851" y="2529"/>
                <a:ext cx="0" cy="136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2812" name="Text Box 83"/>
            <p:cNvSpPr txBox="1">
              <a:spLocks noChangeArrowheads="1"/>
            </p:cNvSpPr>
            <p:nvPr/>
          </p:nvSpPr>
          <p:spPr bwMode="auto">
            <a:xfrm>
              <a:off x="561" y="3551"/>
              <a:ext cx="24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i="0">
                  <a:solidFill>
                    <a:schemeClr val="tx1"/>
                  </a:solidFill>
                  <a:ea typeface="ヒラギノ角ゴ Pro W3" pitchFamily="28" charset="-128"/>
                </a:rPr>
                <a:t>1.0</a:t>
              </a:r>
            </a:p>
          </p:txBody>
        </p:sp>
        <p:sp>
          <p:nvSpPr>
            <p:cNvPr id="32813" name="Text Box 84"/>
            <p:cNvSpPr txBox="1">
              <a:spLocks noChangeArrowheads="1"/>
            </p:cNvSpPr>
            <p:nvPr/>
          </p:nvSpPr>
          <p:spPr bwMode="auto">
            <a:xfrm>
              <a:off x="819" y="3551"/>
              <a:ext cx="24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i="0">
                  <a:solidFill>
                    <a:schemeClr val="tx1"/>
                  </a:solidFill>
                  <a:ea typeface="ヒラギノ角ゴ Pro W3" pitchFamily="28" charset="-128"/>
                </a:rPr>
                <a:t>2.0</a:t>
              </a:r>
            </a:p>
          </p:txBody>
        </p:sp>
        <p:sp>
          <p:nvSpPr>
            <p:cNvPr id="32814" name="Text Box 85"/>
            <p:cNvSpPr txBox="1">
              <a:spLocks noChangeArrowheads="1"/>
            </p:cNvSpPr>
            <p:nvPr/>
          </p:nvSpPr>
          <p:spPr bwMode="auto">
            <a:xfrm>
              <a:off x="1039" y="3551"/>
              <a:ext cx="24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i="0">
                  <a:solidFill>
                    <a:schemeClr val="tx1"/>
                  </a:solidFill>
                  <a:ea typeface="ヒラギノ角ゴ Pro W3" pitchFamily="28" charset="-128"/>
                </a:rPr>
                <a:t>3.0</a:t>
              </a:r>
            </a:p>
          </p:txBody>
        </p:sp>
        <p:sp>
          <p:nvSpPr>
            <p:cNvPr id="32815" name="Text Box 86"/>
            <p:cNvSpPr txBox="1">
              <a:spLocks noChangeArrowheads="1"/>
            </p:cNvSpPr>
            <p:nvPr/>
          </p:nvSpPr>
          <p:spPr bwMode="auto">
            <a:xfrm>
              <a:off x="1287" y="3551"/>
              <a:ext cx="24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i="0">
                  <a:solidFill>
                    <a:schemeClr val="tx1"/>
                  </a:solidFill>
                  <a:ea typeface="ヒラギノ角ゴ Pro W3" pitchFamily="28" charset="-128"/>
                </a:rPr>
                <a:t>4.0</a:t>
              </a:r>
            </a:p>
          </p:txBody>
        </p:sp>
        <p:sp>
          <p:nvSpPr>
            <p:cNvPr id="32816" name="Text Box 87"/>
            <p:cNvSpPr txBox="1">
              <a:spLocks noChangeArrowheads="1"/>
            </p:cNvSpPr>
            <p:nvPr/>
          </p:nvSpPr>
          <p:spPr bwMode="auto">
            <a:xfrm>
              <a:off x="1529" y="3551"/>
              <a:ext cx="24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i="0">
                  <a:solidFill>
                    <a:schemeClr val="tx1"/>
                  </a:solidFill>
                  <a:ea typeface="ヒラギノ角ゴ Pro W3" pitchFamily="28" charset="-128"/>
                </a:rPr>
                <a:t>5.0</a:t>
              </a:r>
            </a:p>
          </p:txBody>
        </p:sp>
        <p:sp>
          <p:nvSpPr>
            <p:cNvPr id="32817" name="Text Box 88"/>
            <p:cNvSpPr txBox="1">
              <a:spLocks noChangeArrowheads="1"/>
            </p:cNvSpPr>
            <p:nvPr/>
          </p:nvSpPr>
          <p:spPr bwMode="auto">
            <a:xfrm>
              <a:off x="1776" y="3551"/>
              <a:ext cx="24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i="0">
                  <a:solidFill>
                    <a:schemeClr val="tx1"/>
                  </a:solidFill>
                  <a:ea typeface="ヒラギノ角ゴ Pro W3" pitchFamily="28" charset="-128"/>
                </a:rPr>
                <a:t>6.0</a:t>
              </a:r>
            </a:p>
          </p:txBody>
        </p:sp>
        <p:sp>
          <p:nvSpPr>
            <p:cNvPr id="32818" name="Text Box 89"/>
            <p:cNvSpPr txBox="1">
              <a:spLocks noChangeArrowheads="1"/>
            </p:cNvSpPr>
            <p:nvPr/>
          </p:nvSpPr>
          <p:spPr bwMode="auto">
            <a:xfrm>
              <a:off x="2019" y="3551"/>
              <a:ext cx="24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i="0">
                  <a:solidFill>
                    <a:schemeClr val="tx1"/>
                  </a:solidFill>
                  <a:ea typeface="ヒラギノ角ゴ Pro W3" pitchFamily="28" charset="-128"/>
                </a:rPr>
                <a:t>7.0</a:t>
              </a:r>
            </a:p>
          </p:txBody>
        </p:sp>
        <p:sp>
          <p:nvSpPr>
            <p:cNvPr id="32819" name="Text Box 90"/>
            <p:cNvSpPr txBox="1">
              <a:spLocks noChangeArrowheads="1"/>
            </p:cNvSpPr>
            <p:nvPr/>
          </p:nvSpPr>
          <p:spPr bwMode="auto">
            <a:xfrm>
              <a:off x="2320" y="3551"/>
              <a:ext cx="14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pPr eaLnBrk="0" hangingPunct="0"/>
              <a:r>
                <a:rPr lang="en-US" i="0">
                  <a:solidFill>
                    <a:schemeClr val="tx1"/>
                  </a:solidFill>
                  <a:ea typeface="ヒラギノ角ゴ Pro W3" pitchFamily="28" charset="-128"/>
                </a:rPr>
                <a:t>8.0</a:t>
              </a:r>
            </a:p>
          </p:txBody>
        </p:sp>
        <p:sp>
          <p:nvSpPr>
            <p:cNvPr id="32820" name="Line 91"/>
            <p:cNvSpPr>
              <a:spLocks noChangeShapeType="1"/>
            </p:cNvSpPr>
            <p:nvPr/>
          </p:nvSpPr>
          <p:spPr bwMode="auto">
            <a:xfrm flipH="1">
              <a:off x="720" y="2976"/>
              <a:ext cx="47" cy="11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32779" name="Picture 9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48275" y="1450975"/>
            <a:ext cx="3060700" cy="23653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32780" name="Text Box 93"/>
          <p:cNvSpPr txBox="1">
            <a:spLocks noChangeAspect="1" noChangeArrowheads="1"/>
          </p:cNvSpPr>
          <p:nvPr/>
        </p:nvSpPr>
        <p:spPr bwMode="auto">
          <a:xfrm>
            <a:off x="7705725" y="1830388"/>
            <a:ext cx="1208088" cy="554037"/>
          </a:xfrm>
          <a:prstGeom prst="rect">
            <a:avLst/>
          </a:prstGeom>
          <a:solidFill>
            <a:schemeClr val="bg1"/>
          </a:solidFill>
          <a:ln w="158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>
                <a:solidFill>
                  <a:srgbClr val="FF0000"/>
                </a:solidFill>
              </a:rPr>
              <a:t> Present NBI</a:t>
            </a:r>
          </a:p>
          <a:p>
            <a:pPr algn="ctr">
              <a:lnSpc>
                <a:spcPct val="90000"/>
              </a:lnSpc>
            </a:pPr>
            <a:r>
              <a:rPr lang="en-US">
                <a:solidFill>
                  <a:srgbClr val="FF0000"/>
                </a:solidFill>
              </a:rPr>
              <a:t> R</a:t>
            </a:r>
            <a:r>
              <a:rPr lang="en-US" baseline="-25000">
                <a:solidFill>
                  <a:srgbClr val="FF0000"/>
                </a:solidFill>
              </a:rPr>
              <a:t>TAN </a:t>
            </a:r>
            <a:r>
              <a:rPr lang="en-US">
                <a:solidFill>
                  <a:srgbClr val="FF0000"/>
                </a:solidFill>
              </a:rPr>
              <a:t>=</a:t>
            </a:r>
          </a:p>
          <a:p>
            <a:pPr algn="ctr">
              <a:lnSpc>
                <a:spcPct val="90000"/>
              </a:lnSpc>
            </a:pPr>
            <a:r>
              <a:rPr lang="en-US">
                <a:solidFill>
                  <a:srgbClr val="FF0000"/>
                </a:solidFill>
              </a:rPr>
              <a:t>50,60,70cm</a:t>
            </a:r>
          </a:p>
        </p:txBody>
      </p:sp>
      <p:sp>
        <p:nvSpPr>
          <p:cNvPr id="32781" name="Text Box 94"/>
          <p:cNvSpPr txBox="1">
            <a:spLocks noChangeAspect="1" noChangeArrowheads="1"/>
          </p:cNvSpPr>
          <p:nvPr/>
        </p:nvSpPr>
        <p:spPr bwMode="auto">
          <a:xfrm>
            <a:off x="4495800" y="1636713"/>
            <a:ext cx="1341438" cy="554037"/>
          </a:xfrm>
          <a:prstGeom prst="rect">
            <a:avLst/>
          </a:prstGeom>
          <a:solidFill>
            <a:schemeClr val="bg1"/>
          </a:solidFill>
          <a:ln w="1587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accent2"/>
                </a:solidFill>
              </a:rPr>
              <a:t>2</a:t>
            </a:r>
            <a:r>
              <a:rPr lang="en-US" sz="1600" baseline="30000" dirty="0">
                <a:solidFill>
                  <a:schemeClr val="accent2"/>
                </a:solidFill>
              </a:rPr>
              <a:t>nd</a:t>
            </a:r>
            <a:r>
              <a:rPr lang="en-US" sz="1600" dirty="0">
                <a:solidFill>
                  <a:schemeClr val="accent2"/>
                </a:solidFill>
              </a:rPr>
              <a:t> NBI</a:t>
            </a:r>
          </a:p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accent2"/>
                </a:solidFill>
              </a:rPr>
              <a:t>R</a:t>
            </a:r>
            <a:r>
              <a:rPr lang="en-US" baseline="-25000" dirty="0" smtClean="0">
                <a:solidFill>
                  <a:schemeClr val="accent2"/>
                </a:solidFill>
              </a:rPr>
              <a:t>TAN </a:t>
            </a:r>
            <a:r>
              <a:rPr lang="en-US" dirty="0">
                <a:solidFill>
                  <a:schemeClr val="accent2"/>
                </a:solidFill>
              </a:rPr>
              <a:t>=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accent2"/>
                </a:solidFill>
              </a:rPr>
              <a:t>110,120,130cm  </a:t>
            </a:r>
          </a:p>
        </p:txBody>
      </p:sp>
      <p:grpSp>
        <p:nvGrpSpPr>
          <p:cNvPr id="8" name="Group 95"/>
          <p:cNvGrpSpPr>
            <a:grpSpLocks/>
          </p:cNvGrpSpPr>
          <p:nvPr/>
        </p:nvGrpSpPr>
        <p:grpSpPr bwMode="auto">
          <a:xfrm>
            <a:off x="4267200" y="3697288"/>
            <a:ext cx="4876800" cy="2386012"/>
            <a:chOff x="2688" y="2329"/>
            <a:chExt cx="3072" cy="1503"/>
          </a:xfrm>
        </p:grpSpPr>
        <p:pic>
          <p:nvPicPr>
            <p:cNvPr id="32790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 l="5994" r="5650"/>
            <a:stretch>
              <a:fillRect/>
            </a:stretch>
          </p:blipFill>
          <p:spPr bwMode="auto">
            <a:xfrm>
              <a:off x="2688" y="2329"/>
              <a:ext cx="3072" cy="1503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</p:pic>
        <p:sp>
          <p:nvSpPr>
            <p:cNvPr id="32791" name="Text Box 97"/>
            <p:cNvSpPr txBox="1">
              <a:spLocks noChangeAspect="1" noChangeArrowheads="1"/>
            </p:cNvSpPr>
            <p:nvPr/>
          </p:nvSpPr>
          <p:spPr bwMode="auto">
            <a:xfrm>
              <a:off x="4582" y="2565"/>
              <a:ext cx="666" cy="155"/>
            </a:xfrm>
            <a:prstGeom prst="rect">
              <a:avLst/>
            </a:prstGeom>
            <a:solidFill>
              <a:schemeClr val="bg1"/>
            </a:solidFill>
            <a:ln w="1587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400">
                  <a:solidFill>
                    <a:schemeClr val="accent2"/>
                  </a:solidFill>
                </a:rPr>
                <a:t>  2</a:t>
              </a:r>
              <a:r>
                <a:rPr lang="en-US" sz="1400" baseline="30000">
                  <a:solidFill>
                    <a:schemeClr val="accent2"/>
                  </a:solidFill>
                </a:rPr>
                <a:t>nd</a:t>
              </a:r>
              <a:r>
                <a:rPr lang="en-US" sz="1400">
                  <a:solidFill>
                    <a:schemeClr val="accent2"/>
                  </a:solidFill>
                </a:rPr>
                <a:t> NBI</a:t>
              </a:r>
            </a:p>
            <a:p>
              <a:pPr algn="ctr">
                <a:lnSpc>
                  <a:spcPct val="80000"/>
                </a:lnSpc>
              </a:pPr>
              <a:endParaRPr lang="en-US" sz="500">
                <a:solidFill>
                  <a:schemeClr val="accent2"/>
                </a:solidFill>
              </a:endParaRPr>
            </a:p>
          </p:txBody>
        </p:sp>
      </p:grpSp>
      <p:sp>
        <p:nvSpPr>
          <p:cNvPr id="32783" name="Text Box 98"/>
          <p:cNvSpPr txBox="1">
            <a:spLocks noChangeAspect="1" noChangeArrowheads="1"/>
          </p:cNvSpPr>
          <p:nvPr/>
        </p:nvSpPr>
        <p:spPr bwMode="auto">
          <a:xfrm>
            <a:off x="4575175" y="4102100"/>
            <a:ext cx="1073150" cy="215900"/>
          </a:xfrm>
          <a:prstGeom prst="rect">
            <a:avLst/>
          </a:prstGeom>
          <a:solidFill>
            <a:schemeClr val="bg1"/>
          </a:solidFill>
          <a:ln w="1587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>
                <a:solidFill>
                  <a:srgbClr val="FF0000"/>
                </a:solidFill>
              </a:rPr>
              <a:t>Present NBI</a:t>
            </a:r>
          </a:p>
          <a:p>
            <a:pPr algn="ctr">
              <a:lnSpc>
                <a:spcPct val="80000"/>
              </a:lnSpc>
            </a:pPr>
            <a:endParaRPr lang="en-US" sz="300">
              <a:solidFill>
                <a:srgbClr val="FF0000"/>
              </a:solidFill>
            </a:endParaRPr>
          </a:p>
        </p:txBody>
      </p:sp>
      <p:sp>
        <p:nvSpPr>
          <p:cNvPr id="32784" name="Text Box 99"/>
          <p:cNvSpPr txBox="1">
            <a:spLocks noChangeArrowheads="1"/>
          </p:cNvSpPr>
          <p:nvPr/>
        </p:nvSpPr>
        <p:spPr bwMode="auto">
          <a:xfrm>
            <a:off x="5257800" y="3657600"/>
            <a:ext cx="2992438" cy="304800"/>
          </a:xfrm>
          <a:prstGeom prst="rect">
            <a:avLst/>
          </a:prstGeom>
          <a:solidFill>
            <a:schemeClr val="bg1"/>
          </a:solidFill>
          <a:ln w="15875">
            <a:noFill/>
            <a:miter lim="800000"/>
            <a:headEnd/>
            <a:tailEnd/>
          </a:ln>
        </p:spPr>
        <p:txBody>
          <a:bodyPr lIns="0" tIns="91440" rIns="0" bIns="0">
            <a:spAutoFit/>
          </a:bodyPr>
          <a:lstStyle/>
          <a:p>
            <a:r>
              <a:rPr lang="en-US" sz="1400" i="0" dirty="0">
                <a:solidFill>
                  <a:schemeClr val="tx1"/>
                </a:solidFill>
              </a:rPr>
              <a:t>NBI current drive profiles [MA/m</a:t>
            </a:r>
            <a:r>
              <a:rPr lang="en-US" sz="1400" i="0" baseline="30000" dirty="0">
                <a:solidFill>
                  <a:schemeClr val="tx1"/>
                </a:solidFill>
              </a:rPr>
              <a:t>2</a:t>
            </a:r>
            <a:r>
              <a:rPr lang="en-US" sz="1400" i="0" dirty="0">
                <a:solidFill>
                  <a:schemeClr val="tx1"/>
                </a:solidFill>
              </a:rPr>
              <a:t>]</a:t>
            </a:r>
          </a:p>
        </p:txBody>
      </p:sp>
      <p:sp>
        <p:nvSpPr>
          <p:cNvPr id="32785" name="Rectangle 100"/>
          <p:cNvSpPr>
            <a:spLocks noChangeArrowheads="1"/>
          </p:cNvSpPr>
          <p:nvPr/>
        </p:nvSpPr>
        <p:spPr bwMode="auto">
          <a:xfrm>
            <a:off x="4922838" y="5702300"/>
            <a:ext cx="3638550" cy="381000"/>
          </a:xfrm>
          <a:prstGeom prst="rect">
            <a:avLst/>
          </a:prstGeom>
          <a:solidFill>
            <a:schemeClr val="bg1"/>
          </a:solidFill>
          <a:ln w="15875">
            <a:solidFill>
              <a:schemeClr val="bg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32786" name="Text Box 101"/>
          <p:cNvSpPr txBox="1">
            <a:spLocks noChangeArrowheads="1"/>
          </p:cNvSpPr>
          <p:nvPr/>
        </p:nvSpPr>
        <p:spPr bwMode="auto">
          <a:xfrm>
            <a:off x="5845175" y="5715000"/>
            <a:ext cx="1787525" cy="1825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i="0" dirty="0">
                <a:solidFill>
                  <a:schemeClr val="tx1"/>
                </a:solidFill>
              </a:rPr>
              <a:t>Normalized minor radius</a:t>
            </a:r>
          </a:p>
        </p:txBody>
      </p:sp>
      <p:sp>
        <p:nvSpPr>
          <p:cNvPr id="32787" name="Text Box 102"/>
          <p:cNvSpPr txBox="1">
            <a:spLocks noChangeArrowheads="1"/>
          </p:cNvSpPr>
          <p:nvPr/>
        </p:nvSpPr>
        <p:spPr bwMode="auto">
          <a:xfrm>
            <a:off x="4191000" y="6019800"/>
            <a:ext cx="4876800" cy="523220"/>
          </a:xfrm>
          <a:prstGeom prst="rect">
            <a:avLst/>
          </a:prstGeom>
          <a:solidFill>
            <a:srgbClr val="EAEAEA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63500" algn="ctr"/>
            <a:r>
              <a:rPr lang="en-US" sz="1800" i="0" dirty="0">
                <a:solidFill>
                  <a:schemeClr val="tx1"/>
                </a:solidFill>
              </a:rPr>
              <a:t>Up to </a:t>
            </a:r>
            <a:r>
              <a:rPr lang="en-US" sz="1800" i="0" dirty="0" smtClean="0">
                <a:solidFill>
                  <a:schemeClr val="tx1"/>
                </a:solidFill>
              </a:rPr>
              <a:t>2</a:t>
            </a:r>
            <a:r>
              <a:rPr lang="en-US" sz="1800" i="0" dirty="0" smtClean="0">
                <a:solidFill>
                  <a:schemeClr val="tx1"/>
                </a:solidFill>
                <a:sym typeface="Math1"/>
              </a:rPr>
              <a:t>x</a:t>
            </a:r>
            <a:r>
              <a:rPr lang="en-US" sz="1800" i="0" dirty="0" smtClean="0">
                <a:solidFill>
                  <a:schemeClr val="tx1"/>
                </a:solidFill>
              </a:rPr>
              <a:t> </a:t>
            </a:r>
            <a:r>
              <a:rPr lang="en-US" sz="1800" i="0" dirty="0">
                <a:solidFill>
                  <a:schemeClr val="tx1"/>
                </a:solidFill>
              </a:rPr>
              <a:t>higher NBI current </a:t>
            </a:r>
            <a:r>
              <a:rPr lang="en-US" sz="1800" i="0" dirty="0" smtClean="0">
                <a:solidFill>
                  <a:schemeClr val="tx1"/>
                </a:solidFill>
              </a:rPr>
              <a:t>drive efficiency:</a:t>
            </a:r>
          </a:p>
          <a:p>
            <a:pPr marL="63500" algn="ctr"/>
            <a:r>
              <a:rPr lang="en-US" sz="1600" i="0" dirty="0" smtClean="0"/>
              <a:t>Non-inductive ramp-up, sustainment, J(r) control</a:t>
            </a:r>
            <a:endParaRPr lang="en-US" sz="1600" i="0" dirty="0"/>
          </a:p>
        </p:txBody>
      </p:sp>
      <p:sp>
        <p:nvSpPr>
          <p:cNvPr id="32788" name="Rectangle 11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2400" i="0" dirty="0">
                <a:solidFill>
                  <a:srgbClr val="3333CC"/>
                </a:solidFill>
              </a:rPr>
              <a:t>NSTX Upgrade </a:t>
            </a:r>
            <a:r>
              <a:rPr lang="en-US" sz="2400" i="0" dirty="0" smtClean="0">
                <a:solidFill>
                  <a:srgbClr val="3333CC"/>
                </a:solidFill>
              </a:rPr>
              <a:t>supports </a:t>
            </a:r>
            <a:r>
              <a:rPr lang="en-US" sz="2400" i="0" dirty="0" err="1" smtClean="0">
                <a:solidFill>
                  <a:srgbClr val="3333CC"/>
                </a:solidFill>
              </a:rPr>
              <a:t>ReNeW</a:t>
            </a:r>
            <a:r>
              <a:rPr lang="en-US" sz="2400" i="0" dirty="0" smtClean="0">
                <a:solidFill>
                  <a:srgbClr val="3333CC"/>
                </a:solidFill>
              </a:rPr>
              <a:t> ST physics thrust elements, bridges device and performance gaps toward ST-FNSF</a:t>
            </a:r>
            <a:endParaRPr lang="en-US" sz="2400" i="0" dirty="0">
              <a:solidFill>
                <a:srgbClr val="3333CC"/>
              </a:solidFill>
            </a:endParaRPr>
          </a:p>
        </p:txBody>
      </p:sp>
      <p:sp>
        <p:nvSpPr>
          <p:cNvPr id="32789" name="Right Arrow 105"/>
          <p:cNvSpPr>
            <a:spLocks noChangeArrowheads="1"/>
          </p:cNvSpPr>
          <p:nvPr/>
        </p:nvSpPr>
        <p:spPr bwMode="auto">
          <a:xfrm>
            <a:off x="2286000" y="1482725"/>
            <a:ext cx="304800" cy="15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15875" algn="ctr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Solid lithium surface coatings pump D, increase confinement, stored energy, and pulse length, and eliminate ELMs</a:t>
            </a:r>
            <a:endParaRPr lang="en-US" sz="2000" dirty="0" smtClean="0">
              <a:latin typeface="Arial" pitchFamily="34" charset="0"/>
              <a:ea typeface="ＭＳ Ｐゴシック" pitchFamily="1" charset="-128"/>
              <a:cs typeface="Arial" pitchFamily="34" charset="0"/>
            </a:endParaRPr>
          </a:p>
        </p:txBody>
      </p:sp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763" y="1676400"/>
            <a:ext cx="3003837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9"/>
          <p:cNvSpPr txBox="1">
            <a:spLocks noChangeArrowheads="1"/>
          </p:cNvSpPr>
          <p:nvPr/>
        </p:nvSpPr>
        <p:spPr bwMode="auto">
          <a:xfrm>
            <a:off x="152400" y="5867400"/>
            <a:ext cx="4343400" cy="56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14300" indent="-1143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400" i="0" dirty="0" smtClean="0"/>
              <a:t>No longer perform between-shot He glow</a:t>
            </a:r>
          </a:p>
          <a:p>
            <a:pPr marL="114300" indent="-1143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400" i="0" dirty="0" smtClean="0"/>
              <a:t>Typically deposit 50 </a:t>
            </a:r>
            <a:r>
              <a:rPr lang="en-US" sz="1400" i="0" dirty="0"/>
              <a:t>to 300mg </a:t>
            </a:r>
            <a:r>
              <a:rPr lang="en-US" sz="1400" i="0" dirty="0" smtClean="0"/>
              <a:t>Li between shots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9847" y="1524000"/>
            <a:ext cx="3881753" cy="4838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3352800" y="5105400"/>
            <a:ext cx="1600200" cy="664797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tIns="0" rIns="45720" bIns="18288" rtlCol="0">
            <a:spAutoFit/>
          </a:bodyPr>
          <a:lstStyle/>
          <a:p>
            <a:pPr marL="57150" indent="-57150">
              <a:buFont typeface="Arial" pitchFamily="34" charset="0"/>
              <a:buChar char="•"/>
            </a:pPr>
            <a:r>
              <a:rPr lang="en-US" sz="700" i="0" dirty="0" smtClean="0">
                <a:solidFill>
                  <a:schemeClr val="tx2"/>
                </a:solidFill>
                <a:latin typeface="Arial Narrow" pitchFamily="34" charset="0"/>
              </a:rPr>
              <a:t>H. </a:t>
            </a:r>
            <a:r>
              <a:rPr lang="en-US" sz="700" i="0" dirty="0" err="1" smtClean="0">
                <a:solidFill>
                  <a:schemeClr val="tx2"/>
                </a:solidFill>
                <a:latin typeface="Arial Narrow" pitchFamily="34" charset="0"/>
              </a:rPr>
              <a:t>Kugel</a:t>
            </a:r>
            <a:r>
              <a:rPr lang="en-US" sz="700" i="0" dirty="0" smtClean="0">
                <a:solidFill>
                  <a:schemeClr val="tx2"/>
                </a:solidFill>
                <a:latin typeface="Arial Narrow" pitchFamily="34" charset="0"/>
              </a:rPr>
              <a:t>, IAEA FEC 2010 Oral, FTP/3-6Ra</a:t>
            </a:r>
          </a:p>
          <a:p>
            <a:pPr marL="57150" indent="-57150">
              <a:buFont typeface="Arial" pitchFamily="34" charset="0"/>
              <a:buChar char="•"/>
            </a:pPr>
            <a:r>
              <a:rPr lang="en-US" sz="700" i="0" dirty="0" smtClean="0">
                <a:solidFill>
                  <a:schemeClr val="tx2"/>
                </a:solidFill>
                <a:latin typeface="Arial Narrow" pitchFamily="34" charset="0"/>
              </a:rPr>
              <a:t>H. </a:t>
            </a:r>
            <a:r>
              <a:rPr lang="en-US" sz="700" i="0" dirty="0" err="1" smtClean="0">
                <a:solidFill>
                  <a:schemeClr val="tx2"/>
                </a:solidFill>
                <a:latin typeface="Arial Narrow" pitchFamily="34" charset="0"/>
              </a:rPr>
              <a:t>Kugel</a:t>
            </a:r>
            <a:r>
              <a:rPr lang="en-US" sz="700" i="0" dirty="0" smtClean="0">
                <a:solidFill>
                  <a:schemeClr val="tx2"/>
                </a:solidFill>
                <a:latin typeface="Arial Narrow" pitchFamily="34" charset="0"/>
              </a:rPr>
              <a:t>, FED 85 (6)  865-873 (2010)</a:t>
            </a:r>
          </a:p>
          <a:p>
            <a:pPr marL="57150" indent="-57150">
              <a:buFont typeface="Arial" pitchFamily="34" charset="0"/>
              <a:buChar char="•"/>
            </a:pPr>
            <a:r>
              <a:rPr lang="en-US" sz="700" i="0" dirty="0" smtClean="0">
                <a:solidFill>
                  <a:schemeClr val="tx2"/>
                </a:solidFill>
                <a:latin typeface="Arial Narrow" pitchFamily="34" charset="0"/>
              </a:rPr>
              <a:t>M. Bell, PPCF 51 (12), (2009) 124054</a:t>
            </a:r>
          </a:p>
          <a:p>
            <a:pPr marL="57150" indent="-57150">
              <a:buFont typeface="Arial" pitchFamily="34" charset="0"/>
              <a:buChar char="•"/>
            </a:pPr>
            <a:r>
              <a:rPr lang="en-US" sz="700" i="0" dirty="0" smtClean="0">
                <a:solidFill>
                  <a:schemeClr val="tx2"/>
                </a:solidFill>
                <a:latin typeface="Arial Narrow" pitchFamily="34" charset="0"/>
              </a:rPr>
              <a:t>M. Bell, EPS Invited Talk 2009</a:t>
            </a:r>
          </a:p>
          <a:p>
            <a:pPr marL="57150" indent="-57150">
              <a:buFont typeface="Arial" pitchFamily="34" charset="0"/>
              <a:buChar char="•"/>
            </a:pPr>
            <a:r>
              <a:rPr lang="en-US" sz="700" i="0" dirty="0" smtClean="0">
                <a:solidFill>
                  <a:schemeClr val="tx2"/>
                </a:solidFill>
                <a:latin typeface="Arial Narrow" pitchFamily="34" charset="0"/>
              </a:rPr>
              <a:t>D. Mansfield, JNM  390-91, 764-767 (2009)</a:t>
            </a:r>
          </a:p>
          <a:p>
            <a:pPr marL="57150" indent="-57150">
              <a:buFont typeface="Arial" pitchFamily="34" charset="0"/>
              <a:buChar char="•"/>
            </a:pPr>
            <a:r>
              <a:rPr lang="en-US" sz="700" i="0" dirty="0" smtClean="0">
                <a:solidFill>
                  <a:schemeClr val="tx2"/>
                </a:solidFill>
                <a:latin typeface="Arial Narrow" pitchFamily="34" charset="0"/>
              </a:rPr>
              <a:t>H. </a:t>
            </a:r>
            <a:r>
              <a:rPr lang="en-US" sz="700" i="0" dirty="0" err="1" smtClean="0">
                <a:solidFill>
                  <a:schemeClr val="tx2"/>
                </a:solidFill>
                <a:latin typeface="Arial Narrow" pitchFamily="34" charset="0"/>
              </a:rPr>
              <a:t>Kugel</a:t>
            </a:r>
            <a:r>
              <a:rPr lang="en-US" sz="700" i="0" dirty="0" smtClean="0">
                <a:solidFill>
                  <a:schemeClr val="tx2"/>
                </a:solidFill>
                <a:latin typeface="Arial Narrow" pitchFamily="34" charset="0"/>
              </a:rPr>
              <a:t>, JNM 390–391, 1000–1004 (2009)</a:t>
            </a: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304800" y="1066800"/>
            <a:ext cx="8686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14300" indent="-1143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i="0" dirty="0" smtClean="0">
                <a:solidFill>
                  <a:schemeClr val="tx1"/>
                </a:solidFill>
              </a:rPr>
              <a:t>2009:  Lithium evaporation became baseline wall-conditioning tool </a:t>
            </a:r>
            <a:endParaRPr lang="en-US" sz="2000" i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578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</p:spPr>
      </p:cxnSp>
      <p:cxnSp>
        <p:nvCxnSpPr>
          <p:cNvPr id="24579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 smtClean="0"/>
              <a:t>With lithium coating pumping, deuteron inventory is </a:t>
            </a:r>
            <a:br>
              <a:rPr lang="en-US" dirty="0" smtClean="0"/>
            </a:br>
            <a:r>
              <a:rPr lang="en-US" dirty="0" smtClean="0"/>
              <a:t>constant or even decreasing, C accumulates, Li saturates</a:t>
            </a:r>
          </a:p>
        </p:txBody>
      </p:sp>
      <p:cxnSp>
        <p:nvCxnSpPr>
          <p:cNvPr id="24581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24582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24583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24584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</p:spPr>
      </p:cxnSp>
      <p:pic>
        <p:nvPicPr>
          <p:cNvPr id="24585" name="Picture 10" descr="pac29-li-inv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727" y="1066800"/>
            <a:ext cx="3584473" cy="517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586" name="Straight Arrow Connector 11"/>
          <p:cNvCxnSpPr>
            <a:cxnSpLocks noChangeShapeType="1"/>
          </p:cNvCxnSpPr>
          <p:nvPr/>
        </p:nvCxnSpPr>
        <p:spPr bwMode="auto">
          <a:xfrm rot="10800000" flipV="1">
            <a:off x="3810000" y="3124200"/>
            <a:ext cx="1295400" cy="381000"/>
          </a:xfrm>
          <a:prstGeom prst="straightConnector1">
            <a:avLst/>
          </a:prstGeom>
          <a:ln>
            <a:headEnd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587" name="TextBox 12"/>
          <p:cNvSpPr txBox="1">
            <a:spLocks noChangeArrowheads="1"/>
          </p:cNvSpPr>
          <p:nvPr/>
        </p:nvSpPr>
        <p:spPr bwMode="auto">
          <a:xfrm>
            <a:off x="5105400" y="2630269"/>
            <a:ext cx="4038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i="0" dirty="0" smtClean="0">
                <a:latin typeface="Arial" pitchFamily="34" charset="0"/>
                <a:cs typeface="Arial" pitchFamily="34" charset="0"/>
              </a:rPr>
              <a:t>Strongly Li-pumped discharges </a:t>
            </a:r>
            <a:r>
              <a:rPr lang="en-US" sz="1800" i="0" dirty="0">
                <a:latin typeface="Arial" pitchFamily="34" charset="0"/>
                <a:cs typeface="Arial" pitchFamily="34" charset="0"/>
              </a:rPr>
              <a:t>exhibit D inventory </a:t>
            </a:r>
            <a:r>
              <a:rPr lang="en-US" sz="1800" i="0" dirty="0" smtClean="0">
                <a:latin typeface="Arial" pitchFamily="34" charset="0"/>
                <a:cs typeface="Arial" pitchFamily="34" charset="0"/>
              </a:rPr>
              <a:t>pump-out</a:t>
            </a:r>
            <a:endParaRPr lang="en-US" sz="1800" i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588" name="TextBox 14"/>
          <p:cNvSpPr txBox="1">
            <a:spLocks noChangeArrowheads="1"/>
          </p:cNvSpPr>
          <p:nvPr/>
        </p:nvSpPr>
        <p:spPr bwMode="auto">
          <a:xfrm>
            <a:off x="5181600" y="3810000"/>
            <a:ext cx="34131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i="0" dirty="0" smtClean="0">
                <a:latin typeface="Arial" pitchFamily="34" charset="0"/>
                <a:cs typeface="Arial" pitchFamily="34" charset="0"/>
              </a:rPr>
              <a:t>but C </a:t>
            </a:r>
            <a:r>
              <a:rPr lang="en-US" sz="1800" i="0" dirty="0">
                <a:latin typeface="Arial" pitchFamily="34" charset="0"/>
                <a:cs typeface="Arial" pitchFamily="34" charset="0"/>
              </a:rPr>
              <a:t>inventory increases</a:t>
            </a:r>
          </a:p>
        </p:txBody>
      </p:sp>
      <p:cxnSp>
        <p:nvCxnSpPr>
          <p:cNvPr id="24589" name="Straight Arrow Connector 15"/>
          <p:cNvCxnSpPr>
            <a:cxnSpLocks noChangeShapeType="1"/>
          </p:cNvCxnSpPr>
          <p:nvPr/>
        </p:nvCxnSpPr>
        <p:spPr bwMode="auto">
          <a:xfrm rot="10800000" flipV="1">
            <a:off x="4038600" y="4038599"/>
            <a:ext cx="1066800" cy="380999"/>
          </a:xfrm>
          <a:prstGeom prst="straightConnector1">
            <a:avLst/>
          </a:prstGeom>
          <a:ln>
            <a:headEnd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590" name="TextBox 19"/>
          <p:cNvSpPr txBox="1">
            <a:spLocks noChangeArrowheads="1"/>
          </p:cNvSpPr>
          <p:nvPr/>
        </p:nvSpPr>
        <p:spPr bwMode="auto">
          <a:xfrm>
            <a:off x="5181600" y="4572000"/>
            <a:ext cx="3962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i="0" dirty="0">
                <a:latin typeface="Arial" pitchFamily="34" charset="0"/>
                <a:cs typeface="Arial" pitchFamily="34" charset="0"/>
              </a:rPr>
              <a:t>Li inventory increases </a:t>
            </a:r>
            <a:r>
              <a:rPr lang="en-US" sz="1800" i="0" dirty="0" smtClean="0">
                <a:latin typeface="Arial" pitchFamily="34" charset="0"/>
                <a:cs typeface="Arial" pitchFamily="34" charset="0"/>
              </a:rPr>
              <a:t>slowly</a:t>
            </a:r>
            <a:r>
              <a:rPr lang="en-US" sz="1800" i="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800" i="0" dirty="0" smtClean="0">
                <a:latin typeface="Arial" pitchFamily="34" charset="0"/>
                <a:cs typeface="Arial" pitchFamily="34" charset="0"/>
              </a:rPr>
              <a:t>remains </a:t>
            </a:r>
            <a:r>
              <a:rPr lang="en-US" sz="1800" i="0" dirty="0">
                <a:latin typeface="Arial" pitchFamily="34" charset="0"/>
                <a:cs typeface="Arial" pitchFamily="34" charset="0"/>
              </a:rPr>
              <a:t>at </a:t>
            </a:r>
            <a:r>
              <a:rPr lang="en-US" sz="1800" i="0" dirty="0" smtClean="0">
                <a:latin typeface="Arial" pitchFamily="34" charset="0"/>
                <a:cs typeface="Arial" pitchFamily="34" charset="0"/>
              </a:rPr>
              <a:t>very low value</a:t>
            </a:r>
          </a:p>
          <a:p>
            <a:pPr marL="288925" indent="-174625">
              <a:buFont typeface="Wingdings" pitchFamily="2" charset="2"/>
              <a:buChar char="Ø"/>
            </a:pPr>
            <a:r>
              <a:rPr lang="en-US" i="0" dirty="0" smtClean="0">
                <a:solidFill>
                  <a:schemeClr val="tx1"/>
                </a:solidFill>
              </a:rPr>
              <a:t>Lithium screening efficiency is high, penetration factor is low: </a:t>
            </a:r>
            <a:r>
              <a:rPr lang="en-US" i="0" dirty="0" err="1" smtClean="0">
                <a:solidFill>
                  <a:schemeClr val="tx1"/>
                </a:solidFill>
              </a:rPr>
              <a:t>N</a:t>
            </a:r>
            <a:r>
              <a:rPr lang="en-US" i="0" baseline="-25000" dirty="0" err="1" smtClean="0">
                <a:solidFill>
                  <a:schemeClr val="tx1"/>
                </a:solidFill>
              </a:rPr>
              <a:t>Li</a:t>
            </a:r>
            <a:r>
              <a:rPr lang="en-US" i="0" dirty="0" smtClean="0">
                <a:solidFill>
                  <a:schemeClr val="tx1"/>
                </a:solidFill>
              </a:rPr>
              <a:t> / </a:t>
            </a:r>
            <a:r>
              <a:rPr lang="en-US" i="0" dirty="0" err="1" smtClean="0">
                <a:solidFill>
                  <a:schemeClr val="tx1"/>
                </a:solidFill>
              </a:rPr>
              <a:t>Γ</a:t>
            </a:r>
            <a:r>
              <a:rPr lang="en-US" i="0" baseline="-25000" dirty="0" err="1" smtClean="0">
                <a:solidFill>
                  <a:schemeClr val="tx1"/>
                </a:solidFill>
              </a:rPr>
              <a:t>Li</a:t>
            </a:r>
            <a:r>
              <a:rPr lang="en-US" i="0" dirty="0" smtClean="0">
                <a:solidFill>
                  <a:schemeClr val="tx1"/>
                </a:solidFill>
              </a:rPr>
              <a:t> ~ 0.0001</a:t>
            </a:r>
            <a:endParaRPr lang="en-US" sz="1800" i="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4591" name="Straight Arrow Connector 20"/>
          <p:cNvCxnSpPr>
            <a:cxnSpLocks noChangeShapeType="1"/>
          </p:cNvCxnSpPr>
          <p:nvPr/>
        </p:nvCxnSpPr>
        <p:spPr bwMode="auto">
          <a:xfrm rot="10800000" flipV="1">
            <a:off x="4419600" y="5105400"/>
            <a:ext cx="685800" cy="228600"/>
          </a:xfrm>
          <a:prstGeom prst="straightConnector1">
            <a:avLst/>
          </a:prstGeom>
          <a:ln>
            <a:headEnd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105400" y="5715000"/>
            <a:ext cx="3352800" cy="7571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i="0" dirty="0" smtClean="0">
                <a:solidFill>
                  <a:srgbClr val="FF0000"/>
                </a:solidFill>
              </a:rPr>
              <a:t>As a result, NSTX is shifting emphasis from D inventory control to C impurity reduction</a:t>
            </a:r>
            <a:endParaRPr lang="en-US" sz="1600" i="0" dirty="0">
              <a:solidFill>
                <a:srgbClr val="FF0000"/>
              </a:solidFill>
            </a:endParaRPr>
          </a:p>
        </p:txBody>
      </p:sp>
      <p:sp>
        <p:nvSpPr>
          <p:cNvPr id="36" name="TextBox 12"/>
          <p:cNvSpPr txBox="1">
            <a:spLocks noChangeArrowheads="1"/>
          </p:cNvSpPr>
          <p:nvPr/>
        </p:nvSpPr>
        <p:spPr bwMode="auto">
          <a:xfrm>
            <a:off x="5105400" y="1371600"/>
            <a:ext cx="3429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i="0" dirty="0" smtClean="0">
                <a:latin typeface="Arial" pitchFamily="34" charset="0"/>
                <a:cs typeface="Arial" pitchFamily="34" charset="0"/>
              </a:rPr>
              <a:t>Electron density rises monotonically in lithium induced ELM-free H-mode</a:t>
            </a:r>
            <a:endParaRPr lang="en-US" sz="1800" i="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7" name="Straight Arrow Connector 11"/>
          <p:cNvCxnSpPr>
            <a:cxnSpLocks noChangeShapeType="1"/>
          </p:cNvCxnSpPr>
          <p:nvPr/>
        </p:nvCxnSpPr>
        <p:spPr bwMode="auto">
          <a:xfrm rot="10800000" flipV="1">
            <a:off x="4419600" y="2133600"/>
            <a:ext cx="685800" cy="206512"/>
          </a:xfrm>
          <a:prstGeom prst="straightConnector1">
            <a:avLst/>
          </a:prstGeom>
          <a:ln>
            <a:headEnd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54599" y="6306979"/>
            <a:ext cx="3435556" cy="253916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r"/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R. Bell, M. </a:t>
            </a:r>
            <a:r>
              <a:rPr kumimoji="0" lang="en-US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Podest</a:t>
            </a:r>
            <a:r>
              <a:rPr lang="da-DK" sz="1000" i="0" dirty="0" smtClean="0">
                <a:solidFill>
                  <a:schemeClr val="tx2"/>
                </a:solidFill>
              </a:rPr>
              <a:t>à</a:t>
            </a:r>
            <a:r>
              <a:rPr lang="en-US" sz="1000" i="0" noProof="0" dirty="0" smtClean="0">
                <a:solidFill>
                  <a:schemeClr val="tx1"/>
                </a:solidFill>
              </a:rPr>
              <a:t> (</a:t>
            </a:r>
            <a:r>
              <a:rPr lang="en-US" sz="1000" i="0" dirty="0" smtClean="0">
                <a:solidFill>
                  <a:schemeClr val="tx1"/>
                </a:solidFill>
              </a:rPr>
              <a:t>PPPL)    </a:t>
            </a: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V. </a:t>
            </a:r>
            <a:r>
              <a:rPr kumimoji="0" lang="en-US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Soukhanovskii</a:t>
            </a:r>
            <a:r>
              <a:rPr kumimoji="0" lang="en-US" sz="1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 (</a:t>
            </a: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LLNL)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6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sz="2200" dirty="0"/>
              <a:t>NSTX contributed unique Li data to FY09 joint research milestone on "...particle control and </a:t>
            </a:r>
            <a:r>
              <a:rPr lang="en-US" sz="2200" dirty="0" err="1"/>
              <a:t>hydrogenic</a:t>
            </a:r>
            <a:r>
              <a:rPr lang="en-US" sz="2200" dirty="0"/>
              <a:t> fuel retention in </a:t>
            </a:r>
            <a:r>
              <a:rPr lang="en-US" sz="2200" dirty="0" err="1"/>
              <a:t>tokamaks</a:t>
            </a:r>
            <a:r>
              <a:rPr lang="en-US" sz="2200" dirty="0"/>
              <a:t>”</a:t>
            </a:r>
          </a:p>
        </p:txBody>
      </p:sp>
      <p:sp>
        <p:nvSpPr>
          <p:cNvPr id="16936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30188" y="1520825"/>
            <a:ext cx="4224337" cy="1908175"/>
          </a:xfrm>
        </p:spPr>
        <p:txBody>
          <a:bodyPr/>
          <a:lstStyle/>
          <a:p>
            <a:pPr>
              <a:buFontTx/>
              <a:buNone/>
            </a:pPr>
            <a:r>
              <a:rPr lang="en-US" sz="2000">
                <a:solidFill>
                  <a:srgbClr val="0000FF"/>
                </a:solidFill>
              </a:rPr>
              <a:t>With Li:</a:t>
            </a:r>
          </a:p>
          <a:p>
            <a:pPr lvl="1"/>
            <a:r>
              <a:rPr lang="en-US" sz="2000">
                <a:solidFill>
                  <a:srgbClr val="0000FF"/>
                </a:solidFill>
              </a:rPr>
              <a:t>lower edge neutral pressure</a:t>
            </a:r>
          </a:p>
          <a:p>
            <a:pPr lvl="1"/>
            <a:r>
              <a:rPr lang="en-US" sz="2000">
                <a:solidFill>
                  <a:srgbClr val="0000FF"/>
                </a:solidFill>
              </a:rPr>
              <a:t>higher wall particle inventory.</a:t>
            </a:r>
          </a:p>
          <a:p>
            <a:r>
              <a:rPr lang="en-US" sz="2000">
                <a:solidFill>
                  <a:srgbClr val="0000FF"/>
                </a:solidFill>
              </a:rPr>
              <a:t>Additional D wall inventory is released after discharge.  </a:t>
            </a:r>
          </a:p>
        </p:txBody>
      </p:sp>
      <p:pic>
        <p:nvPicPr>
          <p:cNvPr id="1693700" name="Picture 4" descr="132474_133110 Vlad*APS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1500" y="1790700"/>
            <a:ext cx="4762500" cy="4762500"/>
          </a:xfrm>
          <a:prstGeom prst="rect">
            <a:avLst/>
          </a:prstGeom>
          <a:noFill/>
        </p:spPr>
      </p:pic>
      <p:sp>
        <p:nvSpPr>
          <p:cNvPr id="1693701" name="Text Box 5"/>
          <p:cNvSpPr txBox="1">
            <a:spLocks noChangeArrowheads="1"/>
          </p:cNvSpPr>
          <p:nvPr/>
        </p:nvSpPr>
        <p:spPr bwMode="auto">
          <a:xfrm>
            <a:off x="4800600" y="1477963"/>
            <a:ext cx="3963987" cy="2746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marL="177800" indent="-177800">
              <a:buFontTx/>
              <a:buNone/>
            </a:pPr>
            <a:r>
              <a:rPr lang="en-US" sz="1800">
                <a:solidFill>
                  <a:schemeClr val="tx1"/>
                </a:solidFill>
                <a:latin typeface="Helvetica" pitchFamily="-128" charset="0"/>
                <a:ea typeface="ヒラギノ角ゴ Pro W3" pitchFamily="-128" charset="-128"/>
              </a:rPr>
              <a:t>Pre-Li and </a:t>
            </a:r>
            <a:r>
              <a:rPr lang="en-US" sz="1800">
                <a:solidFill>
                  <a:srgbClr val="FF0000"/>
                </a:solidFill>
                <a:latin typeface="Helvetica" pitchFamily="-128" charset="0"/>
                <a:ea typeface="ヒラギノ角ゴ Pro W3" pitchFamily="-128" charset="-128"/>
              </a:rPr>
              <a:t>with Li </a:t>
            </a:r>
            <a:r>
              <a:rPr lang="en-US" sz="1800">
                <a:solidFill>
                  <a:schemeClr val="tx1"/>
                </a:solidFill>
                <a:latin typeface="Helvetica" pitchFamily="-128" charset="0"/>
                <a:ea typeface="ヒラギノ角ゴ Pro W3" pitchFamily="-128" charset="-128"/>
              </a:rPr>
              <a:t>NB heated discharge</a:t>
            </a:r>
            <a:endParaRPr lang="en-US" sz="1800">
              <a:solidFill>
                <a:srgbClr val="FF0000"/>
              </a:solidFill>
              <a:latin typeface="Helvetica" pitchFamily="-128" charset="0"/>
              <a:ea typeface="ヒラギノ角ゴ Pro W3" pitchFamily="-128" charset="-128"/>
            </a:endParaRPr>
          </a:p>
        </p:txBody>
      </p:sp>
      <p:sp>
        <p:nvSpPr>
          <p:cNvPr id="1693702" name="Text Box 6"/>
          <p:cNvSpPr txBox="1">
            <a:spLocks noChangeArrowheads="1"/>
          </p:cNvSpPr>
          <p:nvPr/>
        </p:nvSpPr>
        <p:spPr bwMode="auto">
          <a:xfrm>
            <a:off x="381000" y="5516563"/>
            <a:ext cx="3775075" cy="67710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177800" indent="-177800">
              <a:spcBef>
                <a:spcPct val="50000"/>
              </a:spcBef>
              <a:buFontTx/>
              <a:buNone/>
            </a:pPr>
            <a:r>
              <a:rPr lang="en-US" sz="1600" b="0" i="0" dirty="0">
                <a:solidFill>
                  <a:srgbClr val="0000FF"/>
                </a:solidFill>
                <a:latin typeface="Arial" pitchFamily="34" charset="0"/>
                <a:ea typeface="ヒラギノ角ゴ Pro W3" pitchFamily="-128" charset="-128"/>
              </a:rPr>
              <a:t>	Wall inventory calculated by dynamic particle balance model.</a:t>
            </a:r>
            <a:r>
              <a:rPr lang="en-US" sz="1600" b="0" i="0" dirty="0">
                <a:solidFill>
                  <a:srgbClr val="008040"/>
                </a:solidFill>
                <a:latin typeface="Arial" pitchFamily="34" charset="0"/>
                <a:ea typeface="ヒラギノ角ゴ Pro W3" pitchFamily="-128" charset="-128"/>
              </a:rPr>
              <a:t/>
            </a:r>
            <a:br>
              <a:rPr lang="en-US" sz="1600" b="0" i="0" dirty="0">
                <a:solidFill>
                  <a:srgbClr val="008040"/>
                </a:solidFill>
                <a:latin typeface="Arial" pitchFamily="34" charset="0"/>
                <a:ea typeface="ヒラギノ角ゴ Pro W3" pitchFamily="-128" charset="-128"/>
              </a:rPr>
            </a:br>
            <a:r>
              <a:rPr lang="en-US" sz="1100" b="0" i="0" dirty="0" smtClean="0">
                <a:solidFill>
                  <a:schemeClr val="tx1"/>
                </a:solidFill>
                <a:latin typeface="Arial" pitchFamily="34" charset="0"/>
                <a:ea typeface="ヒラギノ角ゴ Pro W3" pitchFamily="-128" charset="-128"/>
              </a:rPr>
              <a:t>V. </a:t>
            </a:r>
            <a:r>
              <a:rPr lang="en-US" sz="1100" b="0" i="0" dirty="0" err="1" smtClean="0">
                <a:solidFill>
                  <a:schemeClr val="tx1"/>
                </a:solidFill>
                <a:latin typeface="Arial" pitchFamily="34" charset="0"/>
                <a:ea typeface="ヒラギノ角ゴ Pro W3" pitchFamily="-128" charset="-128"/>
              </a:rPr>
              <a:t>Soukhanovskii</a:t>
            </a:r>
            <a:endParaRPr lang="en-US" sz="1600" b="0" i="0" dirty="0">
              <a:solidFill>
                <a:srgbClr val="008040"/>
              </a:solidFill>
              <a:latin typeface="Arial" pitchFamily="34" charset="0"/>
              <a:ea typeface="ヒラギノ角ゴ Pro W3" pitchFamily="-128" charset="-128"/>
            </a:endParaRPr>
          </a:p>
        </p:txBody>
      </p:sp>
      <p:sp>
        <p:nvSpPr>
          <p:cNvPr id="1693709" name="Rectangle 13"/>
          <p:cNvSpPr>
            <a:spLocks noChangeArrowheads="1"/>
          </p:cNvSpPr>
          <p:nvPr/>
        </p:nvSpPr>
        <p:spPr bwMode="auto">
          <a:xfrm>
            <a:off x="304800" y="990600"/>
            <a:ext cx="4871526" cy="24622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marL="177800" indent="-177800">
              <a:buFontTx/>
              <a:buNone/>
            </a:pPr>
            <a:r>
              <a:rPr lang="en-US" sz="1600" dirty="0">
                <a:solidFill>
                  <a:srgbClr val="0000FF"/>
                </a:solidFill>
                <a:latin typeface="Arial" pitchFamily="34" charset="0"/>
              </a:rPr>
              <a:t>Edge pressure and wall inventory changes with Li</a:t>
            </a:r>
          </a:p>
        </p:txBody>
      </p:sp>
      <p:graphicFrame>
        <p:nvGraphicFramePr>
          <p:cNvPr id="1693712" name="Group 16"/>
          <p:cNvGraphicFramePr>
            <a:graphicFrameLocks noGrp="1"/>
          </p:cNvGraphicFramePr>
          <p:nvPr/>
        </p:nvGraphicFramePr>
        <p:xfrm>
          <a:off x="457200" y="3505200"/>
          <a:ext cx="3679825" cy="1719072"/>
        </p:xfrm>
        <a:graphic>
          <a:graphicData uri="http://schemas.openxmlformats.org/drawingml/2006/table">
            <a:tbl>
              <a:tblPr/>
              <a:tblGrid>
                <a:gridCol w="1216025"/>
                <a:gridCol w="1160463"/>
                <a:gridCol w="1303337"/>
              </a:tblGrid>
              <a:tr h="4238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40"/>
                          </a:solidFill>
                          <a:effectLst/>
                          <a:latin typeface="Comic Sans MS" pitchFamily="66" charset="0"/>
                        </a:rPr>
                        <a:t>Retention Summary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40"/>
                          </a:solidFill>
                          <a:effectLst/>
                          <a:latin typeface="Comic Sans MS" pitchFamily="66" charset="0"/>
                        </a:rPr>
                        <a:t>Before Li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40"/>
                          </a:solidFill>
                          <a:effectLst/>
                          <a:latin typeface="Comic Sans MS" pitchFamily="66" charset="0"/>
                        </a:rPr>
                        <a:t>With Li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22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</a:rPr>
                        <a:t>Ohmic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</a:rPr>
                        <a:t>92%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</a:rPr>
                        <a:t>94%  </a:t>
                      </a:r>
                      <a:b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</a:rPr>
                      </a:b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</a:rPr>
                        <a:t>(48 mg Li)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38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40"/>
                          </a:solidFill>
                          <a:effectLst/>
                          <a:latin typeface="Comic Sans MS" pitchFamily="66" charset="0"/>
                        </a:rPr>
                        <a:t>NB heated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40"/>
                          </a:solidFill>
                          <a:effectLst/>
                          <a:latin typeface="Comic Sans MS" pitchFamily="66" charset="0"/>
                        </a:rPr>
                        <a:t>87%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40"/>
                          </a:solidFill>
                          <a:effectLst/>
                          <a:latin typeface="Comic Sans MS" pitchFamily="66" charset="0"/>
                        </a:rPr>
                        <a:t>93%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40"/>
                          </a:solidFill>
                          <a:effectLst/>
                          <a:latin typeface="Comic Sans MS" pitchFamily="66" charset="0"/>
                        </a:rPr>
                        <a:t>(137 mg Li)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804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556798" y="1018401"/>
            <a:ext cx="1282402" cy="2769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137160" tIns="0" bIns="0" rtlCol="0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FY09 JRT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48000" y="6172200"/>
            <a:ext cx="1752600" cy="175433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tIns="18288" rIns="45720" bIns="18288" rtlCol="0">
            <a:spAutoFit/>
          </a:bodyPr>
          <a:lstStyle/>
          <a:p>
            <a:pPr marL="57150" indent="-57150">
              <a:buFont typeface="Arial" pitchFamily="34" charset="0"/>
              <a:buChar char="•"/>
            </a:pPr>
            <a:r>
              <a:rPr lang="it-IT" sz="900" i="0" dirty="0" smtClean="0">
                <a:solidFill>
                  <a:schemeClr val="tx2"/>
                </a:solidFill>
                <a:latin typeface="Arial Narrow" pitchFamily="34" charset="0"/>
              </a:rPr>
              <a:t>C. Skinner, JNM (2011) – in press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1463" name="Picture 55"/>
          <p:cNvPicPr>
            <a:picLocks noChangeAspect="1" noChangeArrowheads="1"/>
          </p:cNvPicPr>
          <p:nvPr/>
        </p:nvPicPr>
        <p:blipFill>
          <a:blip r:embed="rId3" cstate="print"/>
          <a:srcRect r="15071"/>
          <a:stretch>
            <a:fillRect/>
          </a:stretch>
        </p:blipFill>
        <p:spPr bwMode="auto">
          <a:xfrm>
            <a:off x="5240338" y="1152525"/>
            <a:ext cx="3314700" cy="51720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681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>
                <a:solidFill>
                  <a:srgbClr val="0000FF"/>
                </a:solidFill>
              </a:rPr>
              <a:t>Gas balance retention measurements correlate with in-situ PMI surface science measurements</a:t>
            </a:r>
          </a:p>
        </p:txBody>
      </p:sp>
      <p:graphicFrame>
        <p:nvGraphicFramePr>
          <p:cNvPr id="1681473" name="Group 65"/>
          <p:cNvGraphicFramePr>
            <a:graphicFrameLocks noGrp="1"/>
          </p:cNvGraphicFramePr>
          <p:nvPr/>
        </p:nvGraphicFramePr>
        <p:xfrm>
          <a:off x="152400" y="1447800"/>
          <a:ext cx="5105400" cy="3962401"/>
        </p:xfrm>
        <a:graphic>
          <a:graphicData uri="http://schemas.openxmlformats.org/drawingml/2006/table">
            <a:tbl>
              <a:tblPr/>
              <a:tblGrid>
                <a:gridCol w="2044700"/>
                <a:gridCol w="3060700"/>
              </a:tblGrid>
              <a:tr h="3921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40"/>
                          </a:solidFill>
                          <a:effectLst/>
                          <a:latin typeface="Comic Sans MS" pitchFamily="66" charset="0"/>
                        </a:rPr>
                        <a:t>GAS BALANCE:  </a:t>
                      </a:r>
                    </a:p>
                  </a:txBody>
                  <a:tcPr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</a:rPr>
                        <a:t>SURFACE ANALYSIS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55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8040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8040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40"/>
                          </a:solidFill>
                          <a:effectLst/>
                          <a:latin typeface="Comic Sans MS" pitchFamily="66" charset="0"/>
                        </a:rPr>
                        <a:t>Retention higher with Li, difference increases with </a:t>
                      </a:r>
                      <a:b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40"/>
                          </a:solidFill>
                          <a:effectLst/>
                          <a:latin typeface="Comic Sans MS" pitchFamily="66" charset="0"/>
                        </a:rPr>
                      </a:b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40"/>
                          </a:solidFill>
                          <a:effectLst/>
                          <a:latin typeface="Comic Sans MS" pitchFamily="66" charset="0"/>
                        </a:rPr>
                        <a:t>Li concentration </a:t>
                      </a:r>
                    </a:p>
                  </a:txBody>
                  <a:tcPr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</a:rPr>
                        <a:t>     X-ray Photo-electron</a:t>
                      </a:r>
                      <a:b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</a:rPr>
                      </a:b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</a:rPr>
                        <a:t>     Spectroscopy shows D</a:t>
                      </a:r>
                      <a:b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</a:rPr>
                      </a:b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</a:rPr>
                        <a:t>     atoms are weakly bound in</a:t>
                      </a:r>
                      <a:b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</a:rPr>
                      </a:b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</a:rPr>
                        <a:t>     regions near lithium atoms</a:t>
                      </a:r>
                      <a:b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</a:rPr>
                      </a:b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</a:rPr>
                        <a:t>     bound to either oxygen or</a:t>
                      </a:r>
                      <a:b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</a:rPr>
                      </a:b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</a:rPr>
                        <a:t>     the carbon matrix.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</a:rPr>
                        <a:t>     Chemical bonding changes</a:t>
                      </a:r>
                      <a:b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</a:rPr>
                      </a:b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</a:rPr>
                        <a:t>      with Li concentration.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747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40"/>
                          </a:solidFill>
                          <a:effectLst/>
                          <a:latin typeface="Comic Sans MS" pitchFamily="66" charset="0"/>
                        </a:rPr>
                        <a:t>Additional D retained with </a:t>
                      </a:r>
                      <a:b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40"/>
                          </a:solidFill>
                          <a:effectLst/>
                          <a:latin typeface="Comic Sans MS" pitchFamily="66" charset="0"/>
                        </a:rPr>
                      </a:b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40"/>
                          </a:solidFill>
                          <a:effectLst/>
                          <a:latin typeface="Comic Sans MS" pitchFamily="66" charset="0"/>
                        </a:rPr>
                        <a:t>Li is released promptly after discharge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</a:rPr>
                        <a:t>       Weak D bonding with Li</a:t>
                      </a:r>
                      <a:b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</a:rPr>
                      </a:b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</a:rPr>
                        <a:t>       conditioning observed in</a:t>
                      </a:r>
                      <a:b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</a:rPr>
                      </a:b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</a:rPr>
                        <a:t>       Thermal Desorption</a:t>
                      </a:r>
                      <a:b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</a:rPr>
                      </a:b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</a:rPr>
                        <a:t>       Spectroscopy.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81441" name="AutoShape 33"/>
          <p:cNvSpPr>
            <a:spLocks noChangeArrowheads="1"/>
          </p:cNvSpPr>
          <p:nvPr/>
        </p:nvSpPr>
        <p:spPr bwMode="auto">
          <a:xfrm>
            <a:off x="1828800" y="4343400"/>
            <a:ext cx="619125" cy="669925"/>
          </a:xfrm>
          <a:prstGeom prst="leftRightArrow">
            <a:avLst>
              <a:gd name="adj1" fmla="val 50000"/>
              <a:gd name="adj2" fmla="val 20000"/>
            </a:avLst>
          </a:prstGeom>
          <a:solidFill>
            <a:schemeClr val="bg1"/>
          </a:solidFill>
          <a:ln w="158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681442" name="TextBox 12"/>
          <p:cNvSpPr txBox="1">
            <a:spLocks noChangeArrowheads="1"/>
          </p:cNvSpPr>
          <p:nvPr/>
        </p:nvSpPr>
        <p:spPr bwMode="auto">
          <a:xfrm>
            <a:off x="1711715" y="5715000"/>
            <a:ext cx="1800493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>
              <a:buFontTx/>
              <a:buNone/>
            </a:pPr>
            <a:r>
              <a:rPr lang="en-US" sz="1800" i="0" dirty="0">
                <a:solidFill>
                  <a:srgbClr val="FF0000"/>
                </a:solidFill>
                <a:latin typeface="Helvetica" pitchFamily="-128" charset="0"/>
              </a:rPr>
              <a:t>DOE </a:t>
            </a:r>
            <a:r>
              <a:rPr lang="en-US" sz="1800" i="0" dirty="0" smtClean="0">
                <a:solidFill>
                  <a:srgbClr val="FF0000"/>
                </a:solidFill>
                <a:latin typeface="Helvetica" pitchFamily="-128" charset="0"/>
              </a:rPr>
              <a:t>FY09 JRT</a:t>
            </a:r>
            <a:endParaRPr lang="en-US" sz="1800" i="0" dirty="0">
              <a:solidFill>
                <a:srgbClr val="FF0000"/>
              </a:solidFill>
              <a:latin typeface="Helvetica" pitchFamily="-128" charset="0"/>
            </a:endParaRPr>
          </a:p>
        </p:txBody>
      </p:sp>
      <p:sp>
        <p:nvSpPr>
          <p:cNvPr id="1681456" name="Rectangle 48"/>
          <p:cNvSpPr>
            <a:spLocks noChangeArrowheads="1"/>
          </p:cNvSpPr>
          <p:nvPr/>
        </p:nvSpPr>
        <p:spPr bwMode="auto">
          <a:xfrm>
            <a:off x="7866063" y="4830763"/>
            <a:ext cx="457200" cy="60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81440" name="AutoShape 32"/>
          <p:cNvSpPr>
            <a:spLocks noChangeArrowheads="1"/>
          </p:cNvSpPr>
          <p:nvPr/>
        </p:nvSpPr>
        <p:spPr bwMode="auto">
          <a:xfrm>
            <a:off x="1828800" y="3022600"/>
            <a:ext cx="619125" cy="635000"/>
          </a:xfrm>
          <a:prstGeom prst="leftRightArrow">
            <a:avLst>
              <a:gd name="adj1" fmla="val 50000"/>
              <a:gd name="adj2" fmla="val 20000"/>
            </a:avLst>
          </a:prstGeom>
          <a:solidFill>
            <a:schemeClr val="bg1"/>
          </a:solidFill>
          <a:ln w="158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681464" name="Line 56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81445" name="Text Box 37"/>
          <p:cNvSpPr txBox="1">
            <a:spLocks noChangeArrowheads="1"/>
          </p:cNvSpPr>
          <p:nvPr/>
        </p:nvSpPr>
        <p:spPr bwMode="auto">
          <a:xfrm>
            <a:off x="7331075" y="4494213"/>
            <a:ext cx="1143000" cy="604837"/>
          </a:xfrm>
          <a:prstGeom prst="rect">
            <a:avLst/>
          </a:prstGeom>
          <a:solidFill>
            <a:schemeClr val="bg1"/>
          </a:solidFill>
          <a:ln w="1587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177800" indent="-177800">
              <a:buFontTx/>
              <a:buNone/>
            </a:pPr>
            <a:endParaRPr lang="en-US" sz="1800">
              <a:solidFill>
                <a:srgbClr val="0000FF"/>
              </a:solidFill>
              <a:latin typeface="Helvetica" pitchFamily="-128" charset="0"/>
              <a:ea typeface="ヒラギノ角ゴ Pro W3" pitchFamily="-128" charset="-128"/>
            </a:endParaRPr>
          </a:p>
          <a:p>
            <a:pPr marL="177800" indent="-177800">
              <a:buFontTx/>
              <a:buNone/>
            </a:pPr>
            <a:r>
              <a:rPr lang="en-US" sz="1800">
                <a:solidFill>
                  <a:srgbClr val="0000FF"/>
                </a:solidFill>
                <a:latin typeface="Helvetica" pitchFamily="-128" charset="0"/>
                <a:ea typeface="ヒラギノ角ゴ Pro W3" pitchFamily="-128" charset="-128"/>
              </a:rPr>
              <a:t>PMI probe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84" charset="-128"/>
              </a:rPr>
              <a:t>2010:  LLD Loaded </a:t>
            </a:r>
            <a:r>
              <a:rPr lang="en-US" dirty="0">
                <a:ea typeface="ＭＳ Ｐゴシック" pitchFamily="84" charset="-128"/>
              </a:rPr>
              <a:t>With Lithium Using LITER</a:t>
            </a:r>
          </a:p>
        </p:txBody>
      </p:sp>
      <p:sp>
        <p:nvSpPr>
          <p:cNvPr id="1544196" name="Rectangle 4"/>
          <p:cNvSpPr>
            <a:spLocks noChangeArrowheads="1"/>
          </p:cNvSpPr>
          <p:nvPr/>
        </p:nvSpPr>
        <p:spPr bwMode="auto">
          <a:xfrm>
            <a:off x="5486400" y="1127125"/>
            <a:ext cx="3429000" cy="504507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400" i="0" dirty="0">
                <a:solidFill>
                  <a:srgbClr val="062DFF"/>
                </a:solidFill>
                <a:latin typeface="Arial" charset="0"/>
                <a:ea typeface="ＭＳ Ｐゴシック" pitchFamily="84" charset="-128"/>
              </a:rPr>
              <a:t>• </a:t>
            </a:r>
            <a:r>
              <a:rPr lang="en-US" sz="1400" i="0" u="sng" dirty="0">
                <a:solidFill>
                  <a:srgbClr val="062DFF"/>
                </a:solidFill>
                <a:latin typeface="Arial" charset="0"/>
                <a:ea typeface="ＭＳ Ｐゴシック" pitchFamily="84" charset="-128"/>
              </a:rPr>
              <a:t>LITER Deposition Capability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400" i="0" dirty="0">
                <a:solidFill>
                  <a:srgbClr val="062DFF"/>
                </a:solidFill>
                <a:latin typeface="Arial" charset="0"/>
                <a:ea typeface="ＭＳ Ｐゴシック" pitchFamily="84" charset="-128"/>
              </a:rPr>
              <a:t>- for LLD-1 to pump NSTX  plasma from  7x10</a:t>
            </a:r>
            <a:r>
              <a:rPr lang="en-US" sz="1400" i="0" baseline="30000" dirty="0">
                <a:solidFill>
                  <a:srgbClr val="062DFF"/>
                </a:solidFill>
                <a:latin typeface="Arial" charset="0"/>
                <a:ea typeface="ＭＳ Ｐゴシック" pitchFamily="84" charset="-128"/>
              </a:rPr>
              <a:t>13</a:t>
            </a:r>
            <a:r>
              <a:rPr lang="en-US" sz="1400" i="0" dirty="0">
                <a:solidFill>
                  <a:srgbClr val="062DFF"/>
                </a:solidFill>
                <a:latin typeface="Arial" charset="0"/>
                <a:ea typeface="ＭＳ Ｐゴシック" pitchFamily="84" charset="-128"/>
              </a:rPr>
              <a:t> cm</a:t>
            </a:r>
            <a:r>
              <a:rPr lang="en-US" sz="1400" i="0" baseline="30000" dirty="0">
                <a:solidFill>
                  <a:srgbClr val="062DFF"/>
                </a:solidFill>
                <a:latin typeface="Arial" charset="0"/>
                <a:ea typeface="ＭＳ Ｐゴシック" pitchFamily="84" charset="-128"/>
              </a:rPr>
              <a:t>-3</a:t>
            </a:r>
            <a:r>
              <a:rPr lang="en-US" sz="1400" i="0" dirty="0">
                <a:solidFill>
                  <a:srgbClr val="062DFF"/>
                </a:solidFill>
                <a:latin typeface="Arial" charset="0"/>
                <a:ea typeface="ＭＳ Ｐゴシック" pitchFamily="84" charset="-128"/>
              </a:rPr>
              <a:t> --&gt; 5 x10</a:t>
            </a:r>
            <a:r>
              <a:rPr lang="en-US" sz="1400" i="0" baseline="30000" dirty="0">
                <a:solidFill>
                  <a:srgbClr val="062DFF"/>
                </a:solidFill>
                <a:latin typeface="Arial" charset="0"/>
                <a:ea typeface="ＭＳ Ｐゴシック" pitchFamily="84" charset="-128"/>
              </a:rPr>
              <a:t>13</a:t>
            </a:r>
            <a:r>
              <a:rPr lang="en-US" sz="1400" i="0" dirty="0">
                <a:solidFill>
                  <a:srgbClr val="062DFF"/>
                </a:solidFill>
                <a:latin typeface="Arial" charset="0"/>
                <a:ea typeface="ＭＳ Ｐゴシック" pitchFamily="84" charset="-128"/>
              </a:rPr>
              <a:t> cm</a:t>
            </a:r>
            <a:r>
              <a:rPr lang="en-US" sz="1400" i="0" baseline="30000" dirty="0">
                <a:solidFill>
                  <a:srgbClr val="062DFF"/>
                </a:solidFill>
                <a:latin typeface="Arial" charset="0"/>
                <a:ea typeface="ＭＳ Ｐゴシック" pitchFamily="84" charset="-128"/>
              </a:rPr>
              <a:t>-3  </a:t>
            </a:r>
            <a:r>
              <a:rPr lang="en-US" sz="1400" i="0" dirty="0">
                <a:solidFill>
                  <a:srgbClr val="062DFF"/>
                </a:solidFill>
                <a:latin typeface="Arial" charset="0"/>
                <a:ea typeface="ＭＳ Ｐゴシック" pitchFamily="84" charset="-128"/>
              </a:rPr>
              <a:t>will require the absorption of 2.4 x 10</a:t>
            </a:r>
            <a:r>
              <a:rPr lang="en-US" sz="1400" i="0" baseline="30000" dirty="0">
                <a:solidFill>
                  <a:srgbClr val="062DFF"/>
                </a:solidFill>
                <a:latin typeface="Arial" charset="0"/>
                <a:ea typeface="ＭＳ Ｐゴシック" pitchFamily="84" charset="-128"/>
              </a:rPr>
              <a:t>20</a:t>
            </a:r>
            <a:r>
              <a:rPr lang="en-US" sz="1400" i="0" dirty="0">
                <a:solidFill>
                  <a:srgbClr val="062DFF"/>
                </a:solidFill>
                <a:latin typeface="Arial" charset="0"/>
                <a:ea typeface="ＭＳ Ｐゴシック" pitchFamily="84" charset="-128"/>
              </a:rPr>
              <a:t> D particles, every particle confinement time (~ 50 ms), for 1000 ms, for a total of 4.8 x 10</a:t>
            </a:r>
            <a:r>
              <a:rPr lang="en-US" sz="1400" i="0" baseline="30000" dirty="0">
                <a:solidFill>
                  <a:srgbClr val="062DFF"/>
                </a:solidFill>
                <a:latin typeface="Arial" charset="0"/>
                <a:ea typeface="ＭＳ Ｐゴシック" pitchFamily="84" charset="-128"/>
              </a:rPr>
              <a:t>21</a:t>
            </a:r>
            <a:r>
              <a:rPr lang="en-US" sz="1400" i="0" dirty="0">
                <a:solidFill>
                  <a:srgbClr val="062DFF"/>
                </a:solidFill>
                <a:latin typeface="Arial" charset="0"/>
                <a:ea typeface="ＭＳ Ｐゴシック" pitchFamily="84" charset="-128"/>
              </a:rPr>
              <a:t> D particles absorbed. 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endParaRPr lang="en-US" sz="1400" i="0" dirty="0">
              <a:solidFill>
                <a:srgbClr val="062DFF"/>
              </a:solidFill>
              <a:latin typeface="Arial" charset="0"/>
              <a:ea typeface="ＭＳ Ｐゴシック" pitchFamily="84" charset="-128"/>
            </a:endParaRP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400" i="0" dirty="0">
                <a:solidFill>
                  <a:srgbClr val="062DFF"/>
                </a:solidFill>
                <a:latin typeface="Arial" charset="0"/>
                <a:ea typeface="ＭＳ Ｐゴシック" pitchFamily="84" charset="-128"/>
              </a:rPr>
              <a:t>- for a  1:1 D/Li ratio requires at least 5.5x10</a:t>
            </a:r>
            <a:r>
              <a:rPr lang="en-US" sz="1400" i="0" baseline="30000" dirty="0">
                <a:solidFill>
                  <a:srgbClr val="062DFF"/>
                </a:solidFill>
                <a:latin typeface="Arial" charset="0"/>
                <a:ea typeface="ＭＳ Ｐゴシック" pitchFamily="84" charset="-128"/>
              </a:rPr>
              <a:t>-2</a:t>
            </a:r>
            <a:r>
              <a:rPr lang="en-US" sz="1400" i="0" dirty="0">
                <a:solidFill>
                  <a:srgbClr val="062DFF"/>
                </a:solidFill>
                <a:latin typeface="Arial" charset="0"/>
                <a:ea typeface="ＭＳ Ｐゴシック" pitchFamily="84" charset="-128"/>
              </a:rPr>
              <a:t> g of lithium (2 </a:t>
            </a:r>
            <a:r>
              <a:rPr lang="en-US" sz="1400" i="0" dirty="0">
                <a:solidFill>
                  <a:srgbClr val="062DFF"/>
                </a:solidFill>
                <a:latin typeface="Symbol" pitchFamily="18" charset="2"/>
                <a:ea typeface="ＭＳ Ｐゴシック" pitchFamily="84" charset="-128"/>
                <a:sym typeface="Symbol" pitchFamily="18" charset="2"/>
              </a:rPr>
              <a:t></a:t>
            </a:r>
            <a:r>
              <a:rPr lang="en-US" sz="1400" i="0" dirty="0">
                <a:solidFill>
                  <a:srgbClr val="062DFF"/>
                </a:solidFill>
                <a:latin typeface="Arial" charset="0"/>
                <a:ea typeface="ＭＳ Ｐゴシック" pitchFamily="84" charset="-128"/>
              </a:rPr>
              <a:t>m). 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endParaRPr lang="en-US" sz="1400" i="0" dirty="0">
              <a:solidFill>
                <a:srgbClr val="062DFF"/>
              </a:solidFill>
              <a:latin typeface="Arial" charset="0"/>
              <a:ea typeface="ＭＳ Ｐゴシック" pitchFamily="84" charset="-128"/>
            </a:endParaRP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400" i="0" dirty="0">
                <a:solidFill>
                  <a:srgbClr val="062DFF"/>
                </a:solidFill>
                <a:latin typeface="Arial" charset="0"/>
                <a:ea typeface="ＭＳ Ｐゴシック" pitchFamily="84" charset="-128"/>
              </a:rPr>
              <a:t>- present LITER deposition efficiency on to LLD ~ 7% of </a:t>
            </a:r>
            <a:r>
              <a:rPr lang="en-US" sz="1400" i="0" dirty="0" smtClean="0">
                <a:solidFill>
                  <a:srgbClr val="062DFF"/>
                </a:solidFill>
                <a:latin typeface="Arial" charset="0"/>
                <a:ea typeface="ＭＳ Ｐゴシック" pitchFamily="84" charset="-128"/>
              </a:rPr>
              <a:t>its </a:t>
            </a:r>
            <a:r>
              <a:rPr lang="en-US" sz="1400" i="0" dirty="0">
                <a:solidFill>
                  <a:srgbClr val="062DFF"/>
                </a:solidFill>
                <a:latin typeface="Arial" charset="0"/>
                <a:ea typeface="ＭＳ Ｐゴシック" pitchFamily="84" charset="-128"/>
              </a:rPr>
              <a:t>total output, then the total lithium need is 0.79 g.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endParaRPr lang="en-US" sz="1400" i="0" dirty="0">
              <a:solidFill>
                <a:srgbClr val="062DFF"/>
              </a:solidFill>
              <a:latin typeface="Arial" charset="0"/>
              <a:ea typeface="ＭＳ Ｐゴシック" pitchFamily="84" charset="-128"/>
            </a:endParaRP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400" i="0" dirty="0">
                <a:solidFill>
                  <a:srgbClr val="062DFF"/>
                </a:solidFill>
                <a:latin typeface="Arial" charset="0"/>
                <a:ea typeface="ＭＳ Ｐゴシック" pitchFamily="84" charset="-128"/>
              </a:rPr>
              <a:t>- using two evaporators at 30 mg /min (FY07 </a:t>
            </a:r>
            <a:r>
              <a:rPr lang="en-US" sz="1400" i="0" dirty="0" err="1">
                <a:solidFill>
                  <a:srgbClr val="062DFF"/>
                </a:solidFill>
                <a:latin typeface="Arial" charset="0"/>
                <a:ea typeface="ＭＳ Ｐゴシック" pitchFamily="84" charset="-128"/>
              </a:rPr>
              <a:t>typ</a:t>
            </a:r>
            <a:r>
              <a:rPr lang="en-US" sz="1400" i="0" dirty="0">
                <a:solidFill>
                  <a:srgbClr val="062DFF"/>
                </a:solidFill>
                <a:latin typeface="Arial" charset="0"/>
                <a:ea typeface="ＭＳ Ｐゴシック" pitchFamily="84" charset="-128"/>
              </a:rPr>
              <a:t>) will require about 13 min to coat the LLD-1. 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endParaRPr lang="en-US" sz="1400" i="0" dirty="0">
              <a:solidFill>
                <a:srgbClr val="062DFF"/>
              </a:solidFill>
              <a:latin typeface="Arial" charset="0"/>
              <a:ea typeface="ＭＳ Ｐゴシック" pitchFamily="84" charset="-128"/>
            </a:endParaRP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400" i="0" dirty="0">
                <a:solidFill>
                  <a:srgbClr val="062DFF"/>
                </a:solidFill>
                <a:latin typeface="Arial" charset="0"/>
                <a:ea typeface="ＭＳ Ｐゴシック" pitchFamily="84" charset="-128"/>
              </a:rPr>
              <a:t>- if lower concentration ratio 0.1D/Li is required, then need 7.9 g of lithium (20 </a:t>
            </a:r>
            <a:r>
              <a:rPr lang="en-US" sz="1400" i="0" dirty="0">
                <a:solidFill>
                  <a:srgbClr val="062DFF"/>
                </a:solidFill>
                <a:latin typeface="Symbol" pitchFamily="18" charset="2"/>
                <a:ea typeface="ＭＳ Ｐゴシック" pitchFamily="84" charset="-128"/>
                <a:sym typeface="Symbol" pitchFamily="18" charset="2"/>
              </a:rPr>
              <a:t></a:t>
            </a:r>
            <a:r>
              <a:rPr lang="en-US" sz="1400" i="0" dirty="0">
                <a:solidFill>
                  <a:srgbClr val="062DFF"/>
                </a:solidFill>
                <a:latin typeface="Arial" charset="0"/>
                <a:ea typeface="ＭＳ Ｐゴシック" pitchFamily="84" charset="-128"/>
              </a:rPr>
              <a:t>m), or 4 g per LITER, operating at 100 mg/min for 40 min</a:t>
            </a:r>
            <a:r>
              <a:rPr lang="en-US" sz="1600" b="0" i="0" dirty="0">
                <a:solidFill>
                  <a:srgbClr val="062DFF"/>
                </a:solidFill>
                <a:latin typeface="Arial" charset="0"/>
                <a:ea typeface="ＭＳ Ｐゴシック" pitchFamily="84" charset="-128"/>
              </a:rPr>
              <a:t>.</a:t>
            </a:r>
            <a:r>
              <a:rPr lang="en-US" sz="1600" b="0" i="0" dirty="0">
                <a:solidFill>
                  <a:schemeClr val="tx1"/>
                </a:solidFill>
                <a:latin typeface="Arial" charset="0"/>
                <a:ea typeface="ＭＳ Ｐゴシック" pitchFamily="84" charset="-128"/>
              </a:rPr>
              <a:t>   </a:t>
            </a:r>
          </a:p>
        </p:txBody>
      </p:sp>
      <p:pic>
        <p:nvPicPr>
          <p:cNvPr id="1544210" name="Picture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089025"/>
            <a:ext cx="5181600" cy="508317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Overview and chronology of LLD results and plans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562600"/>
          </a:xfrm>
        </p:spPr>
        <p:txBody>
          <a:bodyPr/>
          <a:lstStyle/>
          <a:p>
            <a:pPr marL="231775" indent="-231775">
              <a:lnSpc>
                <a:spcPct val="90000"/>
              </a:lnSpc>
            </a:pPr>
            <a:r>
              <a:rPr lang="en-US" sz="2000" dirty="0" smtClean="0"/>
              <a:t>2007-10: LLD designed, implemented with goal of providing 30-50% reductions in n</a:t>
            </a:r>
            <a:r>
              <a:rPr lang="en-US" sz="2000" baseline="-25000" dirty="0" smtClean="0"/>
              <a:t>e</a:t>
            </a:r>
            <a:r>
              <a:rPr lang="en-US" sz="2000" dirty="0" smtClean="0"/>
              <a:t> to enable variations in </a:t>
            </a:r>
            <a:r>
              <a:rPr lang="en-US" sz="2000" dirty="0" err="1" smtClean="0"/>
              <a:t>collisionality</a:t>
            </a:r>
            <a:r>
              <a:rPr lang="en-US" sz="2000" dirty="0" smtClean="0"/>
              <a:t> and NBI CD fraction</a:t>
            </a:r>
          </a:p>
          <a:p>
            <a:pPr marL="457200" lvl="1" indent="-225425">
              <a:lnSpc>
                <a:spcPct val="80000"/>
              </a:lnSpc>
              <a:buNone/>
            </a:pPr>
            <a:endParaRPr lang="en-US" sz="1000" dirty="0" smtClean="0"/>
          </a:p>
          <a:p>
            <a:pPr marL="231775" indent="-231775">
              <a:lnSpc>
                <a:spcPct val="80000"/>
              </a:lnSpc>
            </a:pPr>
            <a:r>
              <a:rPr lang="en-US" sz="2000" dirty="0" smtClean="0"/>
              <a:t>During this time, routine Li evaporator operation successfully implemented</a:t>
            </a:r>
          </a:p>
          <a:p>
            <a:pPr marL="457200" lvl="1" indent="-225425">
              <a:lnSpc>
                <a:spcPct val="80000"/>
              </a:lnSpc>
            </a:pPr>
            <a:r>
              <a:rPr lang="en-US" sz="1600" dirty="0" smtClean="0">
                <a:solidFill>
                  <a:srgbClr val="009999"/>
                </a:solidFill>
              </a:rPr>
              <a:t>Deuterium inventory control demonstrated for 1-1.5s, n</a:t>
            </a:r>
            <a:r>
              <a:rPr lang="en-US" sz="1600" baseline="-25000" dirty="0" smtClean="0">
                <a:solidFill>
                  <a:srgbClr val="009999"/>
                </a:solidFill>
              </a:rPr>
              <a:t>e</a:t>
            </a:r>
            <a:r>
              <a:rPr lang="en-US" sz="1600" dirty="0" smtClean="0">
                <a:solidFill>
                  <a:srgbClr val="009999"/>
                </a:solidFill>
              </a:rPr>
              <a:t> / </a:t>
            </a:r>
            <a:r>
              <a:rPr lang="en-US" sz="1600" dirty="0" err="1" smtClean="0">
                <a:solidFill>
                  <a:srgbClr val="009999"/>
                </a:solidFill>
              </a:rPr>
              <a:t>n</a:t>
            </a:r>
            <a:r>
              <a:rPr lang="en-US" sz="1600" baseline="-25000" dirty="0" err="1" smtClean="0">
                <a:solidFill>
                  <a:srgbClr val="009999"/>
                </a:solidFill>
              </a:rPr>
              <a:t>Greenwald</a:t>
            </a:r>
            <a:r>
              <a:rPr lang="en-US" sz="1600" dirty="0" smtClean="0">
                <a:solidFill>
                  <a:srgbClr val="009999"/>
                </a:solidFill>
              </a:rPr>
              <a:t> from D</a:t>
            </a:r>
            <a:r>
              <a:rPr lang="en-US" sz="1600" baseline="30000" dirty="0" smtClean="0">
                <a:solidFill>
                  <a:srgbClr val="009999"/>
                </a:solidFill>
              </a:rPr>
              <a:t>+</a:t>
            </a:r>
            <a:r>
              <a:rPr lang="en-US" sz="1600" dirty="0" smtClean="0">
                <a:solidFill>
                  <a:srgbClr val="009999"/>
                </a:solidFill>
              </a:rPr>
              <a:t> = 0.2-0.4</a:t>
            </a:r>
          </a:p>
          <a:p>
            <a:pPr marL="457200" lvl="1" indent="-225425">
              <a:lnSpc>
                <a:spcPct val="80000"/>
              </a:lnSpc>
            </a:pPr>
            <a:r>
              <a:rPr lang="en-US" sz="1600" dirty="0" smtClean="0">
                <a:solidFill>
                  <a:srgbClr val="FF0000"/>
                </a:solidFill>
              </a:rPr>
              <a:t>Substantial fraction of n</a:t>
            </a:r>
            <a:r>
              <a:rPr lang="en-US" sz="1600" baseline="-25000" dirty="0" smtClean="0">
                <a:solidFill>
                  <a:srgbClr val="FF0000"/>
                </a:solidFill>
              </a:rPr>
              <a:t>e</a:t>
            </a:r>
            <a:r>
              <a:rPr lang="en-US" sz="1600" dirty="0" smtClean="0">
                <a:solidFill>
                  <a:srgbClr val="FF0000"/>
                </a:solidFill>
              </a:rPr>
              <a:t> can come from accumulation of C</a:t>
            </a:r>
            <a:r>
              <a:rPr lang="en-US" sz="1600" baseline="30000" dirty="0" smtClean="0">
                <a:solidFill>
                  <a:srgbClr val="FF0000"/>
                </a:solidFill>
              </a:rPr>
              <a:t>6+</a:t>
            </a:r>
            <a:r>
              <a:rPr lang="en-US" sz="1600" dirty="0" smtClean="0">
                <a:solidFill>
                  <a:srgbClr val="FF0000"/>
                </a:solidFill>
              </a:rPr>
              <a:t> and high-Z due to lack of ELMs</a:t>
            </a:r>
          </a:p>
          <a:p>
            <a:pPr marL="457200" lvl="1" indent="-225425">
              <a:lnSpc>
                <a:spcPct val="80000"/>
              </a:lnSpc>
            </a:pPr>
            <a:endParaRPr lang="en-US" sz="1000" dirty="0" smtClean="0"/>
          </a:p>
          <a:p>
            <a:pPr marL="231775" indent="-231775">
              <a:lnSpc>
                <a:spcPct val="80000"/>
              </a:lnSpc>
            </a:pPr>
            <a:r>
              <a:rPr lang="en-US" sz="2000" dirty="0" smtClean="0"/>
              <a:t>Decision made to use </a:t>
            </a:r>
            <a:r>
              <a:rPr lang="en-US" sz="2000" dirty="0" err="1" smtClean="0"/>
              <a:t>LiTER</a:t>
            </a:r>
            <a:r>
              <a:rPr lang="en-US" sz="2000" dirty="0" smtClean="0"/>
              <a:t> to fill/replenish LLD during first year of ops</a:t>
            </a:r>
          </a:p>
          <a:p>
            <a:pPr marL="457200" lvl="1" indent="-225425">
              <a:lnSpc>
                <a:spcPct val="80000"/>
              </a:lnSpc>
            </a:pPr>
            <a:r>
              <a:rPr lang="en-US" sz="1600" dirty="0" smtClean="0"/>
              <a:t>Completing and installing LLD + implementing LLD diagnostics consumed available resources</a:t>
            </a:r>
          </a:p>
          <a:p>
            <a:pPr marL="457200" lvl="1" indent="-225425">
              <a:lnSpc>
                <a:spcPct val="80000"/>
              </a:lnSpc>
            </a:pPr>
            <a:r>
              <a:rPr lang="en-US" sz="1600" dirty="0" smtClean="0"/>
              <a:t>2010 plan:  Develop liquid lithium fill system for LLD during 2010 to utilize in 2011-12</a:t>
            </a:r>
          </a:p>
          <a:p>
            <a:pPr marL="457200" lvl="1" indent="-225425">
              <a:lnSpc>
                <a:spcPct val="80000"/>
              </a:lnSpc>
              <a:buNone/>
            </a:pPr>
            <a:endParaRPr lang="en-US" sz="800" dirty="0" smtClean="0"/>
          </a:p>
          <a:p>
            <a:pPr marL="231775" indent="-231775">
              <a:lnSpc>
                <a:spcPct val="80000"/>
              </a:lnSpc>
            </a:pPr>
            <a:r>
              <a:rPr lang="en-US" sz="2000" dirty="0" smtClean="0"/>
              <a:t>2010 results: </a:t>
            </a:r>
            <a:r>
              <a:rPr lang="en-US" sz="2000" dirty="0" smtClean="0">
                <a:solidFill>
                  <a:srgbClr val="FF0000"/>
                </a:solidFill>
              </a:rPr>
              <a:t>LLD did not exhibit D pumping beyond that achieved w/ </a:t>
            </a:r>
            <a:r>
              <a:rPr lang="en-US" sz="2000" dirty="0" err="1" smtClean="0">
                <a:solidFill>
                  <a:srgbClr val="FF0000"/>
                </a:solidFill>
              </a:rPr>
              <a:t>LiTER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</a:p>
          <a:p>
            <a:pPr marL="457200" lvl="1" indent="-228600">
              <a:lnSpc>
                <a:spcPct val="80000"/>
              </a:lnSpc>
            </a:pPr>
            <a:r>
              <a:rPr lang="en-US" sz="1600" dirty="0" smtClean="0">
                <a:solidFill>
                  <a:srgbClr val="009999"/>
                </a:solidFill>
              </a:rPr>
              <a:t>No Mo observed with strike-point on LLD, core impurities reduced (may be due to low-</a:t>
            </a:r>
            <a:r>
              <a:rPr lang="en-US" sz="1600" dirty="0" smtClean="0">
                <a:solidFill>
                  <a:srgbClr val="009999"/>
                </a:solidFill>
                <a:latin typeface="Symbol" pitchFamily="18" charset="2"/>
              </a:rPr>
              <a:t>d</a:t>
            </a:r>
            <a:r>
              <a:rPr lang="en-US" sz="1600" dirty="0" smtClean="0">
                <a:solidFill>
                  <a:srgbClr val="009999"/>
                </a:solidFill>
              </a:rPr>
              <a:t>/ELMs)</a:t>
            </a:r>
          </a:p>
          <a:p>
            <a:pPr marL="457200" lvl="1" indent="-228600">
              <a:lnSpc>
                <a:spcPct val="80000"/>
              </a:lnSpc>
            </a:pPr>
            <a:r>
              <a:rPr lang="en-US" sz="1600" dirty="0" smtClean="0">
                <a:solidFill>
                  <a:srgbClr val="009999"/>
                </a:solidFill>
                <a:sym typeface="Wingdings" pitchFamily="2" charset="2"/>
              </a:rPr>
              <a:t>Plasma heat can melt Li during shot (re-solidifies after) – minimizes Li reactivity between shots</a:t>
            </a:r>
          </a:p>
          <a:p>
            <a:pPr marL="457200" lvl="1" indent="-228600">
              <a:lnSpc>
                <a:spcPct val="80000"/>
              </a:lnSpc>
            </a:pPr>
            <a:r>
              <a:rPr lang="en-US" sz="1600" dirty="0" smtClean="0">
                <a:solidFill>
                  <a:srgbClr val="009999"/>
                </a:solidFill>
                <a:sym typeface="Wingdings" pitchFamily="2" charset="2"/>
              </a:rPr>
              <a:t>Some evidence of </a:t>
            </a:r>
            <a:r>
              <a:rPr lang="en-US" sz="1600" dirty="0" err="1" smtClean="0">
                <a:solidFill>
                  <a:srgbClr val="009999"/>
                </a:solidFill>
                <a:sym typeface="Wingdings" pitchFamily="2" charset="2"/>
              </a:rPr>
              <a:t>divertor</a:t>
            </a:r>
            <a:r>
              <a:rPr lang="en-US" sz="1600" dirty="0" smtClean="0">
                <a:solidFill>
                  <a:srgbClr val="009999"/>
                </a:solidFill>
                <a:sym typeface="Wingdings" pitchFamily="2" charset="2"/>
              </a:rPr>
              <a:t> T</a:t>
            </a:r>
            <a:r>
              <a:rPr lang="en-US" sz="1600" baseline="-25000" dirty="0" smtClean="0">
                <a:solidFill>
                  <a:srgbClr val="009999"/>
                </a:solidFill>
                <a:sym typeface="Wingdings" pitchFamily="2" charset="2"/>
              </a:rPr>
              <a:t>e</a:t>
            </a:r>
            <a:r>
              <a:rPr lang="en-US" sz="1600" dirty="0" smtClean="0">
                <a:solidFill>
                  <a:srgbClr val="009999"/>
                </a:solidFill>
                <a:sym typeface="Wingdings" pitchFamily="2" charset="2"/>
              </a:rPr>
              <a:t> increase when T</a:t>
            </a:r>
            <a:r>
              <a:rPr lang="en-US" sz="1600" baseline="-25000" dirty="0" smtClean="0">
                <a:solidFill>
                  <a:srgbClr val="009999"/>
                </a:solidFill>
                <a:sym typeface="Wingdings" pitchFamily="2" charset="2"/>
              </a:rPr>
              <a:t>LLD-surface</a:t>
            </a:r>
            <a:r>
              <a:rPr lang="en-US" sz="1600" dirty="0" smtClean="0">
                <a:solidFill>
                  <a:srgbClr val="009999"/>
                </a:solidFill>
                <a:sym typeface="Wingdings" pitchFamily="2" charset="2"/>
              </a:rPr>
              <a:t> &gt; </a:t>
            </a:r>
            <a:r>
              <a:rPr lang="en-US" sz="1600" dirty="0" err="1" smtClean="0">
                <a:solidFill>
                  <a:srgbClr val="009999"/>
                </a:solidFill>
                <a:sym typeface="Wingdings" pitchFamily="2" charset="2"/>
              </a:rPr>
              <a:t>T</a:t>
            </a:r>
            <a:r>
              <a:rPr lang="en-US" sz="1600" baseline="-25000" dirty="0" err="1" smtClean="0">
                <a:solidFill>
                  <a:srgbClr val="009999"/>
                </a:solidFill>
                <a:sym typeface="Wingdings" pitchFamily="2" charset="2"/>
              </a:rPr>
              <a:t>Li</a:t>
            </a:r>
            <a:r>
              <a:rPr lang="en-US" sz="1600" baseline="-25000" dirty="0" smtClean="0">
                <a:solidFill>
                  <a:srgbClr val="009999"/>
                </a:solidFill>
                <a:sym typeface="Wingdings" pitchFamily="2" charset="2"/>
              </a:rPr>
              <a:t>-melt</a:t>
            </a:r>
            <a:r>
              <a:rPr lang="en-US" sz="1600" dirty="0" smtClean="0">
                <a:solidFill>
                  <a:srgbClr val="009999"/>
                </a:solidFill>
                <a:sym typeface="Wingdings" pitchFamily="2" charset="2"/>
              </a:rPr>
              <a:t> – enhanced local pumping?</a:t>
            </a:r>
            <a:endParaRPr lang="en-US" sz="1600" baseline="-25000" dirty="0" smtClean="0">
              <a:solidFill>
                <a:srgbClr val="009999"/>
              </a:solidFill>
            </a:endParaRPr>
          </a:p>
          <a:p>
            <a:pPr marL="457200" lvl="1" indent="-228600">
              <a:lnSpc>
                <a:spcPct val="80000"/>
              </a:lnSpc>
              <a:buNone/>
            </a:pPr>
            <a:endParaRPr lang="en-US" sz="800" dirty="0" smtClean="0"/>
          </a:p>
          <a:p>
            <a:pPr marL="231775" indent="-231775">
              <a:lnSpc>
                <a:spcPct val="80000"/>
              </a:lnSpc>
            </a:pPr>
            <a:r>
              <a:rPr lang="en-US" sz="2000" dirty="0" smtClean="0"/>
              <a:t>LLD technical problems during 2010 run</a:t>
            </a:r>
          </a:p>
          <a:p>
            <a:pPr marL="457200" lvl="1" indent="-225425">
              <a:lnSpc>
                <a:spcPct val="80000"/>
              </a:lnSpc>
            </a:pPr>
            <a:r>
              <a:rPr lang="en-US" sz="1600" dirty="0" smtClean="0"/>
              <a:t>Insufficient plate grounding + disruptions </a:t>
            </a:r>
            <a:r>
              <a:rPr lang="en-US" sz="1600" dirty="0" smtClean="0">
                <a:sym typeface="Wingdings" pitchFamily="2" charset="2"/>
              </a:rPr>
              <a:t> arcing to surrounding tiles and heating and cooling tubes, mechanical damage to plate supports, eventual failure of most electrical heaters</a:t>
            </a:r>
          </a:p>
          <a:p>
            <a:pPr marL="457200" lvl="1" indent="-225425">
              <a:lnSpc>
                <a:spcPct val="80000"/>
              </a:lnSpc>
            </a:pPr>
            <a:r>
              <a:rPr lang="en-US" sz="1600" dirty="0" smtClean="0">
                <a:sym typeface="Wingdings" pitchFamily="2" charset="2"/>
              </a:rPr>
              <a:t>Insufficient time/resources to restore LLD heating capability  rely on plasma heat to melt Li</a:t>
            </a:r>
          </a:p>
          <a:p>
            <a:pPr marL="457200" lvl="1" indent="-225425">
              <a:lnSpc>
                <a:spcPct val="80000"/>
              </a:lnSpc>
              <a:buNone/>
            </a:pPr>
            <a:endParaRPr lang="en-US" sz="800" dirty="0" smtClean="0"/>
          </a:p>
          <a:p>
            <a:pPr marL="231775" indent="-231775">
              <a:lnSpc>
                <a:spcPct val="80000"/>
              </a:lnSpc>
            </a:pPr>
            <a:r>
              <a:rPr lang="en-US" sz="2000" dirty="0" smtClean="0"/>
              <a:t>2011-12: Improved LLD grounding/supports, added Mo inboard </a:t>
            </a:r>
            <a:r>
              <a:rPr lang="en-US" sz="2000" dirty="0" err="1" smtClean="0"/>
              <a:t>divertor</a:t>
            </a:r>
            <a:r>
              <a:rPr lang="en-US" sz="2000" dirty="0" smtClean="0"/>
              <a:t> tiles</a:t>
            </a:r>
          </a:p>
          <a:p>
            <a:pPr marL="457200" lvl="1" indent="-225425">
              <a:lnSpc>
                <a:spcPct val="80000"/>
              </a:lnSpc>
            </a:pPr>
            <a:r>
              <a:rPr lang="en-US" sz="1600" dirty="0" smtClean="0">
                <a:sym typeface="Wingdings" pitchFamily="2" charset="2"/>
              </a:rPr>
              <a:t>Assess pumping/impurities w/ Li + inboard + outboard Mo PFCs  use Mo PFCs in Upgrade?</a:t>
            </a:r>
          </a:p>
          <a:p>
            <a:pPr>
              <a:lnSpc>
                <a:spcPct val="90000"/>
              </a:lnSpc>
            </a:pP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 anchor="t"/>
          <a:lstStyle/>
          <a:p>
            <a:r>
              <a:rPr lang="en-US" smtClean="0">
                <a:latin typeface="Helvetica Neue" charset="0"/>
              </a:rPr>
              <a:t>FY10 Li /LLD operational summary</a:t>
            </a:r>
            <a:endParaRPr lang="en-US" smtClean="0"/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190500" y="1219200"/>
            <a:ext cx="8763000" cy="51054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1800" dirty="0" smtClean="0">
                <a:solidFill>
                  <a:srgbClr val="0000FF"/>
                </a:solidFill>
              </a:rPr>
              <a:t>Rapid startup with Li conditioning and without </a:t>
            </a:r>
            <a:r>
              <a:rPr lang="en-US" sz="1800" dirty="0" err="1" smtClean="0">
                <a:solidFill>
                  <a:srgbClr val="0000FF"/>
                </a:solidFill>
              </a:rPr>
              <a:t>boronization</a:t>
            </a:r>
            <a:r>
              <a:rPr lang="en-US" sz="1800" dirty="0" smtClean="0">
                <a:solidFill>
                  <a:srgbClr val="0000FF"/>
                </a:solidFill>
              </a:rPr>
              <a:t>. </a:t>
            </a:r>
          </a:p>
          <a:p>
            <a:pPr>
              <a:spcAft>
                <a:spcPts val="600"/>
              </a:spcAft>
            </a:pPr>
            <a:r>
              <a:rPr lang="en-US" sz="1800" dirty="0" smtClean="0">
                <a:solidFill>
                  <a:srgbClr val="0000FF"/>
                </a:solidFill>
              </a:rPr>
              <a:t>Total of 1.3 kg Li evaporated (2x 2009 level), extensive lithium coverage of PFCs. </a:t>
            </a:r>
          </a:p>
          <a:p>
            <a:pPr>
              <a:spcAft>
                <a:spcPts val="600"/>
              </a:spcAft>
            </a:pPr>
            <a:r>
              <a:rPr lang="en-US" sz="1800" dirty="0" smtClean="0">
                <a:solidFill>
                  <a:srgbClr val="0000FF"/>
                </a:solidFill>
              </a:rPr>
              <a:t>Devoted 11 run days, 6 XPs, 452 discharges to LLD commissioning and characterization.</a:t>
            </a:r>
          </a:p>
          <a:p>
            <a:pPr>
              <a:spcAft>
                <a:spcPts val="600"/>
              </a:spcAft>
            </a:pPr>
            <a:r>
              <a:rPr lang="en-US" sz="1800" dirty="0" smtClean="0">
                <a:solidFill>
                  <a:srgbClr val="0000FF"/>
                </a:solidFill>
              </a:rPr>
              <a:t>Performed 0.6 run day for increased Li delivery via Li powder injection. </a:t>
            </a:r>
          </a:p>
          <a:p>
            <a:pPr>
              <a:spcAft>
                <a:spcPts val="600"/>
              </a:spcAft>
            </a:pPr>
            <a:r>
              <a:rPr lang="en-US" sz="1800" dirty="0" smtClean="0">
                <a:solidFill>
                  <a:srgbClr val="0000FF"/>
                </a:solidFill>
              </a:rPr>
              <a:t>Explored plasma D content and gas balance vs. </a:t>
            </a:r>
          </a:p>
          <a:p>
            <a:pPr lvl="1">
              <a:spcAft>
                <a:spcPts val="600"/>
              </a:spcAft>
            </a:pPr>
            <a:r>
              <a:rPr lang="en-US" sz="1800" dirty="0" smtClean="0">
                <a:solidFill>
                  <a:srgbClr val="0000FF"/>
                </a:solidFill>
              </a:rPr>
              <a:t>LLD Li fill, </a:t>
            </a:r>
          </a:p>
          <a:p>
            <a:pPr lvl="1">
              <a:spcAft>
                <a:spcPts val="600"/>
              </a:spcAft>
            </a:pPr>
            <a:r>
              <a:rPr lang="en-US" sz="1800" dirty="0" smtClean="0">
                <a:solidFill>
                  <a:srgbClr val="0000FF"/>
                </a:solidFill>
              </a:rPr>
              <a:t>LLD temperature, </a:t>
            </a:r>
          </a:p>
          <a:p>
            <a:pPr lvl="1">
              <a:spcAft>
                <a:spcPts val="600"/>
              </a:spcAft>
            </a:pPr>
            <a:r>
              <a:rPr lang="en-US" sz="1800" dirty="0" smtClean="0">
                <a:solidFill>
                  <a:srgbClr val="0000FF"/>
                </a:solidFill>
              </a:rPr>
              <a:t>strike point location, </a:t>
            </a:r>
          </a:p>
          <a:p>
            <a:pPr lvl="1">
              <a:spcAft>
                <a:spcPts val="600"/>
              </a:spcAft>
            </a:pPr>
            <a:r>
              <a:rPr lang="en-US" sz="1800" dirty="0" smtClean="0">
                <a:solidFill>
                  <a:srgbClr val="0000FF"/>
                </a:solidFill>
              </a:rPr>
              <a:t>fueling, </a:t>
            </a:r>
          </a:p>
          <a:p>
            <a:pPr lvl="1">
              <a:spcAft>
                <a:spcPts val="600"/>
              </a:spcAft>
            </a:pPr>
            <a:r>
              <a:rPr lang="en-US" sz="1800" dirty="0" err="1" smtClean="0">
                <a:solidFill>
                  <a:srgbClr val="0000FF"/>
                </a:solidFill>
              </a:rPr>
              <a:t>divertor</a:t>
            </a:r>
            <a:r>
              <a:rPr lang="en-US" sz="1800" dirty="0" smtClean="0">
                <a:solidFill>
                  <a:srgbClr val="0000FF"/>
                </a:solidFill>
              </a:rPr>
              <a:t> gas injection etc… </a:t>
            </a:r>
          </a:p>
          <a:p>
            <a:pPr>
              <a:spcAft>
                <a:spcPts val="600"/>
              </a:spcAft>
            </a:pPr>
            <a:r>
              <a:rPr lang="en-US" sz="1800" dirty="0" smtClean="0">
                <a:solidFill>
                  <a:srgbClr val="0000FF"/>
                </a:solidFill>
              </a:rPr>
              <a:t>Porous Mo (LLD) and ATJ samples exposed by PMI probe, retrieved and analyzed.</a:t>
            </a:r>
          </a:p>
          <a:p>
            <a:pPr>
              <a:spcAft>
                <a:spcPts val="600"/>
              </a:spcAft>
            </a:pPr>
            <a:r>
              <a:rPr lang="en-US" sz="1800" dirty="0" smtClean="0">
                <a:solidFill>
                  <a:srgbClr val="0000FF"/>
                </a:solidFill>
              </a:rPr>
              <a:t>2-color </a:t>
            </a:r>
            <a:r>
              <a:rPr lang="en-US" sz="1800" dirty="0" err="1" smtClean="0">
                <a:solidFill>
                  <a:srgbClr val="0000FF"/>
                </a:solidFill>
              </a:rPr>
              <a:t>thermography</a:t>
            </a:r>
            <a:r>
              <a:rPr lang="en-US" sz="1800" dirty="0" smtClean="0">
                <a:solidFill>
                  <a:srgbClr val="0000FF"/>
                </a:solidFill>
              </a:rPr>
              <a:t> and high density Langmuir probe array commissioned.</a:t>
            </a:r>
          </a:p>
          <a:p>
            <a:pPr>
              <a:spcAft>
                <a:spcPts val="600"/>
              </a:spcAft>
            </a:pPr>
            <a:endParaRPr lang="en-US" sz="1800" dirty="0" smtClean="0">
              <a:solidFill>
                <a:srgbClr val="0000FF"/>
              </a:solidFill>
            </a:endParaRPr>
          </a:p>
          <a:p>
            <a:pPr>
              <a:spcAft>
                <a:spcPts val="600"/>
              </a:spcAft>
              <a:buFontTx/>
              <a:buNone/>
            </a:pPr>
            <a:endParaRPr lang="en-US" sz="1800" dirty="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Box 8"/>
          <p:cNvSpPr txBox="1">
            <a:spLocks noChangeArrowheads="1"/>
          </p:cNvSpPr>
          <p:nvPr/>
        </p:nvSpPr>
        <p:spPr bwMode="auto">
          <a:xfrm>
            <a:off x="152400" y="4378325"/>
            <a:ext cx="8824913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0" i="0" dirty="0">
                <a:latin typeface="Calibri" pitchFamily="34" charset="0"/>
              </a:rPr>
              <a:t>• </a:t>
            </a:r>
            <a:r>
              <a:rPr lang="en-US" sz="1800" b="0" i="0" dirty="0">
                <a:latin typeface="Calibri" pitchFamily="34" charset="0"/>
                <a:cs typeface="Arial" pitchFamily="34" charset="0"/>
              </a:rPr>
              <a:t>Constant deuterium fueling  for LLD 100% Li fill conditions, 4 plates air heated. </a:t>
            </a:r>
            <a:endParaRPr lang="en-US" sz="1800" b="0" i="0" dirty="0">
              <a:latin typeface="Calibri" pitchFamily="34" charset="0"/>
            </a:endParaRPr>
          </a:p>
          <a:p>
            <a:r>
              <a:rPr lang="en-US" sz="1800" b="0" i="0" dirty="0">
                <a:latin typeface="Calibri" pitchFamily="34" charset="0"/>
              </a:rPr>
              <a:t>• </a:t>
            </a:r>
            <a:r>
              <a:rPr lang="en-US" sz="1800" b="0" i="0" dirty="0">
                <a:latin typeface="Calibri" pitchFamily="34" charset="0"/>
                <a:cs typeface="Arial" pitchFamily="34" charset="0"/>
              </a:rPr>
              <a:t>As LLD surface temperature transitioned from solid temperatures to the liquid regime, </a:t>
            </a:r>
            <a:br>
              <a:rPr lang="en-US" sz="1800" b="0" i="0" dirty="0">
                <a:latin typeface="Calibri" pitchFamily="34" charset="0"/>
                <a:cs typeface="Arial" pitchFamily="34" charset="0"/>
              </a:rPr>
            </a:br>
            <a:r>
              <a:rPr lang="en-US" sz="1800" b="0" i="0" dirty="0">
                <a:latin typeface="Calibri" pitchFamily="34" charset="0"/>
                <a:cs typeface="Arial" pitchFamily="34" charset="0"/>
              </a:rPr>
              <a:t>   the plasma electron and deuterium content remain relatively constant.</a:t>
            </a:r>
            <a:endParaRPr lang="en-US" b="0" i="0" dirty="0">
              <a:latin typeface="Calibri" pitchFamily="34" charset="0"/>
              <a:cs typeface="Arial" pitchFamily="34" charset="0"/>
            </a:endParaRPr>
          </a:p>
          <a:p>
            <a:r>
              <a:rPr lang="en-US" sz="1800" b="0" i="0" dirty="0">
                <a:latin typeface="Calibri" pitchFamily="34" charset="0"/>
                <a:cs typeface="Arial" pitchFamily="34" charset="0"/>
              </a:rPr>
              <a:t>• Core carbon C6+ content decreased - may be due in part to increased </a:t>
            </a:r>
            <a:r>
              <a:rPr lang="en-US" sz="1800" b="0" i="0" dirty="0" err="1">
                <a:latin typeface="Calibri" pitchFamily="34" charset="0"/>
                <a:cs typeface="Arial" pitchFamily="34" charset="0"/>
              </a:rPr>
              <a:t>ELMing</a:t>
            </a:r>
            <a:r>
              <a:rPr lang="en-US" sz="1800" b="0" i="0" dirty="0">
                <a:latin typeface="Calibri" pitchFamily="34" charset="0"/>
                <a:cs typeface="Arial" pitchFamily="34" charset="0"/>
              </a:rPr>
              <a:t> and </a:t>
            </a:r>
            <a:br>
              <a:rPr lang="en-US" sz="1800" b="0" i="0" dirty="0">
                <a:latin typeface="Calibri" pitchFamily="34" charset="0"/>
                <a:cs typeface="Arial" pitchFamily="34" charset="0"/>
              </a:rPr>
            </a:br>
            <a:r>
              <a:rPr lang="en-US" sz="1800" b="0" i="0" dirty="0">
                <a:latin typeface="Calibri" pitchFamily="34" charset="0"/>
                <a:cs typeface="Arial" pitchFamily="34" charset="0"/>
              </a:rPr>
              <a:t>   edge turbulence.</a:t>
            </a:r>
          </a:p>
          <a:p>
            <a:endParaRPr lang="en-US" b="0" i="0" dirty="0">
              <a:latin typeface="Calibri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1800" b="0" i="0" dirty="0">
                <a:latin typeface="Calibri" pitchFamily="34" charset="0"/>
                <a:cs typeface="Arial" pitchFamily="34" charset="0"/>
              </a:rPr>
              <a:t>• No systematic trend in D-alpha, wall inventory, or ion pumping with a transition </a:t>
            </a:r>
            <a:br>
              <a:rPr lang="en-US" sz="1800" b="0" i="0" dirty="0">
                <a:latin typeface="Calibri" pitchFamily="34" charset="0"/>
                <a:cs typeface="Arial" pitchFamily="34" charset="0"/>
              </a:rPr>
            </a:br>
            <a:r>
              <a:rPr lang="en-US" sz="1800" b="0" i="0" dirty="0">
                <a:latin typeface="Calibri" pitchFamily="34" charset="0"/>
                <a:cs typeface="Arial" pitchFamily="34" charset="0"/>
              </a:rPr>
              <a:t>    above the Li melting temperature.</a:t>
            </a:r>
          </a:p>
        </p:txBody>
      </p:sp>
      <p:sp>
        <p:nvSpPr>
          <p:cNvPr id="8197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20725"/>
          </a:xfrm>
        </p:spPr>
        <p:txBody>
          <a:bodyPr anchor="t"/>
          <a:lstStyle/>
          <a:p>
            <a:r>
              <a:rPr lang="en-US" smtClean="0"/>
              <a:t>LLD pumping similar above or below Li melting temperature</a:t>
            </a:r>
          </a:p>
        </p:txBody>
      </p:sp>
      <p:pic>
        <p:nvPicPr>
          <p:cNvPr id="8199" name="Picture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558800"/>
            <a:ext cx="4686300" cy="397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558800"/>
            <a:ext cx="4699000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0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algn="ctr">
            <a:solidFill>
              <a:srgbClr val="FBFFFF"/>
            </a:solidFill>
            <a:round/>
            <a:headEnd/>
            <a:tailEnd/>
          </a:ln>
        </p:spPr>
      </p:cxnSp>
      <p:cxnSp>
        <p:nvCxnSpPr>
          <p:cNvPr id="2051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Higher local electron temperature during LLD melting sequence despite increased fueling</a:t>
            </a:r>
          </a:p>
        </p:txBody>
      </p:sp>
      <p:cxnSp>
        <p:nvCxnSpPr>
          <p:cNvPr id="2053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sp>
        <p:nvSpPr>
          <p:cNvPr id="20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5486400" cy="2971800"/>
          </a:xfrm>
        </p:spPr>
        <p:txBody>
          <a:bodyPr/>
          <a:lstStyle/>
          <a:p>
            <a:pPr>
              <a:buClr>
                <a:srgbClr val="010000"/>
              </a:buClr>
            </a:pPr>
            <a:r>
              <a:rPr lang="en-US" sz="1800" smtClean="0"/>
              <a:t>Langmuir probes indicate increase in near-surface electron temperature during LLD expeiments</a:t>
            </a:r>
          </a:p>
          <a:p>
            <a:pPr lvl="1">
              <a:buClr>
                <a:srgbClr val="010000"/>
              </a:buClr>
            </a:pPr>
            <a:r>
              <a:rPr lang="en-US" sz="1400" smtClean="0"/>
              <a:t>Discharge sequence indicated decreased fueling efficiency during LLD heating (gas increased, N</a:t>
            </a:r>
            <a:r>
              <a:rPr lang="en-US" sz="1400" baseline="-25000" smtClean="0"/>
              <a:t>e</a:t>
            </a:r>
            <a:r>
              <a:rPr lang="en-US" sz="1400" smtClean="0"/>
              <a:t> constant)</a:t>
            </a:r>
          </a:p>
          <a:p>
            <a:pPr lvl="1">
              <a:buClr>
                <a:srgbClr val="010000"/>
              </a:buClr>
            </a:pPr>
            <a:r>
              <a:rPr lang="en-US" sz="1400" smtClean="0"/>
              <a:t>Non-local and classical probe interpretations applied, increase in T</a:t>
            </a:r>
            <a:r>
              <a:rPr lang="en-US" sz="1400" baseline="-25000" smtClean="0"/>
              <a:t>e</a:t>
            </a:r>
            <a:r>
              <a:rPr lang="en-US" sz="1400" smtClean="0"/>
              <a:t> consistent with increase in V</a:t>
            </a:r>
            <a:r>
              <a:rPr lang="en-US" sz="1400" baseline="-25000" smtClean="0"/>
              <a:t>p</a:t>
            </a:r>
            <a:r>
              <a:rPr lang="en-US" sz="1400" smtClean="0"/>
              <a:t>-V</a:t>
            </a:r>
            <a:r>
              <a:rPr lang="en-US" sz="1400" baseline="-25000" smtClean="0"/>
              <a:t>f</a:t>
            </a:r>
            <a:r>
              <a:rPr lang="en-US" sz="1400" smtClean="0"/>
              <a:t> difference</a:t>
            </a:r>
          </a:p>
          <a:p>
            <a:pPr lvl="1">
              <a:buClr>
                <a:srgbClr val="010000"/>
              </a:buClr>
            </a:pPr>
            <a:r>
              <a:rPr lang="en-US" sz="1400" smtClean="0"/>
              <a:t>Temperature rise occurs in hot-electron population of the distribution function</a:t>
            </a:r>
          </a:p>
          <a:p>
            <a:pPr lvl="1">
              <a:buClr>
                <a:srgbClr val="010000"/>
              </a:buClr>
            </a:pPr>
            <a:r>
              <a:rPr lang="en-US" sz="1400" smtClean="0"/>
              <a:t>Observations consistent with plasma-absorbing PFC</a:t>
            </a:r>
          </a:p>
        </p:txBody>
      </p:sp>
      <p:cxnSp>
        <p:nvCxnSpPr>
          <p:cNvPr id="2055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2056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2058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 algn="ctr">
            <a:solidFill>
              <a:srgbClr val="FDFFFF"/>
            </a:solidFill>
            <a:round/>
            <a:headEnd/>
            <a:tailEnd/>
          </a:ln>
        </p:spPr>
      </p:cxnSp>
      <p:pic>
        <p:nvPicPr>
          <p:cNvPr id="2059" name="Picture 1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1650" y="1277938"/>
            <a:ext cx="3429000" cy="240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18163" y="4164013"/>
            <a:ext cx="3429000" cy="240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17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4191000"/>
            <a:ext cx="3429000" cy="240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2" name="TextBox 19"/>
          <p:cNvSpPr txBox="1">
            <a:spLocks noChangeArrowheads="1"/>
          </p:cNvSpPr>
          <p:nvPr/>
        </p:nvSpPr>
        <p:spPr bwMode="auto">
          <a:xfrm>
            <a:off x="6300788" y="1095375"/>
            <a:ext cx="24622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Floating and Plasma Potentials</a:t>
            </a:r>
          </a:p>
        </p:txBody>
      </p:sp>
      <p:sp>
        <p:nvSpPr>
          <p:cNvPr id="2063" name="TextBox 20"/>
          <p:cNvSpPr txBox="1">
            <a:spLocks noChangeArrowheads="1"/>
          </p:cNvSpPr>
          <p:nvPr/>
        </p:nvSpPr>
        <p:spPr bwMode="auto">
          <a:xfrm>
            <a:off x="6248400" y="4038600"/>
            <a:ext cx="26035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Inferred temperature in near-SOL</a:t>
            </a:r>
          </a:p>
        </p:txBody>
      </p:sp>
      <p:sp>
        <p:nvSpPr>
          <p:cNvPr id="2064" name="TextBox 21"/>
          <p:cNvSpPr txBox="1">
            <a:spLocks noChangeArrowheads="1"/>
          </p:cNvSpPr>
          <p:nvPr/>
        </p:nvSpPr>
        <p:spPr bwMode="auto">
          <a:xfrm>
            <a:off x="685800" y="3886200"/>
            <a:ext cx="3429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tx1"/>
                </a:solidFill>
              </a:rPr>
              <a:t>Difference in potentials most strongly correlated with hot-electron energy fraction</a:t>
            </a:r>
          </a:p>
        </p:txBody>
      </p:sp>
      <p:sp>
        <p:nvSpPr>
          <p:cNvPr id="2065" name="TextBox 22"/>
          <p:cNvSpPr txBox="1">
            <a:spLocks noChangeArrowheads="1"/>
          </p:cNvSpPr>
          <p:nvPr/>
        </p:nvSpPr>
        <p:spPr bwMode="auto">
          <a:xfrm>
            <a:off x="3810000" y="6248400"/>
            <a:ext cx="2641600" cy="246063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i="0">
                <a:solidFill>
                  <a:schemeClr val="tx1"/>
                </a:solidFill>
              </a:rPr>
              <a:t>M.A. Jaworski, ISLA oral, FED submitted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 anchor="t"/>
          <a:lstStyle/>
          <a:p>
            <a:r>
              <a:rPr lang="en-US" dirty="0" smtClean="0"/>
              <a:t>LLD surface was not pure Li</a:t>
            </a:r>
          </a:p>
        </p:txBody>
      </p:sp>
      <p:pic>
        <p:nvPicPr>
          <p:cNvPr id="9219" name="Picture 4" descr="IMG_0293.JPG"/>
          <p:cNvPicPr>
            <a:picLocks noChangeAspect="1"/>
          </p:cNvPicPr>
          <p:nvPr/>
        </p:nvPicPr>
        <p:blipFill>
          <a:blip r:embed="rId3" cstate="print"/>
          <a:srcRect t="7654" b="1923"/>
          <a:stretch>
            <a:fillRect/>
          </a:stretch>
        </p:blipFill>
        <p:spPr bwMode="auto">
          <a:xfrm>
            <a:off x="4678363" y="1219200"/>
            <a:ext cx="4389437" cy="264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Rectangle 10"/>
          <p:cNvSpPr>
            <a:spLocks noChangeArrowheads="1"/>
          </p:cNvSpPr>
          <p:nvPr/>
        </p:nvSpPr>
        <p:spPr bwMode="auto">
          <a:xfrm>
            <a:off x="4419600" y="4343400"/>
            <a:ext cx="47244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800" b="0" i="0">
                <a:solidFill>
                  <a:schemeClr val="accent2"/>
                </a:solidFill>
                <a:latin typeface="Calibri" pitchFamily="34" charset="0"/>
              </a:rPr>
              <a:t> LLD surface converted to  Li</a:t>
            </a:r>
            <a:r>
              <a:rPr lang="en-US" sz="1800" b="0" i="0" baseline="-25000">
                <a:solidFill>
                  <a:schemeClr val="accent2"/>
                </a:solidFill>
                <a:latin typeface="Calibri" pitchFamily="34" charset="0"/>
              </a:rPr>
              <a:t>2</a:t>
            </a:r>
            <a:r>
              <a:rPr lang="en-US" sz="1800" b="0" i="0">
                <a:solidFill>
                  <a:schemeClr val="accent2"/>
                </a:solidFill>
                <a:latin typeface="Calibri" pitchFamily="34" charset="0"/>
              </a:rPr>
              <a:t>CO</a:t>
            </a:r>
            <a:r>
              <a:rPr lang="en-US" sz="1800" b="0" i="0" baseline="-25000">
                <a:solidFill>
                  <a:schemeClr val="accent2"/>
                </a:solidFill>
                <a:latin typeface="Calibri" pitchFamily="34" charset="0"/>
              </a:rPr>
              <a:t>3</a:t>
            </a:r>
            <a:r>
              <a:rPr lang="en-US" sz="1800" b="0" i="0">
                <a:solidFill>
                  <a:schemeClr val="accent2"/>
                </a:solidFill>
                <a:latin typeface="Calibri" pitchFamily="34" charset="0"/>
              </a:rPr>
              <a:t> following vent</a:t>
            </a:r>
          </a:p>
          <a:p>
            <a:pPr>
              <a:buFont typeface="Arial" pitchFamily="34" charset="0"/>
              <a:buChar char="•"/>
            </a:pPr>
            <a:r>
              <a:rPr lang="en-US" sz="1800" b="0" i="0">
                <a:latin typeface="Calibri" pitchFamily="34" charset="0"/>
              </a:rPr>
              <a:t> LLD edges exhibit evidence of sputtered</a:t>
            </a:r>
            <a:br>
              <a:rPr lang="en-US" sz="1800" b="0" i="0">
                <a:latin typeface="Calibri" pitchFamily="34" charset="0"/>
              </a:rPr>
            </a:br>
            <a:r>
              <a:rPr lang="en-US" sz="1800" b="0" i="0">
                <a:latin typeface="Calibri" pitchFamily="34" charset="0"/>
              </a:rPr>
              <a:t>  graphite from plate to graphite tile (vessel-</a:t>
            </a:r>
            <a:br>
              <a:rPr lang="en-US" sz="1800" b="0" i="0">
                <a:latin typeface="Calibri" pitchFamily="34" charset="0"/>
              </a:rPr>
            </a:br>
            <a:r>
              <a:rPr lang="en-US" sz="1800" b="0" i="0">
                <a:latin typeface="Calibri" pitchFamily="34" charset="0"/>
              </a:rPr>
              <a:t>  ground) arcing.</a:t>
            </a:r>
          </a:p>
          <a:p>
            <a:pPr>
              <a:buFont typeface="Arial" pitchFamily="34" charset="0"/>
              <a:buChar char="•"/>
            </a:pPr>
            <a:r>
              <a:rPr lang="en-US" sz="1800" b="0" i="0">
                <a:latin typeface="Calibri" pitchFamily="34" charset="0"/>
              </a:rPr>
              <a:t> Acetic acid tests on the LLD after run suggests</a:t>
            </a:r>
            <a:br>
              <a:rPr lang="en-US" sz="1800" b="0" i="0">
                <a:latin typeface="Calibri" pitchFamily="34" charset="0"/>
              </a:rPr>
            </a:br>
            <a:r>
              <a:rPr lang="en-US" sz="1800" b="0" i="0">
                <a:latin typeface="Calibri" pitchFamily="34" charset="0"/>
              </a:rPr>
              <a:t> that Li does wick into Mo pores and is depleted</a:t>
            </a:r>
            <a:br>
              <a:rPr lang="en-US" sz="1800" b="0" i="0">
                <a:latin typeface="Calibri" pitchFamily="34" charset="0"/>
              </a:rPr>
            </a:br>
            <a:r>
              <a:rPr lang="en-US" sz="1800" b="0" i="0">
                <a:latin typeface="Calibri" pitchFamily="34" charset="0"/>
              </a:rPr>
              <a:t> from the surface at blackened region.</a:t>
            </a:r>
          </a:p>
          <a:p>
            <a:pPr>
              <a:buFont typeface="Arial" pitchFamily="34" charset="0"/>
              <a:buChar char="•"/>
            </a:pPr>
            <a:r>
              <a:rPr lang="en-US" sz="1800" b="0" i="0">
                <a:latin typeface="Calibri" pitchFamily="34" charset="0"/>
              </a:rPr>
              <a:t> Reactions with residual gasses also likely</a:t>
            </a:r>
          </a:p>
        </p:txBody>
      </p:sp>
      <p:sp>
        <p:nvSpPr>
          <p:cNvPr id="9224" name="Content Placeholder 2"/>
          <p:cNvSpPr txBox="1">
            <a:spLocks/>
          </p:cNvSpPr>
          <p:nvPr/>
        </p:nvSpPr>
        <p:spPr bwMode="auto">
          <a:xfrm>
            <a:off x="76200" y="5257800"/>
            <a:ext cx="4114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800" b="0" i="0">
                <a:solidFill>
                  <a:schemeClr val="accent2"/>
                </a:solidFill>
                <a:latin typeface="Calibri" pitchFamily="34" charset="0"/>
              </a:rPr>
              <a:t>•	Carbon, lithium, and deuterium emission extends across LLD surface after overnight Li evaporation.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1800" b="0" i="0">
                <a:solidFill>
                  <a:schemeClr val="accent2"/>
                </a:solidFill>
                <a:latin typeface="Calibri" pitchFamily="34" charset="0"/>
              </a:rPr>
              <a:t>• 	No marked change at LLD location</a:t>
            </a:r>
            <a:endParaRPr lang="en-US" sz="1800" b="0" i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9225" name="TextBox 10"/>
          <p:cNvSpPr txBox="1">
            <a:spLocks noChangeArrowheads="1"/>
          </p:cNvSpPr>
          <p:nvPr/>
        </p:nvSpPr>
        <p:spPr bwMode="auto">
          <a:xfrm>
            <a:off x="5257800" y="914400"/>
            <a:ext cx="29956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 i="0">
                <a:solidFill>
                  <a:srgbClr val="000000"/>
                </a:solidFill>
              </a:rPr>
              <a:t>LLD after vent at end of run</a:t>
            </a:r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4495800" y="3886200"/>
            <a:ext cx="4419600" cy="457200"/>
            <a:chOff x="4495800" y="4027488"/>
            <a:chExt cx="4419600" cy="456644"/>
          </a:xfrm>
        </p:grpSpPr>
        <p:cxnSp>
          <p:nvCxnSpPr>
            <p:cNvPr id="9229" name="Straight Connector 14"/>
            <p:cNvCxnSpPr>
              <a:cxnSpLocks noChangeShapeType="1"/>
            </p:cNvCxnSpPr>
            <p:nvPr/>
          </p:nvCxnSpPr>
          <p:spPr bwMode="auto">
            <a:xfrm>
              <a:off x="4572000" y="4114800"/>
              <a:ext cx="4343400" cy="158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9230" name="Straight Connector 16"/>
            <p:cNvCxnSpPr>
              <a:cxnSpLocks noChangeShapeType="1"/>
            </p:cNvCxnSpPr>
            <p:nvPr/>
          </p:nvCxnSpPr>
          <p:spPr bwMode="auto">
            <a:xfrm rot="5400000">
              <a:off x="4685110" y="4080272"/>
              <a:ext cx="69056" cy="158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9231" name="Straight Connector 18"/>
            <p:cNvCxnSpPr>
              <a:cxnSpLocks noChangeShapeType="1"/>
            </p:cNvCxnSpPr>
            <p:nvPr/>
          </p:nvCxnSpPr>
          <p:spPr bwMode="auto">
            <a:xfrm rot="5400000">
              <a:off x="5350669" y="4079875"/>
              <a:ext cx="69850" cy="158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9232" name="Straight Connector 19"/>
            <p:cNvCxnSpPr>
              <a:cxnSpLocks noChangeShapeType="1"/>
            </p:cNvCxnSpPr>
            <p:nvPr/>
          </p:nvCxnSpPr>
          <p:spPr bwMode="auto">
            <a:xfrm rot="5400000">
              <a:off x="6007497" y="4077097"/>
              <a:ext cx="75406" cy="158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9233" name="Straight Connector 20"/>
            <p:cNvCxnSpPr>
              <a:cxnSpLocks noChangeShapeType="1"/>
            </p:cNvCxnSpPr>
            <p:nvPr/>
          </p:nvCxnSpPr>
          <p:spPr bwMode="auto">
            <a:xfrm rot="5400000">
              <a:off x="7347347" y="4070747"/>
              <a:ext cx="88106" cy="158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9234" name="Straight Connector 21"/>
            <p:cNvCxnSpPr>
              <a:cxnSpLocks noChangeShapeType="1"/>
            </p:cNvCxnSpPr>
            <p:nvPr/>
          </p:nvCxnSpPr>
          <p:spPr bwMode="auto">
            <a:xfrm rot="5400000">
              <a:off x="8671719" y="4073525"/>
              <a:ext cx="82550" cy="158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9235" name="Straight Connector 22"/>
            <p:cNvCxnSpPr>
              <a:cxnSpLocks noChangeShapeType="1"/>
            </p:cNvCxnSpPr>
            <p:nvPr/>
          </p:nvCxnSpPr>
          <p:spPr bwMode="auto">
            <a:xfrm rot="5400000">
              <a:off x="7969647" y="4082653"/>
              <a:ext cx="63500" cy="794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9236" name="TextBox 23"/>
            <p:cNvSpPr txBox="1">
              <a:spLocks noChangeArrowheads="1"/>
            </p:cNvSpPr>
            <p:nvPr/>
          </p:nvSpPr>
          <p:spPr bwMode="auto">
            <a:xfrm>
              <a:off x="4495800" y="4114800"/>
              <a:ext cx="44142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0" i="0">
                  <a:solidFill>
                    <a:schemeClr val="tx1"/>
                  </a:solidFill>
                </a:rPr>
                <a:t>60</a:t>
              </a:r>
            </a:p>
          </p:txBody>
        </p:sp>
        <p:sp>
          <p:nvSpPr>
            <p:cNvPr id="9237" name="TextBox 24"/>
            <p:cNvSpPr txBox="1">
              <a:spLocks noChangeArrowheads="1"/>
            </p:cNvSpPr>
            <p:nvPr/>
          </p:nvSpPr>
          <p:spPr bwMode="auto">
            <a:xfrm>
              <a:off x="7162800" y="4050268"/>
              <a:ext cx="4572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800" b="0" i="0">
                  <a:solidFill>
                    <a:schemeClr val="tx1"/>
                  </a:solidFill>
                </a:rPr>
                <a:t>80</a:t>
              </a:r>
            </a:p>
          </p:txBody>
        </p:sp>
        <p:cxnSp>
          <p:nvCxnSpPr>
            <p:cNvPr id="9238" name="Straight Connector 36"/>
            <p:cNvCxnSpPr>
              <a:cxnSpLocks noChangeShapeType="1"/>
            </p:cNvCxnSpPr>
            <p:nvPr/>
          </p:nvCxnSpPr>
          <p:spPr bwMode="auto">
            <a:xfrm rot="5400000" flipH="1" flipV="1">
              <a:off x="6668294" y="4076700"/>
              <a:ext cx="76200" cy="158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9227" name="TextBox 40"/>
          <p:cNvSpPr txBox="1">
            <a:spLocks noChangeArrowheads="1"/>
          </p:cNvSpPr>
          <p:nvPr/>
        </p:nvSpPr>
        <p:spPr bwMode="auto">
          <a:xfrm>
            <a:off x="5486400" y="3962400"/>
            <a:ext cx="11525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 i="0">
                <a:solidFill>
                  <a:srgbClr val="000000"/>
                </a:solidFill>
              </a:rPr>
              <a:t>Radius (cm)</a:t>
            </a:r>
          </a:p>
        </p:txBody>
      </p:sp>
      <p:pic>
        <p:nvPicPr>
          <p:cNvPr id="9228" name="Picture 41" descr="Scotti LLD_Charles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143000"/>
            <a:ext cx="3657600" cy="393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Schedule for NSTX Upgrade elements (new CS + 2</a:t>
            </a:r>
            <a:r>
              <a:rPr lang="en-US" baseline="30000" dirty="0" smtClean="0"/>
              <a:t>nd</a:t>
            </a:r>
            <a:r>
              <a:rPr lang="en-US" dirty="0" smtClean="0"/>
              <a:t> NBI) </a:t>
            </a:r>
            <a:br>
              <a:rPr lang="en-US" dirty="0" smtClean="0"/>
            </a:br>
            <a:r>
              <a:rPr lang="en-US" dirty="0" smtClean="0"/>
              <a:t>has changed substantially since 5 year plan proposal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4114800"/>
            <a:ext cx="8991600" cy="2362200"/>
          </a:xfrm>
        </p:spPr>
        <p:txBody>
          <a:bodyPr/>
          <a:lstStyle/>
          <a:p>
            <a:pPr marL="228600" indent="-228600">
              <a:lnSpc>
                <a:spcPts val="2400"/>
              </a:lnSpc>
            </a:pPr>
            <a:r>
              <a:rPr lang="en-US" sz="2000" dirty="0" smtClean="0"/>
              <a:t>More cost effective, faster to implement new CS + 2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NBI in single outage</a:t>
            </a:r>
          </a:p>
          <a:p>
            <a:pPr marL="228600" lvl="1" indent="-228600">
              <a:lnSpc>
                <a:spcPts val="2400"/>
              </a:lnSpc>
              <a:buFontTx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Upgrade project approved, approaching CD-3, highest NSTX priority</a:t>
            </a:r>
          </a:p>
          <a:p>
            <a:pPr marL="228600" indent="-228600">
              <a:lnSpc>
                <a:spcPts val="2400"/>
              </a:lnSpc>
            </a:pPr>
            <a:r>
              <a:rPr lang="en-US" sz="2000" dirty="0" smtClean="0"/>
              <a:t>Impact on original 5 year plan goals and schedule:</a:t>
            </a:r>
          </a:p>
          <a:p>
            <a:pPr marL="628650" lvl="1" indent="-228600">
              <a:lnSpc>
                <a:spcPct val="90000"/>
              </a:lnSpc>
            </a:pPr>
            <a:r>
              <a:rPr lang="en-US" sz="1800" dirty="0" smtClean="0"/>
              <a:t>Higher B</a:t>
            </a:r>
            <a:r>
              <a:rPr lang="en-US" sz="1800" baseline="-25000" dirty="0" smtClean="0"/>
              <a:t>T</a:t>
            </a:r>
            <a:r>
              <a:rPr lang="en-US" sz="1800" dirty="0" smtClean="0"/>
              <a:t> = 1T not available in 2012 – impacts all research planned for 2012</a:t>
            </a:r>
          </a:p>
          <a:p>
            <a:pPr marL="628650" lvl="1" indent="-228600">
              <a:lnSpc>
                <a:spcPct val="90000"/>
              </a:lnSpc>
            </a:pPr>
            <a:r>
              <a:rPr lang="en-US" sz="1800" dirty="0" smtClean="0"/>
              <a:t>ECH/EBW deferred due to funding limitations </a:t>
            </a:r>
          </a:p>
          <a:p>
            <a:pPr marL="628650" lvl="1" indent="-228600">
              <a:lnSpc>
                <a:spcPct val="90000"/>
              </a:lnSpc>
            </a:pPr>
            <a:r>
              <a:rPr lang="en-US" sz="1800" dirty="0" smtClean="0"/>
              <a:t>Plasma guns deferred due to technical readiness / time constraints</a:t>
            </a:r>
          </a:p>
          <a:p>
            <a:pPr marL="628650" lvl="1" indent="-228600">
              <a:lnSpc>
                <a:spcPct val="90000"/>
              </a:lnSpc>
            </a:pPr>
            <a:r>
              <a:rPr lang="en-US" sz="1800" dirty="0" smtClean="0"/>
              <a:t>Less run-time in 2012, no run-time in 2013 </a:t>
            </a:r>
            <a:r>
              <a:rPr lang="en-US" sz="1800" dirty="0" smtClean="0">
                <a:sym typeface="Wingdings" pitchFamily="2" charset="2"/>
              </a:rPr>
              <a:t> ~3/4</a:t>
            </a:r>
            <a:r>
              <a:rPr lang="en-US" sz="1800" dirty="0" smtClean="0"/>
              <a:t> of originally planned run-time</a:t>
            </a:r>
            <a:endParaRPr lang="en-US" sz="1800" dirty="0"/>
          </a:p>
        </p:txBody>
      </p:sp>
      <p:grpSp>
        <p:nvGrpSpPr>
          <p:cNvPr id="72" name="Group 71"/>
          <p:cNvGrpSpPr/>
          <p:nvPr/>
        </p:nvGrpSpPr>
        <p:grpSpPr>
          <a:xfrm>
            <a:off x="76200" y="2571691"/>
            <a:ext cx="8662122" cy="1314509"/>
            <a:chOff x="0" y="2362200"/>
            <a:chExt cx="8662122" cy="1314509"/>
          </a:xfrm>
        </p:grpSpPr>
        <p:sp>
          <p:nvSpPr>
            <p:cNvPr id="5" name="Rectangle 9"/>
            <p:cNvSpPr>
              <a:spLocks noChangeArrowheads="1"/>
            </p:cNvSpPr>
            <p:nvPr/>
          </p:nvSpPr>
          <p:spPr bwMode="auto">
            <a:xfrm>
              <a:off x="2797183" y="3199266"/>
              <a:ext cx="535738" cy="3175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  <a:defRPr/>
              </a:pPr>
              <a:endParaRPr lang="en-US" i="0">
                <a:latin typeface="Helvetica" charset="0"/>
                <a:ea typeface="+mn-ea"/>
              </a:endParaRPr>
            </a:p>
          </p:txBody>
        </p:sp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2802835" y="3188154"/>
              <a:ext cx="562788" cy="339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altLang="ja-JP" sz="1600" i="0" dirty="0" smtClean="0"/>
                <a:t>17</a:t>
              </a:r>
              <a:endParaRPr lang="en-US" sz="2000" i="0" dirty="0"/>
            </a:p>
          </p:txBody>
        </p:sp>
        <p:sp>
          <p:nvSpPr>
            <p:cNvPr id="7" name="Rectangle 11"/>
            <p:cNvSpPr>
              <a:spLocks noChangeArrowheads="1"/>
            </p:cNvSpPr>
            <p:nvPr/>
          </p:nvSpPr>
          <p:spPr bwMode="auto">
            <a:xfrm>
              <a:off x="3496547" y="3199266"/>
              <a:ext cx="251959" cy="3175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  <a:defRPr/>
              </a:pPr>
              <a:endParaRPr lang="en-US" i="0">
                <a:latin typeface="Helvetica" charset="0"/>
                <a:ea typeface="+mn-ea"/>
              </a:endParaRPr>
            </a:p>
          </p:txBody>
        </p:sp>
        <p:sp>
          <p:nvSpPr>
            <p:cNvPr id="8" name="Rectangle 11"/>
            <p:cNvSpPr>
              <a:spLocks noChangeArrowheads="1"/>
            </p:cNvSpPr>
            <p:nvPr/>
          </p:nvSpPr>
          <p:spPr bwMode="auto">
            <a:xfrm>
              <a:off x="4344260" y="3199266"/>
              <a:ext cx="430921" cy="3048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  <a:defRPr/>
              </a:pPr>
              <a:endParaRPr lang="en-US" i="0">
                <a:latin typeface="Helvetica" charset="0"/>
                <a:ea typeface="+mn-ea"/>
              </a:endParaRPr>
            </a:p>
          </p:txBody>
        </p:sp>
        <p:sp>
          <p:nvSpPr>
            <p:cNvPr id="9" name="Rectangle 2"/>
            <p:cNvSpPr>
              <a:spLocks noChangeArrowheads="1"/>
            </p:cNvSpPr>
            <p:nvPr/>
          </p:nvSpPr>
          <p:spPr bwMode="auto">
            <a:xfrm>
              <a:off x="3428259" y="2721977"/>
              <a:ext cx="1346922" cy="4191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  <a:defRPr/>
              </a:pPr>
              <a:endParaRPr lang="en-US" i="0">
                <a:latin typeface="Helvetica" charset="0"/>
                <a:ea typeface="+mn-ea"/>
              </a:endParaRPr>
            </a:p>
          </p:txBody>
        </p:sp>
        <p:sp>
          <p:nvSpPr>
            <p:cNvPr id="10" name="Rectangle 3"/>
            <p:cNvSpPr>
              <a:spLocks noChangeArrowheads="1"/>
            </p:cNvSpPr>
            <p:nvPr/>
          </p:nvSpPr>
          <p:spPr bwMode="auto">
            <a:xfrm>
              <a:off x="734415" y="2721977"/>
              <a:ext cx="1346922" cy="4191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  <a:defRPr/>
              </a:pPr>
              <a:endParaRPr lang="en-US" i="0">
                <a:latin typeface="Helvetica" charset="0"/>
                <a:ea typeface="+mn-ea"/>
              </a:endParaRPr>
            </a:p>
          </p:txBody>
        </p:sp>
        <p:sp>
          <p:nvSpPr>
            <p:cNvPr id="11" name="Rectangle 4"/>
            <p:cNvSpPr>
              <a:spLocks noChangeArrowheads="1"/>
            </p:cNvSpPr>
            <p:nvPr/>
          </p:nvSpPr>
          <p:spPr bwMode="auto">
            <a:xfrm>
              <a:off x="2081337" y="2721977"/>
              <a:ext cx="1346922" cy="4191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  <a:defRPr/>
              </a:pPr>
              <a:endParaRPr lang="en-US" i="0">
                <a:latin typeface="Helvetica" charset="0"/>
                <a:ea typeface="+mn-ea"/>
              </a:endParaRPr>
            </a:p>
          </p:txBody>
        </p:sp>
        <p:sp>
          <p:nvSpPr>
            <p:cNvPr id="12" name="Text Box 5"/>
            <p:cNvSpPr txBox="1">
              <a:spLocks noChangeArrowheads="1"/>
            </p:cNvSpPr>
            <p:nvPr/>
          </p:nvSpPr>
          <p:spPr bwMode="auto">
            <a:xfrm>
              <a:off x="1052307" y="2734677"/>
              <a:ext cx="86453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  <a:defRPr/>
              </a:pPr>
              <a:r>
                <a:rPr lang="en-US" sz="2000" i="0" dirty="0">
                  <a:latin typeface="Helvetica" charset="0"/>
                  <a:ea typeface="ＭＳ Ｐゴシック" charset="-128"/>
                  <a:cs typeface="ＭＳ Ｐゴシック" charset="-128"/>
                </a:rPr>
                <a:t>FY 09</a:t>
              </a:r>
            </a:p>
          </p:txBody>
        </p:sp>
        <p:sp>
          <p:nvSpPr>
            <p:cNvPr id="13" name="Text Box 6"/>
            <p:cNvSpPr txBox="1">
              <a:spLocks noChangeArrowheads="1"/>
            </p:cNvSpPr>
            <p:nvPr/>
          </p:nvSpPr>
          <p:spPr bwMode="auto">
            <a:xfrm>
              <a:off x="2408648" y="2721977"/>
              <a:ext cx="86453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2000" i="0" dirty="0"/>
                <a:t>FY 10</a:t>
              </a:r>
            </a:p>
          </p:txBody>
        </p:sp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>
              <a:off x="3767344" y="2721977"/>
              <a:ext cx="84548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2000" i="0" dirty="0"/>
                <a:t>FY 11</a:t>
              </a:r>
            </a:p>
          </p:txBody>
        </p:sp>
        <p:sp>
          <p:nvSpPr>
            <p:cNvPr id="15" name="Text Box 12"/>
            <p:cNvSpPr txBox="1">
              <a:spLocks noChangeArrowheads="1"/>
            </p:cNvSpPr>
            <p:nvPr/>
          </p:nvSpPr>
          <p:spPr bwMode="auto">
            <a:xfrm>
              <a:off x="3496547" y="3189741"/>
              <a:ext cx="35618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1600" i="0"/>
                <a:t>4</a:t>
              </a:r>
              <a:r>
                <a:rPr lang="en-US" sz="1600" i="0">
                  <a:solidFill>
                    <a:srgbClr val="3333FF"/>
                  </a:solidFill>
                </a:rPr>
                <a:t> </a:t>
              </a:r>
              <a:endParaRPr lang="en-US" sz="2000" i="0"/>
            </a:p>
          </p:txBody>
        </p:sp>
        <p:sp>
          <p:nvSpPr>
            <p:cNvPr id="16" name="Text Box 12"/>
            <p:cNvSpPr txBox="1">
              <a:spLocks noChangeArrowheads="1"/>
            </p:cNvSpPr>
            <p:nvPr/>
          </p:nvSpPr>
          <p:spPr bwMode="auto">
            <a:xfrm>
              <a:off x="4343400" y="3189741"/>
              <a:ext cx="4700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1600" i="0" dirty="0"/>
                <a:t>10</a:t>
              </a:r>
              <a:r>
                <a:rPr lang="en-US" sz="1600" i="0" dirty="0">
                  <a:solidFill>
                    <a:srgbClr val="3333FF"/>
                  </a:solidFill>
                </a:rPr>
                <a:t> </a:t>
              </a:r>
              <a:endParaRPr lang="en-US" sz="2000" i="0" dirty="0"/>
            </a:p>
          </p:txBody>
        </p:sp>
        <p:sp>
          <p:nvSpPr>
            <p:cNvPr id="17" name="Rectangle 2"/>
            <p:cNvSpPr>
              <a:spLocks noChangeArrowheads="1"/>
            </p:cNvSpPr>
            <p:nvPr/>
          </p:nvSpPr>
          <p:spPr bwMode="auto">
            <a:xfrm>
              <a:off x="4775181" y="2721977"/>
              <a:ext cx="1346922" cy="4191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  <a:defRPr/>
              </a:pPr>
              <a:endParaRPr lang="en-US" i="0">
                <a:latin typeface="Helvetica" charset="0"/>
                <a:ea typeface="+mn-ea"/>
              </a:endParaRPr>
            </a:p>
          </p:txBody>
        </p:sp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>
              <a:off x="5055704" y="2721977"/>
              <a:ext cx="86453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2000" i="0" dirty="0"/>
                <a:t>FY 12</a:t>
              </a:r>
            </a:p>
          </p:txBody>
        </p:sp>
        <p:sp>
          <p:nvSpPr>
            <p:cNvPr id="19" name="Rectangle 19"/>
            <p:cNvSpPr>
              <a:spLocks noChangeArrowheads="1"/>
            </p:cNvSpPr>
            <p:nvPr/>
          </p:nvSpPr>
          <p:spPr bwMode="auto">
            <a:xfrm>
              <a:off x="1167690" y="3197679"/>
              <a:ext cx="734685" cy="314325"/>
            </a:xfrm>
            <a:prstGeom prst="rect">
              <a:avLst/>
            </a:prstGeom>
            <a:solidFill>
              <a:srgbClr val="ADADEB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  <a:buFontTx/>
                <a:buChar char="•"/>
              </a:pPr>
              <a:endParaRPr lang="en-US" i="0"/>
            </a:p>
          </p:txBody>
        </p:sp>
        <p:sp>
          <p:nvSpPr>
            <p:cNvPr id="20" name="Text Box 20"/>
            <p:cNvSpPr txBox="1">
              <a:spLocks noChangeArrowheads="1"/>
            </p:cNvSpPr>
            <p:nvPr/>
          </p:nvSpPr>
          <p:spPr bwMode="auto">
            <a:xfrm>
              <a:off x="1356071" y="3188154"/>
              <a:ext cx="41229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i="0" dirty="0" smtClean="0">
                  <a:solidFill>
                    <a:schemeClr val="accent2"/>
                  </a:solidFill>
                  <a:latin typeface="+mn-lt"/>
                </a:rPr>
                <a:t>16</a:t>
              </a:r>
              <a:endParaRPr lang="en-US" sz="2000" b="0" i="0" dirty="0">
                <a:solidFill>
                  <a:schemeClr val="accent2"/>
                </a:solidFill>
                <a:latin typeface="+mn-lt"/>
              </a:endParaRPr>
            </a:p>
          </p:txBody>
        </p:sp>
        <p:sp>
          <p:nvSpPr>
            <p:cNvPr id="21" name="Text Box 85"/>
            <p:cNvSpPr txBox="1">
              <a:spLocks noChangeArrowheads="1"/>
            </p:cNvSpPr>
            <p:nvPr/>
          </p:nvSpPr>
          <p:spPr bwMode="auto">
            <a:xfrm>
              <a:off x="5647423" y="3445877"/>
              <a:ext cx="2201177" cy="2308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marL="177800" indent="-177800" algn="ctr">
                <a:lnSpc>
                  <a:spcPts val="1800"/>
                </a:lnSpc>
              </a:pPr>
              <a:r>
                <a:rPr lang="en-US" sz="1600" i="0" dirty="0" smtClean="0">
                  <a:solidFill>
                    <a:srgbClr val="FF0000"/>
                  </a:solidFill>
                </a:rPr>
                <a:t>New CS + 2</a:t>
              </a:r>
              <a:r>
                <a:rPr lang="en-US" sz="1600" i="0" baseline="30000" dirty="0" smtClean="0">
                  <a:solidFill>
                    <a:srgbClr val="FF0000"/>
                  </a:solidFill>
                </a:rPr>
                <a:t>nd</a:t>
              </a:r>
              <a:r>
                <a:rPr lang="en-US" sz="1600" i="0" dirty="0" smtClean="0">
                  <a:solidFill>
                    <a:srgbClr val="FF0000"/>
                  </a:solidFill>
                </a:rPr>
                <a:t> NBI </a:t>
              </a:r>
              <a:endParaRPr lang="en-US" sz="1600" i="0" dirty="0">
                <a:solidFill>
                  <a:srgbClr val="FF0000"/>
                </a:solidFill>
              </a:endParaRPr>
            </a:p>
          </p:txBody>
        </p:sp>
        <p:sp>
          <p:nvSpPr>
            <p:cNvPr id="22" name="Right Arrow 138"/>
            <p:cNvSpPr>
              <a:spLocks noChangeArrowheads="1"/>
            </p:cNvSpPr>
            <p:nvPr/>
          </p:nvSpPr>
          <p:spPr bwMode="auto">
            <a:xfrm>
              <a:off x="5434841" y="3293477"/>
              <a:ext cx="2794759" cy="135523"/>
            </a:xfrm>
            <a:prstGeom prst="rightArrow">
              <a:avLst>
                <a:gd name="adj1" fmla="val 50000"/>
                <a:gd name="adj2" fmla="val 49980"/>
              </a:avLst>
            </a:prstGeom>
            <a:solidFill>
              <a:srgbClr val="FF0000"/>
            </a:solidFill>
            <a:ln w="158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 i="0"/>
            </a:p>
          </p:txBody>
        </p:sp>
        <p:sp>
          <p:nvSpPr>
            <p:cNvPr id="23" name="Rectangle 2"/>
            <p:cNvSpPr>
              <a:spLocks noChangeArrowheads="1"/>
            </p:cNvSpPr>
            <p:nvPr/>
          </p:nvSpPr>
          <p:spPr bwMode="auto">
            <a:xfrm>
              <a:off x="6027913" y="2721977"/>
              <a:ext cx="1346922" cy="4191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  <a:defRPr/>
              </a:pPr>
              <a:endParaRPr lang="en-US" i="0">
                <a:latin typeface="Helvetica" charset="0"/>
                <a:ea typeface="+mn-ea"/>
              </a:endParaRPr>
            </a:p>
          </p:txBody>
        </p:sp>
        <p:sp>
          <p:nvSpPr>
            <p:cNvPr id="24" name="Text Box 7"/>
            <p:cNvSpPr txBox="1">
              <a:spLocks noChangeArrowheads="1"/>
            </p:cNvSpPr>
            <p:nvPr/>
          </p:nvSpPr>
          <p:spPr bwMode="auto">
            <a:xfrm>
              <a:off x="6298268" y="2721977"/>
              <a:ext cx="86453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2000" i="0" dirty="0"/>
                <a:t>FY </a:t>
              </a:r>
              <a:r>
                <a:rPr lang="en-US" sz="2000" i="0" dirty="0" smtClean="0"/>
                <a:t>13</a:t>
              </a:r>
              <a:endParaRPr lang="en-US" sz="2000" i="0" dirty="0"/>
            </a:p>
          </p:txBody>
        </p:sp>
        <p:sp>
          <p:nvSpPr>
            <p:cNvPr id="25" name="Rectangle 11"/>
            <p:cNvSpPr>
              <a:spLocks noChangeArrowheads="1"/>
            </p:cNvSpPr>
            <p:nvPr/>
          </p:nvSpPr>
          <p:spPr bwMode="auto">
            <a:xfrm>
              <a:off x="4923183" y="3201758"/>
              <a:ext cx="430921" cy="3048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  <a:defRPr/>
              </a:pPr>
              <a:endParaRPr lang="en-US" i="0">
                <a:latin typeface="Helvetica" charset="0"/>
                <a:ea typeface="+mn-ea"/>
              </a:endParaRPr>
            </a:p>
          </p:txBody>
        </p:sp>
        <p:sp>
          <p:nvSpPr>
            <p:cNvPr id="26" name="Text Box 12"/>
            <p:cNvSpPr txBox="1">
              <a:spLocks noChangeArrowheads="1"/>
            </p:cNvSpPr>
            <p:nvPr/>
          </p:nvSpPr>
          <p:spPr bwMode="auto">
            <a:xfrm>
              <a:off x="4979697" y="3192233"/>
              <a:ext cx="4700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1600" i="0"/>
                <a:t>10</a:t>
              </a:r>
              <a:r>
                <a:rPr lang="en-US" sz="1600" i="0">
                  <a:solidFill>
                    <a:srgbClr val="3333FF"/>
                  </a:solidFill>
                </a:rPr>
                <a:t> </a:t>
              </a:r>
              <a:endParaRPr lang="en-US" sz="2000" i="0"/>
            </a:p>
          </p:txBody>
        </p:sp>
        <p:sp>
          <p:nvSpPr>
            <p:cNvPr id="27" name="Text Box 8"/>
            <p:cNvSpPr txBox="1">
              <a:spLocks noChangeArrowheads="1"/>
            </p:cNvSpPr>
            <p:nvPr/>
          </p:nvSpPr>
          <p:spPr bwMode="auto">
            <a:xfrm>
              <a:off x="0" y="3217277"/>
              <a:ext cx="114631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rIns="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400" i="0" dirty="0"/>
                <a:t>Run Weeks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02573" y="2362200"/>
              <a:ext cx="52886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n-US" sz="2000" i="0" dirty="0" smtClean="0">
                  <a:solidFill>
                    <a:schemeClr val="tx1"/>
                  </a:solidFill>
                </a:rPr>
                <a:t> Present run-time and Upgrade schedule:</a:t>
              </a:r>
              <a:endParaRPr lang="en-US" sz="2000" i="0" dirty="0">
                <a:solidFill>
                  <a:schemeClr val="tx1"/>
                </a:solidFill>
              </a:endParaRPr>
            </a:p>
          </p:txBody>
        </p:sp>
        <p:sp>
          <p:nvSpPr>
            <p:cNvPr id="57" name="Rectangle 2"/>
            <p:cNvSpPr>
              <a:spLocks noChangeArrowheads="1"/>
            </p:cNvSpPr>
            <p:nvPr/>
          </p:nvSpPr>
          <p:spPr bwMode="auto">
            <a:xfrm>
              <a:off x="7315200" y="2721977"/>
              <a:ext cx="1346922" cy="4191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  <a:defRPr/>
              </a:pPr>
              <a:endParaRPr lang="en-US" i="0">
                <a:latin typeface="Helvetica" charset="0"/>
                <a:ea typeface="+mn-ea"/>
              </a:endParaRPr>
            </a:p>
          </p:txBody>
        </p:sp>
        <p:sp>
          <p:nvSpPr>
            <p:cNvPr id="58" name="Text Box 7"/>
            <p:cNvSpPr txBox="1">
              <a:spLocks noChangeArrowheads="1"/>
            </p:cNvSpPr>
            <p:nvPr/>
          </p:nvSpPr>
          <p:spPr bwMode="auto">
            <a:xfrm>
              <a:off x="7593668" y="2721977"/>
              <a:ext cx="86453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2000" i="0" dirty="0"/>
                <a:t>FY </a:t>
              </a:r>
              <a:r>
                <a:rPr lang="en-US" sz="2000" i="0" dirty="0" smtClean="0"/>
                <a:t>14</a:t>
              </a:r>
              <a:endParaRPr lang="en-US" sz="2000" i="0" dirty="0"/>
            </a:p>
          </p:txBody>
        </p:sp>
        <p:sp>
          <p:nvSpPr>
            <p:cNvPr id="59" name="Oval 58"/>
            <p:cNvSpPr/>
            <p:nvPr/>
          </p:nvSpPr>
          <p:spPr bwMode="auto">
            <a:xfrm>
              <a:off x="8305800" y="3293477"/>
              <a:ext cx="134164" cy="152400"/>
            </a:xfrm>
            <a:prstGeom prst="ellipse">
              <a:avLst/>
            </a:prstGeom>
            <a:solidFill>
              <a:srgbClr val="FF0000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0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76200" y="1164104"/>
            <a:ext cx="8991600" cy="1331387"/>
            <a:chOff x="0" y="954613"/>
            <a:chExt cx="8991600" cy="1331387"/>
          </a:xfrm>
        </p:grpSpPr>
        <p:sp>
          <p:nvSpPr>
            <p:cNvPr id="39" name="Rectangle 9"/>
            <p:cNvSpPr>
              <a:spLocks noChangeArrowheads="1"/>
            </p:cNvSpPr>
            <p:nvPr/>
          </p:nvSpPr>
          <p:spPr bwMode="auto">
            <a:xfrm>
              <a:off x="2433190" y="1809453"/>
              <a:ext cx="542378" cy="3175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  <a:defRPr/>
              </a:pPr>
              <a:endParaRPr lang="en-US" i="0">
                <a:latin typeface="Helvetica" charset="0"/>
                <a:ea typeface="+mn-ea"/>
              </a:endParaRPr>
            </a:p>
          </p:txBody>
        </p:sp>
        <p:sp>
          <p:nvSpPr>
            <p:cNvPr id="40" name="Text Box 10"/>
            <p:cNvSpPr txBox="1">
              <a:spLocks noChangeArrowheads="1"/>
            </p:cNvSpPr>
            <p:nvPr/>
          </p:nvSpPr>
          <p:spPr bwMode="auto">
            <a:xfrm>
              <a:off x="2439574" y="1798341"/>
              <a:ext cx="569763" cy="339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altLang="ja-JP" sz="1600" i="0" dirty="0" smtClean="0"/>
                <a:t>15</a:t>
              </a:r>
              <a:endParaRPr lang="en-US" sz="2000" i="0" dirty="0"/>
            </a:p>
          </p:txBody>
        </p:sp>
        <p:sp>
          <p:nvSpPr>
            <p:cNvPr id="41" name="Rectangle 19"/>
            <p:cNvSpPr>
              <a:spLocks noChangeArrowheads="1"/>
            </p:cNvSpPr>
            <p:nvPr/>
          </p:nvSpPr>
          <p:spPr bwMode="auto">
            <a:xfrm>
              <a:off x="1146504" y="1807866"/>
              <a:ext cx="743790" cy="314325"/>
            </a:xfrm>
            <a:prstGeom prst="rect">
              <a:avLst/>
            </a:prstGeom>
            <a:solidFill>
              <a:srgbClr val="ADADEB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  <a:buFontTx/>
                <a:buChar char="•"/>
              </a:pPr>
              <a:endParaRPr lang="en-US" i="0"/>
            </a:p>
          </p:txBody>
        </p:sp>
        <p:sp>
          <p:nvSpPr>
            <p:cNvPr id="42" name="Text Box 20"/>
            <p:cNvSpPr txBox="1">
              <a:spLocks noChangeArrowheads="1"/>
            </p:cNvSpPr>
            <p:nvPr/>
          </p:nvSpPr>
          <p:spPr bwMode="auto">
            <a:xfrm>
              <a:off x="1337220" y="1798341"/>
              <a:ext cx="41229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i="0" dirty="0" smtClean="0">
                  <a:solidFill>
                    <a:schemeClr val="accent2"/>
                  </a:solidFill>
                  <a:latin typeface="+mn-lt"/>
                </a:rPr>
                <a:t>15</a:t>
              </a:r>
              <a:endParaRPr lang="en-US" sz="2000" b="0" i="0" dirty="0">
                <a:solidFill>
                  <a:schemeClr val="accent2"/>
                </a:solidFill>
                <a:latin typeface="+mn-lt"/>
              </a:endParaRPr>
            </a:p>
          </p:txBody>
        </p:sp>
        <p:sp>
          <p:nvSpPr>
            <p:cNvPr id="43" name="Rectangle 9"/>
            <p:cNvSpPr>
              <a:spLocks noChangeArrowheads="1"/>
            </p:cNvSpPr>
            <p:nvPr/>
          </p:nvSpPr>
          <p:spPr bwMode="auto">
            <a:xfrm>
              <a:off x="3534094" y="1809453"/>
              <a:ext cx="542378" cy="3175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  <a:defRPr/>
              </a:pPr>
              <a:endParaRPr lang="en-US" i="0">
                <a:latin typeface="Helvetica" charset="0"/>
                <a:ea typeface="+mn-ea"/>
              </a:endParaRPr>
            </a:p>
          </p:txBody>
        </p:sp>
        <p:sp>
          <p:nvSpPr>
            <p:cNvPr id="44" name="Text Box 10"/>
            <p:cNvSpPr txBox="1">
              <a:spLocks noChangeArrowheads="1"/>
            </p:cNvSpPr>
            <p:nvPr/>
          </p:nvSpPr>
          <p:spPr bwMode="auto">
            <a:xfrm>
              <a:off x="3540478" y="1798341"/>
              <a:ext cx="569763" cy="339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altLang="ja-JP" sz="1600" i="0" dirty="0" smtClean="0"/>
                <a:t>15</a:t>
              </a:r>
              <a:endParaRPr lang="en-US" sz="2000" i="0" dirty="0"/>
            </a:p>
          </p:txBody>
        </p:sp>
        <p:sp>
          <p:nvSpPr>
            <p:cNvPr id="45" name="Rectangle 9"/>
            <p:cNvSpPr>
              <a:spLocks noChangeArrowheads="1"/>
            </p:cNvSpPr>
            <p:nvPr/>
          </p:nvSpPr>
          <p:spPr bwMode="auto">
            <a:xfrm>
              <a:off x="5451882" y="1809453"/>
              <a:ext cx="542378" cy="3175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  <a:defRPr/>
              </a:pPr>
              <a:endParaRPr lang="en-US" i="0">
                <a:latin typeface="Helvetica" charset="0"/>
                <a:ea typeface="+mn-ea"/>
              </a:endParaRPr>
            </a:p>
          </p:txBody>
        </p:sp>
        <p:sp>
          <p:nvSpPr>
            <p:cNvPr id="46" name="Text Box 10"/>
            <p:cNvSpPr txBox="1">
              <a:spLocks noChangeArrowheads="1"/>
            </p:cNvSpPr>
            <p:nvPr/>
          </p:nvSpPr>
          <p:spPr bwMode="auto">
            <a:xfrm>
              <a:off x="5458266" y="1798341"/>
              <a:ext cx="569763" cy="339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altLang="ja-JP" sz="1600" i="0" dirty="0" smtClean="0"/>
                <a:t>15</a:t>
              </a:r>
              <a:endParaRPr lang="en-US" sz="2000" i="0" dirty="0"/>
            </a:p>
          </p:txBody>
        </p:sp>
        <p:sp>
          <p:nvSpPr>
            <p:cNvPr id="47" name="Rectangle 9"/>
            <p:cNvSpPr>
              <a:spLocks noChangeArrowheads="1"/>
            </p:cNvSpPr>
            <p:nvPr/>
          </p:nvSpPr>
          <p:spPr bwMode="auto">
            <a:xfrm>
              <a:off x="6083212" y="1809453"/>
              <a:ext cx="542378" cy="3175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  <a:defRPr/>
              </a:pPr>
              <a:endParaRPr lang="en-US" i="0">
                <a:latin typeface="Helvetica" charset="0"/>
                <a:ea typeface="+mn-ea"/>
              </a:endParaRPr>
            </a:p>
          </p:txBody>
        </p:sp>
        <p:sp>
          <p:nvSpPr>
            <p:cNvPr id="48" name="Text Box 10"/>
            <p:cNvSpPr txBox="1">
              <a:spLocks noChangeArrowheads="1"/>
            </p:cNvSpPr>
            <p:nvPr/>
          </p:nvSpPr>
          <p:spPr bwMode="auto">
            <a:xfrm>
              <a:off x="6089596" y="1798341"/>
              <a:ext cx="569763" cy="339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altLang="ja-JP" sz="1600" i="0" dirty="0" smtClean="0"/>
                <a:t>15</a:t>
              </a:r>
              <a:endParaRPr lang="en-US" sz="2000" i="0" dirty="0"/>
            </a:p>
          </p:txBody>
        </p:sp>
        <p:sp>
          <p:nvSpPr>
            <p:cNvPr id="49" name="Text Box 85"/>
            <p:cNvSpPr txBox="1">
              <a:spLocks noChangeArrowheads="1"/>
            </p:cNvSpPr>
            <p:nvPr/>
          </p:nvSpPr>
          <p:spPr bwMode="auto">
            <a:xfrm>
              <a:off x="7134795" y="2055168"/>
              <a:ext cx="1475805" cy="2308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marL="177800" indent="-177800" algn="ctr">
                <a:lnSpc>
                  <a:spcPts val="1800"/>
                </a:lnSpc>
              </a:pPr>
              <a:r>
                <a:rPr lang="en-US" sz="1600" i="0" dirty="0" smtClean="0">
                  <a:solidFill>
                    <a:srgbClr val="FF0000"/>
                  </a:solidFill>
                </a:rPr>
                <a:t>2</a:t>
              </a:r>
              <a:r>
                <a:rPr lang="en-US" sz="1600" i="0" baseline="30000" dirty="0" smtClean="0">
                  <a:solidFill>
                    <a:srgbClr val="FF0000"/>
                  </a:solidFill>
                </a:rPr>
                <a:t>nd</a:t>
              </a:r>
              <a:r>
                <a:rPr lang="en-US" sz="1600" i="0" dirty="0" smtClean="0">
                  <a:solidFill>
                    <a:srgbClr val="FF0000"/>
                  </a:solidFill>
                </a:rPr>
                <a:t> NBI </a:t>
              </a:r>
            </a:p>
          </p:txBody>
        </p:sp>
        <p:sp>
          <p:nvSpPr>
            <p:cNvPr id="50" name="Right Arrow 138"/>
            <p:cNvSpPr>
              <a:spLocks noChangeArrowheads="1"/>
            </p:cNvSpPr>
            <p:nvPr/>
          </p:nvSpPr>
          <p:spPr bwMode="auto">
            <a:xfrm>
              <a:off x="6707784" y="1905000"/>
              <a:ext cx="2283816" cy="141643"/>
            </a:xfrm>
            <a:prstGeom prst="rightArrow">
              <a:avLst>
                <a:gd name="adj1" fmla="val 50000"/>
                <a:gd name="adj2" fmla="val 49980"/>
              </a:avLst>
            </a:prstGeom>
            <a:solidFill>
              <a:srgbClr val="FF0000"/>
            </a:solidFill>
            <a:ln w="158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 i="0"/>
            </a:p>
          </p:txBody>
        </p:sp>
        <p:sp>
          <p:nvSpPr>
            <p:cNvPr id="51" name="Text Box 8"/>
            <p:cNvSpPr txBox="1">
              <a:spLocks noChangeArrowheads="1"/>
            </p:cNvSpPr>
            <p:nvPr/>
          </p:nvSpPr>
          <p:spPr bwMode="auto">
            <a:xfrm>
              <a:off x="0" y="1828800"/>
              <a:ext cx="115863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rIns="0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400" i="0" dirty="0"/>
                <a:t>Run Weeks</a:t>
              </a:r>
            </a:p>
          </p:txBody>
        </p:sp>
        <p:sp>
          <p:nvSpPr>
            <p:cNvPr id="52" name="Text Box 85"/>
            <p:cNvSpPr txBox="1">
              <a:spLocks noChangeArrowheads="1"/>
            </p:cNvSpPr>
            <p:nvPr/>
          </p:nvSpPr>
          <p:spPr bwMode="auto">
            <a:xfrm>
              <a:off x="4043159" y="2055168"/>
              <a:ext cx="1341641" cy="23083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marL="177800" indent="-177800" algn="ctr">
                <a:lnSpc>
                  <a:spcPts val="1800"/>
                </a:lnSpc>
              </a:pPr>
              <a:r>
                <a:rPr lang="en-US" sz="1600" i="0" dirty="0" smtClean="0">
                  <a:solidFill>
                    <a:srgbClr val="FF0000"/>
                  </a:solidFill>
                </a:rPr>
                <a:t>New CS </a:t>
              </a:r>
              <a:endParaRPr lang="en-US" sz="1600" i="0" dirty="0">
                <a:solidFill>
                  <a:srgbClr val="FF0000"/>
                </a:solidFill>
              </a:endParaRPr>
            </a:p>
          </p:txBody>
        </p:sp>
        <p:sp>
          <p:nvSpPr>
            <p:cNvPr id="53" name="Right Arrow 138"/>
            <p:cNvSpPr>
              <a:spLocks noChangeArrowheads="1"/>
            </p:cNvSpPr>
            <p:nvPr/>
          </p:nvSpPr>
          <p:spPr bwMode="auto">
            <a:xfrm>
              <a:off x="4158666" y="1907233"/>
              <a:ext cx="1024888" cy="152400"/>
            </a:xfrm>
            <a:prstGeom prst="rightArrow">
              <a:avLst>
                <a:gd name="adj1" fmla="val 50000"/>
                <a:gd name="adj2" fmla="val 49980"/>
              </a:avLst>
            </a:prstGeom>
            <a:solidFill>
              <a:srgbClr val="FF0000"/>
            </a:solidFill>
            <a:ln w="158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 i="0"/>
            </a:p>
          </p:txBody>
        </p:sp>
        <p:sp>
          <p:nvSpPr>
            <p:cNvPr id="54" name="Oval 53"/>
            <p:cNvSpPr/>
            <p:nvPr/>
          </p:nvSpPr>
          <p:spPr bwMode="auto">
            <a:xfrm>
              <a:off x="5250636" y="1907233"/>
              <a:ext cx="134164" cy="152400"/>
            </a:xfrm>
            <a:prstGeom prst="ellipse">
              <a:avLst/>
            </a:prstGeom>
            <a:solidFill>
              <a:srgbClr val="FF0000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0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33400" y="954613"/>
              <a:ext cx="724108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n-US" sz="2000" i="0" dirty="0" smtClean="0">
                  <a:solidFill>
                    <a:schemeClr val="tx1"/>
                  </a:solidFill>
                </a:rPr>
                <a:t> Run-time and Upgrade schedule proposed in 5 year plan:</a:t>
              </a:r>
              <a:endParaRPr lang="en-US" sz="2000" i="0" dirty="0">
                <a:solidFill>
                  <a:schemeClr val="tx1"/>
                </a:solidFill>
              </a:endParaRPr>
            </a:p>
          </p:txBody>
        </p:sp>
        <p:sp>
          <p:nvSpPr>
            <p:cNvPr id="60" name="Rectangle 2"/>
            <p:cNvSpPr>
              <a:spLocks noChangeArrowheads="1"/>
            </p:cNvSpPr>
            <p:nvPr/>
          </p:nvSpPr>
          <p:spPr bwMode="auto">
            <a:xfrm>
              <a:off x="3452937" y="1333500"/>
              <a:ext cx="1346922" cy="4191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  <a:defRPr/>
              </a:pPr>
              <a:endParaRPr lang="en-US" i="0">
                <a:latin typeface="Helvetica" charset="0"/>
                <a:ea typeface="+mn-ea"/>
              </a:endParaRPr>
            </a:p>
          </p:txBody>
        </p:sp>
        <p:sp>
          <p:nvSpPr>
            <p:cNvPr id="61" name="Rectangle 3"/>
            <p:cNvSpPr>
              <a:spLocks noChangeArrowheads="1"/>
            </p:cNvSpPr>
            <p:nvPr/>
          </p:nvSpPr>
          <p:spPr bwMode="auto">
            <a:xfrm>
              <a:off x="759093" y="1333500"/>
              <a:ext cx="1346922" cy="4191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  <a:defRPr/>
              </a:pPr>
              <a:endParaRPr lang="en-US" i="0">
                <a:latin typeface="Helvetica" charset="0"/>
                <a:ea typeface="+mn-ea"/>
              </a:endParaRPr>
            </a:p>
          </p:txBody>
        </p:sp>
        <p:sp>
          <p:nvSpPr>
            <p:cNvPr id="62" name="Rectangle 4"/>
            <p:cNvSpPr>
              <a:spLocks noChangeArrowheads="1"/>
            </p:cNvSpPr>
            <p:nvPr/>
          </p:nvSpPr>
          <p:spPr bwMode="auto">
            <a:xfrm>
              <a:off x="2106015" y="1333500"/>
              <a:ext cx="1346922" cy="4191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  <a:defRPr/>
              </a:pPr>
              <a:endParaRPr lang="en-US" i="0">
                <a:latin typeface="Helvetica" charset="0"/>
                <a:ea typeface="+mn-ea"/>
              </a:endParaRPr>
            </a:p>
          </p:txBody>
        </p:sp>
        <p:sp>
          <p:nvSpPr>
            <p:cNvPr id="63" name="Text Box 5"/>
            <p:cNvSpPr txBox="1">
              <a:spLocks noChangeArrowheads="1"/>
            </p:cNvSpPr>
            <p:nvPr/>
          </p:nvSpPr>
          <p:spPr bwMode="auto">
            <a:xfrm>
              <a:off x="1076985" y="1346200"/>
              <a:ext cx="86453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  <a:defRPr/>
              </a:pPr>
              <a:r>
                <a:rPr lang="en-US" sz="2000" i="0" dirty="0">
                  <a:latin typeface="Helvetica" charset="0"/>
                  <a:ea typeface="ＭＳ Ｐゴシック" charset="-128"/>
                  <a:cs typeface="ＭＳ Ｐゴシック" charset="-128"/>
                </a:rPr>
                <a:t>FY 09</a:t>
              </a:r>
            </a:p>
          </p:txBody>
        </p:sp>
        <p:sp>
          <p:nvSpPr>
            <p:cNvPr id="64" name="Text Box 6"/>
            <p:cNvSpPr txBox="1">
              <a:spLocks noChangeArrowheads="1"/>
            </p:cNvSpPr>
            <p:nvPr/>
          </p:nvSpPr>
          <p:spPr bwMode="auto">
            <a:xfrm>
              <a:off x="2433326" y="1333500"/>
              <a:ext cx="86453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2000" i="0" dirty="0"/>
                <a:t>FY 10</a:t>
              </a:r>
            </a:p>
          </p:txBody>
        </p:sp>
        <p:sp>
          <p:nvSpPr>
            <p:cNvPr id="65" name="Text Box 7"/>
            <p:cNvSpPr txBox="1">
              <a:spLocks noChangeArrowheads="1"/>
            </p:cNvSpPr>
            <p:nvPr/>
          </p:nvSpPr>
          <p:spPr bwMode="auto">
            <a:xfrm>
              <a:off x="3792022" y="1333500"/>
              <a:ext cx="84548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2000" i="0" dirty="0"/>
                <a:t>FY 11</a:t>
              </a:r>
            </a:p>
          </p:txBody>
        </p:sp>
        <p:sp>
          <p:nvSpPr>
            <p:cNvPr id="66" name="Rectangle 2"/>
            <p:cNvSpPr>
              <a:spLocks noChangeArrowheads="1"/>
            </p:cNvSpPr>
            <p:nvPr/>
          </p:nvSpPr>
          <p:spPr bwMode="auto">
            <a:xfrm>
              <a:off x="4799859" y="1333500"/>
              <a:ext cx="1346922" cy="4191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  <a:defRPr/>
              </a:pPr>
              <a:endParaRPr lang="en-US" i="0">
                <a:latin typeface="Helvetica" charset="0"/>
                <a:ea typeface="+mn-ea"/>
              </a:endParaRPr>
            </a:p>
          </p:txBody>
        </p:sp>
        <p:sp>
          <p:nvSpPr>
            <p:cNvPr id="67" name="Text Box 7"/>
            <p:cNvSpPr txBox="1">
              <a:spLocks noChangeArrowheads="1"/>
            </p:cNvSpPr>
            <p:nvPr/>
          </p:nvSpPr>
          <p:spPr bwMode="auto">
            <a:xfrm>
              <a:off x="5080382" y="1333500"/>
              <a:ext cx="86453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2000" i="0" dirty="0"/>
                <a:t>FY 12</a:t>
              </a:r>
            </a:p>
          </p:txBody>
        </p:sp>
        <p:sp>
          <p:nvSpPr>
            <p:cNvPr id="68" name="Rectangle 2"/>
            <p:cNvSpPr>
              <a:spLocks noChangeArrowheads="1"/>
            </p:cNvSpPr>
            <p:nvPr/>
          </p:nvSpPr>
          <p:spPr bwMode="auto">
            <a:xfrm>
              <a:off x="6052591" y="1333500"/>
              <a:ext cx="1346922" cy="4191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  <a:defRPr/>
              </a:pPr>
              <a:endParaRPr lang="en-US" i="0">
                <a:latin typeface="Helvetica" charset="0"/>
                <a:ea typeface="+mn-ea"/>
              </a:endParaRPr>
            </a:p>
          </p:txBody>
        </p:sp>
        <p:sp>
          <p:nvSpPr>
            <p:cNvPr id="69" name="Text Box 7"/>
            <p:cNvSpPr txBox="1">
              <a:spLocks noChangeArrowheads="1"/>
            </p:cNvSpPr>
            <p:nvPr/>
          </p:nvSpPr>
          <p:spPr bwMode="auto">
            <a:xfrm>
              <a:off x="6322946" y="1333500"/>
              <a:ext cx="86453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2000" i="0" dirty="0"/>
                <a:t>FY </a:t>
              </a:r>
              <a:r>
                <a:rPr lang="en-US" sz="2000" i="0" dirty="0" smtClean="0"/>
                <a:t>13</a:t>
              </a:r>
              <a:endParaRPr lang="en-US" sz="2000" i="0" dirty="0"/>
            </a:p>
          </p:txBody>
        </p:sp>
        <p:sp>
          <p:nvSpPr>
            <p:cNvPr id="70" name="Rectangle 2"/>
            <p:cNvSpPr>
              <a:spLocks noChangeArrowheads="1"/>
            </p:cNvSpPr>
            <p:nvPr/>
          </p:nvSpPr>
          <p:spPr bwMode="auto">
            <a:xfrm>
              <a:off x="7339878" y="1333500"/>
              <a:ext cx="1346922" cy="4191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  <a:defRPr/>
              </a:pPr>
              <a:endParaRPr lang="en-US" i="0">
                <a:latin typeface="Helvetica" charset="0"/>
                <a:ea typeface="+mn-ea"/>
              </a:endParaRPr>
            </a:p>
          </p:txBody>
        </p:sp>
        <p:sp>
          <p:nvSpPr>
            <p:cNvPr id="71" name="Text Box 7"/>
            <p:cNvSpPr txBox="1">
              <a:spLocks noChangeArrowheads="1"/>
            </p:cNvSpPr>
            <p:nvPr/>
          </p:nvSpPr>
          <p:spPr bwMode="auto">
            <a:xfrm>
              <a:off x="7618346" y="1333500"/>
              <a:ext cx="86453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2000" i="0" dirty="0"/>
                <a:t>FY </a:t>
              </a:r>
              <a:r>
                <a:rPr lang="en-US" sz="2000" i="0" dirty="0" smtClean="0"/>
                <a:t>14</a:t>
              </a:r>
              <a:endParaRPr lang="en-US" sz="2000" i="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" descr="LTX bareSS_coldLi_hotLi_Ip_version2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9475" y="1417638"/>
            <a:ext cx="431482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19"/>
          <p:cNvPicPr>
            <a:picLocks noChangeAspect="1" noChangeArrowheads="1"/>
          </p:cNvPicPr>
          <p:nvPr/>
        </p:nvPicPr>
        <p:blipFill>
          <a:blip r:embed="rId4" cstate="print"/>
          <a:srcRect l="10001" t="21249" r="10001" b="25000"/>
          <a:stretch>
            <a:fillRect/>
          </a:stretch>
        </p:blipFill>
        <p:spPr bwMode="auto">
          <a:xfrm>
            <a:off x="8305800" y="942975"/>
            <a:ext cx="792163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smtClean="0">
                <a:ea typeface="ヒラギノ角ゴ Pro W3" pitchFamily="28" charset="-128"/>
              </a:rPr>
              <a:t>Full metal wall data from LTX shows thin liquid film </a:t>
            </a:r>
            <a:br>
              <a:rPr lang="en-US" smtClean="0">
                <a:ea typeface="ヒラギノ角ゴ Pro W3" pitchFamily="28" charset="-128"/>
              </a:rPr>
            </a:br>
            <a:r>
              <a:rPr lang="en-US" smtClean="0">
                <a:ea typeface="ヒラギノ角ゴ Pro W3" pitchFamily="28" charset="-128"/>
              </a:rPr>
              <a:t>reacts rapidly with residual/background gasses</a:t>
            </a:r>
            <a:endParaRPr lang="en-US" smtClean="0"/>
          </a:p>
        </p:txBody>
      </p:sp>
      <p:sp>
        <p:nvSpPr>
          <p:cNvPr id="10245" name="Content Placeholder 2"/>
          <p:cNvSpPr>
            <a:spLocks noGrp="1"/>
          </p:cNvSpPr>
          <p:nvPr>
            <p:ph idx="1"/>
          </p:nvPr>
        </p:nvSpPr>
        <p:spPr>
          <a:xfrm>
            <a:off x="4648200" y="5257800"/>
            <a:ext cx="4495800" cy="1295400"/>
          </a:xfrm>
        </p:spPr>
        <p:txBody>
          <a:bodyPr/>
          <a:lstStyle/>
          <a:p>
            <a:r>
              <a:rPr lang="en-US" sz="1600" smtClean="0">
                <a:latin typeface="Calibri" pitchFamily="34" charset="0"/>
                <a:ea typeface="ヒラギノ角ゴ Pro W3" pitchFamily="28" charset="-128"/>
              </a:rPr>
              <a:t>Hot (300 °C) shell with thin lithium coatings does </a:t>
            </a:r>
            <a:r>
              <a:rPr lang="en-US" sz="1600" i="1" smtClean="0">
                <a:latin typeface="Calibri" pitchFamily="34" charset="0"/>
                <a:ea typeface="ヒラギノ角ゴ Pro W3" pitchFamily="28" charset="-128"/>
              </a:rPr>
              <a:t>not</a:t>
            </a:r>
            <a:r>
              <a:rPr lang="en-US" sz="1600" smtClean="0">
                <a:latin typeface="Calibri" pitchFamily="34" charset="0"/>
                <a:ea typeface="ヒラギノ角ゴ Pro W3" pitchFamily="28" charset="-128"/>
              </a:rPr>
              <a:t> exhibit reduced recycling</a:t>
            </a:r>
          </a:p>
          <a:p>
            <a:pPr lvl="1"/>
            <a:r>
              <a:rPr lang="en-US" sz="1600" smtClean="0">
                <a:latin typeface="Calibri" pitchFamily="34" charset="0"/>
                <a:ea typeface="ヒラギノ角ゴ Pro W3" pitchFamily="28" charset="-128"/>
              </a:rPr>
              <a:t>but strong lithium emission observed </a:t>
            </a:r>
          </a:p>
          <a:p>
            <a:pPr lvl="1"/>
            <a:r>
              <a:rPr lang="en-US" sz="1600" smtClean="0">
                <a:latin typeface="Calibri" pitchFamily="34" charset="0"/>
                <a:ea typeface="ヒラギノ角ゴ Pro W3" pitchFamily="28" charset="-128"/>
              </a:rPr>
              <a:t>relevant to NSTX LLD operation. </a:t>
            </a:r>
          </a:p>
        </p:txBody>
      </p:sp>
      <p:sp>
        <p:nvSpPr>
          <p:cNvPr id="10246" name="Content Placeholder 2"/>
          <p:cNvSpPr txBox="1">
            <a:spLocks/>
          </p:cNvSpPr>
          <p:nvPr/>
        </p:nvSpPr>
        <p:spPr bwMode="auto">
          <a:xfrm>
            <a:off x="457200" y="914400"/>
            <a:ext cx="7772400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Monotype Sorts" charset="2"/>
              <a:buChar char=""/>
            </a:pPr>
            <a:r>
              <a:rPr lang="en-US" sz="2000" b="0" i="0">
                <a:latin typeface="Calibri" pitchFamily="34" charset="0"/>
                <a:cs typeface="Arial" pitchFamily="34" charset="0"/>
              </a:rPr>
              <a:t>LTX is a full high temperature, high Z wall operation of a tokamak</a:t>
            </a:r>
          </a:p>
          <a:p>
            <a:pPr marL="800100" lvl="1" indent="-342900" eaLnBrk="0" hangingPunct="0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sz="2000" b="0" i="0">
                <a:latin typeface="Calibri" pitchFamily="34" charset="0"/>
                <a:cs typeface="Arial" pitchFamily="34" charset="0"/>
              </a:rPr>
              <a:t>lithium evaporated into 5 mTorr helium fill to disperse coating.</a:t>
            </a:r>
          </a:p>
        </p:txBody>
      </p:sp>
      <p:pic>
        <p:nvPicPr>
          <p:cNvPr id="10247" name="Picture 3" descr="Shell_hot_tan_4_11_1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752600"/>
            <a:ext cx="3251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8" name="Content Placeholder 2"/>
          <p:cNvSpPr txBox="1">
            <a:spLocks/>
          </p:cNvSpPr>
          <p:nvPr/>
        </p:nvSpPr>
        <p:spPr bwMode="auto">
          <a:xfrm>
            <a:off x="152400" y="4419600"/>
            <a:ext cx="4419600" cy="2133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Monotype Sorts" charset="2"/>
              <a:buChar char=""/>
            </a:pPr>
            <a:r>
              <a:rPr lang="en-US" sz="1600" b="0" i="0">
                <a:latin typeface="Calibri" pitchFamily="34" charset="0"/>
                <a:ea typeface="ヒラギノ角ゴ Pro W3" pitchFamily="28" charset="-128"/>
              </a:rPr>
              <a:t>Deposition rate ~0.75 g/hour/evaporator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–"/>
            </a:pPr>
            <a:r>
              <a:rPr lang="en-US" sz="1600" b="0" i="0">
                <a:latin typeface="Calibri" pitchFamily="34" charset="0"/>
                <a:ea typeface="ヒラギノ角ゴ Pro W3" pitchFamily="28" charset="-128"/>
              </a:rPr>
              <a:t>3 hour duration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–"/>
            </a:pPr>
            <a:r>
              <a:rPr lang="en-US" sz="1600" b="0" i="0">
                <a:latin typeface="Calibri" pitchFamily="34" charset="0"/>
                <a:ea typeface="ヒラギノ角ゴ Pro W3" pitchFamily="28" charset="-128"/>
              </a:rPr>
              <a:t>est. 1.6 micron average thickness.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Monotype Sorts" charset="2"/>
              <a:buChar char=""/>
            </a:pPr>
            <a:r>
              <a:rPr lang="en-US" sz="1600" b="0" i="0">
                <a:latin typeface="Calibri" pitchFamily="34" charset="0"/>
                <a:ea typeface="ヒラギノ角ゴ Pro W3" pitchFamily="28" charset="-128"/>
              </a:rPr>
              <a:t>Thin liquid lithium coating darkened rapidly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–"/>
            </a:pPr>
            <a:r>
              <a:rPr lang="en-US" sz="1600" b="0" i="0">
                <a:latin typeface="Calibri" pitchFamily="34" charset="0"/>
                <a:ea typeface="ヒラギノ角ゴ Pro W3" pitchFamily="28" charset="-128"/>
              </a:rPr>
              <a:t>indicative of reactions with background gases or oxidized substrate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tx1"/>
              </a:buClr>
              <a:buSzPct val="100000"/>
              <a:buFontTx/>
              <a:buChar char="–"/>
            </a:pPr>
            <a:r>
              <a:rPr lang="en-US" sz="1600" b="0" i="0">
                <a:latin typeface="Calibri" pitchFamily="34" charset="0"/>
                <a:ea typeface="ヒラギノ角ゴ Pro W3" pitchFamily="28" charset="-128"/>
              </a:rPr>
              <a:t>no visual evidence of metallic surface.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 anchor="t"/>
          <a:lstStyle/>
          <a:p>
            <a:r>
              <a:rPr lang="en-US" b="0" smtClean="0">
                <a:latin typeface="Helvetica" charset="0"/>
              </a:rPr>
              <a:t>Lab analysis of NSTX exposed samples </a:t>
            </a:r>
            <a:r>
              <a:rPr lang="en-US" sz="1800" b="0" smtClean="0">
                <a:latin typeface="Helvetica" charset="0"/>
              </a:rPr>
              <a:t>(Purdue U.)</a:t>
            </a:r>
            <a:r>
              <a:rPr lang="en-US" b="0" smtClean="0">
                <a:latin typeface="Helvetica" charset="0"/>
              </a:rPr>
              <a:t> </a:t>
            </a:r>
            <a:endParaRPr lang="en-US" sz="1600" b="0" smtClean="0"/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228600" y="5562600"/>
            <a:ext cx="4191000" cy="914400"/>
          </a:xfrm>
          <a:ln w="3175">
            <a:solidFill>
              <a:srgbClr val="660066"/>
            </a:solidFill>
          </a:ln>
        </p:spPr>
        <p:txBody>
          <a:bodyPr/>
          <a:lstStyle/>
          <a:p>
            <a:r>
              <a:rPr lang="en-US" sz="1600" smtClean="0">
                <a:solidFill>
                  <a:srgbClr val="800040"/>
                </a:solidFill>
                <a:latin typeface="Calibri" pitchFamily="34" charset="0"/>
              </a:rPr>
              <a:t>Modeling by the TBDFT code showed the probability for D to bond to a Li-C complex is 3 x larger than to C</a:t>
            </a:r>
          </a:p>
        </p:txBody>
      </p:sp>
      <p:sp>
        <p:nvSpPr>
          <p:cNvPr id="11269" name="Content Placeholder 2"/>
          <p:cNvSpPr txBox="1">
            <a:spLocks/>
          </p:cNvSpPr>
          <p:nvPr/>
        </p:nvSpPr>
        <p:spPr bwMode="auto">
          <a:xfrm>
            <a:off x="4800600" y="5029200"/>
            <a:ext cx="4419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1600" b="0" i="0">
                <a:solidFill>
                  <a:srgbClr val="0000FF"/>
                </a:solidFill>
                <a:latin typeface="Calibri" pitchFamily="34" charset="0"/>
              </a:rPr>
              <a:t>XPS O1s spectra show changes in surface chemistry with D irradiation of Li deposited on cold / hot / C contaminated Mo and graphite. 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1600" b="0" i="0">
                <a:solidFill>
                  <a:srgbClr val="0000FF"/>
                </a:solidFill>
                <a:latin typeface="Calibri" pitchFamily="34" charset="0"/>
              </a:rPr>
              <a:t>Suggests Li on Mo is interacting with D and diffusing into Li.  </a:t>
            </a:r>
          </a:p>
        </p:txBody>
      </p:sp>
      <p:sp>
        <p:nvSpPr>
          <p:cNvPr id="11270" name="TextBox 8"/>
          <p:cNvSpPr txBox="1">
            <a:spLocks noChangeArrowheads="1"/>
          </p:cNvSpPr>
          <p:nvPr/>
        </p:nvSpPr>
        <p:spPr bwMode="auto">
          <a:xfrm>
            <a:off x="5203825" y="1077913"/>
            <a:ext cx="34829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 i="0">
                <a:latin typeface="Calibri" pitchFamily="34" charset="0"/>
              </a:rPr>
              <a:t>XPS O1 spectra for the LLD samples</a:t>
            </a:r>
          </a:p>
          <a:p>
            <a:r>
              <a:rPr lang="en-US" sz="1800" b="0" i="0">
                <a:latin typeface="Calibri" pitchFamily="34" charset="0"/>
              </a:rPr>
              <a:t>30 mins D</a:t>
            </a:r>
            <a:r>
              <a:rPr lang="en-US" sz="1800" b="0" i="0" baseline="-25000">
                <a:latin typeface="Calibri" pitchFamily="34" charset="0"/>
              </a:rPr>
              <a:t>2</a:t>
            </a:r>
            <a:r>
              <a:rPr lang="en-US" sz="1800" b="0" i="0">
                <a:latin typeface="Calibri" pitchFamily="34" charset="0"/>
              </a:rPr>
              <a:t> irradiation of Li on:</a:t>
            </a:r>
          </a:p>
        </p:txBody>
      </p:sp>
      <p:pic>
        <p:nvPicPr>
          <p:cNvPr id="11273" name="Picture 19"/>
          <p:cNvPicPr>
            <a:picLocks noChangeAspect="1"/>
          </p:cNvPicPr>
          <p:nvPr/>
        </p:nvPicPr>
        <p:blipFill>
          <a:blip r:embed="rId3" cstate="print"/>
          <a:srcRect l="8368" t="23201" r="7098" b="2855"/>
          <a:stretch>
            <a:fillRect/>
          </a:stretch>
        </p:blipFill>
        <p:spPr bwMode="auto">
          <a:xfrm>
            <a:off x="4800600" y="1752600"/>
            <a:ext cx="417512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4" name="Rectangle 20"/>
          <p:cNvSpPr>
            <a:spLocks noChangeArrowheads="1"/>
          </p:cNvSpPr>
          <p:nvPr/>
        </p:nvSpPr>
        <p:spPr bwMode="auto">
          <a:xfrm>
            <a:off x="5562600" y="1981200"/>
            <a:ext cx="15906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Ins="0">
            <a:spAutoFit/>
          </a:bodyPr>
          <a:lstStyle/>
          <a:p>
            <a:r>
              <a:rPr lang="en-US" b="0">
                <a:solidFill>
                  <a:schemeClr val="tx1"/>
                </a:solidFill>
              </a:rPr>
              <a:t>Mo001: D</a:t>
            </a:r>
            <a:r>
              <a:rPr lang="en-US" b="0" baseline="-25000">
                <a:solidFill>
                  <a:schemeClr val="tx1"/>
                </a:solidFill>
              </a:rPr>
              <a:t>2</a:t>
            </a:r>
            <a:r>
              <a:rPr lang="en-US" b="0">
                <a:solidFill>
                  <a:schemeClr val="tx1"/>
                </a:solidFill>
              </a:rPr>
              <a:t> on solid Li</a:t>
            </a:r>
          </a:p>
        </p:txBody>
      </p:sp>
      <p:sp>
        <p:nvSpPr>
          <p:cNvPr id="11275" name="Rectangle 21"/>
          <p:cNvSpPr>
            <a:spLocks noChangeArrowheads="1"/>
          </p:cNvSpPr>
          <p:nvPr/>
        </p:nvSpPr>
        <p:spPr bwMode="auto">
          <a:xfrm>
            <a:off x="5334000" y="2209800"/>
            <a:ext cx="1676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Ins="0">
            <a:spAutoFit/>
          </a:bodyPr>
          <a:lstStyle/>
          <a:p>
            <a:pPr algn="r"/>
            <a:r>
              <a:rPr lang="en-US" b="0">
                <a:solidFill>
                  <a:srgbClr val="FF0000"/>
                </a:solidFill>
              </a:rPr>
              <a:t>Mo002: D</a:t>
            </a:r>
            <a:r>
              <a:rPr lang="en-US" b="0" baseline="-25000">
                <a:solidFill>
                  <a:srgbClr val="FF3300"/>
                </a:solidFill>
              </a:rPr>
              <a:t>2</a:t>
            </a:r>
            <a:r>
              <a:rPr lang="en-US" b="0">
                <a:solidFill>
                  <a:srgbClr val="FF0000"/>
                </a:solidFill>
              </a:rPr>
              <a:t> on liq. Li deposited cold</a:t>
            </a:r>
          </a:p>
        </p:txBody>
      </p:sp>
      <p:sp>
        <p:nvSpPr>
          <p:cNvPr id="11276" name="Rectangle 22"/>
          <p:cNvSpPr>
            <a:spLocks noChangeArrowheads="1"/>
          </p:cNvSpPr>
          <p:nvPr/>
        </p:nvSpPr>
        <p:spPr bwMode="auto">
          <a:xfrm>
            <a:off x="5257800" y="2586038"/>
            <a:ext cx="1676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Ins="0">
            <a:spAutoFit/>
          </a:bodyPr>
          <a:lstStyle/>
          <a:p>
            <a:pPr algn="r"/>
            <a:r>
              <a:rPr lang="en-US" b="0">
                <a:solidFill>
                  <a:srgbClr val="3366FF"/>
                </a:solidFill>
              </a:rPr>
              <a:t>Mo202: D</a:t>
            </a:r>
            <a:r>
              <a:rPr lang="en-US" b="0" baseline="-25000">
                <a:solidFill>
                  <a:srgbClr val="3366FF"/>
                </a:solidFill>
              </a:rPr>
              <a:t>2</a:t>
            </a:r>
            <a:r>
              <a:rPr lang="en-US" b="0">
                <a:solidFill>
                  <a:srgbClr val="3366FF"/>
                </a:solidFill>
              </a:rPr>
              <a:t> on liq. Li deposited hot</a:t>
            </a:r>
          </a:p>
        </p:txBody>
      </p:sp>
      <p:sp>
        <p:nvSpPr>
          <p:cNvPr id="11277" name="Rectangle 23"/>
          <p:cNvSpPr>
            <a:spLocks noChangeArrowheads="1"/>
          </p:cNvSpPr>
          <p:nvPr/>
        </p:nvSpPr>
        <p:spPr bwMode="auto">
          <a:xfrm>
            <a:off x="5334000" y="2967038"/>
            <a:ext cx="16256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Ins="0">
            <a:spAutoFit/>
          </a:bodyPr>
          <a:lstStyle/>
          <a:p>
            <a:pPr algn="r"/>
            <a:r>
              <a:rPr lang="en-US" b="0">
                <a:solidFill>
                  <a:srgbClr val="FFCC00"/>
                </a:solidFill>
              </a:rPr>
              <a:t>Mo201: Sputtered C and D</a:t>
            </a:r>
            <a:r>
              <a:rPr lang="en-US" b="0" baseline="-25000">
                <a:solidFill>
                  <a:srgbClr val="FFCC00"/>
                </a:solidFill>
              </a:rPr>
              <a:t>2</a:t>
            </a:r>
            <a:r>
              <a:rPr lang="en-US" b="0">
                <a:solidFill>
                  <a:srgbClr val="FFCC00"/>
                </a:solidFill>
              </a:rPr>
              <a:t> on liq. Li</a:t>
            </a:r>
          </a:p>
        </p:txBody>
      </p:sp>
      <p:cxnSp>
        <p:nvCxnSpPr>
          <p:cNvPr id="11278" name="Straight Arrow Connector 24"/>
          <p:cNvCxnSpPr>
            <a:cxnSpLocks noChangeShapeType="1"/>
          </p:cNvCxnSpPr>
          <p:nvPr/>
        </p:nvCxnSpPr>
        <p:spPr bwMode="auto">
          <a:xfrm>
            <a:off x="7043738" y="2220913"/>
            <a:ext cx="347662" cy="128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1279" name="Straight Arrow Connector 25"/>
          <p:cNvCxnSpPr>
            <a:cxnSpLocks noChangeShapeType="1"/>
          </p:cNvCxnSpPr>
          <p:nvPr/>
        </p:nvCxnSpPr>
        <p:spPr bwMode="auto">
          <a:xfrm>
            <a:off x="7086600" y="2438400"/>
            <a:ext cx="685800" cy="228600"/>
          </a:xfrm>
          <a:prstGeom prst="straightConnector1">
            <a:avLst/>
          </a:prstGeom>
          <a:noFill/>
          <a:ln w="19050">
            <a:solidFill>
              <a:srgbClr val="ED181E"/>
            </a:solidFill>
            <a:round/>
            <a:headEnd/>
            <a:tailEnd type="arrow" w="med" len="med"/>
          </a:ln>
        </p:spPr>
      </p:cxnSp>
      <p:cxnSp>
        <p:nvCxnSpPr>
          <p:cNvPr id="11280" name="Straight Arrow Connector 26"/>
          <p:cNvCxnSpPr>
            <a:cxnSpLocks noChangeShapeType="1"/>
          </p:cNvCxnSpPr>
          <p:nvPr/>
        </p:nvCxnSpPr>
        <p:spPr bwMode="auto">
          <a:xfrm rot="16200000" flipH="1">
            <a:off x="6667500" y="3205163"/>
            <a:ext cx="1600200" cy="914400"/>
          </a:xfrm>
          <a:prstGeom prst="straightConnector1">
            <a:avLst/>
          </a:prstGeom>
          <a:noFill/>
          <a:ln w="19050">
            <a:solidFill>
              <a:srgbClr val="0070C0"/>
            </a:solidFill>
            <a:round/>
            <a:headEnd/>
            <a:tailEnd type="arrow" w="med" len="med"/>
          </a:ln>
        </p:spPr>
      </p:cxnSp>
      <p:cxnSp>
        <p:nvCxnSpPr>
          <p:cNvPr id="11281" name="Straight Arrow Connector 27"/>
          <p:cNvCxnSpPr>
            <a:cxnSpLocks noChangeShapeType="1"/>
          </p:cNvCxnSpPr>
          <p:nvPr/>
        </p:nvCxnSpPr>
        <p:spPr bwMode="auto">
          <a:xfrm rot="16200000" flipH="1">
            <a:off x="6781800" y="3657600"/>
            <a:ext cx="1066800" cy="609600"/>
          </a:xfrm>
          <a:prstGeom prst="straightConnector1">
            <a:avLst/>
          </a:prstGeom>
          <a:noFill/>
          <a:ln w="19050">
            <a:solidFill>
              <a:srgbClr val="FFC000"/>
            </a:solidFill>
            <a:round/>
            <a:headEnd/>
            <a:tailEnd type="arrow" w="med" len="med"/>
          </a:ln>
        </p:spPr>
      </p:cxnSp>
      <p:cxnSp>
        <p:nvCxnSpPr>
          <p:cNvPr id="11282" name="Straight Connector 28"/>
          <p:cNvCxnSpPr>
            <a:cxnSpLocks noChangeShapeType="1"/>
          </p:cNvCxnSpPr>
          <p:nvPr/>
        </p:nvCxnSpPr>
        <p:spPr bwMode="auto">
          <a:xfrm rot="5400000">
            <a:off x="6815931" y="3024982"/>
            <a:ext cx="2424113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lgDash"/>
            <a:round/>
            <a:headEnd/>
            <a:tailEnd/>
          </a:ln>
        </p:spPr>
      </p:cxnSp>
      <p:cxnSp>
        <p:nvCxnSpPr>
          <p:cNvPr id="11283" name="Straight Connector 29"/>
          <p:cNvCxnSpPr>
            <a:cxnSpLocks noChangeShapeType="1"/>
          </p:cNvCxnSpPr>
          <p:nvPr/>
        </p:nvCxnSpPr>
        <p:spPr bwMode="auto">
          <a:xfrm rot="5400000">
            <a:off x="7128668" y="3024982"/>
            <a:ext cx="2424113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lgDash"/>
            <a:round/>
            <a:headEnd/>
            <a:tailEnd/>
          </a:ln>
        </p:spPr>
      </p:cxnSp>
      <p:sp>
        <p:nvSpPr>
          <p:cNvPr id="11284" name="Rectangle 30"/>
          <p:cNvSpPr>
            <a:spLocks noChangeArrowheads="1"/>
          </p:cNvSpPr>
          <p:nvPr/>
        </p:nvSpPr>
        <p:spPr bwMode="auto">
          <a:xfrm>
            <a:off x="5257800" y="1752600"/>
            <a:ext cx="5127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O1s</a:t>
            </a:r>
          </a:p>
        </p:txBody>
      </p:sp>
      <p:sp>
        <p:nvSpPr>
          <p:cNvPr id="11285" name="Rectangle 31"/>
          <p:cNvSpPr>
            <a:spLocks noChangeArrowheads="1"/>
          </p:cNvSpPr>
          <p:nvPr/>
        </p:nvSpPr>
        <p:spPr bwMode="auto">
          <a:xfrm>
            <a:off x="5187950" y="3429000"/>
            <a:ext cx="12128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Ins="0">
            <a:spAutoFit/>
          </a:bodyPr>
          <a:lstStyle/>
          <a:p>
            <a:r>
              <a:rPr lang="en-US" b="0">
                <a:solidFill>
                  <a:srgbClr val="660066"/>
                </a:solidFill>
              </a:rPr>
              <a:t>ATJ203: D</a:t>
            </a:r>
            <a:r>
              <a:rPr lang="en-US" b="0" baseline="-25000">
                <a:solidFill>
                  <a:srgbClr val="660066"/>
                </a:solidFill>
              </a:rPr>
              <a:t>2</a:t>
            </a:r>
            <a:r>
              <a:rPr lang="en-US" b="0">
                <a:solidFill>
                  <a:srgbClr val="660066"/>
                </a:solidFill>
              </a:rPr>
              <a:t> on Li on graphite</a:t>
            </a:r>
          </a:p>
        </p:txBody>
      </p:sp>
      <p:cxnSp>
        <p:nvCxnSpPr>
          <p:cNvPr id="11286" name="Straight Arrow Connector 32"/>
          <p:cNvCxnSpPr>
            <a:cxnSpLocks noChangeShapeType="1"/>
          </p:cNvCxnSpPr>
          <p:nvPr/>
        </p:nvCxnSpPr>
        <p:spPr bwMode="auto">
          <a:xfrm rot="16200000" flipH="1">
            <a:off x="6052344" y="3853656"/>
            <a:ext cx="274638" cy="187325"/>
          </a:xfrm>
          <a:prstGeom prst="straightConnector1">
            <a:avLst/>
          </a:prstGeom>
          <a:noFill/>
          <a:ln w="19050">
            <a:solidFill>
              <a:srgbClr val="572699"/>
            </a:solidFill>
            <a:round/>
            <a:headEnd/>
            <a:tailEnd type="arrow" w="med" len="med"/>
          </a:ln>
        </p:spPr>
      </p:cxnSp>
      <p:sp>
        <p:nvSpPr>
          <p:cNvPr id="11287" name="TextBox 8"/>
          <p:cNvSpPr txBox="1">
            <a:spLocks noChangeArrowheads="1"/>
          </p:cNvSpPr>
          <p:nvPr/>
        </p:nvSpPr>
        <p:spPr bwMode="auto">
          <a:xfrm>
            <a:off x="1011238" y="1066800"/>
            <a:ext cx="2646362" cy="3698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0" i="0">
                <a:latin typeface="Calibri" pitchFamily="34" charset="0"/>
              </a:rPr>
              <a:t>Deuterium saturation of Li</a:t>
            </a:r>
          </a:p>
        </p:txBody>
      </p:sp>
      <p:pic>
        <p:nvPicPr>
          <p:cNvPr id="11288" name="Picture 32" descr="Taylor ATJ147, ATJ204, ATJ203, HOPG003 comparison3.pd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95263" y="1484313"/>
            <a:ext cx="537686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290" name="Straight Connector 29"/>
          <p:cNvCxnSpPr>
            <a:cxnSpLocks noChangeShapeType="1"/>
          </p:cNvCxnSpPr>
          <p:nvPr/>
        </p:nvCxnSpPr>
        <p:spPr bwMode="auto">
          <a:xfrm rot="16200000" flipH="1">
            <a:off x="6896100" y="4381500"/>
            <a:ext cx="2514600" cy="1066800"/>
          </a:xfrm>
          <a:prstGeom prst="line">
            <a:avLst/>
          </a:prstGeom>
          <a:noFill/>
          <a:ln w="57150">
            <a:solidFill>
              <a:srgbClr val="96969C"/>
            </a:solidFill>
            <a:round/>
            <a:headEnd/>
            <a:tailEnd/>
          </a:ln>
        </p:spPr>
      </p:cxnSp>
      <p:pic>
        <p:nvPicPr>
          <p:cNvPr id="12291" name="Picture 25" descr="MAPP in NSTX section view with sources no center marks.pdf"/>
          <p:cNvPicPr>
            <a:picLocks noChangeAspect="1"/>
          </p:cNvPicPr>
          <p:nvPr/>
        </p:nvPicPr>
        <p:blipFill>
          <a:blip r:embed="rId3" cstate="print"/>
          <a:srcRect l="23830" r="1277"/>
          <a:stretch>
            <a:fillRect/>
          </a:stretch>
        </p:blipFill>
        <p:spPr bwMode="auto">
          <a:xfrm>
            <a:off x="457200" y="3787775"/>
            <a:ext cx="4191000" cy="276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 anchor="t"/>
          <a:lstStyle/>
          <a:p>
            <a:r>
              <a:rPr lang="en-US" smtClean="0"/>
              <a:t>MAPP probe will be installed for FY11-12</a:t>
            </a:r>
            <a:endParaRPr lang="en-US" sz="1600" smtClean="0"/>
          </a:p>
        </p:txBody>
      </p:sp>
      <p:sp>
        <p:nvSpPr>
          <p:cNvPr id="1229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4572000" cy="2819400"/>
          </a:xfrm>
        </p:spPr>
        <p:txBody>
          <a:bodyPr/>
          <a:lstStyle/>
          <a:p>
            <a:r>
              <a:rPr lang="en-US" sz="1800" smtClean="0">
                <a:solidFill>
                  <a:schemeClr val="accent2"/>
                </a:solidFill>
                <a:latin typeface="Calibri" pitchFamily="34" charset="0"/>
              </a:rPr>
              <a:t>MAPP is the first in-vacuo surface analysis diagnostic directly attached to a tokamak, capable of shot-to-shot chemical surface analysis of  material samples (solid Li, </a:t>
            </a:r>
            <a:br>
              <a:rPr lang="en-US" sz="1800" smtClean="0">
                <a:solidFill>
                  <a:schemeClr val="accent2"/>
                </a:solidFill>
                <a:latin typeface="Calibri" pitchFamily="34" charset="0"/>
              </a:rPr>
            </a:br>
            <a:r>
              <a:rPr lang="en-US" sz="1800" smtClean="0">
                <a:solidFill>
                  <a:schemeClr val="accent2"/>
                </a:solidFill>
                <a:latin typeface="Calibri" pitchFamily="34" charset="0"/>
              </a:rPr>
              <a:t>liquid Li, Mo etc). </a:t>
            </a:r>
          </a:p>
          <a:p>
            <a:r>
              <a:rPr lang="en-US" sz="1800" smtClean="0">
                <a:solidFill>
                  <a:schemeClr val="accent2"/>
                </a:solidFill>
                <a:latin typeface="Calibri" pitchFamily="34" charset="0"/>
              </a:rPr>
              <a:t>MAPP will enable the correlation of PFC surface chemistry with plasma conditions and point the way to improved plasma performance. (R12-1)</a:t>
            </a:r>
          </a:p>
        </p:txBody>
      </p:sp>
      <p:sp>
        <p:nvSpPr>
          <p:cNvPr id="12295" name="Text Box 73"/>
          <p:cNvSpPr txBox="1">
            <a:spLocks noChangeArrowheads="1"/>
          </p:cNvSpPr>
          <p:nvPr/>
        </p:nvSpPr>
        <p:spPr bwMode="auto">
          <a:xfrm>
            <a:off x="7924800" y="6400800"/>
            <a:ext cx="1333500" cy="1238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77800" indent="-177800">
              <a:spcBef>
                <a:spcPct val="50000"/>
              </a:spcBef>
            </a:pPr>
            <a:r>
              <a:rPr lang="en-US" sz="800" b="0" i="0">
                <a:solidFill>
                  <a:schemeClr val="tx1"/>
                </a:solidFill>
              </a:rPr>
              <a:t>EFIT02 142512 @ 547 ms</a:t>
            </a:r>
          </a:p>
        </p:txBody>
      </p:sp>
      <p:sp>
        <p:nvSpPr>
          <p:cNvPr id="12297" name="TextBox 6"/>
          <p:cNvSpPr txBox="1">
            <a:spLocks noChangeArrowheads="1"/>
          </p:cNvSpPr>
          <p:nvPr/>
        </p:nvSpPr>
        <p:spPr bwMode="auto">
          <a:xfrm>
            <a:off x="0" y="4333875"/>
            <a:ext cx="99060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0" i="0">
                <a:latin typeface="Calibri" pitchFamily="34" charset="0"/>
              </a:rPr>
              <a:t>Electron analyzer with MCP detector</a:t>
            </a:r>
          </a:p>
        </p:txBody>
      </p:sp>
      <p:sp>
        <p:nvSpPr>
          <p:cNvPr id="12298" name="TextBox 7"/>
          <p:cNvSpPr txBox="1">
            <a:spLocks noChangeArrowheads="1"/>
          </p:cNvSpPr>
          <p:nvPr/>
        </p:nvSpPr>
        <p:spPr bwMode="auto">
          <a:xfrm>
            <a:off x="2971800" y="6019800"/>
            <a:ext cx="1600200" cy="584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0" i="0">
                <a:latin typeface="Calibri" pitchFamily="34" charset="0"/>
              </a:rPr>
              <a:t>Samples at</a:t>
            </a:r>
          </a:p>
          <a:p>
            <a:r>
              <a:rPr lang="en-US" sz="1600" b="0" i="0">
                <a:latin typeface="Calibri" pitchFamily="34" charset="0"/>
              </a:rPr>
              <a:t>analysis position </a:t>
            </a:r>
          </a:p>
        </p:txBody>
      </p:sp>
      <p:sp>
        <p:nvSpPr>
          <p:cNvPr id="12299" name="TextBox 8"/>
          <p:cNvSpPr txBox="1">
            <a:spLocks noChangeArrowheads="1"/>
          </p:cNvSpPr>
          <p:nvPr/>
        </p:nvSpPr>
        <p:spPr bwMode="auto">
          <a:xfrm rot="-498482">
            <a:off x="3657600" y="5029200"/>
            <a:ext cx="1219200" cy="584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0" i="0">
                <a:latin typeface="Calibri" pitchFamily="34" charset="0"/>
              </a:rPr>
              <a:t>Focused ion gun</a:t>
            </a:r>
          </a:p>
        </p:txBody>
      </p:sp>
      <p:sp>
        <p:nvSpPr>
          <p:cNvPr id="12300" name="TextBox 9"/>
          <p:cNvSpPr txBox="1">
            <a:spLocks noChangeArrowheads="1"/>
          </p:cNvSpPr>
          <p:nvPr/>
        </p:nvSpPr>
        <p:spPr bwMode="auto">
          <a:xfrm rot="-1972882">
            <a:off x="2855913" y="3933825"/>
            <a:ext cx="1295400" cy="2476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tIns="0" bIns="0">
            <a:spAutoFit/>
          </a:bodyPr>
          <a:lstStyle/>
          <a:p>
            <a:r>
              <a:rPr lang="en-US" sz="1600" b="0" i="0">
                <a:latin typeface="Calibri" pitchFamily="34" charset="0"/>
              </a:rPr>
              <a:t>X-ray source</a:t>
            </a:r>
          </a:p>
        </p:txBody>
      </p:sp>
      <p:cxnSp>
        <p:nvCxnSpPr>
          <p:cNvPr id="12301" name="Straight Arrow Connector 11"/>
          <p:cNvCxnSpPr>
            <a:cxnSpLocks noChangeShapeType="1"/>
          </p:cNvCxnSpPr>
          <p:nvPr/>
        </p:nvCxnSpPr>
        <p:spPr bwMode="auto">
          <a:xfrm rot="10800000">
            <a:off x="1905000" y="5943600"/>
            <a:ext cx="1066800" cy="2286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2302" name="Straight Arrow Connector 11"/>
          <p:cNvCxnSpPr>
            <a:cxnSpLocks noChangeShapeType="1"/>
          </p:cNvCxnSpPr>
          <p:nvPr/>
        </p:nvCxnSpPr>
        <p:spPr bwMode="auto">
          <a:xfrm rot="16200000" flipH="1">
            <a:off x="533400" y="5486400"/>
            <a:ext cx="228600" cy="2286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2303" name="TextBox 9"/>
          <p:cNvSpPr txBox="1">
            <a:spLocks noChangeArrowheads="1"/>
          </p:cNvSpPr>
          <p:nvPr/>
        </p:nvSpPr>
        <p:spPr bwMode="auto">
          <a:xfrm>
            <a:off x="1371600" y="3716338"/>
            <a:ext cx="838200" cy="2460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tIns="0" bIns="0">
            <a:spAutoFit/>
          </a:bodyPr>
          <a:lstStyle/>
          <a:p>
            <a:pPr algn="ctr"/>
            <a:r>
              <a:rPr lang="en-US" sz="1600" b="0" i="0">
                <a:solidFill>
                  <a:srgbClr val="FF0000"/>
                </a:solidFill>
                <a:latin typeface="Calibri" pitchFamily="34" charset="0"/>
              </a:rPr>
              <a:t>Plasma</a:t>
            </a:r>
          </a:p>
        </p:txBody>
      </p:sp>
      <p:cxnSp>
        <p:nvCxnSpPr>
          <p:cNvPr id="12304" name="Straight Arrow Connector 11"/>
          <p:cNvCxnSpPr>
            <a:cxnSpLocks noChangeShapeType="1"/>
          </p:cNvCxnSpPr>
          <p:nvPr/>
        </p:nvCxnSpPr>
        <p:spPr bwMode="auto">
          <a:xfrm rot="16200000" flipV="1">
            <a:off x="2096294" y="3847306"/>
            <a:ext cx="228600" cy="158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12305" name="Picture 33" descr="MAPP 142512EFITd.pdf"/>
          <p:cNvPicPr>
            <a:picLocks noChangeAspect="1"/>
          </p:cNvPicPr>
          <p:nvPr/>
        </p:nvPicPr>
        <p:blipFill>
          <a:blip r:embed="rId4" cstate="print"/>
          <a:srcRect l="24706" t="59091" r="41176" b="19090"/>
          <a:stretch>
            <a:fillRect/>
          </a:stretch>
        </p:blipFill>
        <p:spPr bwMode="auto">
          <a:xfrm>
            <a:off x="4953000" y="1219200"/>
            <a:ext cx="4114800" cy="340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06" name="Oval 40"/>
          <p:cNvSpPr>
            <a:spLocks noChangeArrowheads="1"/>
          </p:cNvSpPr>
          <p:nvPr/>
        </p:nvSpPr>
        <p:spPr bwMode="auto">
          <a:xfrm>
            <a:off x="7254875" y="2947988"/>
            <a:ext cx="365125" cy="36671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sp>
        <p:nvSpPr>
          <p:cNvPr id="12307" name="TextBox 7"/>
          <p:cNvSpPr txBox="1">
            <a:spLocks noChangeArrowheads="1"/>
          </p:cNvSpPr>
          <p:nvPr/>
        </p:nvSpPr>
        <p:spPr bwMode="auto">
          <a:xfrm rot="-1424696">
            <a:off x="7662863" y="4246563"/>
            <a:ext cx="990600" cy="1077912"/>
          </a:xfrm>
          <a:prstGeom prst="rect">
            <a:avLst/>
          </a:prstGeom>
          <a:solidFill>
            <a:srgbClr val="96969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1600" b="0" i="0">
              <a:solidFill>
                <a:srgbClr val="000000"/>
              </a:solidFill>
              <a:latin typeface="Calibri" pitchFamily="34" charset="0"/>
            </a:endParaRPr>
          </a:p>
          <a:p>
            <a:pPr algn="ctr"/>
            <a:r>
              <a:rPr lang="en-US" sz="1600" b="0" i="0">
                <a:solidFill>
                  <a:srgbClr val="000000"/>
                </a:solidFill>
                <a:latin typeface="Calibri" pitchFamily="34" charset="0"/>
              </a:rPr>
              <a:t>Analysis</a:t>
            </a:r>
          </a:p>
          <a:p>
            <a:pPr algn="ctr"/>
            <a:r>
              <a:rPr lang="en-US" sz="1600" b="0" i="0">
                <a:solidFill>
                  <a:srgbClr val="000000"/>
                </a:solidFill>
                <a:latin typeface="Calibri" pitchFamily="34" charset="0"/>
              </a:rPr>
              <a:t>Chamber</a:t>
            </a:r>
          </a:p>
          <a:p>
            <a:pPr algn="ctr"/>
            <a:endParaRPr lang="en-US" sz="1600" b="0" i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2308" name="Picture 5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1740538">
            <a:off x="6596063" y="5005388"/>
            <a:ext cx="1189037" cy="142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09" name="TextBox 7"/>
          <p:cNvSpPr txBox="1">
            <a:spLocks noChangeArrowheads="1"/>
          </p:cNvSpPr>
          <p:nvPr/>
        </p:nvSpPr>
        <p:spPr bwMode="auto">
          <a:xfrm>
            <a:off x="5029200" y="5181600"/>
            <a:ext cx="1447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0" i="0">
                <a:latin typeface="Calibri" pitchFamily="34" charset="0"/>
              </a:rPr>
              <a:t>Sample holder with 4 samples</a:t>
            </a:r>
          </a:p>
        </p:txBody>
      </p:sp>
      <p:cxnSp>
        <p:nvCxnSpPr>
          <p:cNvPr id="12310" name="Straight Arrow Connector 11"/>
          <p:cNvCxnSpPr>
            <a:cxnSpLocks noChangeShapeType="1"/>
          </p:cNvCxnSpPr>
          <p:nvPr/>
        </p:nvCxnSpPr>
        <p:spPr bwMode="auto">
          <a:xfrm rot="5400000" flipH="1" flipV="1">
            <a:off x="6350794" y="3988594"/>
            <a:ext cx="1700212" cy="38100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2311" name="Straight Arrow Connector 11"/>
          <p:cNvCxnSpPr>
            <a:cxnSpLocks noChangeShapeType="1"/>
          </p:cNvCxnSpPr>
          <p:nvPr/>
        </p:nvCxnSpPr>
        <p:spPr bwMode="auto">
          <a:xfrm>
            <a:off x="6096000" y="5843588"/>
            <a:ext cx="381000" cy="1587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2312" name="TextBox 60"/>
          <p:cNvSpPr txBox="1">
            <a:spLocks noChangeArrowheads="1"/>
          </p:cNvSpPr>
          <p:nvPr/>
        </p:nvSpPr>
        <p:spPr bwMode="auto">
          <a:xfrm>
            <a:off x="-11113" y="3657600"/>
            <a:ext cx="10779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i="0">
                <a:solidFill>
                  <a:srgbClr val="6A6A71"/>
                </a:solidFill>
              </a:rPr>
              <a:t>Analysis chamber</a:t>
            </a:r>
          </a:p>
        </p:txBody>
      </p:sp>
      <p:sp>
        <p:nvSpPr>
          <p:cNvPr id="27" name="TextBox 9"/>
          <p:cNvSpPr txBox="1">
            <a:spLocks noChangeArrowheads="1"/>
          </p:cNvSpPr>
          <p:nvPr/>
        </p:nvSpPr>
        <p:spPr bwMode="auto">
          <a:xfrm>
            <a:off x="1371600" y="3962400"/>
            <a:ext cx="838200" cy="1698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tIns="0" bIns="0">
            <a:spAutoFit/>
          </a:bodyPr>
          <a:lstStyle/>
          <a:p>
            <a:pPr algn="ctr">
              <a:defRPr/>
            </a:pPr>
            <a:endParaRPr lang="en-US" sz="1600" b="0" i="0" dirty="0">
              <a:solidFill>
                <a:schemeClr val="accent3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2314" name="Straight Connector 27"/>
          <p:cNvCxnSpPr>
            <a:cxnSpLocks noChangeShapeType="1"/>
          </p:cNvCxnSpPr>
          <p:nvPr/>
        </p:nvCxnSpPr>
        <p:spPr bwMode="auto">
          <a:xfrm>
            <a:off x="0" y="6589713"/>
            <a:ext cx="9144000" cy="1587"/>
          </a:xfrm>
          <a:prstGeom prst="line">
            <a:avLst/>
          </a:prstGeom>
          <a:noFill/>
          <a:ln w="25400">
            <a:solidFill>
              <a:srgbClr val="B91B31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 smtClean="0"/>
              <a:t>New diagnostics will be used to investigate relationship between Li-conditioned surface composition &amp; plasma behavior </a:t>
            </a:r>
            <a:r>
              <a:rPr lang="en-US" sz="2200" dirty="0" smtClean="0">
                <a:solidFill>
                  <a:srgbClr val="FF0000"/>
                </a:solidFill>
              </a:rPr>
              <a:t>(R12-1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9067800" cy="2971800"/>
          </a:xfrm>
        </p:spPr>
        <p:txBody>
          <a:bodyPr/>
          <a:lstStyle/>
          <a:p>
            <a:pPr marL="287338" indent="-287338">
              <a:buSzPts val="2000"/>
              <a:buFont typeface="Arial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</a:rPr>
              <a:t>Chemistry of Li on C/Mo critical, complex, </a:t>
            </a:r>
            <a:r>
              <a:rPr lang="en-US" dirty="0" smtClean="0">
                <a:solidFill>
                  <a:srgbClr val="FF0000"/>
                </a:solidFill>
              </a:rPr>
              <a:t>under-diagnosed </a:t>
            </a:r>
            <a:endParaRPr lang="en-US" dirty="0" smtClean="0"/>
          </a:p>
          <a:p>
            <a:pPr marL="285750" indent="-285750">
              <a:defRPr/>
            </a:pPr>
            <a:r>
              <a:rPr lang="en-US" dirty="0" smtClean="0"/>
              <a:t>Li very chemically active 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 </a:t>
            </a:r>
            <a:r>
              <a:rPr lang="en-US" i="1" u="sng" dirty="0" smtClean="0"/>
              <a:t>prompt</a:t>
            </a:r>
            <a:r>
              <a:rPr lang="en-US" dirty="0" smtClean="0"/>
              <a:t> surface analysis required to characterize the </a:t>
            </a:r>
            <a:r>
              <a:rPr lang="en-US" dirty="0" err="1" smtClean="0"/>
              <a:t>lithiated</a:t>
            </a:r>
            <a:r>
              <a:rPr lang="en-US" dirty="0" smtClean="0"/>
              <a:t> surface conditions during a shot</a:t>
            </a:r>
          </a:p>
          <a:p>
            <a:pPr marL="285750" indent="-285750">
              <a:defRPr/>
            </a:pPr>
            <a:endParaRPr lang="en-US" sz="1200" dirty="0" smtClean="0"/>
          </a:p>
          <a:p>
            <a:pPr marL="285750" indent="-285750">
              <a:defRPr/>
            </a:pPr>
            <a:r>
              <a:rPr lang="en-US" dirty="0" smtClean="0"/>
              <a:t>An in-situ materials analysis particle probe (MAPP) being installed on NSTX to provide prompt surface analysis</a:t>
            </a:r>
          </a:p>
          <a:p>
            <a:pPr lvl="1">
              <a:defRPr/>
            </a:pPr>
            <a:r>
              <a:rPr lang="en-US" dirty="0" smtClean="0">
                <a:solidFill>
                  <a:srgbClr val="3333CC"/>
                </a:solidFill>
              </a:rPr>
              <a:t>Ex-vessel but in-</a:t>
            </a:r>
            <a:r>
              <a:rPr lang="en-US" dirty="0" err="1" smtClean="0">
                <a:solidFill>
                  <a:srgbClr val="3333CC"/>
                </a:solidFill>
              </a:rPr>
              <a:t>vacuo</a:t>
            </a:r>
            <a:r>
              <a:rPr lang="en-US" dirty="0" smtClean="0">
                <a:solidFill>
                  <a:srgbClr val="3333CC"/>
                </a:solidFill>
              </a:rPr>
              <a:t> surface analysis </a:t>
            </a:r>
            <a:r>
              <a:rPr lang="en-US" b="1" dirty="0" smtClean="0">
                <a:solidFill>
                  <a:srgbClr val="FF0000"/>
                </a:solidFill>
              </a:rPr>
              <a:t>within</a:t>
            </a:r>
            <a:r>
              <a:rPr lang="en-US" b="1" dirty="0" smtClean="0">
                <a:solidFill>
                  <a:srgbClr val="3333CC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minutes</a:t>
            </a:r>
            <a:r>
              <a:rPr lang="en-US" dirty="0" smtClean="0">
                <a:solidFill>
                  <a:srgbClr val="3333CC"/>
                </a:solidFill>
              </a:rPr>
              <a:t> of plasma exposure using state of the art tools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76200" y="4267200"/>
            <a:ext cx="6477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400" b="0" i="0" kern="0" dirty="0">
                <a:solidFill>
                  <a:schemeClr val="tx1"/>
                </a:solidFill>
                <a:latin typeface="+mn-lt"/>
                <a:cs typeface="+mn-cs"/>
              </a:rPr>
              <a:t>Li experiments will utilize MAPP to study:</a:t>
            </a:r>
          </a:p>
          <a:p>
            <a:pPr marL="403225" lvl="1" indent="-12065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000" b="0" i="0" kern="0" dirty="0">
                <a:solidFill>
                  <a:srgbClr val="3333CC"/>
                </a:solidFill>
                <a:latin typeface="+mn-lt"/>
                <a:cs typeface="+mn-cs"/>
              </a:rPr>
              <a:t>Reactions between evaporated Li and PFCs, gases  </a:t>
            </a:r>
          </a:p>
          <a:p>
            <a:pPr marL="403225" lvl="1" indent="-12065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000" b="0" i="0" kern="0" dirty="0">
                <a:solidFill>
                  <a:srgbClr val="3333CC"/>
                </a:solidFill>
                <a:latin typeface="+mn-lt"/>
                <a:cs typeface="+mn-cs"/>
              </a:rPr>
              <a:t>Correlation surface composition and plasma behavior, comparisons to lab experiments, modeling</a:t>
            </a:r>
          </a:p>
          <a:p>
            <a:pPr marL="403225" lvl="1" indent="-12065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000" b="0" i="0" kern="0" dirty="0">
                <a:solidFill>
                  <a:srgbClr val="3333CC"/>
                </a:solidFill>
                <a:latin typeface="+mn-lt"/>
                <a:cs typeface="+mn-cs"/>
              </a:rPr>
              <a:t>Characterizations of fueling efficiency, recycling</a:t>
            </a:r>
          </a:p>
        </p:txBody>
      </p:sp>
      <p:pic>
        <p:nvPicPr>
          <p:cNvPr id="1229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4267200"/>
            <a:ext cx="2155825" cy="223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772400" y="457200"/>
            <a:ext cx="1024639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tIns="0" bIns="0" rtlCol="0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R12-1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" y="1066800"/>
            <a:ext cx="1828800" cy="126188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tIns="0" rIns="45720" bIns="18288" rtlCol="0">
            <a:spAutoFit/>
          </a:bodyPr>
          <a:lstStyle/>
          <a:p>
            <a:pPr marL="57150" indent="-57150">
              <a:buFont typeface="Arial" pitchFamily="34" charset="0"/>
              <a:buChar char="•"/>
            </a:pPr>
            <a:r>
              <a:rPr lang="en-US" sz="700" i="0" dirty="0" smtClean="0">
                <a:solidFill>
                  <a:schemeClr val="tx2"/>
                </a:solidFill>
                <a:latin typeface="Arial Narrow" pitchFamily="34" charset="0"/>
              </a:rPr>
              <a:t>JP </a:t>
            </a:r>
            <a:r>
              <a:rPr lang="en-US" sz="700" i="0" dirty="0" err="1" smtClean="0">
                <a:solidFill>
                  <a:schemeClr val="tx2"/>
                </a:solidFill>
                <a:latin typeface="Arial Narrow" pitchFamily="34" charset="0"/>
              </a:rPr>
              <a:t>Allain</a:t>
            </a:r>
            <a:r>
              <a:rPr lang="en-US" sz="700" i="0" dirty="0" smtClean="0">
                <a:solidFill>
                  <a:schemeClr val="tx2"/>
                </a:solidFill>
                <a:latin typeface="Arial Narrow" pitchFamily="34" charset="0"/>
              </a:rPr>
              <a:t>, JNM 390–391 (2009) 942–946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71800" y="6278484"/>
            <a:ext cx="3276600" cy="198516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45720" tIns="18288" rIns="45720" bIns="18288" rtlCol="0">
            <a:spAutoFit/>
          </a:bodyPr>
          <a:lstStyle/>
          <a:p>
            <a:pPr marL="57150" indent="-57150" algn="ctr">
              <a:buFont typeface="Arial" pitchFamily="34" charset="0"/>
              <a:buChar char="•"/>
            </a:pPr>
            <a:r>
              <a:rPr lang="fr-FR" sz="1050" i="0" dirty="0" smtClean="0">
                <a:solidFill>
                  <a:schemeClr val="tx1"/>
                </a:solidFill>
                <a:latin typeface="Arial Narrow" pitchFamily="34" charset="0"/>
              </a:rPr>
              <a:t>J.-P. Allain: DOE </a:t>
            </a:r>
            <a:r>
              <a:rPr lang="fr-FR" sz="1050" i="0" dirty="0" err="1" smtClean="0">
                <a:solidFill>
                  <a:schemeClr val="tx1"/>
                </a:solidFill>
                <a:latin typeface="Arial Narrow" pitchFamily="34" charset="0"/>
              </a:rPr>
              <a:t>Early</a:t>
            </a:r>
            <a:r>
              <a:rPr lang="fr-FR" sz="1050" i="0" dirty="0" smtClean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fr-FR" sz="1050" i="0" dirty="0" err="1" smtClean="0">
                <a:solidFill>
                  <a:schemeClr val="tx1"/>
                </a:solidFill>
                <a:latin typeface="Arial Narrow" pitchFamily="34" charset="0"/>
              </a:rPr>
              <a:t>Career</a:t>
            </a:r>
            <a:r>
              <a:rPr lang="fr-FR" sz="1050" i="0" dirty="0" smtClean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fr-FR" sz="1050" i="0" dirty="0" err="1" smtClean="0">
                <a:solidFill>
                  <a:schemeClr val="tx1"/>
                </a:solidFill>
                <a:latin typeface="Arial Narrow" pitchFamily="34" charset="0"/>
              </a:rPr>
              <a:t>Research</a:t>
            </a:r>
            <a:r>
              <a:rPr lang="fr-FR" sz="1050" i="0" dirty="0" smtClean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fr-FR" sz="1050" i="0" dirty="0" err="1" smtClean="0">
                <a:solidFill>
                  <a:schemeClr val="tx1"/>
                </a:solidFill>
                <a:latin typeface="Arial Narrow" pitchFamily="34" charset="0"/>
              </a:rPr>
              <a:t>Award</a:t>
            </a:r>
            <a:r>
              <a:rPr lang="fr-FR" sz="1050" i="0" dirty="0" smtClean="0">
                <a:solidFill>
                  <a:schemeClr val="tx1"/>
                </a:solidFill>
                <a:latin typeface="Arial Narrow" pitchFamily="34" charset="0"/>
              </a:rPr>
              <a:t> - 2010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20000" y="4038600"/>
            <a:ext cx="609600" cy="203133"/>
          </a:xfrm>
          <a:prstGeom prst="rect">
            <a:avLst/>
          </a:prstGeom>
          <a:solidFill>
            <a:srgbClr val="CCECFF"/>
          </a:solidFill>
          <a:ln w="31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tIns="0" rIns="45720" bIns="18288" rtlCol="0">
            <a:spAutoFit/>
          </a:bodyPr>
          <a:lstStyle/>
          <a:p>
            <a:pPr marL="57150" indent="-57150" algn="ctr"/>
            <a:r>
              <a:rPr lang="en-US" i="0" dirty="0" smtClean="0">
                <a:solidFill>
                  <a:schemeClr val="tx2"/>
                </a:solidFill>
                <a:latin typeface="Arial Narrow" pitchFamily="34" charset="0"/>
              </a:rPr>
              <a:t>Purdue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 anchor="t"/>
          <a:lstStyle/>
          <a:p>
            <a:r>
              <a:rPr lang="en-US" smtClean="0"/>
              <a:t>Lithium Technology developed for NSTX needs</a:t>
            </a:r>
          </a:p>
        </p:txBody>
      </p:sp>
      <p:sp>
        <p:nvSpPr>
          <p:cNvPr id="13315" name="Content Placeholder 2"/>
          <p:cNvSpPr txBox="1">
            <a:spLocks/>
          </p:cNvSpPr>
          <p:nvPr/>
        </p:nvSpPr>
        <p:spPr bwMode="auto">
          <a:xfrm>
            <a:off x="0" y="1066800"/>
            <a:ext cx="6019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7800" indent="-177800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b="0" i="0">
                <a:solidFill>
                  <a:srgbClr val="0000FF"/>
                </a:solidFill>
                <a:latin typeface="Calibri" pitchFamily="34" charset="0"/>
              </a:rPr>
              <a:t>R&amp;D continuing for LLD performance at high heat flux.</a:t>
            </a:r>
          </a:p>
          <a:p>
            <a:pPr marL="177800" indent="-177800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b="0" i="0">
                <a:solidFill>
                  <a:srgbClr val="0000FF"/>
                </a:solidFill>
                <a:latin typeface="Calibri" pitchFamily="34" charset="0"/>
              </a:rPr>
              <a:t>Continuous Li replenishment systems:</a:t>
            </a:r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3" cstate="print"/>
          <a:srcRect l="845" t="4465" r="2538" b="1115"/>
          <a:stretch>
            <a:fillRect/>
          </a:stretch>
        </p:blipFill>
        <p:spPr bwMode="auto">
          <a:xfrm>
            <a:off x="76200" y="3100388"/>
            <a:ext cx="2838450" cy="210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TextBox 16"/>
          <p:cNvSpPr txBox="1">
            <a:spLocks noChangeArrowheads="1"/>
          </p:cNvSpPr>
          <p:nvPr/>
        </p:nvSpPr>
        <p:spPr bwMode="auto">
          <a:xfrm>
            <a:off x="0" y="5353050"/>
            <a:ext cx="3048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0" i="0">
                <a:latin typeface="Calibri" pitchFamily="34" charset="0"/>
              </a:rPr>
              <a:t>False color image of LLD sample during NB exposure </a:t>
            </a:r>
          </a:p>
          <a:p>
            <a:r>
              <a:rPr lang="en-US" sz="1800" b="0" i="0">
                <a:latin typeface="Calibri" pitchFamily="34" charset="0"/>
              </a:rPr>
              <a:t>T ≤ 225 °C @ 1.5 MW/m</a:t>
            </a:r>
            <a:r>
              <a:rPr lang="en-US" sz="1800" b="0" i="0" baseline="30000">
                <a:latin typeface="Calibri" pitchFamily="34" charset="0"/>
              </a:rPr>
              <a:t>2</a:t>
            </a:r>
            <a:r>
              <a:rPr lang="en-US" sz="1800" b="0" i="0">
                <a:latin typeface="Calibri" pitchFamily="34" charset="0"/>
              </a:rPr>
              <a:t> - 3s. Potential PFC for upgrade</a:t>
            </a:r>
          </a:p>
        </p:txBody>
      </p:sp>
      <p:sp>
        <p:nvSpPr>
          <p:cNvPr id="13318" name="TextBox 17"/>
          <p:cNvSpPr txBox="1">
            <a:spLocks noChangeArrowheads="1"/>
          </p:cNvSpPr>
          <p:nvPr/>
        </p:nvSpPr>
        <p:spPr bwMode="auto">
          <a:xfrm>
            <a:off x="6477000" y="5629275"/>
            <a:ext cx="2438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0" i="0">
                <a:latin typeface="Calibri" pitchFamily="34" charset="0"/>
                <a:cs typeface="Arial" pitchFamily="34" charset="0"/>
              </a:rPr>
              <a:t>Midplane injection for ELM pacing</a:t>
            </a:r>
          </a:p>
        </p:txBody>
      </p:sp>
      <p:sp>
        <p:nvSpPr>
          <p:cNvPr id="13319" name="TextBox 20"/>
          <p:cNvSpPr txBox="1">
            <a:spLocks noChangeArrowheads="1"/>
          </p:cNvSpPr>
          <p:nvPr/>
        </p:nvSpPr>
        <p:spPr bwMode="auto">
          <a:xfrm>
            <a:off x="3048000" y="5629275"/>
            <a:ext cx="27432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0" i="0">
                <a:latin typeface="Calibri" pitchFamily="34" charset="0"/>
              </a:rPr>
              <a:t>10 g of molten Li moved 1.1m in vacuum and ejected 7.6 cm from nozzle</a:t>
            </a:r>
          </a:p>
        </p:txBody>
      </p:sp>
      <p:pic>
        <p:nvPicPr>
          <p:cNvPr id="13320" name="Picture 3" descr="500Hz_Slapper.bmp"/>
          <p:cNvPicPr>
            <a:picLocks noChangeAspect="1"/>
          </p:cNvPicPr>
          <p:nvPr/>
        </p:nvPicPr>
        <p:blipFill>
          <a:blip r:embed="rId4" cstate="print"/>
          <a:srcRect t="21298"/>
          <a:stretch>
            <a:fillRect/>
          </a:stretch>
        </p:blipFill>
        <p:spPr bwMode="auto">
          <a:xfrm>
            <a:off x="6324600" y="3429000"/>
            <a:ext cx="2347913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1" name="TextBox 13"/>
          <p:cNvSpPr txBox="1">
            <a:spLocks noChangeArrowheads="1"/>
          </p:cNvSpPr>
          <p:nvPr/>
        </p:nvSpPr>
        <p:spPr bwMode="auto">
          <a:xfrm>
            <a:off x="7620000" y="3352800"/>
            <a:ext cx="685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0" i="0">
                <a:solidFill>
                  <a:srgbClr val="FFFF00"/>
                </a:solidFill>
                <a:latin typeface="Calibri" pitchFamily="34" charset="0"/>
              </a:rPr>
              <a:t>guide tube</a:t>
            </a:r>
          </a:p>
        </p:txBody>
      </p:sp>
      <p:sp>
        <p:nvSpPr>
          <p:cNvPr id="13322" name="TextBox 4"/>
          <p:cNvSpPr txBox="1">
            <a:spLocks noChangeArrowheads="1"/>
          </p:cNvSpPr>
          <p:nvPr/>
        </p:nvSpPr>
        <p:spPr bwMode="auto">
          <a:xfrm>
            <a:off x="7391400" y="4243388"/>
            <a:ext cx="13223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b="0" i="0">
                <a:solidFill>
                  <a:srgbClr val="FFFF00"/>
                </a:solidFill>
                <a:latin typeface="Calibri" pitchFamily="34" charset="0"/>
                <a:cs typeface="Arial" pitchFamily="34" charset="0"/>
              </a:rPr>
              <a:t>1 mm Spheres </a:t>
            </a:r>
          </a:p>
          <a:p>
            <a:pPr algn="ctr"/>
            <a:r>
              <a:rPr lang="en-US" sz="1400" b="0" i="0">
                <a:solidFill>
                  <a:srgbClr val="FFFF00"/>
                </a:solidFill>
                <a:latin typeface="Calibri" pitchFamily="34" charset="0"/>
                <a:cs typeface="Arial" pitchFamily="34" charset="0"/>
              </a:rPr>
              <a:t>falling @ 500Hz</a:t>
            </a:r>
          </a:p>
        </p:txBody>
      </p:sp>
      <p:sp>
        <p:nvSpPr>
          <p:cNvPr id="13323" name="TextBox 21"/>
          <p:cNvSpPr txBox="1">
            <a:spLocks noChangeArrowheads="1"/>
          </p:cNvSpPr>
          <p:nvPr/>
        </p:nvSpPr>
        <p:spPr bwMode="auto">
          <a:xfrm>
            <a:off x="6096000" y="5300663"/>
            <a:ext cx="30861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0" i="0">
                <a:latin typeface="Calibri" pitchFamily="34" charset="0"/>
                <a:cs typeface="Arial" pitchFamily="34" charset="0"/>
              </a:rPr>
              <a:t>500 Hz Impeller Rotating @ 95 m/s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6781800" y="4090988"/>
            <a:ext cx="227013" cy="52387"/>
          </a:xfrm>
          <a:prstGeom prst="straightConnector1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Down Arrow 29"/>
          <p:cNvSpPr/>
          <p:nvPr/>
        </p:nvSpPr>
        <p:spPr>
          <a:xfrm rot="16200000">
            <a:off x="8420100" y="3748088"/>
            <a:ext cx="762000" cy="685800"/>
          </a:xfrm>
          <a:prstGeom prst="downArrow">
            <a:avLst>
              <a:gd name="adj1" fmla="val 50000"/>
              <a:gd name="adj2" fmla="val 500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326" name="TextBox 29"/>
          <p:cNvSpPr txBox="1">
            <a:spLocks noChangeArrowheads="1"/>
          </p:cNvSpPr>
          <p:nvPr/>
        </p:nvSpPr>
        <p:spPr bwMode="auto">
          <a:xfrm>
            <a:off x="8235950" y="3967163"/>
            <a:ext cx="9080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b="0" i="0">
                <a:cs typeface="Arial" pitchFamily="34" charset="0"/>
              </a:rPr>
              <a:t>Pedestal</a:t>
            </a:r>
          </a:p>
        </p:txBody>
      </p:sp>
      <p:pic>
        <p:nvPicPr>
          <p:cNvPr id="13329" name="Picture 18" descr="IMG_0012reduced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3100388"/>
            <a:ext cx="2925763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30" name="TextBox 4"/>
          <p:cNvSpPr txBox="1">
            <a:spLocks noChangeArrowheads="1"/>
          </p:cNvSpPr>
          <p:nvPr/>
        </p:nvSpPr>
        <p:spPr bwMode="auto">
          <a:xfrm rot="1408500">
            <a:off x="4822825" y="5046663"/>
            <a:ext cx="641350" cy="24606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600" b="0" i="0">
                <a:solidFill>
                  <a:srgbClr val="FFFF00"/>
                </a:solidFill>
                <a:latin typeface="Calibri" pitchFamily="34" charset="0"/>
                <a:cs typeface="Arial" pitchFamily="34" charset="0"/>
              </a:rPr>
              <a:t>bellows</a:t>
            </a:r>
          </a:p>
        </p:txBody>
      </p:sp>
      <p:sp>
        <p:nvSpPr>
          <p:cNvPr id="13331" name="TextBox 4"/>
          <p:cNvSpPr txBox="1">
            <a:spLocks noChangeArrowheads="1"/>
          </p:cNvSpPr>
          <p:nvPr/>
        </p:nvSpPr>
        <p:spPr bwMode="auto">
          <a:xfrm rot="-1920850">
            <a:off x="4187825" y="3627438"/>
            <a:ext cx="12207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0" i="0">
                <a:solidFill>
                  <a:srgbClr val="FFFF00"/>
                </a:solidFill>
                <a:latin typeface="Calibri" pitchFamily="34" charset="0"/>
                <a:cs typeface="Arial" pitchFamily="34" charset="0"/>
              </a:rPr>
              <a:t>heated tube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rot="10800000">
            <a:off x="4572000" y="4319588"/>
            <a:ext cx="685800" cy="304800"/>
          </a:xfrm>
          <a:prstGeom prst="straightConnector1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10800000">
            <a:off x="3810000" y="3938588"/>
            <a:ext cx="533400" cy="228600"/>
          </a:xfrm>
          <a:prstGeom prst="straightConnector1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3810000" y="3557588"/>
            <a:ext cx="609600" cy="381000"/>
          </a:xfrm>
          <a:prstGeom prst="straightConnector1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35" name="TextBox 4"/>
          <p:cNvSpPr txBox="1">
            <a:spLocks noChangeArrowheads="1"/>
          </p:cNvSpPr>
          <p:nvPr/>
        </p:nvSpPr>
        <p:spPr bwMode="auto">
          <a:xfrm rot="-1920850">
            <a:off x="3459163" y="3497263"/>
            <a:ext cx="774700" cy="33813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0" i="0">
                <a:solidFill>
                  <a:srgbClr val="FFFF00"/>
                </a:solidFill>
                <a:latin typeface="Calibri" pitchFamily="34" charset="0"/>
                <a:cs typeface="Arial" pitchFamily="34" charset="0"/>
              </a:rPr>
              <a:t>lithium</a:t>
            </a:r>
          </a:p>
        </p:txBody>
      </p:sp>
      <p:sp>
        <p:nvSpPr>
          <p:cNvPr id="13336" name="Content Placeholder 2"/>
          <p:cNvSpPr txBox="1">
            <a:spLocks/>
          </p:cNvSpPr>
          <p:nvPr/>
        </p:nvSpPr>
        <p:spPr bwMode="auto">
          <a:xfrm>
            <a:off x="0" y="2643188"/>
            <a:ext cx="2286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7800" indent="-177800" eaLnBrk="0" hangingPunct="0">
              <a:spcBef>
                <a:spcPct val="20000"/>
              </a:spcBef>
            </a:pPr>
            <a:r>
              <a:rPr lang="en-US" sz="1800" b="0" i="0">
                <a:solidFill>
                  <a:srgbClr val="000000"/>
                </a:solidFill>
                <a:latin typeface="Calibri" pitchFamily="34" charset="0"/>
              </a:rPr>
              <a:t>   High heat flux test</a:t>
            </a:r>
          </a:p>
        </p:txBody>
      </p:sp>
      <p:sp>
        <p:nvSpPr>
          <p:cNvPr id="13337" name="Content Placeholder 2"/>
          <p:cNvSpPr txBox="1">
            <a:spLocks/>
          </p:cNvSpPr>
          <p:nvPr/>
        </p:nvSpPr>
        <p:spPr bwMode="auto">
          <a:xfrm>
            <a:off x="2667000" y="2209800"/>
            <a:ext cx="152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7800" indent="-177800" eaLnBrk="0" hangingPunct="0">
              <a:spcBef>
                <a:spcPct val="20000"/>
              </a:spcBef>
            </a:pPr>
            <a:r>
              <a:rPr lang="en-US" sz="1800" b="0" i="0">
                <a:solidFill>
                  <a:srgbClr val="000000"/>
                </a:solidFill>
                <a:latin typeface="Calibri" pitchFamily="34" charset="0"/>
              </a:rPr>
              <a:t>Li delivery by:</a:t>
            </a:r>
          </a:p>
        </p:txBody>
      </p:sp>
      <p:sp>
        <p:nvSpPr>
          <p:cNvPr id="195" name="Content Placeholder 2"/>
          <p:cNvSpPr txBox="1">
            <a:spLocks/>
          </p:cNvSpPr>
          <p:nvPr/>
        </p:nvSpPr>
        <p:spPr bwMode="auto">
          <a:xfrm>
            <a:off x="4038600" y="1905000"/>
            <a:ext cx="1066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7800" indent="-177800" eaLnBrk="0" hangingPunct="0">
              <a:spcBef>
                <a:spcPct val="20000"/>
              </a:spcBef>
              <a:defRPr/>
            </a:pPr>
            <a:r>
              <a:rPr lang="en-US" sz="1800" b="0" i="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powder</a:t>
            </a:r>
          </a:p>
          <a:p>
            <a:pPr marL="177800" indent="-177800" eaLnBrk="0" hangingPunct="0">
              <a:spcBef>
                <a:spcPct val="20000"/>
              </a:spcBef>
              <a:defRPr/>
            </a:pPr>
            <a:r>
              <a:rPr lang="en-US" sz="1800" b="0" i="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granules</a:t>
            </a:r>
          </a:p>
          <a:p>
            <a:pPr marL="177800" indent="-177800" eaLnBrk="0" hangingPunct="0">
              <a:spcBef>
                <a:spcPct val="20000"/>
              </a:spcBef>
              <a:defRPr/>
            </a:pPr>
            <a:r>
              <a:rPr lang="en-US" sz="1800" b="0" i="0" dirty="0">
                <a:noFill/>
                <a:latin typeface="Calibri" charset="0"/>
                <a:ea typeface="Calibri" charset="0"/>
                <a:cs typeface="Calibri" charset="0"/>
              </a:rPr>
              <a:t>liquid</a:t>
            </a:r>
          </a:p>
        </p:txBody>
      </p:sp>
      <p:cxnSp>
        <p:nvCxnSpPr>
          <p:cNvPr id="13339" name="Straight Connector 196"/>
          <p:cNvCxnSpPr>
            <a:cxnSpLocks noChangeShapeType="1"/>
          </p:cNvCxnSpPr>
          <p:nvPr/>
        </p:nvCxnSpPr>
        <p:spPr bwMode="auto">
          <a:xfrm rot="16200000" flipH="1">
            <a:off x="4686300" y="2857500"/>
            <a:ext cx="304800" cy="76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13340" name="Straight Connector 202"/>
          <p:cNvCxnSpPr>
            <a:cxnSpLocks noChangeShapeType="1"/>
          </p:cNvCxnSpPr>
          <p:nvPr/>
        </p:nvCxnSpPr>
        <p:spPr bwMode="auto">
          <a:xfrm>
            <a:off x="5029200" y="2514600"/>
            <a:ext cx="1143000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13341" name="Straight Connector 204"/>
          <p:cNvCxnSpPr>
            <a:cxnSpLocks noChangeShapeType="1"/>
          </p:cNvCxnSpPr>
          <p:nvPr/>
        </p:nvCxnSpPr>
        <p:spPr bwMode="auto">
          <a:xfrm>
            <a:off x="4953000" y="2133600"/>
            <a:ext cx="685800" cy="1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</p:cxnSp>
      <p:grpSp>
        <p:nvGrpSpPr>
          <p:cNvPr id="2" name="Group 193"/>
          <p:cNvGrpSpPr>
            <a:grpSpLocks/>
          </p:cNvGrpSpPr>
          <p:nvPr/>
        </p:nvGrpSpPr>
        <p:grpSpPr bwMode="auto">
          <a:xfrm>
            <a:off x="5638800" y="990600"/>
            <a:ext cx="3360738" cy="2349500"/>
            <a:chOff x="5783573" y="990600"/>
            <a:chExt cx="3360427" cy="2349500"/>
          </a:xfrm>
        </p:grpSpPr>
        <p:grpSp>
          <p:nvGrpSpPr>
            <p:cNvPr id="3" name="Group 354"/>
            <p:cNvGrpSpPr>
              <a:grpSpLocks/>
            </p:cNvGrpSpPr>
            <p:nvPr/>
          </p:nvGrpSpPr>
          <p:grpSpPr bwMode="auto">
            <a:xfrm>
              <a:off x="8239954" y="2593510"/>
              <a:ext cx="607163" cy="705477"/>
              <a:chOff x="3526" y="2133"/>
              <a:chExt cx="487" cy="566"/>
            </a:xfrm>
          </p:grpSpPr>
          <p:sp>
            <p:nvSpPr>
              <p:cNvPr id="13492" name="Line 50"/>
              <p:cNvSpPr>
                <a:spLocks noChangeAspect="1" noChangeShapeType="1"/>
              </p:cNvSpPr>
              <p:nvPr/>
            </p:nvSpPr>
            <p:spPr bwMode="auto">
              <a:xfrm flipV="1">
                <a:off x="3526" y="2324"/>
                <a:ext cx="78" cy="71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93" name="Line 51"/>
              <p:cNvSpPr>
                <a:spLocks noChangeAspect="1" noChangeShapeType="1"/>
              </p:cNvSpPr>
              <p:nvPr/>
            </p:nvSpPr>
            <p:spPr bwMode="auto">
              <a:xfrm>
                <a:off x="3529" y="2426"/>
                <a:ext cx="79" cy="71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94" name="Line 155"/>
              <p:cNvSpPr>
                <a:spLocks noChangeAspect="1" noChangeShapeType="1"/>
              </p:cNvSpPr>
              <p:nvPr/>
            </p:nvSpPr>
            <p:spPr bwMode="auto">
              <a:xfrm>
                <a:off x="3611" y="2321"/>
                <a:ext cx="11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95" name="Oval 156"/>
              <p:cNvSpPr>
                <a:spLocks noChangeAspect="1" noChangeArrowheads="1"/>
              </p:cNvSpPr>
              <p:nvPr/>
            </p:nvSpPr>
            <p:spPr bwMode="auto">
              <a:xfrm>
                <a:off x="3775" y="2298"/>
                <a:ext cx="238" cy="237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96" name="Rectangle 157"/>
              <p:cNvSpPr>
                <a:spLocks noChangeAspect="1" noChangeArrowheads="1"/>
              </p:cNvSpPr>
              <p:nvPr/>
            </p:nvSpPr>
            <p:spPr bwMode="auto">
              <a:xfrm>
                <a:off x="3789" y="2280"/>
                <a:ext cx="209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000"/>
                  <a:t>~</a:t>
                </a:r>
              </a:p>
            </p:txBody>
          </p:sp>
          <p:sp>
            <p:nvSpPr>
              <p:cNvPr id="13497" name="Line 158"/>
              <p:cNvSpPr>
                <a:spLocks noChangeAspect="1" noChangeShapeType="1"/>
              </p:cNvSpPr>
              <p:nvPr/>
            </p:nvSpPr>
            <p:spPr bwMode="auto">
              <a:xfrm flipV="1">
                <a:off x="3891" y="2142"/>
                <a:ext cx="0" cy="1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98" name="Line 159"/>
              <p:cNvSpPr>
                <a:spLocks noChangeAspect="1" noChangeShapeType="1"/>
              </p:cNvSpPr>
              <p:nvPr/>
            </p:nvSpPr>
            <p:spPr bwMode="auto">
              <a:xfrm flipV="1">
                <a:off x="3891" y="2541"/>
                <a:ext cx="0" cy="1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99" name="Line 160"/>
              <p:cNvSpPr>
                <a:spLocks noChangeAspect="1" noChangeShapeType="1"/>
              </p:cNvSpPr>
              <p:nvPr/>
            </p:nvSpPr>
            <p:spPr bwMode="auto">
              <a:xfrm flipH="1">
                <a:off x="3724" y="2134"/>
                <a:ext cx="166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00" name="Line 161"/>
              <p:cNvSpPr>
                <a:spLocks noChangeAspect="1" noChangeShapeType="1"/>
              </p:cNvSpPr>
              <p:nvPr/>
            </p:nvSpPr>
            <p:spPr bwMode="auto">
              <a:xfrm flipH="1">
                <a:off x="3724" y="2693"/>
                <a:ext cx="166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01" name="Line 162"/>
              <p:cNvSpPr>
                <a:spLocks noChangeAspect="1" noChangeShapeType="1"/>
              </p:cNvSpPr>
              <p:nvPr/>
            </p:nvSpPr>
            <p:spPr bwMode="auto">
              <a:xfrm>
                <a:off x="3724" y="2133"/>
                <a:ext cx="0" cy="18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02" name="Line 163"/>
              <p:cNvSpPr>
                <a:spLocks noChangeAspect="1" noChangeShapeType="1"/>
              </p:cNvSpPr>
              <p:nvPr/>
            </p:nvSpPr>
            <p:spPr bwMode="auto">
              <a:xfrm>
                <a:off x="3722" y="2500"/>
                <a:ext cx="0" cy="18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03" name="Line 164"/>
              <p:cNvSpPr>
                <a:spLocks noChangeAspect="1" noChangeShapeType="1"/>
              </p:cNvSpPr>
              <p:nvPr/>
            </p:nvSpPr>
            <p:spPr bwMode="auto">
              <a:xfrm>
                <a:off x="3608" y="2494"/>
                <a:ext cx="11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344" name="Oval 19"/>
            <p:cNvSpPr>
              <a:spLocks noChangeAspect="1" noChangeArrowheads="1"/>
            </p:cNvSpPr>
            <p:nvPr/>
          </p:nvSpPr>
          <p:spPr bwMode="auto">
            <a:xfrm>
              <a:off x="7552993" y="3231661"/>
              <a:ext cx="28675" cy="2991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45" name="Oval 28"/>
            <p:cNvSpPr>
              <a:spLocks noChangeAspect="1" noChangeArrowheads="1"/>
            </p:cNvSpPr>
            <p:nvPr/>
          </p:nvSpPr>
          <p:spPr bwMode="auto">
            <a:xfrm>
              <a:off x="7551747" y="3165601"/>
              <a:ext cx="28675" cy="2866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46" name="Oval 29"/>
            <p:cNvSpPr>
              <a:spLocks noChangeAspect="1" noChangeArrowheads="1"/>
            </p:cNvSpPr>
            <p:nvPr/>
          </p:nvSpPr>
          <p:spPr bwMode="auto">
            <a:xfrm>
              <a:off x="7550500" y="3098295"/>
              <a:ext cx="28675" cy="2866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47" name="Oval 30"/>
            <p:cNvSpPr>
              <a:spLocks noChangeAspect="1" noChangeArrowheads="1"/>
            </p:cNvSpPr>
            <p:nvPr/>
          </p:nvSpPr>
          <p:spPr bwMode="auto">
            <a:xfrm>
              <a:off x="7549254" y="3030988"/>
              <a:ext cx="28675" cy="2991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48" name="Oval 31"/>
            <p:cNvSpPr>
              <a:spLocks noChangeAspect="1" noChangeArrowheads="1"/>
            </p:cNvSpPr>
            <p:nvPr/>
          </p:nvSpPr>
          <p:spPr bwMode="auto">
            <a:xfrm>
              <a:off x="7548006" y="2964928"/>
              <a:ext cx="29922" cy="2866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49" name="Line 32"/>
            <p:cNvSpPr>
              <a:spLocks noChangeAspect="1" noChangeShapeType="1"/>
            </p:cNvSpPr>
            <p:nvPr/>
          </p:nvSpPr>
          <p:spPr bwMode="auto">
            <a:xfrm>
              <a:off x="7567954" y="3100788"/>
              <a:ext cx="0" cy="23931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50" name="Rectangle 3"/>
            <p:cNvSpPr>
              <a:spLocks noChangeAspect="1" noChangeArrowheads="1"/>
            </p:cNvSpPr>
            <p:nvPr/>
          </p:nvSpPr>
          <p:spPr bwMode="auto">
            <a:xfrm>
              <a:off x="7696369" y="2755529"/>
              <a:ext cx="86025" cy="17200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51" name="Rectangle 4"/>
            <p:cNvSpPr>
              <a:spLocks noChangeAspect="1" noChangeArrowheads="1"/>
            </p:cNvSpPr>
            <p:nvPr/>
          </p:nvSpPr>
          <p:spPr bwMode="auto">
            <a:xfrm>
              <a:off x="7337308" y="2756776"/>
              <a:ext cx="86025" cy="17325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52" name="Rectangle 5"/>
            <p:cNvSpPr>
              <a:spLocks noChangeAspect="1" noChangeArrowheads="1"/>
            </p:cNvSpPr>
            <p:nvPr/>
          </p:nvSpPr>
          <p:spPr bwMode="auto">
            <a:xfrm>
              <a:off x="7768680" y="1723494"/>
              <a:ext cx="431372" cy="1164155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53" name="Rectangle 6"/>
            <p:cNvSpPr>
              <a:spLocks noChangeAspect="1" noChangeArrowheads="1"/>
            </p:cNvSpPr>
            <p:nvPr/>
          </p:nvSpPr>
          <p:spPr bwMode="auto">
            <a:xfrm>
              <a:off x="7690135" y="2326761"/>
              <a:ext cx="517398" cy="560889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54" name="Rectangle 7"/>
            <p:cNvSpPr>
              <a:spLocks noChangeAspect="1" noChangeArrowheads="1"/>
            </p:cNvSpPr>
            <p:nvPr/>
          </p:nvSpPr>
          <p:spPr bwMode="auto">
            <a:xfrm>
              <a:off x="6905935" y="2326761"/>
              <a:ext cx="517397" cy="560889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55" name="Rectangle 8"/>
            <p:cNvSpPr>
              <a:spLocks noChangeAspect="1" noChangeArrowheads="1"/>
            </p:cNvSpPr>
            <p:nvPr/>
          </p:nvSpPr>
          <p:spPr bwMode="auto">
            <a:xfrm>
              <a:off x="6905935" y="1723494"/>
              <a:ext cx="431372" cy="1164155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56" name="Rectangle 9" descr="Light upward diagonal"/>
            <p:cNvSpPr>
              <a:spLocks noChangeAspect="1" noChangeArrowheads="1"/>
            </p:cNvSpPr>
            <p:nvPr/>
          </p:nvSpPr>
          <p:spPr bwMode="auto">
            <a:xfrm>
              <a:off x="7294918" y="1236145"/>
              <a:ext cx="517397" cy="86003"/>
            </a:xfrm>
            <a:prstGeom prst="rect">
              <a:avLst/>
            </a:prstGeom>
            <a:pattFill prst="ltUpDiag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57" name="Rectangle 10" descr="Dark downward diagonal"/>
            <p:cNvSpPr>
              <a:spLocks noChangeAspect="1" noChangeArrowheads="1"/>
            </p:cNvSpPr>
            <p:nvPr/>
          </p:nvSpPr>
          <p:spPr bwMode="auto">
            <a:xfrm>
              <a:off x="8047950" y="2968667"/>
              <a:ext cx="173297" cy="128381"/>
            </a:xfrm>
            <a:prstGeom prst="rect">
              <a:avLst/>
            </a:prstGeom>
            <a:pattFill prst="dkDnDiag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58" name="Rectangle 11" descr="Dark downward diagonal"/>
            <p:cNvSpPr>
              <a:spLocks noChangeAspect="1" noChangeArrowheads="1"/>
            </p:cNvSpPr>
            <p:nvPr/>
          </p:nvSpPr>
          <p:spPr bwMode="auto">
            <a:xfrm>
              <a:off x="6905935" y="2968667"/>
              <a:ext cx="173297" cy="128381"/>
            </a:xfrm>
            <a:prstGeom prst="rect">
              <a:avLst/>
            </a:prstGeom>
            <a:pattFill prst="dkDnDiag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59" name="Rectangle 12"/>
            <p:cNvSpPr>
              <a:spLocks noChangeAspect="1" noChangeArrowheads="1"/>
            </p:cNvSpPr>
            <p:nvPr/>
          </p:nvSpPr>
          <p:spPr bwMode="auto">
            <a:xfrm>
              <a:off x="6883494" y="2931275"/>
              <a:ext cx="615890" cy="997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60" name="Rectangle 13"/>
            <p:cNvSpPr>
              <a:spLocks noChangeAspect="1" noChangeArrowheads="1"/>
            </p:cNvSpPr>
            <p:nvPr/>
          </p:nvSpPr>
          <p:spPr bwMode="auto">
            <a:xfrm>
              <a:off x="7611591" y="2931275"/>
              <a:ext cx="630851" cy="997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61" name="Rectangle 15" descr="Dark downward diagonal"/>
            <p:cNvSpPr>
              <a:spLocks noChangeAspect="1" noChangeArrowheads="1"/>
            </p:cNvSpPr>
            <p:nvPr/>
          </p:nvSpPr>
          <p:spPr bwMode="auto">
            <a:xfrm>
              <a:off x="6913416" y="1381976"/>
              <a:ext cx="1292870" cy="93482"/>
            </a:xfrm>
            <a:prstGeom prst="rect">
              <a:avLst/>
            </a:prstGeom>
            <a:pattFill prst="dkDnDiag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62" name="Rectangle 16" descr="Dark downward diagonal"/>
            <p:cNvSpPr>
              <a:spLocks noChangeAspect="1" noChangeArrowheads="1"/>
            </p:cNvSpPr>
            <p:nvPr/>
          </p:nvSpPr>
          <p:spPr bwMode="auto">
            <a:xfrm>
              <a:off x="6878507" y="1320901"/>
              <a:ext cx="1355207" cy="62321"/>
            </a:xfrm>
            <a:prstGeom prst="rect">
              <a:avLst/>
            </a:prstGeom>
            <a:pattFill prst="dkDnDiag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63" name="Rectangle 17" descr="Dark downward diagonal"/>
            <p:cNvSpPr>
              <a:spLocks noChangeAspect="1" noChangeArrowheads="1"/>
            </p:cNvSpPr>
            <p:nvPr/>
          </p:nvSpPr>
          <p:spPr bwMode="auto">
            <a:xfrm>
              <a:off x="7279958" y="1423108"/>
              <a:ext cx="86025" cy="906146"/>
            </a:xfrm>
            <a:prstGeom prst="rect">
              <a:avLst/>
            </a:prstGeom>
            <a:pattFill prst="dkDnDiag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64" name="Rectangle 18" descr="Dark downward diagonal"/>
            <p:cNvSpPr>
              <a:spLocks noChangeAspect="1" noChangeArrowheads="1"/>
            </p:cNvSpPr>
            <p:nvPr/>
          </p:nvSpPr>
          <p:spPr bwMode="auto">
            <a:xfrm>
              <a:off x="7743745" y="1423108"/>
              <a:ext cx="86025" cy="906146"/>
            </a:xfrm>
            <a:prstGeom prst="rect">
              <a:avLst/>
            </a:prstGeom>
            <a:pattFill prst="dkDnDiag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65" name="Line 20"/>
            <p:cNvSpPr>
              <a:spLocks noChangeAspect="1" noChangeShapeType="1"/>
            </p:cNvSpPr>
            <p:nvPr/>
          </p:nvSpPr>
          <p:spPr bwMode="auto">
            <a:xfrm>
              <a:off x="6918403" y="2881418"/>
              <a:ext cx="34534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66" name="Line 21"/>
            <p:cNvSpPr>
              <a:spLocks noChangeAspect="1" noChangeShapeType="1"/>
            </p:cNvSpPr>
            <p:nvPr/>
          </p:nvSpPr>
          <p:spPr bwMode="auto">
            <a:xfrm>
              <a:off x="7860939" y="2881418"/>
              <a:ext cx="34534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67" name="Line 22"/>
            <p:cNvSpPr>
              <a:spLocks noChangeAspect="1" noChangeShapeType="1"/>
            </p:cNvSpPr>
            <p:nvPr/>
          </p:nvSpPr>
          <p:spPr bwMode="auto">
            <a:xfrm>
              <a:off x="8066651" y="2921303"/>
              <a:ext cx="17205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68" name="Line 23"/>
            <p:cNvSpPr>
              <a:spLocks noChangeAspect="1" noChangeShapeType="1"/>
            </p:cNvSpPr>
            <p:nvPr/>
          </p:nvSpPr>
          <p:spPr bwMode="auto">
            <a:xfrm>
              <a:off x="8069144" y="2952463"/>
              <a:ext cx="173297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69" name="Oval 24"/>
            <p:cNvSpPr>
              <a:spLocks noChangeAspect="1" noChangeArrowheads="1"/>
            </p:cNvSpPr>
            <p:nvPr/>
          </p:nvSpPr>
          <p:spPr bwMode="auto">
            <a:xfrm>
              <a:off x="8130235" y="2948724"/>
              <a:ext cx="76051" cy="7727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70" name="Line 25"/>
            <p:cNvSpPr>
              <a:spLocks noChangeAspect="1" noChangeShapeType="1"/>
            </p:cNvSpPr>
            <p:nvPr/>
          </p:nvSpPr>
          <p:spPr bwMode="auto">
            <a:xfrm>
              <a:off x="6885988" y="2922549"/>
              <a:ext cx="173297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71" name="Line 26"/>
            <p:cNvSpPr>
              <a:spLocks noChangeAspect="1" noChangeShapeType="1"/>
            </p:cNvSpPr>
            <p:nvPr/>
          </p:nvSpPr>
          <p:spPr bwMode="auto">
            <a:xfrm>
              <a:off x="6887234" y="2951217"/>
              <a:ext cx="173297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72" name="Oval 27"/>
            <p:cNvSpPr>
              <a:spLocks noChangeAspect="1" noChangeArrowheads="1"/>
            </p:cNvSpPr>
            <p:nvPr/>
          </p:nvSpPr>
          <p:spPr bwMode="auto">
            <a:xfrm>
              <a:off x="6918403" y="2951217"/>
              <a:ext cx="77298" cy="7727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73" name="Line 33"/>
            <p:cNvSpPr>
              <a:spLocks noChangeAspect="1" noChangeShapeType="1"/>
            </p:cNvSpPr>
            <p:nvPr/>
          </p:nvSpPr>
          <p:spPr bwMode="auto">
            <a:xfrm flipH="1">
              <a:off x="7823537" y="2880171"/>
              <a:ext cx="34659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74" name="Line 34"/>
            <p:cNvSpPr>
              <a:spLocks noChangeAspect="1" noChangeShapeType="1"/>
            </p:cNvSpPr>
            <p:nvPr/>
          </p:nvSpPr>
          <p:spPr bwMode="auto">
            <a:xfrm flipH="1">
              <a:off x="7858445" y="2409025"/>
              <a:ext cx="340360" cy="2168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75" name="Line 35"/>
            <p:cNvSpPr>
              <a:spLocks noChangeAspect="1" noChangeShapeType="1"/>
            </p:cNvSpPr>
            <p:nvPr/>
          </p:nvSpPr>
          <p:spPr bwMode="auto">
            <a:xfrm flipH="1">
              <a:off x="8203792" y="2405286"/>
              <a:ext cx="0" cy="4736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76" name="Line 36"/>
            <p:cNvSpPr>
              <a:spLocks noChangeAspect="1" noChangeShapeType="1"/>
            </p:cNvSpPr>
            <p:nvPr/>
          </p:nvSpPr>
          <p:spPr bwMode="auto">
            <a:xfrm flipH="1">
              <a:off x="7858445" y="2878925"/>
              <a:ext cx="33911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77" name="Rectangle 37" descr="Dark upward diagonal"/>
            <p:cNvSpPr>
              <a:spLocks noChangeAspect="1" noChangeArrowheads="1"/>
            </p:cNvSpPr>
            <p:nvPr/>
          </p:nvSpPr>
          <p:spPr bwMode="auto">
            <a:xfrm flipH="1">
              <a:off x="7756213" y="2405286"/>
              <a:ext cx="451320" cy="473639"/>
            </a:xfrm>
            <a:prstGeom prst="rect">
              <a:avLst/>
            </a:prstGeom>
            <a:pattFill prst="dkUpDiag">
              <a:fgClr>
                <a:schemeClr val="tx1"/>
              </a:fgClr>
              <a:bgClr>
                <a:schemeClr val="bg1"/>
              </a:bgClr>
            </a:patt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13378" name="AutoShape 38"/>
            <p:cNvSpPr>
              <a:spLocks noChangeAspect="1" noChangeArrowheads="1"/>
            </p:cNvSpPr>
            <p:nvPr/>
          </p:nvSpPr>
          <p:spPr bwMode="auto">
            <a:xfrm flipV="1">
              <a:off x="7744991" y="2396561"/>
              <a:ext cx="457554" cy="215631"/>
            </a:xfrm>
            <a:prstGeom prst="rtTriangle">
              <a:avLst/>
            </a:prstGeom>
            <a:solidFill>
              <a:schemeClr val="accent1"/>
            </a:solidFill>
            <a:ln w="1587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13379" name="Line 39"/>
            <p:cNvSpPr>
              <a:spLocks noChangeAspect="1" noChangeShapeType="1"/>
            </p:cNvSpPr>
            <p:nvPr/>
          </p:nvSpPr>
          <p:spPr bwMode="auto">
            <a:xfrm flipH="1">
              <a:off x="7752472" y="2404039"/>
              <a:ext cx="458801" cy="216877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3380" name="Line 40"/>
            <p:cNvSpPr>
              <a:spLocks noChangeAspect="1" noChangeShapeType="1"/>
            </p:cNvSpPr>
            <p:nvPr/>
          </p:nvSpPr>
          <p:spPr bwMode="auto">
            <a:xfrm>
              <a:off x="6914662" y="2414010"/>
              <a:ext cx="339113" cy="2156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81" name="Line 41"/>
            <p:cNvSpPr>
              <a:spLocks noChangeAspect="1" noChangeShapeType="1"/>
            </p:cNvSpPr>
            <p:nvPr/>
          </p:nvSpPr>
          <p:spPr bwMode="auto">
            <a:xfrm>
              <a:off x="6908429" y="2409025"/>
              <a:ext cx="0" cy="4736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82" name="Line 42"/>
            <p:cNvSpPr>
              <a:spLocks noChangeAspect="1" noChangeShapeType="1"/>
            </p:cNvSpPr>
            <p:nvPr/>
          </p:nvSpPr>
          <p:spPr bwMode="auto">
            <a:xfrm>
              <a:off x="6915909" y="2882664"/>
              <a:ext cx="33911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83" name="Rectangle 43" descr="Dark upward diagonal"/>
            <p:cNvSpPr>
              <a:spLocks noChangeAspect="1" noChangeArrowheads="1"/>
            </p:cNvSpPr>
            <p:nvPr/>
          </p:nvSpPr>
          <p:spPr bwMode="auto">
            <a:xfrm>
              <a:off x="6905935" y="2409025"/>
              <a:ext cx="452566" cy="473639"/>
            </a:xfrm>
            <a:prstGeom prst="rect">
              <a:avLst/>
            </a:prstGeom>
            <a:pattFill prst="dkUpDiag">
              <a:fgClr>
                <a:schemeClr val="tx1"/>
              </a:fgClr>
              <a:bgClr>
                <a:schemeClr val="bg1"/>
              </a:bgClr>
            </a:patt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13384" name="AutoShape 44"/>
            <p:cNvSpPr>
              <a:spLocks noChangeAspect="1" noChangeArrowheads="1"/>
            </p:cNvSpPr>
            <p:nvPr/>
          </p:nvSpPr>
          <p:spPr bwMode="auto">
            <a:xfrm flipH="1" flipV="1">
              <a:off x="6904688" y="2400300"/>
              <a:ext cx="458801" cy="215630"/>
            </a:xfrm>
            <a:prstGeom prst="rtTriangle">
              <a:avLst/>
            </a:prstGeom>
            <a:solidFill>
              <a:schemeClr val="accent1"/>
            </a:solidFill>
            <a:ln w="1587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13385" name="Line 45"/>
            <p:cNvSpPr>
              <a:spLocks noChangeAspect="1" noChangeShapeType="1"/>
            </p:cNvSpPr>
            <p:nvPr/>
          </p:nvSpPr>
          <p:spPr bwMode="auto">
            <a:xfrm>
              <a:off x="6903442" y="2407779"/>
              <a:ext cx="457553" cy="218123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3386" name="Rectangle 46" descr="Light downward diagonal"/>
            <p:cNvSpPr>
              <a:spLocks noChangeAspect="1" noChangeArrowheads="1"/>
            </p:cNvSpPr>
            <p:nvPr/>
          </p:nvSpPr>
          <p:spPr bwMode="auto">
            <a:xfrm>
              <a:off x="7430813" y="990600"/>
              <a:ext cx="43636" cy="1293783"/>
            </a:xfrm>
            <a:prstGeom prst="rect">
              <a:avLst/>
            </a:prstGeom>
            <a:pattFill prst="ltDnDiag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87" name="Rectangle 47" descr="Light downward diagonal"/>
            <p:cNvSpPr>
              <a:spLocks noChangeAspect="1" noChangeArrowheads="1"/>
            </p:cNvSpPr>
            <p:nvPr/>
          </p:nvSpPr>
          <p:spPr bwMode="auto">
            <a:xfrm>
              <a:off x="7639019" y="990600"/>
              <a:ext cx="43636" cy="1293783"/>
            </a:xfrm>
            <a:prstGeom prst="rect">
              <a:avLst/>
            </a:prstGeom>
            <a:pattFill prst="ltDnDiag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88" name="Line 48"/>
            <p:cNvSpPr>
              <a:spLocks noChangeAspect="1" noChangeShapeType="1"/>
            </p:cNvSpPr>
            <p:nvPr/>
          </p:nvSpPr>
          <p:spPr bwMode="auto">
            <a:xfrm>
              <a:off x="7427073" y="2239512"/>
              <a:ext cx="0" cy="64813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89" name="Line 49"/>
            <p:cNvSpPr>
              <a:spLocks noChangeAspect="1" noChangeShapeType="1"/>
            </p:cNvSpPr>
            <p:nvPr/>
          </p:nvSpPr>
          <p:spPr bwMode="auto">
            <a:xfrm>
              <a:off x="7695122" y="2239512"/>
              <a:ext cx="0" cy="64813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90" name="Oval 52"/>
            <p:cNvSpPr>
              <a:spLocks noChangeAspect="1" noChangeArrowheads="1"/>
            </p:cNvSpPr>
            <p:nvPr/>
          </p:nvSpPr>
          <p:spPr bwMode="auto">
            <a:xfrm>
              <a:off x="6919649" y="2837793"/>
              <a:ext cx="77298" cy="7727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91" name="Oval 53"/>
            <p:cNvSpPr>
              <a:spLocks noChangeAspect="1" noChangeArrowheads="1"/>
            </p:cNvSpPr>
            <p:nvPr/>
          </p:nvSpPr>
          <p:spPr bwMode="auto">
            <a:xfrm>
              <a:off x="7277464" y="2851504"/>
              <a:ext cx="76051" cy="7727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92" name="Oval 54"/>
            <p:cNvSpPr>
              <a:spLocks noChangeAspect="1" noChangeArrowheads="1"/>
            </p:cNvSpPr>
            <p:nvPr/>
          </p:nvSpPr>
          <p:spPr bwMode="auto">
            <a:xfrm>
              <a:off x="7758706" y="2856489"/>
              <a:ext cx="77298" cy="7727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93" name="Oval 55"/>
            <p:cNvSpPr>
              <a:spLocks noChangeAspect="1" noChangeArrowheads="1"/>
            </p:cNvSpPr>
            <p:nvPr/>
          </p:nvSpPr>
          <p:spPr bwMode="auto">
            <a:xfrm>
              <a:off x="8122754" y="2837793"/>
              <a:ext cx="77298" cy="7727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94" name="Line 56"/>
            <p:cNvSpPr>
              <a:spLocks noChangeAspect="1" noChangeShapeType="1"/>
            </p:cNvSpPr>
            <p:nvPr/>
          </p:nvSpPr>
          <p:spPr bwMode="auto">
            <a:xfrm>
              <a:off x="6903442" y="1385715"/>
              <a:ext cx="0" cy="150442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95" name="Line 57"/>
            <p:cNvSpPr>
              <a:spLocks noChangeAspect="1" noChangeShapeType="1"/>
            </p:cNvSpPr>
            <p:nvPr/>
          </p:nvSpPr>
          <p:spPr bwMode="auto">
            <a:xfrm>
              <a:off x="8211272" y="1381976"/>
              <a:ext cx="0" cy="150567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96" name="Rectangle 59" descr="Light downward diagonal"/>
            <p:cNvSpPr>
              <a:spLocks noChangeAspect="1" noChangeArrowheads="1"/>
            </p:cNvSpPr>
            <p:nvPr/>
          </p:nvSpPr>
          <p:spPr bwMode="auto">
            <a:xfrm>
              <a:off x="7420839" y="1075356"/>
              <a:ext cx="43636" cy="604514"/>
            </a:xfrm>
            <a:prstGeom prst="rect">
              <a:avLst/>
            </a:prstGeom>
            <a:pattFill prst="ltDnDiag">
              <a:fgClr>
                <a:schemeClr val="tx1"/>
              </a:fgClr>
              <a:bgClr>
                <a:schemeClr val="bg1"/>
              </a:bgClr>
            </a:patt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" name="Group 60"/>
            <p:cNvGrpSpPr>
              <a:grpSpLocks noChangeAspect="1"/>
            </p:cNvGrpSpPr>
            <p:nvPr/>
          </p:nvGrpSpPr>
          <p:grpSpPr bwMode="auto">
            <a:xfrm>
              <a:off x="7394553" y="1084077"/>
              <a:ext cx="58592" cy="584567"/>
              <a:chOff x="1732" y="914"/>
              <a:chExt cx="66" cy="651"/>
            </a:xfrm>
          </p:grpSpPr>
          <p:sp>
            <p:nvSpPr>
              <p:cNvPr id="13458" name="Line 61"/>
              <p:cNvSpPr>
                <a:spLocks noChangeAspect="1" noChangeShapeType="1"/>
              </p:cNvSpPr>
              <p:nvPr/>
            </p:nvSpPr>
            <p:spPr bwMode="auto">
              <a:xfrm rot="-139831">
                <a:off x="1741" y="1432"/>
                <a:ext cx="56" cy="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59" name="Line 62"/>
              <p:cNvSpPr>
                <a:spLocks noChangeAspect="1" noChangeShapeType="1"/>
              </p:cNvSpPr>
              <p:nvPr/>
            </p:nvSpPr>
            <p:spPr bwMode="auto">
              <a:xfrm rot="21460169" flipH="1">
                <a:off x="1741" y="1451"/>
                <a:ext cx="56" cy="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60" name="Line 63"/>
              <p:cNvSpPr>
                <a:spLocks noChangeAspect="1" noChangeShapeType="1"/>
              </p:cNvSpPr>
              <p:nvPr/>
            </p:nvSpPr>
            <p:spPr bwMode="auto">
              <a:xfrm rot="-139831">
                <a:off x="1742" y="1469"/>
                <a:ext cx="56" cy="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61" name="Line 64"/>
              <p:cNvSpPr>
                <a:spLocks noChangeAspect="1" noChangeShapeType="1"/>
              </p:cNvSpPr>
              <p:nvPr/>
            </p:nvSpPr>
            <p:spPr bwMode="auto">
              <a:xfrm rot="21460169" flipH="1">
                <a:off x="1741" y="1489"/>
                <a:ext cx="56" cy="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62" name="Line 65"/>
              <p:cNvSpPr>
                <a:spLocks noChangeAspect="1" noChangeShapeType="1"/>
              </p:cNvSpPr>
              <p:nvPr/>
            </p:nvSpPr>
            <p:spPr bwMode="auto">
              <a:xfrm rot="-139831">
                <a:off x="1741" y="1508"/>
                <a:ext cx="56" cy="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63" name="Line 66"/>
              <p:cNvSpPr>
                <a:spLocks noChangeAspect="1" noChangeShapeType="1"/>
              </p:cNvSpPr>
              <p:nvPr/>
            </p:nvSpPr>
            <p:spPr bwMode="auto">
              <a:xfrm rot="21460169" flipH="1">
                <a:off x="1741" y="1527"/>
                <a:ext cx="56" cy="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64" name="Line 67"/>
              <p:cNvSpPr>
                <a:spLocks noChangeAspect="1" noChangeShapeType="1"/>
              </p:cNvSpPr>
              <p:nvPr/>
            </p:nvSpPr>
            <p:spPr bwMode="auto">
              <a:xfrm rot="-139831">
                <a:off x="1742" y="1546"/>
                <a:ext cx="56" cy="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65" name="Line 68"/>
              <p:cNvSpPr>
                <a:spLocks noChangeAspect="1" noChangeShapeType="1"/>
              </p:cNvSpPr>
              <p:nvPr/>
            </p:nvSpPr>
            <p:spPr bwMode="auto">
              <a:xfrm rot="-139831">
                <a:off x="1740" y="1355"/>
                <a:ext cx="56" cy="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66" name="Line 69"/>
              <p:cNvSpPr>
                <a:spLocks noChangeAspect="1" noChangeShapeType="1"/>
              </p:cNvSpPr>
              <p:nvPr/>
            </p:nvSpPr>
            <p:spPr bwMode="auto">
              <a:xfrm rot="21460169" flipH="1">
                <a:off x="1739" y="1374"/>
                <a:ext cx="56" cy="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67" name="Line 70"/>
              <p:cNvSpPr>
                <a:spLocks noChangeAspect="1" noChangeShapeType="1"/>
              </p:cNvSpPr>
              <p:nvPr/>
            </p:nvSpPr>
            <p:spPr bwMode="auto">
              <a:xfrm rot="-139831">
                <a:off x="1740" y="1393"/>
                <a:ext cx="56" cy="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68" name="Line 71"/>
              <p:cNvSpPr>
                <a:spLocks noChangeAspect="1" noChangeShapeType="1"/>
              </p:cNvSpPr>
              <p:nvPr/>
            </p:nvSpPr>
            <p:spPr bwMode="auto">
              <a:xfrm rot="21460169" flipH="1">
                <a:off x="1740" y="1412"/>
                <a:ext cx="56" cy="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69" name="Line 72"/>
              <p:cNvSpPr>
                <a:spLocks noChangeAspect="1" noChangeShapeType="1"/>
              </p:cNvSpPr>
              <p:nvPr/>
            </p:nvSpPr>
            <p:spPr bwMode="auto">
              <a:xfrm rot="-139831">
                <a:off x="1737" y="1201"/>
                <a:ext cx="56" cy="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70" name="Line 73"/>
              <p:cNvSpPr>
                <a:spLocks noChangeAspect="1" noChangeShapeType="1"/>
              </p:cNvSpPr>
              <p:nvPr/>
            </p:nvSpPr>
            <p:spPr bwMode="auto">
              <a:xfrm rot="21460169" flipH="1">
                <a:off x="1737" y="1220"/>
                <a:ext cx="56" cy="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71" name="Line 74"/>
              <p:cNvSpPr>
                <a:spLocks noChangeAspect="1" noChangeShapeType="1"/>
              </p:cNvSpPr>
              <p:nvPr/>
            </p:nvSpPr>
            <p:spPr bwMode="auto">
              <a:xfrm rot="-139831">
                <a:off x="1738" y="1238"/>
                <a:ext cx="56" cy="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72" name="Line 75"/>
              <p:cNvSpPr>
                <a:spLocks noChangeAspect="1" noChangeShapeType="1"/>
              </p:cNvSpPr>
              <p:nvPr/>
            </p:nvSpPr>
            <p:spPr bwMode="auto">
              <a:xfrm rot="21460169" flipH="1">
                <a:off x="1737" y="1258"/>
                <a:ext cx="56" cy="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73" name="Line 76"/>
              <p:cNvSpPr>
                <a:spLocks noChangeAspect="1" noChangeShapeType="1"/>
              </p:cNvSpPr>
              <p:nvPr/>
            </p:nvSpPr>
            <p:spPr bwMode="auto">
              <a:xfrm rot="-139831">
                <a:off x="1737" y="1277"/>
                <a:ext cx="56" cy="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74" name="Line 77"/>
              <p:cNvSpPr>
                <a:spLocks noChangeAspect="1" noChangeShapeType="1"/>
              </p:cNvSpPr>
              <p:nvPr/>
            </p:nvSpPr>
            <p:spPr bwMode="auto">
              <a:xfrm rot="21460169" flipH="1">
                <a:off x="1737" y="1296"/>
                <a:ext cx="56" cy="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75" name="Line 78"/>
              <p:cNvSpPr>
                <a:spLocks noChangeAspect="1" noChangeShapeType="1"/>
              </p:cNvSpPr>
              <p:nvPr/>
            </p:nvSpPr>
            <p:spPr bwMode="auto">
              <a:xfrm rot="-139831">
                <a:off x="1738" y="1315"/>
                <a:ext cx="56" cy="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76" name="Line 79"/>
              <p:cNvSpPr>
                <a:spLocks noChangeAspect="1" noChangeShapeType="1"/>
              </p:cNvSpPr>
              <p:nvPr/>
            </p:nvSpPr>
            <p:spPr bwMode="auto">
              <a:xfrm rot="21460169" flipH="1">
                <a:off x="1737" y="1334"/>
                <a:ext cx="56" cy="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77" name="Line 80"/>
              <p:cNvSpPr>
                <a:spLocks noChangeAspect="1" noChangeShapeType="1"/>
              </p:cNvSpPr>
              <p:nvPr/>
            </p:nvSpPr>
            <p:spPr bwMode="auto">
              <a:xfrm rot="-139831">
                <a:off x="1736" y="1124"/>
                <a:ext cx="56" cy="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78" name="Line 81"/>
              <p:cNvSpPr>
                <a:spLocks noChangeAspect="1" noChangeShapeType="1"/>
              </p:cNvSpPr>
              <p:nvPr/>
            </p:nvSpPr>
            <p:spPr bwMode="auto">
              <a:xfrm rot="21460169" flipH="1">
                <a:off x="1735" y="1143"/>
                <a:ext cx="56" cy="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79" name="Line 82"/>
              <p:cNvSpPr>
                <a:spLocks noChangeAspect="1" noChangeShapeType="1"/>
              </p:cNvSpPr>
              <p:nvPr/>
            </p:nvSpPr>
            <p:spPr bwMode="auto">
              <a:xfrm rot="-139831">
                <a:off x="1736" y="1162"/>
                <a:ext cx="56" cy="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80" name="Line 83"/>
              <p:cNvSpPr>
                <a:spLocks noChangeAspect="1" noChangeShapeType="1"/>
              </p:cNvSpPr>
              <p:nvPr/>
            </p:nvSpPr>
            <p:spPr bwMode="auto">
              <a:xfrm rot="21460169" flipH="1">
                <a:off x="1736" y="1181"/>
                <a:ext cx="56" cy="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81" name="Line 84"/>
              <p:cNvSpPr>
                <a:spLocks noChangeAspect="1" noChangeShapeType="1"/>
              </p:cNvSpPr>
              <p:nvPr/>
            </p:nvSpPr>
            <p:spPr bwMode="auto">
              <a:xfrm rot="-139831">
                <a:off x="1734" y="972"/>
                <a:ext cx="56" cy="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82" name="Line 85"/>
              <p:cNvSpPr>
                <a:spLocks noChangeAspect="1" noChangeShapeType="1"/>
              </p:cNvSpPr>
              <p:nvPr/>
            </p:nvSpPr>
            <p:spPr bwMode="auto">
              <a:xfrm rot="21460169" flipH="1">
                <a:off x="1734" y="991"/>
                <a:ext cx="56" cy="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83" name="Line 86"/>
              <p:cNvSpPr>
                <a:spLocks noChangeAspect="1" noChangeShapeType="1"/>
              </p:cNvSpPr>
              <p:nvPr/>
            </p:nvSpPr>
            <p:spPr bwMode="auto">
              <a:xfrm rot="-139831">
                <a:off x="1735" y="1009"/>
                <a:ext cx="56" cy="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84" name="Line 87"/>
              <p:cNvSpPr>
                <a:spLocks noChangeAspect="1" noChangeShapeType="1"/>
              </p:cNvSpPr>
              <p:nvPr/>
            </p:nvSpPr>
            <p:spPr bwMode="auto">
              <a:xfrm rot="21460169" flipH="1">
                <a:off x="1734" y="1029"/>
                <a:ext cx="56" cy="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85" name="Line 88"/>
              <p:cNvSpPr>
                <a:spLocks noChangeAspect="1" noChangeShapeType="1"/>
              </p:cNvSpPr>
              <p:nvPr/>
            </p:nvSpPr>
            <p:spPr bwMode="auto">
              <a:xfrm rot="-139831">
                <a:off x="1734" y="1048"/>
                <a:ext cx="56" cy="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86" name="Line 89"/>
              <p:cNvSpPr>
                <a:spLocks noChangeAspect="1" noChangeShapeType="1"/>
              </p:cNvSpPr>
              <p:nvPr/>
            </p:nvSpPr>
            <p:spPr bwMode="auto">
              <a:xfrm rot="21460169" flipH="1">
                <a:off x="1734" y="1067"/>
                <a:ext cx="56" cy="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87" name="Line 90"/>
              <p:cNvSpPr>
                <a:spLocks noChangeAspect="1" noChangeShapeType="1"/>
              </p:cNvSpPr>
              <p:nvPr/>
            </p:nvSpPr>
            <p:spPr bwMode="auto">
              <a:xfrm rot="-139831">
                <a:off x="1735" y="1086"/>
                <a:ext cx="56" cy="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88" name="Line 91"/>
              <p:cNvSpPr>
                <a:spLocks noChangeAspect="1" noChangeShapeType="1"/>
              </p:cNvSpPr>
              <p:nvPr/>
            </p:nvSpPr>
            <p:spPr bwMode="auto">
              <a:xfrm rot="21460169" flipH="1">
                <a:off x="1734" y="1105"/>
                <a:ext cx="56" cy="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89" name="Line 92"/>
              <p:cNvSpPr>
                <a:spLocks noChangeAspect="1" noChangeShapeType="1"/>
              </p:cNvSpPr>
              <p:nvPr/>
            </p:nvSpPr>
            <p:spPr bwMode="auto">
              <a:xfrm rot="21460169" flipH="1">
                <a:off x="1732" y="914"/>
                <a:ext cx="56" cy="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90" name="Line 93"/>
              <p:cNvSpPr>
                <a:spLocks noChangeAspect="1" noChangeShapeType="1"/>
              </p:cNvSpPr>
              <p:nvPr/>
            </p:nvSpPr>
            <p:spPr bwMode="auto">
              <a:xfrm rot="-139831">
                <a:off x="1733" y="933"/>
                <a:ext cx="56" cy="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91" name="Line 94"/>
              <p:cNvSpPr>
                <a:spLocks noChangeAspect="1" noChangeShapeType="1"/>
              </p:cNvSpPr>
              <p:nvPr/>
            </p:nvSpPr>
            <p:spPr bwMode="auto">
              <a:xfrm rot="21460169" flipH="1">
                <a:off x="1733" y="952"/>
                <a:ext cx="56" cy="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398" name="Rectangle 96" descr="Light downward diagonal"/>
            <p:cNvSpPr>
              <a:spLocks noChangeAspect="1" noChangeArrowheads="1"/>
            </p:cNvSpPr>
            <p:nvPr/>
          </p:nvSpPr>
          <p:spPr bwMode="auto">
            <a:xfrm flipH="1">
              <a:off x="7644006" y="1075356"/>
              <a:ext cx="44883" cy="604514"/>
            </a:xfrm>
            <a:prstGeom prst="rect">
              <a:avLst/>
            </a:prstGeom>
            <a:pattFill prst="ltDnDiag">
              <a:fgClr>
                <a:schemeClr val="tx1"/>
              </a:fgClr>
              <a:bgClr>
                <a:schemeClr val="bg1"/>
              </a:bgClr>
            </a:patt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" name="Group 97"/>
            <p:cNvGrpSpPr>
              <a:grpSpLocks noChangeAspect="1"/>
            </p:cNvGrpSpPr>
            <p:nvPr/>
          </p:nvGrpSpPr>
          <p:grpSpPr bwMode="auto">
            <a:xfrm flipH="1">
              <a:off x="7655118" y="1084077"/>
              <a:ext cx="59847" cy="584567"/>
              <a:chOff x="1732" y="914"/>
              <a:chExt cx="66" cy="651"/>
            </a:xfrm>
          </p:grpSpPr>
          <p:sp>
            <p:nvSpPr>
              <p:cNvPr id="13424" name="Line 98"/>
              <p:cNvSpPr>
                <a:spLocks noChangeAspect="1" noChangeShapeType="1"/>
              </p:cNvSpPr>
              <p:nvPr/>
            </p:nvSpPr>
            <p:spPr bwMode="auto">
              <a:xfrm rot="-139831">
                <a:off x="1741" y="1432"/>
                <a:ext cx="56" cy="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25" name="Line 99"/>
              <p:cNvSpPr>
                <a:spLocks noChangeAspect="1" noChangeShapeType="1"/>
              </p:cNvSpPr>
              <p:nvPr/>
            </p:nvSpPr>
            <p:spPr bwMode="auto">
              <a:xfrm rot="21460169" flipH="1">
                <a:off x="1741" y="1451"/>
                <a:ext cx="56" cy="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26" name="Line 100"/>
              <p:cNvSpPr>
                <a:spLocks noChangeAspect="1" noChangeShapeType="1"/>
              </p:cNvSpPr>
              <p:nvPr/>
            </p:nvSpPr>
            <p:spPr bwMode="auto">
              <a:xfrm rot="-139831">
                <a:off x="1742" y="1469"/>
                <a:ext cx="56" cy="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27" name="Line 101"/>
              <p:cNvSpPr>
                <a:spLocks noChangeAspect="1" noChangeShapeType="1"/>
              </p:cNvSpPr>
              <p:nvPr/>
            </p:nvSpPr>
            <p:spPr bwMode="auto">
              <a:xfrm rot="21460169" flipH="1">
                <a:off x="1741" y="1489"/>
                <a:ext cx="56" cy="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28" name="Line 102"/>
              <p:cNvSpPr>
                <a:spLocks noChangeAspect="1" noChangeShapeType="1"/>
              </p:cNvSpPr>
              <p:nvPr/>
            </p:nvSpPr>
            <p:spPr bwMode="auto">
              <a:xfrm rot="-139831">
                <a:off x="1741" y="1508"/>
                <a:ext cx="56" cy="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29" name="Line 103"/>
              <p:cNvSpPr>
                <a:spLocks noChangeAspect="1" noChangeShapeType="1"/>
              </p:cNvSpPr>
              <p:nvPr/>
            </p:nvSpPr>
            <p:spPr bwMode="auto">
              <a:xfrm rot="21460169" flipH="1">
                <a:off x="1741" y="1527"/>
                <a:ext cx="56" cy="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30" name="Line 104"/>
              <p:cNvSpPr>
                <a:spLocks noChangeAspect="1" noChangeShapeType="1"/>
              </p:cNvSpPr>
              <p:nvPr/>
            </p:nvSpPr>
            <p:spPr bwMode="auto">
              <a:xfrm rot="-139831">
                <a:off x="1742" y="1546"/>
                <a:ext cx="56" cy="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31" name="Line 105"/>
              <p:cNvSpPr>
                <a:spLocks noChangeAspect="1" noChangeShapeType="1"/>
              </p:cNvSpPr>
              <p:nvPr/>
            </p:nvSpPr>
            <p:spPr bwMode="auto">
              <a:xfrm rot="-139831">
                <a:off x="1740" y="1355"/>
                <a:ext cx="56" cy="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32" name="Line 106"/>
              <p:cNvSpPr>
                <a:spLocks noChangeAspect="1" noChangeShapeType="1"/>
              </p:cNvSpPr>
              <p:nvPr/>
            </p:nvSpPr>
            <p:spPr bwMode="auto">
              <a:xfrm rot="21460169" flipH="1">
                <a:off x="1739" y="1374"/>
                <a:ext cx="56" cy="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33" name="Line 107"/>
              <p:cNvSpPr>
                <a:spLocks noChangeAspect="1" noChangeShapeType="1"/>
              </p:cNvSpPr>
              <p:nvPr/>
            </p:nvSpPr>
            <p:spPr bwMode="auto">
              <a:xfrm rot="-139831">
                <a:off x="1740" y="1393"/>
                <a:ext cx="56" cy="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34" name="Line 108"/>
              <p:cNvSpPr>
                <a:spLocks noChangeAspect="1" noChangeShapeType="1"/>
              </p:cNvSpPr>
              <p:nvPr/>
            </p:nvSpPr>
            <p:spPr bwMode="auto">
              <a:xfrm rot="21460169" flipH="1">
                <a:off x="1740" y="1412"/>
                <a:ext cx="56" cy="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35" name="Line 109"/>
              <p:cNvSpPr>
                <a:spLocks noChangeAspect="1" noChangeShapeType="1"/>
              </p:cNvSpPr>
              <p:nvPr/>
            </p:nvSpPr>
            <p:spPr bwMode="auto">
              <a:xfrm rot="-139831">
                <a:off x="1737" y="1201"/>
                <a:ext cx="56" cy="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36" name="Line 110"/>
              <p:cNvSpPr>
                <a:spLocks noChangeAspect="1" noChangeShapeType="1"/>
              </p:cNvSpPr>
              <p:nvPr/>
            </p:nvSpPr>
            <p:spPr bwMode="auto">
              <a:xfrm rot="21460169" flipH="1">
                <a:off x="1737" y="1220"/>
                <a:ext cx="56" cy="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37" name="Line 111"/>
              <p:cNvSpPr>
                <a:spLocks noChangeAspect="1" noChangeShapeType="1"/>
              </p:cNvSpPr>
              <p:nvPr/>
            </p:nvSpPr>
            <p:spPr bwMode="auto">
              <a:xfrm rot="-139831">
                <a:off x="1738" y="1238"/>
                <a:ext cx="56" cy="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38" name="Line 112"/>
              <p:cNvSpPr>
                <a:spLocks noChangeAspect="1" noChangeShapeType="1"/>
              </p:cNvSpPr>
              <p:nvPr/>
            </p:nvSpPr>
            <p:spPr bwMode="auto">
              <a:xfrm rot="21460169" flipH="1">
                <a:off x="1737" y="1258"/>
                <a:ext cx="56" cy="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39" name="Line 113"/>
              <p:cNvSpPr>
                <a:spLocks noChangeAspect="1" noChangeShapeType="1"/>
              </p:cNvSpPr>
              <p:nvPr/>
            </p:nvSpPr>
            <p:spPr bwMode="auto">
              <a:xfrm rot="-139831">
                <a:off x="1737" y="1277"/>
                <a:ext cx="56" cy="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40" name="Line 114"/>
              <p:cNvSpPr>
                <a:spLocks noChangeAspect="1" noChangeShapeType="1"/>
              </p:cNvSpPr>
              <p:nvPr/>
            </p:nvSpPr>
            <p:spPr bwMode="auto">
              <a:xfrm rot="21460169" flipH="1">
                <a:off x="1737" y="1296"/>
                <a:ext cx="56" cy="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41" name="Line 115"/>
              <p:cNvSpPr>
                <a:spLocks noChangeAspect="1" noChangeShapeType="1"/>
              </p:cNvSpPr>
              <p:nvPr/>
            </p:nvSpPr>
            <p:spPr bwMode="auto">
              <a:xfrm rot="-139831">
                <a:off x="1738" y="1315"/>
                <a:ext cx="56" cy="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42" name="Line 116"/>
              <p:cNvSpPr>
                <a:spLocks noChangeAspect="1" noChangeShapeType="1"/>
              </p:cNvSpPr>
              <p:nvPr/>
            </p:nvSpPr>
            <p:spPr bwMode="auto">
              <a:xfrm rot="21460169" flipH="1">
                <a:off x="1737" y="1334"/>
                <a:ext cx="56" cy="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43" name="Line 117"/>
              <p:cNvSpPr>
                <a:spLocks noChangeAspect="1" noChangeShapeType="1"/>
              </p:cNvSpPr>
              <p:nvPr/>
            </p:nvSpPr>
            <p:spPr bwMode="auto">
              <a:xfrm rot="-139831">
                <a:off x="1736" y="1124"/>
                <a:ext cx="56" cy="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44" name="Line 118"/>
              <p:cNvSpPr>
                <a:spLocks noChangeAspect="1" noChangeShapeType="1"/>
              </p:cNvSpPr>
              <p:nvPr/>
            </p:nvSpPr>
            <p:spPr bwMode="auto">
              <a:xfrm rot="21460169" flipH="1">
                <a:off x="1735" y="1143"/>
                <a:ext cx="56" cy="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45" name="Line 119"/>
              <p:cNvSpPr>
                <a:spLocks noChangeAspect="1" noChangeShapeType="1"/>
              </p:cNvSpPr>
              <p:nvPr/>
            </p:nvSpPr>
            <p:spPr bwMode="auto">
              <a:xfrm rot="-139831">
                <a:off x="1736" y="1162"/>
                <a:ext cx="56" cy="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46" name="Line 120"/>
              <p:cNvSpPr>
                <a:spLocks noChangeAspect="1" noChangeShapeType="1"/>
              </p:cNvSpPr>
              <p:nvPr/>
            </p:nvSpPr>
            <p:spPr bwMode="auto">
              <a:xfrm rot="21460169" flipH="1">
                <a:off x="1736" y="1181"/>
                <a:ext cx="56" cy="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47" name="Line 121"/>
              <p:cNvSpPr>
                <a:spLocks noChangeAspect="1" noChangeShapeType="1"/>
              </p:cNvSpPr>
              <p:nvPr/>
            </p:nvSpPr>
            <p:spPr bwMode="auto">
              <a:xfrm rot="-139831">
                <a:off x="1734" y="972"/>
                <a:ext cx="56" cy="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48" name="Line 122"/>
              <p:cNvSpPr>
                <a:spLocks noChangeAspect="1" noChangeShapeType="1"/>
              </p:cNvSpPr>
              <p:nvPr/>
            </p:nvSpPr>
            <p:spPr bwMode="auto">
              <a:xfrm rot="21460169" flipH="1">
                <a:off x="1734" y="991"/>
                <a:ext cx="56" cy="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49" name="Line 123"/>
              <p:cNvSpPr>
                <a:spLocks noChangeAspect="1" noChangeShapeType="1"/>
              </p:cNvSpPr>
              <p:nvPr/>
            </p:nvSpPr>
            <p:spPr bwMode="auto">
              <a:xfrm rot="-139831">
                <a:off x="1735" y="1009"/>
                <a:ext cx="56" cy="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50" name="Line 124"/>
              <p:cNvSpPr>
                <a:spLocks noChangeAspect="1" noChangeShapeType="1"/>
              </p:cNvSpPr>
              <p:nvPr/>
            </p:nvSpPr>
            <p:spPr bwMode="auto">
              <a:xfrm rot="21460169" flipH="1">
                <a:off x="1734" y="1029"/>
                <a:ext cx="56" cy="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51" name="Line 125"/>
              <p:cNvSpPr>
                <a:spLocks noChangeAspect="1" noChangeShapeType="1"/>
              </p:cNvSpPr>
              <p:nvPr/>
            </p:nvSpPr>
            <p:spPr bwMode="auto">
              <a:xfrm rot="-139831">
                <a:off x="1734" y="1048"/>
                <a:ext cx="56" cy="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52" name="Line 126"/>
              <p:cNvSpPr>
                <a:spLocks noChangeAspect="1" noChangeShapeType="1"/>
              </p:cNvSpPr>
              <p:nvPr/>
            </p:nvSpPr>
            <p:spPr bwMode="auto">
              <a:xfrm rot="21460169" flipH="1">
                <a:off x="1734" y="1067"/>
                <a:ext cx="56" cy="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53" name="Line 127"/>
              <p:cNvSpPr>
                <a:spLocks noChangeAspect="1" noChangeShapeType="1"/>
              </p:cNvSpPr>
              <p:nvPr/>
            </p:nvSpPr>
            <p:spPr bwMode="auto">
              <a:xfrm rot="-139831">
                <a:off x="1735" y="1086"/>
                <a:ext cx="56" cy="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54" name="Line 128"/>
              <p:cNvSpPr>
                <a:spLocks noChangeAspect="1" noChangeShapeType="1"/>
              </p:cNvSpPr>
              <p:nvPr/>
            </p:nvSpPr>
            <p:spPr bwMode="auto">
              <a:xfrm rot="21460169" flipH="1">
                <a:off x="1734" y="1105"/>
                <a:ext cx="56" cy="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55" name="Line 129"/>
              <p:cNvSpPr>
                <a:spLocks noChangeAspect="1" noChangeShapeType="1"/>
              </p:cNvSpPr>
              <p:nvPr/>
            </p:nvSpPr>
            <p:spPr bwMode="auto">
              <a:xfrm rot="21460169" flipH="1">
                <a:off x="1732" y="914"/>
                <a:ext cx="56" cy="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56" name="Line 130"/>
              <p:cNvSpPr>
                <a:spLocks noChangeAspect="1" noChangeShapeType="1"/>
              </p:cNvSpPr>
              <p:nvPr/>
            </p:nvSpPr>
            <p:spPr bwMode="auto">
              <a:xfrm rot="-139831">
                <a:off x="1733" y="933"/>
                <a:ext cx="56" cy="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57" name="Line 131"/>
              <p:cNvSpPr>
                <a:spLocks noChangeAspect="1" noChangeShapeType="1"/>
              </p:cNvSpPr>
              <p:nvPr/>
            </p:nvSpPr>
            <p:spPr bwMode="auto">
              <a:xfrm rot="21460169" flipH="1">
                <a:off x="1733" y="952"/>
                <a:ext cx="56" cy="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400" name="Rectangle 132"/>
            <p:cNvSpPr>
              <a:spLocks noChangeArrowheads="1"/>
            </p:cNvSpPr>
            <p:nvPr/>
          </p:nvSpPr>
          <p:spPr bwMode="auto">
            <a:xfrm>
              <a:off x="7489410" y="1206231"/>
              <a:ext cx="144622" cy="4287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01" name="Line 136"/>
            <p:cNvSpPr>
              <a:spLocks noChangeAspect="1" noChangeShapeType="1"/>
            </p:cNvSpPr>
            <p:nvPr/>
          </p:nvSpPr>
          <p:spPr bwMode="auto">
            <a:xfrm>
              <a:off x="7096686" y="2025128"/>
              <a:ext cx="0" cy="4300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02" name="Line 137"/>
            <p:cNvSpPr>
              <a:spLocks noChangeAspect="1" noChangeShapeType="1"/>
            </p:cNvSpPr>
            <p:nvPr/>
          </p:nvSpPr>
          <p:spPr bwMode="auto">
            <a:xfrm>
              <a:off x="7200166" y="2482564"/>
              <a:ext cx="172050" cy="860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03" name="Line 138"/>
            <p:cNvSpPr>
              <a:spLocks noChangeAspect="1" noChangeShapeType="1"/>
            </p:cNvSpPr>
            <p:nvPr/>
          </p:nvSpPr>
          <p:spPr bwMode="auto">
            <a:xfrm>
              <a:off x="7390917" y="2670773"/>
              <a:ext cx="0" cy="1732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04" name="Line 139"/>
            <p:cNvSpPr>
              <a:spLocks noChangeAspect="1" noChangeShapeType="1"/>
            </p:cNvSpPr>
            <p:nvPr/>
          </p:nvSpPr>
          <p:spPr bwMode="auto">
            <a:xfrm>
              <a:off x="7385930" y="2905099"/>
              <a:ext cx="12966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05" name="Rectangle 141"/>
            <p:cNvSpPr>
              <a:spLocks noChangeAspect="1" noChangeArrowheads="1"/>
            </p:cNvSpPr>
            <p:nvPr/>
          </p:nvSpPr>
          <p:spPr bwMode="auto">
            <a:xfrm>
              <a:off x="7035596" y="1320901"/>
              <a:ext cx="128414" cy="15580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06" name="Line 142"/>
            <p:cNvSpPr>
              <a:spLocks noChangeAspect="1" noChangeShapeType="1"/>
            </p:cNvSpPr>
            <p:nvPr/>
          </p:nvSpPr>
          <p:spPr bwMode="auto">
            <a:xfrm>
              <a:off x="7019388" y="1383222"/>
              <a:ext cx="1720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07" name="Rectangle 144"/>
            <p:cNvSpPr>
              <a:spLocks noChangeAspect="1" noChangeArrowheads="1"/>
            </p:cNvSpPr>
            <p:nvPr/>
          </p:nvSpPr>
          <p:spPr bwMode="auto">
            <a:xfrm>
              <a:off x="7945717" y="1320901"/>
              <a:ext cx="129661" cy="1545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08" name="Line 145"/>
            <p:cNvSpPr>
              <a:spLocks noChangeAspect="1" noChangeShapeType="1"/>
            </p:cNvSpPr>
            <p:nvPr/>
          </p:nvSpPr>
          <p:spPr bwMode="auto">
            <a:xfrm>
              <a:off x="7930756" y="1383222"/>
              <a:ext cx="1720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09" name="Line 147"/>
            <p:cNvSpPr>
              <a:spLocks noChangeAspect="1" noChangeShapeType="1"/>
            </p:cNvSpPr>
            <p:nvPr/>
          </p:nvSpPr>
          <p:spPr bwMode="auto">
            <a:xfrm>
              <a:off x="7096686" y="1213709"/>
              <a:ext cx="0" cy="1296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10" name="Line 148"/>
            <p:cNvSpPr>
              <a:spLocks noChangeAspect="1" noChangeShapeType="1"/>
            </p:cNvSpPr>
            <p:nvPr/>
          </p:nvSpPr>
          <p:spPr bwMode="auto">
            <a:xfrm>
              <a:off x="7096686" y="1421861"/>
              <a:ext cx="0" cy="1283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11" name="Line 149"/>
            <p:cNvSpPr>
              <a:spLocks noChangeAspect="1" noChangeShapeType="1"/>
            </p:cNvSpPr>
            <p:nvPr/>
          </p:nvSpPr>
          <p:spPr bwMode="auto">
            <a:xfrm>
              <a:off x="7096686" y="1359540"/>
              <a:ext cx="0" cy="423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12" name="Line 151"/>
            <p:cNvSpPr>
              <a:spLocks noChangeAspect="1" noChangeShapeType="1"/>
            </p:cNvSpPr>
            <p:nvPr/>
          </p:nvSpPr>
          <p:spPr bwMode="auto">
            <a:xfrm>
              <a:off x="8008054" y="1216202"/>
              <a:ext cx="0" cy="1296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13" name="Line 152"/>
            <p:cNvSpPr>
              <a:spLocks noChangeAspect="1" noChangeShapeType="1"/>
            </p:cNvSpPr>
            <p:nvPr/>
          </p:nvSpPr>
          <p:spPr bwMode="auto">
            <a:xfrm>
              <a:off x="8008054" y="1423108"/>
              <a:ext cx="0" cy="1308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14" name="Line 153"/>
            <p:cNvSpPr>
              <a:spLocks noChangeAspect="1" noChangeShapeType="1"/>
            </p:cNvSpPr>
            <p:nvPr/>
          </p:nvSpPr>
          <p:spPr bwMode="auto">
            <a:xfrm>
              <a:off x="8008054" y="1362033"/>
              <a:ext cx="0" cy="436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15" name="Line 165"/>
            <p:cNvSpPr>
              <a:spLocks noChangeAspect="1" noChangeShapeType="1"/>
            </p:cNvSpPr>
            <p:nvPr/>
          </p:nvSpPr>
          <p:spPr bwMode="auto">
            <a:xfrm>
              <a:off x="8013041" y="2025128"/>
              <a:ext cx="0" cy="4300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16" name="Line 166"/>
            <p:cNvSpPr>
              <a:spLocks noChangeAspect="1" noChangeShapeType="1"/>
            </p:cNvSpPr>
            <p:nvPr/>
          </p:nvSpPr>
          <p:spPr bwMode="auto">
            <a:xfrm flipH="1">
              <a:off x="7728784" y="2480071"/>
              <a:ext cx="173297" cy="860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17" name="Line 167"/>
            <p:cNvSpPr>
              <a:spLocks noChangeAspect="1" noChangeShapeType="1"/>
            </p:cNvSpPr>
            <p:nvPr/>
          </p:nvSpPr>
          <p:spPr bwMode="auto">
            <a:xfrm>
              <a:off x="7726291" y="2670773"/>
              <a:ext cx="0" cy="1732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18" name="Line 168"/>
            <p:cNvSpPr>
              <a:spLocks noChangeAspect="1" noChangeShapeType="1"/>
            </p:cNvSpPr>
            <p:nvPr/>
          </p:nvSpPr>
          <p:spPr bwMode="auto">
            <a:xfrm>
              <a:off x="7599123" y="2905099"/>
              <a:ext cx="12966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19" name="Text Box 228"/>
            <p:cNvSpPr txBox="1">
              <a:spLocks noChangeArrowheads="1"/>
            </p:cNvSpPr>
            <p:nvPr/>
          </p:nvSpPr>
          <p:spPr bwMode="auto">
            <a:xfrm>
              <a:off x="5783573" y="1676400"/>
              <a:ext cx="1202448" cy="11695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b="0" i="0"/>
                <a:t>Resonating</a:t>
              </a:r>
            </a:p>
            <a:p>
              <a:pPr algn="ctr"/>
              <a:r>
                <a:rPr lang="en-US" sz="1400" b="0" i="0"/>
                <a:t>piezoelectric </a:t>
              </a:r>
            </a:p>
            <a:p>
              <a:pPr algn="ctr"/>
              <a:r>
                <a:rPr lang="en-US" sz="1400" b="0" i="0"/>
                <a:t>disk</a:t>
              </a:r>
            </a:p>
            <a:p>
              <a:pPr algn="ctr"/>
              <a:r>
                <a:rPr lang="en-US" sz="1400" b="0" i="0"/>
                <a:t>(2.25 kHz)</a:t>
              </a:r>
            </a:p>
            <a:p>
              <a:pPr algn="ctr"/>
              <a:endParaRPr lang="en-US" sz="1400" b="0" i="0"/>
            </a:p>
          </p:txBody>
        </p:sp>
        <p:sp>
          <p:nvSpPr>
            <p:cNvPr id="13420" name="Text Box 236"/>
            <p:cNvSpPr txBox="1">
              <a:spLocks noChangeArrowheads="1"/>
            </p:cNvSpPr>
            <p:nvPr/>
          </p:nvSpPr>
          <p:spPr bwMode="auto">
            <a:xfrm>
              <a:off x="8296039" y="1004311"/>
              <a:ext cx="807913" cy="43088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 b="0" i="0"/>
                <a:t>Li powder</a:t>
              </a:r>
            </a:p>
            <a:p>
              <a:pPr algn="ctr"/>
              <a:r>
                <a:rPr lang="en-US" sz="1400" b="0" i="0"/>
                <a:t>(50 gm)</a:t>
              </a:r>
            </a:p>
          </p:txBody>
        </p:sp>
        <p:sp>
          <p:nvSpPr>
            <p:cNvPr id="13421" name="Line 237"/>
            <p:cNvSpPr>
              <a:spLocks noChangeShapeType="1"/>
            </p:cNvSpPr>
            <p:nvPr/>
          </p:nvSpPr>
          <p:spPr bwMode="auto">
            <a:xfrm flipH="1">
              <a:off x="8081611" y="1439311"/>
              <a:ext cx="438853" cy="34151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3422" name="Line 381"/>
            <p:cNvSpPr>
              <a:spLocks noChangeShapeType="1"/>
            </p:cNvSpPr>
            <p:nvPr/>
          </p:nvSpPr>
          <p:spPr bwMode="auto">
            <a:xfrm>
              <a:off x="6432174" y="2572306"/>
              <a:ext cx="418905" cy="358969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3423" name="Content Placeholder 2"/>
            <p:cNvSpPr txBox="1">
              <a:spLocks/>
            </p:cNvSpPr>
            <p:nvPr/>
          </p:nvSpPr>
          <p:spPr bwMode="auto">
            <a:xfrm>
              <a:off x="8077200" y="1752600"/>
              <a:ext cx="1066800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177800" indent="-177800" algn="ctr" eaLnBrk="0" hangingPunct="0">
                <a:spcBef>
                  <a:spcPct val="20000"/>
                </a:spcBef>
              </a:pPr>
              <a:r>
                <a:rPr lang="en-US" sz="1600" b="0" i="0">
                  <a:solidFill>
                    <a:srgbClr val="000000"/>
                  </a:solidFill>
                  <a:latin typeface="Calibri" pitchFamily="34" charset="0"/>
                </a:rPr>
                <a:t>   NSTX &amp;</a:t>
              </a:r>
            </a:p>
            <a:p>
              <a:pPr marL="177800" indent="-177800" algn="ctr" eaLnBrk="0" hangingPunct="0">
                <a:spcBef>
                  <a:spcPct val="20000"/>
                </a:spcBef>
              </a:pPr>
              <a:r>
                <a:rPr lang="en-US" sz="1600" b="0" i="0">
                  <a:solidFill>
                    <a:srgbClr val="000000"/>
                  </a:solidFill>
                  <a:latin typeface="Calibri" pitchFamily="34" charset="0"/>
                </a:rPr>
                <a:t>   EAST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Boundary Physics Supplemental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Partial </a:t>
            </a:r>
            <a:r>
              <a:rPr lang="en-US" dirty="0" err="1" smtClean="0"/>
              <a:t>divertor</a:t>
            </a:r>
            <a:r>
              <a:rPr lang="en-US" dirty="0" smtClean="0"/>
              <a:t> detachment (PDD) and associated</a:t>
            </a:r>
            <a:br>
              <a:rPr lang="en-US" dirty="0" smtClean="0"/>
            </a:br>
            <a:r>
              <a:rPr lang="en-US" dirty="0" smtClean="0"/>
              <a:t>heat flux reduction achieved with D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en-US" dirty="0" err="1" smtClean="0"/>
              <a:t>divertor</a:t>
            </a:r>
            <a:r>
              <a:rPr lang="en-US" dirty="0" smtClean="0"/>
              <a:t> gas puffing</a:t>
            </a:r>
            <a:endParaRPr lang="en-US" dirty="0"/>
          </a:p>
        </p:txBody>
      </p:sp>
      <p:pic>
        <p:nvPicPr>
          <p:cNvPr id="1039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1303890"/>
            <a:ext cx="3276600" cy="5173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419600" y="1003756"/>
            <a:ext cx="2895600" cy="215444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i="0" dirty="0" smtClean="0">
                <a:solidFill>
                  <a:schemeClr val="tx1"/>
                </a:solidFill>
              </a:rPr>
              <a:t>V.A. </a:t>
            </a:r>
            <a:r>
              <a:rPr lang="en-US" sz="800" i="0" dirty="0" err="1" smtClean="0">
                <a:solidFill>
                  <a:schemeClr val="tx1"/>
                </a:solidFill>
              </a:rPr>
              <a:t>Soukhanovskii</a:t>
            </a:r>
            <a:r>
              <a:rPr lang="en-US" sz="800" i="0" dirty="0" smtClean="0">
                <a:solidFill>
                  <a:schemeClr val="tx1"/>
                </a:solidFill>
              </a:rPr>
              <a:t>, </a:t>
            </a:r>
            <a:r>
              <a:rPr lang="en-US" sz="800" i="0" dirty="0" err="1" smtClean="0">
                <a:solidFill>
                  <a:schemeClr val="tx1"/>
                </a:solidFill>
              </a:rPr>
              <a:t>Nucl</a:t>
            </a:r>
            <a:r>
              <a:rPr lang="en-US" sz="800" i="0" dirty="0" smtClean="0">
                <a:solidFill>
                  <a:schemeClr val="tx1"/>
                </a:solidFill>
              </a:rPr>
              <a:t>. Fusion 49 (2009) 095025</a:t>
            </a:r>
            <a:endParaRPr kumimoji="0" lang="en-US" sz="8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itchFamily="34" charset="0"/>
              <a:ea typeface="+mn-ea"/>
              <a:cs typeface="Arial" charset="0"/>
            </a:endParaRPr>
          </a:p>
        </p:txBody>
      </p:sp>
      <p:pic>
        <p:nvPicPr>
          <p:cNvPr id="1039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123950"/>
            <a:ext cx="301625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601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5602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Snowflake divertor studies inform divertor solutions for NSTX-U, future high power density tokamaks</a:t>
            </a:r>
          </a:p>
        </p:txBody>
      </p:sp>
      <p:cxnSp>
        <p:nvCxnSpPr>
          <p:cNvPr id="25604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5943600" cy="5562600"/>
          </a:xfrm>
        </p:spPr>
        <p:txBody>
          <a:bodyPr/>
          <a:lstStyle/>
          <a:p>
            <a:pPr>
              <a:buClr>
                <a:srgbClr val="010000"/>
              </a:buClr>
            </a:pP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Progress in snowflake divertor studies</a:t>
            </a:r>
          </a:p>
          <a:p>
            <a:pPr lvl="1">
              <a:buClr>
                <a:srgbClr val="010000"/>
              </a:buClr>
            </a:pPr>
            <a:r>
              <a:rPr lang="en-US" sz="1800">
                <a:latin typeface="Arial" charset="0"/>
                <a:ea typeface="ＭＳ Ｐゴシック" charset="0"/>
              </a:rPr>
              <a:t>Magnetic control: snowflake-minus w/ three divertor coils up to 600 ms</a:t>
            </a:r>
          </a:p>
          <a:p>
            <a:pPr lvl="1">
              <a:buClr>
                <a:srgbClr val="010000"/>
              </a:buClr>
            </a:pPr>
            <a:r>
              <a:rPr lang="en-US" sz="1800">
                <a:latin typeface="Arial" charset="0"/>
                <a:ea typeface="ＭＳ Ｐゴシック" charset="0"/>
              </a:rPr>
              <a:t>Partial detachment of outer strike point </a:t>
            </a:r>
          </a:p>
          <a:p>
            <a:pPr lvl="2">
              <a:buClr>
                <a:srgbClr val="010000"/>
              </a:buClr>
            </a:pPr>
            <a:r>
              <a:rPr lang="en-US" sz="1600">
                <a:latin typeface="Arial" charset="0"/>
                <a:ea typeface="ＭＳ Ｐゴシック" charset="0"/>
              </a:rPr>
              <a:t> </a:t>
            </a:r>
            <a:r>
              <a:rPr lang="en-US" sz="1600" i="1">
                <a:latin typeface="Arial" charset="0"/>
                <a:ea typeface="ＭＳ Ｐゴシック" charset="0"/>
              </a:rPr>
              <a:t>q</a:t>
            </a:r>
            <a:r>
              <a:rPr lang="en-US" sz="1600" i="1" baseline="-25000">
                <a:latin typeface="Arial" charset="0"/>
                <a:ea typeface="ＭＳ Ｐゴシック" charset="0"/>
              </a:rPr>
              <a:t>pk</a:t>
            </a:r>
            <a:r>
              <a:rPr lang="en-US" sz="1600">
                <a:latin typeface="Arial" charset="0"/>
                <a:ea typeface="ＭＳ Ｐゴシック" charset="0"/>
              </a:rPr>
              <a:t> reduced from 3-7 to 0.5-1 MW/m</a:t>
            </a:r>
            <a:r>
              <a:rPr lang="en-US" sz="1600" baseline="30000">
                <a:latin typeface="Arial" charset="0"/>
                <a:ea typeface="ＭＳ Ｐゴシック" charset="0"/>
              </a:rPr>
              <a:t>2</a:t>
            </a:r>
            <a:r>
              <a:rPr lang="en-US" sz="1600">
                <a:latin typeface="Arial" charset="0"/>
                <a:ea typeface="ＭＳ Ｐゴシック" charset="0"/>
              </a:rPr>
              <a:t>  at </a:t>
            </a:r>
            <a:r>
              <a:rPr lang="en-US" sz="1600" i="1">
                <a:latin typeface="Arial" charset="0"/>
                <a:ea typeface="ＭＳ Ｐゴシック" charset="0"/>
              </a:rPr>
              <a:t>P</a:t>
            </a:r>
            <a:r>
              <a:rPr lang="en-US" sz="1600" i="1" baseline="-25000">
                <a:latin typeface="Arial" charset="0"/>
                <a:ea typeface="ＭＳ Ｐゴシック" charset="0"/>
              </a:rPr>
              <a:t>SOL</a:t>
            </a:r>
            <a:r>
              <a:rPr lang="en-US" sz="1600">
                <a:latin typeface="Arial" charset="0"/>
                <a:ea typeface="ＭＳ Ｐゴシック" charset="0"/>
              </a:rPr>
              <a:t>~ 3 MW due to increased divertor </a:t>
            </a:r>
            <a:r>
              <a:rPr lang="en-US" sz="1600" i="1">
                <a:latin typeface="Arial" charset="0"/>
                <a:ea typeface="ＭＳ Ｐゴシック" charset="0"/>
              </a:rPr>
              <a:t>P</a:t>
            </a:r>
            <a:r>
              <a:rPr lang="en-US" sz="1600" i="1" baseline="-25000">
                <a:latin typeface="Arial" charset="0"/>
                <a:ea typeface="ＭＳ Ｐゴシック" charset="0"/>
              </a:rPr>
              <a:t>rad</a:t>
            </a:r>
            <a:r>
              <a:rPr lang="en-US" sz="1600">
                <a:latin typeface="Arial" charset="0"/>
                <a:ea typeface="ＭＳ Ｐゴシック" charset="0"/>
              </a:rPr>
              <a:t> (up to 50 %) and high flux expansion (increased up to 90 %)</a:t>
            </a:r>
          </a:p>
          <a:p>
            <a:pPr lvl="2">
              <a:buClr>
                <a:srgbClr val="010000"/>
              </a:buClr>
            </a:pPr>
            <a:r>
              <a:rPr lang="en-US" sz="1600">
                <a:latin typeface="Arial" charset="0"/>
                <a:ea typeface="ＭＳ Ｐゴシック" charset="0"/>
              </a:rPr>
              <a:t>Core and pedestal carbon concentration reduced by up to x 50 % </a:t>
            </a:r>
          </a:p>
          <a:p>
            <a:pPr lvl="1">
              <a:buClr>
                <a:srgbClr val="010000"/>
              </a:buClr>
            </a:pPr>
            <a:r>
              <a:rPr lang="en-US" sz="1800">
                <a:latin typeface="Arial" charset="0"/>
                <a:ea typeface="ＭＳ Ｐゴシック" charset="0"/>
              </a:rPr>
              <a:t>ELM regime modification (no ELMs -&gt; Type I)</a:t>
            </a:r>
          </a:p>
          <a:p>
            <a:pPr lvl="1">
              <a:buClr>
                <a:srgbClr val="010000"/>
              </a:buClr>
            </a:pPr>
            <a:r>
              <a:rPr lang="en-US" sz="1800">
                <a:latin typeface="Arial" charset="0"/>
                <a:ea typeface="ＭＳ Ｐゴシック" charset="0"/>
              </a:rPr>
              <a:t>UEDGE modeling commencing</a:t>
            </a:r>
          </a:p>
          <a:p>
            <a:pPr>
              <a:buClr>
                <a:srgbClr val="010000"/>
              </a:buClr>
            </a:pP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Planned research (R11-3, R12-3)</a:t>
            </a:r>
          </a:p>
          <a:p>
            <a:pPr lvl="1">
              <a:buClr>
                <a:srgbClr val="010000"/>
              </a:buClr>
            </a:pPr>
            <a:r>
              <a:rPr lang="en-US" sz="1800">
                <a:latin typeface="Arial" charset="0"/>
                <a:ea typeface="ＭＳ Ｐゴシック" charset="0"/>
              </a:rPr>
              <a:t>Divertor power balance, radiation and turbulence characteristics, pumping with lithium, impurity seeding</a:t>
            </a:r>
          </a:p>
          <a:p>
            <a:pPr lvl="1">
              <a:buClr>
                <a:srgbClr val="010000"/>
              </a:buClr>
            </a:pPr>
            <a:r>
              <a:rPr lang="en-US" sz="1800">
                <a:latin typeface="Arial" charset="0"/>
                <a:ea typeface="ＭＳ Ｐゴシック" charset="0"/>
              </a:rPr>
              <a:t>Pedestal structure, P.-B. stability, ELM control</a:t>
            </a:r>
          </a:p>
          <a:p>
            <a:pPr lvl="1">
              <a:buClr>
                <a:srgbClr val="010000"/>
              </a:buClr>
            </a:pPr>
            <a:r>
              <a:rPr lang="en-US" sz="1800">
                <a:latin typeface="Arial" charset="0"/>
                <a:ea typeface="ＭＳ Ｐゴシック" charset="0"/>
              </a:rPr>
              <a:t>NSTX-U divertor scenarios</a:t>
            </a:r>
          </a:p>
          <a:p>
            <a:pPr lvl="2">
              <a:buClr>
                <a:srgbClr val="010000"/>
              </a:buClr>
            </a:pPr>
            <a:r>
              <a:rPr lang="en-US" sz="1600">
                <a:latin typeface="Arial" charset="0"/>
                <a:ea typeface="ＭＳ Ｐゴシック" charset="0"/>
              </a:rPr>
              <a:t>NSTX-U shaping, upper+lower snowflake</a:t>
            </a:r>
          </a:p>
        </p:txBody>
      </p:sp>
      <p:cxnSp>
        <p:nvCxnSpPr>
          <p:cNvPr id="25606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5607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5609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25612" name="Picture 1" descr="pac29-aps10-div-tt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6525" y="1030288"/>
            <a:ext cx="2581275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Picture 16" descr="aps10-flux-bp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657600"/>
            <a:ext cx="3236913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4" name="Right Arrow 22"/>
          <p:cNvSpPr>
            <a:spLocks noChangeArrowheads="1"/>
          </p:cNvSpPr>
          <p:nvPr/>
        </p:nvSpPr>
        <p:spPr bwMode="auto">
          <a:xfrm rot="-1739910">
            <a:off x="5840413" y="2400300"/>
            <a:ext cx="609600" cy="46038"/>
          </a:xfrm>
          <a:prstGeom prst="rightArrow">
            <a:avLst>
              <a:gd name="adj1" fmla="val 50000"/>
              <a:gd name="adj2" fmla="val 49655"/>
            </a:avLst>
          </a:prstGeom>
          <a:solidFill>
            <a:srgbClr val="0000FF"/>
          </a:solidFill>
          <a:ln w="57150">
            <a:solidFill>
              <a:srgbClr val="00009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6097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3"/>
          <p:cNvSpPr>
            <a:spLocks noGrp="1"/>
          </p:cNvSpPr>
          <p:nvPr>
            <p:ph type="title"/>
          </p:nvPr>
        </p:nvSpPr>
        <p:spPr>
          <a:xfrm>
            <a:off x="152400" y="0"/>
            <a:ext cx="8610600" cy="809625"/>
          </a:xfrm>
        </p:spPr>
        <p:txBody>
          <a:bodyPr>
            <a:noAutofit/>
          </a:bodyPr>
          <a:lstStyle/>
          <a:p>
            <a:pPr marL="342900" indent="-342900"/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Good H-mode confinement with reduced impurities and outer strike point detachment with snowflake divertor</a:t>
            </a:r>
          </a:p>
        </p:txBody>
      </p:sp>
      <p:pic>
        <p:nvPicPr>
          <p:cNvPr id="57346" name="Picture 9" descr="aps10-tt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4083050" cy="531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4" descr="aps10-div-tt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219200"/>
            <a:ext cx="360045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023616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46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</p:spPr>
      </p:cxnSp>
      <p:cxnSp>
        <p:nvCxnSpPr>
          <p:cNvPr id="6147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Pedestal / SOL turbulence measurements and modeling contributing to edge transport and L-H transition studies</a:t>
            </a:r>
          </a:p>
        </p:txBody>
      </p:sp>
      <p:cxnSp>
        <p:nvCxnSpPr>
          <p:cNvPr id="6149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6150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6151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</p:cxnSp>
      <p:cxnSp>
        <p:nvCxnSpPr>
          <p:cNvPr id="6153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</p:spPr>
      </p:cxn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5257800" y="3581400"/>
            <a:ext cx="3824287" cy="2881313"/>
            <a:chOff x="340755" y="3153285"/>
            <a:chExt cx="5388318" cy="3766675"/>
          </a:xfrm>
        </p:grpSpPr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340755" y="3153285"/>
              <a:ext cx="5388318" cy="3766675"/>
              <a:chOff x="812800" y="1503790"/>
              <a:chExt cx="7112000" cy="5334000"/>
            </a:xfrm>
          </p:grpSpPr>
          <p:pic>
            <p:nvPicPr>
              <p:cNvPr id="6167" name="Picture 11" descr="141751_vspect_5_17.bmp"/>
              <p:cNvPicPr>
                <a:picLocks noChangeAspect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812800" y="1503790"/>
                <a:ext cx="7112000" cy="5334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" name="Group 11"/>
              <p:cNvGrpSpPr>
                <a:grpSpLocks/>
              </p:cNvGrpSpPr>
              <p:nvPr/>
            </p:nvGrpSpPr>
            <p:grpSpPr bwMode="auto">
              <a:xfrm>
                <a:off x="3897365" y="1698373"/>
                <a:ext cx="3538753" cy="4201056"/>
                <a:chOff x="3884665" y="1685673"/>
                <a:chExt cx="3538753" cy="4201056"/>
              </a:xfrm>
            </p:grpSpPr>
            <p:sp>
              <p:nvSpPr>
                <p:cNvPr id="6169" name="TextBox 12"/>
                <p:cNvSpPr txBox="1">
                  <a:spLocks noChangeArrowheads="1"/>
                </p:cNvSpPr>
                <p:nvPr/>
              </p:nvSpPr>
              <p:spPr bwMode="auto">
                <a:xfrm>
                  <a:off x="3884665" y="1685673"/>
                  <a:ext cx="1784452" cy="6537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endParaRPr lang="en-US" sz="2400">
                    <a:solidFill>
                      <a:srgbClr val="FF6600"/>
                    </a:solidFill>
                    <a:latin typeface="Arial" pitchFamily="34" charset="0"/>
                  </a:endParaRPr>
                </a:p>
              </p:txBody>
            </p:sp>
            <p:cxnSp>
              <p:nvCxnSpPr>
                <p:cNvPr id="23577" name="Straight Connector 18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3564599" y="4011139"/>
                  <a:ext cx="3749963" cy="2953"/>
                </a:xfrm>
                <a:prstGeom prst="line">
                  <a:avLst/>
                </a:prstGeom>
                <a:noFill/>
                <a:ln w="38100">
                  <a:solidFill>
                    <a:schemeClr val="accent2"/>
                  </a:solidFill>
                  <a:round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8"/>
                    </a:srgbClr>
                  </a:outerShdw>
                </a:effectLst>
              </p:spPr>
            </p:cxnSp>
            <p:sp>
              <p:nvSpPr>
                <p:cNvPr id="6171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5622923" y="1690256"/>
                  <a:ext cx="1800495" cy="6537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endParaRPr lang="en-US" sz="2400">
                    <a:solidFill>
                      <a:srgbClr val="FF6600"/>
                    </a:solidFill>
                    <a:latin typeface="Arial" pitchFamily="34" charset="0"/>
                  </a:endParaRPr>
                </a:p>
              </p:txBody>
            </p:sp>
          </p:grpSp>
        </p:grpSp>
        <p:sp>
          <p:nvSpPr>
            <p:cNvPr id="6165" name="TextBox 17"/>
            <p:cNvSpPr txBox="1">
              <a:spLocks noChangeArrowheads="1"/>
            </p:cNvSpPr>
            <p:nvPr/>
          </p:nvSpPr>
          <p:spPr bwMode="auto">
            <a:xfrm>
              <a:off x="3345509" y="3686496"/>
              <a:ext cx="260189" cy="10058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endParaRPr lang="en-US" sz="4400">
                <a:solidFill>
                  <a:srgbClr val="FF6600"/>
                </a:solidFill>
                <a:latin typeface="Arial" pitchFamily="34" charset="0"/>
              </a:endParaRPr>
            </a:p>
          </p:txBody>
        </p:sp>
        <p:sp>
          <p:nvSpPr>
            <p:cNvPr id="6166" name="TextBox 18"/>
            <p:cNvSpPr txBox="1">
              <a:spLocks noChangeArrowheads="1"/>
            </p:cNvSpPr>
            <p:nvPr/>
          </p:nvSpPr>
          <p:spPr bwMode="auto">
            <a:xfrm>
              <a:off x="3816656" y="3950202"/>
              <a:ext cx="862243" cy="523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sz="2000" i="0">
                  <a:solidFill>
                    <a:srgbClr val="FF6600"/>
                  </a:solidFill>
                  <a:latin typeface="Arial" pitchFamily="34" charset="0"/>
                </a:rPr>
                <a:t>L-H</a:t>
              </a:r>
            </a:p>
          </p:txBody>
        </p:sp>
      </p:grpSp>
      <p:sp>
        <p:nvSpPr>
          <p:cNvPr id="6157" name="Right Arrow 22"/>
          <p:cNvSpPr>
            <a:spLocks noChangeArrowheads="1"/>
          </p:cNvSpPr>
          <p:nvPr/>
        </p:nvSpPr>
        <p:spPr bwMode="auto">
          <a:xfrm>
            <a:off x="5638800" y="1828800"/>
            <a:ext cx="609600" cy="46038"/>
          </a:xfrm>
          <a:prstGeom prst="rightArrow">
            <a:avLst>
              <a:gd name="adj1" fmla="val 50000"/>
              <a:gd name="adj2" fmla="val 49655"/>
            </a:avLst>
          </a:prstGeom>
          <a:solidFill>
            <a:srgbClr val="0000FF"/>
          </a:solidFill>
          <a:ln w="57150">
            <a:solidFill>
              <a:srgbClr val="00009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6158" name="Straight Connector 2"/>
          <p:cNvCxnSpPr>
            <a:cxnSpLocks noChangeShapeType="1"/>
          </p:cNvCxnSpPr>
          <p:nvPr/>
        </p:nvCxnSpPr>
        <p:spPr bwMode="auto">
          <a:xfrm>
            <a:off x="8001000" y="3962400"/>
            <a:ext cx="0" cy="20574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</p:spPr>
      </p:cxnSp>
      <p:sp>
        <p:nvSpPr>
          <p:cNvPr id="6159" name="Right Arrow 26"/>
          <p:cNvSpPr>
            <a:spLocks noChangeArrowheads="1"/>
          </p:cNvSpPr>
          <p:nvPr/>
        </p:nvSpPr>
        <p:spPr bwMode="auto">
          <a:xfrm rot="2192447">
            <a:off x="5555454" y="3893533"/>
            <a:ext cx="382587" cy="60325"/>
          </a:xfrm>
          <a:prstGeom prst="rightArrow">
            <a:avLst>
              <a:gd name="adj1" fmla="val 50000"/>
              <a:gd name="adj2" fmla="val 50296"/>
            </a:avLst>
          </a:prstGeom>
          <a:solidFill>
            <a:srgbClr val="0000FF"/>
          </a:solidFill>
          <a:ln w="57150">
            <a:solidFill>
              <a:srgbClr val="00009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1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5791200" cy="5562600"/>
          </a:xfrm>
        </p:spPr>
        <p:txBody>
          <a:bodyPr/>
          <a:lstStyle/>
          <a:p>
            <a:pPr>
              <a:buClr>
                <a:srgbClr val="010000"/>
              </a:buClr>
            </a:pPr>
            <a:r>
              <a:rPr lang="en-US" sz="2000" dirty="0" smtClean="0">
                <a:ea typeface="ＭＳ Ｐゴシック" pitchFamily="34" charset="-128"/>
              </a:rPr>
              <a:t>Transport and turbulence with lithium</a:t>
            </a:r>
          </a:p>
          <a:p>
            <a:pPr lvl="1">
              <a:buClr>
                <a:srgbClr val="010000"/>
              </a:buClr>
            </a:pPr>
            <a:r>
              <a:rPr lang="en-US" sz="1800" dirty="0" smtClean="0">
                <a:solidFill>
                  <a:srgbClr val="0017F8"/>
                </a:solidFill>
                <a:ea typeface="ＭＳ Ｐゴシック" pitchFamily="34" charset="-128"/>
              </a:rPr>
              <a:t>Turbulence reduction with lithium</a:t>
            </a:r>
          </a:p>
          <a:p>
            <a:pPr lvl="2">
              <a:lnSpc>
                <a:spcPct val="90000"/>
              </a:lnSpc>
              <a:buClr>
                <a:srgbClr val="010000"/>
              </a:buClr>
            </a:pPr>
            <a:r>
              <a:rPr lang="en-US" sz="1600" dirty="0" smtClean="0">
                <a:ea typeface="ＭＳ Ｐゴシック" pitchFamily="34" charset="-128"/>
              </a:rPr>
              <a:t>Low-k </a:t>
            </a:r>
            <a:r>
              <a:rPr lang="en-US" sz="1600" dirty="0" err="1" smtClean="0">
                <a:latin typeface="Symbol" pitchFamily="18" charset="2"/>
                <a:ea typeface="ＭＳ Ｐゴシック" pitchFamily="34" charset="-128"/>
              </a:rPr>
              <a:t>d</a:t>
            </a:r>
            <a:r>
              <a:rPr lang="en-US" sz="1600" dirty="0" err="1" smtClean="0">
                <a:ea typeface="ＭＳ Ｐゴシック" pitchFamily="34" charset="-128"/>
              </a:rPr>
              <a:t>n</a:t>
            </a:r>
            <a:r>
              <a:rPr lang="en-US" sz="1600" dirty="0" smtClean="0">
                <a:ea typeface="ＭＳ Ｐゴシック" pitchFamily="34" charset="-128"/>
              </a:rPr>
              <a:t>/n in pedestal measured by BES</a:t>
            </a:r>
          </a:p>
          <a:p>
            <a:pPr lvl="2">
              <a:lnSpc>
                <a:spcPct val="90000"/>
              </a:lnSpc>
              <a:buClr>
                <a:srgbClr val="010000"/>
              </a:buClr>
            </a:pP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n-US" sz="1600" dirty="0" err="1" smtClean="0">
                <a:latin typeface="Symbol" pitchFamily="18" charset="2"/>
                <a:ea typeface="ＭＳ Ｐゴシック" pitchFamily="34" charset="-128"/>
              </a:rPr>
              <a:t>d</a:t>
            </a:r>
            <a:r>
              <a:rPr lang="en-US" sz="1600" dirty="0" err="1" smtClean="0">
                <a:ea typeface="ＭＳ Ｐゴシック" pitchFamily="34" charset="-128"/>
              </a:rPr>
              <a:t>n</a:t>
            </a:r>
            <a:r>
              <a:rPr lang="en-US" sz="1600" dirty="0" smtClean="0">
                <a:ea typeface="ＭＳ Ｐゴシック" pitchFamily="34" charset="-128"/>
              </a:rPr>
              <a:t>/n from ~10 % to 1 % from edge </a:t>
            </a:r>
            <a:r>
              <a:rPr lang="en-US" sz="1600" dirty="0" err="1" smtClean="0">
                <a:ea typeface="ＭＳ Ｐゴシック" pitchFamily="34" charset="-128"/>
              </a:rPr>
              <a:t>reflectometer</a:t>
            </a:r>
            <a:r>
              <a:rPr lang="en-US" sz="1600" dirty="0" smtClean="0">
                <a:ea typeface="ＭＳ Ｐゴシック" pitchFamily="34" charset="-128"/>
              </a:rPr>
              <a:t> </a:t>
            </a:r>
          </a:p>
          <a:p>
            <a:pPr lvl="2">
              <a:lnSpc>
                <a:spcPct val="90000"/>
              </a:lnSpc>
              <a:buClr>
                <a:srgbClr val="010000"/>
              </a:buClr>
            </a:pPr>
            <a:r>
              <a:rPr lang="en-US" sz="1600" dirty="0" smtClean="0">
                <a:ea typeface="ＭＳ Ｐゴシック" pitchFamily="34" charset="-128"/>
              </a:rPr>
              <a:t> </a:t>
            </a:r>
            <a:r>
              <a:rPr lang="en-US" sz="1600" dirty="0" err="1" smtClean="0">
                <a:latin typeface="Symbol" pitchFamily="18" charset="2"/>
                <a:ea typeface="ＭＳ Ｐゴシック" pitchFamily="34" charset="-128"/>
              </a:rPr>
              <a:t>d</a:t>
            </a:r>
            <a:r>
              <a:rPr lang="en-US" sz="1600" dirty="0" err="1" smtClean="0">
                <a:ea typeface="ＭＳ Ｐゴシック" pitchFamily="34" charset="-128"/>
              </a:rPr>
              <a:t>n</a:t>
            </a:r>
            <a:r>
              <a:rPr lang="en-US" sz="1600" dirty="0" smtClean="0">
                <a:ea typeface="ＭＳ Ｐゴシック" pitchFamily="34" charset="-128"/>
              </a:rPr>
              <a:t>/n in pedestal measured by high-k scattering</a:t>
            </a:r>
          </a:p>
          <a:p>
            <a:pPr lvl="1">
              <a:buClr>
                <a:srgbClr val="010000"/>
              </a:buClr>
            </a:pPr>
            <a:r>
              <a:rPr lang="en-US" sz="1800" dirty="0" smtClean="0">
                <a:solidFill>
                  <a:srgbClr val="0017F8"/>
                </a:solidFill>
                <a:ea typeface="ＭＳ Ｐゴシック" pitchFamily="34" charset="-128"/>
                <a:cs typeface="Arial" pitchFamily="34" charset="0"/>
              </a:rPr>
              <a:t>UEDGE and SOLPS transport modeling </a:t>
            </a:r>
          </a:p>
          <a:p>
            <a:pPr>
              <a:buClr>
                <a:srgbClr val="010000"/>
              </a:buClr>
            </a:pPr>
            <a:r>
              <a:rPr lang="en-US" sz="2000" dirty="0" smtClean="0">
                <a:ea typeface="ＭＳ Ｐゴシック" pitchFamily="34" charset="-128"/>
                <a:cs typeface="Arial" pitchFamily="34" charset="0"/>
              </a:rPr>
              <a:t>L-H transition physics </a:t>
            </a:r>
          </a:p>
          <a:p>
            <a:pPr lvl="1">
              <a:buClr>
                <a:srgbClr val="010000"/>
              </a:buClr>
            </a:pPr>
            <a:r>
              <a:rPr lang="en-US" sz="1600" dirty="0" smtClean="0">
                <a:solidFill>
                  <a:srgbClr val="0017F8"/>
                </a:solidFill>
                <a:ea typeface="ＭＳ Ｐゴシック" pitchFamily="34" charset="-128"/>
                <a:cs typeface="Arial" pitchFamily="34" charset="0"/>
              </a:rPr>
              <a:t>Edge zonal flow/GAM and turbulence modulation at ~3 kHz preceding L-H transition (from </a:t>
            </a:r>
            <a:r>
              <a:rPr lang="en-US" sz="1600" dirty="0" err="1" smtClean="0">
                <a:solidFill>
                  <a:srgbClr val="0017F8"/>
                </a:solidFill>
                <a:ea typeface="ＭＳ Ｐゴシック" pitchFamily="34" charset="-128"/>
                <a:cs typeface="Arial" pitchFamily="34" charset="0"/>
              </a:rPr>
              <a:t>velocimetry</a:t>
            </a:r>
            <a:r>
              <a:rPr lang="en-US" sz="1600" dirty="0" smtClean="0">
                <a:solidFill>
                  <a:srgbClr val="0017F8"/>
                </a:solidFill>
                <a:ea typeface="ＭＳ Ｐゴシック" pitchFamily="34" charset="-128"/>
                <a:cs typeface="Arial" pitchFamily="34" charset="0"/>
              </a:rPr>
              <a:t> of edge turbulence flow speed)</a:t>
            </a:r>
          </a:p>
          <a:p>
            <a:pPr lvl="1" eaLnBrk="1" hangingPunct="1"/>
            <a:r>
              <a:rPr lang="en-US" sz="1600" dirty="0" smtClean="0">
                <a:solidFill>
                  <a:srgbClr val="0000FF"/>
                </a:solidFill>
                <a:ea typeface="ＭＳ Ｐゴシック" pitchFamily="34" charset="-128"/>
              </a:rPr>
              <a:t>No systematic changes in </a:t>
            </a:r>
            <a:r>
              <a:rPr lang="en-US" sz="1600" dirty="0" err="1" smtClean="0">
                <a:solidFill>
                  <a:srgbClr val="0017F8"/>
                </a:solidFill>
                <a:ea typeface="ＭＳ Ｐゴシック" pitchFamily="34" charset="-128"/>
                <a:cs typeface="Arial" pitchFamily="34" charset="0"/>
              </a:rPr>
              <a:t>poloidal</a:t>
            </a:r>
            <a:r>
              <a:rPr lang="en-US" sz="1600" dirty="0" smtClean="0">
                <a:solidFill>
                  <a:srgbClr val="0017F8"/>
                </a:solidFill>
                <a:ea typeface="ＭＳ Ｐゴシック" pitchFamily="34" charset="-128"/>
                <a:cs typeface="Arial" pitchFamily="34" charset="0"/>
              </a:rPr>
              <a:t> flow shear </a:t>
            </a:r>
            <a:r>
              <a:rPr lang="en-US" sz="1600" dirty="0" smtClean="0">
                <a:solidFill>
                  <a:srgbClr val="0000FF"/>
                </a:solidFill>
                <a:ea typeface="ＭＳ Ｐゴシック" pitchFamily="34" charset="-128"/>
              </a:rPr>
              <a:t>during ~1 </a:t>
            </a:r>
            <a:r>
              <a:rPr lang="en-US" sz="1600" dirty="0" err="1" smtClean="0">
                <a:solidFill>
                  <a:srgbClr val="0000FF"/>
                </a:solidFill>
                <a:ea typeface="ＭＳ Ｐゴシック" pitchFamily="34" charset="-128"/>
              </a:rPr>
              <a:t>msec</a:t>
            </a:r>
            <a:r>
              <a:rPr lang="en-US" sz="1600" dirty="0" smtClean="0">
                <a:solidFill>
                  <a:srgbClr val="0000FF"/>
                </a:solidFill>
                <a:ea typeface="ＭＳ Ｐゴシック" pitchFamily="34" charset="-128"/>
              </a:rPr>
              <a:t> just before L-H transition at ±3 cm around </a:t>
            </a:r>
            <a:r>
              <a:rPr lang="en-US" sz="1600" dirty="0" err="1" smtClean="0">
                <a:solidFill>
                  <a:srgbClr val="0000FF"/>
                </a:solidFill>
                <a:ea typeface="ＭＳ Ｐゴシック" pitchFamily="34" charset="-128"/>
              </a:rPr>
              <a:t>separatrix</a:t>
            </a:r>
            <a:r>
              <a:rPr lang="en-US" sz="1600" dirty="0" smtClean="0">
                <a:solidFill>
                  <a:srgbClr val="0000FF"/>
                </a:solidFill>
                <a:ea typeface="ＭＳ Ｐゴシック" pitchFamily="34" charset="-128"/>
              </a:rPr>
              <a:t> – no clear L-H trigger</a:t>
            </a:r>
          </a:p>
          <a:p>
            <a:pPr eaLnBrk="1" hangingPunct="1"/>
            <a:r>
              <a:rPr lang="en-US" sz="2000" dirty="0" smtClean="0">
                <a:ea typeface="ＭＳ Ｐゴシック" pitchFamily="34" charset="-128"/>
              </a:rPr>
              <a:t>FY2011-12 planned research:</a:t>
            </a:r>
          </a:p>
          <a:p>
            <a:pPr lvl="1" eaLnBrk="1" hangingPunct="1"/>
            <a:r>
              <a:rPr lang="en-US" sz="1600" dirty="0" smtClean="0">
                <a:solidFill>
                  <a:srgbClr val="0000FF"/>
                </a:solidFill>
                <a:ea typeface="ＭＳ Ｐゴシック" pitchFamily="34" charset="-128"/>
              </a:rPr>
              <a:t>Spatial localization of L-H transition</a:t>
            </a:r>
          </a:p>
          <a:p>
            <a:pPr lvl="1" eaLnBrk="1" hangingPunct="1"/>
            <a:r>
              <a:rPr lang="en-US" sz="1600" dirty="0" smtClean="0">
                <a:solidFill>
                  <a:srgbClr val="0000FF"/>
                </a:solidFill>
                <a:ea typeface="ＭＳ Ｐゴシック" pitchFamily="34" charset="-128"/>
              </a:rPr>
              <a:t>Validation of SOLT, GAMs, XGC-1, BOUT simulations using NSTX data</a:t>
            </a:r>
          </a:p>
          <a:p>
            <a:pPr lvl="1" eaLnBrk="1" hangingPunct="1"/>
            <a:r>
              <a:rPr lang="en-US" sz="1600" dirty="0" smtClean="0">
                <a:solidFill>
                  <a:srgbClr val="0000FF"/>
                </a:solidFill>
                <a:ea typeface="ＭＳ Ｐゴシック" pitchFamily="34" charset="-128"/>
              </a:rPr>
              <a:t>Effect of 3D fields, SOL currents, X-points on edge transport and ELMs</a:t>
            </a:r>
          </a:p>
          <a:p>
            <a:pPr lvl="1" eaLnBrk="1" hangingPunct="1"/>
            <a:endParaRPr lang="en-US" sz="1600" dirty="0" smtClean="0">
              <a:solidFill>
                <a:srgbClr val="0000FF"/>
              </a:solidFill>
              <a:ea typeface="ＭＳ Ｐゴシック" pitchFamily="34" charset="-128"/>
            </a:endParaRPr>
          </a:p>
        </p:txBody>
      </p:sp>
      <p:pic>
        <p:nvPicPr>
          <p:cNvPr id="6161" name="Picture 3" descr="Picture 1.pd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990600"/>
            <a:ext cx="2438400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62" name="Rectangle 2"/>
          <p:cNvSpPr>
            <a:spLocks noChangeArrowheads="1"/>
          </p:cNvSpPr>
          <p:nvPr/>
        </p:nvSpPr>
        <p:spPr bwMode="auto">
          <a:xfrm>
            <a:off x="7010400" y="1143000"/>
            <a:ext cx="11874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1600" i="0">
                <a:solidFill>
                  <a:srgbClr val="FFFF00"/>
                </a:solidFill>
                <a:latin typeface="Arial" pitchFamily="34" charset="0"/>
              </a:rPr>
              <a:t>No lithium</a:t>
            </a:r>
            <a:endParaRPr lang="en-US" sz="1600" i="0">
              <a:solidFill>
                <a:srgbClr val="FFFF00"/>
              </a:solidFill>
            </a:endParaRPr>
          </a:p>
        </p:txBody>
      </p:sp>
      <p:sp>
        <p:nvSpPr>
          <p:cNvPr id="6163" name="Rectangle 2"/>
          <p:cNvSpPr>
            <a:spLocks noChangeArrowheads="1"/>
          </p:cNvSpPr>
          <p:nvPr/>
        </p:nvSpPr>
        <p:spPr bwMode="auto">
          <a:xfrm>
            <a:off x="7010400" y="2514600"/>
            <a:ext cx="13573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1600" i="0">
                <a:solidFill>
                  <a:srgbClr val="FFFF00"/>
                </a:solidFill>
                <a:latin typeface="Arial" pitchFamily="34" charset="0"/>
              </a:rPr>
              <a:t>With lithium</a:t>
            </a:r>
            <a:endParaRPr lang="en-US" sz="1600" i="0">
              <a:solidFill>
                <a:srgbClr val="FFFF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10200" y="1143000"/>
            <a:ext cx="990600" cy="387798"/>
          </a:xfrm>
          <a:prstGeom prst="rect">
            <a:avLst/>
          </a:prstGeom>
          <a:solidFill>
            <a:srgbClr val="CCECFF"/>
          </a:solidFill>
          <a:ln w="31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tIns="0" rIns="45720" bIns="18288" rtlCol="0">
            <a:spAutoFit/>
          </a:bodyPr>
          <a:lstStyle/>
          <a:p>
            <a:pPr marL="57150" indent="-57150" algn="ctr"/>
            <a:r>
              <a:rPr lang="en-US" i="0" dirty="0" smtClean="0">
                <a:solidFill>
                  <a:schemeClr val="tx2"/>
                </a:solidFill>
                <a:latin typeface="Arial Narrow" pitchFamily="34" charset="0"/>
              </a:rPr>
              <a:t>U. Wisconsin UCLA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638800" y="3505200"/>
            <a:ext cx="838200" cy="203133"/>
          </a:xfrm>
          <a:prstGeom prst="rect">
            <a:avLst/>
          </a:prstGeom>
          <a:solidFill>
            <a:srgbClr val="CCECFF"/>
          </a:solidFill>
          <a:ln w="31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tIns="0" rIns="45720" bIns="18288" rtlCol="0">
            <a:spAutoFit/>
          </a:bodyPr>
          <a:lstStyle/>
          <a:p>
            <a:pPr marL="57150" indent="-57150" algn="ctr"/>
            <a:r>
              <a:rPr lang="en-US" i="0" dirty="0" smtClean="0">
                <a:solidFill>
                  <a:schemeClr val="tx2"/>
                </a:solidFill>
                <a:latin typeface="Arial Narrow" pitchFamily="34" charset="0"/>
              </a:rPr>
              <a:t>U. Colorado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</a:rPr>
              <a:t>Outline of Topical Areas and</a:t>
            </a:r>
            <a:r>
              <a:rPr lang="en-US" sz="2800" dirty="0" smtClean="0">
                <a:solidFill>
                  <a:schemeClr val="accent6"/>
                </a:solidFill>
              </a:rPr>
              <a:t> </a:t>
            </a:r>
            <a:r>
              <a:rPr lang="en-US" sz="2800" dirty="0" smtClean="0">
                <a:solidFill>
                  <a:srgbClr val="3333FF"/>
                </a:solidFill>
              </a:rPr>
              <a:t>Research Goals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1800" dirty="0" smtClean="0">
                <a:solidFill>
                  <a:srgbClr val="3333FF"/>
                </a:solidFill>
              </a:rPr>
              <a:t>(Aligned with NSTX Mission and </a:t>
            </a:r>
            <a:r>
              <a:rPr lang="en-US" sz="1800" dirty="0" err="1" smtClean="0">
                <a:solidFill>
                  <a:srgbClr val="3333FF"/>
                </a:solidFill>
              </a:rPr>
              <a:t>ReNeW</a:t>
            </a:r>
            <a:r>
              <a:rPr lang="en-US" sz="1800" dirty="0" smtClean="0">
                <a:solidFill>
                  <a:srgbClr val="3333FF"/>
                </a:solidFill>
              </a:rPr>
              <a:t> elements)</a:t>
            </a:r>
            <a:endParaRPr lang="en-US" sz="1200" dirty="0">
              <a:solidFill>
                <a:srgbClr val="3333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7924800" cy="4800600"/>
          </a:xfrm>
          <a:solidFill>
            <a:schemeClr val="bg1">
              <a:lumMod val="9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91440" bIns="137160"/>
          <a:lstStyle/>
          <a:p>
            <a:pPr marL="228600" indent="-228600">
              <a:lnSpc>
                <a:spcPct val="75000"/>
              </a:lnSpc>
            </a:pPr>
            <a:r>
              <a:rPr lang="en-US" sz="2000" b="1" dirty="0" smtClean="0"/>
              <a:t>Solenoid-free Plasma Start-up and Ramp-up</a:t>
            </a:r>
          </a:p>
          <a:p>
            <a:pPr marL="400050" lvl="1" indent="-171450">
              <a:lnSpc>
                <a:spcPct val="75000"/>
              </a:lnSpc>
              <a:buFont typeface="Wingdings" pitchFamily="2" charset="2"/>
              <a:buChar char="Ø"/>
            </a:pPr>
            <a:r>
              <a:rPr lang="en-US" sz="1600" dirty="0" smtClean="0">
                <a:solidFill>
                  <a:srgbClr val="3333FF"/>
                </a:solidFill>
                <a:latin typeface="Arial Narrow" pitchFamily="34" charset="0"/>
              </a:rPr>
              <a:t>Develop </a:t>
            </a:r>
            <a:r>
              <a:rPr lang="en-US" sz="1600" dirty="0" err="1" smtClean="0">
                <a:solidFill>
                  <a:srgbClr val="3333FF"/>
                </a:solidFill>
                <a:latin typeface="Arial Narrow" pitchFamily="34" charset="0"/>
              </a:rPr>
              <a:t>helicity</a:t>
            </a:r>
            <a:r>
              <a:rPr lang="en-US" sz="1600" dirty="0" smtClean="0">
                <a:solidFill>
                  <a:srgbClr val="3333FF"/>
                </a:solidFill>
                <a:latin typeface="Arial Narrow" pitchFamily="34" charset="0"/>
              </a:rPr>
              <a:t> injection and fast-wave heating for plasma </a:t>
            </a:r>
            <a:r>
              <a:rPr lang="en-US" sz="1600" dirty="0" smtClean="0">
                <a:solidFill>
                  <a:srgbClr val="3333FF"/>
                </a:solidFill>
                <a:latin typeface="Arial Narrow" pitchFamily="34" charset="0"/>
              </a:rPr>
              <a:t>current formation</a:t>
            </a:r>
            <a:r>
              <a:rPr lang="en-US" sz="1600" dirty="0" smtClean="0">
                <a:solidFill>
                  <a:srgbClr val="3333FF"/>
                </a:solidFill>
                <a:latin typeface="Arial Narrow" pitchFamily="34" charset="0"/>
              </a:rPr>
              <a:t> and</a:t>
            </a:r>
            <a:r>
              <a:rPr lang="en-US" sz="1600" dirty="0" smtClean="0">
                <a:solidFill>
                  <a:srgbClr val="3333FF"/>
                </a:solidFill>
                <a:latin typeface="Arial Narrow" pitchFamily="34" charset="0"/>
              </a:rPr>
              <a:t> </a:t>
            </a:r>
            <a:r>
              <a:rPr lang="en-US" sz="1600" dirty="0" smtClean="0">
                <a:solidFill>
                  <a:srgbClr val="3333FF"/>
                </a:solidFill>
                <a:latin typeface="Arial Narrow" pitchFamily="34" charset="0"/>
              </a:rPr>
              <a:t>ramp-up</a:t>
            </a:r>
          </a:p>
          <a:p>
            <a:pPr marL="400050" lvl="1" indent="-171450">
              <a:lnSpc>
                <a:spcPct val="75000"/>
              </a:lnSpc>
            </a:pPr>
            <a:endParaRPr lang="en-US" sz="500" dirty="0" smtClean="0"/>
          </a:p>
          <a:p>
            <a:pPr marL="228600" indent="-228600">
              <a:lnSpc>
                <a:spcPct val="75000"/>
              </a:lnSpc>
            </a:pPr>
            <a:r>
              <a:rPr lang="en-US" sz="2000" b="1" dirty="0" smtClean="0"/>
              <a:t>Lithium and Boundary Physics</a:t>
            </a:r>
          </a:p>
          <a:p>
            <a:pPr marL="400050" lvl="1" indent="-171450">
              <a:lnSpc>
                <a:spcPct val="75000"/>
              </a:lnSpc>
              <a:buFont typeface="Wingdings" pitchFamily="2" charset="2"/>
              <a:buChar char="Ø"/>
            </a:pPr>
            <a:r>
              <a:rPr lang="en-US" sz="1600" dirty="0" smtClean="0">
                <a:solidFill>
                  <a:srgbClr val="3333FF"/>
                </a:solidFill>
                <a:latin typeface="Arial Narrow" pitchFamily="34" charset="0"/>
              </a:rPr>
              <a:t>Assess lithium </a:t>
            </a:r>
            <a:r>
              <a:rPr lang="en-US" sz="1600" dirty="0" smtClean="0">
                <a:solidFill>
                  <a:srgbClr val="3333FF"/>
                </a:solidFill>
                <a:latin typeface="Arial Narrow" pitchFamily="34" charset="0"/>
              </a:rPr>
              <a:t>PFCs, </a:t>
            </a:r>
            <a:r>
              <a:rPr lang="en-US" sz="1600" dirty="0" smtClean="0">
                <a:solidFill>
                  <a:srgbClr val="3333FF"/>
                </a:solidFill>
                <a:latin typeface="Arial Narrow" pitchFamily="34" charset="0"/>
              </a:rPr>
              <a:t>develop high-flux-expansion </a:t>
            </a:r>
            <a:r>
              <a:rPr lang="en-US" sz="1600" dirty="0" err="1" smtClean="0">
                <a:solidFill>
                  <a:srgbClr val="3333FF"/>
                </a:solidFill>
                <a:latin typeface="Arial Narrow" pitchFamily="34" charset="0"/>
              </a:rPr>
              <a:t>divertors</a:t>
            </a:r>
            <a:r>
              <a:rPr lang="en-US" sz="1600" dirty="0" smtClean="0">
                <a:solidFill>
                  <a:srgbClr val="3333FF"/>
                </a:solidFill>
                <a:latin typeface="Arial Narrow" pitchFamily="34" charset="0"/>
              </a:rPr>
              <a:t>, understand edge </a:t>
            </a:r>
            <a:r>
              <a:rPr lang="en-US" sz="1600" dirty="0" smtClean="0">
                <a:solidFill>
                  <a:srgbClr val="3333FF"/>
                </a:solidFill>
                <a:latin typeface="Arial Narrow" pitchFamily="34" charset="0"/>
              </a:rPr>
              <a:t>transport/stability</a:t>
            </a:r>
            <a:endParaRPr lang="en-US" sz="1600" dirty="0" smtClean="0">
              <a:solidFill>
                <a:srgbClr val="3333FF"/>
              </a:solidFill>
              <a:latin typeface="Arial Narrow" pitchFamily="34" charset="0"/>
            </a:endParaRPr>
          </a:p>
          <a:p>
            <a:pPr marL="400050" lvl="1" indent="-171450">
              <a:lnSpc>
                <a:spcPct val="75000"/>
              </a:lnSpc>
            </a:pPr>
            <a:endParaRPr lang="en-US" sz="500" dirty="0" smtClean="0"/>
          </a:p>
          <a:p>
            <a:pPr marL="228600" indent="-228600">
              <a:lnSpc>
                <a:spcPct val="75000"/>
              </a:lnSpc>
            </a:pPr>
            <a:r>
              <a:rPr lang="en-US" sz="2000" b="1" dirty="0" smtClean="0"/>
              <a:t>Transport and Turbulence</a:t>
            </a:r>
          </a:p>
          <a:p>
            <a:pPr marL="400050" lvl="1" indent="-171450">
              <a:lnSpc>
                <a:spcPct val="75000"/>
              </a:lnSpc>
              <a:buFont typeface="Wingdings" pitchFamily="2" charset="2"/>
              <a:buChar char="Ø"/>
            </a:pPr>
            <a:r>
              <a:rPr lang="en-US" sz="1600" dirty="0" smtClean="0">
                <a:solidFill>
                  <a:srgbClr val="3333FF"/>
                </a:solidFill>
                <a:latin typeface="Arial Narrow" pitchFamily="34" charset="0"/>
              </a:rPr>
              <a:t>Measure, understand, predict instabilities responsible for ST transport, project to next-steps</a:t>
            </a:r>
          </a:p>
          <a:p>
            <a:pPr marL="400050" lvl="1" indent="-171450">
              <a:lnSpc>
                <a:spcPct val="75000"/>
              </a:lnSpc>
            </a:pPr>
            <a:endParaRPr lang="en-US" sz="500" dirty="0" smtClean="0"/>
          </a:p>
          <a:p>
            <a:pPr marL="228600" indent="-228600">
              <a:lnSpc>
                <a:spcPct val="75000"/>
              </a:lnSpc>
            </a:pPr>
            <a:r>
              <a:rPr lang="en-US" sz="2000" b="1" dirty="0" smtClean="0"/>
              <a:t>Macroscopic Stability</a:t>
            </a:r>
          </a:p>
          <a:p>
            <a:pPr marL="400050" lvl="1" indent="-171450">
              <a:lnSpc>
                <a:spcPct val="75000"/>
              </a:lnSpc>
              <a:buFont typeface="Wingdings" pitchFamily="2" charset="2"/>
              <a:buChar char="Ø"/>
            </a:pPr>
            <a:r>
              <a:rPr lang="en-US" sz="1600" dirty="0" smtClean="0">
                <a:solidFill>
                  <a:srgbClr val="3333FF"/>
                </a:solidFill>
                <a:latin typeface="Arial Narrow" pitchFamily="34" charset="0"/>
              </a:rPr>
              <a:t>Develop predictive capability for accessing, controlling, sustaining very high plasma pressure</a:t>
            </a:r>
          </a:p>
          <a:p>
            <a:pPr marL="400050" lvl="1" indent="-171450">
              <a:lnSpc>
                <a:spcPct val="75000"/>
              </a:lnSpc>
            </a:pPr>
            <a:endParaRPr lang="en-US" sz="500" dirty="0" smtClean="0"/>
          </a:p>
          <a:p>
            <a:pPr marL="228600" indent="-228600">
              <a:lnSpc>
                <a:spcPct val="75000"/>
              </a:lnSpc>
            </a:pPr>
            <a:r>
              <a:rPr lang="en-US" sz="2000" b="1" dirty="0" smtClean="0"/>
              <a:t>Energetic Particle Physics</a:t>
            </a:r>
          </a:p>
          <a:p>
            <a:pPr marL="400050" lvl="1" indent="-171450">
              <a:lnSpc>
                <a:spcPct val="75000"/>
              </a:lnSpc>
              <a:buFont typeface="Wingdings" pitchFamily="2" charset="2"/>
              <a:buChar char="Ø"/>
            </a:pPr>
            <a:r>
              <a:rPr lang="en-US" sz="1600" dirty="0" smtClean="0">
                <a:solidFill>
                  <a:srgbClr val="3333FF"/>
                </a:solidFill>
                <a:latin typeface="Arial Narrow" pitchFamily="34" charset="0"/>
              </a:rPr>
              <a:t>Establish predictive capability for fast-ion transport caused by *AE for ST, burning plasma</a:t>
            </a:r>
          </a:p>
          <a:p>
            <a:pPr marL="400050" lvl="1" indent="-171450">
              <a:lnSpc>
                <a:spcPct val="75000"/>
              </a:lnSpc>
            </a:pPr>
            <a:endParaRPr lang="en-US" sz="500" dirty="0" smtClean="0"/>
          </a:p>
          <a:p>
            <a:pPr marL="228600" indent="-228600">
              <a:lnSpc>
                <a:spcPct val="75000"/>
              </a:lnSpc>
            </a:pPr>
            <a:r>
              <a:rPr lang="en-US" sz="2000" b="1" dirty="0" smtClean="0"/>
              <a:t>Wave Heating and Current Drive</a:t>
            </a:r>
          </a:p>
          <a:p>
            <a:pPr marL="400050" lvl="1" indent="-171450">
              <a:lnSpc>
                <a:spcPct val="75000"/>
              </a:lnSpc>
              <a:buFont typeface="Wingdings" pitchFamily="2" charset="2"/>
              <a:buChar char="Ø"/>
            </a:pPr>
            <a:r>
              <a:rPr lang="en-US" sz="1600" dirty="0" smtClean="0">
                <a:solidFill>
                  <a:srgbClr val="3333FF"/>
                </a:solidFill>
                <a:latin typeface="Arial Narrow" pitchFamily="34" charset="0"/>
              </a:rPr>
              <a:t>Demonstrate reliable wave heating and CD to enable advanced operating scenarios</a:t>
            </a:r>
          </a:p>
          <a:p>
            <a:pPr marL="400050" lvl="1" indent="-171450">
              <a:lnSpc>
                <a:spcPct val="75000"/>
              </a:lnSpc>
            </a:pPr>
            <a:endParaRPr lang="en-US" sz="500" dirty="0" smtClean="0"/>
          </a:p>
          <a:p>
            <a:pPr marL="228600" indent="-228600">
              <a:lnSpc>
                <a:spcPct val="75000"/>
              </a:lnSpc>
            </a:pPr>
            <a:r>
              <a:rPr lang="en-US" sz="2000" b="1" dirty="0" smtClean="0"/>
              <a:t>Advanced Scenarios and Control</a:t>
            </a:r>
          </a:p>
          <a:p>
            <a:pPr marL="400050" lvl="1" indent="-171450">
              <a:lnSpc>
                <a:spcPct val="75000"/>
              </a:lnSpc>
              <a:buFont typeface="Wingdings" pitchFamily="2" charset="2"/>
              <a:buChar char="Ø"/>
            </a:pPr>
            <a:r>
              <a:rPr lang="en-US" sz="1600" dirty="0" smtClean="0">
                <a:solidFill>
                  <a:srgbClr val="3333FF"/>
                </a:solidFill>
                <a:latin typeface="Arial Narrow" pitchFamily="34" charset="0"/>
              </a:rPr>
              <a:t>Establish high-performance integrated scenarios and the necessary control capabilities</a:t>
            </a:r>
          </a:p>
          <a:p>
            <a:pPr marL="400050" lvl="1" indent="-171450">
              <a:lnSpc>
                <a:spcPct val="75000"/>
              </a:lnSpc>
            </a:pPr>
            <a:endParaRPr lang="en-US" sz="500" dirty="0" smtClean="0"/>
          </a:p>
          <a:p>
            <a:pPr marL="228600" indent="-228600">
              <a:lnSpc>
                <a:spcPct val="75000"/>
              </a:lnSpc>
            </a:pPr>
            <a:r>
              <a:rPr lang="en-US" sz="2000" b="1" dirty="0" smtClean="0"/>
              <a:t>ITER Support</a:t>
            </a:r>
          </a:p>
          <a:p>
            <a:pPr marL="400050" lvl="1" indent="-171450">
              <a:lnSpc>
                <a:spcPct val="75000"/>
              </a:lnSpc>
              <a:buFont typeface="Wingdings" pitchFamily="2" charset="2"/>
              <a:buChar char="Ø"/>
            </a:pPr>
            <a:r>
              <a:rPr lang="en-US" sz="1600" dirty="0" smtClean="0">
                <a:solidFill>
                  <a:srgbClr val="3333FF"/>
                </a:solidFill>
                <a:latin typeface="Arial Narrow" pitchFamily="34" charset="0"/>
              </a:rPr>
              <a:t>Utilize unique ST/NSTX </a:t>
            </a:r>
            <a:r>
              <a:rPr lang="en-US" sz="1600" dirty="0" smtClean="0">
                <a:solidFill>
                  <a:srgbClr val="3333FF"/>
                </a:solidFill>
                <a:latin typeface="Arial Narrow" pitchFamily="34" charset="0"/>
              </a:rPr>
              <a:t>parameters and capabilities </a:t>
            </a:r>
            <a:r>
              <a:rPr lang="en-US" sz="1600" dirty="0" smtClean="0">
                <a:solidFill>
                  <a:srgbClr val="3333FF"/>
                </a:solidFill>
                <a:latin typeface="Arial Narrow" pitchFamily="34" charset="0"/>
              </a:rPr>
              <a:t>to extend </a:t>
            </a:r>
            <a:r>
              <a:rPr lang="en-US" sz="1600" dirty="0" err="1" smtClean="0">
                <a:solidFill>
                  <a:srgbClr val="3333FF"/>
                </a:solidFill>
                <a:latin typeface="Arial Narrow" pitchFamily="34" charset="0"/>
              </a:rPr>
              <a:t>tokamak</a:t>
            </a:r>
            <a:r>
              <a:rPr lang="en-US" sz="1600" dirty="0" smtClean="0">
                <a:solidFill>
                  <a:srgbClr val="3333FF"/>
                </a:solidFill>
                <a:latin typeface="Arial Narrow" pitchFamily="34" charset="0"/>
              </a:rPr>
              <a:t> </a:t>
            </a:r>
            <a:r>
              <a:rPr lang="en-US" sz="1600" dirty="0" smtClean="0">
                <a:solidFill>
                  <a:srgbClr val="3333FF"/>
                </a:solidFill>
                <a:latin typeface="Arial Narrow" pitchFamily="34" charset="0"/>
              </a:rPr>
              <a:t>understanding for ITER</a:t>
            </a:r>
            <a:endParaRPr lang="en-US" sz="1600" dirty="0" smtClean="0">
              <a:solidFill>
                <a:srgbClr val="3333FF"/>
              </a:solidFill>
              <a:latin typeface="Arial Narrow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600" y="5892225"/>
            <a:ext cx="2590800" cy="5847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Key for labels used </a:t>
            </a:r>
          </a:p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in this presentation: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657600" y="5867400"/>
            <a:ext cx="5029200" cy="593604"/>
            <a:chOff x="3657600" y="5885021"/>
            <a:chExt cx="5334000" cy="628198"/>
          </a:xfrm>
        </p:grpSpPr>
        <p:sp>
          <p:nvSpPr>
            <p:cNvPr id="5" name="TextBox 4"/>
            <p:cNvSpPr txBox="1"/>
            <p:nvPr/>
          </p:nvSpPr>
          <p:spPr>
            <a:xfrm>
              <a:off x="3657600" y="6113621"/>
              <a:ext cx="2590800" cy="170999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tIns="0" bIns="0" rtlCol="0">
              <a:spAutoFit/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5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elvetica" pitchFamily="34" charset="0"/>
                  <a:ea typeface="+mn-ea"/>
                  <a:cs typeface="Arial" charset="0"/>
                </a:rPr>
                <a:t>NSTX Research</a:t>
              </a:r>
              <a:r>
                <a:rPr kumimoji="0" lang="en-US" sz="105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elvetica" pitchFamily="34" charset="0"/>
                  <a:ea typeface="+mn-ea"/>
                  <a:cs typeface="Arial" charset="0"/>
                </a:rPr>
                <a:t> Milestone:   R**-*</a:t>
              </a:r>
              <a:endPara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657600" y="5885021"/>
              <a:ext cx="1676400" cy="182399"/>
            </a:xfrm>
            <a:prstGeom prst="rect">
              <a:avLst/>
            </a:prstGeom>
            <a:solidFill>
              <a:srgbClr val="FFFFCC"/>
            </a:solidFill>
            <a:ln w="3175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45720" tIns="0" rIns="45720" bIns="18288" rtlCol="0">
              <a:spAutoFit/>
            </a:bodyPr>
            <a:lstStyle/>
            <a:p>
              <a:pPr marL="57150" indent="-57150">
                <a:buFont typeface="Arial" pitchFamily="34" charset="0"/>
                <a:buChar char="•"/>
              </a:pPr>
              <a:r>
                <a:rPr lang="en-US" sz="1000" i="0" dirty="0" smtClean="0">
                  <a:solidFill>
                    <a:schemeClr val="tx2"/>
                  </a:solidFill>
                  <a:latin typeface="Arial Narrow" pitchFamily="34" charset="0"/>
                </a:rPr>
                <a:t>Publication or presentation</a:t>
              </a:r>
              <a:endPara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Narrow" pitchFamily="34" charset="0"/>
                <a:cs typeface="Arial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410200" y="5885021"/>
              <a:ext cx="1447800" cy="182399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45720" tIns="0" rIns="45720" bIns="18288" rtlCol="0">
              <a:spAutoFit/>
            </a:bodyPr>
            <a:lstStyle/>
            <a:p>
              <a:pPr marL="57150" indent="-57150" algn="ctr"/>
              <a:r>
                <a:rPr lang="en-US" sz="1000" i="0" dirty="0" smtClean="0">
                  <a:solidFill>
                    <a:schemeClr val="tx2"/>
                  </a:solidFill>
                  <a:latin typeface="Arial Narrow" pitchFamily="34" charset="0"/>
                </a:rPr>
                <a:t>Collaborating institution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657600" y="6342220"/>
              <a:ext cx="3733800" cy="170999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tIns="0" bIns="0" rtlCol="0">
              <a:spAutoFit/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050" i="0" noProof="0" dirty="0" smtClean="0">
                  <a:solidFill>
                    <a:srgbClr val="FF0000"/>
                  </a:solidFill>
                  <a:latin typeface="Helvetica" pitchFamily="34" charset="0"/>
                  <a:cs typeface="Arial" charset="0"/>
                </a:rPr>
                <a:t>DOE 3 Facility Joint Research Target:   FY** JRT</a:t>
              </a:r>
              <a:endPara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934200" y="5885021"/>
              <a:ext cx="2057400" cy="190821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45720" tIns="18288" rIns="45720" bIns="18288" rtlCol="0">
              <a:spAutoFit/>
            </a:bodyPr>
            <a:lstStyle/>
            <a:p>
              <a:pPr marL="57150" indent="-57150" algn="ctr">
                <a:buFont typeface="Arial" pitchFamily="34" charset="0"/>
                <a:buChar char="•"/>
              </a:pPr>
              <a:r>
                <a:rPr lang="fr-FR" sz="900" i="0" dirty="0" smtClean="0">
                  <a:solidFill>
                    <a:schemeClr val="tx1"/>
                  </a:solidFill>
                  <a:latin typeface="Arial Narrow" pitchFamily="34" charset="0"/>
                </a:rPr>
                <a:t>Major </a:t>
              </a:r>
              <a:r>
                <a:rPr lang="fr-FR" sz="900" i="0" dirty="0" err="1" smtClean="0">
                  <a:solidFill>
                    <a:schemeClr val="tx1"/>
                  </a:solidFill>
                  <a:latin typeface="Arial Narrow" pitchFamily="34" charset="0"/>
                </a:rPr>
                <a:t>award</a:t>
              </a:r>
              <a:r>
                <a:rPr lang="fr-FR" sz="900" i="0" dirty="0" smtClean="0">
                  <a:solidFill>
                    <a:schemeClr val="tx1"/>
                  </a:solidFill>
                  <a:latin typeface="Arial Narrow" pitchFamily="34" charset="0"/>
                </a:rPr>
                <a:t> for NSTX </a:t>
              </a:r>
              <a:r>
                <a:rPr lang="fr-FR" sz="900" i="0" dirty="0" err="1" smtClean="0">
                  <a:solidFill>
                    <a:schemeClr val="tx1"/>
                  </a:solidFill>
                  <a:latin typeface="Arial Narrow" pitchFamily="34" charset="0"/>
                </a:rPr>
                <a:t>researcher</a:t>
              </a:r>
              <a:endParaRPr lang="fr-FR" sz="900" i="0" dirty="0" smtClean="0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7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0825" cy="904875"/>
          </a:xfrm>
        </p:spPr>
        <p:txBody>
          <a:bodyPr/>
          <a:lstStyle/>
          <a:p>
            <a:r>
              <a:rPr lang="en-US" dirty="0" smtClean="0"/>
              <a:t>NSTX gas fueling locations and turn-off time-scales</a:t>
            </a:r>
            <a:endParaRPr lang="en-US" sz="2000" dirty="0"/>
          </a:p>
        </p:txBody>
      </p:sp>
      <p:sp>
        <p:nvSpPr>
          <p:cNvPr id="1567747" name="Rectangle 3"/>
          <p:cNvSpPr>
            <a:spLocks noChangeArrowheads="1"/>
          </p:cNvSpPr>
          <p:nvPr/>
        </p:nvSpPr>
        <p:spPr bwMode="auto">
          <a:xfrm>
            <a:off x="285750" y="5708650"/>
            <a:ext cx="797560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635000" lvl="1" indent="-292100" eaLnBrk="0" hangingPunct="0">
              <a:buFontTx/>
              <a:buChar char="–"/>
            </a:pPr>
            <a:endParaRPr lang="en-US" sz="2400" b="0" i="0">
              <a:solidFill>
                <a:srgbClr val="008080"/>
              </a:solidFill>
              <a:latin typeface="Arial" pitchFamily="34" charset="0"/>
            </a:endParaRPr>
          </a:p>
          <a:p>
            <a:pPr marL="635000" lvl="1" indent="-292100" eaLnBrk="0" hangingPunct="0">
              <a:buFontTx/>
              <a:buChar char="–"/>
            </a:pPr>
            <a:endParaRPr lang="en-US" sz="2400" b="0" i="0">
              <a:solidFill>
                <a:schemeClr val="accent2"/>
              </a:solidFill>
              <a:latin typeface="Arial" pitchFamily="34" charset="0"/>
            </a:endParaRPr>
          </a:p>
          <a:p>
            <a:pPr marL="635000" lvl="1" indent="-292100" eaLnBrk="0" hangingPunct="0">
              <a:buFontTx/>
              <a:buChar char="–"/>
            </a:pPr>
            <a:endParaRPr lang="en-US" sz="2400" b="0" i="0">
              <a:solidFill>
                <a:schemeClr val="accent2"/>
              </a:solidFill>
              <a:latin typeface="Arial" pitchFamily="34" charset="0"/>
            </a:endParaRPr>
          </a:p>
          <a:p>
            <a:pPr marL="635000" lvl="1" indent="-292100" eaLnBrk="0" hangingPunct="0">
              <a:buFontTx/>
              <a:buChar char="–"/>
            </a:pPr>
            <a:endParaRPr lang="en-US" sz="2400" b="0" i="0">
              <a:solidFill>
                <a:schemeClr val="accent2"/>
              </a:solidFill>
              <a:latin typeface="Arial" pitchFamily="34" charset="0"/>
            </a:endParaRPr>
          </a:p>
        </p:txBody>
      </p:sp>
      <p:pic>
        <p:nvPicPr>
          <p:cNvPr id="15677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1006475"/>
            <a:ext cx="2825750" cy="547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67750" name="Oval 6"/>
          <p:cNvSpPr>
            <a:spLocks noChangeArrowheads="1"/>
          </p:cNvSpPr>
          <p:nvPr/>
        </p:nvSpPr>
        <p:spPr bwMode="auto">
          <a:xfrm>
            <a:off x="1262063" y="3530600"/>
            <a:ext cx="355600" cy="330200"/>
          </a:xfrm>
          <a:prstGeom prst="ellipse">
            <a:avLst/>
          </a:prstGeom>
          <a:solidFill>
            <a:srgbClr val="FFFF00"/>
          </a:solidFill>
          <a:ln w="15875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567751" name="Oval 7"/>
          <p:cNvSpPr>
            <a:spLocks noChangeArrowheads="1"/>
          </p:cNvSpPr>
          <p:nvPr/>
        </p:nvSpPr>
        <p:spPr bwMode="auto">
          <a:xfrm>
            <a:off x="1338263" y="2405063"/>
            <a:ext cx="355600" cy="330200"/>
          </a:xfrm>
          <a:prstGeom prst="ellipse">
            <a:avLst/>
          </a:prstGeom>
          <a:solidFill>
            <a:srgbClr val="FFFF00"/>
          </a:solidFill>
          <a:ln w="15875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567752" name="Oval 8"/>
          <p:cNvSpPr>
            <a:spLocks noChangeArrowheads="1"/>
          </p:cNvSpPr>
          <p:nvPr/>
        </p:nvSpPr>
        <p:spPr bwMode="auto">
          <a:xfrm>
            <a:off x="2471738" y="2473325"/>
            <a:ext cx="355600" cy="330200"/>
          </a:xfrm>
          <a:prstGeom prst="ellipse">
            <a:avLst/>
          </a:prstGeom>
          <a:solidFill>
            <a:srgbClr val="FFFF00"/>
          </a:solidFill>
          <a:ln w="15875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567754" name="Line 10"/>
          <p:cNvSpPr>
            <a:spLocks noChangeShapeType="1"/>
          </p:cNvSpPr>
          <p:nvPr/>
        </p:nvSpPr>
        <p:spPr bwMode="auto">
          <a:xfrm>
            <a:off x="2725738" y="3657600"/>
            <a:ext cx="762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567755" name="Text Box 11"/>
          <p:cNvSpPr txBox="1">
            <a:spLocks noChangeArrowheads="1"/>
          </p:cNvSpPr>
          <p:nvPr/>
        </p:nvSpPr>
        <p:spPr bwMode="auto">
          <a:xfrm>
            <a:off x="3443288" y="2822575"/>
            <a:ext cx="1808162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000" b="0" i="0">
                <a:solidFill>
                  <a:schemeClr val="tx1"/>
                </a:solidFill>
                <a:latin typeface="Arial" pitchFamily="34" charset="0"/>
              </a:rPr>
              <a:t>Conventional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sz="2000" b="0" i="0">
              <a:solidFill>
                <a:schemeClr val="tx1"/>
              </a:solidFill>
              <a:latin typeface="Arial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sz="2000" b="0" i="0">
                <a:solidFill>
                  <a:schemeClr val="tx1"/>
                </a:solidFill>
                <a:latin typeface="Arial" pitchFamily="34" charset="0"/>
              </a:rPr>
              <a:t>Supersonic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000" b="0" i="0">
                <a:solidFill>
                  <a:schemeClr val="tx1"/>
                </a:solidFill>
                <a:latin typeface="Arial" pitchFamily="34" charset="0"/>
              </a:rPr>
              <a:t>(SGI)</a:t>
            </a:r>
            <a:endParaRPr lang="en-US" sz="1400" b="0" i="0">
              <a:solidFill>
                <a:srgbClr val="008080"/>
              </a:solidFill>
              <a:latin typeface="Arial" pitchFamily="34" charset="0"/>
            </a:endParaRPr>
          </a:p>
        </p:txBody>
      </p:sp>
      <p:sp>
        <p:nvSpPr>
          <p:cNvPr id="1567757" name="Text Box 13"/>
          <p:cNvSpPr txBox="1">
            <a:spLocks noChangeArrowheads="1"/>
          </p:cNvSpPr>
          <p:nvPr/>
        </p:nvSpPr>
        <p:spPr bwMode="auto">
          <a:xfrm>
            <a:off x="0" y="3144838"/>
            <a:ext cx="16208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800" b="0" i="0">
                <a:solidFill>
                  <a:schemeClr val="tx1"/>
                </a:solidFill>
                <a:latin typeface="Symbol" pitchFamily="18" charset="2"/>
              </a:rPr>
              <a:t>t </a:t>
            </a:r>
            <a:r>
              <a:rPr lang="en-US" sz="1800" b="0" i="0">
                <a:solidFill>
                  <a:schemeClr val="tx1"/>
                </a:solidFill>
                <a:latin typeface="Arial" pitchFamily="34" charset="0"/>
              </a:rPr>
              <a:t>~ 0.5 sec</a:t>
            </a:r>
            <a:endParaRPr lang="en-US" sz="1800" b="0" i="0">
              <a:solidFill>
                <a:srgbClr val="008080"/>
              </a:solidFill>
              <a:latin typeface="Arial" pitchFamily="34" charset="0"/>
            </a:endParaRPr>
          </a:p>
        </p:txBody>
      </p:sp>
      <p:sp>
        <p:nvSpPr>
          <p:cNvPr id="1567758" name="Text Box 14"/>
          <p:cNvSpPr txBox="1">
            <a:spLocks noChangeArrowheads="1"/>
          </p:cNvSpPr>
          <p:nvPr/>
        </p:nvSpPr>
        <p:spPr bwMode="auto">
          <a:xfrm>
            <a:off x="0" y="2078038"/>
            <a:ext cx="16208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800" b="0" i="0">
                <a:solidFill>
                  <a:schemeClr val="tx1"/>
                </a:solidFill>
                <a:latin typeface="Symbol" pitchFamily="18" charset="2"/>
              </a:rPr>
              <a:t>t </a:t>
            </a:r>
            <a:r>
              <a:rPr lang="en-US" sz="1800" b="0" i="0">
                <a:solidFill>
                  <a:schemeClr val="tx1"/>
                </a:solidFill>
                <a:latin typeface="Arial" pitchFamily="34" charset="0"/>
              </a:rPr>
              <a:t>~ 0.15 sec</a:t>
            </a:r>
            <a:endParaRPr lang="en-US" sz="1800" b="0" i="0">
              <a:solidFill>
                <a:srgbClr val="008080"/>
              </a:solidFill>
              <a:latin typeface="Arial" pitchFamily="34" charset="0"/>
            </a:endParaRPr>
          </a:p>
        </p:txBody>
      </p:sp>
      <p:sp>
        <p:nvSpPr>
          <p:cNvPr id="1567759" name="Line 15"/>
          <p:cNvSpPr>
            <a:spLocks noChangeShapeType="1"/>
          </p:cNvSpPr>
          <p:nvPr/>
        </p:nvSpPr>
        <p:spPr bwMode="auto">
          <a:xfrm flipH="1" flipV="1">
            <a:off x="762000" y="2379663"/>
            <a:ext cx="584200" cy="1444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567760" name="Line 16"/>
          <p:cNvSpPr>
            <a:spLocks noChangeShapeType="1"/>
          </p:cNvSpPr>
          <p:nvPr/>
        </p:nvSpPr>
        <p:spPr bwMode="auto">
          <a:xfrm flipH="1" flipV="1">
            <a:off x="736600" y="3438525"/>
            <a:ext cx="574675" cy="1952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567761" name="Line 17"/>
          <p:cNvSpPr>
            <a:spLocks noChangeShapeType="1"/>
          </p:cNvSpPr>
          <p:nvPr/>
        </p:nvSpPr>
        <p:spPr bwMode="auto">
          <a:xfrm flipV="1">
            <a:off x="1447800" y="3098800"/>
            <a:ext cx="2014538" cy="635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567762" name="Line 18"/>
          <p:cNvSpPr>
            <a:spLocks noChangeShapeType="1"/>
          </p:cNvSpPr>
          <p:nvPr/>
        </p:nvSpPr>
        <p:spPr bwMode="auto">
          <a:xfrm>
            <a:off x="1524000" y="2590799"/>
            <a:ext cx="1981200" cy="4556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567763" name="Line 19"/>
          <p:cNvSpPr>
            <a:spLocks noChangeShapeType="1"/>
          </p:cNvSpPr>
          <p:nvPr/>
        </p:nvSpPr>
        <p:spPr bwMode="auto">
          <a:xfrm>
            <a:off x="2667000" y="2667000"/>
            <a:ext cx="846138" cy="2952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567764" name="Rectangle 20"/>
          <p:cNvSpPr>
            <a:spLocks noGrp="1" noChangeArrowheads="1"/>
          </p:cNvSpPr>
          <p:nvPr>
            <p:ph type="body" idx="1"/>
          </p:nvPr>
        </p:nvSpPr>
        <p:spPr>
          <a:xfrm>
            <a:off x="5562600" y="4807803"/>
            <a:ext cx="3505200" cy="830997"/>
          </a:xfrm>
          <a:noFill/>
          <a:ln/>
        </p:spPr>
        <p:txBody>
          <a:bodyPr wrap="square">
            <a:spAutoFit/>
          </a:bodyPr>
          <a:lstStyle/>
          <a:p>
            <a:pPr marL="228600" indent="-228600">
              <a:spcBef>
                <a:spcPct val="30000"/>
              </a:spcBef>
            </a:pPr>
            <a:r>
              <a:rPr lang="en-US" dirty="0">
                <a:solidFill>
                  <a:srgbClr val="1200FF"/>
                </a:solidFill>
              </a:rPr>
              <a:t>SGI provides efficient, controllable </a:t>
            </a:r>
            <a:r>
              <a:rPr lang="en-US" dirty="0" smtClean="0">
                <a:solidFill>
                  <a:srgbClr val="1200FF"/>
                </a:solidFill>
              </a:rPr>
              <a:t>fueling</a:t>
            </a:r>
            <a:endParaRPr lang="en-US" dirty="0">
              <a:solidFill>
                <a:srgbClr val="1200FF"/>
              </a:solidFill>
            </a:endParaRPr>
          </a:p>
        </p:txBody>
      </p:sp>
      <p:pic>
        <p:nvPicPr>
          <p:cNvPr id="1567766" name="Picture 2" descr="sofe05-nozzle"/>
          <p:cNvPicPr>
            <a:picLocks noChangeAspect="1" noChangeArrowheads="1"/>
          </p:cNvPicPr>
          <p:nvPr/>
        </p:nvPicPr>
        <p:blipFill>
          <a:blip r:embed="rId3" cstate="print"/>
          <a:srcRect r="49117"/>
          <a:stretch>
            <a:fillRect/>
          </a:stretch>
        </p:blipFill>
        <p:spPr bwMode="auto">
          <a:xfrm>
            <a:off x="5861050" y="1981200"/>
            <a:ext cx="2901950" cy="268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67767" name="Line 23"/>
          <p:cNvSpPr>
            <a:spLocks noChangeShapeType="1"/>
          </p:cNvSpPr>
          <p:nvPr/>
        </p:nvSpPr>
        <p:spPr bwMode="auto">
          <a:xfrm flipH="1">
            <a:off x="4833938" y="3048000"/>
            <a:ext cx="1490662" cy="558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791200" y="6248400"/>
            <a:ext cx="1640193" cy="24622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V. </a:t>
            </a:r>
            <a:r>
              <a:rPr kumimoji="0" lang="en-US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Soukhanovskii</a:t>
            </a: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, LLNL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smtClean="0"/>
              <a:t>SGI fueling results in higher fueling </a:t>
            </a:r>
            <a:br>
              <a:rPr lang="en-US" sz="2800" dirty="0" smtClean="0"/>
            </a:br>
            <a:r>
              <a:rPr lang="en-US" sz="2800" dirty="0" smtClean="0"/>
              <a:t>efficiency, lower edge neutral pressure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14800" y="1066800"/>
            <a:ext cx="4648200" cy="1600200"/>
          </a:xfrm>
        </p:spPr>
        <p:txBody>
          <a:bodyPr/>
          <a:lstStyle/>
          <a:p>
            <a:r>
              <a:rPr lang="en-US" sz="1800" dirty="0" smtClean="0"/>
              <a:t>Comparison between </a:t>
            </a:r>
            <a:r>
              <a:rPr lang="en-US" sz="1800" b="1" dirty="0" smtClean="0">
                <a:solidFill>
                  <a:srgbClr val="FF0000"/>
                </a:solidFill>
              </a:rPr>
              <a:t>SGI</a:t>
            </a:r>
            <a:r>
              <a:rPr lang="en-US" sz="1800" dirty="0" smtClean="0"/>
              <a:t> and </a:t>
            </a:r>
            <a:r>
              <a:rPr lang="en-US" sz="1800" b="1" dirty="0" smtClean="0"/>
              <a:t>conv. gas injection</a:t>
            </a:r>
            <a:r>
              <a:rPr lang="en-US" sz="1800" dirty="0" smtClean="0"/>
              <a:t> was only possible by 1) matching density in 1 MA, 6-4 MW discharges; 2) comparing gas injection rate and total gas inventory</a:t>
            </a:r>
            <a:endParaRPr lang="en-US" sz="1800" dirty="0"/>
          </a:p>
        </p:txBody>
      </p:sp>
      <p:pic>
        <p:nvPicPr>
          <p:cNvPr id="5" name="Content Placeholder 4" descr="xp912-rr1.pd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-10131" r="-10131"/>
          <a:stretch>
            <a:fillRect/>
          </a:stretch>
        </p:blipFill>
        <p:spPr>
          <a:xfrm>
            <a:off x="0" y="1295400"/>
            <a:ext cx="4343400" cy="5178669"/>
          </a:xfrm>
        </p:spPr>
      </p:pic>
      <p:pic>
        <p:nvPicPr>
          <p:cNvPr id="6" name="Picture 5" descr="xp912-rr2.pd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10200" y="2667000"/>
            <a:ext cx="2385208" cy="3276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67400" y="6248400"/>
            <a:ext cx="1640193" cy="24622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V. </a:t>
            </a:r>
            <a:r>
              <a:rPr kumimoji="0" lang="en-US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Soukhanovskii</a:t>
            </a: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, LLNL</a:t>
            </a:r>
          </a:p>
        </p:txBody>
      </p:sp>
    </p:spTree>
    <p:extLst>
      <p:ext uri="{BB962C8B-B14F-4D97-AF65-F5344CB8AC3E}">
        <p14:creationId xmlns:p14="http://schemas.microsoft.com/office/powerpoint/2010/main" xmlns="" val="305932985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smtClean="0"/>
              <a:t>SGI-only fueling scenario with </a:t>
            </a:r>
            <a:br>
              <a:rPr lang="en-US" sz="2800" dirty="0" smtClean="0"/>
            </a:br>
            <a:r>
              <a:rPr lang="en-US" sz="2800" dirty="0" smtClean="0"/>
              <a:t>steady-state ion inventory developed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371600"/>
            <a:ext cx="4267200" cy="4114800"/>
          </a:xfrm>
        </p:spPr>
        <p:txBody>
          <a:bodyPr/>
          <a:lstStyle/>
          <a:p>
            <a:r>
              <a:rPr lang="en-US" sz="2000" dirty="0" smtClean="0"/>
              <a:t>Obtained good </a:t>
            </a:r>
            <a:r>
              <a:rPr lang="en-US" sz="2000" i="1" dirty="0" smtClean="0"/>
              <a:t>n</a:t>
            </a:r>
            <a:r>
              <a:rPr lang="en-US" sz="2000" i="1" baseline="-25000" dirty="0" smtClean="0"/>
              <a:t>e</a:t>
            </a:r>
            <a:r>
              <a:rPr lang="en-US" sz="2000" dirty="0" smtClean="0"/>
              <a:t> and </a:t>
            </a:r>
            <a:r>
              <a:rPr lang="en-US" sz="2000" i="1" dirty="0" smtClean="0"/>
              <a:t>T</a:t>
            </a:r>
            <a:r>
              <a:rPr lang="en-US" sz="2000" i="1" baseline="-25000" dirty="0" smtClean="0"/>
              <a:t>e</a:t>
            </a:r>
            <a:r>
              <a:rPr lang="en-US" sz="2000" dirty="0" smtClean="0"/>
              <a:t> profiles (at outer gap ~ 10 cm) to compare SGI and LFS fueling</a:t>
            </a:r>
          </a:p>
          <a:p>
            <a:pPr lvl="1"/>
            <a:r>
              <a:rPr lang="en-US" sz="1600" dirty="0" smtClean="0"/>
              <a:t>Will analyze pedestal height and width in collaboration with ORNL </a:t>
            </a:r>
          </a:p>
          <a:p>
            <a:pPr lvl="1"/>
            <a:endParaRPr lang="en-US" sz="1600" dirty="0" smtClean="0"/>
          </a:p>
          <a:p>
            <a:r>
              <a:rPr lang="en-US" sz="2000" dirty="0" smtClean="0"/>
              <a:t>Developed shoulder and SGI long pulse fueling scenarios</a:t>
            </a:r>
          </a:p>
          <a:p>
            <a:endParaRPr lang="en-US" sz="2000" dirty="0" smtClean="0"/>
          </a:p>
          <a:p>
            <a:r>
              <a:rPr lang="en-US" sz="2000" dirty="0" smtClean="0"/>
              <a:t>Developed SGI-only fueling scenario with ion density control</a:t>
            </a:r>
          </a:p>
          <a:p>
            <a:pPr lvl="1"/>
            <a:r>
              <a:rPr lang="en-US" sz="1600" i="1" dirty="0" smtClean="0"/>
              <a:t>N</a:t>
            </a:r>
            <a:r>
              <a:rPr lang="en-US" sz="1600" baseline="-25000" dirty="0" smtClean="0"/>
              <a:t>i</a:t>
            </a:r>
            <a:r>
              <a:rPr lang="en-US" sz="1600" dirty="0" smtClean="0"/>
              <a:t> constant, while </a:t>
            </a:r>
            <a:r>
              <a:rPr lang="en-US" sz="1600" i="1" dirty="0" smtClean="0"/>
              <a:t>N</a:t>
            </a:r>
            <a:r>
              <a:rPr lang="en-US" sz="1600" i="1" baseline="-25000" dirty="0" smtClean="0"/>
              <a:t>e</a:t>
            </a:r>
            <a:r>
              <a:rPr lang="en-US" sz="1600" dirty="0" smtClean="0"/>
              <a:t> is rising due to carbon; LITER at 9 mg/min</a:t>
            </a:r>
          </a:p>
          <a:p>
            <a:endParaRPr lang="en-US" sz="2000" dirty="0"/>
          </a:p>
        </p:txBody>
      </p:sp>
      <p:pic>
        <p:nvPicPr>
          <p:cNvPr id="5" name="Content Placeholder 4" descr="xp912-134134-1.pd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-5816" r="-5816"/>
          <a:stretch>
            <a:fillRect/>
          </a:stretch>
        </p:blipFill>
        <p:spPr>
          <a:xfrm>
            <a:off x="4648200" y="1371599"/>
            <a:ext cx="4267200" cy="5087815"/>
          </a:xfrm>
        </p:spPr>
      </p:pic>
      <p:sp>
        <p:nvSpPr>
          <p:cNvPr id="6" name="Rectangle 5"/>
          <p:cNvSpPr/>
          <p:nvPr/>
        </p:nvSpPr>
        <p:spPr>
          <a:xfrm>
            <a:off x="7950930" y="3657600"/>
            <a:ext cx="11930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+mn-lt"/>
              </a:rPr>
              <a:t>Constant </a:t>
            </a:r>
            <a:r>
              <a:rPr lang="en-US" b="1" i="1" dirty="0" smtClean="0">
                <a:solidFill>
                  <a:srgbClr val="FF0000"/>
                </a:solidFill>
                <a:latin typeface="+mn-lt"/>
              </a:rPr>
              <a:t>N</a:t>
            </a:r>
            <a:r>
              <a:rPr lang="en-US" b="1" i="1" baseline="-25000" dirty="0" smtClean="0">
                <a:solidFill>
                  <a:srgbClr val="FF0000"/>
                </a:solidFill>
                <a:latin typeface="+mn-lt"/>
              </a:rPr>
              <a:t>i</a:t>
            </a:r>
            <a:endParaRPr lang="en-US" i="1" baseline="-25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7600" y="6248400"/>
            <a:ext cx="1640193" cy="24622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V. </a:t>
            </a:r>
            <a:r>
              <a:rPr kumimoji="0" lang="en-US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Soukhanovskii</a:t>
            </a: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, LLNL</a:t>
            </a:r>
          </a:p>
        </p:txBody>
      </p:sp>
    </p:spTree>
    <p:extLst>
      <p:ext uri="{BB962C8B-B14F-4D97-AF65-F5344CB8AC3E}">
        <p14:creationId xmlns:p14="http://schemas.microsoft.com/office/powerpoint/2010/main" xmlns="" val="398253729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Transport and Turbulence Supplemental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ETG turbulence proposed as possible</a:t>
            </a:r>
            <a:br>
              <a:rPr lang="en-US" dirty="0" smtClean="0"/>
            </a:br>
            <a:r>
              <a:rPr lang="en-US" dirty="0" smtClean="0"/>
              <a:t>cause of anomalous electron transport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763000" cy="1371600"/>
          </a:xfrm>
        </p:spPr>
        <p:txBody>
          <a:bodyPr/>
          <a:lstStyle/>
          <a:p>
            <a:r>
              <a:rPr lang="en-US" sz="2000" smtClean="0"/>
              <a:t>ETG mode has been identified by comparing linear growth rate and rest frequency of measured fluctuations to linear GS2/GYRO calculations</a:t>
            </a:r>
          </a:p>
          <a:p>
            <a:r>
              <a:rPr lang="en-US" sz="2000" smtClean="0"/>
              <a:t>ETG in e-ITB found to be suppressed by reversed magnetic shear, allows access to supercritical electron temperature gradients</a:t>
            </a:r>
          </a:p>
          <a:p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152400" y="2857500"/>
            <a:ext cx="5029200" cy="3148013"/>
            <a:chOff x="3962400" y="2857500"/>
            <a:chExt cx="5029200" cy="3148013"/>
          </a:xfrm>
        </p:grpSpPr>
        <p:grpSp>
          <p:nvGrpSpPr>
            <p:cNvPr id="3" name="Group 19"/>
            <p:cNvGrpSpPr>
              <a:grpSpLocks/>
            </p:cNvGrpSpPr>
            <p:nvPr/>
          </p:nvGrpSpPr>
          <p:grpSpPr bwMode="auto">
            <a:xfrm>
              <a:off x="3962400" y="2857500"/>
              <a:ext cx="5029200" cy="3148013"/>
              <a:chOff x="3962400" y="2857500"/>
              <a:chExt cx="5029200" cy="3148013"/>
            </a:xfrm>
          </p:grpSpPr>
          <p:sp>
            <p:nvSpPr>
              <p:cNvPr id="19481" name="TextBox 30"/>
              <p:cNvSpPr txBox="1">
                <a:spLocks noChangeArrowheads="1"/>
              </p:cNvSpPr>
              <p:nvPr/>
            </p:nvSpPr>
            <p:spPr bwMode="auto">
              <a:xfrm>
                <a:off x="3962400" y="5481638"/>
                <a:ext cx="5029200" cy="523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400"/>
                  <a:t>Rest frequency of peak amplitude mode measured by subtraction of Doppler shift due to plasma rotation</a:t>
                </a:r>
              </a:p>
            </p:txBody>
          </p:sp>
          <p:pic>
            <p:nvPicPr>
              <p:cNvPr id="19482" name="Picture 24" descr="C:\Documents and Settings\Howard Yuh\My Documents\Nova4\PAC27\hkrestfreq_129160a.eps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191000" y="2857500"/>
                <a:ext cx="4660900" cy="23939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cxnSp>
          <p:nvCxnSpPr>
            <p:cNvPr id="19480" name="Straight Arrow Connector 18"/>
            <p:cNvCxnSpPr>
              <a:cxnSpLocks noChangeShapeType="1"/>
            </p:cNvCxnSpPr>
            <p:nvPr/>
          </p:nvCxnSpPr>
          <p:spPr bwMode="auto">
            <a:xfrm rot="10800000">
              <a:off x="5378450" y="4364038"/>
              <a:ext cx="565150" cy="131762"/>
            </a:xfrm>
            <a:prstGeom prst="straightConnector1">
              <a:avLst/>
            </a:prstGeom>
            <a:noFill/>
            <a:ln w="31750" algn="ctr">
              <a:solidFill>
                <a:srgbClr val="0000FF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5105400" y="2133600"/>
            <a:ext cx="3886200" cy="4319588"/>
            <a:chOff x="228600" y="2133600"/>
            <a:chExt cx="3886200" cy="4319588"/>
          </a:xfrm>
        </p:grpSpPr>
        <p:grpSp>
          <p:nvGrpSpPr>
            <p:cNvPr id="5" name="Group 29"/>
            <p:cNvGrpSpPr>
              <a:grpSpLocks/>
            </p:cNvGrpSpPr>
            <p:nvPr/>
          </p:nvGrpSpPr>
          <p:grpSpPr bwMode="auto">
            <a:xfrm>
              <a:off x="228600" y="2133600"/>
              <a:ext cx="3886200" cy="4319588"/>
              <a:chOff x="381000" y="1981200"/>
              <a:chExt cx="3886200" cy="4320064"/>
            </a:xfrm>
          </p:grpSpPr>
          <p:sp>
            <p:nvSpPr>
              <p:cNvPr id="19470" name="TextBox 21"/>
              <p:cNvSpPr txBox="1">
                <a:spLocks noChangeArrowheads="1"/>
              </p:cNvSpPr>
              <p:nvPr/>
            </p:nvSpPr>
            <p:spPr bwMode="auto">
              <a:xfrm>
                <a:off x="381000" y="5562600"/>
                <a:ext cx="3886200" cy="7386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400"/>
                  <a:t>Linear GS2 / GYRO simulations of ETG mode growth rates are consistent with high-k measurements</a:t>
                </a:r>
              </a:p>
            </p:txBody>
          </p:sp>
          <p:grpSp>
            <p:nvGrpSpPr>
              <p:cNvPr id="6" name="Group 27"/>
              <p:cNvGrpSpPr>
                <a:grpSpLocks/>
              </p:cNvGrpSpPr>
              <p:nvPr/>
            </p:nvGrpSpPr>
            <p:grpSpPr bwMode="auto">
              <a:xfrm>
                <a:off x="381000" y="1981200"/>
                <a:ext cx="3810000" cy="3663156"/>
                <a:chOff x="381000" y="1981200"/>
                <a:chExt cx="3810000" cy="3663156"/>
              </a:xfrm>
            </p:grpSpPr>
            <p:grpSp>
              <p:nvGrpSpPr>
                <p:cNvPr id="7" name="Group 26"/>
                <p:cNvGrpSpPr>
                  <a:grpSpLocks noChangeAspect="1"/>
                </p:cNvGrpSpPr>
                <p:nvPr/>
              </p:nvGrpSpPr>
              <p:grpSpPr bwMode="auto">
                <a:xfrm>
                  <a:off x="381000" y="1981200"/>
                  <a:ext cx="3810000" cy="3663156"/>
                  <a:chOff x="6454141" y="3859199"/>
                  <a:chExt cx="3889786" cy="3740481"/>
                </a:xfrm>
              </p:grpSpPr>
              <p:pic>
                <p:nvPicPr>
                  <p:cNvPr id="19475" name="Picture 6" descr="C:\Documents and Settings\Howard Yuh\My Documents\Nova4\APS2009\Figures\GRLTe_scan_five-shr_Z5_N400.eps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>
                    <a:off x="6454141" y="3859199"/>
                    <a:ext cx="3889786" cy="374048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25" name="5-Point Star 24"/>
                  <p:cNvSpPr/>
                  <p:nvPr/>
                </p:nvSpPr>
                <p:spPr bwMode="auto">
                  <a:xfrm>
                    <a:off x="7850010" y="6655711"/>
                    <a:ext cx="167640" cy="172720"/>
                  </a:xfrm>
                  <a:prstGeom prst="star5">
                    <a:avLst>
                      <a:gd name="adj" fmla="val 25372"/>
                      <a:gd name="hf" fmla="val 105146"/>
                      <a:gd name="vf" fmla="val 110557"/>
                    </a:avLst>
                  </a:prstGeom>
                  <a:solidFill>
                    <a:srgbClr val="006600"/>
                  </a:solidFill>
                  <a:ln>
                    <a:solidFill>
                      <a:srgbClr val="006600"/>
                    </a:solidFill>
                    <a:headEnd type="none" w="med" len="med"/>
                    <a:tailEnd type="triangle" w="med" len="med"/>
                  </a:ln>
                </p:spPr>
                <p:style>
                  <a:lnRef idx="0">
                    <a:schemeClr val="accent5"/>
                  </a:lnRef>
                  <a:fillRef idx="3">
                    <a:schemeClr val="accent5"/>
                  </a:fillRef>
                  <a:effectRef idx="3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lIns="0" tIns="0" rIns="0" bIns="0"/>
                  <a:lstStyle/>
                  <a:p>
                    <a:pPr defTabSz="1017588">
                      <a:defRPr/>
                    </a:pPr>
                    <a:endParaRPr lang="en-US">
                      <a:solidFill>
                        <a:srgbClr val="1822CD"/>
                      </a:solidFill>
                      <a:latin typeface="Helvetica" pitchFamily="34" charset="0"/>
                    </a:endParaRPr>
                  </a:p>
                </p:txBody>
              </p:sp>
            </p:grpSp>
            <p:cxnSp>
              <p:nvCxnSpPr>
                <p:cNvPr id="19473" name="Straight Arrow Connector 22"/>
                <p:cNvCxnSpPr>
                  <a:cxnSpLocks noChangeShapeType="1"/>
                  <a:stCxn id="19474" idx="2"/>
                </p:cNvCxnSpPr>
                <p:nvPr/>
              </p:nvCxnSpPr>
              <p:spPr bwMode="auto">
                <a:xfrm rot="16200000" flipH="1">
                  <a:off x="897907" y="3861519"/>
                  <a:ext cx="1622869" cy="148232"/>
                </a:xfrm>
                <a:prstGeom prst="straightConnector1">
                  <a:avLst/>
                </a:prstGeom>
                <a:noFill/>
                <a:ln w="28575" algn="ctr">
                  <a:solidFill>
                    <a:srgbClr val="006600"/>
                  </a:solidFill>
                  <a:round/>
                  <a:headEnd/>
                  <a:tailEnd type="arrow" w="med" len="med"/>
                </a:ln>
              </p:spPr>
            </p:cxnSp>
            <p:sp>
              <p:nvSpPr>
                <p:cNvPr id="19474" name="TextBox 25"/>
                <p:cNvSpPr txBox="1">
                  <a:spLocks noChangeArrowheads="1"/>
                </p:cNvSpPr>
                <p:nvPr/>
              </p:nvSpPr>
              <p:spPr bwMode="auto">
                <a:xfrm>
                  <a:off x="1066800" y="2625602"/>
                  <a:ext cx="1136850" cy="4985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i="0">
                      <a:solidFill>
                        <a:srgbClr val="006600"/>
                      </a:solidFill>
                    </a:rPr>
                    <a:t>Expt. </a:t>
                  </a:r>
                </a:p>
                <a:p>
                  <a:pPr algn="ctr"/>
                  <a:r>
                    <a:rPr lang="en-US" i="0">
                      <a:solidFill>
                        <a:srgbClr val="006600"/>
                      </a:solidFill>
                    </a:rPr>
                    <a:t>(shear = -0.5)</a:t>
                  </a:r>
                </a:p>
              </p:txBody>
            </p:sp>
          </p:grpSp>
        </p:grpSp>
        <p:sp>
          <p:nvSpPr>
            <p:cNvPr id="19467" name="Oval 31"/>
            <p:cNvSpPr>
              <a:spLocks noChangeArrowheads="1"/>
            </p:cNvSpPr>
            <p:nvPr/>
          </p:nvSpPr>
          <p:spPr bwMode="auto">
            <a:xfrm>
              <a:off x="1752600" y="4572000"/>
              <a:ext cx="838200" cy="457200"/>
            </a:xfrm>
            <a:prstGeom prst="ellipse">
              <a:avLst/>
            </a:prstGeom>
            <a:solidFill>
              <a:srgbClr val="FFC000">
                <a:alpha val="50195"/>
              </a:srgbClr>
            </a:solidFill>
            <a:ln w="15875" algn="ctr">
              <a:noFill/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468" name="TextBox 32"/>
            <p:cNvSpPr txBox="1">
              <a:spLocks noChangeArrowheads="1"/>
            </p:cNvSpPr>
            <p:nvPr/>
          </p:nvSpPr>
          <p:spPr bwMode="auto">
            <a:xfrm>
              <a:off x="2514600" y="4572000"/>
              <a:ext cx="1089025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1400" i="0">
                  <a:solidFill>
                    <a:srgbClr val="FFC000"/>
                  </a:solidFill>
                </a:rPr>
                <a:t>RS </a:t>
              </a:r>
            </a:p>
            <a:p>
              <a:pPr algn="r"/>
              <a:r>
                <a:rPr lang="en-US" sz="1400" i="0">
                  <a:solidFill>
                    <a:srgbClr val="FFC000"/>
                  </a:solidFill>
                </a:rPr>
                <a:t>accessible</a:t>
              </a:r>
            </a:p>
          </p:txBody>
        </p:sp>
        <p:cxnSp>
          <p:nvCxnSpPr>
            <p:cNvPr id="19469" name="Straight Arrow Connector 23"/>
            <p:cNvCxnSpPr>
              <a:cxnSpLocks noChangeShapeType="1"/>
            </p:cNvCxnSpPr>
            <p:nvPr/>
          </p:nvCxnSpPr>
          <p:spPr bwMode="auto">
            <a:xfrm rot="10800000">
              <a:off x="2590800" y="4800600"/>
              <a:ext cx="457200" cy="1588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22" name="Rectangle 21"/>
          <p:cNvSpPr/>
          <p:nvPr/>
        </p:nvSpPr>
        <p:spPr>
          <a:xfrm>
            <a:off x="457200" y="6200001"/>
            <a:ext cx="2425472" cy="276999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i="0" dirty="0" smtClean="0">
                <a:solidFill>
                  <a:schemeClr val="tx1"/>
                </a:solidFill>
              </a:rPr>
              <a:t>H. </a:t>
            </a:r>
            <a:r>
              <a:rPr lang="en-US" i="0" dirty="0" err="1" smtClean="0">
                <a:solidFill>
                  <a:schemeClr val="tx1"/>
                </a:solidFill>
              </a:rPr>
              <a:t>Yuh</a:t>
            </a:r>
            <a:r>
              <a:rPr lang="en-US" i="0" dirty="0" smtClean="0">
                <a:solidFill>
                  <a:schemeClr val="tx1"/>
                </a:solidFill>
              </a:rPr>
              <a:t>, PRL 106, 055003 (2011)</a:t>
            </a:r>
            <a:endParaRPr lang="en-US" i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smtClean="0"/>
              <a:t>Reversed shear suppresses mode growth even at supercritical ETG gradients during e-ITBs</a:t>
            </a:r>
          </a:p>
        </p:txBody>
      </p:sp>
      <p:pic>
        <p:nvPicPr>
          <p:cNvPr id="20484" name="Picture 7" descr="C:\Documents and Settings\Howard Yuh\My Documents\Nova4\APS2009\Figures\te_129354a.ep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9750" y="3673475"/>
            <a:ext cx="30527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9" descr="C:\Documents and Settings\Howard Yuh\My Documents\Nova4\APS2009\Figures\rltemins3a.eps"/>
          <p:cNvPicPr>
            <a:picLocks noChangeAspect="1" noChangeArrowheads="1"/>
          </p:cNvPicPr>
          <p:nvPr/>
        </p:nvPicPr>
        <p:blipFill>
          <a:blip r:embed="rId4" cstate="print"/>
          <a:srcRect t="6116"/>
          <a:stretch>
            <a:fillRect/>
          </a:stretch>
        </p:blipFill>
        <p:spPr bwMode="auto">
          <a:xfrm>
            <a:off x="6248400" y="3733800"/>
            <a:ext cx="2722563" cy="257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" name="Straight Arrow Connector 20"/>
          <p:cNvCxnSpPr/>
          <p:nvPr/>
        </p:nvCxnSpPr>
        <p:spPr bwMode="auto">
          <a:xfrm rot="10800000" flipV="1">
            <a:off x="6781800" y="4114800"/>
            <a:ext cx="1600200" cy="1447800"/>
          </a:xfrm>
          <a:prstGeom prst="straightConnector1">
            <a:avLst/>
          </a:prstGeom>
          <a:ln>
            <a:solidFill>
              <a:schemeClr val="accent6"/>
            </a:solidFill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 bwMode="auto">
          <a:xfrm rot="5400000" flipH="1" flipV="1">
            <a:off x="6592888" y="5372100"/>
            <a:ext cx="379412" cy="1588"/>
          </a:xfrm>
          <a:prstGeom prst="straightConnector1">
            <a:avLst/>
          </a:prstGeom>
          <a:ln>
            <a:solidFill>
              <a:schemeClr val="accent6"/>
            </a:solidFill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488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534400" cy="2362200"/>
          </a:xfrm>
        </p:spPr>
        <p:txBody>
          <a:bodyPr/>
          <a:lstStyle/>
          <a:p>
            <a:pPr marL="457200" indent="-457200">
              <a:buFontTx/>
              <a:buNone/>
            </a:pPr>
            <a:r>
              <a:rPr lang="en-US" sz="1800" dirty="0" smtClean="0"/>
              <a:t>Intermittent, short duration bursts of ETG observed during RS phase</a:t>
            </a:r>
          </a:p>
          <a:p>
            <a:pPr marL="457200" indent="-457200"/>
            <a:r>
              <a:rPr lang="en-US" sz="1600" dirty="0" smtClean="0">
                <a:solidFill>
                  <a:srgbClr val="2D2DB9"/>
                </a:solidFill>
              </a:rPr>
              <a:t>Average ETG mode amplitude low, T</a:t>
            </a:r>
            <a:r>
              <a:rPr lang="en-US" sz="1600" baseline="-25000" dirty="0" smtClean="0">
                <a:solidFill>
                  <a:srgbClr val="2D2DB9"/>
                </a:solidFill>
              </a:rPr>
              <a:t>e</a:t>
            </a:r>
            <a:r>
              <a:rPr lang="en-US" sz="1600" dirty="0" smtClean="0">
                <a:solidFill>
                  <a:srgbClr val="2D2DB9"/>
                </a:solidFill>
              </a:rPr>
              <a:t> gradient well above ETG critical</a:t>
            </a:r>
          </a:p>
          <a:p>
            <a:pPr marL="457200" indent="-457200"/>
            <a:r>
              <a:rPr lang="en-US" sz="1600" dirty="0" smtClean="0">
                <a:solidFill>
                  <a:srgbClr val="2D2DB9"/>
                </a:solidFill>
              </a:rPr>
              <a:t>GYRO simulations indicate </a:t>
            </a:r>
            <a:r>
              <a:rPr lang="en-US" sz="1600" dirty="0" smtClean="0">
                <a:solidFill>
                  <a:srgbClr val="FF0000"/>
                </a:solidFill>
              </a:rPr>
              <a:t>non-linear up-shift </a:t>
            </a:r>
            <a:r>
              <a:rPr lang="en-US" sz="1600" dirty="0" smtClean="0">
                <a:solidFill>
                  <a:srgbClr val="2D2DB9"/>
                </a:solidFill>
              </a:rPr>
              <a:t>of critical ETG gradient</a:t>
            </a:r>
          </a:p>
          <a:p>
            <a:pPr marL="457200" indent="-457200">
              <a:buFontTx/>
              <a:buNone/>
            </a:pPr>
            <a:r>
              <a:rPr lang="en-US" sz="1800" dirty="0" smtClean="0"/>
              <a:t>A series of large amplitude, closely spaced in time ETG bursts collapse Te profile</a:t>
            </a:r>
          </a:p>
          <a:p>
            <a:pPr marL="457200" indent="-457200"/>
            <a:r>
              <a:rPr lang="en-US" sz="1600" dirty="0" smtClean="0">
                <a:solidFill>
                  <a:srgbClr val="2D2DB9"/>
                </a:solidFill>
              </a:rPr>
              <a:t>Magnetic shear becomes zero/positive due to anomalous current redistribution</a:t>
            </a:r>
          </a:p>
          <a:p>
            <a:pPr marL="457200" indent="-457200">
              <a:buFontTx/>
              <a:buNone/>
            </a:pPr>
            <a:r>
              <a:rPr lang="en-US" sz="1800" dirty="0" smtClean="0"/>
              <a:t>T</a:t>
            </a:r>
            <a:r>
              <a:rPr lang="en-US" sz="1800" baseline="-25000" dirty="0" smtClean="0"/>
              <a:t>e</a:t>
            </a:r>
            <a:r>
              <a:rPr lang="en-US" sz="1800" dirty="0" smtClean="0"/>
              <a:t> profile can only be reheated to ETG critical gradient at zero shear </a:t>
            </a:r>
          </a:p>
          <a:p>
            <a:pPr marL="457200" indent="-457200"/>
            <a:r>
              <a:rPr lang="en-US" sz="1600" dirty="0" smtClean="0">
                <a:solidFill>
                  <a:srgbClr val="2D2DB9"/>
                </a:solidFill>
              </a:rPr>
              <a:t>ETG mode amplitude grows to a moderate continuous level</a:t>
            </a:r>
          </a:p>
          <a:p>
            <a:pPr marL="457200" indent="-457200">
              <a:buFontTx/>
              <a:buAutoNum type="arabicPeriod"/>
            </a:pPr>
            <a:endParaRPr lang="en-US" sz="2000" dirty="0" smtClean="0"/>
          </a:p>
        </p:txBody>
      </p:sp>
      <p:grpSp>
        <p:nvGrpSpPr>
          <p:cNvPr id="2" name="Group 53"/>
          <p:cNvGrpSpPr>
            <a:grpSpLocks/>
          </p:cNvGrpSpPr>
          <p:nvPr/>
        </p:nvGrpSpPr>
        <p:grpSpPr bwMode="auto">
          <a:xfrm>
            <a:off x="95250" y="3352800"/>
            <a:ext cx="2908300" cy="3124200"/>
            <a:chOff x="95714" y="3276600"/>
            <a:chExt cx="2907383" cy="3124200"/>
          </a:xfrm>
        </p:grpSpPr>
        <p:pic>
          <p:nvPicPr>
            <p:cNvPr id="20518" name="Picture 8" descr="C:\Documents and Settings\Howard Yuh\My Documents\Nova4\APS2009\Figures\burstne_129354a.eps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5714" y="3675888"/>
              <a:ext cx="2907383" cy="2724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17"/>
            <p:cNvGrpSpPr>
              <a:grpSpLocks/>
            </p:cNvGrpSpPr>
            <p:nvPr/>
          </p:nvGrpSpPr>
          <p:grpSpPr bwMode="auto">
            <a:xfrm>
              <a:off x="685800" y="3276600"/>
              <a:ext cx="341299" cy="346237"/>
              <a:chOff x="2935300" y="6054562"/>
              <a:chExt cx="341299" cy="346237"/>
            </a:xfrm>
          </p:grpSpPr>
          <p:sp>
            <p:nvSpPr>
              <p:cNvPr id="20526" name="TextBox 15"/>
              <p:cNvSpPr txBox="1">
                <a:spLocks noChangeArrowheads="1"/>
              </p:cNvSpPr>
              <p:nvPr/>
            </p:nvSpPr>
            <p:spPr bwMode="auto">
              <a:xfrm>
                <a:off x="2961510" y="6054562"/>
                <a:ext cx="269626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600" i="0">
                    <a:solidFill>
                      <a:srgbClr val="0000FF"/>
                    </a:solidFill>
                  </a:rPr>
                  <a:t>1</a:t>
                </a:r>
              </a:p>
            </p:txBody>
          </p:sp>
          <p:sp>
            <p:nvSpPr>
              <p:cNvPr id="20527" name="Oval 16"/>
              <p:cNvSpPr>
                <a:spLocks noChangeArrowheads="1"/>
              </p:cNvSpPr>
              <p:nvPr/>
            </p:nvSpPr>
            <p:spPr bwMode="auto">
              <a:xfrm>
                <a:off x="2935300" y="6059500"/>
                <a:ext cx="341299" cy="341299"/>
              </a:xfrm>
              <a:prstGeom prst="ellipse">
                <a:avLst/>
              </a:prstGeom>
              <a:noFill/>
              <a:ln w="31750" algn="ctr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rgbClr val="0000FF"/>
                  </a:solidFill>
                </a:endParaRPr>
              </a:p>
            </p:txBody>
          </p:sp>
        </p:grpSp>
        <p:grpSp>
          <p:nvGrpSpPr>
            <p:cNvPr id="4" name="Group 18"/>
            <p:cNvGrpSpPr>
              <a:grpSpLocks/>
            </p:cNvGrpSpPr>
            <p:nvPr/>
          </p:nvGrpSpPr>
          <p:grpSpPr bwMode="auto">
            <a:xfrm>
              <a:off x="1386968" y="3276600"/>
              <a:ext cx="341299" cy="346237"/>
              <a:chOff x="2935300" y="6054562"/>
              <a:chExt cx="341299" cy="346237"/>
            </a:xfrm>
          </p:grpSpPr>
          <p:sp>
            <p:nvSpPr>
              <p:cNvPr id="20524" name="TextBox 19"/>
              <p:cNvSpPr txBox="1">
                <a:spLocks noChangeArrowheads="1"/>
              </p:cNvSpPr>
              <p:nvPr/>
            </p:nvSpPr>
            <p:spPr bwMode="auto">
              <a:xfrm>
                <a:off x="2970474" y="6054562"/>
                <a:ext cx="269626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600" i="0">
                    <a:solidFill>
                      <a:srgbClr val="006600"/>
                    </a:solidFill>
                  </a:rPr>
                  <a:t>2</a:t>
                </a:r>
              </a:p>
            </p:txBody>
          </p:sp>
          <p:sp>
            <p:nvSpPr>
              <p:cNvPr id="20525" name="Oval 21"/>
              <p:cNvSpPr>
                <a:spLocks noChangeArrowheads="1"/>
              </p:cNvSpPr>
              <p:nvPr/>
            </p:nvSpPr>
            <p:spPr bwMode="auto">
              <a:xfrm>
                <a:off x="2935300" y="6059500"/>
                <a:ext cx="341299" cy="341299"/>
              </a:xfrm>
              <a:prstGeom prst="ellipse">
                <a:avLst/>
              </a:prstGeom>
              <a:noFill/>
              <a:ln w="31750" algn="ctr">
                <a:solidFill>
                  <a:srgbClr val="006600"/>
                </a:solidFill>
                <a:round/>
                <a:headEnd/>
                <a:tailEnd type="triangl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5" name="Group 23"/>
            <p:cNvGrpSpPr>
              <a:grpSpLocks/>
            </p:cNvGrpSpPr>
            <p:nvPr/>
          </p:nvGrpSpPr>
          <p:grpSpPr bwMode="auto">
            <a:xfrm>
              <a:off x="2209800" y="3276600"/>
              <a:ext cx="341299" cy="346237"/>
              <a:chOff x="2935300" y="6054562"/>
              <a:chExt cx="341299" cy="346237"/>
            </a:xfrm>
          </p:grpSpPr>
          <p:sp>
            <p:nvSpPr>
              <p:cNvPr id="20522" name="TextBox 24"/>
              <p:cNvSpPr txBox="1">
                <a:spLocks noChangeArrowheads="1"/>
              </p:cNvSpPr>
              <p:nvPr/>
            </p:nvSpPr>
            <p:spPr bwMode="auto">
              <a:xfrm>
                <a:off x="2961510" y="6054562"/>
                <a:ext cx="269626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600" i="0">
                    <a:solidFill>
                      <a:srgbClr val="7030A0"/>
                    </a:solidFill>
                  </a:rPr>
                  <a:t>3</a:t>
                </a:r>
              </a:p>
            </p:txBody>
          </p:sp>
          <p:sp>
            <p:nvSpPr>
              <p:cNvPr id="20523" name="Oval 25"/>
              <p:cNvSpPr>
                <a:spLocks noChangeArrowheads="1"/>
              </p:cNvSpPr>
              <p:nvPr/>
            </p:nvSpPr>
            <p:spPr bwMode="auto">
              <a:xfrm>
                <a:off x="2935300" y="6059500"/>
                <a:ext cx="341299" cy="341299"/>
              </a:xfrm>
              <a:prstGeom prst="ellipse">
                <a:avLst/>
              </a:prstGeom>
              <a:noFill/>
              <a:ln w="31750" algn="ctr">
                <a:solidFill>
                  <a:srgbClr val="7030A0"/>
                </a:solidFill>
                <a:round/>
                <a:headEnd/>
                <a:tailEnd type="triangl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152400" y="1028700"/>
            <a:ext cx="341313" cy="346075"/>
            <a:chOff x="2935300" y="6054562"/>
            <a:chExt cx="341299" cy="346237"/>
          </a:xfrm>
        </p:grpSpPr>
        <p:sp>
          <p:nvSpPr>
            <p:cNvPr id="20516" name="TextBox 27"/>
            <p:cNvSpPr txBox="1">
              <a:spLocks noChangeArrowheads="1"/>
            </p:cNvSpPr>
            <p:nvPr/>
          </p:nvSpPr>
          <p:spPr bwMode="auto">
            <a:xfrm>
              <a:off x="2961510" y="6054562"/>
              <a:ext cx="26962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i="0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20517" name="Oval 28"/>
            <p:cNvSpPr>
              <a:spLocks noChangeArrowheads="1"/>
            </p:cNvSpPr>
            <p:nvPr/>
          </p:nvSpPr>
          <p:spPr bwMode="auto">
            <a:xfrm>
              <a:off x="2935300" y="6059500"/>
              <a:ext cx="341299" cy="341299"/>
            </a:xfrm>
            <a:prstGeom prst="ellipse">
              <a:avLst/>
            </a:prstGeom>
            <a:noFill/>
            <a:ln w="31750" algn="ctr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7" name="Group 29"/>
          <p:cNvGrpSpPr>
            <a:grpSpLocks/>
          </p:cNvGrpSpPr>
          <p:nvPr/>
        </p:nvGrpSpPr>
        <p:grpSpPr bwMode="auto">
          <a:xfrm>
            <a:off x="152400" y="1939925"/>
            <a:ext cx="341313" cy="346075"/>
            <a:chOff x="2935300" y="6054562"/>
            <a:chExt cx="341299" cy="346237"/>
          </a:xfrm>
        </p:grpSpPr>
        <p:sp>
          <p:nvSpPr>
            <p:cNvPr id="20514" name="TextBox 30"/>
            <p:cNvSpPr txBox="1">
              <a:spLocks noChangeArrowheads="1"/>
            </p:cNvSpPr>
            <p:nvPr/>
          </p:nvSpPr>
          <p:spPr bwMode="auto">
            <a:xfrm>
              <a:off x="2970474" y="6054562"/>
              <a:ext cx="26962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i="0" dirty="0">
                  <a:solidFill>
                    <a:srgbClr val="006600"/>
                  </a:solidFill>
                </a:rPr>
                <a:t>2</a:t>
              </a:r>
            </a:p>
          </p:txBody>
        </p:sp>
        <p:sp>
          <p:nvSpPr>
            <p:cNvPr id="20515" name="Oval 31"/>
            <p:cNvSpPr>
              <a:spLocks noChangeArrowheads="1"/>
            </p:cNvSpPr>
            <p:nvPr/>
          </p:nvSpPr>
          <p:spPr bwMode="auto">
            <a:xfrm>
              <a:off x="2935300" y="6059500"/>
              <a:ext cx="341299" cy="341299"/>
            </a:xfrm>
            <a:prstGeom prst="ellipse">
              <a:avLst/>
            </a:prstGeom>
            <a:noFill/>
            <a:ln w="31750" algn="ctr">
              <a:solidFill>
                <a:srgbClr val="006600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8" name="Group 32"/>
          <p:cNvGrpSpPr>
            <a:grpSpLocks/>
          </p:cNvGrpSpPr>
          <p:nvPr/>
        </p:nvGrpSpPr>
        <p:grpSpPr bwMode="auto">
          <a:xfrm>
            <a:off x="4114800" y="4572000"/>
            <a:ext cx="341313" cy="346075"/>
            <a:chOff x="2935300" y="6054562"/>
            <a:chExt cx="341299" cy="346237"/>
          </a:xfrm>
        </p:grpSpPr>
        <p:sp>
          <p:nvSpPr>
            <p:cNvPr id="20512" name="TextBox 33"/>
            <p:cNvSpPr txBox="1">
              <a:spLocks noChangeArrowheads="1"/>
            </p:cNvSpPr>
            <p:nvPr/>
          </p:nvSpPr>
          <p:spPr bwMode="auto">
            <a:xfrm>
              <a:off x="2961510" y="6054562"/>
              <a:ext cx="26962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i="0">
                  <a:solidFill>
                    <a:srgbClr val="7030A0"/>
                  </a:solidFill>
                </a:rPr>
                <a:t>3</a:t>
              </a:r>
            </a:p>
          </p:txBody>
        </p:sp>
        <p:sp>
          <p:nvSpPr>
            <p:cNvPr id="20513" name="Oval 34"/>
            <p:cNvSpPr>
              <a:spLocks noChangeArrowheads="1"/>
            </p:cNvSpPr>
            <p:nvPr/>
          </p:nvSpPr>
          <p:spPr bwMode="auto">
            <a:xfrm>
              <a:off x="2935300" y="6059500"/>
              <a:ext cx="341299" cy="341299"/>
            </a:xfrm>
            <a:prstGeom prst="ellipse">
              <a:avLst/>
            </a:prstGeom>
            <a:noFill/>
            <a:ln w="31750" algn="ctr">
              <a:solidFill>
                <a:srgbClr val="7030A0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9" name="Group 35"/>
          <p:cNvGrpSpPr>
            <a:grpSpLocks/>
          </p:cNvGrpSpPr>
          <p:nvPr/>
        </p:nvGrpSpPr>
        <p:grpSpPr bwMode="auto">
          <a:xfrm>
            <a:off x="152400" y="2590800"/>
            <a:ext cx="341313" cy="346075"/>
            <a:chOff x="2935300" y="6054562"/>
            <a:chExt cx="341299" cy="346237"/>
          </a:xfrm>
        </p:grpSpPr>
        <p:sp>
          <p:nvSpPr>
            <p:cNvPr id="20510" name="TextBox 36"/>
            <p:cNvSpPr txBox="1">
              <a:spLocks noChangeArrowheads="1"/>
            </p:cNvSpPr>
            <p:nvPr/>
          </p:nvSpPr>
          <p:spPr bwMode="auto">
            <a:xfrm>
              <a:off x="2961510" y="6054562"/>
              <a:ext cx="26962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i="0" dirty="0">
                  <a:solidFill>
                    <a:srgbClr val="7030A0"/>
                  </a:solidFill>
                </a:rPr>
                <a:t>3</a:t>
              </a:r>
            </a:p>
          </p:txBody>
        </p:sp>
        <p:sp>
          <p:nvSpPr>
            <p:cNvPr id="20511" name="Oval 37"/>
            <p:cNvSpPr>
              <a:spLocks noChangeArrowheads="1"/>
            </p:cNvSpPr>
            <p:nvPr/>
          </p:nvSpPr>
          <p:spPr bwMode="auto">
            <a:xfrm>
              <a:off x="2935300" y="6059500"/>
              <a:ext cx="341299" cy="341299"/>
            </a:xfrm>
            <a:prstGeom prst="ellipse">
              <a:avLst/>
            </a:prstGeom>
            <a:noFill/>
            <a:ln w="31750" algn="ctr">
              <a:solidFill>
                <a:srgbClr val="7030A0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10" name="Group 38"/>
          <p:cNvGrpSpPr>
            <a:grpSpLocks/>
          </p:cNvGrpSpPr>
          <p:nvPr/>
        </p:nvGrpSpPr>
        <p:grpSpPr bwMode="auto">
          <a:xfrm>
            <a:off x="4114800" y="4038600"/>
            <a:ext cx="341313" cy="346075"/>
            <a:chOff x="2935300" y="6054562"/>
            <a:chExt cx="341299" cy="346237"/>
          </a:xfrm>
        </p:grpSpPr>
        <p:sp>
          <p:nvSpPr>
            <p:cNvPr id="20508" name="TextBox 39"/>
            <p:cNvSpPr txBox="1">
              <a:spLocks noChangeArrowheads="1"/>
            </p:cNvSpPr>
            <p:nvPr/>
          </p:nvSpPr>
          <p:spPr bwMode="auto">
            <a:xfrm>
              <a:off x="2961510" y="6054562"/>
              <a:ext cx="26962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i="0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20509" name="Oval 40"/>
            <p:cNvSpPr>
              <a:spLocks noChangeArrowheads="1"/>
            </p:cNvSpPr>
            <p:nvPr/>
          </p:nvSpPr>
          <p:spPr bwMode="auto">
            <a:xfrm>
              <a:off x="2935300" y="6059500"/>
              <a:ext cx="341299" cy="341299"/>
            </a:xfrm>
            <a:prstGeom prst="ellipse">
              <a:avLst/>
            </a:prstGeom>
            <a:noFill/>
            <a:ln w="31750" algn="ctr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11" name="Group 41"/>
          <p:cNvGrpSpPr>
            <a:grpSpLocks/>
          </p:cNvGrpSpPr>
          <p:nvPr/>
        </p:nvGrpSpPr>
        <p:grpSpPr bwMode="auto">
          <a:xfrm>
            <a:off x="6629400" y="5562600"/>
            <a:ext cx="341313" cy="346075"/>
            <a:chOff x="2935300" y="6054562"/>
            <a:chExt cx="341299" cy="346237"/>
          </a:xfrm>
        </p:grpSpPr>
        <p:sp>
          <p:nvSpPr>
            <p:cNvPr id="20506" name="Oval 43"/>
            <p:cNvSpPr>
              <a:spLocks noChangeArrowheads="1"/>
            </p:cNvSpPr>
            <p:nvPr/>
          </p:nvSpPr>
          <p:spPr bwMode="auto">
            <a:xfrm>
              <a:off x="2935300" y="6059500"/>
              <a:ext cx="341299" cy="341299"/>
            </a:xfrm>
            <a:prstGeom prst="ellipse">
              <a:avLst/>
            </a:prstGeom>
            <a:solidFill>
              <a:schemeClr val="bg1"/>
            </a:solidFill>
            <a:ln w="31750" algn="ctr">
              <a:solidFill>
                <a:srgbClr val="006600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507" name="TextBox 42"/>
            <p:cNvSpPr txBox="1">
              <a:spLocks noChangeArrowheads="1"/>
            </p:cNvSpPr>
            <p:nvPr/>
          </p:nvSpPr>
          <p:spPr bwMode="auto">
            <a:xfrm>
              <a:off x="2970474" y="6054562"/>
              <a:ext cx="26962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i="0">
                  <a:solidFill>
                    <a:srgbClr val="006600"/>
                  </a:solidFill>
                </a:rPr>
                <a:t>2</a:t>
              </a:r>
            </a:p>
          </p:txBody>
        </p:sp>
      </p:grpSp>
      <p:grpSp>
        <p:nvGrpSpPr>
          <p:cNvPr id="12" name="Group 44"/>
          <p:cNvGrpSpPr>
            <a:grpSpLocks/>
          </p:cNvGrpSpPr>
          <p:nvPr/>
        </p:nvGrpSpPr>
        <p:grpSpPr bwMode="auto">
          <a:xfrm>
            <a:off x="8382000" y="3997325"/>
            <a:ext cx="341313" cy="346075"/>
            <a:chOff x="2935300" y="6054562"/>
            <a:chExt cx="341299" cy="346237"/>
          </a:xfrm>
        </p:grpSpPr>
        <p:sp>
          <p:nvSpPr>
            <p:cNvPr id="20504" name="TextBox 45"/>
            <p:cNvSpPr txBox="1">
              <a:spLocks noChangeArrowheads="1"/>
            </p:cNvSpPr>
            <p:nvPr/>
          </p:nvSpPr>
          <p:spPr bwMode="auto">
            <a:xfrm>
              <a:off x="2961510" y="6054562"/>
              <a:ext cx="26962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i="0">
                  <a:solidFill>
                    <a:srgbClr val="0000FF"/>
                  </a:solidFill>
                </a:rPr>
                <a:t>1</a:t>
              </a:r>
            </a:p>
          </p:txBody>
        </p:sp>
        <p:sp>
          <p:nvSpPr>
            <p:cNvPr id="20505" name="Oval 46"/>
            <p:cNvSpPr>
              <a:spLocks noChangeArrowheads="1"/>
            </p:cNvSpPr>
            <p:nvPr/>
          </p:nvSpPr>
          <p:spPr bwMode="auto">
            <a:xfrm>
              <a:off x="2935300" y="6059500"/>
              <a:ext cx="341299" cy="341299"/>
            </a:xfrm>
            <a:prstGeom prst="ellipse">
              <a:avLst/>
            </a:prstGeom>
            <a:noFill/>
            <a:ln w="31750" algn="ctr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13" name="Group 47"/>
          <p:cNvGrpSpPr>
            <a:grpSpLocks/>
          </p:cNvGrpSpPr>
          <p:nvPr/>
        </p:nvGrpSpPr>
        <p:grpSpPr bwMode="auto">
          <a:xfrm>
            <a:off x="4114800" y="5105400"/>
            <a:ext cx="341313" cy="346075"/>
            <a:chOff x="2935300" y="6054562"/>
            <a:chExt cx="341299" cy="346237"/>
          </a:xfrm>
        </p:grpSpPr>
        <p:sp>
          <p:nvSpPr>
            <p:cNvPr id="20502" name="Oval 48"/>
            <p:cNvSpPr>
              <a:spLocks noChangeArrowheads="1"/>
            </p:cNvSpPr>
            <p:nvPr/>
          </p:nvSpPr>
          <p:spPr bwMode="auto">
            <a:xfrm>
              <a:off x="2935300" y="6059500"/>
              <a:ext cx="341299" cy="341299"/>
            </a:xfrm>
            <a:prstGeom prst="ellipse">
              <a:avLst/>
            </a:prstGeom>
            <a:solidFill>
              <a:schemeClr val="bg1"/>
            </a:solidFill>
            <a:ln w="31750" algn="ctr">
              <a:solidFill>
                <a:srgbClr val="006600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503" name="TextBox 49"/>
            <p:cNvSpPr txBox="1">
              <a:spLocks noChangeArrowheads="1"/>
            </p:cNvSpPr>
            <p:nvPr/>
          </p:nvSpPr>
          <p:spPr bwMode="auto">
            <a:xfrm>
              <a:off x="2970474" y="6054562"/>
              <a:ext cx="26962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i="0">
                  <a:solidFill>
                    <a:srgbClr val="006600"/>
                  </a:solidFill>
                </a:rPr>
                <a:t>2</a:t>
              </a:r>
            </a:p>
          </p:txBody>
        </p:sp>
      </p:grpSp>
      <p:grpSp>
        <p:nvGrpSpPr>
          <p:cNvPr id="14" name="Group 50"/>
          <p:cNvGrpSpPr>
            <a:grpSpLocks/>
          </p:cNvGrpSpPr>
          <p:nvPr/>
        </p:nvGrpSpPr>
        <p:grpSpPr bwMode="auto">
          <a:xfrm>
            <a:off x="6629400" y="4876800"/>
            <a:ext cx="341313" cy="346075"/>
            <a:chOff x="2935300" y="6054562"/>
            <a:chExt cx="341299" cy="346237"/>
          </a:xfrm>
        </p:grpSpPr>
        <p:sp>
          <p:nvSpPr>
            <p:cNvPr id="20500" name="Oval 52"/>
            <p:cNvSpPr>
              <a:spLocks noChangeArrowheads="1"/>
            </p:cNvSpPr>
            <p:nvPr/>
          </p:nvSpPr>
          <p:spPr bwMode="auto">
            <a:xfrm>
              <a:off x="2935300" y="6059500"/>
              <a:ext cx="341299" cy="341299"/>
            </a:xfrm>
            <a:prstGeom prst="ellipse">
              <a:avLst/>
            </a:prstGeom>
            <a:solidFill>
              <a:schemeClr val="bg1"/>
            </a:solidFill>
            <a:ln w="31750" algn="ctr">
              <a:solidFill>
                <a:srgbClr val="7030A0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501" name="TextBox 51"/>
            <p:cNvSpPr txBox="1">
              <a:spLocks noChangeArrowheads="1"/>
            </p:cNvSpPr>
            <p:nvPr/>
          </p:nvSpPr>
          <p:spPr bwMode="auto">
            <a:xfrm>
              <a:off x="2961510" y="6054562"/>
              <a:ext cx="26962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i="0">
                  <a:solidFill>
                    <a:srgbClr val="7030A0"/>
                  </a:solidFill>
                </a:rPr>
                <a:t>3</a:t>
              </a:r>
            </a:p>
          </p:txBody>
        </p:sp>
      </p:grpSp>
      <p:sp>
        <p:nvSpPr>
          <p:cNvPr id="20499" name="TextBox 54"/>
          <p:cNvSpPr txBox="1">
            <a:spLocks noChangeArrowheads="1"/>
          </p:cNvSpPr>
          <p:nvPr/>
        </p:nvSpPr>
        <p:spPr bwMode="auto">
          <a:xfrm>
            <a:off x="6905625" y="3505200"/>
            <a:ext cx="17811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0">
                <a:solidFill>
                  <a:schemeClr val="tx1"/>
                </a:solidFill>
              </a:rPr>
              <a:t>ETG mode amplitude</a:t>
            </a:r>
          </a:p>
        </p:txBody>
      </p:sp>
      <p:sp>
        <p:nvSpPr>
          <p:cNvPr id="48" name="Rectangle 47"/>
          <p:cNvSpPr/>
          <p:nvPr/>
        </p:nvSpPr>
        <p:spPr>
          <a:xfrm>
            <a:off x="6642328" y="3152001"/>
            <a:ext cx="2425472" cy="276999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i="0" dirty="0" smtClean="0">
                <a:solidFill>
                  <a:schemeClr val="tx1"/>
                </a:solidFill>
              </a:rPr>
              <a:t>H. </a:t>
            </a:r>
            <a:r>
              <a:rPr lang="en-US" i="0" dirty="0" err="1" smtClean="0">
                <a:solidFill>
                  <a:schemeClr val="tx1"/>
                </a:solidFill>
              </a:rPr>
              <a:t>Yuh</a:t>
            </a:r>
            <a:r>
              <a:rPr lang="en-US" i="0" dirty="0" smtClean="0">
                <a:solidFill>
                  <a:schemeClr val="tx1"/>
                </a:solidFill>
              </a:rPr>
              <a:t>, PRL 106, 055003 (2011)</a:t>
            </a:r>
            <a:endParaRPr lang="en-US" i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MS PGothic" pitchFamily="34" charset="-128"/>
              </a:rPr>
              <a:t>Nonlinear GYRO Simulations of NSTX Reversed Shear Show Strong Up-Shift of Critical Gradient for ETG Turbulence</a:t>
            </a:r>
          </a:p>
        </p:txBody>
      </p:sp>
      <p:pic>
        <p:nvPicPr>
          <p:cNvPr id="21508" name="Picture 5" descr="grads_v_shear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8" y="1544638"/>
            <a:ext cx="4719637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6" descr="shear_scan_prelim_chi.eps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98963" y="1539875"/>
            <a:ext cx="4745037" cy="355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TextBox 7"/>
          <p:cNvSpPr txBox="1">
            <a:spLocks noChangeArrowheads="1"/>
          </p:cNvSpPr>
          <p:nvPr/>
        </p:nvSpPr>
        <p:spPr bwMode="auto">
          <a:xfrm>
            <a:off x="334963" y="5233988"/>
            <a:ext cx="8532812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</a:rPr>
              <a:t>Scan in shear and electron temperature gradient for NSTX e-ITB baseline parameters</a:t>
            </a:r>
          </a:p>
          <a:p>
            <a:r>
              <a:rPr lang="en-US" sz="1600">
                <a:solidFill>
                  <a:schemeClr val="tx2"/>
                </a:solidFill>
              </a:rPr>
              <a:t>Nonlinear critical gradient for transport has large up-shift during reversed shear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235075" y="3328988"/>
            <a:ext cx="2009775" cy="830262"/>
          </a:xfrm>
          <a:prstGeom prst="rect">
            <a:avLst/>
          </a:prstGeom>
          <a:gradFill rotWithShape="1">
            <a:gsLst>
              <a:gs pos="0">
                <a:srgbClr val="E0FFF4"/>
              </a:gs>
              <a:gs pos="64999">
                <a:srgbClr val="B2FFE3"/>
              </a:gs>
              <a:gs pos="100000">
                <a:srgbClr val="90FFDA"/>
              </a:gs>
            </a:gsLst>
            <a:lin ang="5400000" scaled="1"/>
          </a:gradFill>
          <a:ln w="9525">
            <a:solidFill>
              <a:srgbClr val="00CC98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dk1"/>
                </a:solidFill>
                <a:latin typeface="+mn-lt"/>
              </a:rPr>
              <a:t>Non-linear up-shift of critical ETG gradient</a:t>
            </a:r>
          </a:p>
        </p:txBody>
      </p:sp>
      <p:sp>
        <p:nvSpPr>
          <p:cNvPr id="21512" name="Up Arrow 10"/>
          <p:cNvSpPr>
            <a:spLocks noChangeArrowheads="1"/>
          </p:cNvSpPr>
          <p:nvPr/>
        </p:nvSpPr>
        <p:spPr bwMode="auto">
          <a:xfrm>
            <a:off x="3302000" y="3132138"/>
            <a:ext cx="461963" cy="1385887"/>
          </a:xfrm>
          <a:prstGeom prst="upArrow">
            <a:avLst>
              <a:gd name="adj1" fmla="val 50000"/>
              <a:gd name="adj2" fmla="val 50000"/>
            </a:avLst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276600" y="6200001"/>
            <a:ext cx="2425472" cy="276999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i="0" dirty="0" smtClean="0">
                <a:solidFill>
                  <a:schemeClr val="tx1"/>
                </a:solidFill>
              </a:rPr>
              <a:t>H. </a:t>
            </a:r>
            <a:r>
              <a:rPr lang="en-US" i="0" dirty="0" err="1" smtClean="0">
                <a:solidFill>
                  <a:schemeClr val="tx1"/>
                </a:solidFill>
              </a:rPr>
              <a:t>Yuh</a:t>
            </a:r>
            <a:r>
              <a:rPr lang="en-US" i="0" dirty="0" smtClean="0">
                <a:solidFill>
                  <a:schemeClr val="tx1"/>
                </a:solidFill>
              </a:rPr>
              <a:t>, PRL 106, 055003 (2011)</a:t>
            </a:r>
            <a:endParaRPr lang="en-US" i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C:\Documents and Settings\yren\My Documents\MATLAB\work_nstx\figure_save\140620_eq_profil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4163"/>
            <a:ext cx="5938838" cy="433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Large Density Gradient Induced by an ELM Event</a:t>
            </a:r>
          </a:p>
        </p:txBody>
      </p:sp>
      <p:sp>
        <p:nvSpPr>
          <p:cNvPr id="13316" name="Content Placeholder 2"/>
          <p:cNvSpPr>
            <a:spLocks noGrp="1"/>
          </p:cNvSpPr>
          <p:nvPr>
            <p:ph idx="1"/>
          </p:nvPr>
        </p:nvSpPr>
        <p:spPr>
          <a:xfrm>
            <a:off x="5781675" y="903288"/>
            <a:ext cx="3448050" cy="5440362"/>
          </a:xfrm>
        </p:spPr>
        <p:txBody>
          <a:bodyPr/>
          <a:lstStyle/>
          <a:p>
            <a:r>
              <a:rPr lang="en-US" sz="2000" smtClean="0"/>
              <a:t>After the ELM event:</a:t>
            </a:r>
          </a:p>
          <a:p>
            <a:pPr lvl="1"/>
            <a:r>
              <a:rPr lang="en-US" sz="1800" smtClean="0">
                <a:solidFill>
                  <a:srgbClr val="FF0000"/>
                </a:solidFill>
              </a:rPr>
              <a:t>A factor of 4 increase in density gradient</a:t>
            </a:r>
          </a:p>
          <a:p>
            <a:pPr lvl="1"/>
            <a:r>
              <a:rPr lang="en-US" sz="1800" smtClean="0"/>
              <a:t>60% increase in electron temperature gradient</a:t>
            </a:r>
          </a:p>
          <a:p>
            <a:pPr lvl="1"/>
            <a:r>
              <a:rPr lang="en-US" sz="1800" smtClean="0"/>
              <a:t>60 % decrease in ion temperature gradient </a:t>
            </a:r>
          </a:p>
          <a:p>
            <a:pPr lvl="1"/>
            <a:r>
              <a:rPr lang="en-US" sz="1800" smtClean="0"/>
              <a:t>40% increase in T</a:t>
            </a:r>
            <a:r>
              <a:rPr lang="en-US" sz="1800" baseline="-25000" smtClean="0"/>
              <a:t>i</a:t>
            </a:r>
          </a:p>
          <a:p>
            <a:pPr lvl="1"/>
            <a:r>
              <a:rPr lang="en-US" sz="1800" smtClean="0"/>
              <a:t>Less than 25% variation in all other equilibrium quantities</a:t>
            </a:r>
          </a:p>
          <a:p>
            <a:r>
              <a:rPr lang="en-US" sz="2000" smtClean="0"/>
              <a:t>No large global MHD mode appears before and right after the ELM event</a:t>
            </a:r>
          </a:p>
        </p:txBody>
      </p:sp>
      <p:cxnSp>
        <p:nvCxnSpPr>
          <p:cNvPr id="13317" name="Straight Arrow Connector 10"/>
          <p:cNvCxnSpPr>
            <a:cxnSpLocks noChangeShapeType="1"/>
          </p:cNvCxnSpPr>
          <p:nvPr/>
        </p:nvCxnSpPr>
        <p:spPr bwMode="auto">
          <a:xfrm flipV="1">
            <a:off x="1495425" y="1885950"/>
            <a:ext cx="1819275" cy="352425"/>
          </a:xfrm>
          <a:prstGeom prst="straightConnector1">
            <a:avLst/>
          </a:prstGeom>
          <a:noFill/>
          <a:ln w="31750" algn="ctr">
            <a:solidFill>
              <a:schemeClr val="accent2"/>
            </a:solidFill>
            <a:round/>
            <a:headEnd/>
            <a:tailEnd type="arrow" w="med" len="med"/>
          </a:ln>
        </p:spPr>
      </p:cxnSp>
      <p:cxnSp>
        <p:nvCxnSpPr>
          <p:cNvPr id="13318" name="Straight Arrow Connector 12"/>
          <p:cNvCxnSpPr>
            <a:cxnSpLocks noChangeShapeType="1"/>
          </p:cNvCxnSpPr>
          <p:nvPr/>
        </p:nvCxnSpPr>
        <p:spPr bwMode="auto">
          <a:xfrm flipV="1">
            <a:off x="1190625" y="4086225"/>
            <a:ext cx="2152650" cy="114300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3319" name="Straight Arrow Connector 14"/>
          <p:cNvCxnSpPr>
            <a:cxnSpLocks noChangeShapeType="1"/>
          </p:cNvCxnSpPr>
          <p:nvPr/>
        </p:nvCxnSpPr>
        <p:spPr bwMode="auto">
          <a:xfrm rot="16200000" flipH="1">
            <a:off x="4929188" y="1604962"/>
            <a:ext cx="342900" cy="28575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3320" name="TextBox 15"/>
          <p:cNvSpPr txBox="1">
            <a:spLocks noChangeArrowheads="1"/>
          </p:cNvSpPr>
          <p:nvPr/>
        </p:nvSpPr>
        <p:spPr bwMode="auto">
          <a:xfrm>
            <a:off x="3438525" y="1228725"/>
            <a:ext cx="22479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B050"/>
                </a:solidFill>
              </a:rPr>
              <a:t>High-k measurement region</a:t>
            </a:r>
          </a:p>
        </p:txBody>
      </p:sp>
      <p:cxnSp>
        <p:nvCxnSpPr>
          <p:cNvPr id="13321" name="Straight Arrow Connector 17"/>
          <p:cNvCxnSpPr>
            <a:cxnSpLocks noChangeShapeType="1"/>
          </p:cNvCxnSpPr>
          <p:nvPr/>
        </p:nvCxnSpPr>
        <p:spPr bwMode="auto">
          <a:xfrm rot="16200000" flipH="1">
            <a:off x="795338" y="1871662"/>
            <a:ext cx="1123950" cy="28575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3322" name="TextBox 21"/>
          <p:cNvSpPr txBox="1">
            <a:spLocks noChangeArrowheads="1"/>
          </p:cNvSpPr>
          <p:nvPr/>
        </p:nvSpPr>
        <p:spPr bwMode="auto">
          <a:xfrm>
            <a:off x="1047750" y="1104900"/>
            <a:ext cx="22479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B050"/>
                </a:solidFill>
              </a:rPr>
              <a:t>ELM event</a:t>
            </a:r>
          </a:p>
        </p:txBody>
      </p:sp>
      <p:sp>
        <p:nvSpPr>
          <p:cNvPr id="13323" name="TextBox 13"/>
          <p:cNvSpPr txBox="1">
            <a:spLocks noChangeArrowheads="1"/>
          </p:cNvSpPr>
          <p:nvPr/>
        </p:nvSpPr>
        <p:spPr bwMode="auto">
          <a:xfrm>
            <a:off x="180975" y="1504950"/>
            <a:ext cx="22479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Shot=140620</a:t>
            </a:r>
          </a:p>
        </p:txBody>
      </p:sp>
      <p:sp>
        <p:nvSpPr>
          <p:cNvPr id="13324" name="TextBox 11"/>
          <p:cNvSpPr txBox="1">
            <a:spLocks noChangeArrowheads="1"/>
          </p:cNvSpPr>
          <p:nvPr/>
        </p:nvSpPr>
        <p:spPr bwMode="auto">
          <a:xfrm>
            <a:off x="409575" y="6048375"/>
            <a:ext cx="2257425" cy="27622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i="0" dirty="0" err="1">
                <a:solidFill>
                  <a:schemeClr val="tx1"/>
                </a:solidFill>
                <a:latin typeface="Arial Narrow" pitchFamily="34" charset="0"/>
              </a:rPr>
              <a:t>Ren</a:t>
            </a:r>
            <a:r>
              <a:rPr lang="en-US" i="0" dirty="0">
                <a:solidFill>
                  <a:schemeClr val="tx1"/>
                </a:solidFill>
                <a:latin typeface="Arial Narrow" pitchFamily="34" charset="0"/>
              </a:rPr>
              <a:t> et al., PRL, 106, </a:t>
            </a:r>
            <a:r>
              <a:rPr lang="en-US" i="0" dirty="0" smtClean="0">
                <a:solidFill>
                  <a:schemeClr val="tx1"/>
                </a:solidFill>
                <a:latin typeface="Arial Narrow" pitchFamily="34" charset="0"/>
              </a:rPr>
              <a:t>(2011) 165005 </a:t>
            </a:r>
            <a:endParaRPr lang="en-US" i="0" dirty="0">
              <a:solidFill>
                <a:schemeClr val="tx1"/>
              </a:solidFill>
              <a:latin typeface="Arial Narrow" pitchFamily="34" charset="0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smtClean="0"/>
              <a:t>Correlation Found between Reduction of Turbulence Spectral Density and Improvement of Plasma Thermal Confinement</a:t>
            </a:r>
            <a:endParaRPr lang="en-US" smtClean="0"/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0" y="1036638"/>
            <a:ext cx="4591050" cy="3344862"/>
          </a:xfrm>
        </p:spPr>
        <p:txBody>
          <a:bodyPr/>
          <a:lstStyle/>
          <a:p>
            <a:r>
              <a:rPr lang="en-US" sz="1800" smtClean="0"/>
              <a:t>Significant decrease in wavenumber spectral power is observed for modes with longer wavelength,                 </a:t>
            </a:r>
          </a:p>
          <a:p>
            <a:r>
              <a:rPr lang="en-US" sz="1800" smtClean="0"/>
              <a:t>The spectral power of the large wavenumbers,                  , is unaffected</a:t>
            </a:r>
          </a:p>
        </p:txBody>
      </p:sp>
      <p:pic>
        <p:nvPicPr>
          <p:cNvPr id="14340" name="Picture 4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60675" y="1670050"/>
            <a:ext cx="9477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8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84375" y="2279650"/>
            <a:ext cx="1031875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667250" y="989013"/>
            <a:ext cx="4352925" cy="334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1800" b="0" i="0" kern="0" dirty="0">
                <a:solidFill>
                  <a:schemeClr val="tx1"/>
                </a:solidFill>
                <a:latin typeface="+mn-lt"/>
                <a:ea typeface="MS PGothic" pitchFamily="34" charset="-128"/>
                <a:cs typeface="MS PGothic" pitchFamily="34" charset="-128"/>
              </a:rPr>
              <a:t>Plasma thermal diffusivity is decreased by about a factor of 2 after the ELM event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1800" b="0" i="0" kern="0" dirty="0">
                <a:solidFill>
                  <a:schemeClr val="tx1"/>
                </a:solidFill>
                <a:latin typeface="+mn-lt"/>
                <a:ea typeface="MS PGothic" pitchFamily="34" charset="-128"/>
                <a:cs typeface="MS PGothic" pitchFamily="34" charset="-128"/>
              </a:rPr>
              <a:t>This increase correlates well with the decrease of the spectral power of the longer wavelength mode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52400" y="2819400"/>
            <a:ext cx="8382000" cy="3124200"/>
            <a:chOff x="0" y="2973388"/>
            <a:chExt cx="9296400" cy="3562350"/>
          </a:xfrm>
        </p:grpSpPr>
        <p:pic>
          <p:nvPicPr>
            <p:cNvPr id="14342" name="Picture 2" descr="C:\Documents and Settings\yren\My Documents\MATLAB\work_nstx\figure_save\140620_highk_spec_TTF_contribution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2973388"/>
              <a:ext cx="4549775" cy="3484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4" name="Picture 7" descr="C:\Documents and Settings\yren\My Documents\document\publish\NSTX_Pub\PRL_2010_submit\mid_term_review_contribution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524375" y="3016250"/>
              <a:ext cx="4619625" cy="3519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5" name="TextBox 6"/>
            <p:cNvSpPr txBox="1">
              <a:spLocks noChangeArrowheads="1"/>
            </p:cNvSpPr>
            <p:nvPr/>
          </p:nvSpPr>
          <p:spPr bwMode="auto">
            <a:xfrm>
              <a:off x="7048500" y="3362325"/>
              <a:ext cx="224790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High-k region</a:t>
              </a:r>
            </a:p>
          </p:txBody>
        </p:sp>
      </p:grp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457200" y="6096000"/>
            <a:ext cx="2257425" cy="27622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i="0" dirty="0" err="1">
                <a:solidFill>
                  <a:schemeClr val="tx1"/>
                </a:solidFill>
                <a:latin typeface="Arial Narrow" pitchFamily="34" charset="0"/>
              </a:rPr>
              <a:t>Ren</a:t>
            </a:r>
            <a:r>
              <a:rPr lang="en-US" i="0" dirty="0">
                <a:solidFill>
                  <a:schemeClr val="tx1"/>
                </a:solidFill>
                <a:latin typeface="Arial Narrow" pitchFamily="34" charset="0"/>
              </a:rPr>
              <a:t> et al., PRL, 106, </a:t>
            </a:r>
            <a:r>
              <a:rPr lang="en-US" i="0" dirty="0" smtClean="0">
                <a:solidFill>
                  <a:schemeClr val="tx1"/>
                </a:solidFill>
                <a:latin typeface="Arial Narrow" pitchFamily="34" charset="0"/>
              </a:rPr>
              <a:t>(2011) 165005 </a:t>
            </a:r>
            <a:endParaRPr lang="en-US" i="0" dirty="0">
              <a:solidFill>
                <a:schemeClr val="tx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Poloidal</a:t>
            </a:r>
            <a:r>
              <a:rPr lang="en-US" dirty="0" smtClean="0"/>
              <a:t> CHERs detection planes and viewing sightlines</a:t>
            </a:r>
            <a:endParaRPr lang="en-US" dirty="0"/>
          </a:p>
        </p:txBody>
      </p:sp>
      <p:pic>
        <p:nvPicPr>
          <p:cNvPr id="1034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6140"/>
            <a:ext cx="8763000" cy="5002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28600" y="990600"/>
            <a:ext cx="2057400" cy="295466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tIns="0" rIns="45720" bIns="18288" rtlCol="0">
            <a:spAutoFit/>
          </a:bodyPr>
          <a:lstStyle/>
          <a:p>
            <a:pPr marL="57150" indent="-57150">
              <a:buFont typeface="Arial" pitchFamily="34" charset="0"/>
              <a:buChar char="•"/>
            </a:pPr>
            <a:r>
              <a:rPr lang="en-US" sz="900" i="0" dirty="0" smtClean="0">
                <a:solidFill>
                  <a:schemeClr val="tx2"/>
                </a:solidFill>
                <a:latin typeface="Arial Narrow" pitchFamily="34" charset="0"/>
              </a:rPr>
              <a:t>R. Bell, Phys. Plasmas 17, 082507 (2010)</a:t>
            </a:r>
          </a:p>
          <a:p>
            <a:pPr marL="57150" indent="-57150">
              <a:buFont typeface="Arial" pitchFamily="34" charset="0"/>
              <a:buChar char="•"/>
            </a:pPr>
            <a:r>
              <a:rPr lang="en-US" sz="900" i="0" dirty="0" smtClean="0">
                <a:solidFill>
                  <a:schemeClr val="tx2"/>
                </a:solidFill>
                <a:latin typeface="Arial Narrow" pitchFamily="34" charset="0"/>
              </a:rPr>
              <a:t>R. Bell, APS Invited Talk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0" y="11113"/>
            <a:ext cx="9144000" cy="903287"/>
          </a:xfrm>
        </p:spPr>
        <p:txBody>
          <a:bodyPr/>
          <a:lstStyle/>
          <a:p>
            <a:r>
              <a:rPr lang="en-US" b="1" dirty="0" smtClean="0">
                <a:solidFill>
                  <a:srgbClr val="0033CC"/>
                </a:solidFill>
                <a:ea typeface="ＭＳ Ｐゴシック" pitchFamily="34" charset="-128"/>
              </a:rPr>
              <a:t>Plasma initiation with small or no transformer is unique </a:t>
            </a:r>
            <a:br>
              <a:rPr lang="en-US" b="1" dirty="0" smtClean="0">
                <a:solidFill>
                  <a:srgbClr val="0033CC"/>
                </a:solidFill>
                <a:ea typeface="ＭＳ Ｐゴシック" pitchFamily="34" charset="-128"/>
              </a:rPr>
            </a:br>
            <a:r>
              <a:rPr lang="en-US" b="1" dirty="0" smtClean="0">
                <a:solidFill>
                  <a:srgbClr val="0033CC"/>
                </a:solidFill>
                <a:ea typeface="ＭＳ Ｐゴシック" pitchFamily="34" charset="-128"/>
              </a:rPr>
              <a:t>challenge for ST-based Fusion Nuclear Science Facility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0" y="4419600"/>
            <a:ext cx="9144000" cy="2057400"/>
          </a:xfrm>
        </p:spPr>
        <p:txBody>
          <a:bodyPr/>
          <a:lstStyle/>
          <a:p>
            <a:pPr>
              <a:defRPr/>
            </a:pPr>
            <a:endParaRPr lang="en-US" sz="700" b="1" dirty="0" smtClean="0">
              <a:solidFill>
                <a:srgbClr val="FF0000"/>
              </a:solidFill>
            </a:endParaRPr>
          </a:p>
          <a:p>
            <a:pPr marL="231775" indent="-231775">
              <a:defRPr/>
            </a:pPr>
            <a:r>
              <a:rPr lang="en-US" sz="2000" dirty="0" smtClean="0"/>
              <a:t>Near-term Goal: ~0.3-0.4MA fully non-inductive start-up with CHI + fast wave</a:t>
            </a:r>
          </a:p>
          <a:p>
            <a:pPr marL="231775" indent="-231775">
              <a:defRPr/>
            </a:pPr>
            <a:endParaRPr lang="en-US" sz="700" dirty="0" smtClean="0"/>
          </a:p>
          <a:p>
            <a:pPr marL="231775" indent="-231775">
              <a:defRPr/>
            </a:pPr>
            <a:r>
              <a:rPr lang="en-US" sz="2000" dirty="0" smtClean="0"/>
              <a:t>Upgrade Goal:  Use NBI current drive to ramp-up from 0.4MA to 0.8-1MA</a:t>
            </a:r>
          </a:p>
          <a:p>
            <a:pPr marL="631825" lvl="1" indent="-231775">
              <a:defRPr/>
            </a:pPr>
            <a:r>
              <a:rPr lang="en-US" sz="1600" dirty="0" smtClean="0"/>
              <a:t>More tangential 2</a:t>
            </a:r>
            <a:r>
              <a:rPr lang="en-US" sz="1600" baseline="30000" dirty="0" smtClean="0"/>
              <a:t>nd</a:t>
            </a:r>
            <a:r>
              <a:rPr lang="en-US" sz="1600" dirty="0" smtClean="0"/>
              <a:t> NBI of upgrade has higher CD efficiency, better confinement at low I</a:t>
            </a:r>
            <a:r>
              <a:rPr lang="en-US" sz="1600" baseline="-25000" dirty="0" smtClean="0"/>
              <a:t>P</a:t>
            </a:r>
          </a:p>
          <a:p>
            <a:pPr marL="231775" indent="-231775">
              <a:defRPr/>
            </a:pPr>
            <a:r>
              <a:rPr lang="en-US" sz="2000" dirty="0" smtClean="0"/>
              <a:t>Upgrade goal is to provide physics basis for non-inductive ramp-up to high performance 100% non-inductive ST plasma </a:t>
            </a:r>
            <a:r>
              <a:rPr lang="en-US" sz="2000" dirty="0" smtClean="0">
                <a:sym typeface="Wingdings" pitchFamily="2" charset="2"/>
              </a:rPr>
              <a:t> </a:t>
            </a:r>
            <a:r>
              <a:rPr lang="en-US" sz="2000" dirty="0" smtClean="0"/>
              <a:t>prototype FNSF</a:t>
            </a:r>
          </a:p>
          <a:p>
            <a:pPr>
              <a:buFont typeface="Arial" pitchFamily="34" charset="0"/>
              <a:buNone/>
              <a:defRPr/>
            </a:pPr>
            <a:endParaRPr lang="en-US" sz="2000" b="1" dirty="0" smtClean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001" y="1447800"/>
            <a:ext cx="1664399" cy="2283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76200" y="967669"/>
            <a:ext cx="22098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i="0" dirty="0" smtClean="0"/>
              <a:t>ST-FNSF </a:t>
            </a:r>
            <a:r>
              <a:rPr lang="en-US" sz="1400" i="0" dirty="0" smtClean="0"/>
              <a:t>has no/small</a:t>
            </a:r>
            <a:r>
              <a:rPr lang="en-US" sz="1400" b="1" i="0" dirty="0" smtClean="0"/>
              <a:t> central solenoid</a:t>
            </a:r>
            <a:endParaRPr lang="en-US" sz="1400" b="1" i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64473" y="956801"/>
            <a:ext cx="4931727" cy="3310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eft Brace 6"/>
          <p:cNvSpPr>
            <a:spLocks/>
          </p:cNvSpPr>
          <p:nvPr/>
        </p:nvSpPr>
        <p:spPr bwMode="auto">
          <a:xfrm rot="-5400000">
            <a:off x="3352800" y="3733800"/>
            <a:ext cx="228600" cy="1295400"/>
          </a:xfrm>
          <a:prstGeom prst="leftBrace">
            <a:avLst>
              <a:gd name="adj1" fmla="val 48254"/>
              <a:gd name="adj2" fmla="val 25720"/>
            </a:avLst>
          </a:prstGeom>
          <a:noFill/>
          <a:ln w="44450" algn="ctr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/>
          <a:p>
            <a:pPr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343400" y="4048780"/>
            <a:ext cx="1676400" cy="523220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tIns="45720" rIns="45720" bIns="45720" rtlCol="0">
            <a:spAutoFit/>
          </a:bodyPr>
          <a:lstStyle/>
          <a:p>
            <a:pPr marL="57150" indent="-57150">
              <a:buFont typeface="Arial" pitchFamily="34" charset="0"/>
              <a:buChar char="•"/>
            </a:pPr>
            <a:r>
              <a:rPr lang="it-IT" sz="700" i="0" u="sng" dirty="0" smtClean="0">
                <a:solidFill>
                  <a:schemeClr val="tx1"/>
                </a:solidFill>
                <a:latin typeface="Arial Narrow" pitchFamily="34" charset="0"/>
              </a:rPr>
              <a:t>PF</a:t>
            </a:r>
            <a:r>
              <a:rPr lang="it-IT" sz="700" i="0" dirty="0" smtClean="0">
                <a:solidFill>
                  <a:schemeClr val="tx1"/>
                </a:solidFill>
                <a:latin typeface="Arial Narrow" pitchFamily="34" charset="0"/>
              </a:rPr>
              <a:t>:  </a:t>
            </a:r>
            <a:r>
              <a:rPr lang="it-IT" sz="700" i="0" u="sng" dirty="0" smtClean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it-IT" sz="700" i="0" dirty="0" smtClean="0">
                <a:solidFill>
                  <a:schemeClr val="tx1"/>
                </a:solidFill>
                <a:latin typeface="Arial Narrow" pitchFamily="34" charset="0"/>
              </a:rPr>
              <a:t>J. Leuer, NF 51 (2011) 063038 on DIII-D - collaboration with DIII-D and MAST</a:t>
            </a:r>
          </a:p>
          <a:p>
            <a:pPr marL="57150" indent="-57150">
              <a:buFont typeface="Arial" pitchFamily="34" charset="0"/>
              <a:buChar char="•"/>
            </a:pPr>
            <a:r>
              <a:rPr kumimoji="0" lang="it-IT" sz="70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cs typeface="Arial" charset="0"/>
              </a:rPr>
              <a:t>Guns</a:t>
            </a:r>
            <a:r>
              <a:rPr kumimoji="0" lang="it-IT" sz="7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cs typeface="Arial" charset="0"/>
              </a:rPr>
              <a:t>:  D.</a:t>
            </a:r>
            <a:r>
              <a:rPr kumimoji="0" lang="it-IT" sz="7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cs typeface="Arial" charset="0"/>
              </a:rPr>
              <a:t> Battaglia, </a:t>
            </a:r>
            <a:r>
              <a:rPr lang="en-US" sz="700" i="0" dirty="0" smtClean="0">
                <a:solidFill>
                  <a:schemeClr val="tx1"/>
                </a:solidFill>
                <a:latin typeface="Arial Narrow" pitchFamily="34" charset="0"/>
              </a:rPr>
              <a:t>PRL 102 (2009) 225003 on Pegasus – new collaboration with NSTX</a:t>
            </a:r>
            <a:endParaRPr kumimoji="0" lang="en-US" sz="6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3752028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000" i="0" dirty="0" smtClean="0">
                <a:latin typeface="Arial Narrow" pitchFamily="34" charset="0"/>
              </a:rPr>
              <a:t>I</a:t>
            </a:r>
            <a:r>
              <a:rPr lang="en-US" sz="1000" b="1" i="0" dirty="0" smtClean="0">
                <a:latin typeface="Arial Narrow" pitchFamily="34" charset="0"/>
              </a:rPr>
              <a:t>ron core and/or t</a:t>
            </a:r>
            <a:r>
              <a:rPr lang="en-US" sz="1000" i="0" dirty="0" smtClean="0">
                <a:latin typeface="Arial Narrow" pitchFamily="34" charset="0"/>
              </a:rPr>
              <a:t>hin mineral insulated conductor transformer may </a:t>
            </a:r>
            <a:r>
              <a:rPr lang="en-US" sz="1000" b="1" i="0" dirty="0" smtClean="0">
                <a:latin typeface="Arial Narrow" pitchFamily="34" charset="0"/>
              </a:rPr>
              <a:t>be able to provide 1-2MA FNSF start-up current</a:t>
            </a:r>
            <a:endParaRPr lang="en-US" sz="1000" b="1" i="0" baseline="-25000" dirty="0">
              <a:latin typeface="Arial Narrow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400" y="4191000"/>
            <a:ext cx="1371600" cy="233910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tIns="0" rIns="45720" bIns="18288" rtlCol="0">
            <a:spAutoFit/>
          </a:bodyPr>
          <a:lstStyle/>
          <a:p>
            <a:pPr marL="57150" indent="-57150">
              <a:buFont typeface="Arial" pitchFamily="34" charset="0"/>
              <a:buChar char="•"/>
            </a:pPr>
            <a:r>
              <a:rPr lang="en-US" sz="700" i="0" dirty="0" smtClean="0">
                <a:solidFill>
                  <a:schemeClr val="tx1"/>
                </a:solidFill>
                <a:latin typeface="Arial Narrow" pitchFamily="34" charset="0"/>
              </a:rPr>
              <a:t>D. Gates, FED  86 (2011) 41–44</a:t>
            </a:r>
          </a:p>
          <a:p>
            <a:pPr marL="57150" indent="-57150">
              <a:buFont typeface="Arial" pitchFamily="34" charset="0"/>
              <a:buChar char="•"/>
            </a:pPr>
            <a:r>
              <a:rPr lang="en-US" sz="700" i="0" dirty="0" smtClean="0">
                <a:solidFill>
                  <a:schemeClr val="tx1"/>
                </a:solidFill>
                <a:latin typeface="Arial Narrow" pitchFamily="34" charset="0"/>
              </a:rPr>
              <a:t>Y-K.M. </a:t>
            </a:r>
            <a:r>
              <a:rPr lang="en-US" sz="700" i="0" dirty="0" err="1" smtClean="0">
                <a:solidFill>
                  <a:schemeClr val="tx1"/>
                </a:solidFill>
                <a:latin typeface="Arial Narrow" pitchFamily="34" charset="0"/>
              </a:rPr>
              <a:t>Peng</a:t>
            </a:r>
            <a:r>
              <a:rPr lang="en-US" sz="700" i="0" dirty="0" smtClean="0">
                <a:solidFill>
                  <a:schemeClr val="tx1"/>
                </a:solidFill>
                <a:latin typeface="Arial Narrow" pitchFamily="34" charset="0"/>
              </a:rPr>
              <a:t>, FST 56  (2009) 957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Poloidal</a:t>
            </a:r>
            <a:r>
              <a:rPr lang="en-US" dirty="0" smtClean="0"/>
              <a:t> velocity dependence on field consistent w/ predicted </a:t>
            </a:r>
            <a:br>
              <a:rPr lang="en-US" dirty="0" smtClean="0"/>
            </a:br>
            <a:r>
              <a:rPr lang="en-US" dirty="0" smtClean="0"/>
              <a:t>neoclassical trends, magnitudes differ by ~ factor of 2 </a:t>
            </a:r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3276600"/>
            <a:ext cx="323824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1066800"/>
            <a:ext cx="5939049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2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1828800"/>
            <a:ext cx="2905939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neon diffusivity in </a:t>
            </a:r>
            <a:br>
              <a:rPr lang="en-US" dirty="0" smtClean="0"/>
            </a:br>
            <a:r>
              <a:rPr lang="en-US" dirty="0" smtClean="0"/>
              <a:t>agreement with neoclassical models</a:t>
            </a:r>
            <a:endParaRPr lang="en-US" dirty="0"/>
          </a:p>
        </p:txBody>
      </p:sp>
      <p:pic>
        <p:nvPicPr>
          <p:cNvPr id="1036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3448" y="1219200"/>
            <a:ext cx="8110952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Core impurity diffusivity can be affected </a:t>
            </a:r>
            <a:br>
              <a:rPr lang="en-US" dirty="0" smtClean="0"/>
            </a:br>
            <a:r>
              <a:rPr lang="en-US" dirty="0" smtClean="0"/>
              <a:t>by rotation in NSTX (×10-100 static </a:t>
            </a:r>
            <a:r>
              <a:rPr lang="en-US" dirty="0" err="1" smtClean="0"/>
              <a:t>D</a:t>
            </a:r>
            <a:r>
              <a:rPr lang="en-US" baseline="-25000" dirty="0" err="1" smtClean="0"/>
              <a:t>Neo</a:t>
            </a:r>
            <a:r>
              <a:rPr lang="en-US" dirty="0" smtClean="0"/>
              <a:t>)</a:t>
            </a:r>
          </a:p>
        </p:txBody>
      </p:sp>
      <p:pic>
        <p:nvPicPr>
          <p:cNvPr id="1037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295400"/>
            <a:ext cx="8077200" cy="474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6172200"/>
            <a:ext cx="459105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990600"/>
            <a:ext cx="2163763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6200775" y="3505200"/>
            <a:ext cx="2943225" cy="2619375"/>
            <a:chOff x="6200775" y="3276600"/>
            <a:chExt cx="2943225" cy="2620036"/>
          </a:xfrm>
        </p:grpSpPr>
        <p:pic>
          <p:nvPicPr>
            <p:cNvPr id="1229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200775" y="3581400"/>
              <a:ext cx="2943225" cy="2315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299" name="Straight Arrow Connector 16"/>
            <p:cNvCxnSpPr>
              <a:cxnSpLocks noChangeShapeType="1"/>
            </p:cNvCxnSpPr>
            <p:nvPr/>
          </p:nvCxnSpPr>
          <p:spPr bwMode="auto">
            <a:xfrm rot="5400000">
              <a:off x="6591300" y="3467100"/>
              <a:ext cx="228600" cy="1588"/>
            </a:xfrm>
            <a:prstGeom prst="straightConnector1">
              <a:avLst/>
            </a:prstGeom>
            <a:noFill/>
            <a:ln w="1587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12300" name="TextBox 17"/>
            <p:cNvSpPr txBox="1">
              <a:spLocks noChangeArrowheads="1"/>
            </p:cNvSpPr>
            <p:nvPr/>
          </p:nvSpPr>
          <p:spPr bwMode="auto">
            <a:xfrm>
              <a:off x="6705600" y="3276600"/>
              <a:ext cx="9144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Neon puff</a:t>
              </a:r>
            </a:p>
          </p:txBody>
        </p:sp>
        <p:cxnSp>
          <p:nvCxnSpPr>
            <p:cNvPr id="12301" name="Straight Arrow Connector 19"/>
            <p:cNvCxnSpPr>
              <a:cxnSpLocks noChangeShapeType="1"/>
            </p:cNvCxnSpPr>
            <p:nvPr/>
          </p:nvCxnSpPr>
          <p:spPr bwMode="auto">
            <a:xfrm rot="5400000">
              <a:off x="7543800" y="3581400"/>
              <a:ext cx="304800" cy="152400"/>
            </a:xfrm>
            <a:prstGeom prst="straightConnector1">
              <a:avLst/>
            </a:prstGeom>
            <a:noFill/>
            <a:ln w="15875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sp>
          <p:nvSpPr>
            <p:cNvPr id="12302" name="TextBox 20"/>
            <p:cNvSpPr txBox="1">
              <a:spLocks noChangeArrowheads="1"/>
            </p:cNvSpPr>
            <p:nvPr/>
          </p:nvSpPr>
          <p:spPr bwMode="auto">
            <a:xfrm>
              <a:off x="7772400" y="3304401"/>
              <a:ext cx="9144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separatrix</a:t>
              </a: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6553200" cy="5181600"/>
          </a:xfrm>
        </p:spPr>
        <p:txBody>
          <a:bodyPr/>
          <a:lstStyle/>
          <a:p>
            <a:pPr marL="228600" indent="-228600">
              <a:defRPr/>
            </a:pPr>
            <a:r>
              <a:rPr lang="en-US" sz="2000" dirty="0" smtClean="0"/>
              <a:t>Neon diffusivity neoclassical in the core accompanied by some anomalous convection </a:t>
            </a:r>
          </a:p>
          <a:p>
            <a:pPr marL="628650" lvl="1" indent="-228600">
              <a:defRPr/>
            </a:pPr>
            <a:r>
              <a:rPr lang="en-US" sz="1800" dirty="0" smtClean="0"/>
              <a:t>Under-resolved at the edge and suffered from low signal</a:t>
            </a:r>
          </a:p>
          <a:p>
            <a:pPr marL="228600" indent="-228600">
              <a:defRPr/>
            </a:pPr>
            <a:r>
              <a:rPr lang="en-US" sz="2000" dirty="0" smtClean="0"/>
              <a:t>Plasma rotation enhancing core impurity transport without invoking low-k turbulence </a:t>
            </a:r>
          </a:p>
          <a:p>
            <a:pPr marL="228600" indent="-228600">
              <a:defRPr/>
            </a:pPr>
            <a:r>
              <a:rPr lang="en-US" sz="2000" dirty="0" smtClean="0"/>
              <a:t>New Multi-Energy Soft X-Ray diagnostic in 2010</a:t>
            </a:r>
          </a:p>
          <a:p>
            <a:pPr marL="628650" lvl="1" indent="-228600">
              <a:defRPr/>
            </a:pPr>
            <a:r>
              <a:rPr lang="en-US" sz="1800" dirty="0" smtClean="0"/>
              <a:t>~1 cm resolution; &lt;100 </a:t>
            </a:r>
            <a:r>
              <a:rPr lang="el-GR" sz="1800" dirty="0" smtClean="0"/>
              <a:t>μ</a:t>
            </a:r>
            <a:r>
              <a:rPr lang="en-US" sz="1800" dirty="0" smtClean="0"/>
              <a:t>s response; high SNR; r/a&gt;0.65</a:t>
            </a:r>
          </a:p>
          <a:p>
            <a:pPr marL="228600" indent="-228600">
              <a:defRPr/>
            </a:pPr>
            <a:r>
              <a:rPr lang="en-US" sz="2000" dirty="0" smtClean="0"/>
              <a:t>STRAHL transport code being used</a:t>
            </a:r>
          </a:p>
          <a:p>
            <a:pPr marL="685800" lvl="1">
              <a:defRPr/>
            </a:pPr>
            <a:r>
              <a:rPr lang="en-US" sz="1800" dirty="0" smtClean="0"/>
              <a:t>Neoclassical calculation embedded</a:t>
            </a:r>
          </a:p>
          <a:p>
            <a:pPr marL="685800" lvl="1">
              <a:defRPr/>
            </a:pPr>
            <a:r>
              <a:rPr lang="en-US" sz="1800" dirty="0" smtClean="0"/>
              <a:t>Up-to-date atomic data</a:t>
            </a:r>
          </a:p>
          <a:p>
            <a:pPr marL="228600" indent="-228600">
              <a:defRPr/>
            </a:pPr>
            <a:r>
              <a:rPr lang="en-US" sz="2000" dirty="0" smtClean="0">
                <a:solidFill>
                  <a:srgbClr val="FF0000"/>
                </a:solidFill>
              </a:rPr>
              <a:t>Impurity transport study at plasma edge </a:t>
            </a:r>
          </a:p>
          <a:p>
            <a:pPr marL="685800" lvl="1">
              <a:defRPr/>
            </a:pPr>
            <a:r>
              <a:rPr lang="en-US" sz="1800" dirty="0" smtClean="0">
                <a:solidFill>
                  <a:srgbClr val="FF0000"/>
                </a:solidFill>
              </a:rPr>
              <a:t>Carbon build up in ELM-free discharges</a:t>
            </a:r>
          </a:p>
          <a:p>
            <a:pPr marL="685800" lvl="1">
              <a:defRPr/>
            </a:pPr>
            <a:r>
              <a:rPr lang="en-US" sz="1800" dirty="0" smtClean="0">
                <a:solidFill>
                  <a:srgbClr val="FF0000"/>
                </a:solidFill>
              </a:rPr>
              <a:t>Z dependence of impurity transport</a:t>
            </a:r>
          </a:p>
          <a:p>
            <a:pPr marL="685800" lvl="1">
              <a:defRPr/>
            </a:pPr>
            <a:r>
              <a:rPr lang="en-US" sz="1800" dirty="0" smtClean="0">
                <a:solidFill>
                  <a:srgbClr val="FF0000"/>
                </a:solidFill>
              </a:rPr>
              <a:t>Measure edge turbulence and its relation to impurity transport (BES, High-k, </a:t>
            </a:r>
            <a:r>
              <a:rPr lang="en-US" sz="1800" dirty="0" err="1" smtClean="0">
                <a:solidFill>
                  <a:srgbClr val="FF0000"/>
                </a:solidFill>
              </a:rPr>
              <a:t>reflectometer</a:t>
            </a:r>
            <a:r>
              <a:rPr lang="en-US" sz="1800" dirty="0" smtClean="0">
                <a:solidFill>
                  <a:srgbClr val="FF0000"/>
                </a:solidFill>
              </a:rPr>
              <a:t> etc.)</a:t>
            </a:r>
          </a:p>
        </p:txBody>
      </p:sp>
      <p:sp>
        <p:nvSpPr>
          <p:cNvPr id="122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Impurity Transport Studies will Exploit New Diagnostics and Modeling Capabilities (R11-1, 2012 JRT)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Lithium concentration in plasma core </a:t>
            </a:r>
            <a:br>
              <a:rPr lang="en-US" dirty="0" smtClean="0"/>
            </a:br>
            <a:r>
              <a:rPr lang="en-US" dirty="0" smtClean="0"/>
              <a:t>remains very low compared to higher-Z carbon</a:t>
            </a:r>
            <a:endParaRPr lang="en-US" dirty="0"/>
          </a:p>
        </p:txBody>
      </p:sp>
      <p:sp>
        <p:nvSpPr>
          <p:cNvPr id="4" name="Rectangle 10"/>
          <p:cNvSpPr>
            <a:spLocks noGrp="1" noChangeArrowheads="1"/>
          </p:cNvSpPr>
          <p:nvPr/>
        </p:nvSpPr>
        <p:spPr bwMode="auto">
          <a:xfrm>
            <a:off x="241300" y="965200"/>
            <a:ext cx="47371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marL="228600" indent="-228600" eaLnBrk="0" hangingPunct="0">
              <a:spcBef>
                <a:spcPct val="25000"/>
              </a:spcBef>
              <a:buFontTx/>
              <a:buChar char="•"/>
            </a:pPr>
            <a:r>
              <a:rPr lang="en-US" sz="1800" i="0">
                <a:solidFill>
                  <a:schemeClr val="tx1"/>
                </a:solidFill>
                <a:latin typeface="Arial" pitchFamily="34" charset="0"/>
              </a:rPr>
              <a:t>Quantitative measurements of C</a:t>
            </a:r>
            <a:r>
              <a:rPr lang="en-US" sz="1800" i="0" baseline="30000">
                <a:solidFill>
                  <a:schemeClr val="tx1"/>
                </a:solidFill>
                <a:latin typeface="Arial" pitchFamily="34" charset="0"/>
              </a:rPr>
              <a:t>6+</a:t>
            </a:r>
            <a:r>
              <a:rPr lang="en-US" sz="1800" i="0">
                <a:solidFill>
                  <a:schemeClr val="tx1"/>
                </a:solidFill>
                <a:latin typeface="Arial" pitchFamily="34" charset="0"/>
              </a:rPr>
              <a:t>, Li</a:t>
            </a:r>
            <a:r>
              <a:rPr lang="en-US" sz="1800" i="0" baseline="30000">
                <a:solidFill>
                  <a:schemeClr val="tx1"/>
                </a:solidFill>
                <a:latin typeface="Arial" pitchFamily="34" charset="0"/>
              </a:rPr>
              <a:t>3+</a:t>
            </a:r>
            <a:r>
              <a:rPr lang="en-US" sz="1800" i="0">
                <a:solidFill>
                  <a:schemeClr val="tx1"/>
                </a:solidFill>
                <a:latin typeface="Arial" pitchFamily="34" charset="0"/>
              </a:rPr>
              <a:t> with charge-exchange recombination spectroscopy</a:t>
            </a:r>
            <a:r>
              <a:rPr lang="en-US" sz="1800" i="0">
                <a:solidFill>
                  <a:schemeClr val="accent2"/>
                </a:solidFill>
                <a:latin typeface="Arial" pitchFamily="34" charset="0"/>
              </a:rPr>
              <a:t> </a:t>
            </a:r>
          </a:p>
          <a:p>
            <a:pPr marL="228600" indent="-228600" eaLnBrk="0" hangingPunct="0">
              <a:spcBef>
                <a:spcPct val="25000"/>
              </a:spcBef>
              <a:buFontTx/>
              <a:buChar char="•"/>
            </a:pPr>
            <a:r>
              <a:rPr lang="en-US" sz="1800" i="0">
                <a:solidFill>
                  <a:schemeClr val="accent2"/>
                </a:solidFill>
                <a:latin typeface="Arial" pitchFamily="34" charset="0"/>
              </a:rPr>
              <a:t>n</a:t>
            </a:r>
            <a:r>
              <a:rPr lang="en-US" sz="1800" i="0" baseline="-25000">
                <a:solidFill>
                  <a:schemeClr val="accent2"/>
                </a:solidFill>
                <a:latin typeface="Arial" pitchFamily="34" charset="0"/>
              </a:rPr>
              <a:t>C</a:t>
            </a:r>
            <a:r>
              <a:rPr lang="en-US" sz="1800" i="0">
                <a:solidFill>
                  <a:schemeClr val="accent2"/>
                </a:solidFill>
                <a:latin typeface="Arial" pitchFamily="34" charset="0"/>
              </a:rPr>
              <a:t>/n</a:t>
            </a:r>
            <a:r>
              <a:rPr lang="en-US" sz="1800" i="0" baseline="-25000">
                <a:solidFill>
                  <a:schemeClr val="accent2"/>
                </a:solidFill>
                <a:latin typeface="Arial" pitchFamily="34" charset="0"/>
              </a:rPr>
              <a:t>Li</a:t>
            </a:r>
            <a:r>
              <a:rPr lang="en-US" sz="1800" i="0">
                <a:solidFill>
                  <a:schemeClr val="accent2"/>
                </a:solidFill>
                <a:latin typeface="Arial" pitchFamily="34" charset="0"/>
              </a:rPr>
              <a:t> ~ 100</a:t>
            </a:r>
          </a:p>
          <a:p>
            <a:pPr marL="228600" indent="-228600" eaLnBrk="0" hangingPunct="0">
              <a:spcBef>
                <a:spcPct val="25000"/>
              </a:spcBef>
              <a:buFontTx/>
              <a:buChar char="•"/>
            </a:pPr>
            <a:r>
              <a:rPr lang="en-US" sz="1800" i="0">
                <a:solidFill>
                  <a:schemeClr val="tx1"/>
                </a:solidFill>
                <a:latin typeface="Arial" pitchFamily="34" charset="0"/>
              </a:rPr>
              <a:t>Hollow profiles early for both C and Li fill in as time progresses</a:t>
            </a:r>
          </a:p>
        </p:txBody>
      </p: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433388" y="2887663"/>
            <a:ext cx="4037012" cy="2987675"/>
            <a:chOff x="433388" y="2824163"/>
            <a:chExt cx="4037012" cy="2987675"/>
          </a:xfrm>
        </p:grpSpPr>
        <p:grpSp>
          <p:nvGrpSpPr>
            <p:cNvPr id="6" name="Group 2"/>
            <p:cNvGrpSpPr>
              <a:grpSpLocks/>
            </p:cNvGrpSpPr>
            <p:nvPr/>
          </p:nvGrpSpPr>
          <p:grpSpPr bwMode="auto">
            <a:xfrm>
              <a:off x="433388" y="2824163"/>
              <a:ext cx="4037012" cy="2987675"/>
              <a:chOff x="2825" y="1939"/>
              <a:chExt cx="2879" cy="2131"/>
            </a:xfrm>
          </p:grpSpPr>
          <p:pic>
            <p:nvPicPr>
              <p:cNvPr id="13" name="Picture 3" descr="BellR-Li_conc_time_130736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4091" t="5396" r="2727" b="3598"/>
              <a:stretch>
                <a:fillRect/>
              </a:stretch>
            </p:blipFill>
            <p:spPr bwMode="auto">
              <a:xfrm>
                <a:off x="2825" y="1939"/>
                <a:ext cx="2879" cy="21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Rectangle 4"/>
              <p:cNvSpPr>
                <a:spLocks noChangeArrowheads="1"/>
              </p:cNvSpPr>
              <p:nvPr/>
            </p:nvSpPr>
            <p:spPr bwMode="auto">
              <a:xfrm>
                <a:off x="4504" y="2520"/>
                <a:ext cx="896" cy="424"/>
              </a:xfrm>
              <a:prstGeom prst="rect">
                <a:avLst/>
              </a:prstGeom>
              <a:solidFill>
                <a:schemeClr val="bg1"/>
              </a:solidFill>
              <a:ln w="3175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endParaRPr lang="en-US"/>
              </a:p>
            </p:txBody>
          </p:sp>
        </p:grpSp>
        <p:sp>
          <p:nvSpPr>
            <p:cNvPr id="7" name="Text Box 14"/>
            <p:cNvSpPr txBox="1">
              <a:spLocks noChangeArrowheads="1"/>
            </p:cNvSpPr>
            <p:nvPr/>
          </p:nvSpPr>
          <p:spPr bwMode="auto">
            <a:xfrm>
              <a:off x="3140075" y="3367088"/>
              <a:ext cx="1144588" cy="463550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  <p:txBody>
            <a:bodyPr wrap="none" lIns="18288" tIns="18288" rIns="18288" bIns="18288">
              <a:spAutoFit/>
            </a:bodyPr>
            <a:lstStyle/>
            <a:p>
              <a:pPr algn="ctr"/>
              <a:r>
                <a:rPr lang="en-US" sz="1400" i="0">
                  <a:solidFill>
                    <a:schemeClr val="tx1"/>
                  </a:solidFill>
                </a:rPr>
                <a:t>Carbon</a:t>
              </a:r>
              <a:r>
                <a:rPr lang="en-US" sz="1400" b="0" i="0">
                  <a:solidFill>
                    <a:schemeClr val="tx1"/>
                  </a:solidFill>
                </a:rPr>
                <a:t/>
              </a:r>
              <a:br>
                <a:rPr lang="en-US" sz="1400" b="0" i="0">
                  <a:solidFill>
                    <a:schemeClr val="tx1"/>
                  </a:solidFill>
                </a:rPr>
              </a:br>
              <a:r>
                <a:rPr lang="en-US" sz="1400" b="0" i="0">
                  <a:solidFill>
                    <a:schemeClr val="tx1"/>
                  </a:solidFill>
                </a:rPr>
                <a:t>180mg lithium</a:t>
              </a:r>
            </a:p>
          </p:txBody>
        </p:sp>
        <p:sp>
          <p:nvSpPr>
            <p:cNvPr id="8" name="Text Box 15"/>
            <p:cNvSpPr txBox="1">
              <a:spLocks noChangeArrowheads="1"/>
            </p:cNvSpPr>
            <p:nvPr/>
          </p:nvSpPr>
          <p:spPr bwMode="auto">
            <a:xfrm>
              <a:off x="3000375" y="4103688"/>
              <a:ext cx="1144588" cy="463550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  <p:txBody>
            <a:bodyPr wrap="none" lIns="18288" tIns="18288" rIns="18288" bIns="18288">
              <a:spAutoFit/>
            </a:bodyPr>
            <a:lstStyle/>
            <a:p>
              <a:pPr algn="ctr"/>
              <a:r>
                <a:rPr lang="en-US" sz="1400" i="0">
                  <a:solidFill>
                    <a:srgbClr val="FF0000"/>
                  </a:solidFill>
                </a:rPr>
                <a:t>Lithium</a:t>
              </a:r>
              <a:r>
                <a:rPr lang="en-US" sz="1400" b="0" i="0">
                  <a:solidFill>
                    <a:srgbClr val="FF0000"/>
                  </a:solidFill>
                </a:rPr>
                <a:t/>
              </a:r>
              <a:br>
                <a:rPr lang="en-US" sz="1400" b="0" i="0">
                  <a:solidFill>
                    <a:srgbClr val="FF0000"/>
                  </a:solidFill>
                </a:rPr>
              </a:br>
              <a:r>
                <a:rPr lang="en-US" sz="1400" b="0" i="0">
                  <a:solidFill>
                    <a:srgbClr val="FF0000"/>
                  </a:solidFill>
                </a:rPr>
                <a:t>180mg lithium</a:t>
              </a:r>
            </a:p>
          </p:txBody>
        </p:sp>
        <p:sp>
          <p:nvSpPr>
            <p:cNvPr id="9" name="Text Box 16"/>
            <p:cNvSpPr txBox="1">
              <a:spLocks noChangeArrowheads="1"/>
            </p:cNvSpPr>
            <p:nvPr/>
          </p:nvSpPr>
          <p:spPr bwMode="auto">
            <a:xfrm>
              <a:off x="1276350" y="2986088"/>
              <a:ext cx="922338" cy="250825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  <p:txBody>
            <a:bodyPr wrap="none" lIns="18288" tIns="18288" rIns="18288" bIns="18288">
              <a:spAutoFit/>
            </a:bodyPr>
            <a:lstStyle/>
            <a:p>
              <a:pPr algn="ctr"/>
              <a:r>
                <a:rPr lang="en-US" sz="1400" i="0">
                  <a:solidFill>
                    <a:schemeClr val="tx1"/>
                  </a:solidFill>
                </a:rPr>
                <a:t>R = 135cm</a:t>
              </a:r>
              <a:endParaRPr lang="en-US" sz="1400" b="0" i="0">
                <a:solidFill>
                  <a:schemeClr val="tx1"/>
                </a:solidFill>
              </a:endParaRPr>
            </a:p>
          </p:txBody>
        </p:sp>
        <p:sp>
          <p:nvSpPr>
            <p:cNvPr id="10" name="Text Box 17"/>
            <p:cNvSpPr txBox="1">
              <a:spLocks noChangeArrowheads="1"/>
            </p:cNvSpPr>
            <p:nvPr/>
          </p:nvSpPr>
          <p:spPr bwMode="auto">
            <a:xfrm>
              <a:off x="2436813" y="3455988"/>
              <a:ext cx="592137" cy="250825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  <p:txBody>
            <a:bodyPr wrap="none" lIns="18288" tIns="18288" rIns="18288" bIns="18288">
              <a:spAutoFit/>
            </a:bodyPr>
            <a:lstStyle/>
            <a:p>
              <a:pPr algn="ctr"/>
              <a:r>
                <a:rPr lang="en-US" sz="1400" i="0">
                  <a:solidFill>
                    <a:schemeClr val="bg2"/>
                  </a:solidFill>
                </a:rPr>
                <a:t>118cm</a:t>
              </a:r>
              <a:endParaRPr lang="en-US" sz="1400" b="0" i="0">
                <a:solidFill>
                  <a:schemeClr val="bg2"/>
                </a:solidFill>
              </a:endParaRPr>
            </a:p>
          </p:txBody>
        </p:sp>
        <p:sp>
          <p:nvSpPr>
            <p:cNvPr id="11" name="Text Box 18"/>
            <p:cNvSpPr txBox="1">
              <a:spLocks noChangeArrowheads="1"/>
            </p:cNvSpPr>
            <p:nvPr/>
          </p:nvSpPr>
          <p:spPr bwMode="auto">
            <a:xfrm>
              <a:off x="2151063" y="4268788"/>
              <a:ext cx="671512" cy="282575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  <p:txBody>
            <a:bodyPr wrap="none" lIns="18288" tIns="18288" rIns="18288" bIns="18288">
              <a:spAutoFit/>
            </a:bodyPr>
            <a:lstStyle/>
            <a:p>
              <a:pPr algn="ctr"/>
              <a:r>
                <a:rPr lang="en-US" sz="1600" i="0">
                  <a:solidFill>
                    <a:srgbClr val="FF0000"/>
                  </a:solidFill>
                </a:rPr>
                <a:t>135cm</a:t>
              </a:r>
              <a:endParaRPr lang="en-US" sz="1600" b="0" i="0">
                <a:solidFill>
                  <a:srgbClr val="FF0000"/>
                </a:solidFill>
              </a:endParaRPr>
            </a:p>
          </p:txBody>
        </p:sp>
        <p:sp>
          <p:nvSpPr>
            <p:cNvPr id="12" name="Text Box 19"/>
            <p:cNvSpPr txBox="1">
              <a:spLocks noChangeArrowheads="1"/>
            </p:cNvSpPr>
            <p:nvPr/>
          </p:nvSpPr>
          <p:spPr bwMode="auto">
            <a:xfrm>
              <a:off x="2284413" y="4891088"/>
              <a:ext cx="592137" cy="250825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  <p:txBody>
            <a:bodyPr wrap="none" lIns="18288" tIns="18288" rIns="18288" bIns="18288">
              <a:spAutoFit/>
            </a:bodyPr>
            <a:lstStyle/>
            <a:p>
              <a:pPr algn="ctr"/>
              <a:r>
                <a:rPr lang="en-US" sz="1400" i="0">
                  <a:solidFill>
                    <a:srgbClr val="FF6666"/>
                  </a:solidFill>
                </a:rPr>
                <a:t>118cm</a:t>
              </a:r>
              <a:endParaRPr lang="en-US" sz="1400" b="0" i="0">
                <a:solidFill>
                  <a:srgbClr val="FF6666"/>
                </a:solidFill>
              </a:endParaRPr>
            </a:p>
          </p:txBody>
        </p:sp>
      </p:grpSp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2209800" y="6324600"/>
            <a:ext cx="126365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18288" bIns="0" anchor="b">
            <a:spAutoFit/>
          </a:bodyPr>
          <a:lstStyle/>
          <a:p>
            <a:r>
              <a:rPr lang="en-US" dirty="0">
                <a:solidFill>
                  <a:srgbClr val="0000CC"/>
                </a:solidFill>
                <a:latin typeface="Arial" pitchFamily="34" charset="0"/>
              </a:rPr>
              <a:t>R. E. Bell (PPPL) </a:t>
            </a:r>
          </a:p>
        </p:txBody>
      </p:sp>
      <p:sp>
        <p:nvSpPr>
          <p:cNvPr id="16" name="Text Box 21"/>
          <p:cNvSpPr txBox="1">
            <a:spLocks noChangeArrowheads="1"/>
          </p:cNvSpPr>
          <p:nvPr/>
        </p:nvSpPr>
        <p:spPr bwMode="auto">
          <a:xfrm>
            <a:off x="1077913" y="6008688"/>
            <a:ext cx="3319462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177800" indent="-177800"/>
            <a:r>
              <a:rPr lang="en-US" sz="1600" i="0" dirty="0">
                <a:solidFill>
                  <a:srgbClr val="FF0A2B"/>
                </a:solidFill>
              </a:rPr>
              <a:t>No sign of Li accumulation in core</a:t>
            </a:r>
          </a:p>
        </p:txBody>
      </p:sp>
      <p:sp>
        <p:nvSpPr>
          <p:cNvPr id="17" name="Line 22"/>
          <p:cNvSpPr>
            <a:spLocks noChangeShapeType="1"/>
          </p:cNvSpPr>
          <p:nvPr/>
        </p:nvSpPr>
        <p:spPr bwMode="auto">
          <a:xfrm flipV="1">
            <a:off x="3175000" y="4800600"/>
            <a:ext cx="952500" cy="1206500"/>
          </a:xfrm>
          <a:prstGeom prst="line">
            <a:avLst/>
          </a:prstGeom>
          <a:noFill/>
          <a:ln w="19050">
            <a:solidFill>
              <a:srgbClr val="FF0A2B"/>
            </a:solidFill>
            <a:round/>
            <a:headEnd/>
            <a:tailEnd type="triangle" w="med" len="med"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5257800" y="2743200"/>
            <a:ext cx="3733800" cy="32316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55588" indent="-255588" eaLnBrk="0" hangingPunct="0">
              <a:spcAft>
                <a:spcPts val="1200"/>
              </a:spcAft>
            </a:pPr>
            <a:r>
              <a:rPr lang="en-US" sz="2000" i="0" dirty="0">
                <a:solidFill>
                  <a:schemeClr val="tx1"/>
                </a:solidFill>
                <a:latin typeface="Helvetica Neue" charset="0"/>
              </a:rPr>
              <a:t>Status: </a:t>
            </a:r>
          </a:p>
          <a:p>
            <a:pPr marL="255588" indent="-255588" eaLnBrk="0" hangingPunct="0">
              <a:spcAft>
                <a:spcPts val="1200"/>
              </a:spcAft>
              <a:buFontTx/>
              <a:buChar char="•"/>
            </a:pPr>
            <a:r>
              <a:rPr lang="en-US" sz="1600" i="0" dirty="0">
                <a:solidFill>
                  <a:srgbClr val="0000FF"/>
                </a:solidFill>
                <a:latin typeface="Helvetica Neue" charset="0"/>
              </a:rPr>
              <a:t>Low lithium core contamination continues to hold true for LLD operation </a:t>
            </a:r>
          </a:p>
          <a:p>
            <a:pPr marL="255588" indent="-255588" eaLnBrk="0" hangingPunct="0">
              <a:spcAft>
                <a:spcPts val="1200"/>
              </a:spcAft>
              <a:buFontTx/>
              <a:buChar char="•"/>
            </a:pPr>
            <a:r>
              <a:rPr lang="en-US" sz="1600" i="0" dirty="0" smtClean="0">
                <a:solidFill>
                  <a:srgbClr val="0000FF"/>
                </a:solidFill>
                <a:latin typeface="Helvetica Neue" charset="0"/>
              </a:rPr>
              <a:t>Favorable result for </a:t>
            </a:r>
            <a:r>
              <a:rPr lang="en-US" sz="1600" i="0" dirty="0">
                <a:solidFill>
                  <a:srgbClr val="0000FF"/>
                </a:solidFill>
                <a:latin typeface="Helvetica Neue" charset="0"/>
              </a:rPr>
              <a:t>lithium based </a:t>
            </a:r>
            <a:r>
              <a:rPr lang="en-US" sz="1600" i="0" dirty="0" err="1">
                <a:solidFill>
                  <a:srgbClr val="0000FF"/>
                </a:solidFill>
                <a:latin typeface="Helvetica Neue" charset="0"/>
              </a:rPr>
              <a:t>divertor</a:t>
            </a:r>
            <a:r>
              <a:rPr lang="en-US" sz="1600" i="0" dirty="0">
                <a:solidFill>
                  <a:srgbClr val="0000FF"/>
                </a:solidFill>
                <a:latin typeface="Helvetica Neue" charset="0"/>
              </a:rPr>
              <a:t> concepts</a:t>
            </a:r>
          </a:p>
          <a:p>
            <a:pPr marL="255588" indent="-255588" eaLnBrk="0" hangingPunct="0">
              <a:spcAft>
                <a:spcPts val="1200"/>
              </a:spcAft>
              <a:buFontTx/>
              <a:buChar char="•"/>
            </a:pPr>
            <a:r>
              <a:rPr lang="en-US" sz="1600" i="0" dirty="0">
                <a:solidFill>
                  <a:srgbClr val="0000FF"/>
                </a:solidFill>
                <a:latin typeface="Helvetica Neue" charset="0"/>
              </a:rPr>
              <a:t>Low level of lithium accumulation consistent with neo-classical theory (C.S. Chang </a:t>
            </a:r>
            <a:r>
              <a:rPr lang="en-US" sz="1600" dirty="0">
                <a:solidFill>
                  <a:srgbClr val="0000FF"/>
                </a:solidFill>
                <a:latin typeface="Helvetica Neue" charset="0"/>
              </a:rPr>
              <a:t>et al.</a:t>
            </a:r>
            <a:r>
              <a:rPr lang="en-US" sz="1600" i="0" dirty="0">
                <a:solidFill>
                  <a:srgbClr val="0000FF"/>
                </a:solidFill>
                <a:latin typeface="Helvetica Neue" charset="0"/>
              </a:rPr>
              <a:t>)  </a:t>
            </a:r>
          </a:p>
          <a:p>
            <a:pPr marL="255588" indent="-255588" eaLnBrk="0" hangingPunct="0">
              <a:spcAft>
                <a:spcPts val="1200"/>
              </a:spcAft>
              <a:buFontTx/>
              <a:buChar char="•"/>
            </a:pPr>
            <a:r>
              <a:rPr lang="en-US" sz="1600" i="0" dirty="0">
                <a:solidFill>
                  <a:srgbClr val="0000FF"/>
                </a:solidFill>
                <a:latin typeface="Helvetica Neue" charset="0"/>
              </a:rPr>
              <a:t>A quantitative model </a:t>
            </a:r>
            <a:r>
              <a:rPr lang="en-US" sz="1600" i="0" dirty="0" smtClean="0">
                <a:solidFill>
                  <a:srgbClr val="0000FF"/>
                </a:solidFill>
                <a:latin typeface="Helvetica Neue" charset="0"/>
              </a:rPr>
              <a:t>still </a:t>
            </a:r>
            <a:r>
              <a:rPr lang="en-US" sz="1600" i="0" dirty="0">
                <a:solidFill>
                  <a:srgbClr val="0000FF"/>
                </a:solidFill>
                <a:latin typeface="Helvetica Neue" charset="0"/>
              </a:rPr>
              <a:t>lacking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Preliminary: XGC0 Kinetic neoclassical transport </a:t>
            </a:r>
            <a:br>
              <a:rPr lang="en-US" dirty="0" smtClean="0"/>
            </a:br>
            <a:r>
              <a:rPr lang="en-US" dirty="0" smtClean="0"/>
              <a:t>calculations being used to model, interpret lithium transport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81200"/>
            <a:ext cx="3352800" cy="1219200"/>
          </a:xfrm>
        </p:spPr>
        <p:txBody>
          <a:bodyPr/>
          <a:lstStyle/>
          <a:p>
            <a:pPr marL="231775" indent="-231775"/>
            <a:r>
              <a:rPr lang="en-US" sz="2000" b="1" dirty="0" smtClean="0"/>
              <a:t>For </a:t>
            </a:r>
            <a:r>
              <a:rPr lang="en-US" sz="2000" b="1" dirty="0" err="1" smtClean="0"/>
              <a:t>n</a:t>
            </a:r>
            <a:r>
              <a:rPr lang="en-US" sz="2000" b="1" baseline="-25000" dirty="0" err="1" smtClean="0"/>
              <a:t>C</a:t>
            </a:r>
            <a:r>
              <a:rPr lang="en-US" sz="2000" b="1" dirty="0" smtClean="0"/>
              <a:t>/n</a:t>
            </a:r>
            <a:r>
              <a:rPr lang="en-US" sz="2000" b="1" baseline="-25000" dirty="0" smtClean="0"/>
              <a:t>e</a:t>
            </a:r>
            <a:r>
              <a:rPr lang="en-US" sz="2000" b="1" dirty="0" smtClean="0"/>
              <a:t>=10%, Li moves outward while C</a:t>
            </a:r>
            <a:r>
              <a:rPr lang="en-US" sz="2000" b="1" baseline="30000" dirty="0" smtClean="0"/>
              <a:t>6+</a:t>
            </a:r>
            <a:r>
              <a:rPr lang="en-US" sz="2000" b="1" dirty="0" smtClean="0"/>
              <a:t> moves in at </a:t>
            </a:r>
            <a:r>
              <a:rPr lang="en-US" sz="2000" b="1" dirty="0" err="1" smtClean="0"/>
              <a:t>ψ</a:t>
            </a:r>
            <a:r>
              <a:rPr lang="en-US" sz="2000" b="1" baseline="-25000" dirty="0" err="1" smtClean="0"/>
              <a:t>N</a:t>
            </a:r>
            <a:r>
              <a:rPr lang="en-US" sz="2000" b="1" dirty="0" smtClean="0"/>
              <a:t> &lt; 1</a:t>
            </a:r>
            <a:endParaRPr lang="en-US" sz="2000" dirty="0"/>
          </a:p>
        </p:txBody>
      </p:sp>
      <p:pic>
        <p:nvPicPr>
          <p:cNvPr id="10403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55918" y="990600"/>
            <a:ext cx="4049882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03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5477" y="3657600"/>
            <a:ext cx="4070323" cy="2873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81000" y="4495800"/>
            <a:ext cx="3200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31775" marR="0" lvl="0" indent="-2317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</a:t>
            </a:r>
            <a:r>
              <a:rPr kumimoji="0" lang="en-US" sz="2000" b="1" i="0" u="none" strike="noStrike" kern="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/n</a:t>
            </a:r>
            <a:r>
              <a:rPr kumimoji="0" lang="en-US" sz="2000" b="1" i="0" u="none" strike="noStrike" kern="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=5%, Li moves inward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at much slower speed than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</a:t>
            </a:r>
            <a:r>
              <a:rPr kumimoji="0" lang="en-US" sz="2000" b="1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6+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" y="5754469"/>
            <a:ext cx="3124200" cy="646331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 i="0" dirty="0" smtClean="0">
                <a:solidFill>
                  <a:schemeClr val="tx1"/>
                </a:solidFill>
              </a:rPr>
              <a:t>C.S. Chang (PPPL) - in collaboration with </a:t>
            </a:r>
            <a:r>
              <a:rPr lang="en-US" sz="800" i="0" dirty="0" err="1" smtClean="0">
                <a:solidFill>
                  <a:schemeClr val="tx1"/>
                </a:solidFill>
              </a:rPr>
              <a:t>Kyuho</a:t>
            </a:r>
            <a:r>
              <a:rPr lang="en-US" sz="800" i="0" dirty="0" smtClean="0">
                <a:solidFill>
                  <a:schemeClr val="tx1"/>
                </a:solidFill>
              </a:rPr>
              <a:t> Kim (KAIST) and GY Park (KSTAR now) and the CPES Team</a:t>
            </a:r>
          </a:p>
          <a:p>
            <a:pPr>
              <a:lnSpc>
                <a:spcPct val="90000"/>
              </a:lnSpc>
            </a:pPr>
            <a:endParaRPr lang="en-US" sz="800" i="0" dirty="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800" i="0" dirty="0" smtClean="0">
                <a:solidFill>
                  <a:schemeClr val="tx1"/>
                </a:solidFill>
              </a:rPr>
              <a:t>Presented at 2nd International Symposium on Lithium Applications for Fusion Devices - April 27-29, 2011 - PPPL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High-frequency core GAE electromagnetic </a:t>
            </a:r>
            <a:r>
              <a:rPr lang="en-US" dirty="0"/>
              <a:t>f</a:t>
            </a:r>
            <a:r>
              <a:rPr lang="en-US" dirty="0" smtClean="0"/>
              <a:t>luctuations </a:t>
            </a:r>
            <a:br>
              <a:rPr lang="en-US" dirty="0" smtClean="0"/>
            </a:br>
            <a:r>
              <a:rPr lang="en-US" dirty="0" smtClean="0"/>
              <a:t>can apparently cause large core electron </a:t>
            </a:r>
            <a:r>
              <a:rPr lang="en-US" dirty="0"/>
              <a:t>t</a:t>
            </a:r>
            <a:r>
              <a:rPr lang="en-US" dirty="0" smtClean="0"/>
              <a:t>ransport</a:t>
            </a:r>
            <a:endParaRPr lang="en-US" dirty="0"/>
          </a:p>
        </p:txBody>
      </p:sp>
      <p:pic>
        <p:nvPicPr>
          <p:cNvPr id="1532938" name="Picture 10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019800" y="990600"/>
            <a:ext cx="2663825" cy="2514600"/>
          </a:xfrm>
          <a:noFill/>
          <a:ln/>
        </p:spPr>
      </p:pic>
      <p:pic>
        <p:nvPicPr>
          <p:cNvPr id="1532939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8338" y="1057275"/>
            <a:ext cx="2590800" cy="24479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</p:pic>
      <p:pic>
        <p:nvPicPr>
          <p:cNvPr id="1532940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1071563"/>
            <a:ext cx="2590800" cy="241617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</p:pic>
      <p:pic>
        <p:nvPicPr>
          <p:cNvPr id="1532941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37088" y="3810000"/>
            <a:ext cx="2906712" cy="269240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</p:pic>
      <p:pic>
        <p:nvPicPr>
          <p:cNvPr id="1532942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49325" y="3810000"/>
            <a:ext cx="3089275" cy="2706688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</p:pic>
      <p:sp>
        <p:nvSpPr>
          <p:cNvPr id="1532943" name="Line 15"/>
          <p:cNvSpPr>
            <a:spLocks noChangeShapeType="1"/>
          </p:cNvSpPr>
          <p:nvPr/>
        </p:nvSpPr>
        <p:spPr bwMode="auto">
          <a:xfrm flipV="1">
            <a:off x="1668463" y="1295400"/>
            <a:ext cx="0" cy="1905000"/>
          </a:xfrm>
          <a:prstGeom prst="lin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32944" name="Line 16"/>
          <p:cNvSpPr>
            <a:spLocks noChangeShapeType="1"/>
          </p:cNvSpPr>
          <p:nvPr/>
        </p:nvSpPr>
        <p:spPr bwMode="auto">
          <a:xfrm flipV="1">
            <a:off x="4548188" y="1255713"/>
            <a:ext cx="0" cy="1905000"/>
          </a:xfrm>
          <a:prstGeom prst="lin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32945" name="Line 17"/>
          <p:cNvSpPr>
            <a:spLocks noChangeShapeType="1"/>
          </p:cNvSpPr>
          <p:nvPr/>
        </p:nvSpPr>
        <p:spPr bwMode="auto">
          <a:xfrm flipV="1">
            <a:off x="7475538" y="1255713"/>
            <a:ext cx="0" cy="1905000"/>
          </a:xfrm>
          <a:prstGeom prst="lin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32946" name="Line 18"/>
          <p:cNvSpPr>
            <a:spLocks noChangeShapeType="1"/>
          </p:cNvSpPr>
          <p:nvPr/>
        </p:nvSpPr>
        <p:spPr bwMode="auto">
          <a:xfrm>
            <a:off x="1676400" y="2286000"/>
            <a:ext cx="304800" cy="18288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32947" name="Line 19"/>
          <p:cNvSpPr>
            <a:spLocks noChangeShapeType="1"/>
          </p:cNvSpPr>
          <p:nvPr/>
        </p:nvSpPr>
        <p:spPr bwMode="auto">
          <a:xfrm flipH="1">
            <a:off x="2362200" y="2209800"/>
            <a:ext cx="2036763" cy="2057400"/>
          </a:xfrm>
          <a:prstGeom prst="line">
            <a:avLst/>
          </a:prstGeom>
          <a:noFill/>
          <a:ln w="1587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32948" name="Line 20"/>
          <p:cNvSpPr>
            <a:spLocks noChangeShapeType="1"/>
          </p:cNvSpPr>
          <p:nvPr/>
        </p:nvSpPr>
        <p:spPr bwMode="auto">
          <a:xfrm flipH="1">
            <a:off x="2362200" y="2286000"/>
            <a:ext cx="5105400" cy="18288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32949" name="Text Box 21"/>
          <p:cNvSpPr txBox="1">
            <a:spLocks noChangeArrowheads="1"/>
          </p:cNvSpPr>
          <p:nvPr/>
        </p:nvSpPr>
        <p:spPr bwMode="auto">
          <a:xfrm>
            <a:off x="2200275" y="2667000"/>
            <a:ext cx="466725" cy="2127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 sz="1400" i="0">
                <a:solidFill>
                  <a:schemeClr val="tx1"/>
                </a:solidFill>
              </a:rPr>
              <a:t>2 MW</a:t>
            </a:r>
          </a:p>
        </p:txBody>
      </p:sp>
      <p:sp>
        <p:nvSpPr>
          <p:cNvPr id="1532950" name="Text Box 22"/>
          <p:cNvSpPr txBox="1">
            <a:spLocks noChangeArrowheads="1"/>
          </p:cNvSpPr>
          <p:nvPr/>
        </p:nvSpPr>
        <p:spPr bwMode="auto">
          <a:xfrm>
            <a:off x="5029200" y="2667000"/>
            <a:ext cx="466725" cy="2127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 sz="1400" i="0">
                <a:solidFill>
                  <a:schemeClr val="tx1"/>
                </a:solidFill>
              </a:rPr>
              <a:t>4 MW</a:t>
            </a:r>
          </a:p>
        </p:txBody>
      </p:sp>
      <p:sp>
        <p:nvSpPr>
          <p:cNvPr id="1532951" name="Text Box 23"/>
          <p:cNvSpPr txBox="1">
            <a:spLocks noChangeArrowheads="1"/>
          </p:cNvSpPr>
          <p:nvPr/>
        </p:nvSpPr>
        <p:spPr bwMode="auto">
          <a:xfrm>
            <a:off x="7956550" y="2667000"/>
            <a:ext cx="466725" cy="2127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 sz="1400" i="0">
                <a:solidFill>
                  <a:schemeClr val="tx1"/>
                </a:solidFill>
              </a:rPr>
              <a:t>6 MW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 descr="C:\Documents and Settings\yren\My Documents\MATLAB\work_nstx\figure_save\mt_n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05200"/>
            <a:ext cx="3462338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4" descr="C:\Documents and Settings\yren\My Documents\MATLAB\work_nstx\figure_save\etg_streamer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3505200"/>
            <a:ext cx="3505200" cy="293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Measuring micro-tearing </a:t>
            </a:r>
            <a:br>
              <a:rPr lang="en-US" dirty="0" smtClean="0"/>
            </a:br>
            <a:r>
              <a:rPr lang="en-US" dirty="0" smtClean="0"/>
              <a:t>turbulence with high-k scattering system</a:t>
            </a:r>
          </a:p>
        </p:txBody>
      </p:sp>
      <p:sp>
        <p:nvSpPr>
          <p:cNvPr id="30725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763000" cy="2286000"/>
          </a:xfrm>
        </p:spPr>
        <p:txBody>
          <a:bodyPr/>
          <a:lstStyle/>
          <a:p>
            <a:r>
              <a:rPr lang="en-US" dirty="0" smtClean="0"/>
              <a:t>Micro-tearing turbulence has significant density fluctuations </a:t>
            </a:r>
          </a:p>
          <a:p>
            <a:pPr lvl="1"/>
            <a:r>
              <a:rPr lang="en-US" dirty="0" smtClean="0"/>
              <a:t>Very Different 2D k spectrum anisotropy than ETG</a:t>
            </a:r>
          </a:p>
          <a:p>
            <a:pPr lvl="1"/>
            <a:r>
              <a:rPr lang="en-US" dirty="0" smtClean="0"/>
              <a:t>Significant spectral power in large </a:t>
            </a:r>
            <a:r>
              <a:rPr lang="en-US" dirty="0" err="1" smtClean="0"/>
              <a:t>k</a:t>
            </a:r>
            <a:r>
              <a:rPr lang="en-US" baseline="-25000" dirty="0" err="1" smtClean="0"/>
              <a:t>r</a:t>
            </a:r>
            <a:r>
              <a:rPr lang="en-US" dirty="0" smtClean="0"/>
              <a:t> (electron-scale) is expected for micro-tearing turbulence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The present high-k system measures mostly </a:t>
            </a:r>
            <a:r>
              <a:rPr lang="en-US" dirty="0" err="1" smtClean="0">
                <a:solidFill>
                  <a:srgbClr val="FF0000"/>
                </a:solidFill>
              </a:rPr>
              <a:t>k</a:t>
            </a:r>
            <a:r>
              <a:rPr lang="en-US" baseline="-25000" dirty="0" err="1" smtClean="0">
                <a:solidFill>
                  <a:srgbClr val="FF0000"/>
                </a:solidFill>
              </a:rPr>
              <a:t>r</a:t>
            </a:r>
            <a:r>
              <a:rPr lang="en-US" dirty="0" smtClean="0">
                <a:solidFill>
                  <a:srgbClr val="FF0000"/>
                </a:solidFill>
              </a:rPr>
              <a:t> spectrum and is able to distinguish the different anisotropies</a:t>
            </a:r>
            <a:endParaRPr lang="en-US" dirty="0" smtClean="0">
              <a:solidFill>
                <a:schemeClr val="accent2"/>
              </a:solidFill>
            </a:endParaRPr>
          </a:p>
        </p:txBody>
      </p:sp>
      <p:sp>
        <p:nvSpPr>
          <p:cNvPr id="30726" name="TextBox 6"/>
          <p:cNvSpPr txBox="1">
            <a:spLocks noChangeArrowheads="1"/>
          </p:cNvSpPr>
          <p:nvPr/>
        </p:nvSpPr>
        <p:spPr bwMode="auto">
          <a:xfrm>
            <a:off x="533400" y="3276600"/>
            <a:ext cx="2667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smtClean="0"/>
              <a:t>Micro-tearing </a:t>
            </a:r>
            <a:r>
              <a:rPr lang="en-US" dirty="0"/>
              <a:t>density </a:t>
            </a:r>
            <a:r>
              <a:rPr lang="en-US" dirty="0" smtClean="0"/>
              <a:t>fluctuation </a:t>
            </a:r>
            <a:r>
              <a:rPr lang="en-US" dirty="0"/>
              <a:t>NSTX </a:t>
            </a:r>
            <a:r>
              <a:rPr lang="en-US" dirty="0" smtClean="0"/>
              <a:t>H-mode</a:t>
            </a:r>
            <a:endParaRPr lang="en-US" dirty="0"/>
          </a:p>
        </p:txBody>
      </p:sp>
      <p:sp>
        <p:nvSpPr>
          <p:cNvPr id="30727" name="TextBox 7"/>
          <p:cNvSpPr txBox="1">
            <a:spLocks noChangeArrowheads="1"/>
          </p:cNvSpPr>
          <p:nvPr/>
        </p:nvSpPr>
        <p:spPr bwMode="auto">
          <a:xfrm>
            <a:off x="3657600" y="3276600"/>
            <a:ext cx="2743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ETG density </a:t>
            </a:r>
            <a:r>
              <a:rPr lang="en-US" dirty="0" smtClean="0"/>
              <a:t>fluctuations</a:t>
            </a:r>
          </a:p>
          <a:p>
            <a:pPr algn="ctr"/>
            <a:r>
              <a:rPr lang="en-US" dirty="0" smtClean="0"/>
              <a:t>NSTX L-mode</a:t>
            </a:r>
            <a:endParaRPr lang="en-US" dirty="0"/>
          </a:p>
        </p:txBody>
      </p:sp>
      <p:pic>
        <p:nvPicPr>
          <p:cNvPr id="30728" name="Picture 6" descr="C:\Documents and Settings\yren\My Documents\MATLAB\work_nstx\figure_save\mt_etg_kr_spectrum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2075" y="3810000"/>
            <a:ext cx="26257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590800" y="6248400"/>
            <a:ext cx="1537600" cy="27699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n-ea"/>
                <a:cs typeface="Arial" charset="0"/>
              </a:rPr>
              <a:t>GYRO simulations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Preliminary Design of the New </a:t>
            </a:r>
            <a:br>
              <a:rPr lang="en-US" dirty="0" smtClean="0"/>
            </a:br>
            <a:r>
              <a:rPr lang="en-US" dirty="0" smtClean="0"/>
              <a:t>High-k Scattering System for NSTX-Upgrade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763000" cy="4953000"/>
          </a:xfrm>
        </p:spPr>
        <p:txBody>
          <a:bodyPr/>
          <a:lstStyle/>
          <a:p>
            <a:r>
              <a:rPr lang="en-US" smtClean="0"/>
              <a:t>The design utilizes the launching port of the present high-k</a:t>
            </a:r>
            <a:r>
              <a:rPr lang="en-US" baseline="-25000" smtClean="0"/>
              <a:t>r</a:t>
            </a:r>
            <a:r>
              <a:rPr lang="en-US" smtClean="0"/>
              <a:t> system and its microwave hardware</a:t>
            </a:r>
          </a:p>
          <a:p>
            <a:r>
              <a:rPr lang="en-US" smtClean="0"/>
              <a:t>Two scattering configurations of the system allow it to measure 2D k spectrum</a:t>
            </a:r>
          </a:p>
        </p:txBody>
      </p:sp>
      <p:pic>
        <p:nvPicPr>
          <p:cNvPr id="31748" name="Picture 2" descr="C:\Documents and Settings\yren\My Documents\MATLAB\work_nstx\figure_save\proposal_up_down_launching_top_side_view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38" y="3429000"/>
            <a:ext cx="4983162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4" descr="C:\Documents and Settings\yren\My Documents\MATLAB\work_nstx\figure_save\proposal_up_down_launching_kspec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0788" y="3200400"/>
            <a:ext cx="4113212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Ion Transport Typically Found to be Near Neoclassical </a:t>
            </a:r>
            <a:br>
              <a:rPr lang="en-US"/>
            </a:br>
            <a:r>
              <a:rPr lang="en-US"/>
              <a:t>in H-mode Plasmas</a:t>
            </a:r>
          </a:p>
        </p:txBody>
      </p:sp>
      <p:sp>
        <p:nvSpPr>
          <p:cNvPr id="1539076" name="Text Box 4"/>
          <p:cNvSpPr txBox="1">
            <a:spLocks noChangeArrowheads="1"/>
          </p:cNvSpPr>
          <p:nvPr/>
        </p:nvSpPr>
        <p:spPr bwMode="auto">
          <a:xfrm>
            <a:off x="992188" y="1136650"/>
            <a:ext cx="2755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1800" b="0" i="0">
                <a:solidFill>
                  <a:srgbClr val="CC3300"/>
                </a:solidFill>
                <a:latin typeface="Arial" pitchFamily="34" charset="0"/>
              </a:rPr>
              <a:t>Controls </a:t>
            </a:r>
            <a:r>
              <a:rPr lang="en-US" sz="1800" b="0" i="0">
                <a:solidFill>
                  <a:srgbClr val="CC3300"/>
                </a:solidFill>
                <a:latin typeface="Symbol" pitchFamily="18" charset="2"/>
              </a:rPr>
              <a:t>t</a:t>
            </a:r>
            <a:r>
              <a:rPr lang="en-US" sz="1800" b="0" i="0" baseline="-25000">
                <a:solidFill>
                  <a:srgbClr val="CC3300"/>
                </a:solidFill>
                <a:latin typeface="Arial" pitchFamily="34" charset="0"/>
              </a:rPr>
              <a:t>E</a:t>
            </a:r>
            <a:r>
              <a:rPr lang="en-US" sz="1800" b="0" i="0">
                <a:solidFill>
                  <a:srgbClr val="CC3300"/>
                </a:solidFill>
                <a:latin typeface="Arial" pitchFamily="34" charset="0"/>
              </a:rPr>
              <a:t> scaling with I</a:t>
            </a:r>
            <a:r>
              <a:rPr lang="en-US" sz="1800" b="0" i="0" baseline="-25000">
                <a:solidFill>
                  <a:srgbClr val="CC3300"/>
                </a:solidFill>
                <a:latin typeface="Arial" pitchFamily="34" charset="0"/>
              </a:rPr>
              <a:t>p</a:t>
            </a:r>
            <a:endParaRPr lang="en-US" sz="1800" b="0" i="0">
              <a:solidFill>
                <a:srgbClr val="CC3300"/>
              </a:solidFill>
              <a:latin typeface="Arial" pitchFamily="34" charset="0"/>
            </a:endParaRPr>
          </a:p>
        </p:txBody>
      </p:sp>
      <p:grpSp>
        <p:nvGrpSpPr>
          <p:cNvPr id="2" name="Group 5"/>
          <p:cNvGrpSpPr>
            <a:grpSpLocks noChangeAspect="1"/>
          </p:cNvGrpSpPr>
          <p:nvPr/>
        </p:nvGrpSpPr>
        <p:grpSpPr bwMode="auto">
          <a:xfrm>
            <a:off x="304800" y="1668463"/>
            <a:ext cx="3530600" cy="3060700"/>
            <a:chOff x="3732" y="2520"/>
            <a:chExt cx="1548" cy="1410"/>
          </a:xfrm>
        </p:grpSpPr>
        <p:grpSp>
          <p:nvGrpSpPr>
            <p:cNvPr id="3" name="Group 6"/>
            <p:cNvGrpSpPr>
              <a:grpSpLocks noChangeAspect="1"/>
            </p:cNvGrpSpPr>
            <p:nvPr/>
          </p:nvGrpSpPr>
          <p:grpSpPr bwMode="auto">
            <a:xfrm>
              <a:off x="3732" y="2558"/>
              <a:ext cx="1548" cy="1372"/>
              <a:chOff x="2880" y="2412"/>
              <a:chExt cx="1824" cy="1611"/>
            </a:xfrm>
          </p:grpSpPr>
          <p:pic>
            <p:nvPicPr>
              <p:cNvPr id="1539079" name="Picture 7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949" t="4956"/>
              <a:stretch>
                <a:fillRect/>
              </a:stretch>
            </p:blipFill>
            <p:spPr bwMode="auto">
              <a:xfrm>
                <a:off x="2880" y="2412"/>
                <a:ext cx="1812" cy="16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539080" name="Rectangle 8"/>
              <p:cNvSpPr>
                <a:spLocks noChangeAspect="1" noChangeArrowheads="1"/>
              </p:cNvSpPr>
              <p:nvPr/>
            </p:nvSpPr>
            <p:spPr bwMode="auto">
              <a:xfrm>
                <a:off x="4518" y="3192"/>
                <a:ext cx="186" cy="84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CC33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spcBef>
                    <a:spcPct val="0"/>
                  </a:spcBef>
                  <a:buFontTx/>
                  <a:buNone/>
                </a:pPr>
                <a:endParaRPr lang="en-US" sz="1800" b="0" i="0">
                  <a:solidFill>
                    <a:srgbClr val="008000"/>
                  </a:solidFill>
                  <a:latin typeface="Arial" pitchFamily="34" charset="0"/>
                </a:endParaRPr>
              </a:p>
            </p:txBody>
          </p:sp>
          <p:sp>
            <p:nvSpPr>
              <p:cNvPr id="1539081" name="Rectangle 9"/>
              <p:cNvSpPr>
                <a:spLocks noChangeAspect="1" noChangeArrowheads="1"/>
              </p:cNvSpPr>
              <p:nvPr/>
            </p:nvSpPr>
            <p:spPr bwMode="auto">
              <a:xfrm>
                <a:off x="4518" y="3288"/>
                <a:ext cx="186" cy="102"/>
              </a:xfrm>
              <a:prstGeom prst="rect">
                <a:avLst/>
              </a:prstGeom>
              <a:solidFill>
                <a:srgbClr val="0066FF"/>
              </a:solidFill>
              <a:ln w="9525">
                <a:solidFill>
                  <a:srgbClr val="0066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spcBef>
                    <a:spcPct val="0"/>
                  </a:spcBef>
                  <a:buFontTx/>
                  <a:buNone/>
                </a:pPr>
                <a:endParaRPr lang="en-US" sz="1800" b="0" i="0">
                  <a:solidFill>
                    <a:srgbClr val="008000"/>
                  </a:solidFill>
                  <a:latin typeface="Arial" pitchFamily="34" charset="0"/>
                </a:endParaRPr>
              </a:p>
            </p:txBody>
          </p:sp>
          <p:sp>
            <p:nvSpPr>
              <p:cNvPr id="1539082" name="Rectangle 10"/>
              <p:cNvSpPr>
                <a:spLocks noChangeAspect="1" noChangeArrowheads="1"/>
              </p:cNvSpPr>
              <p:nvPr/>
            </p:nvSpPr>
            <p:spPr bwMode="auto">
              <a:xfrm>
                <a:off x="4518" y="3432"/>
                <a:ext cx="186" cy="102"/>
              </a:xfrm>
              <a:prstGeom prst="rect">
                <a:avLst/>
              </a:prstGeom>
              <a:solidFill>
                <a:srgbClr val="00CC00"/>
              </a:solidFill>
              <a:ln w="9525">
                <a:solidFill>
                  <a:srgbClr val="00CC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spcBef>
                    <a:spcPct val="0"/>
                  </a:spcBef>
                  <a:buFontTx/>
                  <a:buNone/>
                </a:pPr>
                <a:endParaRPr lang="en-US" sz="1800" b="0" i="0">
                  <a:solidFill>
                    <a:srgbClr val="008000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1539083" name="Rectangle 11"/>
            <p:cNvSpPr>
              <a:spLocks noChangeAspect="1" noChangeArrowheads="1"/>
            </p:cNvSpPr>
            <p:nvPr/>
          </p:nvSpPr>
          <p:spPr bwMode="auto">
            <a:xfrm>
              <a:off x="4134" y="2520"/>
              <a:ext cx="960" cy="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2"/>
          <p:cNvGrpSpPr>
            <a:grpSpLocks noChangeAspect="1"/>
          </p:cNvGrpSpPr>
          <p:nvPr/>
        </p:nvGrpSpPr>
        <p:grpSpPr bwMode="auto">
          <a:xfrm>
            <a:off x="3876675" y="3255963"/>
            <a:ext cx="657225" cy="1244600"/>
            <a:chOff x="5280" y="3348"/>
            <a:chExt cx="288" cy="618"/>
          </a:xfrm>
        </p:grpSpPr>
        <p:sp>
          <p:nvSpPr>
            <p:cNvPr id="1539085" name="Line 13"/>
            <p:cNvSpPr>
              <a:spLocks noChangeAspect="1" noChangeShapeType="1"/>
            </p:cNvSpPr>
            <p:nvPr/>
          </p:nvSpPr>
          <p:spPr bwMode="auto">
            <a:xfrm flipH="1" flipV="1">
              <a:off x="5280" y="3636"/>
              <a:ext cx="282" cy="330"/>
            </a:xfrm>
            <a:prstGeom prst="line">
              <a:avLst/>
            </a:prstGeom>
            <a:noFill/>
            <a:ln w="9525">
              <a:solidFill>
                <a:srgbClr val="00CC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39086" name="Line 14"/>
            <p:cNvSpPr>
              <a:spLocks noChangeAspect="1" noChangeShapeType="1"/>
            </p:cNvSpPr>
            <p:nvPr/>
          </p:nvSpPr>
          <p:spPr bwMode="auto">
            <a:xfrm flipH="1" flipV="1">
              <a:off x="5310" y="3348"/>
              <a:ext cx="252" cy="606"/>
            </a:xfrm>
            <a:prstGeom prst="line">
              <a:avLst/>
            </a:prstGeom>
            <a:noFill/>
            <a:ln w="9525">
              <a:solidFill>
                <a:srgbClr val="FF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39087" name="Line 15"/>
            <p:cNvSpPr>
              <a:spLocks noChangeAspect="1" noChangeShapeType="1"/>
            </p:cNvSpPr>
            <p:nvPr/>
          </p:nvSpPr>
          <p:spPr bwMode="auto">
            <a:xfrm flipH="1" flipV="1">
              <a:off x="5304" y="3444"/>
              <a:ext cx="264" cy="522"/>
            </a:xfrm>
            <a:prstGeom prst="line">
              <a:avLst/>
            </a:prstGeom>
            <a:noFill/>
            <a:ln w="9525">
              <a:solidFill>
                <a:srgbClr val="0066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39088" name="Text Box 16"/>
          <p:cNvSpPr txBox="1">
            <a:spLocks noChangeArrowheads="1"/>
          </p:cNvSpPr>
          <p:nvPr/>
        </p:nvSpPr>
        <p:spPr bwMode="auto">
          <a:xfrm>
            <a:off x="152400" y="4876800"/>
            <a:ext cx="3817938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600" b="0" i="0" dirty="0">
                <a:solidFill>
                  <a:schemeClr val="accent2"/>
                </a:solidFill>
                <a:latin typeface="Arial" pitchFamily="34" charset="0"/>
              </a:rPr>
              <a:t>Neoclassical levels determined from GTC-Neo:</a:t>
            </a:r>
            <a:r>
              <a:rPr lang="en-US" sz="1600" b="0" i="0" dirty="0">
                <a:solidFill>
                  <a:srgbClr val="008080"/>
                </a:solidFill>
                <a:latin typeface="Arial" pitchFamily="34" charset="0"/>
              </a:rPr>
              <a:t> includes finite banana width effects (non-local)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sz="1100" b="0" i="0" dirty="0">
              <a:solidFill>
                <a:srgbClr val="008080"/>
              </a:solidFill>
              <a:latin typeface="Arial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sz="1600" dirty="0">
                <a:solidFill>
                  <a:srgbClr val="CC3300"/>
                </a:solidFill>
                <a:latin typeface="Arial" pitchFamily="34" charset="0"/>
              </a:rPr>
              <a:t>Need BES to confirm conclusions</a:t>
            </a:r>
            <a:endParaRPr lang="en-US" sz="1800" dirty="0">
              <a:solidFill>
                <a:srgbClr val="CC3300"/>
              </a:solidFill>
              <a:latin typeface="Arial" pitchFamily="34" charset="0"/>
            </a:endParaRPr>
          </a:p>
        </p:txBody>
      </p:sp>
      <p:sp>
        <p:nvSpPr>
          <p:cNvPr id="1539089" name="Text Box 17"/>
          <p:cNvSpPr txBox="1">
            <a:spLocks noChangeArrowheads="1"/>
          </p:cNvSpPr>
          <p:nvPr/>
        </p:nvSpPr>
        <p:spPr bwMode="auto">
          <a:xfrm>
            <a:off x="5014913" y="1066800"/>
            <a:ext cx="4002087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600" b="0" i="0">
                <a:solidFill>
                  <a:srgbClr val="CC3300"/>
                </a:solidFill>
                <a:latin typeface="Arial" pitchFamily="34" charset="0"/>
              </a:rPr>
              <a:t>Linear GS2 calculations indicate possible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600" b="0" i="0">
                <a:solidFill>
                  <a:srgbClr val="CC3300"/>
                </a:solidFill>
                <a:latin typeface="Arial" pitchFamily="34" charset="0"/>
              </a:rPr>
              <a:t>suppression of low-k turbulence by ExB shear during H-phase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600" b="0" i="0">
                <a:solidFill>
                  <a:srgbClr val="CC3300"/>
                </a:solidFill>
                <a:latin typeface="Arial" pitchFamily="34" charset="0"/>
              </a:rPr>
              <a:t> </a:t>
            </a:r>
            <a:r>
              <a:rPr lang="en-US" sz="1600" b="0" i="0">
                <a:solidFill>
                  <a:schemeClr val="accent2"/>
                </a:solidFill>
                <a:latin typeface="Arial" pitchFamily="34" charset="0"/>
              </a:rPr>
              <a:t>- Supported by non-linear GTC results</a:t>
            </a:r>
          </a:p>
        </p:txBody>
      </p:sp>
      <p:sp>
        <p:nvSpPr>
          <p:cNvPr id="1539090" name="Text Box 18"/>
          <p:cNvSpPr txBox="1">
            <a:spLocks noChangeArrowheads="1"/>
          </p:cNvSpPr>
          <p:nvPr/>
        </p:nvSpPr>
        <p:spPr bwMode="auto">
          <a:xfrm>
            <a:off x="3978275" y="5749925"/>
            <a:ext cx="4937125" cy="650875"/>
          </a:xfrm>
          <a:prstGeom prst="rect">
            <a:avLst/>
          </a:prstGeom>
          <a:solidFill>
            <a:srgbClr val="DDDDDD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800" b="0" i="0">
                <a:solidFill>
                  <a:schemeClr val="tx1"/>
                </a:solidFill>
                <a:latin typeface="Symbol" pitchFamily="18" charset="2"/>
              </a:rPr>
              <a:t>c</a:t>
            </a:r>
            <a:r>
              <a:rPr lang="en-US" sz="1800" b="0" i="0" baseline="-25000">
                <a:solidFill>
                  <a:schemeClr val="tx1"/>
                </a:solidFill>
                <a:latin typeface="Arial" pitchFamily="34" charset="0"/>
              </a:rPr>
              <a:t>i</a:t>
            </a:r>
            <a:r>
              <a:rPr lang="en-US" sz="1800" b="0" i="0">
                <a:solidFill>
                  <a:schemeClr val="tx1"/>
                </a:solidFill>
                <a:latin typeface="Arial" pitchFamily="34" charset="0"/>
              </a:rPr>
              <a:t> routinely anomalous in high density L-modes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800" b="0" i="0">
                <a:solidFill>
                  <a:schemeClr val="tx1"/>
                </a:solidFill>
                <a:latin typeface="Arial" pitchFamily="34" charset="0"/>
              </a:rPr>
              <a:t>  (</a:t>
            </a:r>
            <a:r>
              <a:rPr lang="en-US" sz="1800" b="0" i="0">
                <a:solidFill>
                  <a:schemeClr val="tx1"/>
                </a:solidFill>
                <a:latin typeface="Symbol" pitchFamily="18" charset="2"/>
              </a:rPr>
              <a:t>g</a:t>
            </a:r>
            <a:r>
              <a:rPr lang="en-US" sz="1800" b="0" i="0" baseline="-25000">
                <a:solidFill>
                  <a:schemeClr val="tx1"/>
                </a:solidFill>
                <a:latin typeface="Arial" pitchFamily="34" charset="0"/>
              </a:rPr>
              <a:t>lin, ITB</a:t>
            </a:r>
            <a:r>
              <a:rPr lang="en-US" sz="1800" b="0" i="0">
                <a:solidFill>
                  <a:schemeClr val="tx1"/>
                </a:solidFill>
                <a:latin typeface="Arial" pitchFamily="34" charset="0"/>
              </a:rPr>
              <a:t> &gt; </a:t>
            </a:r>
            <a:r>
              <a:rPr lang="en-US" sz="1800" b="0" i="0">
                <a:solidFill>
                  <a:schemeClr val="tx1"/>
                </a:solidFill>
                <a:latin typeface="Symbol" pitchFamily="18" charset="2"/>
              </a:rPr>
              <a:t>g</a:t>
            </a:r>
            <a:r>
              <a:rPr lang="en-US" sz="1800" b="0" i="0" baseline="-25000">
                <a:solidFill>
                  <a:schemeClr val="tx1"/>
                </a:solidFill>
                <a:latin typeface="Arial" pitchFamily="34" charset="0"/>
              </a:rPr>
              <a:t>ExB</a:t>
            </a:r>
            <a:r>
              <a:rPr lang="en-US" sz="1800" b="0" i="0">
                <a:solidFill>
                  <a:schemeClr val="tx1"/>
                </a:solidFill>
                <a:latin typeface="Arial" pitchFamily="34" charset="0"/>
              </a:rPr>
              <a:t>)</a:t>
            </a:r>
          </a:p>
        </p:txBody>
      </p:sp>
      <p:sp>
        <p:nvSpPr>
          <p:cNvPr id="1539091" name="Text Box 19"/>
          <p:cNvSpPr txBox="1">
            <a:spLocks noChangeAspect="1" noChangeArrowheads="1"/>
          </p:cNvSpPr>
          <p:nvPr/>
        </p:nvSpPr>
        <p:spPr bwMode="auto">
          <a:xfrm>
            <a:off x="2852738" y="4594225"/>
            <a:ext cx="2208212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400" b="0" i="0">
                <a:solidFill>
                  <a:schemeClr val="tx1"/>
                </a:solidFill>
                <a:latin typeface="Arial" pitchFamily="34" charset="0"/>
              </a:rPr>
              <a:t>Neoclassical (r/a=0.5-0.8)</a:t>
            </a:r>
          </a:p>
        </p:txBody>
      </p: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5056188" y="2286000"/>
            <a:ext cx="3681412" cy="3311525"/>
            <a:chOff x="3265" y="1633"/>
            <a:chExt cx="2319" cy="2086"/>
          </a:xfrm>
        </p:grpSpPr>
        <p:pic>
          <p:nvPicPr>
            <p:cNvPr id="1539093" name="Picture 21"/>
            <p:cNvPicPr preferRelativeResize="0">
              <a:picLocks noChangeAspect="1" noChangeArrowheads="1"/>
            </p:cNvPicPr>
            <p:nvPr/>
          </p:nvPicPr>
          <p:blipFill>
            <a:blip r:embed="rId4" cstate="print"/>
            <a:srcRect r="5463" b="1418"/>
            <a:stretch>
              <a:fillRect/>
            </a:stretch>
          </p:blipFill>
          <p:spPr bwMode="auto">
            <a:xfrm>
              <a:off x="3265" y="1633"/>
              <a:ext cx="2319" cy="208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1539094" name="Rectangle 22"/>
            <p:cNvSpPr>
              <a:spLocks noChangeArrowheads="1"/>
            </p:cNvSpPr>
            <p:nvPr/>
          </p:nvSpPr>
          <p:spPr bwMode="auto">
            <a:xfrm>
              <a:off x="3786" y="3240"/>
              <a:ext cx="792" cy="84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539095" name="Line 23"/>
          <p:cNvSpPr>
            <a:spLocks noChangeShapeType="1"/>
          </p:cNvSpPr>
          <p:nvPr/>
        </p:nvSpPr>
        <p:spPr bwMode="auto">
          <a:xfrm>
            <a:off x="2133600" y="2133600"/>
            <a:ext cx="1219200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 type="diamond" w="med" len="med"/>
            <a:tailEnd type="diamond" w="med" len="med"/>
          </a:ln>
          <a:effectLst/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39096" name="Text Box 24"/>
          <p:cNvSpPr txBox="1">
            <a:spLocks noChangeArrowheads="1"/>
          </p:cNvSpPr>
          <p:nvPr/>
        </p:nvSpPr>
        <p:spPr bwMode="auto">
          <a:xfrm>
            <a:off x="2362200" y="1928813"/>
            <a:ext cx="769938" cy="182562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buFontTx/>
              <a:buNone/>
            </a:pPr>
            <a:r>
              <a:rPr lang="en-US" i="0">
                <a:solidFill>
                  <a:srgbClr val="FF3300"/>
                </a:solidFill>
              </a:rPr>
              <a:t>BES range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18646" y="6230779"/>
            <a:ext cx="2153154" cy="246221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it-IT" sz="1000" i="0" dirty="0" smtClean="0">
                <a:solidFill>
                  <a:schemeClr val="tx1"/>
                </a:solidFill>
                <a:latin typeface="Arial Narrow" pitchFamily="34" charset="0"/>
              </a:rPr>
              <a:t>S. Kaye, Nucl. Fusion 47 (2007) 499–509</a:t>
            </a:r>
            <a:endParaRPr kumimoji="0" 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symb}&#10;\begin{document}&#10;$k_{\perp}\rho_s\lesssim 10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44"/>
  <p:tag name="PICTUREFILESIZE" val="199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symb}&#10;\begin{document}&#10;$k_{\perp}\rho_s\gtrsim 15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44"/>
  <p:tag name="PICTUREFILESIZE" val="2062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lnDef>
    <a:txDef>
      <a:spPr/>
      <a:bodyPr/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000" b="1" i="0" u="none" strike="noStrike" kern="1200" cap="none" spc="0" normalizeH="0" baseline="0" noProof="0" smtClean="0">
            <a:ln>
              <a:noFill/>
            </a:ln>
            <a:solidFill>
              <a:srgbClr val="1822CD"/>
            </a:solidFill>
            <a:effectLst/>
            <a:uLnTx/>
            <a:uFillTx/>
            <a:latin typeface="Helvetica" pitchFamily="34" charset="0"/>
            <a:ea typeface="+mn-ea"/>
            <a:cs typeface="Arial" charset="0"/>
          </a:defRPr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77102</TotalTime>
  <Words>13480</Words>
  <Application>Microsoft Office PowerPoint</Application>
  <PresentationFormat>On-screen Show (4:3)</PresentationFormat>
  <Paragraphs>2232</Paragraphs>
  <Slides>139</Slides>
  <Notes>74</Notes>
  <HiddenSlides>0</HiddenSlides>
  <MMClips>0</MMClips>
  <ScaleCrop>false</ScaleCrop>
  <HeadingPairs>
    <vt:vector size="8" baseType="variant"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139</vt:i4>
      </vt:variant>
    </vt:vector>
  </HeadingPairs>
  <TitlesOfParts>
    <vt:vector size="142" baseType="lpstr">
      <vt:lpstr>Blank Presentation</vt:lpstr>
      <vt:lpstr>???</vt:lpstr>
      <vt:lpstr>Equation</vt:lpstr>
      <vt:lpstr>Slide 1</vt:lpstr>
      <vt:lpstr>Agenda</vt:lpstr>
      <vt:lpstr>Outline</vt:lpstr>
      <vt:lpstr>NSTX Mission Elements</vt:lpstr>
      <vt:lpstr>Changes in program since 5 year plan proposal</vt:lpstr>
      <vt:lpstr>Slide 6</vt:lpstr>
      <vt:lpstr>Schedule for NSTX Upgrade elements (new CS + 2nd NBI)  has changed substantially since 5 year plan proposal</vt:lpstr>
      <vt:lpstr>Outline of Topical Areas and Research Goals (Aligned with NSTX Mission and ReNeW elements)</vt:lpstr>
      <vt:lpstr>Plasma initiation with small or no transformer is unique  challenge for ST-based Fusion Nuclear Science Facility</vt:lpstr>
      <vt:lpstr>Solenoid-Free Plasma Start-up and Ramp-up  Develop helicity injection and fast-wave heating for plasma current formation and ramp-up</vt:lpstr>
      <vt:lpstr>Achieved substantial progress on Coaxial Helicity Injection (CHI) and fast wave heating of low-current plasmas in 2010</vt:lpstr>
      <vt:lpstr>Lithium and Boundary Physics   Assess lithium PFCs, develop high-flux-expansion divertors, understand edge transport/stability</vt:lpstr>
      <vt:lpstr>NSTX is a world leader in assessing lithium plasma facing components as a possible PMI solution for magnetic fusion</vt:lpstr>
      <vt:lpstr>Operation with outer strike-point on Mo LLD (coated with Li) compatible with high plasma performance, low impurities</vt:lpstr>
      <vt:lpstr>NSTX has contributed strongly to FY11 JRT    to characterize and understand divertor heat fluxes </vt:lpstr>
      <vt:lpstr>“Snowflake” divertor configuration provides significant divertor heat flux reduction and impurity screening</vt:lpstr>
      <vt:lpstr>Li wall coatings broaden pedestal profiles, suppress ELMs – consistent with peeling-ballooning theory</vt:lpstr>
      <vt:lpstr>Pedestal structure and underlying MHD/transport mechanisms being elucidated by FY11 JRT   effort</vt:lpstr>
      <vt:lpstr> Transport and Turbulence   Measure, understand, predict instabilities responsible for ST transport, project to next-steps</vt:lpstr>
      <vt:lpstr>L-H threshold experiments in NSTX have explored  a wide range of ITER and ST-relevant issues</vt:lpstr>
      <vt:lpstr>NSTX is continuing to explore the favorable  collisionality scaling ( 1/ne*) of ST energy confinement</vt:lpstr>
      <vt:lpstr>New BES commissioned in 2010:  observed decrease in  fluctuations at L-H transition from edge to core regions </vt:lpstr>
      <vt:lpstr>NSTX turbulence measurements and simulations are advancing the understanding of the collisionality scaling of tE</vt:lpstr>
      <vt:lpstr>Momentum transport may be   best probe of low-k turbulence</vt:lpstr>
      <vt:lpstr>Macroscopic Stability   Develop predictive capability for accessing, controlling, sustaining very high plasma pressure</vt:lpstr>
      <vt:lpstr>Resistive Wall Mode (RWM) stability depends on  thermal kinetic resonances and fast-ion content (R09-1)</vt:lpstr>
      <vt:lpstr>Slide 27</vt:lpstr>
      <vt:lpstr>Measure of the marginal island width gives  information on small island stabilizing physics</vt:lpstr>
      <vt:lpstr>Generalized theory of Neoclassical Toroidal Velocity (NTV) developed, linked to Ideal Perturbed Equilibrium Code (IPEC)</vt:lpstr>
      <vt:lpstr>NSTX is addressing disruption physics for ITER and FNSF</vt:lpstr>
      <vt:lpstr>Energetic Particle Physics   Establish predictive capability for fast-ion transport caused by *AE for ST, burning plasma</vt:lpstr>
      <vt:lpstr>TAE-avalanche induced neutron rate drop modeled  successfully using NOVA and ORBIT codes (R09-2)</vt:lpstr>
      <vt:lpstr>Global Alfven Eigenmodes (GAE) candidate to explain high core electron thermal transport rates in NBI-heated H-modes </vt:lpstr>
      <vt:lpstr>Wave Heating and Current Drive   Demonstrate reliable wave heating and CD to enable advanced operating scenarios</vt:lpstr>
      <vt:lpstr>Antenna upgrades performed in 2009  significantly improved HHFW heating performance</vt:lpstr>
      <vt:lpstr>Self-consistent finite-orbit-width (FOW) ORBIT-RF/AORSA improves agreement with FIDA data for NBI+HHFW plasmas</vt:lpstr>
      <vt:lpstr>3-D AORSA full-wave model with 2-D wall boundary predicts large ERF following magnetic field near top &amp; bottom of NSTX</vt:lpstr>
      <vt:lpstr> Advanced Scenarios and Control   Establish high-performance integrated scenarios and the necessary control capabilities</vt:lpstr>
      <vt:lpstr>In 2009-10, NSTX demonstrated sustained high-elongation configurations over a range of currents and fields (R09-3)</vt:lpstr>
      <vt:lpstr>NSTX is exploring stability impact of higher aspect ratio and elongation, and profiles in preparation for Upgrade, FNSF</vt:lpstr>
      <vt:lpstr>High confinement H-Mode regime obtained with lithium High Performance ST-FNSF/Pilot Plant level confinement: H98y2 &lt; 1.7 </vt:lpstr>
      <vt:lpstr>Toroidal Alfven Eigenmodes (TAE) can strongly modify  NBI current profile – important for FNSF, ITER-AT (R09-2)</vt:lpstr>
      <vt:lpstr>ELM pacing developed with pulsed non-resonant fields,vertical jogs – useful for controlling impurities</vt:lpstr>
      <vt:lpstr>Activities in support of ITER   Utilize unique ST/NSTX parameters and capabilities to extend tokamak understanding for ITER</vt:lpstr>
      <vt:lpstr>NSTX Participation in ITPA Joint Experiments and Activities</vt:lpstr>
      <vt:lpstr>Slide 46</vt:lpstr>
      <vt:lpstr>Slide 47</vt:lpstr>
      <vt:lpstr>NSTX successfully completed annual research milestones and is prepared to complete upcoming FY11-12 milestones  ( blue = completed, red = ongoing/future, green = incremental )</vt:lpstr>
      <vt:lpstr>Plans for FY2012-13 analysis and research</vt:lpstr>
      <vt:lpstr>Planning for FY2013 NSTX collaboration</vt:lpstr>
      <vt:lpstr>Summary: NSTX is contributing strongly to basis of ST-FNSF, advancing PMI solutions, supporting toroidal physics, ITER</vt:lpstr>
      <vt:lpstr>Start-up and Ramp-up Supplemental Slides</vt:lpstr>
      <vt:lpstr>Transient CHI: Axisymmetric reconnection leads to formation of closed flux surfaces</vt:lpstr>
      <vt:lpstr>Coaxial Helicity Injection (CHI) has Produced Substantial  Flux Savings and Scales Favorably with Size and BT</vt:lpstr>
      <vt:lpstr>In 2008, low Z impurities limited the  ability to ramp-up a CHI discharge with central solenoid</vt:lpstr>
      <vt:lpstr>Absorber Coils Suppressed Arcs in Upper Divertor and Reduced Influx of Oxygen Impurities</vt:lpstr>
      <vt:lpstr>TSC Simulations Show Increasing Current  Multiplication as TF is Increased (NSTX geometry)</vt:lpstr>
      <vt:lpstr>TSC Simulations Show 600kA CHI Start-up Capability in NSTX as TF is Increased to 1T </vt:lpstr>
      <vt:lpstr>Lithium Research Supplemental Slides</vt:lpstr>
      <vt:lpstr>Solid lithium surface coatings pump D, increase confinement, stored energy, and pulse length, and eliminate ELMs</vt:lpstr>
      <vt:lpstr>With lithium coating pumping, deuteron inventory is  constant or even decreasing, C accumulates, Li saturates</vt:lpstr>
      <vt:lpstr>NSTX contributed unique Li data to FY09 joint research milestone on "...particle control and hydrogenic fuel retention in tokamaks”</vt:lpstr>
      <vt:lpstr>Gas balance retention measurements correlate with in-situ PMI surface science measurements</vt:lpstr>
      <vt:lpstr>2010:  LLD Loaded With Lithium Using LITER</vt:lpstr>
      <vt:lpstr>Overview and chronology of LLD results and plans</vt:lpstr>
      <vt:lpstr>FY10 Li /LLD operational summary</vt:lpstr>
      <vt:lpstr>LLD pumping similar above or below Li melting temperature</vt:lpstr>
      <vt:lpstr>Higher local electron temperature during LLD melting sequence despite increased fueling</vt:lpstr>
      <vt:lpstr>LLD surface was not pure Li</vt:lpstr>
      <vt:lpstr>Full metal wall data from LTX shows thin liquid film  reacts rapidly with residual/background gasses</vt:lpstr>
      <vt:lpstr>Lab analysis of NSTX exposed samples (Purdue U.) </vt:lpstr>
      <vt:lpstr>MAPP probe will be installed for FY11-12</vt:lpstr>
      <vt:lpstr>New diagnostics will be used to investigate relationship between Li-conditioned surface composition &amp; plasma behavior (R12-1)</vt:lpstr>
      <vt:lpstr>Lithium Technology developed for NSTX needs</vt:lpstr>
      <vt:lpstr>Boundary Physics Supplemental Slides</vt:lpstr>
      <vt:lpstr>Partial divertor detachment (PDD) and associated heat flux reduction achieved with D2 divertor gas puffing</vt:lpstr>
      <vt:lpstr>Snowflake divertor studies inform divertor solutions for NSTX-U, future high power density tokamaks</vt:lpstr>
      <vt:lpstr>Good H-mode confinement with reduced impurities and outer strike point detachment with snowflake divertor</vt:lpstr>
      <vt:lpstr>Pedestal / SOL turbulence measurements and modeling contributing to edge transport and L-H transition studies</vt:lpstr>
      <vt:lpstr>NSTX gas fueling locations and turn-off time-scales</vt:lpstr>
      <vt:lpstr>SGI fueling results in higher fueling  efficiency, lower edge neutral pressure</vt:lpstr>
      <vt:lpstr>SGI-only fueling scenario with  steady-state ion inventory developed</vt:lpstr>
      <vt:lpstr>Transport and Turbulence Supplemental Slides</vt:lpstr>
      <vt:lpstr>ETG turbulence proposed as possible cause of anomalous electron transport</vt:lpstr>
      <vt:lpstr>Reversed shear suppresses mode growth even at supercritical ETG gradients during e-ITBs</vt:lpstr>
      <vt:lpstr>Nonlinear GYRO Simulations of NSTX Reversed Shear Show Strong Up-Shift of Critical Gradient for ETG Turbulence</vt:lpstr>
      <vt:lpstr>Large Density Gradient Induced by an ELM Event</vt:lpstr>
      <vt:lpstr>Correlation Found between Reduction of Turbulence Spectral Density and Improvement of Plasma Thermal Confinement</vt:lpstr>
      <vt:lpstr>Poloidal CHERs detection planes and viewing sightlines</vt:lpstr>
      <vt:lpstr>Poloidal velocity dependence on field consistent w/ predicted  neoclassical trends, magnitudes differ by ~ factor of 2 </vt:lpstr>
      <vt:lpstr>Experimental neon diffusivity in  agreement with neoclassical models</vt:lpstr>
      <vt:lpstr>Core impurity diffusivity can be affected  by rotation in NSTX (×10-100 static DNeo)</vt:lpstr>
      <vt:lpstr>Impurity Transport Studies will Exploit New Diagnostics and Modeling Capabilities (R11-1, 2012 JRT)</vt:lpstr>
      <vt:lpstr>Lithium concentration in plasma core  remains very low compared to higher-Z carbon</vt:lpstr>
      <vt:lpstr>Preliminary: XGC0 Kinetic neoclassical transport  calculations being used to model, interpret lithium transport</vt:lpstr>
      <vt:lpstr>High-frequency core GAE electromagnetic fluctuations  can apparently cause large core electron transport</vt:lpstr>
      <vt:lpstr>Measuring micro-tearing  turbulence with high-k scattering system</vt:lpstr>
      <vt:lpstr>Preliminary Design of the New  High-k Scattering System for NSTX-Upgrade</vt:lpstr>
      <vt:lpstr>Ion Transport Typically Found to be Near Neoclassical  in H-mode Plasmas</vt:lpstr>
      <vt:lpstr>Macroscopic Stability Supplemental Slides</vt:lpstr>
      <vt:lpstr>Use of combined Br + Bp RWM sensor n= 1 feedback yields best reduction of n = 1 field amplitude / improved stability</vt:lpstr>
      <vt:lpstr>RWM Br sensor n = 1 feedback phase variation shows clear settings for improved feedback when combined with Bp sensors</vt:lpstr>
      <vt:lpstr>RWM feedback using upper/lower Bp and BR sensors modeled and compared to experiment</vt:lpstr>
      <vt:lpstr>FY11-12: NSTX will contribute to disruption mitigation research  optimum Massive Gas Injection (MGI) locations for ITER</vt:lpstr>
      <vt:lpstr>Plan for Integration of Diagnostics  and Resulting Data for MGI Experiments</vt:lpstr>
      <vt:lpstr>Proposed Nonaxisymmetric Control Coil (NCC) Expand Control Capabilities, Understanding of 3D Effects</vt:lpstr>
      <vt:lpstr>Energetic Particle Physics Supplemental Slides</vt:lpstr>
      <vt:lpstr>Observation of Global Alfven Eigenmodes in NSTX</vt:lpstr>
      <vt:lpstr>HYM simulations of GAE mode structure compare  favorably with NSTX experimental measurements</vt:lpstr>
      <vt:lpstr>Summary of “Numerical Modeling of  NBI-Driven Sub-Cyclotron Frequency Modes in NSTX”</vt:lpstr>
      <vt:lpstr>Wave Heating and Current Drive Supplemental Slides</vt:lpstr>
      <vt:lpstr>Slide 112</vt:lpstr>
      <vt:lpstr>HHFW double end-fed upgrade was installed in 2009, shifted ground from end to strap center to increase maximum PRF</vt:lpstr>
      <vt:lpstr>Slide 114</vt:lpstr>
      <vt:lpstr>Slide 115</vt:lpstr>
      <vt:lpstr>Slide 116</vt:lpstr>
      <vt:lpstr>Double-fed HHFW antenna operation improved with time in 2009, but degraded over time in 2010</vt:lpstr>
      <vt:lpstr>TRANSP-TORIC simulation with no RF coupling losses predicts ~180 kA Bootstrap CD + ~120 kA RFCD</vt:lpstr>
      <vt:lpstr>Slide 119</vt:lpstr>
      <vt:lpstr>Slide 120</vt:lpstr>
      <vt:lpstr>Advanced Scenarios and Control Supplemental Slides</vt:lpstr>
      <vt:lpstr>bN Controller Implemented Using  NB Modulations and rtEFIT bN</vt:lpstr>
      <vt:lpstr>Improvements to the Shape Controller Will Allow Higher Performance Scenarios and Reduce Development Time.</vt:lpstr>
      <vt:lpstr>Control of 4 Strike Points (SP)  Developed To Support LLD Experiments</vt:lpstr>
      <vt:lpstr>New Capability for Experimental System ID:  Closed Loop Auto-tune with Relay Feedback</vt:lpstr>
      <vt:lpstr>Developing a Better Reatime dZ/dt Estimator For Improved Vertical Control  in 2011 &amp; 12</vt:lpstr>
      <vt:lpstr>Challenge of Snowflake:  finding and controlling 2nd X-point</vt:lpstr>
      <vt:lpstr>Slide 128</vt:lpstr>
      <vt:lpstr>Development of Real-Time NB Control  Enables N and Rotation Control</vt:lpstr>
      <vt:lpstr>ITER Support Supplemental Slides</vt:lpstr>
      <vt:lpstr>NSTX researchers led ITER Task Agreement on the study of error fields using Ideal Perturbed Equilibrium Code (IPEC)</vt:lpstr>
      <vt:lpstr>Measurements Outside TF Coil Could Identify  Some Manufacturing and Assembly Defects</vt:lpstr>
      <vt:lpstr>Planned Partial Flux Loops in ITER Can Be Used to Characterize Field Errors from PF Coils</vt:lpstr>
      <vt:lpstr>NSTX Upgrade, ST-FNSF/Pilot Supplemental Slides</vt:lpstr>
      <vt:lpstr>Access to reduced collisionality is needed to understand  underlying causes of ST transport, scaling to next-steps</vt:lpstr>
      <vt:lpstr>Increased auxiliary heating and current drive are needed to fully exploit increased field, current, and pulse duration </vt:lpstr>
      <vt:lpstr>Non-inductive ramp-up to ~0.4MA possible with RF + new CS,  ramp-up to ~1MA possible with new CS + more tangential 2nd NBI</vt:lpstr>
      <vt:lpstr>NSTX Upgrade reference operating scenarios highlight major research capabilities and needs of Upgrade</vt:lpstr>
      <vt:lpstr>Some ST FNSF/Pilot design features:</vt:lpstr>
    </vt:vector>
  </TitlesOfParts>
  <Company>Princeton Plasma Physics Laboratory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NSTX presentation</dc:title>
  <dc:creator>NSTX team member</dc:creator>
  <cp:lastModifiedBy>jmenard</cp:lastModifiedBy>
  <cp:revision>13234</cp:revision>
  <dcterms:created xsi:type="dcterms:W3CDTF">2003-10-01T16:23:57Z</dcterms:created>
  <dcterms:modified xsi:type="dcterms:W3CDTF">2011-06-01T20:53:09Z</dcterms:modified>
</cp:coreProperties>
</file>