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4" r:id="rId2"/>
    <p:sldMasterId id="2147483666" r:id="rId3"/>
    <p:sldMasterId id="2147483679" r:id="rId4"/>
  </p:sldMasterIdLst>
  <p:notesMasterIdLst>
    <p:notesMasterId r:id="rId29"/>
  </p:notesMasterIdLst>
  <p:handoutMasterIdLst>
    <p:handoutMasterId r:id="rId30"/>
  </p:handoutMasterIdLst>
  <p:sldIdLst>
    <p:sldId id="1467" r:id="rId5"/>
    <p:sldId id="1599" r:id="rId6"/>
    <p:sldId id="1620" r:id="rId7"/>
    <p:sldId id="1604" r:id="rId8"/>
    <p:sldId id="1605" r:id="rId9"/>
    <p:sldId id="1621" r:id="rId10"/>
    <p:sldId id="1622" r:id="rId11"/>
    <p:sldId id="1623" r:id="rId12"/>
    <p:sldId id="1624" r:id="rId13"/>
    <p:sldId id="1626" r:id="rId14"/>
    <p:sldId id="1606" r:id="rId15"/>
    <p:sldId id="1625" r:id="rId16"/>
    <p:sldId id="1612" r:id="rId17"/>
    <p:sldId id="1616" r:id="rId18"/>
    <p:sldId id="1617" r:id="rId19"/>
    <p:sldId id="1618" r:id="rId20"/>
    <p:sldId id="1615" r:id="rId21"/>
    <p:sldId id="1614" r:id="rId22"/>
    <p:sldId id="1609" r:id="rId23"/>
    <p:sldId id="1610" r:id="rId24"/>
    <p:sldId id="1608" r:id="rId25"/>
    <p:sldId id="1600" r:id="rId26"/>
    <p:sldId id="1607" r:id="rId27"/>
    <p:sldId id="1602" r:id="rId28"/>
  </p:sldIdLst>
  <p:sldSz cx="9144000" cy="6858000" type="screen4x3"/>
  <p:notesSz cx="6934200" cy="9220200"/>
  <p:defaultTextStyle>
    <a:defPPr>
      <a:defRPr lang="en-US"/>
    </a:defPPr>
    <a:lvl1pPr algn="l" rtl="0" fontAlgn="base">
      <a:spcBef>
        <a:spcPct val="20000"/>
      </a:spcBef>
      <a:spcAft>
        <a:spcPct val="0"/>
      </a:spcAft>
      <a:buChar char="•"/>
      <a:defRPr sz="1200" kern="1200">
        <a:solidFill>
          <a:srgbClr val="1822CD"/>
        </a:solidFill>
        <a:latin typeface="Helvetica" pitchFamily="34" charset="0"/>
        <a:ea typeface="+mn-ea"/>
        <a:cs typeface="+mn-cs"/>
      </a:defRPr>
    </a:lvl1pPr>
    <a:lvl2pPr marL="457200" algn="l" rtl="0" fontAlgn="base">
      <a:spcBef>
        <a:spcPct val="20000"/>
      </a:spcBef>
      <a:spcAft>
        <a:spcPct val="0"/>
      </a:spcAft>
      <a:buChar char="•"/>
      <a:defRPr sz="1200" kern="1200">
        <a:solidFill>
          <a:srgbClr val="1822CD"/>
        </a:solidFill>
        <a:latin typeface="Helvetica" pitchFamily="34" charset="0"/>
        <a:ea typeface="+mn-ea"/>
        <a:cs typeface="+mn-cs"/>
      </a:defRPr>
    </a:lvl2pPr>
    <a:lvl3pPr marL="914400" algn="l" rtl="0" fontAlgn="base">
      <a:spcBef>
        <a:spcPct val="20000"/>
      </a:spcBef>
      <a:spcAft>
        <a:spcPct val="0"/>
      </a:spcAft>
      <a:buChar char="•"/>
      <a:defRPr sz="1200" kern="1200">
        <a:solidFill>
          <a:srgbClr val="1822CD"/>
        </a:solidFill>
        <a:latin typeface="Helvetica" pitchFamily="34" charset="0"/>
        <a:ea typeface="+mn-ea"/>
        <a:cs typeface="+mn-cs"/>
      </a:defRPr>
    </a:lvl3pPr>
    <a:lvl4pPr marL="1371600" algn="l" rtl="0" fontAlgn="base">
      <a:spcBef>
        <a:spcPct val="20000"/>
      </a:spcBef>
      <a:spcAft>
        <a:spcPct val="0"/>
      </a:spcAft>
      <a:buChar char="•"/>
      <a:defRPr sz="1200" kern="1200">
        <a:solidFill>
          <a:srgbClr val="1822CD"/>
        </a:solidFill>
        <a:latin typeface="Helvetica" pitchFamily="34" charset="0"/>
        <a:ea typeface="+mn-ea"/>
        <a:cs typeface="+mn-cs"/>
      </a:defRPr>
    </a:lvl4pPr>
    <a:lvl5pPr marL="1828800" algn="l" rtl="0" fontAlgn="base">
      <a:spcBef>
        <a:spcPct val="20000"/>
      </a:spcBef>
      <a:spcAft>
        <a:spcPct val="0"/>
      </a:spcAft>
      <a:buChar char="•"/>
      <a:defRPr sz="1200" kern="1200">
        <a:solidFill>
          <a:srgbClr val="1822CD"/>
        </a:solidFill>
        <a:latin typeface="Helvetica" pitchFamily="34" charset="0"/>
        <a:ea typeface="+mn-ea"/>
        <a:cs typeface="+mn-cs"/>
      </a:defRPr>
    </a:lvl5pPr>
    <a:lvl6pPr marL="2286000" algn="l" defTabSz="914400" rtl="0" eaLnBrk="1" latinLnBrk="0" hangingPunct="1">
      <a:defRPr sz="1200" kern="1200">
        <a:solidFill>
          <a:srgbClr val="1822CD"/>
        </a:solidFill>
        <a:latin typeface="Helvetica" pitchFamily="34" charset="0"/>
        <a:ea typeface="+mn-ea"/>
        <a:cs typeface="+mn-cs"/>
      </a:defRPr>
    </a:lvl6pPr>
    <a:lvl7pPr marL="2743200" algn="l" defTabSz="914400" rtl="0" eaLnBrk="1" latinLnBrk="0" hangingPunct="1">
      <a:defRPr sz="1200" kern="1200">
        <a:solidFill>
          <a:srgbClr val="1822CD"/>
        </a:solidFill>
        <a:latin typeface="Helvetica" pitchFamily="34" charset="0"/>
        <a:ea typeface="+mn-ea"/>
        <a:cs typeface="+mn-cs"/>
      </a:defRPr>
    </a:lvl7pPr>
    <a:lvl8pPr marL="3200400" algn="l" defTabSz="914400" rtl="0" eaLnBrk="1" latinLnBrk="0" hangingPunct="1">
      <a:defRPr sz="1200" kern="1200">
        <a:solidFill>
          <a:srgbClr val="1822CD"/>
        </a:solidFill>
        <a:latin typeface="Helvetica" pitchFamily="34" charset="0"/>
        <a:ea typeface="+mn-ea"/>
        <a:cs typeface="+mn-cs"/>
      </a:defRPr>
    </a:lvl8pPr>
    <a:lvl9pPr marL="3657600" algn="l" defTabSz="914400" rtl="0" eaLnBrk="1" latinLnBrk="0" hangingPunct="1">
      <a:defRPr sz="1200" kern="1200">
        <a:solidFill>
          <a:srgbClr val="1822CD"/>
        </a:solidFill>
        <a:latin typeface="Helvetic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Jack) Berkery" initials="JW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FF66"/>
    <a:srgbClr val="0000FF"/>
    <a:srgbClr val="CC00FF"/>
    <a:srgbClr val="FFFFCC"/>
    <a:srgbClr val="009900"/>
    <a:srgbClr val="FFFF99"/>
    <a:srgbClr val="CC0000"/>
    <a:srgbClr val="99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8" autoAdjust="0"/>
    <p:restoredTop sz="94359" autoAdjust="0"/>
  </p:normalViewPr>
  <p:slideViewPr>
    <p:cSldViewPr>
      <p:cViewPr varScale="1">
        <p:scale>
          <a:sx n="91" d="100"/>
          <a:sy n="91" d="100"/>
        </p:scale>
        <p:origin x="-521" y="-7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20"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2"/>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3" tIns="46167" rIns="92333" bIns="46167" numCol="1" anchor="t" anchorCtr="0" compatLnSpc="1">
            <a:prstTxWarp prst="textNoShape">
              <a:avLst/>
            </a:prstTxWarp>
          </a:bodyPr>
          <a:lstStyle>
            <a:lvl1pPr defTabSz="923761">
              <a:spcBef>
                <a:spcPct val="0"/>
              </a:spcBef>
              <a:buFontTx/>
              <a:buNone/>
              <a:defRPr>
                <a:solidFill>
                  <a:schemeClr val="tx1"/>
                </a:solidFill>
                <a:latin typeface="Times New Roman" pitchFamily="18" charset="0"/>
              </a:defRPr>
            </a:lvl1pPr>
          </a:lstStyle>
          <a:p>
            <a:endParaRPr lang="en-US"/>
          </a:p>
        </p:txBody>
      </p:sp>
      <p:sp>
        <p:nvSpPr>
          <p:cNvPr id="23555" name="Rectangle 3"/>
          <p:cNvSpPr>
            <a:spLocks noGrp="1" noChangeArrowheads="1"/>
          </p:cNvSpPr>
          <p:nvPr>
            <p:ph type="dt" sz="quarter" idx="1"/>
          </p:nvPr>
        </p:nvSpPr>
        <p:spPr bwMode="auto">
          <a:xfrm>
            <a:off x="3929063" y="2"/>
            <a:ext cx="3005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3" tIns="46167" rIns="92333" bIns="46167" numCol="1" anchor="t" anchorCtr="0" compatLnSpc="1">
            <a:prstTxWarp prst="textNoShape">
              <a:avLst/>
            </a:prstTxWarp>
          </a:bodyPr>
          <a:lstStyle>
            <a:lvl1pPr algn="r" defTabSz="923761">
              <a:spcBef>
                <a:spcPct val="0"/>
              </a:spcBef>
              <a:buFontTx/>
              <a:buNone/>
              <a:defRPr>
                <a:solidFill>
                  <a:schemeClr val="tx1"/>
                </a:solidFill>
                <a:latin typeface="Times New Roman" pitchFamily="18" charset="0"/>
              </a:defRPr>
            </a:lvl1pPr>
          </a:lstStyle>
          <a:p>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3" tIns="46167" rIns="92333" bIns="46167" numCol="1" anchor="b" anchorCtr="0" compatLnSpc="1">
            <a:prstTxWarp prst="textNoShape">
              <a:avLst/>
            </a:prstTxWarp>
          </a:bodyPr>
          <a:lstStyle>
            <a:lvl1pPr defTabSz="923761">
              <a:spcBef>
                <a:spcPct val="0"/>
              </a:spcBef>
              <a:buFontTx/>
              <a:buNone/>
              <a:defRPr>
                <a:solidFill>
                  <a:schemeClr val="tx1"/>
                </a:solidFill>
                <a:latin typeface="Times New Roman" pitchFamily="18" charset="0"/>
              </a:defRPr>
            </a:lvl1pPr>
          </a:lstStyle>
          <a:p>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3" tIns="46167" rIns="92333" bIns="46167" numCol="1" anchor="b" anchorCtr="0" compatLnSpc="1">
            <a:prstTxWarp prst="textNoShape">
              <a:avLst/>
            </a:prstTxWarp>
          </a:bodyPr>
          <a:lstStyle>
            <a:lvl1pPr algn="r" defTabSz="923761">
              <a:spcBef>
                <a:spcPct val="0"/>
              </a:spcBef>
              <a:buFontTx/>
              <a:buNone/>
              <a:defRPr>
                <a:solidFill>
                  <a:schemeClr val="tx1"/>
                </a:solidFill>
                <a:latin typeface="Times New Roman" pitchFamily="18" charset="0"/>
              </a:defRPr>
            </a:lvl1pPr>
          </a:lstStyle>
          <a:p>
            <a:fld id="{FF97EDBF-DAB4-477E-BB15-03AAFAEDCC5E}" type="slidenum">
              <a:rPr lang="en-US"/>
              <a:pPr/>
              <a:t>‹#›</a:t>
            </a:fld>
            <a:endParaRPr lang="en-US"/>
          </a:p>
        </p:txBody>
      </p:sp>
    </p:spTree>
    <p:extLst>
      <p:ext uri="{BB962C8B-B14F-4D97-AF65-F5344CB8AC3E}">
        <p14:creationId xmlns:p14="http://schemas.microsoft.com/office/powerpoint/2010/main" val="645400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spcBef>
                <a:spcPct val="0"/>
              </a:spcBef>
              <a:buFontTx/>
              <a:buNone/>
              <a:defRPr>
                <a:solidFill>
                  <a:schemeClr val="tx1"/>
                </a:solidFill>
                <a:latin typeface="Times New Roman" pitchFamily="18" charset="0"/>
              </a:defRPr>
            </a:lvl1pPr>
          </a:lstStyle>
          <a:p>
            <a:endParaRPr lang="en-US"/>
          </a:p>
        </p:txBody>
      </p:sp>
      <p:sp>
        <p:nvSpPr>
          <p:cNvPr id="30723" name="Rectangle 3"/>
          <p:cNvSpPr>
            <a:spLocks noGrp="1" noChangeArrowheads="1"/>
          </p:cNvSpPr>
          <p:nvPr>
            <p:ph type="dt" idx="1"/>
          </p:nvPr>
        </p:nvSpPr>
        <p:spPr bwMode="auto">
          <a:xfrm>
            <a:off x="3962402" y="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r">
              <a:spcBef>
                <a:spcPct val="0"/>
              </a:spcBef>
              <a:buFontTx/>
              <a:buNone/>
              <a:defRPr>
                <a:solidFill>
                  <a:schemeClr val="tx1"/>
                </a:solidFill>
                <a:latin typeface="Times New Roman" pitchFamily="18" charset="0"/>
              </a:defRPr>
            </a:lvl1pPr>
          </a:lstStyle>
          <a:p>
            <a:endParaRPr lang="en-US"/>
          </a:p>
        </p:txBody>
      </p:sp>
      <p:sp>
        <p:nvSpPr>
          <p:cNvPr id="30724" name="Rectangle 4"/>
          <p:cNvSpPr>
            <a:spLocks noGrp="1" noRot="1" noChangeAspect="1" noChangeArrowheads="1" noTextEdit="1"/>
          </p:cNvSpPr>
          <p:nvPr>
            <p:ph type="sldImg" idx="2"/>
          </p:nvPr>
        </p:nvSpPr>
        <p:spPr bwMode="auto">
          <a:xfrm>
            <a:off x="1135063" y="684213"/>
            <a:ext cx="4667250" cy="35004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5990" y="4413250"/>
            <a:ext cx="5102225"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b" anchorCtr="0" compatLnSpc="1">
            <a:prstTxWarp prst="textNoShape">
              <a:avLst/>
            </a:prstTxWarp>
          </a:bodyPr>
          <a:lstStyle>
            <a:lvl1pPr>
              <a:spcBef>
                <a:spcPct val="0"/>
              </a:spcBef>
              <a:buFontTx/>
              <a:buNone/>
              <a:defRPr>
                <a:solidFill>
                  <a:schemeClr val="tx1"/>
                </a:solidFill>
                <a:latin typeface="Times New Roman" pitchFamily="18" charset="0"/>
              </a:defRPr>
            </a:lvl1pPr>
          </a:lstStyle>
          <a:p>
            <a:endParaRPr lang="en-US"/>
          </a:p>
        </p:txBody>
      </p:sp>
      <p:sp>
        <p:nvSpPr>
          <p:cNvPr id="30727" name="Rectangle 7"/>
          <p:cNvSpPr>
            <a:spLocks noGrp="1" noChangeArrowheads="1"/>
          </p:cNvSpPr>
          <p:nvPr>
            <p:ph type="sldNum" sz="quarter" idx="5"/>
          </p:nvPr>
        </p:nvSpPr>
        <p:spPr bwMode="auto">
          <a:xfrm>
            <a:off x="3962402" y="87503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b" anchorCtr="0" compatLnSpc="1">
            <a:prstTxWarp prst="textNoShape">
              <a:avLst/>
            </a:prstTxWarp>
          </a:bodyPr>
          <a:lstStyle>
            <a:lvl1pPr algn="r">
              <a:spcBef>
                <a:spcPct val="0"/>
              </a:spcBef>
              <a:buFontTx/>
              <a:buNone/>
              <a:defRPr>
                <a:solidFill>
                  <a:schemeClr val="tx1"/>
                </a:solidFill>
                <a:latin typeface="Times New Roman" pitchFamily="18" charset="0"/>
              </a:defRPr>
            </a:lvl1pPr>
          </a:lstStyle>
          <a:p>
            <a:fld id="{8D3C0642-66A5-4F41-8DBE-5CDCF081052C}" type="slidenum">
              <a:rPr lang="en-US"/>
              <a:pPr/>
              <a:t>‹#›</a:t>
            </a:fld>
            <a:endParaRPr lang="en-US"/>
          </a:p>
        </p:txBody>
      </p:sp>
    </p:spTree>
    <p:extLst>
      <p:ext uri="{BB962C8B-B14F-4D97-AF65-F5344CB8AC3E}">
        <p14:creationId xmlns:p14="http://schemas.microsoft.com/office/powerpoint/2010/main" val="41408220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59E3E5D7-70FF-4193-992F-E1008B3CBCA1}" type="slidenum">
              <a:rPr lang="en-US" smtClean="0"/>
              <a:pPr>
                <a:defRPr/>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9DEDD4D-D602-4DBD-8A49-57E0433C7F7C}" type="slidenum">
              <a:rPr lang="en-US"/>
              <a:pPr/>
              <a:t>‹#›</a:t>
            </a:fld>
            <a:endParaRPr lang="en-US"/>
          </a:p>
        </p:txBody>
      </p:sp>
    </p:spTree>
    <p:extLst>
      <p:ext uri="{BB962C8B-B14F-4D97-AF65-F5344CB8AC3E}">
        <p14:creationId xmlns:p14="http://schemas.microsoft.com/office/powerpoint/2010/main" val="420258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AE268DE-F9DE-4BB0-9822-7C866F432CED}" type="slidenum">
              <a:rPr lang="en-US"/>
              <a:pPr/>
              <a:t>‹#›</a:t>
            </a:fld>
            <a:endParaRPr lang="en-US"/>
          </a:p>
        </p:txBody>
      </p:sp>
    </p:spTree>
    <p:extLst>
      <p:ext uri="{BB962C8B-B14F-4D97-AF65-F5344CB8AC3E}">
        <p14:creationId xmlns:p14="http://schemas.microsoft.com/office/powerpoint/2010/main" val="319698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875"/>
            <a:ext cx="2286000" cy="615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875"/>
            <a:ext cx="6705600" cy="615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E612BD5-B59C-4A72-9882-AA8D91E0FC68}" type="slidenum">
              <a:rPr lang="en-US"/>
              <a:pPr/>
              <a:t>‹#›</a:t>
            </a:fld>
            <a:endParaRPr lang="en-US"/>
          </a:p>
        </p:txBody>
      </p:sp>
    </p:spTree>
    <p:extLst>
      <p:ext uri="{BB962C8B-B14F-4D97-AF65-F5344CB8AC3E}">
        <p14:creationId xmlns:p14="http://schemas.microsoft.com/office/powerpoint/2010/main" val="374503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875"/>
            <a:ext cx="9144000" cy="8159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8763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 y="3771900"/>
            <a:ext cx="8763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82000" y="6653213"/>
            <a:ext cx="762000" cy="152400"/>
          </a:xfrm>
        </p:spPr>
        <p:txBody>
          <a:bodyPr/>
          <a:lstStyle>
            <a:lvl1pPr>
              <a:defRPr/>
            </a:lvl1pPr>
          </a:lstStyle>
          <a:p>
            <a:fld id="{8A9B8F08-319A-4FE7-81C7-0E6B5396889B}" type="slidenum">
              <a:rPr lang="en-US"/>
              <a:pPr/>
              <a:t>‹#›</a:t>
            </a:fld>
            <a:endParaRPr lang="en-US"/>
          </a:p>
        </p:txBody>
      </p:sp>
    </p:spTree>
    <p:extLst>
      <p:ext uri="{BB962C8B-B14F-4D97-AF65-F5344CB8AC3E}">
        <p14:creationId xmlns:p14="http://schemas.microsoft.com/office/powerpoint/2010/main" val="237384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875"/>
            <a:ext cx="9144000" cy="815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19200"/>
            <a:ext cx="43053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3053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71900"/>
            <a:ext cx="43053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382000" y="6653213"/>
            <a:ext cx="762000" cy="152400"/>
          </a:xfrm>
        </p:spPr>
        <p:txBody>
          <a:bodyPr/>
          <a:lstStyle>
            <a:lvl1pPr>
              <a:defRPr/>
            </a:lvl1pPr>
          </a:lstStyle>
          <a:p>
            <a:fld id="{F138CB2E-AE9E-455C-8930-00BEF7A8532D}" type="slidenum">
              <a:rPr lang="en-US"/>
              <a:pPr/>
              <a:t>‹#›</a:t>
            </a:fld>
            <a:endParaRPr lang="en-US"/>
          </a:p>
        </p:txBody>
      </p:sp>
    </p:spTree>
    <p:extLst>
      <p:ext uri="{BB962C8B-B14F-4D97-AF65-F5344CB8AC3E}">
        <p14:creationId xmlns:p14="http://schemas.microsoft.com/office/powerpoint/2010/main" val="177282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474539A9-73CE-4167-A83F-CC010DB9862C}"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90495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EC34D4A-1CD7-4338-BAFE-1380003A7449}"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17291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7EC5A36-D8B3-4598-A389-D6CAC395108F}"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15296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49F9D6E-7BAE-4E1A-B51C-2FD40C0009AE}"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59550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49BF812-0681-4E22-9A31-8F7B4212A5F5}"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278889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227416-1060-4AD2-9225-A60F88BA1F48}"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384293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0A2EA7F-753D-4976-AAD9-A874C223FB4C}" type="slidenum">
              <a:rPr lang="en-US"/>
              <a:pPr/>
              <a:t>‹#›</a:t>
            </a:fld>
            <a:endParaRPr lang="en-US"/>
          </a:p>
        </p:txBody>
      </p:sp>
    </p:spTree>
    <p:extLst>
      <p:ext uri="{BB962C8B-B14F-4D97-AF65-F5344CB8AC3E}">
        <p14:creationId xmlns:p14="http://schemas.microsoft.com/office/powerpoint/2010/main" val="169502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5A3CF97-474F-4E54-8090-61F247835726}"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372661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8215BD-4556-4662-9552-B7E9533F2A9E}"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49038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5E8052-9FD0-42AE-90B4-094CEE075E8F}"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221297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4D9AF4F-56E1-4F64-A4F7-D76BE053CA0A}"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2759550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318ECC5-426E-49F6-A4C2-C6C9C9CF3422}"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145674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875"/>
            <a:ext cx="2286000" cy="615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875"/>
            <a:ext cx="6705600" cy="615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B2E573-9FDC-4AEE-8DEB-BF355C7AA6C0}"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904983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875"/>
            <a:ext cx="9144000" cy="8159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8763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 y="3771900"/>
            <a:ext cx="8763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82000" y="6653213"/>
            <a:ext cx="762000" cy="152400"/>
          </a:xfrm>
        </p:spPr>
        <p:txBody>
          <a:bodyPr/>
          <a:lstStyle>
            <a:lvl1pPr>
              <a:defRPr/>
            </a:lvl1pPr>
          </a:lstStyle>
          <a:p>
            <a:fld id="{90AB0B92-237D-4962-8D3A-696765308281}" type="slidenum">
              <a:rPr lang="en-US"/>
              <a:pPr/>
              <a:t>‹#›</a:t>
            </a:fld>
            <a:endParaRPr lang="en-US"/>
          </a:p>
        </p:txBody>
      </p:sp>
    </p:spTree>
    <p:extLst>
      <p:ext uri="{BB962C8B-B14F-4D97-AF65-F5344CB8AC3E}">
        <p14:creationId xmlns:p14="http://schemas.microsoft.com/office/powerpoint/2010/main" val="3198359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6" name="Rectangle 6"/>
          <p:cNvSpPr>
            <a:spLocks noGrp="1" noChangeArrowheads="1"/>
          </p:cNvSpPr>
          <p:nvPr>
            <p:ph type="sldNum" sz="quarter" idx="12"/>
          </p:nvPr>
        </p:nvSpPr>
        <p:spPr>
          <a:ln/>
        </p:spPr>
        <p:txBody>
          <a:bodyPr/>
          <a:lstStyle>
            <a:lvl1pPr>
              <a:defRPr/>
            </a:lvl1pPr>
          </a:lstStyle>
          <a:p>
            <a:pPr>
              <a:defRPr/>
            </a:pPr>
            <a:fld id="{5180BDF9-E2AC-4E7E-8784-598C4264A7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134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6" name="Rectangle 6"/>
          <p:cNvSpPr>
            <a:spLocks noGrp="1" noChangeArrowheads="1"/>
          </p:cNvSpPr>
          <p:nvPr>
            <p:ph type="sldNum" sz="quarter" idx="12"/>
          </p:nvPr>
        </p:nvSpPr>
        <p:spPr>
          <a:ln/>
        </p:spPr>
        <p:txBody>
          <a:bodyPr/>
          <a:lstStyle>
            <a:lvl1pPr>
              <a:defRPr/>
            </a:lvl1pPr>
          </a:lstStyle>
          <a:p>
            <a:pPr>
              <a:defRPr/>
            </a:pPr>
            <a:fld id="{822697A8-9F92-41A6-8276-066DE9805C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5786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6" name="Rectangle 6"/>
          <p:cNvSpPr>
            <a:spLocks noGrp="1" noChangeArrowheads="1"/>
          </p:cNvSpPr>
          <p:nvPr>
            <p:ph type="sldNum" sz="quarter" idx="12"/>
          </p:nvPr>
        </p:nvSpPr>
        <p:spPr>
          <a:ln/>
        </p:spPr>
        <p:txBody>
          <a:bodyPr/>
          <a:lstStyle>
            <a:lvl1pPr>
              <a:defRPr/>
            </a:lvl1pPr>
          </a:lstStyle>
          <a:p>
            <a:pPr>
              <a:defRPr/>
            </a:pPr>
            <a:fld id="{AA750565-256F-4C89-A79A-94A2231EC9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7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CA29946-E93E-4561-ACF4-50D0DCF85B08}" type="slidenum">
              <a:rPr lang="en-US"/>
              <a:pPr/>
              <a:t>‹#›</a:t>
            </a:fld>
            <a:endParaRPr lang="en-US"/>
          </a:p>
        </p:txBody>
      </p:sp>
    </p:spTree>
    <p:extLst>
      <p:ext uri="{BB962C8B-B14F-4D97-AF65-F5344CB8AC3E}">
        <p14:creationId xmlns:p14="http://schemas.microsoft.com/office/powerpoint/2010/main" val="2954026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7" name="Rectangle 6"/>
          <p:cNvSpPr>
            <a:spLocks noGrp="1" noChangeArrowheads="1"/>
          </p:cNvSpPr>
          <p:nvPr>
            <p:ph type="sldNum" sz="quarter" idx="12"/>
          </p:nvPr>
        </p:nvSpPr>
        <p:spPr>
          <a:ln/>
        </p:spPr>
        <p:txBody>
          <a:bodyPr/>
          <a:lstStyle>
            <a:lvl1pPr>
              <a:defRPr/>
            </a:lvl1pPr>
          </a:lstStyle>
          <a:p>
            <a:pPr>
              <a:defRPr/>
            </a:pPr>
            <a:fld id="{37F01192-E4F4-4C92-9C53-3A0E38C159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2939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9" name="Rectangle 6"/>
          <p:cNvSpPr>
            <a:spLocks noGrp="1" noChangeArrowheads="1"/>
          </p:cNvSpPr>
          <p:nvPr>
            <p:ph type="sldNum" sz="quarter" idx="12"/>
          </p:nvPr>
        </p:nvSpPr>
        <p:spPr>
          <a:ln/>
        </p:spPr>
        <p:txBody>
          <a:bodyPr/>
          <a:lstStyle>
            <a:lvl1pPr>
              <a:defRPr/>
            </a:lvl1pPr>
          </a:lstStyle>
          <a:p>
            <a:pPr>
              <a:defRPr/>
            </a:pPr>
            <a:fld id="{3F9714AF-BDC1-49CF-A09C-27B56D4227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932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5" name="Rectangle 6"/>
          <p:cNvSpPr>
            <a:spLocks noGrp="1" noChangeArrowheads="1"/>
          </p:cNvSpPr>
          <p:nvPr>
            <p:ph type="sldNum" sz="quarter" idx="12"/>
          </p:nvPr>
        </p:nvSpPr>
        <p:spPr>
          <a:ln/>
        </p:spPr>
        <p:txBody>
          <a:bodyPr/>
          <a:lstStyle>
            <a:lvl1pPr>
              <a:defRPr/>
            </a:lvl1pPr>
          </a:lstStyle>
          <a:p>
            <a:pPr>
              <a:defRPr/>
            </a:pPr>
            <a:fld id="{3D9713CE-A96E-4487-83CD-1F6BB67CC7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334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4" name="Rectangle 6"/>
          <p:cNvSpPr>
            <a:spLocks noGrp="1" noChangeArrowheads="1"/>
          </p:cNvSpPr>
          <p:nvPr>
            <p:ph type="sldNum" sz="quarter" idx="12"/>
          </p:nvPr>
        </p:nvSpPr>
        <p:spPr>
          <a:ln/>
        </p:spPr>
        <p:txBody>
          <a:bodyPr/>
          <a:lstStyle>
            <a:lvl1pPr>
              <a:defRPr/>
            </a:lvl1pPr>
          </a:lstStyle>
          <a:p>
            <a:pPr>
              <a:defRPr/>
            </a:pPr>
            <a:fld id="{8A535DC5-3668-4047-BC7C-D66624FC16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037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7" name="Rectangle 6"/>
          <p:cNvSpPr>
            <a:spLocks noGrp="1" noChangeArrowheads="1"/>
          </p:cNvSpPr>
          <p:nvPr>
            <p:ph type="sldNum" sz="quarter" idx="12"/>
          </p:nvPr>
        </p:nvSpPr>
        <p:spPr>
          <a:ln/>
        </p:spPr>
        <p:txBody>
          <a:bodyPr/>
          <a:lstStyle>
            <a:lvl1pPr>
              <a:defRPr/>
            </a:lvl1pPr>
          </a:lstStyle>
          <a:p>
            <a:pPr>
              <a:defRPr/>
            </a:pPr>
            <a:fld id="{5F934086-13CF-498C-9E25-81C0197289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647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7" name="Rectangle 6"/>
          <p:cNvSpPr>
            <a:spLocks noGrp="1" noChangeArrowheads="1"/>
          </p:cNvSpPr>
          <p:nvPr>
            <p:ph type="sldNum" sz="quarter" idx="12"/>
          </p:nvPr>
        </p:nvSpPr>
        <p:spPr>
          <a:ln/>
        </p:spPr>
        <p:txBody>
          <a:bodyPr/>
          <a:lstStyle>
            <a:lvl1pPr>
              <a:defRPr/>
            </a:lvl1pPr>
          </a:lstStyle>
          <a:p>
            <a:pPr>
              <a:defRPr/>
            </a:pPr>
            <a:fld id="{F93E9404-3022-4A34-8686-7612AEFE8D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86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6" name="Rectangle 6"/>
          <p:cNvSpPr>
            <a:spLocks noGrp="1" noChangeArrowheads="1"/>
          </p:cNvSpPr>
          <p:nvPr>
            <p:ph type="sldNum" sz="quarter" idx="12"/>
          </p:nvPr>
        </p:nvSpPr>
        <p:spPr>
          <a:ln/>
        </p:spPr>
        <p:txBody>
          <a:bodyPr/>
          <a:lstStyle>
            <a:lvl1pPr>
              <a:defRPr/>
            </a:lvl1pPr>
          </a:lstStyle>
          <a:p>
            <a:pPr>
              <a:defRPr/>
            </a:pPr>
            <a:fld id="{295BF70A-A667-4E82-B896-4D55F6BF10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000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July 26,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Takahashi NSTX Brainstorm</a:t>
            </a:r>
          </a:p>
        </p:txBody>
      </p:sp>
      <p:sp>
        <p:nvSpPr>
          <p:cNvPr id="6" name="Rectangle 6"/>
          <p:cNvSpPr>
            <a:spLocks noGrp="1" noChangeArrowheads="1"/>
          </p:cNvSpPr>
          <p:nvPr>
            <p:ph type="sldNum" sz="quarter" idx="12"/>
          </p:nvPr>
        </p:nvSpPr>
        <p:spPr>
          <a:ln/>
        </p:spPr>
        <p:txBody>
          <a:bodyPr/>
          <a:lstStyle>
            <a:lvl1pPr>
              <a:defRPr/>
            </a:lvl1pPr>
          </a:lstStyle>
          <a:p>
            <a:pPr>
              <a:defRPr/>
            </a:pPr>
            <a:fld id="{9D12C554-3E59-42B2-82A2-34C2F43A7F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15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546D6A9-7713-4D0A-8399-80CBA2307192}" type="slidenum">
              <a:rPr lang="en-US"/>
              <a:pPr/>
              <a:t>‹#›</a:t>
            </a:fld>
            <a:endParaRPr lang="en-US"/>
          </a:p>
        </p:txBody>
      </p:sp>
    </p:spTree>
    <p:extLst>
      <p:ext uri="{BB962C8B-B14F-4D97-AF65-F5344CB8AC3E}">
        <p14:creationId xmlns:p14="http://schemas.microsoft.com/office/powerpoint/2010/main" val="15126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F1D10B2-EA4A-4C0B-8A79-5769C68D19A5}" type="slidenum">
              <a:rPr lang="en-US"/>
              <a:pPr/>
              <a:t>‹#›</a:t>
            </a:fld>
            <a:endParaRPr lang="en-US"/>
          </a:p>
        </p:txBody>
      </p:sp>
    </p:spTree>
    <p:extLst>
      <p:ext uri="{BB962C8B-B14F-4D97-AF65-F5344CB8AC3E}">
        <p14:creationId xmlns:p14="http://schemas.microsoft.com/office/powerpoint/2010/main" val="2063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297B360-2D0A-4F83-B415-25036F233207}" type="slidenum">
              <a:rPr lang="en-US"/>
              <a:pPr/>
              <a:t>‹#›</a:t>
            </a:fld>
            <a:endParaRPr lang="en-US"/>
          </a:p>
        </p:txBody>
      </p:sp>
    </p:spTree>
    <p:extLst>
      <p:ext uri="{BB962C8B-B14F-4D97-AF65-F5344CB8AC3E}">
        <p14:creationId xmlns:p14="http://schemas.microsoft.com/office/powerpoint/2010/main" val="412875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0A6D15-21D9-434B-9D2C-F123A4756AD0}" type="slidenum">
              <a:rPr lang="en-US"/>
              <a:pPr/>
              <a:t>‹#›</a:t>
            </a:fld>
            <a:endParaRPr lang="en-US"/>
          </a:p>
        </p:txBody>
      </p:sp>
    </p:spTree>
    <p:extLst>
      <p:ext uri="{BB962C8B-B14F-4D97-AF65-F5344CB8AC3E}">
        <p14:creationId xmlns:p14="http://schemas.microsoft.com/office/powerpoint/2010/main" val="229740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91BEB0E-CFDA-43FF-AE88-89C41A04A2FF}" type="slidenum">
              <a:rPr lang="en-US"/>
              <a:pPr/>
              <a:t>‹#›</a:t>
            </a:fld>
            <a:endParaRPr lang="en-US"/>
          </a:p>
        </p:txBody>
      </p:sp>
    </p:spTree>
    <p:extLst>
      <p:ext uri="{BB962C8B-B14F-4D97-AF65-F5344CB8AC3E}">
        <p14:creationId xmlns:p14="http://schemas.microsoft.com/office/powerpoint/2010/main" val="370571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2E5B059-DCCC-40BA-ADCF-689BAA2E89E6}" type="slidenum">
              <a:rPr lang="en-US"/>
              <a:pPr/>
              <a:t>‹#›</a:t>
            </a:fld>
            <a:endParaRPr lang="en-US"/>
          </a:p>
        </p:txBody>
      </p:sp>
    </p:spTree>
    <p:extLst>
      <p:ext uri="{BB962C8B-B14F-4D97-AF65-F5344CB8AC3E}">
        <p14:creationId xmlns:p14="http://schemas.microsoft.com/office/powerpoint/2010/main" val="358356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w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5219" name="Rectangle 3"/>
          <p:cNvSpPr>
            <a:spLocks noGrp="1" noChangeArrowheads="1"/>
          </p:cNvSpPr>
          <p:nvPr>
            <p:ph type="body" idx="1"/>
          </p:nvPr>
        </p:nvSpPr>
        <p:spPr bwMode="auto">
          <a:xfrm>
            <a:off x="152400" y="1219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05352" name="Picture 1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353" name="Rectangle 137"/>
          <p:cNvSpPr>
            <a:spLocks noGrp="1" noChangeArrowheads="1"/>
          </p:cNvSpPr>
          <p:nvPr>
            <p:ph type="title"/>
          </p:nvPr>
        </p:nvSpPr>
        <p:spPr bwMode="auto">
          <a:xfrm>
            <a:off x="0" y="15875"/>
            <a:ext cx="9144000" cy="815975"/>
          </a:xfrm>
          <a:prstGeom prst="rect">
            <a:avLst/>
          </a:prstGeom>
          <a:noFill/>
          <a:ln>
            <a:noFill/>
          </a:ln>
          <a:effectLst/>
          <a:extLst>
            <a:ext uri="{909E8E84-426E-40DD-AFC4-6F175D3DCCD1}">
              <a14:hiddenFill xmlns:a14="http://schemas.microsoft.com/office/drawing/2010/main">
                <a:gradFill rotWithShape="1">
                  <a:gsLst>
                    <a:gs pos="0">
                      <a:srgbClr val="F8F8F8">
                        <a:alpha val="30000"/>
                      </a:srgbClr>
                    </a:gs>
                    <a:gs pos="100000">
                      <a:srgbClr val="F8F8F8">
                        <a:gamma/>
                        <a:shade val="80784"/>
                        <a:invGamma/>
                        <a:alpha val="8600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905421" name="Group 205"/>
          <p:cNvGrpSpPr>
            <a:grpSpLocks/>
          </p:cNvGrpSpPr>
          <p:nvPr/>
        </p:nvGrpSpPr>
        <p:grpSpPr bwMode="auto">
          <a:xfrm>
            <a:off x="0" y="6578600"/>
            <a:ext cx="9144000" cy="279400"/>
            <a:chOff x="0" y="4144"/>
            <a:chExt cx="5760" cy="176"/>
          </a:xfrm>
        </p:grpSpPr>
        <p:pic>
          <p:nvPicPr>
            <p:cNvPr id="905410" name="Picture 19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4144"/>
              <a:ext cx="576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415" name="Text Box 199"/>
            <p:cNvSpPr txBox="1">
              <a:spLocks noChangeArrowheads="1"/>
            </p:cNvSpPr>
            <p:nvPr userDrawn="1"/>
          </p:nvSpPr>
          <p:spPr bwMode="auto">
            <a:xfrm>
              <a:off x="172" y="4180"/>
              <a:ext cx="340"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200" i="1">
                  <a:solidFill>
                    <a:srgbClr val="171FC7"/>
                  </a:solidFill>
                  <a:effectLst>
                    <a:outerShdw blurRad="38100" dist="38100" dir="2700000" algn="tl">
                      <a:srgbClr val="C0C0C0"/>
                    </a:outerShdw>
                  </a:effectLst>
                  <a:latin typeface="Helvetica" pitchFamily="34" charset="0"/>
                </a:rPr>
                <a:t>NSTX</a:t>
              </a:r>
            </a:p>
          </p:txBody>
        </p:sp>
      </p:grpSp>
      <p:sp>
        <p:nvSpPr>
          <p:cNvPr id="905422" name="Rectangle 206"/>
          <p:cNvSpPr>
            <a:spLocks noChangeArrowheads="1"/>
          </p:cNvSpPr>
          <p:nvPr/>
        </p:nvSpPr>
        <p:spPr bwMode="auto">
          <a:xfrm>
            <a:off x="1143000" y="6580188"/>
            <a:ext cx="69342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buFontTx/>
              <a:buNone/>
            </a:pPr>
            <a:r>
              <a:rPr lang="en-US" sz="900" b="1" dirty="0">
                <a:solidFill>
                  <a:schemeClr val="accent2"/>
                </a:solidFill>
                <a:latin typeface="Arial" pitchFamily="34" charset="0"/>
              </a:rPr>
              <a:t>NSTX PAC meeting </a:t>
            </a:r>
            <a:r>
              <a:rPr lang="en-US" sz="900" b="1" dirty="0" smtClean="0">
                <a:solidFill>
                  <a:schemeClr val="accent2"/>
                </a:solidFill>
                <a:latin typeface="Arial" pitchFamily="34" charset="0"/>
              </a:rPr>
              <a:t>2012: </a:t>
            </a:r>
            <a:r>
              <a:rPr lang="en-US" sz="900" b="1" dirty="0" err="1" smtClean="0">
                <a:solidFill>
                  <a:schemeClr val="accent2"/>
                </a:solidFill>
                <a:latin typeface="Arial" pitchFamily="34" charset="0"/>
              </a:rPr>
              <a:t>Macrostability</a:t>
            </a:r>
            <a:r>
              <a:rPr lang="en-US" sz="900" b="1" dirty="0" smtClean="0">
                <a:solidFill>
                  <a:schemeClr val="accent2"/>
                </a:solidFill>
                <a:latin typeface="Arial" pitchFamily="34" charset="0"/>
              </a:rPr>
              <a:t> TSG - Slides for J.K Park( S.A</a:t>
            </a:r>
            <a:r>
              <a:rPr lang="en-US" sz="900" b="1" dirty="0">
                <a:solidFill>
                  <a:schemeClr val="accent2"/>
                </a:solidFill>
                <a:latin typeface="Arial" pitchFamily="34" charset="0"/>
              </a:rPr>
              <a:t>. </a:t>
            </a:r>
            <a:r>
              <a:rPr lang="en-US" sz="900" b="1" dirty="0" smtClean="0">
                <a:solidFill>
                  <a:schemeClr val="accent2"/>
                </a:solidFill>
                <a:latin typeface="Arial" pitchFamily="34" charset="0"/>
              </a:rPr>
              <a:t>Sabbagh, J.W. Berkery)</a:t>
            </a:r>
            <a:endParaRPr lang="en-US" sz="900" b="1" dirty="0">
              <a:solidFill>
                <a:schemeClr val="accent2"/>
              </a:solidFill>
              <a:latin typeface="Arial" pitchFamily="34" charset="0"/>
            </a:endParaRPr>
          </a:p>
        </p:txBody>
      </p:sp>
      <p:sp>
        <p:nvSpPr>
          <p:cNvPr id="905423" name="Rectangle 207"/>
          <p:cNvSpPr>
            <a:spLocks noGrp="1" noChangeArrowheads="1"/>
          </p:cNvSpPr>
          <p:nvPr>
            <p:ph type="sldNum" sz="quarter" idx="4"/>
          </p:nvPr>
        </p:nvSpPr>
        <p:spPr bwMode="auto">
          <a:xfrm>
            <a:off x="8382000" y="6653213"/>
            <a:ext cx="762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b="1">
                <a:solidFill>
                  <a:schemeClr val="accent2"/>
                </a:solidFill>
                <a:latin typeface="+mn-lt"/>
                <a:ea typeface="ＭＳ Ｐゴシック" pitchFamily="34" charset="-128"/>
              </a:defRPr>
            </a:lvl1pPr>
          </a:lstStyle>
          <a:p>
            <a:fld id="{20D2CDAB-B451-45D4-BC77-2412938997B0}" type="slidenum">
              <a:rPr lang="en-US"/>
              <a:pPr/>
              <a:t>‹#›</a:t>
            </a:fld>
            <a:endParaRPr lang="en-US"/>
          </a:p>
        </p:txBody>
      </p:sp>
      <p:sp>
        <p:nvSpPr>
          <p:cNvPr id="905424" name="Rectangle 208"/>
          <p:cNvSpPr>
            <a:spLocks noChangeArrowheads="1"/>
          </p:cNvSpPr>
          <p:nvPr/>
        </p:nvSpPr>
        <p:spPr bwMode="auto">
          <a:xfrm>
            <a:off x="6553200" y="6580188"/>
            <a:ext cx="19812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spcBef>
                <a:spcPct val="0"/>
              </a:spcBef>
              <a:buFontTx/>
              <a:buNone/>
            </a:pPr>
            <a:r>
              <a:rPr lang="en-US" sz="900" b="1" dirty="0" smtClean="0">
                <a:solidFill>
                  <a:schemeClr val="accent2"/>
                </a:solidFill>
                <a:latin typeface="Arial" pitchFamily="34" charset="0"/>
              </a:rPr>
              <a:t>April, 2012</a:t>
            </a:r>
            <a:endParaRPr lang="en-US" sz="900" b="1" dirty="0">
              <a:solidFill>
                <a:schemeClr val="accent2"/>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200" algn="ctr" rtl="0" eaLnBrk="0" fontAlgn="base" hangingPunct="0">
        <a:spcBef>
          <a:spcPct val="0"/>
        </a:spcBef>
        <a:spcAft>
          <a:spcPct val="0"/>
        </a:spcAft>
        <a:defRPr sz="2400" b="1">
          <a:solidFill>
            <a:schemeClr val="accent2"/>
          </a:solidFill>
          <a:latin typeface="Arial" pitchFamily="34" charset="0"/>
        </a:defRPr>
      </a:lvl6pPr>
      <a:lvl7pPr marL="914400" algn="ctr" rtl="0" eaLnBrk="0" fontAlgn="base" hangingPunct="0">
        <a:spcBef>
          <a:spcPct val="0"/>
        </a:spcBef>
        <a:spcAft>
          <a:spcPct val="0"/>
        </a:spcAft>
        <a:defRPr sz="2400" b="1">
          <a:solidFill>
            <a:schemeClr val="accent2"/>
          </a:solidFill>
          <a:latin typeface="Arial" pitchFamily="34" charset="0"/>
        </a:defRPr>
      </a:lvl7pPr>
      <a:lvl8pPr marL="1371600" algn="ctr" rtl="0" eaLnBrk="0" fontAlgn="base" hangingPunct="0">
        <a:spcBef>
          <a:spcPct val="0"/>
        </a:spcBef>
        <a:spcAft>
          <a:spcPct val="0"/>
        </a:spcAft>
        <a:defRPr sz="2400" b="1">
          <a:solidFill>
            <a:schemeClr val="accent2"/>
          </a:solidFill>
          <a:latin typeface="Arial" pitchFamily="34" charset="0"/>
        </a:defRPr>
      </a:lvl8pPr>
      <a:lvl9pPr marL="1828800" algn="ctr" rtl="0" eaLnBrk="0" fontAlgn="base" hangingPunct="0">
        <a:spcBef>
          <a:spcPct val="0"/>
        </a:spcBef>
        <a:spcAft>
          <a:spcPct val="0"/>
        </a:spcAft>
        <a:defRPr sz="2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rgbClr val="FF3300"/>
        </a:buClr>
        <a:buSzPct val="75000"/>
        <a:buFont typeface="Wingdings" pitchFamily="2" charset="2"/>
        <a:buChar char="q"/>
        <a:defRPr sz="2400">
          <a:solidFill>
            <a:srgbClr val="0000FF"/>
          </a:solidFill>
          <a:latin typeface="+mn-lt"/>
          <a:ea typeface="+mn-ea"/>
          <a:cs typeface="+mn-cs"/>
        </a:defRPr>
      </a:lvl1pPr>
      <a:lvl2pPr marL="742950" indent="-285750" algn="l" rtl="0" eaLnBrk="0" fontAlgn="base" hangingPunct="0">
        <a:spcBef>
          <a:spcPct val="20000"/>
        </a:spcBef>
        <a:spcAft>
          <a:spcPct val="0"/>
        </a:spcAft>
        <a:buClr>
          <a:srgbClr val="3333FF"/>
        </a:buClr>
        <a:buSzPct val="7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SzPct val="180000"/>
        <a:buChar char="•"/>
        <a:defRPr>
          <a:solidFill>
            <a:srgbClr val="FF0000"/>
          </a:solidFill>
          <a:latin typeface="+mn-lt"/>
        </a:defRPr>
      </a:lvl3pPr>
      <a:lvl4pPr marL="1600200" indent="-228600" algn="l" rtl="0" eaLnBrk="0" fontAlgn="base" hangingPunct="0">
        <a:spcBef>
          <a:spcPct val="20000"/>
        </a:spcBef>
        <a:spcAft>
          <a:spcPct val="0"/>
        </a:spcAft>
        <a:buClr>
          <a:srgbClr val="3333FF"/>
        </a:buClr>
        <a:buSzPct val="65000"/>
        <a:buFont typeface="Wingdings" pitchFamily="2" charset="2"/>
        <a:buChar char="q"/>
        <a:defRPr sz="1600">
          <a:solidFill>
            <a:srgbClr val="009999"/>
          </a:solidFill>
          <a:latin typeface="+mn-lt"/>
        </a:defRPr>
      </a:lvl4pPr>
      <a:lvl5pPr marL="2057400" indent="-228600" algn="l" rtl="0" eaLnBrk="0" fontAlgn="base" hangingPunct="0">
        <a:spcBef>
          <a:spcPct val="20000"/>
        </a:spcBef>
        <a:spcAft>
          <a:spcPct val="0"/>
        </a:spcAft>
        <a:buClr>
          <a:srgbClr val="FF3300"/>
        </a:buClr>
        <a:buChar char="•"/>
        <a:defRPr sz="1600">
          <a:solidFill>
            <a:schemeClr val="tx1"/>
          </a:solidFill>
          <a:latin typeface="+mn-lt"/>
        </a:defRPr>
      </a:lvl5pPr>
      <a:lvl6pPr marL="2514600" indent="-228600" algn="l" rtl="0" eaLnBrk="0" fontAlgn="base" hangingPunct="0">
        <a:spcBef>
          <a:spcPct val="20000"/>
        </a:spcBef>
        <a:spcAft>
          <a:spcPct val="0"/>
        </a:spcAft>
        <a:buClr>
          <a:srgbClr val="FF3300"/>
        </a:buClr>
        <a:buChar char="•"/>
        <a:defRPr sz="1600">
          <a:solidFill>
            <a:schemeClr val="tx1"/>
          </a:solidFill>
          <a:latin typeface="+mn-lt"/>
        </a:defRPr>
      </a:lvl6pPr>
      <a:lvl7pPr marL="2971800" indent="-228600" algn="l" rtl="0" eaLnBrk="0" fontAlgn="base" hangingPunct="0">
        <a:spcBef>
          <a:spcPct val="20000"/>
        </a:spcBef>
        <a:spcAft>
          <a:spcPct val="0"/>
        </a:spcAft>
        <a:buClr>
          <a:srgbClr val="FF3300"/>
        </a:buClr>
        <a:buChar char="•"/>
        <a:defRPr sz="1600">
          <a:solidFill>
            <a:schemeClr val="tx1"/>
          </a:solidFill>
          <a:latin typeface="+mn-lt"/>
        </a:defRPr>
      </a:lvl7pPr>
      <a:lvl8pPr marL="3429000" indent="-228600" algn="l" rtl="0" eaLnBrk="0" fontAlgn="base" hangingPunct="0">
        <a:spcBef>
          <a:spcPct val="20000"/>
        </a:spcBef>
        <a:spcAft>
          <a:spcPct val="0"/>
        </a:spcAft>
        <a:buClr>
          <a:srgbClr val="FF3300"/>
        </a:buClr>
        <a:buChar char="•"/>
        <a:defRPr sz="1600">
          <a:solidFill>
            <a:schemeClr val="tx1"/>
          </a:solidFill>
          <a:latin typeface="+mn-lt"/>
        </a:defRPr>
      </a:lvl8pPr>
      <a:lvl9pPr marL="3886200" indent="-228600" algn="l" rtl="0" eaLnBrk="0" fontAlgn="base" hangingPunct="0">
        <a:spcBef>
          <a:spcPct val="20000"/>
        </a:spcBef>
        <a:spcAft>
          <a:spcPct val="0"/>
        </a:spcAft>
        <a:buClr>
          <a:srgbClr val="FF330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buFontTx/>
              <a:buNone/>
              <a:defRPr/>
            </a:pPr>
            <a:r>
              <a:rPr lang="en-US" i="1" dirty="0">
                <a:solidFill>
                  <a:srgbClr val="171FC7"/>
                </a:solidFill>
                <a:effectLst>
                  <a:outerShdw blurRad="38100" dist="38100" dir="2700000" algn="tl">
                    <a:srgbClr val="C0C0C0"/>
                  </a:outerShdw>
                </a:effectLst>
                <a:latin typeface="Helvetica" pitchFamily="-128" charset="0"/>
                <a:cs typeface="Arial"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AB491D52-C8F6-44F7-A7F2-632ED75DA559}" type="slidenum">
              <a:rPr lang="en-US" b="1">
                <a:solidFill>
                  <a:srgbClr val="3333CC"/>
                </a:solidFill>
              </a:rPr>
              <a:pPr>
                <a:defRPr/>
              </a:pPr>
              <a:t>‹#›</a:t>
            </a:fld>
            <a:endParaRPr lang="en-US" b="1">
              <a:solidFill>
                <a:srgbClr val="3333CC"/>
              </a:solidFill>
            </a:endParaRPr>
          </a:p>
        </p:txBody>
      </p:sp>
      <p:sp>
        <p:nvSpPr>
          <p:cNvPr id="8" name="TextBox 7"/>
          <p:cNvSpPr txBox="1"/>
          <p:nvPr userDrawn="1"/>
        </p:nvSpPr>
        <p:spPr>
          <a:xfrm>
            <a:off x="1828800" y="6629400"/>
            <a:ext cx="5486400" cy="215900"/>
          </a:xfrm>
          <a:prstGeom prst="rect">
            <a:avLst/>
          </a:prstGeom>
          <a:noFill/>
        </p:spPr>
        <p:txBody>
          <a:bodyPr>
            <a:spAutoFit/>
          </a:bodyPr>
          <a:lstStyle/>
          <a:p>
            <a:pPr algn="ctr">
              <a:spcBef>
                <a:spcPct val="0"/>
              </a:spcBef>
              <a:buFontTx/>
              <a:buNone/>
              <a:defRPr/>
            </a:pPr>
            <a:r>
              <a:rPr lang="en-US" sz="800" b="1" dirty="0">
                <a:cs typeface="Arial" charset="0"/>
              </a:rPr>
              <a:t>Meeting name – abbreviated presentation title,  abbreviated author name  (??/??/20??)</a:t>
            </a:r>
          </a:p>
        </p:txBody>
      </p:sp>
    </p:spTree>
    <p:extLst>
      <p:ext uri="{BB962C8B-B14F-4D97-AF65-F5344CB8AC3E}">
        <p14:creationId xmlns:p14="http://schemas.microsoft.com/office/powerpoint/2010/main" val="2548948950"/>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5219" name="Rectangle 3"/>
          <p:cNvSpPr>
            <a:spLocks noGrp="1" noChangeArrowheads="1"/>
          </p:cNvSpPr>
          <p:nvPr>
            <p:ph type="body" idx="1"/>
          </p:nvPr>
        </p:nvSpPr>
        <p:spPr bwMode="auto">
          <a:xfrm>
            <a:off x="152400" y="1219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05352"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353" name="Rectangle 137"/>
          <p:cNvSpPr>
            <a:spLocks noGrp="1" noChangeArrowheads="1"/>
          </p:cNvSpPr>
          <p:nvPr>
            <p:ph type="title"/>
          </p:nvPr>
        </p:nvSpPr>
        <p:spPr bwMode="auto">
          <a:xfrm>
            <a:off x="0" y="15875"/>
            <a:ext cx="9144000" cy="815975"/>
          </a:xfrm>
          <a:prstGeom prst="rect">
            <a:avLst/>
          </a:prstGeom>
          <a:noFill/>
          <a:ln>
            <a:noFill/>
          </a:ln>
          <a:effectLst/>
          <a:extLst>
            <a:ext uri="{909E8E84-426E-40DD-AFC4-6F175D3DCCD1}">
              <a14:hiddenFill xmlns:a14="http://schemas.microsoft.com/office/drawing/2010/main">
                <a:gradFill rotWithShape="1">
                  <a:gsLst>
                    <a:gs pos="0">
                      <a:srgbClr val="F8F8F8">
                        <a:alpha val="30000"/>
                      </a:srgbClr>
                    </a:gs>
                    <a:gs pos="100000">
                      <a:srgbClr val="F8F8F8">
                        <a:gamma/>
                        <a:shade val="80784"/>
                        <a:invGamma/>
                        <a:alpha val="8600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905421" name="Group 205"/>
          <p:cNvGrpSpPr>
            <a:grpSpLocks/>
          </p:cNvGrpSpPr>
          <p:nvPr/>
        </p:nvGrpSpPr>
        <p:grpSpPr bwMode="auto">
          <a:xfrm>
            <a:off x="0" y="6578600"/>
            <a:ext cx="9144000" cy="279400"/>
            <a:chOff x="0" y="4144"/>
            <a:chExt cx="5760" cy="176"/>
          </a:xfrm>
        </p:grpSpPr>
        <p:pic>
          <p:nvPicPr>
            <p:cNvPr id="905410" name="Picture 19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144"/>
              <a:ext cx="576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415" name="Text Box 199"/>
            <p:cNvSpPr txBox="1">
              <a:spLocks noChangeArrowheads="1"/>
            </p:cNvSpPr>
            <p:nvPr userDrawn="1"/>
          </p:nvSpPr>
          <p:spPr bwMode="auto">
            <a:xfrm>
              <a:off x="172" y="4180"/>
              <a:ext cx="340"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200" i="1" dirty="0">
                  <a:solidFill>
                    <a:srgbClr val="171FC7"/>
                  </a:solidFill>
                  <a:effectLst>
                    <a:outerShdw blurRad="38100" dist="38100" dir="2700000" algn="tl">
                      <a:srgbClr val="C0C0C0"/>
                    </a:outerShdw>
                  </a:effectLst>
                  <a:latin typeface="Helvetica" pitchFamily="34" charset="0"/>
                </a:rPr>
                <a:t>NSTX</a:t>
              </a:r>
            </a:p>
          </p:txBody>
        </p:sp>
      </p:grpSp>
      <p:sp>
        <p:nvSpPr>
          <p:cNvPr id="905422" name="Rectangle 206"/>
          <p:cNvSpPr>
            <a:spLocks noChangeArrowheads="1"/>
          </p:cNvSpPr>
          <p:nvPr/>
        </p:nvSpPr>
        <p:spPr bwMode="auto">
          <a:xfrm>
            <a:off x="825637" y="6580188"/>
            <a:ext cx="71628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0"/>
              </a:spcBef>
              <a:buFontTx/>
              <a:buNone/>
            </a:pPr>
            <a:r>
              <a:rPr lang="en-US" sz="1000" b="1" dirty="0" smtClean="0">
                <a:solidFill>
                  <a:srgbClr val="3333CC"/>
                </a:solidFill>
                <a:latin typeface="Arial" pitchFamily="34" charset="0"/>
              </a:rPr>
              <a:t>NSTX-U extended magnetics discussion </a:t>
            </a:r>
            <a:r>
              <a:rPr lang="en-US" sz="1000" b="1" dirty="0" smtClean="0">
                <a:solidFill>
                  <a:srgbClr val="3333CC"/>
                </a:solidFill>
                <a:latin typeface="Arial" pitchFamily="34" charset="0"/>
              </a:rPr>
              <a:t>(Steve, Stefan</a:t>
            </a:r>
            <a:r>
              <a:rPr lang="en-US" sz="1000" b="1" baseline="0" dirty="0" smtClean="0">
                <a:solidFill>
                  <a:srgbClr val="3333CC"/>
                </a:solidFill>
                <a:latin typeface="Arial" pitchFamily="34" charset="0"/>
              </a:rPr>
              <a:t>, or Jack to </a:t>
            </a:r>
            <a:r>
              <a:rPr lang="en-US" sz="1000" b="1" baseline="0" dirty="0" smtClean="0">
                <a:solidFill>
                  <a:srgbClr val="3333CC"/>
                </a:solidFill>
                <a:latin typeface="Arial" pitchFamily="34" charset="0"/>
              </a:rPr>
              <a:t>show this….</a:t>
            </a:r>
            <a:r>
              <a:rPr lang="en-US" sz="1000" b="1" dirty="0" smtClean="0">
                <a:solidFill>
                  <a:srgbClr val="3333CC"/>
                </a:solidFill>
                <a:latin typeface="Arial" pitchFamily="34" charset="0"/>
              </a:rPr>
              <a:t>)</a:t>
            </a:r>
            <a:endParaRPr lang="en-US" sz="1000" b="1" dirty="0">
              <a:solidFill>
                <a:srgbClr val="3333CC"/>
              </a:solidFill>
              <a:latin typeface="Arial" pitchFamily="34" charset="0"/>
            </a:endParaRPr>
          </a:p>
        </p:txBody>
      </p:sp>
      <p:sp>
        <p:nvSpPr>
          <p:cNvPr id="905423" name="Rectangle 207"/>
          <p:cNvSpPr>
            <a:spLocks noGrp="1" noChangeArrowheads="1"/>
          </p:cNvSpPr>
          <p:nvPr>
            <p:ph type="sldNum" sz="quarter" idx="4"/>
          </p:nvPr>
        </p:nvSpPr>
        <p:spPr bwMode="auto">
          <a:xfrm>
            <a:off x="8366098" y="6637311"/>
            <a:ext cx="762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1000" b="1">
                <a:solidFill>
                  <a:schemeClr val="accent2"/>
                </a:solidFill>
                <a:latin typeface="+mn-lt"/>
                <a:ea typeface="ＭＳ Ｐゴシック" pitchFamily="34" charset="-128"/>
              </a:defRPr>
            </a:lvl1pPr>
          </a:lstStyle>
          <a:p>
            <a:fld id="{9E4154A2-A575-4FB1-8A3D-838E25E19115}" type="slidenum">
              <a:rPr lang="en-US" smtClean="0">
                <a:solidFill>
                  <a:srgbClr val="3333CC"/>
                </a:solidFill>
              </a:rPr>
              <a:pPr/>
              <a:t>‹#›</a:t>
            </a:fld>
            <a:endParaRPr lang="en-US" dirty="0">
              <a:solidFill>
                <a:srgbClr val="3333CC"/>
              </a:solidFill>
            </a:endParaRPr>
          </a:p>
        </p:txBody>
      </p:sp>
      <p:sp>
        <p:nvSpPr>
          <p:cNvPr id="905424" name="Rectangle 208"/>
          <p:cNvSpPr>
            <a:spLocks noChangeArrowheads="1"/>
          </p:cNvSpPr>
          <p:nvPr/>
        </p:nvSpPr>
        <p:spPr bwMode="auto">
          <a:xfrm>
            <a:off x="6768664" y="6580188"/>
            <a:ext cx="19812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spcBef>
                <a:spcPct val="0"/>
              </a:spcBef>
              <a:buFontTx/>
              <a:buNone/>
            </a:pPr>
            <a:r>
              <a:rPr lang="en-US" sz="1000" b="1" dirty="0" smtClean="0">
                <a:solidFill>
                  <a:srgbClr val="3333CC"/>
                </a:solidFill>
                <a:latin typeface="Arial" pitchFamily="34" charset="0"/>
              </a:rPr>
              <a:t>January, 2013</a:t>
            </a:r>
            <a:endParaRPr lang="en-US" sz="1000" b="1" dirty="0">
              <a:solidFill>
                <a:srgbClr val="3333CC"/>
              </a:solidFill>
              <a:latin typeface="Arial" pitchFamily="34" charset="0"/>
            </a:endParaRPr>
          </a:p>
        </p:txBody>
      </p:sp>
      <p:sp>
        <p:nvSpPr>
          <p:cNvPr id="11" name="Text Box 199"/>
          <p:cNvSpPr txBox="1">
            <a:spLocks noChangeArrowheads="1"/>
          </p:cNvSpPr>
          <p:nvPr userDrawn="1"/>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buFontTx/>
              <a:buNone/>
              <a:defRPr/>
            </a:pPr>
            <a:r>
              <a:rPr lang="en-US" i="1" dirty="0">
                <a:solidFill>
                  <a:srgbClr val="171FC7"/>
                </a:solidFill>
                <a:effectLst>
                  <a:outerShdw blurRad="38100" dist="38100" dir="2700000" algn="tl">
                    <a:srgbClr val="C0C0C0"/>
                  </a:outerShdw>
                </a:effectLst>
                <a:latin typeface="Helvetica" pitchFamily="-128" charset="0"/>
                <a:cs typeface="Arial" charset="0"/>
              </a:rPr>
              <a:t>NSTX-U</a:t>
            </a:r>
          </a:p>
        </p:txBody>
      </p:sp>
    </p:spTree>
    <p:extLst>
      <p:ext uri="{BB962C8B-B14F-4D97-AF65-F5344CB8AC3E}">
        <p14:creationId xmlns:p14="http://schemas.microsoft.com/office/powerpoint/2010/main" val="14878675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200" algn="ctr" rtl="0" eaLnBrk="0" fontAlgn="base" hangingPunct="0">
        <a:spcBef>
          <a:spcPct val="0"/>
        </a:spcBef>
        <a:spcAft>
          <a:spcPct val="0"/>
        </a:spcAft>
        <a:defRPr sz="2400" b="1">
          <a:solidFill>
            <a:schemeClr val="accent2"/>
          </a:solidFill>
          <a:latin typeface="Arial" pitchFamily="34" charset="0"/>
        </a:defRPr>
      </a:lvl6pPr>
      <a:lvl7pPr marL="914400" algn="ctr" rtl="0" eaLnBrk="0" fontAlgn="base" hangingPunct="0">
        <a:spcBef>
          <a:spcPct val="0"/>
        </a:spcBef>
        <a:spcAft>
          <a:spcPct val="0"/>
        </a:spcAft>
        <a:defRPr sz="2400" b="1">
          <a:solidFill>
            <a:schemeClr val="accent2"/>
          </a:solidFill>
          <a:latin typeface="Arial" pitchFamily="34" charset="0"/>
        </a:defRPr>
      </a:lvl7pPr>
      <a:lvl8pPr marL="1371600" algn="ctr" rtl="0" eaLnBrk="0" fontAlgn="base" hangingPunct="0">
        <a:spcBef>
          <a:spcPct val="0"/>
        </a:spcBef>
        <a:spcAft>
          <a:spcPct val="0"/>
        </a:spcAft>
        <a:defRPr sz="2400" b="1">
          <a:solidFill>
            <a:schemeClr val="accent2"/>
          </a:solidFill>
          <a:latin typeface="Arial" pitchFamily="34" charset="0"/>
        </a:defRPr>
      </a:lvl8pPr>
      <a:lvl9pPr marL="1828800" algn="ctr" rtl="0" eaLnBrk="0" fontAlgn="base" hangingPunct="0">
        <a:spcBef>
          <a:spcPct val="0"/>
        </a:spcBef>
        <a:spcAft>
          <a:spcPct val="0"/>
        </a:spcAft>
        <a:defRPr sz="2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rgbClr val="FF3300"/>
        </a:buClr>
        <a:buSzPct val="75000"/>
        <a:buFont typeface="Wingdings" pitchFamily="2" charset="2"/>
        <a:buChar char="q"/>
        <a:defRPr sz="2400">
          <a:solidFill>
            <a:srgbClr val="0000FF"/>
          </a:solidFill>
          <a:latin typeface="+mn-lt"/>
          <a:ea typeface="+mn-ea"/>
          <a:cs typeface="+mn-cs"/>
        </a:defRPr>
      </a:lvl1pPr>
      <a:lvl2pPr marL="742950" indent="-285750" algn="l" rtl="0" eaLnBrk="0" fontAlgn="base" hangingPunct="0">
        <a:spcBef>
          <a:spcPct val="20000"/>
        </a:spcBef>
        <a:spcAft>
          <a:spcPct val="0"/>
        </a:spcAft>
        <a:buClr>
          <a:srgbClr val="3333FF"/>
        </a:buClr>
        <a:buSzPct val="7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SzPct val="180000"/>
        <a:buChar char="•"/>
        <a:defRPr>
          <a:solidFill>
            <a:srgbClr val="FF0000"/>
          </a:solidFill>
          <a:latin typeface="+mn-lt"/>
        </a:defRPr>
      </a:lvl3pPr>
      <a:lvl4pPr marL="1600200" indent="-228600" algn="l" rtl="0" eaLnBrk="0" fontAlgn="base" hangingPunct="0">
        <a:spcBef>
          <a:spcPct val="20000"/>
        </a:spcBef>
        <a:spcAft>
          <a:spcPct val="0"/>
        </a:spcAft>
        <a:buClr>
          <a:srgbClr val="3333FF"/>
        </a:buClr>
        <a:buSzPct val="65000"/>
        <a:buFont typeface="Wingdings" pitchFamily="2" charset="2"/>
        <a:buChar char="q"/>
        <a:defRPr sz="1600">
          <a:solidFill>
            <a:srgbClr val="009999"/>
          </a:solidFill>
          <a:latin typeface="+mn-lt"/>
        </a:defRPr>
      </a:lvl4pPr>
      <a:lvl5pPr marL="2057400" indent="-228600" algn="l" rtl="0" eaLnBrk="0" fontAlgn="base" hangingPunct="0">
        <a:spcBef>
          <a:spcPct val="20000"/>
        </a:spcBef>
        <a:spcAft>
          <a:spcPct val="0"/>
        </a:spcAft>
        <a:buClr>
          <a:srgbClr val="FF3300"/>
        </a:buClr>
        <a:buChar char="•"/>
        <a:defRPr sz="1600">
          <a:solidFill>
            <a:schemeClr val="tx1"/>
          </a:solidFill>
          <a:latin typeface="+mn-lt"/>
        </a:defRPr>
      </a:lvl5pPr>
      <a:lvl6pPr marL="2514600" indent="-228600" algn="l" rtl="0" eaLnBrk="0" fontAlgn="base" hangingPunct="0">
        <a:spcBef>
          <a:spcPct val="20000"/>
        </a:spcBef>
        <a:spcAft>
          <a:spcPct val="0"/>
        </a:spcAft>
        <a:buClr>
          <a:srgbClr val="FF3300"/>
        </a:buClr>
        <a:buChar char="•"/>
        <a:defRPr sz="1600">
          <a:solidFill>
            <a:schemeClr val="tx1"/>
          </a:solidFill>
          <a:latin typeface="+mn-lt"/>
        </a:defRPr>
      </a:lvl6pPr>
      <a:lvl7pPr marL="2971800" indent="-228600" algn="l" rtl="0" eaLnBrk="0" fontAlgn="base" hangingPunct="0">
        <a:spcBef>
          <a:spcPct val="20000"/>
        </a:spcBef>
        <a:spcAft>
          <a:spcPct val="0"/>
        </a:spcAft>
        <a:buClr>
          <a:srgbClr val="FF3300"/>
        </a:buClr>
        <a:buChar char="•"/>
        <a:defRPr sz="1600">
          <a:solidFill>
            <a:schemeClr val="tx1"/>
          </a:solidFill>
          <a:latin typeface="+mn-lt"/>
        </a:defRPr>
      </a:lvl7pPr>
      <a:lvl8pPr marL="3429000" indent="-228600" algn="l" rtl="0" eaLnBrk="0" fontAlgn="base" hangingPunct="0">
        <a:spcBef>
          <a:spcPct val="20000"/>
        </a:spcBef>
        <a:spcAft>
          <a:spcPct val="0"/>
        </a:spcAft>
        <a:buClr>
          <a:srgbClr val="FF3300"/>
        </a:buClr>
        <a:buChar char="•"/>
        <a:defRPr sz="1600">
          <a:solidFill>
            <a:schemeClr val="tx1"/>
          </a:solidFill>
          <a:latin typeface="+mn-lt"/>
        </a:defRPr>
      </a:lvl8pPr>
      <a:lvl9pPr marL="3886200" indent="-228600" algn="l" rtl="0" eaLnBrk="0" fontAlgn="base" hangingPunct="0">
        <a:spcBef>
          <a:spcPct val="20000"/>
        </a:spcBef>
        <a:spcAft>
          <a:spcPct val="0"/>
        </a:spcAft>
        <a:buClr>
          <a:srgbClr val="FF330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455470">
              <a:defRPr sz="1400" b="0">
                <a:latin typeface="Arial" charset="0"/>
                <a:ea typeface="ＭＳ Ｐゴシック" pitchFamily="-80" charset="-128"/>
                <a:cs typeface="ＭＳ Ｐゴシック" pitchFamily="-80" charset="-128"/>
              </a:defRPr>
            </a:lvl1pPr>
          </a:lstStyle>
          <a:p>
            <a:pPr>
              <a:spcBef>
                <a:spcPct val="0"/>
              </a:spcBef>
              <a:buFontTx/>
              <a:buNone/>
              <a:defRPr/>
            </a:pPr>
            <a:r>
              <a:rPr lang="en-US">
                <a:solidFill>
                  <a:srgbClr val="000000"/>
                </a:solidFill>
              </a:rPr>
              <a:t>July 26, 2011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455470">
              <a:defRPr sz="1400" b="0">
                <a:latin typeface="Arial" charset="0"/>
                <a:ea typeface="ＭＳ Ｐゴシック" pitchFamily="-80" charset="-128"/>
                <a:cs typeface="ＭＳ Ｐゴシック" pitchFamily="-80" charset="-128"/>
              </a:defRPr>
            </a:lvl1pPr>
          </a:lstStyle>
          <a:p>
            <a:pPr>
              <a:spcBef>
                <a:spcPct val="0"/>
              </a:spcBef>
              <a:buFontTx/>
              <a:buNone/>
              <a:defRPr/>
            </a:pPr>
            <a:r>
              <a:rPr lang="en-US">
                <a:solidFill>
                  <a:srgbClr val="000000"/>
                </a:solidFill>
              </a:rPr>
              <a:t>Takahashi NSTX Brainstorm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ＭＳ Ｐゴシック" charset="-128"/>
              </a:defRPr>
            </a:lvl1pPr>
          </a:lstStyle>
          <a:p>
            <a:pPr defTabSz="454025">
              <a:spcBef>
                <a:spcPct val="0"/>
              </a:spcBef>
              <a:buFontTx/>
              <a:buNone/>
              <a:defRPr/>
            </a:pPr>
            <a:fld id="{9C827579-981C-4D94-BE3F-0BC8009AC3B9}" type="slidenum">
              <a:rPr lang="en-US">
                <a:solidFill>
                  <a:srgbClr val="000000"/>
                </a:solidFill>
                <a:latin typeface="Arial" pitchFamily="34" charset="0"/>
              </a:rPr>
              <a:pPr defTabSz="454025">
                <a:spcBef>
                  <a:spcPct val="0"/>
                </a:spcBef>
                <a:buFontTx/>
                <a:buNone/>
                <a:defRPr/>
              </a:pPr>
              <a:t>‹#›</a:t>
            </a:fld>
            <a:endParaRPr lang="en-US">
              <a:solidFill>
                <a:srgbClr val="000000"/>
              </a:solidFill>
              <a:latin typeface="Arial" pitchFamily="34" charset="0"/>
            </a:endParaRPr>
          </a:p>
        </p:txBody>
      </p:sp>
      <p:pic>
        <p:nvPicPr>
          <p:cNvPr id="3687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019800"/>
            <a:ext cx="6858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3802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charset="0"/>
          <a:ea typeface="ＭＳ Ｐゴシック" pitchFamily="-80" charset="-128"/>
          <a:cs typeface="ＭＳ Ｐゴシック" pitchFamily="-80" charset="-128"/>
        </a:defRPr>
      </a:lvl2pPr>
      <a:lvl3pPr algn="ctr" rtl="0" eaLnBrk="0" fontAlgn="base" hangingPunct="0">
        <a:spcBef>
          <a:spcPct val="0"/>
        </a:spcBef>
        <a:spcAft>
          <a:spcPct val="0"/>
        </a:spcAft>
        <a:defRPr sz="3200" b="1">
          <a:solidFill>
            <a:schemeClr val="tx2"/>
          </a:solidFill>
          <a:latin typeface="Times" charset="0"/>
          <a:ea typeface="ＭＳ Ｐゴシック" pitchFamily="-80" charset="-128"/>
          <a:cs typeface="ＭＳ Ｐゴシック" pitchFamily="-80" charset="-128"/>
        </a:defRPr>
      </a:lvl3pPr>
      <a:lvl4pPr algn="ctr" rtl="0" eaLnBrk="0" fontAlgn="base" hangingPunct="0">
        <a:spcBef>
          <a:spcPct val="0"/>
        </a:spcBef>
        <a:spcAft>
          <a:spcPct val="0"/>
        </a:spcAft>
        <a:defRPr sz="3200" b="1">
          <a:solidFill>
            <a:schemeClr val="tx2"/>
          </a:solidFill>
          <a:latin typeface="Times" charset="0"/>
          <a:ea typeface="ＭＳ Ｐゴシック" pitchFamily="-80" charset="-128"/>
          <a:cs typeface="ＭＳ Ｐゴシック" pitchFamily="-80" charset="-128"/>
        </a:defRPr>
      </a:lvl4pPr>
      <a:lvl5pPr algn="ctr" rtl="0" eaLnBrk="0" fontAlgn="base" hangingPunct="0">
        <a:spcBef>
          <a:spcPct val="0"/>
        </a:spcBef>
        <a:spcAft>
          <a:spcPct val="0"/>
        </a:spcAft>
        <a:defRPr sz="3200" b="1">
          <a:solidFill>
            <a:schemeClr val="tx2"/>
          </a:solidFill>
          <a:latin typeface="Times" charset="0"/>
          <a:ea typeface="ＭＳ Ｐゴシック" pitchFamily="-80" charset="-128"/>
          <a:cs typeface="ＭＳ Ｐゴシック" pitchFamily="-80" charset="-128"/>
        </a:defRPr>
      </a:lvl5pPr>
      <a:lvl6pPr marL="457200" algn="ctr" rtl="0" fontAlgn="base">
        <a:spcBef>
          <a:spcPct val="0"/>
        </a:spcBef>
        <a:spcAft>
          <a:spcPct val="0"/>
        </a:spcAft>
        <a:defRPr sz="3200" b="1">
          <a:solidFill>
            <a:schemeClr val="tx2"/>
          </a:solidFill>
          <a:latin typeface="Times" charset="0"/>
          <a:ea typeface="ＭＳ Ｐゴシック" pitchFamily="-80" charset="-128"/>
          <a:cs typeface="ＭＳ Ｐゴシック" pitchFamily="-80" charset="-128"/>
        </a:defRPr>
      </a:lvl6pPr>
      <a:lvl7pPr marL="914400" algn="ctr" rtl="0" fontAlgn="base">
        <a:spcBef>
          <a:spcPct val="0"/>
        </a:spcBef>
        <a:spcAft>
          <a:spcPct val="0"/>
        </a:spcAft>
        <a:defRPr sz="3200" b="1">
          <a:solidFill>
            <a:schemeClr val="tx2"/>
          </a:solidFill>
          <a:latin typeface="Times" charset="0"/>
          <a:ea typeface="ＭＳ Ｐゴシック" pitchFamily="-80" charset="-128"/>
          <a:cs typeface="ＭＳ Ｐゴシック" pitchFamily="-80" charset="-128"/>
        </a:defRPr>
      </a:lvl7pPr>
      <a:lvl8pPr marL="1371600" algn="ctr" rtl="0" fontAlgn="base">
        <a:spcBef>
          <a:spcPct val="0"/>
        </a:spcBef>
        <a:spcAft>
          <a:spcPct val="0"/>
        </a:spcAft>
        <a:defRPr sz="3200" b="1">
          <a:solidFill>
            <a:schemeClr val="tx2"/>
          </a:solidFill>
          <a:latin typeface="Times" charset="0"/>
          <a:ea typeface="ＭＳ Ｐゴシック" pitchFamily="-80" charset="-128"/>
          <a:cs typeface="ＭＳ Ｐゴシック" pitchFamily="-80" charset="-128"/>
        </a:defRPr>
      </a:lvl8pPr>
      <a:lvl9pPr marL="1828800" algn="ctr" rtl="0" fontAlgn="base">
        <a:spcBef>
          <a:spcPct val="0"/>
        </a:spcBef>
        <a:spcAft>
          <a:spcPct val="0"/>
        </a:spcAft>
        <a:defRPr sz="3200" b="1">
          <a:solidFill>
            <a:schemeClr val="tx2"/>
          </a:solidFill>
          <a:latin typeface="Times" charset="0"/>
          <a:ea typeface="ＭＳ Ｐゴシック" pitchFamily="-80" charset="-128"/>
          <a:cs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1525762" name="Rectangle 2"/>
          <p:cNvSpPr>
            <a:spLocks noChangeArrowheads="1"/>
          </p:cNvSpPr>
          <p:nvPr/>
        </p:nvSpPr>
        <p:spPr bwMode="auto">
          <a:xfrm>
            <a:off x="152400" y="941616"/>
            <a:ext cx="8839200" cy="914400"/>
          </a:xfrm>
          <a:prstGeom prst="rect">
            <a:avLst/>
          </a:prstGeom>
          <a:noFill/>
          <a:ln w="9525">
            <a:noFill/>
            <a:miter lim="800000"/>
            <a:headEnd/>
            <a:tailEnd/>
          </a:ln>
          <a:effectLst/>
        </p:spPr>
        <p:txBody>
          <a:bodyPr anchor="ctr"/>
          <a:lstStyle/>
          <a:p>
            <a:pPr algn="ctr" eaLnBrk="0" hangingPunct="0">
              <a:spcBef>
                <a:spcPct val="0"/>
              </a:spcBef>
              <a:buFontTx/>
              <a:buNone/>
            </a:pPr>
            <a:r>
              <a:rPr lang="en-US" sz="3200" b="1" dirty="0" smtClean="0">
                <a:solidFill>
                  <a:schemeClr val="accent2"/>
                </a:solidFill>
                <a:effectLst>
                  <a:outerShdw blurRad="38100" dist="38100" dir="2700000" algn="tl">
                    <a:srgbClr val="C0C0C0"/>
                  </a:outerShdw>
                </a:effectLst>
                <a:latin typeface="Arial" charset="0"/>
                <a:ea typeface="ＭＳ Ｐゴシック" pitchFamily="-128" charset="-128"/>
              </a:rPr>
              <a:t>Discussion </a:t>
            </a:r>
            <a:r>
              <a:rPr lang="en-US" sz="3200" b="1" dirty="0">
                <a:solidFill>
                  <a:schemeClr val="accent2"/>
                </a:solidFill>
                <a:effectLst>
                  <a:outerShdw blurRad="38100" dist="38100" dir="2700000" algn="tl">
                    <a:srgbClr val="C0C0C0"/>
                  </a:outerShdw>
                </a:effectLst>
                <a:latin typeface="Arial" charset="0"/>
                <a:ea typeface="ＭＳ Ｐゴシック" pitchFamily="-128" charset="-128"/>
              </a:rPr>
              <a:t>of </a:t>
            </a:r>
            <a:r>
              <a:rPr lang="en-US" sz="3200" b="1" dirty="0" smtClean="0">
                <a:solidFill>
                  <a:schemeClr val="accent2"/>
                </a:solidFill>
                <a:effectLst>
                  <a:outerShdw blurRad="38100" dist="38100" dir="2700000" algn="tl">
                    <a:srgbClr val="C0C0C0"/>
                  </a:outerShdw>
                </a:effectLst>
                <a:latin typeface="Arial" charset="0"/>
                <a:ea typeface="ＭＳ Ｐゴシック" pitchFamily="-128" charset="-128"/>
              </a:rPr>
              <a:t>magnetic </a:t>
            </a:r>
            <a:r>
              <a:rPr lang="en-US" sz="3200" b="1" dirty="0">
                <a:solidFill>
                  <a:schemeClr val="accent2"/>
                </a:solidFill>
                <a:effectLst>
                  <a:outerShdw blurRad="38100" dist="38100" dir="2700000" algn="tl">
                    <a:srgbClr val="C0C0C0"/>
                  </a:outerShdw>
                </a:effectLst>
                <a:latin typeface="Arial" charset="0"/>
                <a:ea typeface="ＭＳ Ｐゴシック" pitchFamily="-128" charset="-128"/>
              </a:rPr>
              <a:t>sensor upgrade </a:t>
            </a:r>
            <a:r>
              <a:rPr lang="en-US" sz="3200" b="1" dirty="0" smtClean="0">
                <a:solidFill>
                  <a:schemeClr val="accent2"/>
                </a:solidFill>
                <a:effectLst>
                  <a:outerShdw blurRad="38100" dist="38100" dir="2700000" algn="tl">
                    <a:srgbClr val="C0C0C0"/>
                  </a:outerShdw>
                </a:effectLst>
                <a:latin typeface="Arial" charset="0"/>
                <a:ea typeface="ＭＳ Ｐゴシック" pitchFamily="-128" charset="-128"/>
              </a:rPr>
              <a:t>plan for NSTX-U</a:t>
            </a:r>
            <a:endParaRPr lang="en-US" sz="3200" b="1" dirty="0">
              <a:solidFill>
                <a:schemeClr val="accent2"/>
              </a:solidFill>
              <a:effectLst>
                <a:outerShdw blurRad="38100" dist="38100" dir="2700000" algn="tl">
                  <a:srgbClr val="C0C0C0"/>
                </a:outerShdw>
              </a:effectLst>
              <a:latin typeface="Arial" charset="0"/>
              <a:ea typeface="ＭＳ Ｐゴシック" pitchFamily="-128" charset="-128"/>
            </a:endParaRP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0" name="Text Box 9"/>
          <p:cNvSpPr txBox="1">
            <a:spLocks noChangeArrowheads="1"/>
          </p:cNvSpPr>
          <p:nvPr/>
        </p:nvSpPr>
        <p:spPr bwMode="auto">
          <a:xfrm>
            <a:off x="1447800" y="2190690"/>
            <a:ext cx="617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ctr" eaLnBrk="1" hangingPunct="1">
              <a:spcBef>
                <a:spcPct val="0"/>
              </a:spcBef>
              <a:buFontTx/>
              <a:buNone/>
            </a:pPr>
            <a:r>
              <a:rPr lang="en-US" sz="2000" b="0" i="0" dirty="0">
                <a:solidFill>
                  <a:srgbClr val="000000"/>
                </a:solidFill>
                <a:latin typeface="Arial" charset="0"/>
              </a:rPr>
              <a:t>S. A. </a:t>
            </a:r>
            <a:r>
              <a:rPr lang="en-US" sz="2000" b="0" i="0" dirty="0" smtClean="0">
                <a:solidFill>
                  <a:srgbClr val="000000"/>
                </a:solidFill>
                <a:latin typeface="Arial" charset="0"/>
              </a:rPr>
              <a:t>Sabbagh</a:t>
            </a:r>
            <a:r>
              <a:rPr lang="en-US" sz="2000" b="0" i="0" dirty="0">
                <a:solidFill>
                  <a:srgbClr val="000000"/>
                </a:solidFill>
                <a:latin typeface="Arial" charset="0"/>
              </a:rPr>
              <a:t>, J.W. Berkery</a:t>
            </a:r>
            <a:r>
              <a:rPr lang="en-US" sz="2000" b="0" i="0" dirty="0" smtClean="0">
                <a:solidFill>
                  <a:srgbClr val="000000"/>
                </a:solidFill>
                <a:latin typeface="Arial" charset="0"/>
              </a:rPr>
              <a:t>, </a:t>
            </a:r>
            <a:r>
              <a:rPr lang="en-US" sz="2000" b="0" i="0" dirty="0" smtClean="0">
                <a:solidFill>
                  <a:srgbClr val="000000"/>
                </a:solidFill>
                <a:latin typeface="Arial" charset="0"/>
              </a:rPr>
              <a:t>J. Bialek, A</a:t>
            </a:r>
            <a:r>
              <a:rPr lang="en-US" sz="2000" b="0" i="0" dirty="0" smtClean="0">
                <a:solidFill>
                  <a:srgbClr val="000000"/>
                </a:solidFill>
                <a:latin typeface="Arial" charset="0"/>
              </a:rPr>
              <a:t>. Diallo, </a:t>
            </a:r>
            <a:r>
              <a:rPr lang="en-US" sz="2000" b="0" i="0" dirty="0">
                <a:solidFill>
                  <a:srgbClr val="000000"/>
                </a:solidFill>
                <a:latin typeface="Arial" charset="0"/>
              </a:rPr>
              <a:t>S.P</a:t>
            </a:r>
            <a:r>
              <a:rPr lang="en-US" sz="2000" b="0" i="0" dirty="0" smtClean="0">
                <a:solidFill>
                  <a:srgbClr val="000000"/>
                </a:solidFill>
                <a:latin typeface="Arial" charset="0"/>
              </a:rPr>
              <a:t>. Gerhardt, </a:t>
            </a:r>
            <a:r>
              <a:rPr lang="en-US" sz="2000" b="0" i="0" dirty="0" smtClean="0">
                <a:solidFill>
                  <a:srgbClr val="000000"/>
                </a:solidFill>
                <a:latin typeface="Arial" charset="0"/>
              </a:rPr>
              <a:t>N. Logan, J-K </a:t>
            </a:r>
            <a:r>
              <a:rPr lang="en-US" sz="2000" b="0" i="0" dirty="0" smtClean="0">
                <a:solidFill>
                  <a:srgbClr val="000000"/>
                </a:solidFill>
                <a:latin typeface="Arial" charset="0"/>
              </a:rPr>
              <a:t>Park, R. Raman, V. </a:t>
            </a:r>
            <a:r>
              <a:rPr lang="en-US" sz="2000" b="0" i="0" dirty="0" smtClean="0">
                <a:solidFill>
                  <a:srgbClr val="000000"/>
                </a:solidFill>
                <a:latin typeface="Arial" charset="0"/>
              </a:rPr>
              <a:t>Soukhanovskii, et al.</a:t>
            </a:r>
            <a:endParaRPr lang="en-US" sz="1400" b="0" dirty="0" smtClean="0">
              <a:solidFill>
                <a:srgbClr val="000000"/>
              </a:solidFill>
              <a:latin typeface="Arial" charset="0"/>
            </a:endParaRP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pic>
        <p:nvPicPr>
          <p:cNvPr id="2080" name="Picture 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152588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buFontTx/>
              <a:buNone/>
              <a:defRPr/>
            </a:pPr>
            <a:r>
              <a:rPr lang="en-US" sz="3600" i="1" dirty="0">
                <a:solidFill>
                  <a:srgbClr val="171FC7"/>
                </a:solidFill>
                <a:effectLst>
                  <a:outerShdw blurRad="38100" dist="38100" dir="2700000" algn="tl">
                    <a:srgbClr val="C0C0C0"/>
                  </a:outerShdw>
                </a:effectLst>
                <a:latin typeface="Arial" charset="0"/>
                <a:cs typeface="Arial" charset="0"/>
              </a:rPr>
              <a:t>NSTX-U</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8" name="Rectangle 129"/>
          <p:cNvSpPr>
            <a:spLocks noChangeArrowheads="1"/>
          </p:cNvSpPr>
          <p:nvPr/>
        </p:nvSpPr>
        <p:spPr bwMode="auto">
          <a:xfrm>
            <a:off x="3651250" y="228600"/>
            <a:ext cx="153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0" hangingPunct="0">
              <a:spcBef>
                <a:spcPct val="0"/>
              </a:spcBef>
              <a:buFontTx/>
              <a:buNone/>
            </a:pPr>
            <a:r>
              <a:rPr lang="en-US" sz="1800" b="1" i="1">
                <a:solidFill>
                  <a:srgbClr val="3333CC"/>
                </a:solidFill>
                <a:latin typeface="Arial" charset="0"/>
                <a:cs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lIns="0" tIns="0" rIns="0" bIns="0" anchor="ctr"/>
          <a:lstStyle/>
          <a:p>
            <a:pPr>
              <a:spcBef>
                <a:spcPct val="0"/>
              </a:spcBef>
              <a:buFontTx/>
              <a:buNone/>
            </a:pPr>
            <a:endParaRPr lang="en-US" b="1" i="1">
              <a:latin typeface="Helvetica" charset="0"/>
              <a:cs typeface="Arial" charset="0"/>
            </a:endParaRPr>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2"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3"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pic>
        <p:nvPicPr>
          <p:cNvPr id="2094" name="Picture 53" descr="ppi224.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286000"/>
            <a:ext cx="129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95"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96" name="Text Box 153"/>
          <p:cNvSpPr txBox="1">
            <a:spLocks noChangeArrowheads="1"/>
          </p:cNvSpPr>
          <p:nvPr/>
        </p:nvSpPr>
        <p:spPr bwMode="auto">
          <a:xfrm>
            <a:off x="7696200" y="2317750"/>
            <a:ext cx="12954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4" rIns="91429" bIns="45714" anchor="b">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r">
              <a:lnSpc>
                <a:spcPct val="90000"/>
              </a:lnSpc>
              <a:spcBef>
                <a:spcPct val="8000"/>
              </a:spcBef>
              <a:spcAft>
                <a:spcPct val="8000"/>
              </a:spcAft>
              <a:buFontTx/>
              <a:buNone/>
            </a:pPr>
            <a:r>
              <a:rPr lang="en-US" sz="900">
                <a:solidFill>
                  <a:srgbClr val="FF0000"/>
                </a:solidFill>
                <a:latin typeface="Arial" charset="0"/>
              </a:rPr>
              <a:t>Culham Sci Ctr</a:t>
            </a:r>
          </a:p>
          <a:p>
            <a:pPr algn="r">
              <a:lnSpc>
                <a:spcPct val="90000"/>
              </a:lnSpc>
              <a:spcBef>
                <a:spcPct val="8000"/>
              </a:spcBef>
              <a:spcAft>
                <a:spcPct val="8000"/>
              </a:spcAft>
              <a:buFontTx/>
              <a:buNone/>
            </a:pPr>
            <a:r>
              <a:rPr lang="en-US" sz="900">
                <a:solidFill>
                  <a:srgbClr val="FF0000"/>
                </a:solidFill>
                <a:latin typeface="Arial" charset="0"/>
              </a:rPr>
              <a:t>York U</a:t>
            </a:r>
          </a:p>
          <a:p>
            <a:pPr algn="r">
              <a:lnSpc>
                <a:spcPct val="90000"/>
              </a:lnSpc>
              <a:spcBef>
                <a:spcPct val="8000"/>
              </a:spcBef>
              <a:spcAft>
                <a:spcPct val="8000"/>
              </a:spcAft>
              <a:buFontTx/>
              <a:buNone/>
            </a:pPr>
            <a:r>
              <a:rPr lang="en-US" sz="900">
                <a:solidFill>
                  <a:srgbClr val="FF0000"/>
                </a:solidFill>
                <a:latin typeface="Arial" charset="0"/>
              </a:rPr>
              <a:t>Chubu U</a:t>
            </a:r>
          </a:p>
          <a:p>
            <a:pPr algn="r">
              <a:lnSpc>
                <a:spcPct val="90000"/>
              </a:lnSpc>
              <a:spcBef>
                <a:spcPct val="8000"/>
              </a:spcBef>
              <a:spcAft>
                <a:spcPct val="8000"/>
              </a:spcAft>
              <a:buFontTx/>
              <a:buNone/>
            </a:pPr>
            <a:r>
              <a:rPr lang="en-US" sz="900">
                <a:solidFill>
                  <a:srgbClr val="FF0000"/>
                </a:solidFill>
                <a:latin typeface="Arial" charset="0"/>
              </a:rPr>
              <a:t>Fukui U</a:t>
            </a:r>
          </a:p>
          <a:p>
            <a:pPr algn="r">
              <a:lnSpc>
                <a:spcPct val="90000"/>
              </a:lnSpc>
              <a:spcBef>
                <a:spcPct val="8000"/>
              </a:spcBef>
              <a:spcAft>
                <a:spcPct val="8000"/>
              </a:spcAft>
              <a:buFontTx/>
              <a:buNone/>
            </a:pPr>
            <a:r>
              <a:rPr lang="en-US" sz="900">
                <a:solidFill>
                  <a:srgbClr val="FF0000"/>
                </a:solidFill>
                <a:latin typeface="Arial" charset="0"/>
              </a:rPr>
              <a:t>Hiroshima U</a:t>
            </a:r>
          </a:p>
          <a:p>
            <a:pPr algn="r">
              <a:lnSpc>
                <a:spcPct val="90000"/>
              </a:lnSpc>
              <a:spcBef>
                <a:spcPct val="8000"/>
              </a:spcBef>
              <a:spcAft>
                <a:spcPct val="8000"/>
              </a:spcAft>
              <a:buFontTx/>
              <a:buNone/>
            </a:pPr>
            <a:r>
              <a:rPr lang="en-US" sz="900">
                <a:solidFill>
                  <a:srgbClr val="FF0000"/>
                </a:solidFill>
                <a:latin typeface="Arial" charset="0"/>
              </a:rPr>
              <a:t>Hyogo U</a:t>
            </a:r>
          </a:p>
          <a:p>
            <a:pPr algn="r">
              <a:lnSpc>
                <a:spcPct val="90000"/>
              </a:lnSpc>
              <a:spcBef>
                <a:spcPct val="8000"/>
              </a:spcBef>
              <a:spcAft>
                <a:spcPct val="8000"/>
              </a:spcAft>
              <a:buFontTx/>
              <a:buNone/>
            </a:pPr>
            <a:r>
              <a:rPr lang="en-US" sz="900">
                <a:solidFill>
                  <a:srgbClr val="FF0000"/>
                </a:solidFill>
                <a:latin typeface="Arial" charset="0"/>
              </a:rPr>
              <a:t>Kyoto U</a:t>
            </a:r>
          </a:p>
          <a:p>
            <a:pPr algn="r">
              <a:lnSpc>
                <a:spcPct val="90000"/>
              </a:lnSpc>
              <a:spcBef>
                <a:spcPct val="8000"/>
              </a:spcBef>
              <a:spcAft>
                <a:spcPct val="8000"/>
              </a:spcAft>
              <a:buFontTx/>
              <a:buNone/>
            </a:pPr>
            <a:r>
              <a:rPr lang="en-US" sz="900">
                <a:solidFill>
                  <a:srgbClr val="FF0000"/>
                </a:solidFill>
                <a:latin typeface="Arial" charset="0"/>
              </a:rPr>
              <a:t>Kyushu U</a:t>
            </a:r>
          </a:p>
          <a:p>
            <a:pPr algn="r">
              <a:lnSpc>
                <a:spcPct val="90000"/>
              </a:lnSpc>
              <a:spcBef>
                <a:spcPct val="8000"/>
              </a:spcBef>
              <a:spcAft>
                <a:spcPct val="8000"/>
              </a:spcAft>
              <a:buFontTx/>
              <a:buNone/>
            </a:pPr>
            <a:r>
              <a:rPr lang="en-US" sz="900">
                <a:solidFill>
                  <a:srgbClr val="FF0000"/>
                </a:solidFill>
                <a:latin typeface="Arial" charset="0"/>
              </a:rPr>
              <a:t>Kyushu Tokai U</a:t>
            </a:r>
          </a:p>
          <a:p>
            <a:pPr algn="r">
              <a:lnSpc>
                <a:spcPct val="90000"/>
              </a:lnSpc>
              <a:spcBef>
                <a:spcPct val="8000"/>
              </a:spcBef>
              <a:spcAft>
                <a:spcPct val="8000"/>
              </a:spcAft>
              <a:buFontTx/>
              <a:buNone/>
            </a:pPr>
            <a:r>
              <a:rPr lang="en-US" sz="900">
                <a:solidFill>
                  <a:srgbClr val="FF0000"/>
                </a:solidFill>
                <a:latin typeface="Arial" charset="0"/>
              </a:rPr>
              <a:t>NIFS</a:t>
            </a:r>
          </a:p>
          <a:p>
            <a:pPr algn="r">
              <a:lnSpc>
                <a:spcPct val="90000"/>
              </a:lnSpc>
              <a:spcBef>
                <a:spcPct val="8000"/>
              </a:spcBef>
              <a:spcAft>
                <a:spcPct val="8000"/>
              </a:spcAft>
              <a:buFontTx/>
              <a:buNone/>
            </a:pPr>
            <a:r>
              <a:rPr lang="en-US" sz="900">
                <a:solidFill>
                  <a:srgbClr val="FF0000"/>
                </a:solidFill>
                <a:latin typeface="Arial" charset="0"/>
              </a:rPr>
              <a:t>Niigata U</a:t>
            </a:r>
          </a:p>
          <a:p>
            <a:pPr algn="r">
              <a:lnSpc>
                <a:spcPct val="90000"/>
              </a:lnSpc>
              <a:spcBef>
                <a:spcPct val="8000"/>
              </a:spcBef>
              <a:spcAft>
                <a:spcPct val="8000"/>
              </a:spcAft>
              <a:buFontTx/>
              <a:buNone/>
            </a:pPr>
            <a:r>
              <a:rPr lang="en-US" sz="900">
                <a:solidFill>
                  <a:srgbClr val="FF0000"/>
                </a:solidFill>
                <a:latin typeface="Arial" charset="0"/>
              </a:rPr>
              <a:t>U Tokyo</a:t>
            </a:r>
          </a:p>
          <a:p>
            <a:pPr algn="r">
              <a:lnSpc>
                <a:spcPct val="90000"/>
              </a:lnSpc>
              <a:spcBef>
                <a:spcPct val="8000"/>
              </a:spcBef>
              <a:spcAft>
                <a:spcPct val="8000"/>
              </a:spcAft>
              <a:buFontTx/>
              <a:buNone/>
            </a:pPr>
            <a:r>
              <a:rPr lang="en-US" sz="900">
                <a:solidFill>
                  <a:srgbClr val="FF0000"/>
                </a:solidFill>
                <a:latin typeface="Arial" charset="0"/>
              </a:rPr>
              <a:t>JAEA</a:t>
            </a:r>
          </a:p>
          <a:p>
            <a:pPr algn="r">
              <a:lnSpc>
                <a:spcPct val="90000"/>
              </a:lnSpc>
              <a:spcBef>
                <a:spcPct val="8000"/>
              </a:spcBef>
              <a:spcAft>
                <a:spcPct val="8000"/>
              </a:spcAft>
              <a:buFontTx/>
              <a:buNone/>
            </a:pPr>
            <a:r>
              <a:rPr lang="en-US" sz="800">
                <a:solidFill>
                  <a:srgbClr val="FF0000"/>
                </a:solidFill>
                <a:latin typeface="Arial" charset="0"/>
              </a:rPr>
              <a:t>Inst for Nucl Res, Kiev</a:t>
            </a:r>
          </a:p>
          <a:p>
            <a:pPr algn="r">
              <a:lnSpc>
                <a:spcPct val="90000"/>
              </a:lnSpc>
              <a:spcBef>
                <a:spcPct val="8000"/>
              </a:spcBef>
              <a:spcAft>
                <a:spcPct val="8000"/>
              </a:spcAft>
              <a:buFontTx/>
              <a:buNone/>
            </a:pPr>
            <a:r>
              <a:rPr lang="en-US" sz="900">
                <a:solidFill>
                  <a:srgbClr val="FF0000"/>
                </a:solidFill>
                <a:latin typeface="Arial" charset="0"/>
              </a:rPr>
              <a:t>Ioffe Inst</a:t>
            </a:r>
          </a:p>
          <a:p>
            <a:pPr algn="r">
              <a:lnSpc>
                <a:spcPct val="90000"/>
              </a:lnSpc>
              <a:spcBef>
                <a:spcPct val="8000"/>
              </a:spcBef>
              <a:spcAft>
                <a:spcPct val="8000"/>
              </a:spcAft>
              <a:buFontTx/>
              <a:buNone/>
            </a:pPr>
            <a:r>
              <a:rPr lang="en-US" sz="900">
                <a:solidFill>
                  <a:srgbClr val="FF0000"/>
                </a:solidFill>
                <a:latin typeface="Arial" charset="0"/>
              </a:rPr>
              <a:t>TRINITI</a:t>
            </a:r>
          </a:p>
          <a:p>
            <a:pPr algn="r">
              <a:lnSpc>
                <a:spcPct val="90000"/>
              </a:lnSpc>
              <a:spcBef>
                <a:spcPct val="8000"/>
              </a:spcBef>
              <a:spcAft>
                <a:spcPct val="8000"/>
              </a:spcAft>
              <a:buFontTx/>
              <a:buNone/>
            </a:pPr>
            <a:r>
              <a:rPr lang="en-US" sz="900">
                <a:solidFill>
                  <a:srgbClr val="FF0000"/>
                </a:solidFill>
                <a:latin typeface="Arial" charset="0"/>
              </a:rPr>
              <a:t>Chonbuk Natl U</a:t>
            </a:r>
          </a:p>
          <a:p>
            <a:pPr algn="r">
              <a:lnSpc>
                <a:spcPct val="90000"/>
              </a:lnSpc>
              <a:spcBef>
                <a:spcPct val="8000"/>
              </a:spcBef>
              <a:spcAft>
                <a:spcPct val="8000"/>
              </a:spcAft>
              <a:buFontTx/>
              <a:buNone/>
            </a:pPr>
            <a:r>
              <a:rPr lang="en-US" sz="900">
                <a:solidFill>
                  <a:srgbClr val="FF0000"/>
                </a:solidFill>
                <a:latin typeface="Arial" charset="0"/>
              </a:rPr>
              <a:t>NFRI</a:t>
            </a:r>
          </a:p>
          <a:p>
            <a:pPr algn="r">
              <a:lnSpc>
                <a:spcPct val="90000"/>
              </a:lnSpc>
              <a:spcBef>
                <a:spcPct val="8000"/>
              </a:spcBef>
              <a:spcAft>
                <a:spcPct val="8000"/>
              </a:spcAft>
              <a:buFontTx/>
              <a:buNone/>
            </a:pPr>
            <a:r>
              <a:rPr lang="en-US" sz="900">
                <a:solidFill>
                  <a:srgbClr val="FF0000"/>
                </a:solidFill>
                <a:latin typeface="Arial" charset="0"/>
              </a:rPr>
              <a:t>KAIST</a:t>
            </a:r>
          </a:p>
          <a:p>
            <a:pPr algn="r">
              <a:lnSpc>
                <a:spcPct val="90000"/>
              </a:lnSpc>
              <a:spcBef>
                <a:spcPct val="8000"/>
              </a:spcBef>
              <a:spcAft>
                <a:spcPct val="8000"/>
              </a:spcAft>
              <a:buFontTx/>
              <a:buNone/>
            </a:pPr>
            <a:r>
              <a:rPr lang="en-US" sz="900">
                <a:solidFill>
                  <a:srgbClr val="FF0000"/>
                </a:solidFill>
                <a:latin typeface="Arial" charset="0"/>
              </a:rPr>
              <a:t>POSTECH</a:t>
            </a:r>
          </a:p>
          <a:p>
            <a:pPr algn="r">
              <a:lnSpc>
                <a:spcPct val="90000"/>
              </a:lnSpc>
              <a:spcBef>
                <a:spcPct val="8000"/>
              </a:spcBef>
              <a:spcAft>
                <a:spcPct val="8000"/>
              </a:spcAft>
              <a:buFontTx/>
              <a:buNone/>
            </a:pPr>
            <a:r>
              <a:rPr lang="en-US" sz="900">
                <a:solidFill>
                  <a:srgbClr val="FF0000"/>
                </a:solidFill>
                <a:latin typeface="Arial" charset="0"/>
              </a:rPr>
              <a:t>Seoul Natl U</a:t>
            </a:r>
          </a:p>
          <a:p>
            <a:pPr algn="r">
              <a:lnSpc>
                <a:spcPct val="90000"/>
              </a:lnSpc>
              <a:spcBef>
                <a:spcPct val="8000"/>
              </a:spcBef>
              <a:spcAft>
                <a:spcPct val="8000"/>
              </a:spcAft>
              <a:buFontTx/>
              <a:buNone/>
            </a:pPr>
            <a:r>
              <a:rPr lang="en-US" sz="900">
                <a:solidFill>
                  <a:srgbClr val="FF0000"/>
                </a:solidFill>
                <a:latin typeface="Arial" charset="0"/>
              </a:rPr>
              <a:t>ASIPP</a:t>
            </a:r>
          </a:p>
          <a:p>
            <a:pPr algn="r">
              <a:lnSpc>
                <a:spcPct val="90000"/>
              </a:lnSpc>
              <a:spcBef>
                <a:spcPct val="8000"/>
              </a:spcBef>
              <a:spcAft>
                <a:spcPct val="8000"/>
              </a:spcAft>
              <a:buFontTx/>
              <a:buNone/>
            </a:pPr>
            <a:r>
              <a:rPr lang="en-US" sz="900">
                <a:solidFill>
                  <a:srgbClr val="FF0000"/>
                </a:solidFill>
                <a:latin typeface="Arial" charset="0"/>
              </a:rPr>
              <a:t>CIEMAT</a:t>
            </a:r>
          </a:p>
          <a:p>
            <a:pPr algn="r">
              <a:lnSpc>
                <a:spcPct val="90000"/>
              </a:lnSpc>
              <a:spcBef>
                <a:spcPct val="8000"/>
              </a:spcBef>
              <a:spcAft>
                <a:spcPct val="8000"/>
              </a:spcAft>
              <a:buFontTx/>
              <a:buNone/>
            </a:pPr>
            <a:r>
              <a:rPr lang="en-US" sz="900">
                <a:solidFill>
                  <a:srgbClr val="FF0000"/>
                </a:solidFill>
                <a:latin typeface="Arial" charset="0"/>
              </a:rPr>
              <a:t>FOM Inst DIFFER</a:t>
            </a:r>
          </a:p>
          <a:p>
            <a:pPr algn="r">
              <a:lnSpc>
                <a:spcPct val="90000"/>
              </a:lnSpc>
              <a:spcBef>
                <a:spcPct val="8000"/>
              </a:spcBef>
              <a:spcAft>
                <a:spcPct val="8000"/>
              </a:spcAft>
              <a:buFontTx/>
              <a:buNone/>
            </a:pPr>
            <a:r>
              <a:rPr lang="en-US" sz="900">
                <a:solidFill>
                  <a:srgbClr val="FF0000"/>
                </a:solidFill>
                <a:latin typeface="Arial" charset="0"/>
              </a:rPr>
              <a:t>ENEA, Frascati</a:t>
            </a:r>
          </a:p>
          <a:p>
            <a:pPr algn="r">
              <a:lnSpc>
                <a:spcPct val="90000"/>
              </a:lnSpc>
              <a:spcBef>
                <a:spcPct val="8000"/>
              </a:spcBef>
              <a:spcAft>
                <a:spcPct val="8000"/>
              </a:spcAft>
              <a:buFontTx/>
              <a:buNone/>
            </a:pPr>
            <a:r>
              <a:rPr lang="en-US" sz="900">
                <a:solidFill>
                  <a:srgbClr val="FF0000"/>
                </a:solidFill>
                <a:latin typeface="Arial" charset="0"/>
              </a:rPr>
              <a:t>CEA, Cadarache</a:t>
            </a:r>
          </a:p>
          <a:p>
            <a:pPr algn="r">
              <a:lnSpc>
                <a:spcPct val="90000"/>
              </a:lnSpc>
              <a:spcBef>
                <a:spcPct val="8000"/>
              </a:spcBef>
              <a:spcAft>
                <a:spcPct val="8000"/>
              </a:spcAft>
              <a:buFontTx/>
              <a:buNone/>
            </a:pPr>
            <a:r>
              <a:rPr lang="en-US" sz="900">
                <a:solidFill>
                  <a:srgbClr val="FF0000"/>
                </a:solidFill>
                <a:latin typeface="Arial" charset="0"/>
              </a:rPr>
              <a:t>IPP, Jülich</a:t>
            </a:r>
          </a:p>
          <a:p>
            <a:pPr algn="r">
              <a:lnSpc>
                <a:spcPct val="90000"/>
              </a:lnSpc>
              <a:spcBef>
                <a:spcPct val="8000"/>
              </a:spcBef>
              <a:spcAft>
                <a:spcPct val="8000"/>
              </a:spcAft>
              <a:buFontTx/>
              <a:buNone/>
            </a:pPr>
            <a:r>
              <a:rPr lang="en-US" sz="900">
                <a:solidFill>
                  <a:srgbClr val="FF0000"/>
                </a:solidFill>
                <a:latin typeface="Arial" charset="0"/>
              </a:rPr>
              <a:t>IPP, Garching</a:t>
            </a:r>
          </a:p>
          <a:p>
            <a:pPr algn="r">
              <a:lnSpc>
                <a:spcPct val="90000"/>
              </a:lnSpc>
              <a:spcBef>
                <a:spcPct val="8000"/>
              </a:spcBef>
              <a:spcAft>
                <a:spcPct val="8000"/>
              </a:spcAft>
              <a:buFontTx/>
              <a:buNone/>
            </a:pPr>
            <a:r>
              <a:rPr lang="en-US" sz="900">
                <a:solidFill>
                  <a:srgbClr val="FF0000"/>
                </a:solidFill>
                <a:latin typeface="Arial" charset="0"/>
              </a:rPr>
              <a:t>ASCR, Czech Rep</a:t>
            </a:r>
          </a:p>
        </p:txBody>
      </p:sp>
      <p:cxnSp>
        <p:nvCxnSpPr>
          <p:cNvPr id="2097"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8"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9"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pic>
        <p:nvPicPr>
          <p:cNvPr id="2100" name="Picture 3" descr="C:\Users\jmenard\Desktop\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038" y="4495800"/>
            <a:ext cx="30781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48" descr="ppi221.tmp"/>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09800"/>
            <a:ext cx="129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2" name="Text Box 152"/>
          <p:cNvSpPr txBox="1">
            <a:spLocks noChangeArrowheads="1"/>
          </p:cNvSpPr>
          <p:nvPr/>
        </p:nvSpPr>
        <p:spPr bwMode="auto">
          <a:xfrm>
            <a:off x="152400" y="2209800"/>
            <a:ext cx="12573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4" rIns="91429" bIns="45714">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nSpc>
                <a:spcPct val="90000"/>
              </a:lnSpc>
              <a:spcBef>
                <a:spcPct val="5000"/>
              </a:spcBef>
              <a:spcAft>
                <a:spcPct val="5000"/>
              </a:spcAft>
              <a:buFontTx/>
              <a:buNone/>
            </a:pPr>
            <a:r>
              <a:rPr lang="en-US" sz="900">
                <a:solidFill>
                  <a:srgbClr val="0000FF"/>
                </a:solidFill>
                <a:latin typeface="Arial" charset="0"/>
              </a:rPr>
              <a:t>Coll of Wm &amp; Mary</a:t>
            </a:r>
          </a:p>
          <a:p>
            <a:pPr>
              <a:lnSpc>
                <a:spcPct val="90000"/>
              </a:lnSpc>
              <a:spcBef>
                <a:spcPct val="5000"/>
              </a:spcBef>
              <a:spcAft>
                <a:spcPct val="5000"/>
              </a:spcAft>
              <a:buFontTx/>
              <a:buNone/>
            </a:pPr>
            <a:r>
              <a:rPr lang="en-US" sz="900">
                <a:solidFill>
                  <a:srgbClr val="0000FF"/>
                </a:solidFill>
                <a:latin typeface="Arial" charset="0"/>
              </a:rPr>
              <a:t>Columbia U</a:t>
            </a:r>
          </a:p>
          <a:p>
            <a:pPr>
              <a:lnSpc>
                <a:spcPct val="90000"/>
              </a:lnSpc>
              <a:spcBef>
                <a:spcPct val="5000"/>
              </a:spcBef>
              <a:spcAft>
                <a:spcPct val="5000"/>
              </a:spcAft>
              <a:buFontTx/>
              <a:buNone/>
            </a:pPr>
            <a:r>
              <a:rPr lang="en-US" sz="900">
                <a:solidFill>
                  <a:srgbClr val="0000FF"/>
                </a:solidFill>
                <a:latin typeface="Arial" charset="0"/>
              </a:rPr>
              <a:t>CompX</a:t>
            </a:r>
          </a:p>
          <a:p>
            <a:pPr>
              <a:lnSpc>
                <a:spcPct val="90000"/>
              </a:lnSpc>
              <a:spcBef>
                <a:spcPct val="5000"/>
              </a:spcBef>
              <a:spcAft>
                <a:spcPct val="5000"/>
              </a:spcAft>
              <a:buFontTx/>
              <a:buNone/>
            </a:pPr>
            <a:r>
              <a:rPr lang="en-US" sz="900">
                <a:solidFill>
                  <a:srgbClr val="0000FF"/>
                </a:solidFill>
                <a:latin typeface="Arial" charset="0"/>
              </a:rPr>
              <a:t>General Atomics</a:t>
            </a:r>
          </a:p>
          <a:p>
            <a:pPr>
              <a:lnSpc>
                <a:spcPct val="90000"/>
              </a:lnSpc>
              <a:spcBef>
                <a:spcPct val="5000"/>
              </a:spcBef>
              <a:spcAft>
                <a:spcPct val="5000"/>
              </a:spcAft>
              <a:buFontTx/>
              <a:buNone/>
            </a:pPr>
            <a:r>
              <a:rPr lang="en-US" sz="900">
                <a:solidFill>
                  <a:srgbClr val="0000FF"/>
                </a:solidFill>
                <a:latin typeface="Arial" charset="0"/>
              </a:rPr>
              <a:t>FIU</a:t>
            </a:r>
          </a:p>
          <a:p>
            <a:pPr>
              <a:lnSpc>
                <a:spcPct val="90000"/>
              </a:lnSpc>
              <a:spcBef>
                <a:spcPct val="5000"/>
              </a:spcBef>
              <a:spcAft>
                <a:spcPct val="5000"/>
              </a:spcAft>
              <a:buFontTx/>
              <a:buNone/>
            </a:pPr>
            <a:r>
              <a:rPr lang="en-US" sz="900">
                <a:solidFill>
                  <a:srgbClr val="0000FF"/>
                </a:solidFill>
                <a:latin typeface="Arial" charset="0"/>
              </a:rPr>
              <a:t>INL</a:t>
            </a:r>
          </a:p>
          <a:p>
            <a:pPr>
              <a:lnSpc>
                <a:spcPct val="90000"/>
              </a:lnSpc>
              <a:spcBef>
                <a:spcPct val="5000"/>
              </a:spcBef>
              <a:spcAft>
                <a:spcPct val="5000"/>
              </a:spcAft>
              <a:buFontTx/>
              <a:buNone/>
            </a:pPr>
            <a:r>
              <a:rPr lang="en-US" sz="900">
                <a:solidFill>
                  <a:srgbClr val="0000FF"/>
                </a:solidFill>
                <a:latin typeface="Arial" charset="0"/>
              </a:rPr>
              <a:t>Johns Hopkins U</a:t>
            </a:r>
          </a:p>
          <a:p>
            <a:pPr>
              <a:lnSpc>
                <a:spcPct val="90000"/>
              </a:lnSpc>
              <a:spcBef>
                <a:spcPct val="5000"/>
              </a:spcBef>
              <a:spcAft>
                <a:spcPct val="5000"/>
              </a:spcAft>
              <a:buFontTx/>
              <a:buNone/>
            </a:pPr>
            <a:r>
              <a:rPr lang="en-US" sz="900">
                <a:solidFill>
                  <a:srgbClr val="0000FF"/>
                </a:solidFill>
                <a:latin typeface="Arial" charset="0"/>
              </a:rPr>
              <a:t>LANL</a:t>
            </a:r>
          </a:p>
          <a:p>
            <a:pPr>
              <a:lnSpc>
                <a:spcPct val="90000"/>
              </a:lnSpc>
              <a:spcBef>
                <a:spcPct val="5000"/>
              </a:spcBef>
              <a:spcAft>
                <a:spcPct val="5000"/>
              </a:spcAft>
              <a:buFontTx/>
              <a:buNone/>
            </a:pPr>
            <a:r>
              <a:rPr lang="en-US" sz="900">
                <a:solidFill>
                  <a:srgbClr val="0000FF"/>
                </a:solidFill>
                <a:latin typeface="Arial" charset="0"/>
              </a:rPr>
              <a:t>LLNL</a:t>
            </a:r>
          </a:p>
          <a:p>
            <a:pPr>
              <a:lnSpc>
                <a:spcPct val="90000"/>
              </a:lnSpc>
              <a:spcBef>
                <a:spcPct val="5000"/>
              </a:spcBef>
              <a:spcAft>
                <a:spcPct val="5000"/>
              </a:spcAft>
              <a:buFontTx/>
              <a:buNone/>
            </a:pPr>
            <a:r>
              <a:rPr lang="en-US" sz="900">
                <a:solidFill>
                  <a:srgbClr val="0000FF"/>
                </a:solidFill>
                <a:latin typeface="Arial" charset="0"/>
              </a:rPr>
              <a:t>Lodestar</a:t>
            </a:r>
          </a:p>
          <a:p>
            <a:pPr>
              <a:lnSpc>
                <a:spcPct val="90000"/>
              </a:lnSpc>
              <a:spcBef>
                <a:spcPct val="5000"/>
              </a:spcBef>
              <a:spcAft>
                <a:spcPct val="5000"/>
              </a:spcAft>
              <a:buFontTx/>
              <a:buNone/>
            </a:pPr>
            <a:r>
              <a:rPr lang="en-US" sz="900">
                <a:solidFill>
                  <a:srgbClr val="0000FF"/>
                </a:solidFill>
                <a:latin typeface="Arial" charset="0"/>
              </a:rPr>
              <a:t>MIT</a:t>
            </a:r>
          </a:p>
          <a:p>
            <a:pPr>
              <a:lnSpc>
                <a:spcPct val="90000"/>
              </a:lnSpc>
              <a:spcBef>
                <a:spcPct val="5000"/>
              </a:spcBef>
              <a:spcAft>
                <a:spcPct val="5000"/>
              </a:spcAft>
              <a:buFontTx/>
              <a:buNone/>
            </a:pPr>
            <a:r>
              <a:rPr lang="en-US" sz="900">
                <a:solidFill>
                  <a:srgbClr val="0000FF"/>
                </a:solidFill>
                <a:latin typeface="Arial" charset="0"/>
              </a:rPr>
              <a:t>Lehigh U</a:t>
            </a:r>
          </a:p>
          <a:p>
            <a:pPr>
              <a:lnSpc>
                <a:spcPct val="90000"/>
              </a:lnSpc>
              <a:spcBef>
                <a:spcPct val="5000"/>
              </a:spcBef>
              <a:spcAft>
                <a:spcPct val="5000"/>
              </a:spcAft>
              <a:buFontTx/>
              <a:buNone/>
            </a:pPr>
            <a:r>
              <a:rPr lang="en-US" sz="900">
                <a:solidFill>
                  <a:srgbClr val="0000FF"/>
                </a:solidFill>
                <a:latin typeface="Arial" charset="0"/>
              </a:rPr>
              <a:t>Nova Photonics</a:t>
            </a:r>
          </a:p>
          <a:p>
            <a:pPr>
              <a:lnSpc>
                <a:spcPct val="90000"/>
              </a:lnSpc>
              <a:spcBef>
                <a:spcPct val="5000"/>
              </a:spcBef>
              <a:spcAft>
                <a:spcPct val="5000"/>
              </a:spcAft>
              <a:buFontTx/>
              <a:buNone/>
            </a:pPr>
            <a:r>
              <a:rPr lang="en-US" sz="900">
                <a:solidFill>
                  <a:srgbClr val="0000FF"/>
                </a:solidFill>
                <a:latin typeface="Arial" charset="0"/>
              </a:rPr>
              <a:t>ORNL</a:t>
            </a:r>
          </a:p>
          <a:p>
            <a:pPr>
              <a:lnSpc>
                <a:spcPct val="90000"/>
              </a:lnSpc>
              <a:spcBef>
                <a:spcPct val="5000"/>
              </a:spcBef>
              <a:spcAft>
                <a:spcPct val="5000"/>
              </a:spcAft>
              <a:buFontTx/>
              <a:buNone/>
            </a:pPr>
            <a:r>
              <a:rPr lang="en-US" sz="900">
                <a:solidFill>
                  <a:srgbClr val="0000FF"/>
                </a:solidFill>
                <a:latin typeface="Arial" charset="0"/>
              </a:rPr>
              <a:t>PPPL</a:t>
            </a:r>
          </a:p>
          <a:p>
            <a:pPr>
              <a:lnSpc>
                <a:spcPct val="90000"/>
              </a:lnSpc>
              <a:spcBef>
                <a:spcPct val="5000"/>
              </a:spcBef>
              <a:spcAft>
                <a:spcPct val="5000"/>
              </a:spcAft>
              <a:buFontTx/>
              <a:buNone/>
            </a:pPr>
            <a:r>
              <a:rPr lang="en-US" sz="900">
                <a:solidFill>
                  <a:srgbClr val="0000FF"/>
                </a:solidFill>
                <a:latin typeface="Arial" charset="0"/>
              </a:rPr>
              <a:t>Princeton U</a:t>
            </a:r>
          </a:p>
          <a:p>
            <a:pPr>
              <a:lnSpc>
                <a:spcPct val="90000"/>
              </a:lnSpc>
              <a:spcBef>
                <a:spcPct val="5000"/>
              </a:spcBef>
              <a:spcAft>
                <a:spcPct val="5000"/>
              </a:spcAft>
              <a:buFontTx/>
              <a:buNone/>
            </a:pPr>
            <a:r>
              <a:rPr lang="en-US" sz="900">
                <a:solidFill>
                  <a:srgbClr val="0000FF"/>
                </a:solidFill>
                <a:latin typeface="Arial" charset="0"/>
              </a:rPr>
              <a:t>Purdue U</a:t>
            </a:r>
          </a:p>
          <a:p>
            <a:pPr>
              <a:lnSpc>
                <a:spcPct val="90000"/>
              </a:lnSpc>
              <a:spcBef>
                <a:spcPct val="5000"/>
              </a:spcBef>
              <a:spcAft>
                <a:spcPct val="5000"/>
              </a:spcAft>
              <a:buFontTx/>
              <a:buNone/>
            </a:pPr>
            <a:r>
              <a:rPr lang="en-US" sz="900">
                <a:solidFill>
                  <a:srgbClr val="0000FF"/>
                </a:solidFill>
                <a:latin typeface="Arial" charset="0"/>
              </a:rPr>
              <a:t>SNL</a:t>
            </a:r>
          </a:p>
          <a:p>
            <a:pPr>
              <a:lnSpc>
                <a:spcPct val="90000"/>
              </a:lnSpc>
              <a:spcBef>
                <a:spcPct val="5000"/>
              </a:spcBef>
              <a:spcAft>
                <a:spcPct val="5000"/>
              </a:spcAft>
              <a:buFontTx/>
              <a:buNone/>
            </a:pPr>
            <a:r>
              <a:rPr lang="en-US" sz="900">
                <a:solidFill>
                  <a:srgbClr val="0000FF"/>
                </a:solidFill>
                <a:latin typeface="Arial" charset="0"/>
              </a:rPr>
              <a:t>Think Tank, Inc.</a:t>
            </a:r>
          </a:p>
          <a:p>
            <a:pPr>
              <a:lnSpc>
                <a:spcPct val="90000"/>
              </a:lnSpc>
              <a:spcBef>
                <a:spcPct val="5000"/>
              </a:spcBef>
              <a:spcAft>
                <a:spcPct val="5000"/>
              </a:spcAft>
              <a:buFontTx/>
              <a:buNone/>
            </a:pPr>
            <a:r>
              <a:rPr lang="en-US" sz="900">
                <a:solidFill>
                  <a:srgbClr val="0000FF"/>
                </a:solidFill>
                <a:latin typeface="Arial" charset="0"/>
              </a:rPr>
              <a:t>UC Davis</a:t>
            </a:r>
          </a:p>
          <a:p>
            <a:pPr>
              <a:lnSpc>
                <a:spcPct val="90000"/>
              </a:lnSpc>
              <a:spcBef>
                <a:spcPct val="5000"/>
              </a:spcBef>
              <a:spcAft>
                <a:spcPct val="5000"/>
              </a:spcAft>
              <a:buFontTx/>
              <a:buNone/>
            </a:pPr>
            <a:r>
              <a:rPr lang="en-US" sz="900">
                <a:solidFill>
                  <a:srgbClr val="0000FF"/>
                </a:solidFill>
                <a:latin typeface="Arial" charset="0"/>
              </a:rPr>
              <a:t>UC Irvine</a:t>
            </a:r>
          </a:p>
          <a:p>
            <a:pPr>
              <a:lnSpc>
                <a:spcPct val="90000"/>
              </a:lnSpc>
              <a:spcBef>
                <a:spcPct val="5000"/>
              </a:spcBef>
              <a:spcAft>
                <a:spcPct val="5000"/>
              </a:spcAft>
              <a:buFontTx/>
              <a:buNone/>
            </a:pPr>
            <a:r>
              <a:rPr lang="en-US" sz="900">
                <a:solidFill>
                  <a:srgbClr val="0000FF"/>
                </a:solidFill>
                <a:latin typeface="Arial" charset="0"/>
              </a:rPr>
              <a:t>UCLA</a:t>
            </a:r>
          </a:p>
          <a:p>
            <a:pPr>
              <a:lnSpc>
                <a:spcPct val="90000"/>
              </a:lnSpc>
              <a:spcBef>
                <a:spcPct val="5000"/>
              </a:spcBef>
              <a:spcAft>
                <a:spcPct val="5000"/>
              </a:spcAft>
              <a:buFontTx/>
              <a:buNone/>
            </a:pPr>
            <a:r>
              <a:rPr lang="en-US" sz="900">
                <a:solidFill>
                  <a:srgbClr val="0000FF"/>
                </a:solidFill>
                <a:latin typeface="Arial" charset="0"/>
              </a:rPr>
              <a:t>UCSD</a:t>
            </a:r>
          </a:p>
          <a:p>
            <a:pPr>
              <a:lnSpc>
                <a:spcPct val="90000"/>
              </a:lnSpc>
              <a:spcBef>
                <a:spcPct val="5000"/>
              </a:spcBef>
              <a:spcAft>
                <a:spcPct val="5000"/>
              </a:spcAft>
              <a:buFontTx/>
              <a:buNone/>
            </a:pPr>
            <a:r>
              <a:rPr lang="en-US" sz="900">
                <a:solidFill>
                  <a:srgbClr val="0000FF"/>
                </a:solidFill>
                <a:latin typeface="Arial" charset="0"/>
              </a:rPr>
              <a:t>U Colorado</a:t>
            </a:r>
          </a:p>
          <a:p>
            <a:pPr>
              <a:lnSpc>
                <a:spcPct val="90000"/>
              </a:lnSpc>
              <a:spcBef>
                <a:spcPct val="5000"/>
              </a:spcBef>
              <a:spcAft>
                <a:spcPct val="5000"/>
              </a:spcAft>
              <a:buFontTx/>
              <a:buNone/>
            </a:pPr>
            <a:r>
              <a:rPr lang="en-US" sz="900">
                <a:solidFill>
                  <a:srgbClr val="0000FF"/>
                </a:solidFill>
                <a:latin typeface="Arial" charset="0"/>
              </a:rPr>
              <a:t>U Illinois</a:t>
            </a:r>
          </a:p>
          <a:p>
            <a:pPr>
              <a:lnSpc>
                <a:spcPct val="90000"/>
              </a:lnSpc>
              <a:spcBef>
                <a:spcPct val="5000"/>
              </a:spcBef>
              <a:spcAft>
                <a:spcPct val="5000"/>
              </a:spcAft>
              <a:buFontTx/>
              <a:buNone/>
            </a:pPr>
            <a:r>
              <a:rPr lang="en-US" sz="900">
                <a:solidFill>
                  <a:srgbClr val="0000FF"/>
                </a:solidFill>
                <a:latin typeface="Arial" charset="0"/>
              </a:rPr>
              <a:t>U Maryland</a:t>
            </a:r>
          </a:p>
          <a:p>
            <a:pPr>
              <a:lnSpc>
                <a:spcPct val="90000"/>
              </a:lnSpc>
              <a:spcBef>
                <a:spcPct val="5000"/>
              </a:spcBef>
              <a:spcAft>
                <a:spcPct val="5000"/>
              </a:spcAft>
              <a:buFontTx/>
              <a:buNone/>
            </a:pPr>
            <a:r>
              <a:rPr lang="en-US" sz="900">
                <a:solidFill>
                  <a:srgbClr val="0000FF"/>
                </a:solidFill>
                <a:latin typeface="Arial" charset="0"/>
              </a:rPr>
              <a:t>U Rochester</a:t>
            </a:r>
          </a:p>
          <a:p>
            <a:pPr>
              <a:lnSpc>
                <a:spcPct val="90000"/>
              </a:lnSpc>
              <a:spcBef>
                <a:spcPct val="5000"/>
              </a:spcBef>
              <a:spcAft>
                <a:spcPct val="5000"/>
              </a:spcAft>
              <a:buFontTx/>
              <a:buNone/>
            </a:pPr>
            <a:r>
              <a:rPr lang="en-US" sz="900">
                <a:solidFill>
                  <a:srgbClr val="0000FF"/>
                </a:solidFill>
                <a:latin typeface="Arial" charset="0"/>
              </a:rPr>
              <a:t>U Tennessee</a:t>
            </a:r>
          </a:p>
          <a:p>
            <a:pPr>
              <a:lnSpc>
                <a:spcPct val="90000"/>
              </a:lnSpc>
              <a:spcBef>
                <a:spcPct val="5000"/>
              </a:spcBef>
              <a:spcAft>
                <a:spcPct val="5000"/>
              </a:spcAft>
              <a:buFontTx/>
              <a:buNone/>
            </a:pPr>
            <a:r>
              <a:rPr lang="en-US" sz="900">
                <a:solidFill>
                  <a:srgbClr val="0000FF"/>
                </a:solidFill>
                <a:latin typeface="Arial" charset="0"/>
              </a:rPr>
              <a:t>U Tulsa</a:t>
            </a:r>
          </a:p>
          <a:p>
            <a:pPr>
              <a:lnSpc>
                <a:spcPct val="90000"/>
              </a:lnSpc>
              <a:spcBef>
                <a:spcPct val="5000"/>
              </a:spcBef>
              <a:spcAft>
                <a:spcPct val="5000"/>
              </a:spcAft>
              <a:buFontTx/>
              <a:buNone/>
            </a:pPr>
            <a:r>
              <a:rPr lang="en-US" sz="900">
                <a:solidFill>
                  <a:srgbClr val="0000FF"/>
                </a:solidFill>
                <a:latin typeface="Arial" charset="0"/>
              </a:rPr>
              <a:t>U Washington</a:t>
            </a:r>
          </a:p>
          <a:p>
            <a:pPr>
              <a:lnSpc>
                <a:spcPct val="90000"/>
              </a:lnSpc>
              <a:spcBef>
                <a:spcPct val="5000"/>
              </a:spcBef>
              <a:spcAft>
                <a:spcPct val="5000"/>
              </a:spcAft>
              <a:buFontTx/>
              <a:buNone/>
            </a:pPr>
            <a:r>
              <a:rPr lang="en-US" sz="900">
                <a:solidFill>
                  <a:srgbClr val="0000FF"/>
                </a:solidFill>
                <a:latin typeface="Arial" charset="0"/>
              </a:rPr>
              <a:t>U Wisconsin</a:t>
            </a:r>
          </a:p>
          <a:p>
            <a:pPr>
              <a:lnSpc>
                <a:spcPct val="90000"/>
              </a:lnSpc>
              <a:spcBef>
                <a:spcPct val="5000"/>
              </a:spcBef>
              <a:spcAft>
                <a:spcPct val="5000"/>
              </a:spcAft>
              <a:buFontTx/>
              <a:buNone/>
            </a:pPr>
            <a:r>
              <a:rPr lang="en-US" sz="900">
                <a:solidFill>
                  <a:srgbClr val="0000FF"/>
                </a:solidFill>
                <a:latin typeface="Arial" charset="0"/>
              </a:rPr>
              <a:t>X Science LLC</a:t>
            </a:r>
          </a:p>
        </p:txBody>
      </p:sp>
      <p:pic>
        <p:nvPicPr>
          <p:cNvPr id="2103"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4343400"/>
            <a:ext cx="22748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0"/>
          <p:cNvSpPr txBox="1">
            <a:spLocks noChangeArrowheads="1"/>
          </p:cNvSpPr>
          <p:nvPr/>
        </p:nvSpPr>
        <p:spPr bwMode="auto">
          <a:xfrm>
            <a:off x="1706217" y="3448310"/>
            <a:ext cx="5715000" cy="10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lvl="0" algn="ctr" eaLnBrk="0" hangingPunct="0">
              <a:lnSpc>
                <a:spcPct val="105000"/>
              </a:lnSpc>
              <a:buClr>
                <a:srgbClr val="F70606"/>
              </a:buClr>
              <a:buSzPct val="150000"/>
              <a:buNone/>
            </a:pPr>
            <a:r>
              <a:rPr lang="en-US" sz="1800" b="1" dirty="0" smtClean="0">
                <a:solidFill>
                  <a:srgbClr val="FF0000"/>
                </a:solidFill>
                <a:latin typeface="Helvetica" pitchFamily="34" charset="0"/>
              </a:rPr>
              <a:t>NSTX-U 5 Year Plan Meeting</a:t>
            </a:r>
            <a:endParaRPr lang="en-US" sz="1800" b="1" dirty="0">
              <a:solidFill>
                <a:srgbClr val="FF0000"/>
              </a:solidFill>
              <a:latin typeface="Helvetica" pitchFamily="34" charset="0"/>
            </a:endParaRPr>
          </a:p>
          <a:p>
            <a:pPr lvl="0" algn="ctr" eaLnBrk="0" hangingPunct="0">
              <a:lnSpc>
                <a:spcPct val="130000"/>
              </a:lnSpc>
              <a:buNone/>
            </a:pPr>
            <a:r>
              <a:rPr lang="en-US" sz="1800" b="1" dirty="0" smtClean="0">
                <a:solidFill>
                  <a:srgbClr val="0000FF"/>
                </a:solidFill>
                <a:latin typeface="Helvetica" pitchFamily="34" charset="0"/>
              </a:rPr>
              <a:t>January </a:t>
            </a:r>
            <a:r>
              <a:rPr lang="en-US" sz="1800" b="1" dirty="0" smtClean="0">
                <a:solidFill>
                  <a:srgbClr val="0000FF"/>
                </a:solidFill>
                <a:latin typeface="Helvetica" pitchFamily="34" charset="0"/>
              </a:rPr>
              <a:t>10</a:t>
            </a:r>
            <a:r>
              <a:rPr lang="en-US" sz="1800" b="1" baseline="30000" dirty="0" smtClean="0">
                <a:solidFill>
                  <a:srgbClr val="0000FF"/>
                </a:solidFill>
                <a:latin typeface="Helvetica" pitchFamily="34" charset="0"/>
              </a:rPr>
              <a:t>th</a:t>
            </a:r>
            <a:r>
              <a:rPr lang="en-US" sz="1800" b="1" dirty="0" smtClean="0">
                <a:solidFill>
                  <a:srgbClr val="0000FF"/>
                </a:solidFill>
                <a:latin typeface="Helvetica" pitchFamily="34" charset="0"/>
              </a:rPr>
              <a:t>, 2013</a:t>
            </a:r>
            <a:r>
              <a:rPr lang="en-US" sz="1800" b="1" dirty="0" smtClean="0">
                <a:solidFill>
                  <a:srgbClr val="000000"/>
                </a:solidFill>
                <a:latin typeface="Helvetica" pitchFamily="34" charset="0"/>
              </a:rPr>
              <a:t> </a:t>
            </a:r>
            <a:endParaRPr lang="en-US" sz="1800" b="1" dirty="0">
              <a:solidFill>
                <a:srgbClr val="000000"/>
              </a:solidFill>
              <a:latin typeface="Helvetica" pitchFamily="34" charset="0"/>
            </a:endParaRPr>
          </a:p>
          <a:p>
            <a:pPr lvl="0" algn="ctr" eaLnBrk="0" hangingPunct="0">
              <a:lnSpc>
                <a:spcPct val="130000"/>
              </a:lnSpc>
              <a:buNone/>
            </a:pPr>
            <a:r>
              <a:rPr lang="en-US" sz="1800" b="1" dirty="0" smtClean="0">
                <a:solidFill>
                  <a:srgbClr val="000000"/>
                </a:solidFill>
                <a:latin typeface="Helvetica" pitchFamily="34" charset="0"/>
              </a:rPr>
              <a:t>PPPL</a:t>
            </a:r>
            <a:endParaRPr lang="en-US" sz="1800" b="1" dirty="0">
              <a:solidFill>
                <a:srgbClr val="000000"/>
              </a:solidFill>
              <a:latin typeface="Helvetica" pitchFamily="34" charset="0"/>
            </a:endParaRPr>
          </a:p>
        </p:txBody>
      </p:sp>
      <p:sp>
        <p:nvSpPr>
          <p:cNvPr id="57" name="Text Box 144"/>
          <p:cNvSpPr txBox="1">
            <a:spLocks noChangeArrowheads="1"/>
          </p:cNvSpPr>
          <p:nvPr/>
        </p:nvSpPr>
        <p:spPr bwMode="auto">
          <a:xfrm>
            <a:off x="1524000" y="6599238"/>
            <a:ext cx="31579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200" dirty="0" smtClean="0">
                <a:solidFill>
                  <a:srgbClr val="1822CD"/>
                </a:solidFill>
                <a:latin typeface="Helvetica" pitchFamily="34" charset="0"/>
              </a:rPr>
              <a:t>V1.2</a:t>
            </a:r>
            <a:endParaRPr lang="en-US" sz="1200" dirty="0">
              <a:solidFill>
                <a:srgbClr val="1822CD"/>
              </a:solidFill>
              <a:latin typeface="Helvetica" pitchFamily="34" charset="0"/>
            </a:endParaRPr>
          </a:p>
        </p:txBody>
      </p:sp>
    </p:spTree>
    <p:extLst>
      <p:ext uri="{BB962C8B-B14F-4D97-AF65-F5344CB8AC3E}">
        <p14:creationId xmlns:p14="http://schemas.microsoft.com/office/powerpoint/2010/main" val="3011207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smtClean="0"/>
              <a:t>From Roger: Flux </a:t>
            </a:r>
            <a:r>
              <a:rPr lang="en-US" dirty="0" smtClean="0"/>
              <a:t>loops and Magnetics sensors that would be beneficial for CHI research</a:t>
            </a:r>
          </a:p>
        </p:txBody>
      </p:sp>
      <p:sp>
        <p:nvSpPr>
          <p:cNvPr id="9220" name="TextBox 25"/>
          <p:cNvSpPr txBox="1">
            <a:spLocks noChangeArrowheads="1"/>
          </p:cNvSpPr>
          <p:nvPr/>
        </p:nvSpPr>
        <p:spPr bwMode="auto">
          <a:xfrm>
            <a:off x="152400" y="4267200"/>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Font typeface="Arial" charset="0"/>
              <a:buChar char="•"/>
              <a:defRPr/>
            </a:pPr>
            <a:r>
              <a:rPr lang="en-US" sz="1600" b="0" i="0" dirty="0" smtClean="0"/>
              <a:t>Poloidal flux loops in these locations would benefit CHI</a:t>
            </a:r>
          </a:p>
          <a:p>
            <a:pPr marL="0" indent="0" eaLnBrk="1" hangingPunct="1">
              <a:defRPr/>
            </a:pPr>
            <a:endParaRPr lang="en-US" sz="1600" b="0" i="0" dirty="0" smtClean="0"/>
          </a:p>
        </p:txBody>
      </p:sp>
      <p:pic>
        <p:nvPicPr>
          <p:cNvPr id="717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52600"/>
            <a:ext cx="27241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2013-01-10_10-49-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8800"/>
            <a:ext cx="592772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
          <p:cNvSpPr txBox="1">
            <a:spLocks noChangeArrowheads="1"/>
          </p:cNvSpPr>
          <p:nvPr/>
        </p:nvSpPr>
        <p:spPr bwMode="auto">
          <a:xfrm>
            <a:off x="1981200" y="5715000"/>
            <a:ext cx="563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pitchFamily="34" charset="-128"/>
              </a:defRPr>
            </a:lvl1pPr>
            <a:lvl2pPr marL="742950" indent="-285750" eaLnBrk="0" hangingPunct="0">
              <a:defRPr sz="1200" b="1" i="1">
                <a:solidFill>
                  <a:srgbClr val="1822CD"/>
                </a:solidFill>
                <a:latin typeface="Helvetica" charset="0"/>
                <a:ea typeface="ＭＳ Ｐゴシック" pitchFamily="34" charset="-128"/>
              </a:defRPr>
            </a:lvl2pPr>
            <a:lvl3pPr marL="1143000" indent="-228600" eaLnBrk="0" hangingPunct="0">
              <a:defRPr sz="1200" b="1" i="1">
                <a:solidFill>
                  <a:srgbClr val="1822CD"/>
                </a:solidFill>
                <a:latin typeface="Helvetica" charset="0"/>
                <a:ea typeface="ＭＳ Ｐゴシック" pitchFamily="34" charset="-128"/>
              </a:defRPr>
            </a:lvl3pPr>
            <a:lvl4pPr marL="1600200" indent="-228600" eaLnBrk="0" hangingPunct="0">
              <a:defRPr sz="1200" b="1" i="1">
                <a:solidFill>
                  <a:srgbClr val="1822CD"/>
                </a:solidFill>
                <a:latin typeface="Helvetica" charset="0"/>
                <a:ea typeface="ＭＳ Ｐゴシック" pitchFamily="34" charset="-128"/>
              </a:defRPr>
            </a:lvl4pPr>
            <a:lvl5pPr marL="2057400" indent="-228600" eaLnBrk="0" hangingPunct="0">
              <a:defRPr sz="1200" b="1" i="1">
                <a:solidFill>
                  <a:srgbClr val="1822CD"/>
                </a:solidFill>
                <a:latin typeface="Helvetica" charset="0"/>
                <a:ea typeface="ＭＳ Ｐゴシック" pitchFamily="34" charset="-128"/>
              </a:defRPr>
            </a:lvl5pPr>
            <a:lvl6pPr marL="2514600" indent="-228600" eaLnBrk="0" fontAlgn="base" hangingPunct="0">
              <a:spcBef>
                <a:spcPct val="0"/>
              </a:spcBef>
              <a:spcAft>
                <a:spcPct val="0"/>
              </a:spcAft>
              <a:defRPr sz="1200" b="1" i="1">
                <a:solidFill>
                  <a:srgbClr val="1822CD"/>
                </a:solidFill>
                <a:latin typeface="Helvetica" charset="0"/>
                <a:ea typeface="ＭＳ Ｐゴシック" pitchFamily="34" charset="-128"/>
              </a:defRPr>
            </a:lvl6pPr>
            <a:lvl7pPr marL="2971800" indent="-228600" eaLnBrk="0" fontAlgn="base" hangingPunct="0">
              <a:spcBef>
                <a:spcPct val="0"/>
              </a:spcBef>
              <a:spcAft>
                <a:spcPct val="0"/>
              </a:spcAft>
              <a:defRPr sz="1200" b="1" i="1">
                <a:solidFill>
                  <a:srgbClr val="1822CD"/>
                </a:solidFill>
                <a:latin typeface="Helvetica" charset="0"/>
                <a:ea typeface="ＭＳ Ｐゴシック" pitchFamily="34" charset="-128"/>
              </a:defRPr>
            </a:lvl7pPr>
            <a:lvl8pPr marL="3429000" indent="-228600" eaLnBrk="0" fontAlgn="base" hangingPunct="0">
              <a:spcBef>
                <a:spcPct val="0"/>
              </a:spcBef>
              <a:spcAft>
                <a:spcPct val="0"/>
              </a:spcAft>
              <a:defRPr sz="1200" b="1" i="1">
                <a:solidFill>
                  <a:srgbClr val="1822CD"/>
                </a:solidFill>
                <a:latin typeface="Helvetica" charset="0"/>
                <a:ea typeface="ＭＳ Ｐゴシック" pitchFamily="34" charset="-128"/>
              </a:defRPr>
            </a:lvl8pPr>
            <a:lvl9pPr marL="3886200" indent="-228600" eaLnBrk="0" fontAlgn="base" hangingPunct="0">
              <a:spcBef>
                <a:spcPct val="0"/>
              </a:spcBef>
              <a:spcAft>
                <a:spcPct val="0"/>
              </a:spcAft>
              <a:defRPr sz="1200" b="1" i="1">
                <a:solidFill>
                  <a:srgbClr val="1822CD"/>
                </a:solidFill>
                <a:latin typeface="Helvetica" charset="0"/>
                <a:ea typeface="ＭＳ Ｐゴシック" pitchFamily="34" charset="-128"/>
              </a:defRPr>
            </a:lvl9pPr>
          </a:lstStyle>
          <a:p>
            <a:pPr eaLnBrk="1" hangingPunct="1"/>
            <a:r>
              <a:rPr lang="en-US" i="0"/>
              <a:t>Best if the same configuration is also adopted for the upper divertor</a:t>
            </a:r>
          </a:p>
        </p:txBody>
      </p:sp>
    </p:spTree>
    <p:extLst>
      <p:ext uri="{BB962C8B-B14F-4D97-AF65-F5344CB8AC3E}">
        <p14:creationId xmlns:p14="http://schemas.microsoft.com/office/powerpoint/2010/main" val="286616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diagnostic items </a:t>
            </a:r>
            <a:r>
              <a:rPr lang="en-US" dirty="0" smtClean="0"/>
              <a:t>from </a:t>
            </a:r>
            <a:r>
              <a:rPr lang="en-US" dirty="0" err="1" smtClean="0"/>
              <a:t>Masa’s</a:t>
            </a:r>
            <a:r>
              <a:rPr lang="en-US" dirty="0" smtClean="0"/>
              <a:t> section</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11</a:t>
            </a:fld>
            <a:endParaRPr lang="en-US">
              <a:solidFill>
                <a:srgbClr val="3333CC"/>
              </a:solidFill>
            </a:endParaRPr>
          </a:p>
        </p:txBody>
      </p:sp>
      <p:sp>
        <p:nvSpPr>
          <p:cNvPr id="6" name="Rectangle 56"/>
          <p:cNvSpPr txBox="1">
            <a:spLocks noChangeArrowheads="1"/>
          </p:cNvSpPr>
          <p:nvPr/>
        </p:nvSpPr>
        <p:spPr>
          <a:xfrm>
            <a:off x="0" y="925512"/>
            <a:ext cx="9036050" cy="5018088"/>
          </a:xfrm>
          <a:prstGeom prst="rect">
            <a:avLst/>
          </a:prstGeom>
          <a:noFill/>
        </p:spPr>
        <p:txBody>
          <a:bodyPr/>
          <a:lstStyle>
            <a:lvl1pPr marL="342900" indent="-342900" algn="l" rtl="0" eaLnBrk="0" fontAlgn="base" hangingPunct="0">
              <a:spcBef>
                <a:spcPct val="20000"/>
              </a:spcBef>
              <a:spcAft>
                <a:spcPct val="0"/>
              </a:spcAft>
              <a:buClr>
                <a:srgbClr val="FF3300"/>
              </a:buClr>
              <a:buSzPct val="75000"/>
              <a:buFont typeface="Wingdings" pitchFamily="2" charset="2"/>
              <a:buChar char="q"/>
              <a:defRPr sz="2400">
                <a:solidFill>
                  <a:srgbClr val="0000FF"/>
                </a:solidFill>
                <a:latin typeface="+mn-lt"/>
                <a:ea typeface="+mn-ea"/>
                <a:cs typeface="+mn-cs"/>
              </a:defRPr>
            </a:lvl1pPr>
            <a:lvl2pPr marL="742950" indent="-285750" algn="l" rtl="0" eaLnBrk="0" fontAlgn="base" hangingPunct="0">
              <a:spcBef>
                <a:spcPct val="20000"/>
              </a:spcBef>
              <a:spcAft>
                <a:spcPct val="0"/>
              </a:spcAft>
              <a:buClr>
                <a:srgbClr val="3333FF"/>
              </a:buClr>
              <a:buSzPct val="7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SzPct val="180000"/>
              <a:buChar char="•"/>
              <a:defRPr>
                <a:solidFill>
                  <a:srgbClr val="FF0000"/>
                </a:solidFill>
                <a:latin typeface="+mn-lt"/>
              </a:defRPr>
            </a:lvl3pPr>
            <a:lvl4pPr marL="1600200" indent="-228600" algn="l" rtl="0" eaLnBrk="0" fontAlgn="base" hangingPunct="0">
              <a:spcBef>
                <a:spcPct val="20000"/>
              </a:spcBef>
              <a:spcAft>
                <a:spcPct val="0"/>
              </a:spcAft>
              <a:buClr>
                <a:srgbClr val="3333FF"/>
              </a:buClr>
              <a:buSzPct val="65000"/>
              <a:buFont typeface="Wingdings" pitchFamily="2" charset="2"/>
              <a:buChar char="q"/>
              <a:defRPr sz="1600">
                <a:solidFill>
                  <a:srgbClr val="009999"/>
                </a:solidFill>
                <a:latin typeface="+mn-lt"/>
              </a:defRPr>
            </a:lvl4pPr>
            <a:lvl5pPr marL="2057400" indent="-228600" algn="l" rtl="0" eaLnBrk="0" fontAlgn="base" hangingPunct="0">
              <a:spcBef>
                <a:spcPct val="20000"/>
              </a:spcBef>
              <a:spcAft>
                <a:spcPct val="0"/>
              </a:spcAft>
              <a:buClr>
                <a:srgbClr val="FF3300"/>
              </a:buClr>
              <a:buChar char="•"/>
              <a:defRPr sz="1600">
                <a:solidFill>
                  <a:schemeClr val="tx1"/>
                </a:solidFill>
                <a:latin typeface="+mn-lt"/>
              </a:defRPr>
            </a:lvl5pPr>
            <a:lvl6pPr marL="2514600" indent="-228600" algn="l" rtl="0" eaLnBrk="0" fontAlgn="base" hangingPunct="0">
              <a:spcBef>
                <a:spcPct val="20000"/>
              </a:spcBef>
              <a:spcAft>
                <a:spcPct val="0"/>
              </a:spcAft>
              <a:buClr>
                <a:srgbClr val="FF3300"/>
              </a:buClr>
              <a:buChar char="•"/>
              <a:defRPr sz="1600">
                <a:solidFill>
                  <a:schemeClr val="tx1"/>
                </a:solidFill>
                <a:latin typeface="+mn-lt"/>
              </a:defRPr>
            </a:lvl6pPr>
            <a:lvl7pPr marL="2971800" indent="-228600" algn="l" rtl="0" eaLnBrk="0" fontAlgn="base" hangingPunct="0">
              <a:spcBef>
                <a:spcPct val="20000"/>
              </a:spcBef>
              <a:spcAft>
                <a:spcPct val="0"/>
              </a:spcAft>
              <a:buClr>
                <a:srgbClr val="FF3300"/>
              </a:buClr>
              <a:buChar char="•"/>
              <a:defRPr sz="1600">
                <a:solidFill>
                  <a:schemeClr val="tx1"/>
                </a:solidFill>
                <a:latin typeface="+mn-lt"/>
              </a:defRPr>
            </a:lvl7pPr>
            <a:lvl8pPr marL="3429000" indent="-228600" algn="l" rtl="0" eaLnBrk="0" fontAlgn="base" hangingPunct="0">
              <a:spcBef>
                <a:spcPct val="20000"/>
              </a:spcBef>
              <a:spcAft>
                <a:spcPct val="0"/>
              </a:spcAft>
              <a:buClr>
                <a:srgbClr val="FF3300"/>
              </a:buClr>
              <a:buChar char="•"/>
              <a:defRPr sz="1600">
                <a:solidFill>
                  <a:schemeClr val="tx1"/>
                </a:solidFill>
                <a:latin typeface="+mn-lt"/>
              </a:defRPr>
            </a:lvl8pPr>
            <a:lvl9pPr marL="3886200" indent="-228600" algn="l" rtl="0" eaLnBrk="0" fontAlgn="base" hangingPunct="0">
              <a:spcBef>
                <a:spcPct val="20000"/>
              </a:spcBef>
              <a:spcAft>
                <a:spcPct val="0"/>
              </a:spcAft>
              <a:buClr>
                <a:srgbClr val="FF3300"/>
              </a:buClr>
              <a:buChar char="•"/>
              <a:defRPr sz="1600">
                <a:solidFill>
                  <a:schemeClr val="tx1"/>
                </a:solidFill>
                <a:latin typeface="+mn-lt"/>
              </a:defRPr>
            </a:lvl9pPr>
          </a:lstStyle>
          <a:p>
            <a:r>
              <a:rPr lang="en-US" sz="2000" dirty="0" smtClean="0"/>
              <a:t>The density </a:t>
            </a:r>
            <a:r>
              <a:rPr lang="en-US" sz="2000" dirty="0"/>
              <a:t>of </a:t>
            </a:r>
            <a:r>
              <a:rPr lang="en-US" sz="2000" dirty="0" err="1"/>
              <a:t>poloidal</a:t>
            </a:r>
            <a:r>
              <a:rPr lang="en-US" sz="2000" dirty="0"/>
              <a:t> magnetic field probes flux loops </a:t>
            </a:r>
            <a:r>
              <a:rPr lang="en-US" sz="2000" dirty="0" smtClean="0"/>
              <a:t>in the </a:t>
            </a:r>
            <a:r>
              <a:rPr lang="en-US" sz="2000" dirty="0" err="1"/>
              <a:t>divertor</a:t>
            </a:r>
            <a:r>
              <a:rPr lang="en-US" sz="2000" dirty="0"/>
              <a:t> region will be increased </a:t>
            </a:r>
            <a:endParaRPr lang="en-US" sz="2000" dirty="0" smtClean="0"/>
          </a:p>
          <a:p>
            <a:pPr lvl="1"/>
            <a:r>
              <a:rPr lang="en-US" sz="1600" dirty="0" smtClean="0"/>
              <a:t>For improving </a:t>
            </a:r>
            <a:r>
              <a:rPr lang="en-US" sz="1600" dirty="0"/>
              <a:t>the </a:t>
            </a:r>
            <a:r>
              <a:rPr lang="en-US" sz="1600" dirty="0" smtClean="0"/>
              <a:t>magnetic reconstruction </a:t>
            </a:r>
            <a:r>
              <a:rPr lang="en-US" sz="1600" dirty="0"/>
              <a:t>of snowflake </a:t>
            </a:r>
            <a:r>
              <a:rPr lang="en-US" sz="1600" dirty="0" err="1"/>
              <a:t>divertor</a:t>
            </a:r>
            <a:r>
              <a:rPr lang="en-US" sz="1600" dirty="0"/>
              <a:t> </a:t>
            </a:r>
            <a:r>
              <a:rPr lang="en-US" sz="1600" dirty="0" smtClean="0"/>
              <a:t>configurations</a:t>
            </a:r>
          </a:p>
          <a:p>
            <a:pPr lvl="1"/>
            <a:endParaRPr lang="en-US" dirty="0" smtClean="0"/>
          </a:p>
          <a:p>
            <a:r>
              <a:rPr lang="en-US" sz="2000" dirty="0"/>
              <a:t>A</a:t>
            </a:r>
            <a:r>
              <a:rPr lang="en-US" sz="2000" dirty="0" smtClean="0"/>
              <a:t> </a:t>
            </a:r>
            <a:r>
              <a:rPr lang="en-US" sz="2000" dirty="0"/>
              <a:t>second vertical </a:t>
            </a:r>
            <a:r>
              <a:rPr lang="en-US" sz="2000" dirty="0" smtClean="0"/>
              <a:t>array of </a:t>
            </a:r>
            <a:r>
              <a:rPr lang="en-US" sz="2000" dirty="0" err="1"/>
              <a:t>poloidal</a:t>
            </a:r>
            <a:r>
              <a:rPr lang="en-US" sz="2000" dirty="0"/>
              <a:t> field sensors will be installed on the center </a:t>
            </a:r>
            <a:r>
              <a:rPr lang="en-US" sz="2000" dirty="0" smtClean="0"/>
              <a:t>column</a:t>
            </a:r>
          </a:p>
          <a:p>
            <a:pPr lvl="1"/>
            <a:r>
              <a:rPr lang="en-US" sz="1600" dirty="0"/>
              <a:t>I</a:t>
            </a:r>
            <a:r>
              <a:rPr lang="en-US" sz="1600" dirty="0" smtClean="0"/>
              <a:t>ncreasing </a:t>
            </a:r>
            <a:r>
              <a:rPr lang="en-US" sz="1600" dirty="0"/>
              <a:t>the </a:t>
            </a:r>
            <a:r>
              <a:rPr lang="en-US" sz="1600" dirty="0" smtClean="0"/>
              <a:t>redundancy of </a:t>
            </a:r>
            <a:r>
              <a:rPr lang="en-US" sz="1600" dirty="0"/>
              <a:t>these critical </a:t>
            </a:r>
            <a:r>
              <a:rPr lang="en-US" sz="1600" dirty="0" smtClean="0"/>
              <a:t>measurements</a:t>
            </a:r>
          </a:p>
          <a:p>
            <a:pPr lvl="1"/>
            <a:endParaRPr lang="en-US" sz="1600" dirty="0" smtClean="0"/>
          </a:p>
          <a:p>
            <a:r>
              <a:rPr lang="en-US" sz="2000" dirty="0"/>
              <a:t>T</a:t>
            </a:r>
            <a:r>
              <a:rPr lang="en-US" sz="2000" dirty="0" smtClean="0"/>
              <a:t>he </a:t>
            </a:r>
            <a:r>
              <a:rPr lang="en-US" sz="2000" dirty="0"/>
              <a:t>density of </a:t>
            </a:r>
            <a:r>
              <a:rPr lang="en-US" sz="2000" dirty="0" err="1"/>
              <a:t>poloidal</a:t>
            </a:r>
            <a:r>
              <a:rPr lang="en-US" sz="2000" dirty="0"/>
              <a:t> magnetic flux loops in </a:t>
            </a:r>
            <a:r>
              <a:rPr lang="en-US" sz="2000" dirty="0" smtClean="0"/>
              <a:t>the vicinity </a:t>
            </a:r>
            <a:r>
              <a:rPr lang="en-US" sz="2000" dirty="0"/>
              <a:t>of the </a:t>
            </a:r>
            <a:r>
              <a:rPr lang="en-US" sz="2000" dirty="0" err="1"/>
              <a:t>divertor</a:t>
            </a:r>
            <a:r>
              <a:rPr lang="en-US" sz="2000" dirty="0"/>
              <a:t> coil mandrels will be </a:t>
            </a:r>
            <a:r>
              <a:rPr lang="en-US" sz="2000" dirty="0" smtClean="0"/>
              <a:t>increased</a:t>
            </a:r>
            <a:endParaRPr lang="en-US" sz="2000" dirty="0"/>
          </a:p>
          <a:p>
            <a:pPr lvl="1"/>
            <a:r>
              <a:rPr lang="en-US" sz="1600" dirty="0"/>
              <a:t>A</a:t>
            </a:r>
            <a:r>
              <a:rPr lang="en-US" sz="1600" dirty="0" smtClean="0"/>
              <a:t>llowing </a:t>
            </a:r>
            <a:r>
              <a:rPr lang="en-US" sz="1600" dirty="0"/>
              <a:t>better reconstruction </a:t>
            </a:r>
            <a:r>
              <a:rPr lang="en-US" sz="1600" dirty="0" smtClean="0"/>
              <a:t>of the </a:t>
            </a:r>
            <a:r>
              <a:rPr lang="en-US" sz="1600" dirty="0"/>
              <a:t>eddy currents induced in these support </a:t>
            </a:r>
            <a:r>
              <a:rPr lang="en-US" sz="1600" dirty="0" smtClean="0"/>
              <a:t>structures</a:t>
            </a:r>
            <a:endParaRPr lang="en-US" sz="1600" dirty="0"/>
          </a:p>
          <a:p>
            <a:pPr lvl="1"/>
            <a:endParaRPr lang="en-US" sz="1600" dirty="0" smtClean="0"/>
          </a:p>
          <a:p>
            <a:pPr lvl="1"/>
            <a:endParaRPr lang="en-US" sz="1400" dirty="0" smtClean="0"/>
          </a:p>
          <a:p>
            <a:pPr lvl="1"/>
            <a:endParaRPr lang="en-US" sz="1400" dirty="0" smtClean="0"/>
          </a:p>
          <a:p>
            <a:pPr lvl="1"/>
            <a:endParaRPr lang="en-US" sz="1400" dirty="0" smtClean="0"/>
          </a:p>
          <a:p>
            <a:pPr lvl="1"/>
            <a:endParaRPr lang="en-US" sz="1400" dirty="0" smtClean="0"/>
          </a:p>
          <a:p>
            <a:endParaRPr lang="en-US" sz="1800" dirty="0"/>
          </a:p>
        </p:txBody>
      </p:sp>
    </p:spTree>
    <p:extLst>
      <p:ext uri="{BB962C8B-B14F-4D97-AF65-F5344CB8AC3E}">
        <p14:creationId xmlns:p14="http://schemas.microsoft.com/office/powerpoint/2010/main" val="40515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875"/>
            <a:ext cx="8839200" cy="815975"/>
          </a:xfrm>
        </p:spPr>
        <p:txBody>
          <a:bodyPr/>
          <a:lstStyle/>
          <a:p>
            <a:r>
              <a:rPr lang="en-US" dirty="0" smtClean="0"/>
              <a:t>Stefan’s Comments/Questions re: extended RWM sensors (+ SAS replies)</a:t>
            </a:r>
            <a:endParaRPr lang="en-US" dirty="0" smtClean="0"/>
          </a:p>
        </p:txBody>
      </p:sp>
      <p:sp>
        <p:nvSpPr>
          <p:cNvPr id="11267" name="Content Placeholder 2"/>
          <p:cNvSpPr>
            <a:spLocks noGrp="1"/>
          </p:cNvSpPr>
          <p:nvPr>
            <p:ph idx="1"/>
          </p:nvPr>
        </p:nvSpPr>
        <p:spPr>
          <a:xfrm>
            <a:off x="76200" y="862146"/>
            <a:ext cx="8915400" cy="5562600"/>
          </a:xfrm>
        </p:spPr>
        <p:txBody>
          <a:bodyPr/>
          <a:lstStyle/>
          <a:p>
            <a:r>
              <a:rPr lang="en-US" dirty="0" smtClean="0"/>
              <a:t>Is it necessary that these be up/down symmetric?</a:t>
            </a:r>
          </a:p>
          <a:p>
            <a:pPr lvl="1"/>
            <a:r>
              <a:rPr lang="en-US" dirty="0" smtClean="0"/>
              <a:t>Maybe focus on LSN discharges for the first installation</a:t>
            </a:r>
            <a:r>
              <a:rPr lang="en-US" dirty="0" smtClean="0"/>
              <a:t>?</a:t>
            </a:r>
          </a:p>
          <a:p>
            <a:pPr lvl="2"/>
            <a:r>
              <a:rPr lang="en-US" dirty="0" smtClean="0">
                <a:solidFill>
                  <a:srgbClr val="9900FF"/>
                </a:solidFill>
              </a:rPr>
              <a:t>SAS comment: Yes – also has advantage of higher m resolution (similar to comment by Jong-Kyu regarding higher n’s)</a:t>
            </a:r>
            <a:endParaRPr lang="en-US" dirty="0" smtClean="0">
              <a:solidFill>
                <a:srgbClr val="9900FF"/>
              </a:solidFill>
            </a:endParaRPr>
          </a:p>
          <a:p>
            <a:r>
              <a:rPr lang="en-US" dirty="0" smtClean="0"/>
              <a:t>Is likely premature to consider the details:</a:t>
            </a:r>
          </a:p>
          <a:p>
            <a:pPr lvl="1"/>
            <a:r>
              <a:rPr lang="en-US" dirty="0" smtClean="0"/>
              <a:t>Is lower </a:t>
            </a:r>
            <a:r>
              <a:rPr lang="en-US" dirty="0" err="1" smtClean="0"/>
              <a:t>divertor</a:t>
            </a:r>
            <a:r>
              <a:rPr lang="en-US" dirty="0" smtClean="0"/>
              <a:t> going to be modified for pumps or lithium systems?</a:t>
            </a:r>
          </a:p>
          <a:p>
            <a:pPr lvl="2"/>
            <a:r>
              <a:rPr lang="en-US" dirty="0" smtClean="0"/>
              <a:t>All suggested locations would need changes if a </a:t>
            </a:r>
            <a:r>
              <a:rPr lang="en-US" dirty="0" err="1" smtClean="0"/>
              <a:t>cryopump</a:t>
            </a:r>
            <a:r>
              <a:rPr lang="en-US" dirty="0" smtClean="0"/>
              <a:t> is placed in the lower </a:t>
            </a:r>
            <a:r>
              <a:rPr lang="en-US" dirty="0" err="1" smtClean="0"/>
              <a:t>divertor</a:t>
            </a:r>
            <a:r>
              <a:rPr lang="en-US" dirty="0" smtClean="0"/>
              <a:t>.</a:t>
            </a:r>
          </a:p>
          <a:p>
            <a:pPr lvl="2"/>
            <a:r>
              <a:rPr lang="en-US" dirty="0" smtClean="0"/>
              <a:t>However, </a:t>
            </a:r>
            <a:r>
              <a:rPr lang="en-US" dirty="0" err="1" smtClean="0"/>
              <a:t>cryopump</a:t>
            </a:r>
            <a:r>
              <a:rPr lang="en-US" dirty="0" smtClean="0"/>
              <a:t> would also allow for opportunities for sensor </a:t>
            </a:r>
            <a:r>
              <a:rPr lang="en-US" dirty="0" smtClean="0"/>
              <a:t>integration</a:t>
            </a:r>
            <a:endParaRPr lang="en-US" dirty="0" smtClean="0"/>
          </a:p>
          <a:p>
            <a:pPr lvl="1"/>
            <a:r>
              <a:rPr lang="en-US" dirty="0" smtClean="0"/>
              <a:t>How many years of operating with these sensors is required to make them worth the effort</a:t>
            </a:r>
            <a:r>
              <a:rPr lang="en-US" dirty="0" smtClean="0"/>
              <a:t>?</a:t>
            </a:r>
          </a:p>
          <a:p>
            <a:pPr lvl="2"/>
            <a:r>
              <a:rPr lang="en-US" dirty="0" smtClean="0">
                <a:solidFill>
                  <a:srgbClr val="9900FF"/>
                </a:solidFill>
              </a:rPr>
              <a:t>SAS: Even one year would provide key data, and results might argue to keep them in (e.g. for improved operation of RWM state-space controller)</a:t>
            </a:r>
            <a:endParaRPr lang="en-US" dirty="0" smtClean="0">
              <a:solidFill>
                <a:srgbClr val="9900FF"/>
              </a:solidFill>
            </a:endParaRPr>
          </a:p>
          <a:p>
            <a:r>
              <a:rPr lang="en-US" dirty="0" smtClean="0"/>
              <a:t>Who will do this work?</a:t>
            </a:r>
          </a:p>
          <a:p>
            <a:pPr lvl="1"/>
            <a:r>
              <a:rPr lang="en-US" dirty="0" smtClean="0"/>
              <a:t>SPG not likely to have time for the details.</a:t>
            </a:r>
          </a:p>
        </p:txBody>
      </p:sp>
    </p:spTree>
    <p:extLst>
      <p:ext uri="{BB962C8B-B14F-4D97-AF65-F5344CB8AC3E}">
        <p14:creationId xmlns:p14="http://schemas.microsoft.com/office/powerpoint/2010/main" val="167338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75"/>
            <a:ext cx="7315200" cy="815975"/>
          </a:xfrm>
        </p:spPr>
        <p:txBody>
          <a:bodyPr/>
          <a:lstStyle/>
          <a:p>
            <a:r>
              <a:rPr lang="en-US" dirty="0" smtClean="0"/>
              <a:t>Note: The following four slides are from </a:t>
            </a:r>
            <a:r>
              <a:rPr lang="en-US" dirty="0" smtClean="0"/>
              <a:t>Stefan from </a:t>
            </a:r>
            <a:r>
              <a:rPr lang="en-US" dirty="0" smtClean="0"/>
              <a:t>July 13</a:t>
            </a:r>
            <a:r>
              <a:rPr lang="en-US" baseline="30000" dirty="0" smtClean="0"/>
              <a:t>th</a:t>
            </a:r>
            <a:r>
              <a:rPr lang="en-US" dirty="0" smtClean="0"/>
              <a:t>, 2012</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13</a:t>
            </a:fld>
            <a:endParaRPr lang="en-US">
              <a:solidFill>
                <a:srgbClr val="3333CC"/>
              </a:solidFill>
            </a:endParaRPr>
          </a:p>
        </p:txBody>
      </p:sp>
    </p:spTree>
    <p:extLst>
      <p:ext uri="{BB962C8B-B14F-4D97-AF65-F5344CB8AC3E}">
        <p14:creationId xmlns:p14="http://schemas.microsoft.com/office/powerpoint/2010/main" val="123324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14</a:t>
            </a:fld>
            <a:endParaRPr lang="en-US">
              <a:solidFill>
                <a:srgbClr val="3333CC"/>
              </a:solidFill>
            </a:endParaRPr>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49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3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15</a:t>
            </a:fld>
            <a:endParaRPr lang="en-US">
              <a:solidFill>
                <a:srgbClr val="3333CC"/>
              </a:solidFill>
            </a:endParaRPr>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3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16</a:t>
            </a:fld>
            <a:endParaRPr lang="en-US">
              <a:solidFill>
                <a:srgbClr val="3333CC"/>
              </a:solidFill>
            </a:endParaRPr>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43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3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17</a:t>
            </a:fld>
            <a:endParaRPr lang="en-US">
              <a:solidFill>
                <a:srgbClr val="3333CC"/>
              </a:solidFill>
            </a:endParaRPr>
          </a:p>
        </p:txBody>
      </p:sp>
      <p:sp>
        <p:nvSpPr>
          <p:cNvPr id="3" name="Title 2"/>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9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15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The following two slides are from </a:t>
            </a:r>
            <a:r>
              <a:rPr lang="en-US" dirty="0" err="1" smtClean="0"/>
              <a:t>Hiro</a:t>
            </a:r>
            <a:r>
              <a:rPr lang="en-US" dirty="0" smtClean="0"/>
              <a:t> </a:t>
            </a:r>
            <a:r>
              <a:rPr lang="en-US" dirty="0" smtClean="0"/>
              <a:t>from </a:t>
            </a:r>
            <a:r>
              <a:rPr lang="en-US" dirty="0" smtClean="0"/>
              <a:t>July, 2011</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18</a:t>
            </a:fld>
            <a:endParaRPr lang="en-US">
              <a:solidFill>
                <a:srgbClr val="3333CC"/>
              </a:solidFill>
            </a:endParaRPr>
          </a:p>
        </p:txBody>
      </p:sp>
    </p:spTree>
    <p:extLst>
      <p:ext uri="{BB962C8B-B14F-4D97-AF65-F5344CB8AC3E}">
        <p14:creationId xmlns:p14="http://schemas.microsoft.com/office/powerpoint/2010/main" val="123815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4025" eaLnBrk="1" hangingPunct="1"/>
            <a:r>
              <a:rPr lang="en-US" smtClean="0">
                <a:solidFill>
                  <a:srgbClr val="000000"/>
                </a:solidFill>
              </a:rPr>
              <a:t>July 26, 2011</a:t>
            </a:r>
          </a:p>
        </p:txBody>
      </p:sp>
      <p:sp>
        <p:nvSpPr>
          <p:cNvPr id="139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4025" eaLnBrk="1" hangingPunct="1"/>
            <a:r>
              <a:rPr lang="en-US" smtClean="0">
                <a:solidFill>
                  <a:srgbClr val="000000"/>
                </a:solidFill>
              </a:rPr>
              <a:t>Takahashi NSTX Brainstorm</a:t>
            </a:r>
          </a:p>
        </p:txBody>
      </p:sp>
      <p:sp>
        <p:nvSpPr>
          <p:cNvPr id="139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4A2838-86EC-40A8-8D72-25C45E3759A1}" type="slidenum">
              <a:rPr lang="en-US">
                <a:solidFill>
                  <a:srgbClr val="000000"/>
                </a:solidFill>
              </a:rPr>
              <a:pPr eaLnBrk="1" hangingPunct="1"/>
              <a:t>19</a:t>
            </a:fld>
            <a:endParaRPr lang="en-US">
              <a:solidFill>
                <a:srgbClr val="000000"/>
              </a:solidFill>
            </a:endParaRPr>
          </a:p>
        </p:txBody>
      </p:sp>
      <p:sp>
        <p:nvSpPr>
          <p:cNvPr id="139269" name="Rectangle 2"/>
          <p:cNvSpPr>
            <a:spLocks noGrp="1" noChangeArrowheads="1"/>
          </p:cNvSpPr>
          <p:nvPr>
            <p:ph type="title"/>
          </p:nvPr>
        </p:nvSpPr>
        <p:spPr>
          <a:xfrm>
            <a:off x="533400" y="0"/>
            <a:ext cx="8382000" cy="838200"/>
          </a:xfrm>
        </p:spPr>
        <p:txBody>
          <a:bodyPr/>
          <a:lstStyle/>
          <a:p>
            <a:pPr eaLnBrk="1" hangingPunct="1"/>
            <a:r>
              <a:rPr lang="en-US" sz="2400" smtClean="0">
                <a:solidFill>
                  <a:schemeClr val="tx1"/>
                </a:solidFill>
              </a:rPr>
              <a:t>Determine SOLC Distributions by Magnetic Probe Arrays and </a:t>
            </a:r>
            <a:br>
              <a:rPr lang="en-US" sz="2400" smtClean="0">
                <a:solidFill>
                  <a:schemeClr val="tx1"/>
                </a:solidFill>
              </a:rPr>
            </a:br>
            <a:r>
              <a:rPr lang="en-US" sz="2400" smtClean="0">
                <a:solidFill>
                  <a:schemeClr val="tx1"/>
                </a:solidFill>
              </a:rPr>
              <a:t>Tile (Halo) Current Sensor Arrays (with Stefan Gerhardt)</a:t>
            </a:r>
          </a:p>
        </p:txBody>
      </p:sp>
      <p:sp>
        <p:nvSpPr>
          <p:cNvPr id="139270" name="TextBox 9"/>
          <p:cNvSpPr txBox="1">
            <a:spLocks noChangeArrowheads="1"/>
          </p:cNvSpPr>
          <p:nvPr/>
        </p:nvSpPr>
        <p:spPr bwMode="auto">
          <a:xfrm>
            <a:off x="457200" y="914400"/>
            <a:ext cx="83058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4025" eaLnBrk="1" hangingPunct="1">
              <a:spcBef>
                <a:spcPct val="0"/>
              </a:spcBef>
              <a:buFont typeface="Arial" pitchFamily="34" charset="0"/>
              <a:buChar char="•"/>
            </a:pPr>
            <a:r>
              <a:rPr lang="en-US" sz="1800" smtClean="0">
                <a:solidFill>
                  <a:srgbClr val="FF0000"/>
                </a:solidFill>
              </a:rPr>
              <a:t> SOLC, acting as a </a:t>
            </a:r>
            <a:r>
              <a:rPr lang="en-US" sz="1800" i="1" smtClean="0">
                <a:solidFill>
                  <a:srgbClr val="FF0000"/>
                </a:solidFill>
              </a:rPr>
              <a:t>transforming agent </a:t>
            </a:r>
            <a:r>
              <a:rPr lang="en-US" sz="1800" smtClean="0">
                <a:solidFill>
                  <a:srgbClr val="FF0000"/>
                </a:solidFill>
              </a:rPr>
              <a:t>of external error field, could be a game changer in assessment of max tolerable error field in ITER.</a:t>
            </a:r>
            <a:r>
              <a:rPr lang="en-US" sz="1600" smtClean="0">
                <a:solidFill>
                  <a:srgbClr val="FF0000"/>
                </a:solidFill>
              </a:rPr>
              <a:t/>
            </a:r>
            <a:br>
              <a:rPr lang="en-US" sz="1600" smtClean="0">
                <a:solidFill>
                  <a:srgbClr val="FF0000"/>
                </a:solidFill>
              </a:rPr>
            </a:br>
            <a:r>
              <a:rPr lang="en-US" sz="1400" smtClean="0">
                <a:solidFill>
                  <a:srgbClr val="FF0000"/>
                </a:solidFill>
              </a:rPr>
              <a:t/>
            </a:r>
            <a:br>
              <a:rPr lang="en-US" sz="1400" smtClean="0">
                <a:solidFill>
                  <a:srgbClr val="FF0000"/>
                </a:solidFill>
              </a:rPr>
            </a:br>
            <a:r>
              <a:rPr lang="en-US" sz="1400" smtClean="0">
                <a:solidFill>
                  <a:srgbClr val="000000"/>
                </a:solidFill>
              </a:rPr>
              <a:t>An </a:t>
            </a:r>
            <a:r>
              <a:rPr lang="en-US" sz="1400" i="1" smtClean="0">
                <a:solidFill>
                  <a:srgbClr val="000000"/>
                </a:solidFill>
              </a:rPr>
              <a:t>unstated assumption, </a:t>
            </a:r>
            <a:r>
              <a:rPr lang="en-US" sz="1400" smtClean="0">
                <a:solidFill>
                  <a:srgbClr val="000000"/>
                </a:solidFill>
              </a:rPr>
              <a:t>underlying a stringent symmetry requirement (5 x 10^-5) for ITER based on a device-size scaling law, is that a (small) applied error field </a:t>
            </a:r>
            <a:r>
              <a:rPr lang="en-US" sz="1400" i="1" smtClean="0">
                <a:solidFill>
                  <a:srgbClr val="000000"/>
                </a:solidFill>
              </a:rPr>
              <a:t>directly </a:t>
            </a:r>
            <a:r>
              <a:rPr lang="en-US" sz="1400" smtClean="0">
                <a:solidFill>
                  <a:srgbClr val="000000"/>
                </a:solidFill>
              </a:rPr>
              <a:t>caused observed adverse plasma response (rotation slow-down/stoppage followed by a disruption).</a:t>
            </a:r>
            <a:br>
              <a:rPr lang="en-US" sz="1400" smtClean="0">
                <a:solidFill>
                  <a:srgbClr val="000000"/>
                </a:solidFill>
              </a:rPr>
            </a:br>
            <a:r>
              <a:rPr lang="en-US" sz="1400" smtClean="0">
                <a:solidFill>
                  <a:srgbClr val="000000"/>
                </a:solidFill>
              </a:rPr>
              <a:t/>
            </a:r>
            <a:br>
              <a:rPr lang="en-US" sz="1400" smtClean="0">
                <a:solidFill>
                  <a:srgbClr val="000000"/>
                </a:solidFill>
              </a:rPr>
            </a:br>
            <a:r>
              <a:rPr lang="en-US" sz="1400" smtClean="0">
                <a:solidFill>
                  <a:srgbClr val="000000"/>
                </a:solidFill>
              </a:rPr>
              <a:t>An external error field, intrinsic or applied, may cause SOLC to flow, which in turn generates an error field of its own that is, not only greater in magnitude but also more destructive in nature, than the external field. </a:t>
            </a:r>
            <a:br>
              <a:rPr lang="en-US" sz="1400" smtClean="0">
                <a:solidFill>
                  <a:srgbClr val="000000"/>
                </a:solidFill>
              </a:rPr>
            </a:br>
            <a:r>
              <a:rPr lang="en-US" sz="1400" smtClean="0">
                <a:solidFill>
                  <a:srgbClr val="000000"/>
                </a:solidFill>
              </a:rPr>
              <a:t/>
            </a:r>
            <a:br>
              <a:rPr lang="en-US" sz="1400" smtClean="0">
                <a:solidFill>
                  <a:srgbClr val="000000"/>
                </a:solidFill>
              </a:rPr>
            </a:br>
            <a:r>
              <a:rPr lang="en-US" sz="1400" smtClean="0">
                <a:solidFill>
                  <a:srgbClr val="000000"/>
                </a:solidFill>
              </a:rPr>
              <a:t>A much more relaxed symmetry requirement could emerge, if adverse plasma response was a consequence of this transformed error field, provided SOLC can be controlled or eliminated.</a:t>
            </a:r>
            <a:br>
              <a:rPr lang="en-US" sz="1400" smtClean="0">
                <a:solidFill>
                  <a:srgbClr val="000000"/>
                </a:solidFill>
              </a:rPr>
            </a:br>
            <a:endParaRPr lang="en-US" sz="1400" smtClean="0">
              <a:solidFill>
                <a:srgbClr val="000000"/>
              </a:solidFill>
            </a:endParaRPr>
          </a:p>
          <a:p>
            <a:pPr defTabSz="454025" eaLnBrk="1" hangingPunct="1">
              <a:spcBef>
                <a:spcPct val="0"/>
              </a:spcBef>
              <a:buFont typeface="Arial" pitchFamily="34" charset="0"/>
              <a:buChar char="•"/>
            </a:pPr>
            <a:r>
              <a:rPr lang="en-US" sz="1600" smtClean="0">
                <a:solidFill>
                  <a:srgbClr val="000000"/>
                </a:solidFill>
              </a:rPr>
              <a:t> Study and control of SOLC, as a source of dynamically-generated error field, will broadly impact NSTX-U research, as achieving </a:t>
            </a:r>
            <a:r>
              <a:rPr lang="en-US" sz="1600" i="1" smtClean="0">
                <a:solidFill>
                  <a:srgbClr val="000000"/>
                </a:solidFill>
              </a:rPr>
              <a:t>low-collisionality regimes </a:t>
            </a:r>
            <a:r>
              <a:rPr lang="en-US" sz="1600" smtClean="0">
                <a:solidFill>
                  <a:srgbClr val="000000"/>
                </a:solidFill>
              </a:rPr>
              <a:t>through eliminating rotation slow-down/stoppage, is central in demonstrating the relevance of NSTX-U program to future STs, ITER, and beyond.</a:t>
            </a:r>
            <a:br>
              <a:rPr lang="en-US" sz="1600" smtClean="0">
                <a:solidFill>
                  <a:srgbClr val="000000"/>
                </a:solidFill>
              </a:rPr>
            </a:br>
            <a:endParaRPr lang="en-US" sz="1600" smtClean="0">
              <a:solidFill>
                <a:srgbClr val="000000"/>
              </a:solidFill>
            </a:endParaRPr>
          </a:p>
          <a:p>
            <a:pPr defTabSz="454025" eaLnBrk="1" hangingPunct="1">
              <a:spcBef>
                <a:spcPct val="0"/>
              </a:spcBef>
              <a:buFont typeface="Arial" pitchFamily="34" charset="0"/>
              <a:buChar char="•"/>
            </a:pPr>
            <a:r>
              <a:rPr lang="en-US" sz="1600" smtClean="0">
                <a:solidFill>
                  <a:srgbClr val="000000"/>
                </a:solidFill>
              </a:rPr>
              <a:t> Study roles played by SOLC in ELM physics.</a:t>
            </a:r>
            <a:br>
              <a:rPr lang="en-US" sz="1600" smtClean="0">
                <a:solidFill>
                  <a:srgbClr val="000000"/>
                </a:solidFill>
              </a:rPr>
            </a:br>
            <a:endParaRPr lang="en-US" sz="1600" smtClean="0">
              <a:solidFill>
                <a:srgbClr val="000000"/>
              </a:solidFill>
            </a:endParaRPr>
          </a:p>
          <a:p>
            <a:pPr defTabSz="454025" eaLnBrk="1" hangingPunct="1">
              <a:spcBef>
                <a:spcPct val="0"/>
              </a:spcBef>
              <a:buFont typeface="Arial" pitchFamily="34" charset="0"/>
              <a:buChar char="•"/>
            </a:pPr>
            <a:r>
              <a:rPr lang="en-US" sz="1600" smtClean="0">
                <a:solidFill>
                  <a:srgbClr val="000000"/>
                </a:solidFill>
              </a:rPr>
              <a:t> Study post-disruption halo current (Gerhardt).</a:t>
            </a:r>
          </a:p>
        </p:txBody>
      </p:sp>
    </p:spTree>
    <p:extLst>
      <p:ext uri="{BB962C8B-B14F-4D97-AF65-F5344CB8AC3E}">
        <p14:creationId xmlns:p14="http://schemas.microsoft.com/office/powerpoint/2010/main" val="292688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Purpose: Request to reach closure </a:t>
            </a:r>
            <a:r>
              <a:rPr lang="en-US" dirty="0"/>
              <a:t>on </a:t>
            </a:r>
            <a:r>
              <a:rPr lang="en-US" dirty="0" smtClean="0"/>
              <a:t>planned / desired </a:t>
            </a:r>
            <a:r>
              <a:rPr lang="en-US" dirty="0"/>
              <a:t>expanded magnetic sensor set for the 5 year plan</a:t>
            </a:r>
            <a:endParaRPr lang="en-US" dirty="0"/>
          </a:p>
        </p:txBody>
      </p:sp>
      <p:sp>
        <p:nvSpPr>
          <p:cNvPr id="3" name="Content Placeholder 2"/>
          <p:cNvSpPr>
            <a:spLocks noGrp="1"/>
          </p:cNvSpPr>
          <p:nvPr>
            <p:ph idx="1"/>
          </p:nvPr>
        </p:nvSpPr>
        <p:spPr>
          <a:xfrm>
            <a:off x="152400" y="1051563"/>
            <a:ext cx="8839200" cy="5196837"/>
          </a:xfrm>
        </p:spPr>
        <p:txBody>
          <a:bodyPr/>
          <a:lstStyle/>
          <a:p>
            <a:pPr>
              <a:lnSpc>
                <a:spcPts val="2200"/>
              </a:lnSpc>
            </a:pPr>
            <a:r>
              <a:rPr lang="en-US" dirty="0" smtClean="0"/>
              <a:t>Comments / Questions from Jon</a:t>
            </a:r>
          </a:p>
          <a:p>
            <a:pPr lvl="1">
              <a:lnSpc>
                <a:spcPts val="2200"/>
              </a:lnSpc>
            </a:pPr>
            <a:r>
              <a:rPr lang="en-US" dirty="0"/>
              <a:t>S</a:t>
            </a:r>
            <a:r>
              <a:rPr lang="en-US" dirty="0" smtClean="0"/>
              <a:t>ufficient </a:t>
            </a:r>
            <a:r>
              <a:rPr lang="en-US" dirty="0"/>
              <a:t>detail on </a:t>
            </a:r>
            <a:r>
              <a:rPr lang="en-US" dirty="0" smtClean="0"/>
              <a:t>the expanded </a:t>
            </a:r>
            <a:r>
              <a:rPr lang="en-US" dirty="0"/>
              <a:t>shunt tile </a:t>
            </a:r>
            <a:r>
              <a:rPr lang="en-US" dirty="0" smtClean="0"/>
              <a:t>set</a:t>
            </a:r>
          </a:p>
          <a:p>
            <a:pPr lvl="1">
              <a:lnSpc>
                <a:spcPts val="2200"/>
              </a:lnSpc>
            </a:pPr>
            <a:r>
              <a:rPr lang="en-US" dirty="0" smtClean="0"/>
              <a:t>Do </a:t>
            </a:r>
            <a:r>
              <a:rPr lang="en-US" dirty="0"/>
              <a:t>we have more detailed info on B-probes in </a:t>
            </a:r>
            <a:r>
              <a:rPr lang="en-US" dirty="0" smtClean="0"/>
              <a:t>the </a:t>
            </a:r>
            <a:r>
              <a:rPr lang="en-US" dirty="0" err="1" smtClean="0"/>
              <a:t>divertor</a:t>
            </a:r>
            <a:r>
              <a:rPr lang="en-US" dirty="0" smtClean="0"/>
              <a:t>? </a:t>
            </a:r>
          </a:p>
          <a:p>
            <a:pPr lvl="2">
              <a:lnSpc>
                <a:spcPts val="2200"/>
              </a:lnSpc>
            </a:pPr>
            <a:r>
              <a:rPr lang="en-US" dirty="0" smtClean="0"/>
              <a:t>Where</a:t>
            </a:r>
            <a:r>
              <a:rPr lang="en-US" dirty="0"/>
              <a:t>, how many, what orientation, </a:t>
            </a:r>
            <a:r>
              <a:rPr lang="en-US" dirty="0" err="1"/>
              <a:t>etc</a:t>
            </a:r>
            <a:r>
              <a:rPr lang="en-US" dirty="0"/>
              <a:t>?</a:t>
            </a:r>
          </a:p>
          <a:p>
            <a:pPr lvl="2">
              <a:lnSpc>
                <a:spcPts val="2200"/>
              </a:lnSpc>
            </a:pPr>
            <a:r>
              <a:rPr lang="en-US" dirty="0"/>
              <a:t>D</a:t>
            </a:r>
            <a:r>
              <a:rPr lang="en-US" dirty="0" smtClean="0"/>
              <a:t>o </a:t>
            </a:r>
            <a:r>
              <a:rPr lang="en-US" dirty="0"/>
              <a:t>RWMs make any SOLC that is worth </a:t>
            </a:r>
            <a:r>
              <a:rPr lang="en-US" dirty="0" smtClean="0"/>
              <a:t>detecting?</a:t>
            </a:r>
          </a:p>
          <a:p>
            <a:pPr lvl="1">
              <a:lnSpc>
                <a:spcPts val="2200"/>
              </a:lnSpc>
            </a:pPr>
            <a:r>
              <a:rPr lang="en-US" dirty="0" smtClean="0"/>
              <a:t>Budget for sensors ~ $0.5M (perhaps up to $1M)</a:t>
            </a:r>
            <a:endParaRPr lang="en-US" dirty="0" smtClean="0"/>
          </a:p>
          <a:p>
            <a:pPr>
              <a:lnSpc>
                <a:spcPts val="2200"/>
              </a:lnSpc>
              <a:spcBef>
                <a:spcPts val="2400"/>
              </a:spcBef>
            </a:pPr>
            <a:r>
              <a:rPr lang="en-US" dirty="0" smtClean="0"/>
              <a:t>Stefan’s brief suggestions from past email discussion to make best case for the sensors</a:t>
            </a:r>
            <a:endParaRPr lang="en-US" dirty="0" smtClean="0"/>
          </a:p>
          <a:p>
            <a:pPr lvl="1">
              <a:lnSpc>
                <a:spcPts val="2200"/>
              </a:lnSpc>
            </a:pPr>
            <a:r>
              <a:rPr lang="en-US" dirty="0"/>
              <a:t>measuring the magnetic signature of </a:t>
            </a:r>
            <a:r>
              <a:rPr lang="en-US" dirty="0" err="1"/>
              <a:t>Hiro</a:t>
            </a:r>
            <a:r>
              <a:rPr lang="en-US" dirty="0"/>
              <a:t>/Halo currents</a:t>
            </a:r>
          </a:p>
          <a:p>
            <a:pPr lvl="1">
              <a:lnSpc>
                <a:spcPts val="2200"/>
              </a:lnSpc>
            </a:pPr>
            <a:r>
              <a:rPr lang="en-US" dirty="0"/>
              <a:t>measuring the MHD at the injector during CHI</a:t>
            </a:r>
          </a:p>
          <a:p>
            <a:pPr lvl="1">
              <a:lnSpc>
                <a:spcPts val="2200"/>
              </a:lnSpc>
            </a:pPr>
            <a:r>
              <a:rPr lang="en-US" dirty="0"/>
              <a:t>measuring SOL current filaments and </a:t>
            </a:r>
            <a:r>
              <a:rPr lang="en-US" dirty="0" smtClean="0"/>
              <a:t>ELMs</a:t>
            </a:r>
          </a:p>
          <a:p>
            <a:pPr lvl="1">
              <a:lnSpc>
                <a:spcPts val="2200"/>
              </a:lnSpc>
            </a:pPr>
            <a:r>
              <a:rPr lang="en-US" dirty="0" smtClean="0"/>
              <a:t>Further details</a:t>
            </a:r>
            <a:endParaRPr lang="en-US" dirty="0"/>
          </a:p>
          <a:p>
            <a:pPr lvl="2">
              <a:lnSpc>
                <a:spcPts val="2200"/>
              </a:lnSpc>
            </a:pPr>
            <a:r>
              <a:rPr lang="en-US" dirty="0" smtClean="0"/>
              <a:t>schedule </a:t>
            </a:r>
            <a:r>
              <a:rPr lang="en-US" dirty="0"/>
              <a:t>for </a:t>
            </a:r>
            <a:r>
              <a:rPr lang="en-US" dirty="0" err="1"/>
              <a:t>divertor</a:t>
            </a:r>
            <a:r>
              <a:rPr lang="en-US" dirty="0"/>
              <a:t> upgrades that might </a:t>
            </a:r>
            <a:r>
              <a:rPr lang="en-US" dirty="0" smtClean="0"/>
              <a:t>mandate sensor removal</a:t>
            </a:r>
            <a:endParaRPr lang="en-US" dirty="0"/>
          </a:p>
          <a:p>
            <a:pPr lvl="2">
              <a:lnSpc>
                <a:spcPts val="2200"/>
              </a:lnSpc>
            </a:pPr>
            <a:r>
              <a:rPr lang="en-US" dirty="0" smtClean="0"/>
              <a:t>optimal </a:t>
            </a:r>
            <a:r>
              <a:rPr lang="en-US" dirty="0"/>
              <a:t>sensor polarities, effective </a:t>
            </a:r>
            <a:r>
              <a:rPr lang="en-US" dirty="0" smtClean="0"/>
              <a:t>areas, integrator/digitizer schemes</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2</a:t>
            </a:fld>
            <a:endParaRPr lang="en-US">
              <a:solidFill>
                <a:srgbClr val="3333CC"/>
              </a:solidFill>
            </a:endParaRPr>
          </a:p>
        </p:txBody>
      </p:sp>
      <p:sp>
        <p:nvSpPr>
          <p:cNvPr id="5" name="TextBox 4"/>
          <p:cNvSpPr txBox="1"/>
          <p:nvPr/>
        </p:nvSpPr>
        <p:spPr>
          <a:xfrm>
            <a:off x="990599" y="6155864"/>
            <a:ext cx="7086602" cy="338554"/>
          </a:xfrm>
          <a:prstGeom prst="rect">
            <a:avLst/>
          </a:prstGeom>
          <a:noFill/>
        </p:spPr>
        <p:txBody>
          <a:bodyPr wrap="square" rtlCol="0">
            <a:spAutoFit/>
          </a:bodyPr>
          <a:lstStyle/>
          <a:p>
            <a:pPr>
              <a:buNone/>
            </a:pPr>
            <a:r>
              <a:rPr lang="en-US" sz="1600" dirty="0" smtClean="0">
                <a:solidFill>
                  <a:srgbClr val="9900FF"/>
                </a:solidFill>
              </a:rPr>
              <a:t>Jon has requested 15 minute summary talk at tomorrow’s NSTX-U meeting</a:t>
            </a:r>
            <a:endParaRPr lang="en-US" sz="1600" dirty="0">
              <a:solidFill>
                <a:srgbClr val="9900FF"/>
              </a:solidFill>
            </a:endParaRPr>
          </a:p>
        </p:txBody>
      </p:sp>
    </p:spTree>
    <p:extLst>
      <p:ext uri="{BB962C8B-B14F-4D97-AF65-F5344CB8AC3E}">
        <p14:creationId xmlns:p14="http://schemas.microsoft.com/office/powerpoint/2010/main" val="356781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4025" eaLnBrk="1" hangingPunct="1"/>
            <a:r>
              <a:rPr lang="en-US" smtClean="0">
                <a:solidFill>
                  <a:srgbClr val="000000"/>
                </a:solidFill>
              </a:rPr>
              <a:t>July 26, 2011</a:t>
            </a:r>
          </a:p>
        </p:txBody>
      </p:sp>
      <p:sp>
        <p:nvSpPr>
          <p:cNvPr id="1402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4025" eaLnBrk="1" hangingPunct="1"/>
            <a:r>
              <a:rPr lang="en-US" smtClean="0">
                <a:solidFill>
                  <a:srgbClr val="000000"/>
                </a:solidFill>
              </a:rPr>
              <a:t>Takahashi NSTX Brainstorm</a:t>
            </a:r>
          </a:p>
        </p:txBody>
      </p:sp>
      <p:sp>
        <p:nvSpPr>
          <p:cNvPr id="140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825E46-9FE5-4DFB-B604-91D6AD6228E8}" type="slidenum">
              <a:rPr lang="en-US">
                <a:solidFill>
                  <a:srgbClr val="000000"/>
                </a:solidFill>
              </a:rPr>
              <a:pPr eaLnBrk="1" hangingPunct="1"/>
              <a:t>20</a:t>
            </a:fld>
            <a:endParaRPr lang="en-US">
              <a:solidFill>
                <a:srgbClr val="000000"/>
              </a:solidFill>
            </a:endParaRPr>
          </a:p>
        </p:txBody>
      </p:sp>
      <p:sp>
        <p:nvSpPr>
          <p:cNvPr id="140293" name="Rectangle 2"/>
          <p:cNvSpPr>
            <a:spLocks noGrp="1" noChangeArrowheads="1"/>
          </p:cNvSpPr>
          <p:nvPr>
            <p:ph type="title"/>
          </p:nvPr>
        </p:nvSpPr>
        <p:spPr>
          <a:xfrm>
            <a:off x="152400" y="0"/>
            <a:ext cx="8991600" cy="838200"/>
          </a:xfrm>
        </p:spPr>
        <p:txBody>
          <a:bodyPr/>
          <a:lstStyle/>
          <a:p>
            <a:pPr eaLnBrk="1" hangingPunct="1"/>
            <a:r>
              <a:rPr lang="en-US" sz="2400" smtClean="0">
                <a:solidFill>
                  <a:schemeClr val="tx1"/>
                </a:solidFill>
              </a:rPr>
              <a:t>Determine SOLC Distribution by Magnetic Probe Arrays and </a:t>
            </a:r>
            <a:br>
              <a:rPr lang="en-US" sz="2400" smtClean="0">
                <a:solidFill>
                  <a:schemeClr val="tx1"/>
                </a:solidFill>
              </a:rPr>
            </a:br>
            <a:r>
              <a:rPr lang="en-US" sz="2400" smtClean="0">
                <a:solidFill>
                  <a:schemeClr val="tx1"/>
                </a:solidFill>
              </a:rPr>
              <a:t>Tile (Halo) Current Sensor Arrays (with Stefan Gerhardt) – cont.</a:t>
            </a:r>
          </a:p>
        </p:txBody>
      </p:sp>
      <p:sp>
        <p:nvSpPr>
          <p:cNvPr id="140294" name="TextBox 9"/>
          <p:cNvSpPr txBox="1">
            <a:spLocks noChangeArrowheads="1"/>
          </p:cNvSpPr>
          <p:nvPr/>
        </p:nvSpPr>
        <p:spPr bwMode="auto">
          <a:xfrm>
            <a:off x="533400" y="914400"/>
            <a:ext cx="8382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4025" eaLnBrk="1" hangingPunct="1">
              <a:spcBef>
                <a:spcPct val="0"/>
              </a:spcBef>
              <a:buFont typeface="Arial" pitchFamily="34" charset="0"/>
              <a:buChar char="•"/>
            </a:pPr>
            <a:r>
              <a:rPr lang="en-US" sz="1600" smtClean="0">
                <a:solidFill>
                  <a:srgbClr val="000000"/>
                </a:solidFill>
              </a:rPr>
              <a:t> Determine a spatio-temporal structure of SOLC, which generates both axisymmetric and non-axisymmetric fields.</a:t>
            </a:r>
            <a:br>
              <a:rPr lang="en-US" sz="1600" smtClean="0">
                <a:solidFill>
                  <a:srgbClr val="000000"/>
                </a:solidFill>
              </a:rPr>
            </a:br>
            <a:r>
              <a:rPr lang="en-US" sz="1600" smtClean="0">
                <a:solidFill>
                  <a:srgbClr val="000000"/>
                </a:solidFill>
              </a:rPr>
              <a:t/>
            </a:r>
            <a:br>
              <a:rPr lang="en-US" sz="1600" smtClean="0">
                <a:solidFill>
                  <a:srgbClr val="000000"/>
                </a:solidFill>
              </a:rPr>
            </a:br>
            <a:r>
              <a:rPr lang="en-US" sz="1600" smtClean="0">
                <a:solidFill>
                  <a:srgbClr val="000000"/>
                </a:solidFill>
              </a:rPr>
              <a:t>Solve an </a:t>
            </a:r>
            <a:r>
              <a:rPr lang="en-US" sz="1600" i="1" smtClean="0">
                <a:solidFill>
                  <a:srgbClr val="000000"/>
                </a:solidFill>
              </a:rPr>
              <a:t>inverse problem</a:t>
            </a:r>
            <a:r>
              <a:rPr lang="en-US" sz="1600" smtClean="0">
                <a:solidFill>
                  <a:srgbClr val="000000"/>
                </a:solidFill>
              </a:rPr>
              <a:t> using an SVD method, i.e., calculating a SOLC distribution from a measured SOLC-generated field distribution. Tile current, measured only at discrete locations, will serve as constraints on the solutions.</a:t>
            </a:r>
            <a:br>
              <a:rPr lang="en-US" sz="1600" smtClean="0">
                <a:solidFill>
                  <a:srgbClr val="000000"/>
                </a:solidFill>
              </a:rPr>
            </a:br>
            <a:endParaRPr lang="en-US" sz="1600" smtClean="0">
              <a:solidFill>
                <a:srgbClr val="000000"/>
              </a:solidFill>
            </a:endParaRPr>
          </a:p>
          <a:p>
            <a:pPr defTabSz="454025" eaLnBrk="1" hangingPunct="1">
              <a:spcBef>
                <a:spcPct val="0"/>
              </a:spcBef>
              <a:buFont typeface="Arial" pitchFamily="34" charset="0"/>
              <a:buChar char="•"/>
            </a:pPr>
            <a:r>
              <a:rPr lang="en-US" sz="1600" smtClean="0">
                <a:solidFill>
                  <a:srgbClr val="000000"/>
                </a:solidFill>
              </a:rPr>
              <a:t> Develop algorithm for taking advantage of </a:t>
            </a:r>
            <a:r>
              <a:rPr lang="en-US" sz="1600" i="1" smtClean="0">
                <a:solidFill>
                  <a:srgbClr val="000000"/>
                </a:solidFill>
              </a:rPr>
              <a:t>tri-axial field measurements,</a:t>
            </a:r>
            <a:r>
              <a:rPr lang="en-US" sz="1600" smtClean="0">
                <a:solidFill>
                  <a:srgbClr val="000000"/>
                </a:solidFill>
              </a:rPr>
              <a:t> which can define a field vector at the measurement point completely, both in magnitude and direction. Three field components should exhibit correlated features that are characteristic of the nature of the field source.</a:t>
            </a:r>
            <a:br>
              <a:rPr lang="en-US" sz="1600" smtClean="0">
                <a:solidFill>
                  <a:srgbClr val="000000"/>
                </a:solidFill>
              </a:rPr>
            </a:br>
            <a:endParaRPr lang="en-US" sz="1600" smtClean="0">
              <a:solidFill>
                <a:srgbClr val="000000"/>
              </a:solidFill>
            </a:endParaRPr>
          </a:p>
          <a:p>
            <a:pPr defTabSz="454025" eaLnBrk="1" hangingPunct="1">
              <a:spcBef>
                <a:spcPct val="0"/>
              </a:spcBef>
              <a:buFont typeface="Arial" pitchFamily="34" charset="0"/>
              <a:buChar char="•"/>
            </a:pPr>
            <a:r>
              <a:rPr lang="en-US" sz="1600" smtClean="0">
                <a:solidFill>
                  <a:srgbClr val="000000"/>
                </a:solidFill>
              </a:rPr>
              <a:t> Use a toroidal magnetic sensor array on the center stack as a “pseudo-Rogowski coil” to measure post-disruption halo current (Gerhardt).</a:t>
            </a:r>
            <a:br>
              <a:rPr lang="en-US" sz="1600" smtClean="0">
                <a:solidFill>
                  <a:srgbClr val="000000"/>
                </a:solidFill>
              </a:rPr>
            </a:br>
            <a:endParaRPr lang="en-US" sz="1600" smtClean="0">
              <a:solidFill>
                <a:srgbClr val="000000"/>
              </a:solidFill>
            </a:endParaRPr>
          </a:p>
          <a:p>
            <a:pPr defTabSz="454025" eaLnBrk="1" hangingPunct="1">
              <a:spcBef>
                <a:spcPct val="0"/>
              </a:spcBef>
              <a:buFont typeface="Arial" pitchFamily="34" charset="0"/>
              <a:buChar char="•"/>
            </a:pPr>
            <a:r>
              <a:rPr lang="en-US" sz="1600" smtClean="0">
                <a:solidFill>
                  <a:srgbClr val="000000"/>
                </a:solidFill>
              </a:rPr>
              <a:t> Transfer sensors, integrators, and digitizers from the structural error field measurement project.</a:t>
            </a:r>
          </a:p>
        </p:txBody>
      </p:sp>
    </p:spTree>
    <p:extLst>
      <p:ext uri="{BB962C8B-B14F-4D97-AF65-F5344CB8AC3E}">
        <p14:creationId xmlns:p14="http://schemas.microsoft.com/office/powerpoint/2010/main" val="336637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21</a:t>
            </a:fld>
            <a:endParaRPr lang="en-US">
              <a:solidFill>
                <a:srgbClr val="3333CC"/>
              </a:solidFill>
            </a:endParaRPr>
          </a:p>
        </p:txBody>
      </p:sp>
    </p:spTree>
    <p:extLst>
      <p:ext uri="{BB962C8B-B14F-4D97-AF65-F5344CB8AC3E}">
        <p14:creationId xmlns:p14="http://schemas.microsoft.com/office/powerpoint/2010/main" val="3866586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 lower machine </a:t>
            </a:r>
            <a:r>
              <a:rPr lang="en-US" dirty="0" err="1" smtClean="0"/>
              <a:t>photogragh</a:t>
            </a:r>
            <a:r>
              <a:rPr lang="en-US" dirty="0" smtClean="0"/>
              <a:t> (with LLD)</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22</a:t>
            </a:fld>
            <a:endParaRPr lang="en-US">
              <a:solidFill>
                <a:srgbClr val="3333CC"/>
              </a:solidFill>
            </a:endParaRPr>
          </a:p>
        </p:txBody>
      </p:sp>
      <p:pic>
        <p:nvPicPr>
          <p:cNvPr id="1026" name="Picture 2" descr="http://nstx.pppl.gov/DragNDrop/Five_Year_Plans/2014_2018/design_studies/cryopumps/Photos/P10005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914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5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Steve and Stefan’s Emails on 11/27/2012 </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23</a:t>
            </a:fld>
            <a:endParaRPr lang="en-US">
              <a:solidFill>
                <a:srgbClr val="3333CC"/>
              </a:solidFill>
            </a:endParaRPr>
          </a:p>
        </p:txBody>
      </p:sp>
      <p:sp>
        <p:nvSpPr>
          <p:cNvPr id="6" name="Rectangle 56"/>
          <p:cNvSpPr txBox="1">
            <a:spLocks noChangeArrowheads="1"/>
          </p:cNvSpPr>
          <p:nvPr/>
        </p:nvSpPr>
        <p:spPr>
          <a:xfrm>
            <a:off x="0" y="925512"/>
            <a:ext cx="9036050" cy="5018088"/>
          </a:xfrm>
          <a:prstGeom prst="rect">
            <a:avLst/>
          </a:prstGeom>
          <a:noFill/>
        </p:spPr>
        <p:txBody>
          <a:bodyPr/>
          <a:lstStyle>
            <a:lvl1pPr marL="342900" indent="-342900" algn="l" rtl="0" eaLnBrk="0" fontAlgn="base" hangingPunct="0">
              <a:spcBef>
                <a:spcPct val="20000"/>
              </a:spcBef>
              <a:spcAft>
                <a:spcPct val="0"/>
              </a:spcAft>
              <a:buClr>
                <a:srgbClr val="FF3300"/>
              </a:buClr>
              <a:buSzPct val="75000"/>
              <a:buFont typeface="Wingdings" pitchFamily="2" charset="2"/>
              <a:buChar char="q"/>
              <a:defRPr sz="2400">
                <a:solidFill>
                  <a:srgbClr val="0000FF"/>
                </a:solidFill>
                <a:latin typeface="+mn-lt"/>
                <a:ea typeface="+mn-ea"/>
                <a:cs typeface="+mn-cs"/>
              </a:defRPr>
            </a:lvl1pPr>
            <a:lvl2pPr marL="742950" indent="-285750" algn="l" rtl="0" eaLnBrk="0" fontAlgn="base" hangingPunct="0">
              <a:spcBef>
                <a:spcPct val="20000"/>
              </a:spcBef>
              <a:spcAft>
                <a:spcPct val="0"/>
              </a:spcAft>
              <a:buClr>
                <a:srgbClr val="3333FF"/>
              </a:buClr>
              <a:buSzPct val="7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SzPct val="180000"/>
              <a:buChar char="•"/>
              <a:defRPr>
                <a:solidFill>
                  <a:srgbClr val="FF0000"/>
                </a:solidFill>
                <a:latin typeface="+mn-lt"/>
              </a:defRPr>
            </a:lvl3pPr>
            <a:lvl4pPr marL="1600200" indent="-228600" algn="l" rtl="0" eaLnBrk="0" fontAlgn="base" hangingPunct="0">
              <a:spcBef>
                <a:spcPct val="20000"/>
              </a:spcBef>
              <a:spcAft>
                <a:spcPct val="0"/>
              </a:spcAft>
              <a:buClr>
                <a:srgbClr val="3333FF"/>
              </a:buClr>
              <a:buSzPct val="65000"/>
              <a:buFont typeface="Wingdings" pitchFamily="2" charset="2"/>
              <a:buChar char="q"/>
              <a:defRPr sz="1600">
                <a:solidFill>
                  <a:srgbClr val="009999"/>
                </a:solidFill>
                <a:latin typeface="+mn-lt"/>
              </a:defRPr>
            </a:lvl4pPr>
            <a:lvl5pPr marL="2057400" indent="-228600" algn="l" rtl="0" eaLnBrk="0" fontAlgn="base" hangingPunct="0">
              <a:spcBef>
                <a:spcPct val="20000"/>
              </a:spcBef>
              <a:spcAft>
                <a:spcPct val="0"/>
              </a:spcAft>
              <a:buClr>
                <a:srgbClr val="FF3300"/>
              </a:buClr>
              <a:buChar char="•"/>
              <a:defRPr sz="1600">
                <a:solidFill>
                  <a:schemeClr val="tx1"/>
                </a:solidFill>
                <a:latin typeface="+mn-lt"/>
              </a:defRPr>
            </a:lvl5pPr>
            <a:lvl6pPr marL="2514600" indent="-228600" algn="l" rtl="0" eaLnBrk="0" fontAlgn="base" hangingPunct="0">
              <a:spcBef>
                <a:spcPct val="20000"/>
              </a:spcBef>
              <a:spcAft>
                <a:spcPct val="0"/>
              </a:spcAft>
              <a:buClr>
                <a:srgbClr val="FF3300"/>
              </a:buClr>
              <a:buChar char="•"/>
              <a:defRPr sz="1600">
                <a:solidFill>
                  <a:schemeClr val="tx1"/>
                </a:solidFill>
                <a:latin typeface="+mn-lt"/>
              </a:defRPr>
            </a:lvl6pPr>
            <a:lvl7pPr marL="2971800" indent="-228600" algn="l" rtl="0" eaLnBrk="0" fontAlgn="base" hangingPunct="0">
              <a:spcBef>
                <a:spcPct val="20000"/>
              </a:spcBef>
              <a:spcAft>
                <a:spcPct val="0"/>
              </a:spcAft>
              <a:buClr>
                <a:srgbClr val="FF3300"/>
              </a:buClr>
              <a:buChar char="•"/>
              <a:defRPr sz="1600">
                <a:solidFill>
                  <a:schemeClr val="tx1"/>
                </a:solidFill>
                <a:latin typeface="+mn-lt"/>
              </a:defRPr>
            </a:lvl7pPr>
            <a:lvl8pPr marL="3429000" indent="-228600" algn="l" rtl="0" eaLnBrk="0" fontAlgn="base" hangingPunct="0">
              <a:spcBef>
                <a:spcPct val="20000"/>
              </a:spcBef>
              <a:spcAft>
                <a:spcPct val="0"/>
              </a:spcAft>
              <a:buClr>
                <a:srgbClr val="FF3300"/>
              </a:buClr>
              <a:buChar char="•"/>
              <a:defRPr sz="1600">
                <a:solidFill>
                  <a:schemeClr val="tx1"/>
                </a:solidFill>
                <a:latin typeface="+mn-lt"/>
              </a:defRPr>
            </a:lvl8pPr>
            <a:lvl9pPr marL="3886200" indent="-228600" algn="l" rtl="0" eaLnBrk="0" fontAlgn="base" hangingPunct="0">
              <a:spcBef>
                <a:spcPct val="20000"/>
              </a:spcBef>
              <a:spcAft>
                <a:spcPct val="0"/>
              </a:spcAft>
              <a:buClr>
                <a:srgbClr val="FF3300"/>
              </a:buClr>
              <a:buChar char="•"/>
              <a:defRPr sz="1600">
                <a:solidFill>
                  <a:schemeClr val="tx1"/>
                </a:solidFill>
                <a:latin typeface="+mn-lt"/>
              </a:defRPr>
            </a:lvl9pPr>
          </a:lstStyle>
          <a:p>
            <a:r>
              <a:rPr lang="en-US" sz="1800" dirty="0"/>
              <a:t>Applications of such an upgraded sensor set </a:t>
            </a:r>
            <a:r>
              <a:rPr lang="en-US" sz="1800" dirty="0" smtClean="0"/>
              <a:t>include: </a:t>
            </a:r>
          </a:p>
          <a:p>
            <a:pPr lvl="1"/>
            <a:r>
              <a:rPr lang="en-US" sz="1400" dirty="0"/>
              <a:t>Resistive wall mode measurement closer to the </a:t>
            </a:r>
            <a:r>
              <a:rPr lang="en-US" sz="1400" dirty="0" err="1"/>
              <a:t>divertor</a:t>
            </a:r>
            <a:r>
              <a:rPr lang="en-US" sz="1400" dirty="0"/>
              <a:t> region, based on the theoretically expected large amplitude of high beta n = 1 single mode, and the n = 1 multi-mode there</a:t>
            </a:r>
            <a:r>
              <a:rPr lang="en-US" sz="1400" dirty="0" smtClean="0"/>
              <a:t>.</a:t>
            </a:r>
          </a:p>
          <a:p>
            <a:pPr lvl="2"/>
            <a:r>
              <a:rPr lang="en-US" dirty="0"/>
              <a:t>This upgrade would also factor in directly to the RWM state space controller</a:t>
            </a:r>
            <a:r>
              <a:rPr lang="en-US" dirty="0" smtClean="0"/>
              <a:t>. </a:t>
            </a:r>
            <a:endParaRPr lang="en-US" dirty="0"/>
          </a:p>
          <a:p>
            <a:pPr lvl="1"/>
            <a:r>
              <a:rPr lang="en-US" sz="1400" dirty="0"/>
              <a:t>Measuring the magnetic signature of </a:t>
            </a:r>
            <a:r>
              <a:rPr lang="en-US" sz="1400" dirty="0" err="1"/>
              <a:t>Hiro</a:t>
            </a:r>
            <a:r>
              <a:rPr lang="en-US" sz="1400" dirty="0"/>
              <a:t>/Halo currents.</a:t>
            </a:r>
          </a:p>
          <a:p>
            <a:pPr lvl="1"/>
            <a:r>
              <a:rPr lang="en-US" sz="1400" dirty="0"/>
              <a:t>Measuring the MHD at the injector during CHI.</a:t>
            </a:r>
          </a:p>
          <a:p>
            <a:pPr lvl="1"/>
            <a:r>
              <a:rPr lang="en-US" sz="1400" dirty="0"/>
              <a:t>Measuring SOL current filaments and ELMs</a:t>
            </a:r>
            <a:r>
              <a:rPr lang="en-US" sz="1400" dirty="0" smtClean="0"/>
              <a:t>.</a:t>
            </a:r>
          </a:p>
          <a:p>
            <a:pPr lvl="1"/>
            <a:endParaRPr lang="en-US" sz="1400" dirty="0"/>
          </a:p>
          <a:p>
            <a:r>
              <a:rPr lang="en-US" sz="1800" dirty="0"/>
              <a:t>Several considerations must be accounted for, however, </a:t>
            </a:r>
            <a:r>
              <a:rPr lang="en-US" sz="1800" dirty="0" smtClean="0"/>
              <a:t>including: </a:t>
            </a:r>
          </a:p>
          <a:p>
            <a:pPr lvl="1"/>
            <a:r>
              <a:rPr lang="en-US" sz="1400" dirty="0"/>
              <a:t>the optimal sensor polarities</a:t>
            </a:r>
          </a:p>
          <a:p>
            <a:pPr lvl="1"/>
            <a:r>
              <a:rPr lang="en-US" sz="1400" dirty="0"/>
              <a:t>effective </a:t>
            </a:r>
            <a:r>
              <a:rPr lang="en-US" sz="1400" dirty="0" smtClean="0"/>
              <a:t>areas</a:t>
            </a:r>
            <a:endParaRPr lang="en-US" sz="1400" dirty="0"/>
          </a:p>
          <a:p>
            <a:pPr lvl="1"/>
            <a:r>
              <a:rPr lang="en-US" sz="1400" dirty="0"/>
              <a:t>integrator/digitizer schemes</a:t>
            </a:r>
          </a:p>
          <a:p>
            <a:pPr lvl="1"/>
            <a:r>
              <a:rPr lang="en-US" sz="1400" dirty="0"/>
              <a:t>the schedule for </a:t>
            </a:r>
            <a:r>
              <a:rPr lang="en-US" sz="1400" dirty="0" err="1"/>
              <a:t>divertor</a:t>
            </a:r>
            <a:r>
              <a:rPr lang="en-US" sz="1400" dirty="0"/>
              <a:t> upgrades that might mandate removing those </a:t>
            </a:r>
            <a:r>
              <a:rPr lang="en-US" sz="1400" dirty="0" smtClean="0"/>
              <a:t>sensors</a:t>
            </a:r>
            <a:endParaRPr lang="en-US" sz="1400" dirty="0"/>
          </a:p>
        </p:txBody>
      </p:sp>
    </p:spTree>
    <p:extLst>
      <p:ext uri="{BB962C8B-B14F-4D97-AF65-F5344CB8AC3E}">
        <p14:creationId xmlns:p14="http://schemas.microsoft.com/office/powerpoint/2010/main" val="213009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notes from 5 Year Plan</a:t>
            </a:r>
            <a:endParaRPr lang="en-US" dirty="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24</a:t>
            </a:fld>
            <a:endParaRPr lang="en-US">
              <a:solidFill>
                <a:srgbClr val="3333CC"/>
              </a:solidFill>
            </a:endParaRPr>
          </a:p>
        </p:txBody>
      </p:sp>
      <p:sp>
        <p:nvSpPr>
          <p:cNvPr id="5" name="Rectangle 4"/>
          <p:cNvSpPr/>
          <p:nvPr/>
        </p:nvSpPr>
        <p:spPr>
          <a:xfrm>
            <a:off x="152400" y="1207020"/>
            <a:ext cx="8839200" cy="5041380"/>
          </a:xfrm>
          <a:prstGeom prst="rect">
            <a:avLst/>
          </a:prstGeom>
        </p:spPr>
        <p:txBody>
          <a:bodyPr wrap="square">
            <a:spAutoFit/>
          </a:bodyPr>
          <a:lstStyle/>
          <a:p>
            <a:r>
              <a:rPr lang="en-US" dirty="0"/>
              <a:t>The theoretically computed increase in global </a:t>
            </a:r>
            <a:r>
              <a:rPr lang="en-US" dirty="0" err="1"/>
              <a:t>eigenmode</a:t>
            </a:r>
            <a:r>
              <a:rPr lang="en-US" dirty="0"/>
              <a:t> amplitude in the </a:t>
            </a:r>
            <a:r>
              <a:rPr lang="en-US" dirty="0" err="1"/>
              <a:t>divertor</a:t>
            </a:r>
            <a:r>
              <a:rPr lang="en-US" dirty="0"/>
              <a:t> region at high </a:t>
            </a:r>
            <a:r>
              <a:rPr lang="en-US" dirty="0" err="1"/>
              <a:t>b</a:t>
            </a:r>
            <a:r>
              <a:rPr lang="en-US" baseline="-25000" dirty="0" err="1"/>
              <a:t>N</a:t>
            </a:r>
            <a:r>
              <a:rPr lang="en-US" dirty="0"/>
              <a:t> will be investigated utilizing an expanded RWM sensor set. The prominence of this mode in the full computed multi-mode spectrum and the impact on active mode control will be determined. The impact of snowflake </a:t>
            </a:r>
            <a:r>
              <a:rPr lang="en-US" dirty="0" err="1"/>
              <a:t>divertor</a:t>
            </a:r>
            <a:r>
              <a:rPr lang="en-US" dirty="0"/>
              <a:t> operation on this mode will be assessed.</a:t>
            </a:r>
          </a:p>
          <a:p>
            <a:r>
              <a:rPr lang="en-US" dirty="0"/>
              <a:t> </a:t>
            </a:r>
          </a:p>
          <a:p>
            <a:pPr hangingPunct="0"/>
            <a:r>
              <a:rPr lang="en-GB" dirty="0"/>
              <a:t>Dual-component active RWM control using proportional gain will be retained on NSTX-U. The system will be improved by adding additional RWM sensors closer to the </a:t>
            </a:r>
            <a:r>
              <a:rPr lang="en-GB" dirty="0" err="1"/>
              <a:t>divertor</a:t>
            </a:r>
            <a:r>
              <a:rPr lang="en-GB" dirty="0"/>
              <a:t> region. Physics design studies [</a:t>
            </a:r>
            <a:r>
              <a:rPr lang="en-GB" dirty="0">
                <a:hlinkClick r:id="" action="ppaction://hlinkfile"/>
              </a:rPr>
              <a:t>[</a:t>
            </a:r>
            <a:r>
              <a:rPr lang="en-GB" dirty="0" err="1">
                <a:hlinkClick r:id="" action="ppaction://hlinkfile"/>
              </a:rPr>
              <a:t>i</a:t>
            </a:r>
            <a:r>
              <a:rPr lang="en-GB" dirty="0">
                <a:hlinkClick r:id="" action="ppaction://hlinkfile"/>
              </a:rPr>
              <a:t>]</a:t>
            </a:r>
            <a:r>
              <a:rPr lang="en-GB" dirty="0"/>
              <a:t>] and multi-mode analysis of NSTX (Section 2.2.1.2.2) theoretically show significantly increased mode amplitude in the </a:t>
            </a:r>
            <a:r>
              <a:rPr lang="en-GB" dirty="0" err="1"/>
              <a:t>divertor</a:t>
            </a:r>
            <a:r>
              <a:rPr lang="en-GB" dirty="0"/>
              <a:t> region at high </a:t>
            </a:r>
            <a:r>
              <a:rPr lang="en-GB" dirty="0" err="1"/>
              <a:t>b</a:t>
            </a:r>
            <a:r>
              <a:rPr lang="en-GB" baseline="-25000" dirty="0" err="1"/>
              <a:t>N</a:t>
            </a:r>
            <a:r>
              <a:rPr lang="en-GB" dirty="0" err="1"/>
              <a:t>.</a:t>
            </a:r>
            <a:r>
              <a:rPr lang="en-GB" dirty="0"/>
              <a:t> This characteristic will be studied using the upgraded sensors, which will be incorporated into the RWM feedback system to further improve mode detection.</a:t>
            </a:r>
            <a:endParaRPr lang="en-US" dirty="0"/>
          </a:p>
          <a:p>
            <a:r>
              <a:rPr lang="en-US" dirty="0"/>
              <a:t> </a:t>
            </a:r>
          </a:p>
          <a:p>
            <a:r>
              <a:rPr lang="en-US" dirty="0"/>
              <a:t>The significant mode amplitude in the </a:t>
            </a:r>
            <a:r>
              <a:rPr lang="en-US" dirty="0" err="1"/>
              <a:t>divertor</a:t>
            </a:r>
            <a:r>
              <a:rPr lang="en-US" dirty="0"/>
              <a:t> region, found both in single and multi-mode studies, motivates the installation of magnetic sensors closer to the </a:t>
            </a:r>
            <a:r>
              <a:rPr lang="en-US" dirty="0" err="1"/>
              <a:t>divertor</a:t>
            </a:r>
            <a:r>
              <a:rPr lang="en-US" dirty="0"/>
              <a:t> region to study the RWM </a:t>
            </a:r>
            <a:r>
              <a:rPr lang="en-US" dirty="0" err="1"/>
              <a:t>eigenfunction</a:t>
            </a:r>
            <a:r>
              <a:rPr lang="en-US" dirty="0"/>
              <a:t>, to compare to expectations of ideal theory, and to directly improve comparisons of the measured mode shape to the real-time RWM state-space controller model (see Section 2.2.1.3.1).</a:t>
            </a:r>
          </a:p>
          <a:p>
            <a:r>
              <a:rPr lang="en-US" dirty="0"/>
              <a:t> </a:t>
            </a:r>
          </a:p>
          <a:p>
            <a:r>
              <a:rPr lang="en-US" dirty="0"/>
              <a:t>The addition of the present radial field sensors, and the planned magnetic sensor upgrade will also provide additional physics research capabilities for NSTX-U, including the comparison of using radial field sensors alone versus dual-field components in feedback with the RWMSC vessel model included in the calculation. Such testing will be important to determine sensor and actuator needs for future devices, especially where additional shielding of sensors will be needed, such as in ITER.</a:t>
            </a:r>
          </a:p>
          <a:p>
            <a:r>
              <a:rPr lang="en-US" dirty="0"/>
              <a:t> </a:t>
            </a:r>
          </a:p>
          <a:p>
            <a:r>
              <a:rPr lang="en-US" dirty="0"/>
              <a:t>Second, the multi-mode spectrum of NSTX (Section 2.2.1.2.2) shows that a multi-mode RFA analysis should be used at sufficient </a:t>
            </a:r>
            <a:r>
              <a:rPr lang="en-US" dirty="0" err="1"/>
              <a:t>b</a:t>
            </a:r>
            <a:r>
              <a:rPr lang="en-US" baseline="-25000" dirty="0" err="1"/>
              <a:t>N</a:t>
            </a:r>
            <a:r>
              <a:rPr lang="en-US" dirty="0" err="1"/>
              <a:t>.</a:t>
            </a:r>
            <a:r>
              <a:rPr lang="en-US" dirty="0"/>
              <a:t> The new capabilities of NSTX-U will allow the application of applied field with different n numbers, and the additional information provided by the upgraded sensors with positions closer to the </a:t>
            </a:r>
            <a:r>
              <a:rPr lang="en-US" dirty="0" err="1"/>
              <a:t>divertor</a:t>
            </a:r>
            <a:r>
              <a:rPr lang="en-US" dirty="0"/>
              <a:t> may provide further mode discrimination.</a:t>
            </a:r>
          </a:p>
          <a:p>
            <a:r>
              <a:rPr lang="en-US" dirty="0">
                <a:hlinkClick r:id="" action="ppaction://hlinkfile"/>
              </a:rPr>
              <a:t>[</a:t>
            </a:r>
            <a:r>
              <a:rPr lang="en-US" dirty="0"/>
              <a:t>[</a:t>
            </a:r>
            <a:r>
              <a:rPr lang="en-US" dirty="0" err="1"/>
              <a:t>i</a:t>
            </a:r>
            <a:r>
              <a:rPr lang="en-US" dirty="0"/>
              <a:t>]] S.A. Sabbagh, et al., </a:t>
            </a:r>
            <a:r>
              <a:rPr lang="en-US" dirty="0" err="1"/>
              <a:t>Nucl</a:t>
            </a:r>
            <a:r>
              <a:rPr lang="en-US" dirty="0"/>
              <a:t>. Fusion </a:t>
            </a:r>
            <a:r>
              <a:rPr lang="en-US" b="1" dirty="0"/>
              <a:t>44</a:t>
            </a:r>
            <a:r>
              <a:rPr lang="en-US" dirty="0"/>
              <a:t> (2004) 560.</a:t>
            </a:r>
          </a:p>
        </p:txBody>
      </p:sp>
    </p:spTree>
    <p:extLst>
      <p:ext uri="{BB962C8B-B14F-4D97-AF65-F5344CB8AC3E}">
        <p14:creationId xmlns:p14="http://schemas.microsoft.com/office/powerpoint/2010/main" val="114293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Upgraded magnetic sensor plan will support research in several areas (for discussion)</a:t>
            </a:r>
            <a:endParaRPr lang="en-US" dirty="0"/>
          </a:p>
        </p:txBody>
      </p:sp>
      <p:sp>
        <p:nvSpPr>
          <p:cNvPr id="3" name="Content Placeholder 2"/>
          <p:cNvSpPr>
            <a:spLocks noGrp="1"/>
          </p:cNvSpPr>
          <p:nvPr>
            <p:ph idx="1"/>
          </p:nvPr>
        </p:nvSpPr>
        <p:spPr>
          <a:xfrm>
            <a:off x="228600" y="838200"/>
            <a:ext cx="8686800" cy="5638800"/>
          </a:xfrm>
        </p:spPr>
        <p:txBody>
          <a:bodyPr/>
          <a:lstStyle/>
          <a:p>
            <a:r>
              <a:rPr lang="en-US" dirty="0" smtClean="0"/>
              <a:t>Global </a:t>
            </a:r>
            <a:r>
              <a:rPr lang="en-US" dirty="0" smtClean="0"/>
              <a:t>mode diagnosis</a:t>
            </a:r>
          </a:p>
          <a:p>
            <a:pPr lvl="1"/>
            <a:r>
              <a:rPr lang="en-US" dirty="0" smtClean="0"/>
              <a:t>Measure theoretically expected mode alteration at high </a:t>
            </a:r>
            <a:r>
              <a:rPr lang="en-US" dirty="0" err="1" smtClean="0">
                <a:latin typeface="Symbol" pitchFamily="18" charset="2"/>
              </a:rPr>
              <a:t>b</a:t>
            </a:r>
            <a:r>
              <a:rPr lang="en-US" baseline="-25000" dirty="0" err="1" smtClean="0"/>
              <a:t>N</a:t>
            </a:r>
            <a:endParaRPr lang="en-US" baseline="-25000" dirty="0" smtClean="0"/>
          </a:p>
          <a:p>
            <a:r>
              <a:rPr lang="en-US" dirty="0" smtClean="0"/>
              <a:t>RWM physics and control</a:t>
            </a:r>
          </a:p>
          <a:p>
            <a:pPr lvl="1"/>
            <a:r>
              <a:rPr lang="en-US" dirty="0" smtClean="0"/>
              <a:t>Improve RWM state space active control and observer</a:t>
            </a:r>
          </a:p>
          <a:p>
            <a:pPr lvl="1"/>
            <a:r>
              <a:rPr lang="en-US" dirty="0" smtClean="0"/>
              <a:t>Enhance input to disruption warning system</a:t>
            </a:r>
          </a:p>
          <a:p>
            <a:r>
              <a:rPr lang="en-US" dirty="0" smtClean="0"/>
              <a:t>Disruption </a:t>
            </a:r>
            <a:r>
              <a:rPr lang="en-US" dirty="0" err="1" smtClean="0"/>
              <a:t>characterictics</a:t>
            </a:r>
            <a:endParaRPr lang="en-US" dirty="0" smtClean="0"/>
          </a:p>
          <a:p>
            <a:pPr lvl="1"/>
            <a:r>
              <a:rPr lang="en-US" dirty="0" smtClean="0"/>
              <a:t>Expanded shunt tile set for </a:t>
            </a:r>
            <a:r>
              <a:rPr lang="en-US" dirty="0"/>
              <a:t>h</a:t>
            </a:r>
            <a:r>
              <a:rPr lang="en-US" dirty="0" smtClean="0"/>
              <a:t>alo </a:t>
            </a:r>
            <a:r>
              <a:rPr lang="en-US" dirty="0" smtClean="0"/>
              <a:t>current </a:t>
            </a:r>
            <a:r>
              <a:rPr lang="en-US" dirty="0" smtClean="0"/>
              <a:t>diagnosis, etc.</a:t>
            </a:r>
            <a:endParaRPr lang="en-US" dirty="0" smtClean="0"/>
          </a:p>
          <a:p>
            <a:pPr lvl="1"/>
            <a:r>
              <a:rPr lang="en-US" dirty="0" smtClean="0">
                <a:solidFill>
                  <a:srgbClr val="FF0000"/>
                </a:solidFill>
              </a:rPr>
              <a:t>Do questions remain re: specs for halo current meas. / shunt tile set?</a:t>
            </a:r>
          </a:p>
          <a:p>
            <a:r>
              <a:rPr lang="en-US" dirty="0"/>
              <a:t>Snowflake </a:t>
            </a:r>
            <a:r>
              <a:rPr lang="en-US" dirty="0" err="1"/>
              <a:t>divertor</a:t>
            </a:r>
            <a:r>
              <a:rPr lang="en-US" dirty="0"/>
              <a:t> and ELM characteristics</a:t>
            </a:r>
          </a:p>
          <a:p>
            <a:pPr lvl="1"/>
            <a:r>
              <a:rPr lang="en-US" dirty="0" smtClean="0">
                <a:solidFill>
                  <a:srgbClr val="FF0000"/>
                </a:solidFill>
              </a:rPr>
              <a:t>Additional requests / detail needed for probes to run snowflake?</a:t>
            </a:r>
          </a:p>
          <a:p>
            <a:pPr lvl="1"/>
            <a:r>
              <a:rPr lang="en-US" dirty="0" smtClean="0">
                <a:solidFill>
                  <a:srgbClr val="FF0000"/>
                </a:solidFill>
              </a:rPr>
              <a:t>Further extensions of magnetics for ELM research?</a:t>
            </a:r>
            <a:endParaRPr lang="en-US" dirty="0">
              <a:solidFill>
                <a:srgbClr val="FF0000"/>
              </a:solidFill>
            </a:endParaRPr>
          </a:p>
          <a:p>
            <a:r>
              <a:rPr lang="en-US" dirty="0" smtClean="0"/>
              <a:t>CHI</a:t>
            </a:r>
            <a:endParaRPr lang="en-US" dirty="0" smtClean="0"/>
          </a:p>
          <a:p>
            <a:pPr lvl="1"/>
            <a:r>
              <a:rPr lang="en-US" dirty="0" smtClean="0"/>
              <a:t>Additional flux loop positions requested – what about B probes?</a:t>
            </a:r>
            <a:endParaRPr lang="en-US" dirty="0" smtClean="0"/>
          </a:p>
        </p:txBody>
      </p:sp>
      <p:sp>
        <p:nvSpPr>
          <p:cNvPr id="4" name="Slide Number Placeholder 3"/>
          <p:cNvSpPr>
            <a:spLocks noGrp="1"/>
          </p:cNvSpPr>
          <p:nvPr>
            <p:ph type="sldNum" sz="quarter" idx="10"/>
          </p:nvPr>
        </p:nvSpPr>
        <p:spPr/>
        <p:txBody>
          <a:bodyPr/>
          <a:lstStyle/>
          <a:p>
            <a:fld id="{97EC5A36-D8B3-4598-A389-D6CAC395108F}" type="slidenum">
              <a:rPr lang="en-US" smtClean="0">
                <a:solidFill>
                  <a:srgbClr val="3333CC"/>
                </a:solidFill>
              </a:rPr>
              <a:pPr/>
              <a:t>3</a:t>
            </a:fld>
            <a:endParaRPr lang="en-US">
              <a:solidFill>
                <a:srgbClr val="3333CC"/>
              </a:solidFill>
            </a:endParaRPr>
          </a:p>
        </p:txBody>
      </p:sp>
    </p:spTree>
    <p:extLst>
      <p:ext uri="{BB962C8B-B14F-4D97-AF65-F5344CB8AC3E}">
        <p14:creationId xmlns:p14="http://schemas.microsoft.com/office/powerpoint/2010/main" val="83166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10"/>
          </p:nvPr>
        </p:nvSpPr>
        <p:spPr/>
        <p:txBody>
          <a:bodyPr/>
          <a:lstStyle/>
          <a:p>
            <a:fld id="{963BA268-C4B7-4F87-B9FD-3084856B8EF2}" type="slidenum">
              <a:rPr lang="en-US"/>
              <a:pPr/>
              <a:t>4</a:t>
            </a:fld>
            <a:endParaRPr lang="en-US"/>
          </a:p>
        </p:txBody>
      </p:sp>
      <p:pic>
        <p:nvPicPr>
          <p:cNvPr id="195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302" t="12631" r="49120" b="3056"/>
          <a:stretch>
            <a:fillRect/>
          </a:stretch>
        </p:blipFill>
        <p:spPr bwMode="auto">
          <a:xfrm>
            <a:off x="490538" y="1393825"/>
            <a:ext cx="3929062"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4819" name="Rectangle 3"/>
          <p:cNvSpPr>
            <a:spLocks noGrp="1" noChangeArrowheads="1"/>
          </p:cNvSpPr>
          <p:nvPr>
            <p:ph type="title"/>
          </p:nvPr>
        </p:nvSpPr>
        <p:spPr/>
        <p:txBody>
          <a:bodyPr/>
          <a:lstStyle/>
          <a:p>
            <a:r>
              <a:rPr lang="en-US" sz="2000" dirty="0" smtClean="0"/>
              <a:t>Multi-mode computation </a:t>
            </a:r>
            <a:r>
              <a:rPr lang="en-US" sz="2000" dirty="0"/>
              <a:t>shows 2</a:t>
            </a:r>
            <a:r>
              <a:rPr lang="en-US" sz="2000" baseline="30000" dirty="0"/>
              <a:t>nd</a:t>
            </a:r>
            <a:r>
              <a:rPr lang="en-US" sz="2000" dirty="0"/>
              <a:t> </a:t>
            </a:r>
            <a:r>
              <a:rPr lang="en-US" sz="2000" dirty="0" err="1"/>
              <a:t>eigenmode</a:t>
            </a:r>
            <a:r>
              <a:rPr lang="en-US" sz="2000" dirty="0"/>
              <a:t> component has dominant amplitude at high </a:t>
            </a:r>
            <a:r>
              <a:rPr lang="en-US" sz="2000" dirty="0" err="1">
                <a:latin typeface="Symbol" pitchFamily="18" charset="2"/>
              </a:rPr>
              <a:t>b</a:t>
            </a:r>
            <a:r>
              <a:rPr lang="en-US" sz="2000" baseline="-25000" dirty="0" err="1"/>
              <a:t>N</a:t>
            </a:r>
            <a:r>
              <a:rPr lang="en-US" sz="2000" dirty="0"/>
              <a:t> in NSTX stabilizing structure</a:t>
            </a:r>
          </a:p>
        </p:txBody>
      </p:sp>
      <p:sp>
        <p:nvSpPr>
          <p:cNvPr id="1954820" name="Rectangle 4"/>
          <p:cNvSpPr>
            <a:spLocks noGrp="1" noChangeArrowheads="1"/>
          </p:cNvSpPr>
          <p:nvPr>
            <p:ph type="body" idx="1"/>
          </p:nvPr>
        </p:nvSpPr>
        <p:spPr>
          <a:xfrm>
            <a:off x="4560888" y="3810000"/>
            <a:ext cx="4495800" cy="2362200"/>
          </a:xfrm>
        </p:spPr>
        <p:txBody>
          <a:bodyPr/>
          <a:lstStyle/>
          <a:p>
            <a:pPr>
              <a:lnSpc>
                <a:spcPct val="90000"/>
              </a:lnSpc>
            </a:pPr>
            <a:r>
              <a:rPr lang="en-US" sz="1800" dirty="0" smtClean="0"/>
              <a:t>The two primary global modes have increased amplitude in the </a:t>
            </a:r>
            <a:r>
              <a:rPr lang="en-US" sz="1800" dirty="0" err="1" smtClean="0"/>
              <a:t>divertor</a:t>
            </a:r>
            <a:r>
              <a:rPr lang="en-US" sz="1800" dirty="0" smtClean="0"/>
              <a:t> region</a:t>
            </a:r>
          </a:p>
          <a:p>
            <a:pPr>
              <a:lnSpc>
                <a:spcPct val="90000"/>
              </a:lnSpc>
            </a:pPr>
            <a:r>
              <a:rPr lang="en-US" sz="1800" dirty="0" smtClean="0"/>
              <a:t>This was also found theoretically for NSTX for single mode computations during the design of the present NSTX system</a:t>
            </a:r>
          </a:p>
          <a:p>
            <a:pPr marL="0" indent="0">
              <a:lnSpc>
                <a:spcPct val="90000"/>
              </a:lnSpc>
              <a:buNone/>
            </a:pPr>
            <a:endParaRPr lang="en-US" sz="1800" dirty="0"/>
          </a:p>
        </p:txBody>
      </p:sp>
      <p:sp>
        <p:nvSpPr>
          <p:cNvPr id="1954821" name="Rectangle 5"/>
          <p:cNvSpPr>
            <a:spLocks noChangeArrowheads="1"/>
          </p:cNvSpPr>
          <p:nvPr/>
        </p:nvSpPr>
        <p:spPr bwMode="auto">
          <a:xfrm>
            <a:off x="5195888" y="1041400"/>
            <a:ext cx="345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177800" indent="-177800">
              <a:buFontTx/>
              <a:buNone/>
            </a:pPr>
            <a:r>
              <a:rPr lang="en-US" sz="1600" b="1" u="sng">
                <a:latin typeface="Symbol" pitchFamily="18" charset="2"/>
              </a:rPr>
              <a:t>d</a:t>
            </a:r>
            <a:r>
              <a:rPr lang="en-US" sz="1600" b="1" u="sng"/>
              <a:t>B</a:t>
            </a:r>
            <a:r>
              <a:rPr lang="en-US" sz="1600" b="1" u="sng" baseline="30000"/>
              <a:t>n</a:t>
            </a:r>
            <a:r>
              <a:rPr lang="en-US" sz="1600" b="1" u="sng"/>
              <a:t> from wall, multi-mode response</a:t>
            </a:r>
          </a:p>
        </p:txBody>
      </p:sp>
      <p:pic>
        <p:nvPicPr>
          <p:cNvPr id="195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8775"/>
          <a:stretch>
            <a:fillRect/>
          </a:stretch>
        </p:blipFill>
        <p:spPr bwMode="auto">
          <a:xfrm>
            <a:off x="4953000" y="1482725"/>
            <a:ext cx="2133600" cy="1870075"/>
          </a:xfrm>
          <a:prstGeom prst="rect">
            <a:avLst/>
          </a:prstGeom>
          <a:noFill/>
          <a:extLst>
            <a:ext uri="{909E8E84-426E-40DD-AFC4-6F175D3DCCD1}">
              <a14:hiddenFill xmlns:a14="http://schemas.microsoft.com/office/drawing/2010/main">
                <a:solidFill>
                  <a:srgbClr val="FFFFFF"/>
                </a:solidFill>
              </a14:hiddenFill>
            </a:ext>
          </a:extLst>
        </p:spPr>
      </p:pic>
      <p:pic>
        <p:nvPicPr>
          <p:cNvPr id="19548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9659"/>
          <a:stretch>
            <a:fillRect/>
          </a:stretch>
        </p:blipFill>
        <p:spPr bwMode="auto">
          <a:xfrm>
            <a:off x="6858000" y="1482725"/>
            <a:ext cx="2039938" cy="1804988"/>
          </a:xfrm>
          <a:prstGeom prst="rect">
            <a:avLst/>
          </a:prstGeom>
          <a:noFill/>
          <a:extLst>
            <a:ext uri="{909E8E84-426E-40DD-AFC4-6F175D3DCCD1}">
              <a14:hiddenFill xmlns:a14="http://schemas.microsoft.com/office/drawing/2010/main">
                <a:solidFill>
                  <a:srgbClr val="FFFFFF"/>
                </a:solidFill>
              </a14:hiddenFill>
            </a:ext>
          </a:extLst>
        </p:spPr>
      </p:pic>
      <p:sp>
        <p:nvSpPr>
          <p:cNvPr id="1954824" name="Rectangle 8"/>
          <p:cNvSpPr>
            <a:spLocks noChangeArrowheads="1"/>
          </p:cNvSpPr>
          <p:nvPr/>
        </p:nvSpPr>
        <p:spPr bwMode="auto">
          <a:xfrm>
            <a:off x="814388" y="1050925"/>
            <a:ext cx="3316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FontTx/>
              <a:buNone/>
            </a:pPr>
            <a:r>
              <a:rPr lang="en-US" sz="1600" b="1" u="sng">
                <a:latin typeface="Symbol" pitchFamily="18" charset="2"/>
              </a:rPr>
              <a:t>d</a:t>
            </a:r>
            <a:r>
              <a:rPr lang="en-US" sz="1600" b="1" u="sng"/>
              <a:t>B</a:t>
            </a:r>
            <a:r>
              <a:rPr lang="en-US" sz="1600" b="1" u="sng" baseline="30000"/>
              <a:t>n</a:t>
            </a:r>
            <a:r>
              <a:rPr lang="en-US" sz="1600" b="1" u="sng"/>
              <a:t> RWM multi-mode composition</a:t>
            </a:r>
          </a:p>
        </p:txBody>
      </p:sp>
      <p:sp>
        <p:nvSpPr>
          <p:cNvPr id="1954825" name="Text Box 9"/>
          <p:cNvSpPr txBox="1">
            <a:spLocks noChangeArrowheads="1"/>
          </p:cNvSpPr>
          <p:nvPr/>
        </p:nvSpPr>
        <p:spPr bwMode="auto">
          <a:xfrm>
            <a:off x="1295400" y="5959475"/>
            <a:ext cx="2514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800">
                <a:latin typeface="Helvetica" pitchFamily="34" charset="0"/>
              </a:rPr>
              <a:t>ideal eigenmode number</a:t>
            </a:r>
          </a:p>
        </p:txBody>
      </p:sp>
      <p:sp>
        <p:nvSpPr>
          <p:cNvPr id="1954826" name="Text Box 10"/>
          <p:cNvSpPr txBox="1">
            <a:spLocks noChangeArrowheads="1"/>
          </p:cNvSpPr>
          <p:nvPr/>
        </p:nvSpPr>
        <p:spPr bwMode="auto">
          <a:xfrm rot="16200000">
            <a:off x="-692943" y="3344069"/>
            <a:ext cx="194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800">
                <a:latin typeface="Symbol" pitchFamily="18" charset="2"/>
              </a:rPr>
              <a:t>d</a:t>
            </a:r>
            <a:r>
              <a:rPr lang="en-US" sz="1800">
                <a:latin typeface="Helvetica" pitchFamily="34" charset="0"/>
              </a:rPr>
              <a:t>B</a:t>
            </a:r>
            <a:r>
              <a:rPr lang="en-US" sz="1800" baseline="30000">
                <a:latin typeface="Helvetica" pitchFamily="34" charset="0"/>
              </a:rPr>
              <a:t>n</a:t>
            </a:r>
            <a:r>
              <a:rPr lang="en-US" sz="1800">
                <a:latin typeface="Helvetica" pitchFamily="34" charset="0"/>
              </a:rPr>
              <a:t> amplitude (arb)</a:t>
            </a:r>
          </a:p>
        </p:txBody>
      </p:sp>
      <p:grpSp>
        <p:nvGrpSpPr>
          <p:cNvPr id="1954827" name="Group 11"/>
          <p:cNvGrpSpPr>
            <a:grpSpLocks/>
          </p:cNvGrpSpPr>
          <p:nvPr/>
        </p:nvGrpSpPr>
        <p:grpSpPr bwMode="auto">
          <a:xfrm>
            <a:off x="2246313" y="1560513"/>
            <a:ext cx="2036762" cy="3028950"/>
            <a:chOff x="1200" y="1008"/>
            <a:chExt cx="1283" cy="1908"/>
          </a:xfrm>
        </p:grpSpPr>
        <p:pic>
          <p:nvPicPr>
            <p:cNvPr id="1954828" name="Picture 12" descr="figsas01"/>
            <p:cNvPicPr>
              <a:picLocks noChangeAspect="1" noChangeArrowheads="1"/>
            </p:cNvPicPr>
            <p:nvPr/>
          </p:nvPicPr>
          <p:blipFill>
            <a:blip r:embed="rId5">
              <a:extLst>
                <a:ext uri="{28A0092B-C50C-407E-A947-70E740481C1C}">
                  <a14:useLocalDpi xmlns:a14="http://schemas.microsoft.com/office/drawing/2010/main" val="0"/>
                </a:ext>
              </a:extLst>
            </a:blip>
            <a:srcRect l="19351" t="18889" r="43704" b="12686"/>
            <a:stretch>
              <a:fillRect/>
            </a:stretch>
          </p:blipFill>
          <p:spPr bwMode="auto">
            <a:xfrm>
              <a:off x="1569" y="1071"/>
              <a:ext cx="833" cy="1544"/>
            </a:xfrm>
            <a:prstGeom prst="rect">
              <a:avLst/>
            </a:prstGeom>
            <a:noFill/>
            <a:extLst>
              <a:ext uri="{909E8E84-426E-40DD-AFC4-6F175D3DCCD1}">
                <a14:hiddenFill xmlns:a14="http://schemas.microsoft.com/office/drawing/2010/main">
                  <a:solidFill>
                    <a:srgbClr val="FFFFFF"/>
                  </a:solidFill>
                </a14:hiddenFill>
              </a:ext>
            </a:extLst>
          </p:spPr>
        </p:pic>
        <p:sp>
          <p:nvSpPr>
            <p:cNvPr id="1954829" name="Text Box 13"/>
            <p:cNvSpPr txBox="1">
              <a:spLocks noChangeArrowheads="1"/>
            </p:cNvSpPr>
            <p:nvPr/>
          </p:nvSpPr>
          <p:spPr bwMode="auto">
            <a:xfrm>
              <a:off x="1873" y="1184"/>
              <a:ext cx="4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000">
                  <a:solidFill>
                    <a:srgbClr val="0000FF"/>
                  </a:solidFill>
                </a:rPr>
                <a:t>t = 0.655s</a:t>
              </a:r>
            </a:p>
          </p:txBody>
        </p:sp>
        <p:sp>
          <p:nvSpPr>
            <p:cNvPr id="1954830" name="Text Box 14"/>
            <p:cNvSpPr txBox="1">
              <a:spLocks noChangeArrowheads="1"/>
            </p:cNvSpPr>
            <p:nvPr/>
          </p:nvSpPr>
          <p:spPr bwMode="auto">
            <a:xfrm>
              <a:off x="1937" y="1297"/>
              <a:ext cx="4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a:solidFill>
                    <a:schemeClr val="tx1"/>
                  </a:solidFill>
                </a:rPr>
                <a:t>mode 1</a:t>
              </a:r>
            </a:p>
          </p:txBody>
        </p:sp>
        <p:sp>
          <p:nvSpPr>
            <p:cNvPr id="1954831" name="Text Box 15"/>
            <p:cNvSpPr txBox="1">
              <a:spLocks noChangeArrowheads="1"/>
            </p:cNvSpPr>
            <p:nvPr/>
          </p:nvSpPr>
          <p:spPr bwMode="auto">
            <a:xfrm>
              <a:off x="1902" y="2446"/>
              <a:ext cx="4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a:solidFill>
                    <a:srgbClr val="0000FF"/>
                  </a:solidFill>
                </a:rPr>
                <a:t>mode 2</a:t>
              </a:r>
            </a:p>
          </p:txBody>
        </p:sp>
        <p:sp>
          <p:nvSpPr>
            <p:cNvPr id="1954832" name="Line 16"/>
            <p:cNvSpPr>
              <a:spLocks noChangeShapeType="1"/>
            </p:cNvSpPr>
            <p:nvPr/>
          </p:nvSpPr>
          <p:spPr bwMode="auto">
            <a:xfrm flipH="1" flipV="1">
              <a:off x="1778" y="2496"/>
              <a:ext cx="167" cy="39"/>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833" name="Line 17"/>
            <p:cNvSpPr>
              <a:spLocks noChangeShapeType="1"/>
            </p:cNvSpPr>
            <p:nvPr/>
          </p:nvSpPr>
          <p:spPr bwMode="auto">
            <a:xfrm flipH="1">
              <a:off x="1912" y="1455"/>
              <a:ext cx="208" cy="4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834" name="Text Box 18"/>
            <p:cNvSpPr txBox="1">
              <a:spLocks noChangeArrowheads="1"/>
            </p:cNvSpPr>
            <p:nvPr/>
          </p:nvSpPr>
          <p:spPr bwMode="auto">
            <a:xfrm>
              <a:off x="2213" y="2619"/>
              <a:ext cx="2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2.0</a:t>
              </a:r>
            </a:p>
          </p:txBody>
        </p:sp>
        <p:sp>
          <p:nvSpPr>
            <p:cNvPr id="1954835" name="Text Box 19"/>
            <p:cNvSpPr txBox="1">
              <a:spLocks noChangeArrowheads="1"/>
            </p:cNvSpPr>
            <p:nvPr/>
          </p:nvSpPr>
          <p:spPr bwMode="auto">
            <a:xfrm>
              <a:off x="1834" y="2619"/>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1.0</a:t>
              </a:r>
            </a:p>
          </p:txBody>
        </p:sp>
        <p:sp>
          <p:nvSpPr>
            <p:cNvPr id="1954836" name="Text Box 20"/>
            <p:cNvSpPr txBox="1">
              <a:spLocks noChangeArrowheads="1"/>
            </p:cNvSpPr>
            <p:nvPr/>
          </p:nvSpPr>
          <p:spPr bwMode="auto">
            <a:xfrm>
              <a:off x="1464" y="2619"/>
              <a:ext cx="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0.0</a:t>
              </a:r>
            </a:p>
          </p:txBody>
        </p:sp>
        <p:sp>
          <p:nvSpPr>
            <p:cNvPr id="1954837" name="Text Box 21"/>
            <p:cNvSpPr txBox="1">
              <a:spLocks noChangeArrowheads="1"/>
            </p:cNvSpPr>
            <p:nvPr/>
          </p:nvSpPr>
          <p:spPr bwMode="auto">
            <a:xfrm>
              <a:off x="1968" y="2704"/>
              <a:ext cx="4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600">
                  <a:solidFill>
                    <a:schemeClr val="tx2"/>
                  </a:solidFill>
                </a:rPr>
                <a:t>R(m)</a:t>
              </a:r>
            </a:p>
          </p:txBody>
        </p:sp>
        <p:sp>
          <p:nvSpPr>
            <p:cNvPr id="1954838" name="Text Box 22"/>
            <p:cNvSpPr txBox="1">
              <a:spLocks noChangeArrowheads="1"/>
            </p:cNvSpPr>
            <p:nvPr/>
          </p:nvSpPr>
          <p:spPr bwMode="auto">
            <a:xfrm>
              <a:off x="1340" y="1377"/>
              <a:ext cx="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1.0</a:t>
              </a:r>
            </a:p>
          </p:txBody>
        </p:sp>
        <p:sp>
          <p:nvSpPr>
            <p:cNvPr id="1954839" name="Text Box 23"/>
            <p:cNvSpPr txBox="1">
              <a:spLocks noChangeArrowheads="1"/>
            </p:cNvSpPr>
            <p:nvPr/>
          </p:nvSpPr>
          <p:spPr bwMode="auto">
            <a:xfrm>
              <a:off x="1303" y="2135"/>
              <a:ext cx="3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-1.0</a:t>
              </a:r>
            </a:p>
          </p:txBody>
        </p:sp>
        <p:sp>
          <p:nvSpPr>
            <p:cNvPr id="1954840" name="Text Box 24"/>
            <p:cNvSpPr txBox="1">
              <a:spLocks noChangeArrowheads="1"/>
            </p:cNvSpPr>
            <p:nvPr/>
          </p:nvSpPr>
          <p:spPr bwMode="auto">
            <a:xfrm rot="16200000">
              <a:off x="1112" y="1516"/>
              <a:ext cx="3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600">
                  <a:solidFill>
                    <a:schemeClr val="tx2"/>
                  </a:solidFill>
                </a:rPr>
                <a:t>Z(m)</a:t>
              </a:r>
            </a:p>
          </p:txBody>
        </p:sp>
        <p:sp>
          <p:nvSpPr>
            <p:cNvPr id="1954841" name="Text Box 25"/>
            <p:cNvSpPr txBox="1">
              <a:spLocks noChangeArrowheads="1"/>
            </p:cNvSpPr>
            <p:nvPr/>
          </p:nvSpPr>
          <p:spPr bwMode="auto">
            <a:xfrm>
              <a:off x="1340" y="1008"/>
              <a:ext cx="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2.0</a:t>
              </a:r>
            </a:p>
          </p:txBody>
        </p:sp>
        <p:sp>
          <p:nvSpPr>
            <p:cNvPr id="1954842" name="Text Box 26"/>
            <p:cNvSpPr txBox="1">
              <a:spLocks noChangeArrowheads="1"/>
            </p:cNvSpPr>
            <p:nvPr/>
          </p:nvSpPr>
          <p:spPr bwMode="auto">
            <a:xfrm>
              <a:off x="1340" y="1757"/>
              <a:ext cx="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0.0</a:t>
              </a:r>
            </a:p>
          </p:txBody>
        </p:sp>
        <p:sp>
          <p:nvSpPr>
            <p:cNvPr id="1954843" name="Text Box 27"/>
            <p:cNvSpPr txBox="1">
              <a:spLocks noChangeArrowheads="1"/>
            </p:cNvSpPr>
            <p:nvPr/>
          </p:nvSpPr>
          <p:spPr bwMode="auto">
            <a:xfrm>
              <a:off x="1303" y="2506"/>
              <a:ext cx="3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a:solidFill>
                    <a:schemeClr val="tx2"/>
                  </a:solidFill>
                </a:rPr>
                <a:t>-2.0</a:t>
              </a:r>
            </a:p>
          </p:txBody>
        </p:sp>
        <p:sp>
          <p:nvSpPr>
            <p:cNvPr id="1954844" name="Text Box 28"/>
            <p:cNvSpPr txBox="1">
              <a:spLocks noChangeArrowheads="1"/>
            </p:cNvSpPr>
            <p:nvPr/>
          </p:nvSpPr>
          <p:spPr bwMode="auto">
            <a:xfrm>
              <a:off x="1922" y="2305"/>
              <a:ext cx="4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a:solidFill>
                    <a:srgbClr val="FF0000"/>
                  </a:solidFill>
                </a:rPr>
                <a:t>mode 3</a:t>
              </a:r>
            </a:p>
          </p:txBody>
        </p:sp>
        <p:sp>
          <p:nvSpPr>
            <p:cNvPr id="1954845" name="Line 29"/>
            <p:cNvSpPr>
              <a:spLocks noChangeShapeType="1"/>
            </p:cNvSpPr>
            <p:nvPr/>
          </p:nvSpPr>
          <p:spPr bwMode="auto">
            <a:xfrm flipH="1" flipV="1">
              <a:off x="1995" y="2270"/>
              <a:ext cx="104" cy="5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846" name="Line 30"/>
            <p:cNvSpPr>
              <a:spLocks noChangeShapeType="1"/>
            </p:cNvSpPr>
            <p:nvPr/>
          </p:nvSpPr>
          <p:spPr bwMode="auto">
            <a:xfrm flipV="1">
              <a:off x="1861" y="1684"/>
              <a:ext cx="125" cy="167"/>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4847" name="Line 31"/>
            <p:cNvSpPr>
              <a:spLocks noChangeShapeType="1"/>
            </p:cNvSpPr>
            <p:nvPr/>
          </p:nvSpPr>
          <p:spPr bwMode="auto">
            <a:xfrm>
              <a:off x="1861" y="1848"/>
              <a:ext cx="209"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4848" name="Text Box 32"/>
            <p:cNvSpPr txBox="1">
              <a:spLocks noChangeArrowheads="1"/>
            </p:cNvSpPr>
            <p:nvPr/>
          </p:nvSpPr>
          <p:spPr bwMode="auto">
            <a:xfrm>
              <a:off x="1937" y="1664"/>
              <a:ext cx="1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800">
                  <a:solidFill>
                    <a:schemeClr val="tx1"/>
                  </a:solidFill>
                  <a:latin typeface="Symbol" pitchFamily="18" charset="2"/>
                </a:rPr>
                <a:t>q</a:t>
              </a:r>
            </a:p>
          </p:txBody>
        </p:sp>
        <p:sp>
          <p:nvSpPr>
            <p:cNvPr id="1954849" name="Text Box 33"/>
            <p:cNvSpPr txBox="1">
              <a:spLocks noChangeArrowheads="1"/>
            </p:cNvSpPr>
            <p:nvPr/>
          </p:nvSpPr>
          <p:spPr bwMode="auto">
            <a:xfrm>
              <a:off x="1954" y="1092"/>
              <a:ext cx="3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000">
                  <a:solidFill>
                    <a:srgbClr val="0000FF"/>
                  </a:solidFill>
                </a:rPr>
                <a:t>133775</a:t>
              </a:r>
            </a:p>
          </p:txBody>
        </p:sp>
      </p:grpSp>
      <p:sp>
        <p:nvSpPr>
          <p:cNvPr id="1954850" name="Text Box 34"/>
          <p:cNvSpPr txBox="1">
            <a:spLocks noChangeArrowheads="1"/>
          </p:cNvSpPr>
          <p:nvPr/>
        </p:nvSpPr>
        <p:spPr bwMode="auto">
          <a:xfrm>
            <a:off x="1068388" y="4699000"/>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sz="1600">
                <a:latin typeface="Helvetica" pitchFamily="34" charset="0"/>
              </a:rPr>
              <a:t>mode</a:t>
            </a:r>
          </a:p>
          <a:p>
            <a:pPr algn="ctr">
              <a:spcBef>
                <a:spcPct val="20000"/>
              </a:spcBef>
              <a:buFontTx/>
              <a:buNone/>
            </a:pPr>
            <a:r>
              <a:rPr lang="en-US" sz="1600">
                <a:latin typeface="Helvetica" pitchFamily="34" charset="0"/>
              </a:rPr>
              <a:t>1</a:t>
            </a:r>
          </a:p>
        </p:txBody>
      </p:sp>
      <p:sp>
        <p:nvSpPr>
          <p:cNvPr id="1954851" name="Text Box 35"/>
          <p:cNvSpPr txBox="1">
            <a:spLocks noChangeArrowheads="1"/>
          </p:cNvSpPr>
          <p:nvPr/>
        </p:nvSpPr>
        <p:spPr bwMode="auto">
          <a:xfrm>
            <a:off x="1714500" y="2943225"/>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sz="1600">
                <a:solidFill>
                  <a:srgbClr val="FF0000"/>
                </a:solidFill>
                <a:latin typeface="Helvetica" pitchFamily="34" charset="0"/>
              </a:rPr>
              <a:t>mode</a:t>
            </a:r>
          </a:p>
          <a:p>
            <a:pPr algn="ctr">
              <a:spcBef>
                <a:spcPct val="20000"/>
              </a:spcBef>
              <a:buFontTx/>
              <a:buNone/>
            </a:pPr>
            <a:r>
              <a:rPr lang="en-US" sz="1600">
                <a:solidFill>
                  <a:srgbClr val="FF0000"/>
                </a:solidFill>
                <a:latin typeface="Helvetica" pitchFamily="34" charset="0"/>
              </a:rPr>
              <a:t>3</a:t>
            </a:r>
          </a:p>
        </p:txBody>
      </p:sp>
      <p:sp>
        <p:nvSpPr>
          <p:cNvPr id="1954852" name="Text Box 36"/>
          <p:cNvSpPr txBox="1">
            <a:spLocks noChangeArrowheads="1"/>
          </p:cNvSpPr>
          <p:nvPr/>
        </p:nvSpPr>
        <p:spPr bwMode="auto">
          <a:xfrm>
            <a:off x="1600200" y="1752600"/>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sz="1600">
                <a:solidFill>
                  <a:srgbClr val="0000FF"/>
                </a:solidFill>
                <a:latin typeface="Helvetica" pitchFamily="34" charset="0"/>
              </a:rPr>
              <a:t>mode</a:t>
            </a:r>
          </a:p>
          <a:p>
            <a:pPr algn="ctr">
              <a:spcBef>
                <a:spcPct val="20000"/>
              </a:spcBef>
              <a:buFontTx/>
              <a:buNone/>
            </a:pPr>
            <a:r>
              <a:rPr lang="en-US" sz="1600">
                <a:solidFill>
                  <a:srgbClr val="0000FF"/>
                </a:solidFill>
                <a:latin typeface="Helvetica" pitchFamily="34" charset="0"/>
              </a:rPr>
              <a:t>2</a:t>
            </a:r>
          </a:p>
        </p:txBody>
      </p:sp>
      <p:sp>
        <p:nvSpPr>
          <p:cNvPr id="1954853" name="Text Box 37"/>
          <p:cNvSpPr txBox="1">
            <a:spLocks noChangeArrowheads="1"/>
          </p:cNvSpPr>
          <p:nvPr/>
        </p:nvSpPr>
        <p:spPr bwMode="auto">
          <a:xfrm>
            <a:off x="2370138" y="4572000"/>
            <a:ext cx="800100" cy="244475"/>
          </a:xfrm>
          <a:prstGeom prst="rect">
            <a:avLst/>
          </a:prstGeom>
          <a:solidFill>
            <a:srgbClr val="FFFF99"/>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a:solidFill>
                  <a:srgbClr val="FF0000"/>
                </a:solidFill>
                <a:latin typeface="Helvetica" pitchFamily="34" charset="0"/>
              </a:rPr>
              <a:t>Unstable</a:t>
            </a:r>
          </a:p>
        </p:txBody>
      </p:sp>
      <p:sp>
        <p:nvSpPr>
          <p:cNvPr id="1954854" name="Text Box 38"/>
          <p:cNvSpPr txBox="1">
            <a:spLocks noChangeArrowheads="1"/>
          </p:cNvSpPr>
          <p:nvPr/>
        </p:nvSpPr>
        <p:spPr bwMode="auto">
          <a:xfrm>
            <a:off x="2362200" y="4876800"/>
            <a:ext cx="1884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a:solidFill>
                  <a:srgbClr val="0000FF"/>
                </a:solidFill>
                <a:latin typeface="Helvetica" pitchFamily="34" charset="0"/>
              </a:rPr>
              <a:t>Stabilized by rotation</a:t>
            </a:r>
          </a:p>
        </p:txBody>
      </p:sp>
      <p:sp>
        <p:nvSpPr>
          <p:cNvPr id="1954855" name="Line 39"/>
          <p:cNvSpPr>
            <a:spLocks noChangeShapeType="1"/>
          </p:cNvSpPr>
          <p:nvPr/>
        </p:nvSpPr>
        <p:spPr bwMode="auto">
          <a:xfrm flipH="1" flipV="1">
            <a:off x="1836738" y="4303713"/>
            <a:ext cx="457200" cy="38100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4856" name="Line 40"/>
          <p:cNvSpPr>
            <a:spLocks noChangeShapeType="1"/>
          </p:cNvSpPr>
          <p:nvPr/>
        </p:nvSpPr>
        <p:spPr bwMode="auto">
          <a:xfrm flipH="1">
            <a:off x="2149475" y="5037138"/>
            <a:ext cx="184150" cy="152400"/>
          </a:xfrm>
          <a:prstGeom prst="line">
            <a:avLst/>
          </a:prstGeom>
          <a:noFill/>
          <a:ln w="158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1954857" name="Text Box 32"/>
          <p:cNvSpPr txBox="1">
            <a:spLocks noChangeArrowheads="1"/>
          </p:cNvSpPr>
          <p:nvPr/>
        </p:nvSpPr>
        <p:spPr bwMode="auto">
          <a:xfrm>
            <a:off x="5751513" y="5516563"/>
            <a:ext cx="20970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dirty="0" smtClean="0">
                <a:solidFill>
                  <a:srgbClr val="9900CC"/>
                </a:solidFill>
                <a:latin typeface="Arial" pitchFamily="34" charset="0"/>
              </a:rPr>
              <a:t>S. Sabbagh, </a:t>
            </a:r>
            <a:r>
              <a:rPr lang="en-US" sz="1200" dirty="0">
                <a:solidFill>
                  <a:srgbClr val="9900CC"/>
                </a:solidFill>
                <a:latin typeface="Arial" pitchFamily="34" charset="0"/>
              </a:rPr>
              <a:t>et al</a:t>
            </a:r>
            <a:r>
              <a:rPr lang="en-US" sz="1200" dirty="0" smtClean="0">
                <a:solidFill>
                  <a:srgbClr val="9900CC"/>
                </a:solidFill>
                <a:latin typeface="Arial" pitchFamily="34" charset="0"/>
              </a:rPr>
              <a:t>., NF 2004</a:t>
            </a:r>
            <a:endParaRPr lang="en-US" sz="1200" dirty="0">
              <a:solidFill>
                <a:srgbClr val="9900CC"/>
              </a:solidFill>
              <a:latin typeface="Arial" pitchFamily="34" charset="0"/>
            </a:endParaRPr>
          </a:p>
        </p:txBody>
      </p:sp>
      <p:sp>
        <p:nvSpPr>
          <p:cNvPr id="1954858" name="Text Box 32"/>
          <p:cNvSpPr txBox="1">
            <a:spLocks noChangeArrowheads="1"/>
          </p:cNvSpPr>
          <p:nvPr/>
        </p:nvSpPr>
        <p:spPr bwMode="auto">
          <a:xfrm>
            <a:off x="76200" y="62785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a:solidFill>
                  <a:srgbClr val="9900CC"/>
                </a:solidFill>
                <a:latin typeface="Arial" pitchFamily="34" charset="0"/>
              </a:rPr>
              <a:t>mmVALEN code</a:t>
            </a:r>
          </a:p>
        </p:txBody>
      </p:sp>
      <p:sp>
        <p:nvSpPr>
          <p:cNvPr id="1954860" name="Rectangle 44"/>
          <p:cNvSpPr>
            <a:spLocks noChangeArrowheads="1"/>
          </p:cNvSpPr>
          <p:nvPr/>
        </p:nvSpPr>
        <p:spPr bwMode="auto">
          <a:xfrm>
            <a:off x="3536950" y="1298575"/>
            <a:ext cx="690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FontTx/>
              <a:buNone/>
            </a:pPr>
            <a:r>
              <a:rPr lang="en-US" sz="1800">
                <a:solidFill>
                  <a:srgbClr val="0000FF"/>
                </a:solidFill>
                <a:latin typeface="Arial" pitchFamily="34" charset="0"/>
              </a:rPr>
              <a:t> </a:t>
            </a:r>
            <a:r>
              <a:rPr lang="en-US" sz="1400">
                <a:solidFill>
                  <a:srgbClr val="0000FF"/>
                </a:solidFill>
                <a:latin typeface="Symbol" pitchFamily="18" charset="2"/>
              </a:rPr>
              <a:t>b</a:t>
            </a:r>
            <a:r>
              <a:rPr lang="en-US" sz="1400" baseline="-25000">
                <a:solidFill>
                  <a:srgbClr val="0000FF"/>
                </a:solidFill>
                <a:latin typeface="Arial" pitchFamily="34" charset="0"/>
              </a:rPr>
              <a:t>N</a:t>
            </a:r>
            <a:r>
              <a:rPr lang="en-US" sz="1400">
                <a:solidFill>
                  <a:srgbClr val="0000FF"/>
                </a:solidFill>
                <a:latin typeface="Arial" pitchFamily="34" charset="0"/>
              </a:rPr>
              <a:t> = 6.1</a:t>
            </a:r>
          </a:p>
        </p:txBody>
      </p:sp>
    </p:spTree>
    <p:extLst>
      <p:ext uri="{BB962C8B-B14F-4D97-AF65-F5344CB8AC3E}">
        <p14:creationId xmlns:p14="http://schemas.microsoft.com/office/powerpoint/2010/main" val="198266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7" name="Rectangle 5"/>
          <p:cNvSpPr>
            <a:spLocks noGrp="1" noChangeArrowheads="1"/>
          </p:cNvSpPr>
          <p:nvPr>
            <p:ph type="title"/>
          </p:nvPr>
        </p:nvSpPr>
        <p:spPr>
          <a:xfrm>
            <a:off x="114300" y="76200"/>
            <a:ext cx="8934450" cy="685800"/>
          </a:xfrm>
        </p:spPr>
        <p:txBody>
          <a:bodyPr/>
          <a:lstStyle/>
          <a:p>
            <a:r>
              <a:rPr lang="en-US" dirty="0" smtClean="0"/>
              <a:t>Theory indicates that positioning new sensors closer to </a:t>
            </a:r>
            <a:r>
              <a:rPr lang="en-US" dirty="0" err="1" smtClean="0"/>
              <a:t>divertor</a:t>
            </a:r>
            <a:r>
              <a:rPr lang="en-US" dirty="0" smtClean="0"/>
              <a:t> will improve mode measurement</a:t>
            </a:r>
            <a:endParaRPr lang="en-US" dirty="0"/>
          </a:p>
        </p:txBody>
      </p:sp>
      <p:sp>
        <p:nvSpPr>
          <p:cNvPr id="2092088" name="Rectangle 56"/>
          <p:cNvSpPr>
            <a:spLocks noGrp="1" noChangeArrowheads="1"/>
          </p:cNvSpPr>
          <p:nvPr>
            <p:ph type="body" sz="half" idx="2"/>
          </p:nvPr>
        </p:nvSpPr>
        <p:spPr>
          <a:xfrm>
            <a:off x="4495800" y="925512"/>
            <a:ext cx="4540250" cy="5018088"/>
          </a:xfrm>
          <a:noFill/>
        </p:spPr>
        <p:txBody>
          <a:bodyPr/>
          <a:lstStyle/>
          <a:p>
            <a:r>
              <a:rPr lang="en-US" sz="1800" dirty="0" smtClean="0"/>
              <a:t>Mode amplitude increases as </a:t>
            </a:r>
            <a:r>
              <a:rPr lang="en-US" sz="1800" dirty="0" err="1" smtClean="0"/>
              <a:t>poloidal</a:t>
            </a:r>
            <a:r>
              <a:rPr lang="en-US" sz="1800" dirty="0" smtClean="0"/>
              <a:t> angle increases toward the </a:t>
            </a:r>
            <a:r>
              <a:rPr lang="en-US" sz="1800" dirty="0" err="1" smtClean="0"/>
              <a:t>divertor</a:t>
            </a:r>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r>
              <a:rPr lang="en-US" sz="1800" dirty="0" smtClean="0"/>
              <a:t>Initial suggestions / priorities</a:t>
            </a:r>
          </a:p>
          <a:p>
            <a:pPr lvl="1"/>
            <a:r>
              <a:rPr lang="en-US" sz="1400" dirty="0" smtClean="0"/>
              <a:t>Stay with 12 toroidal positions – same as present sensors</a:t>
            </a:r>
          </a:p>
          <a:p>
            <a:pPr lvl="1"/>
            <a:r>
              <a:rPr lang="en-US" sz="1400" dirty="0" smtClean="0"/>
              <a:t>1</a:t>
            </a:r>
            <a:r>
              <a:rPr lang="en-US" sz="1400" baseline="30000" dirty="0" smtClean="0"/>
              <a:t>st</a:t>
            </a:r>
            <a:r>
              <a:rPr lang="en-US" sz="1400" dirty="0" smtClean="0"/>
              <a:t>: </a:t>
            </a:r>
            <a:r>
              <a:rPr lang="en-US" sz="1400" dirty="0" err="1" smtClean="0"/>
              <a:t>B</a:t>
            </a:r>
            <a:r>
              <a:rPr lang="en-US" sz="1400" baseline="-25000" dirty="0" err="1" smtClean="0"/>
              <a:t>p</a:t>
            </a:r>
            <a:r>
              <a:rPr lang="en-US" sz="1400" dirty="0" smtClean="0"/>
              <a:t> sensors closer to the </a:t>
            </a:r>
            <a:r>
              <a:rPr lang="en-US" sz="1400" dirty="0" err="1" smtClean="0"/>
              <a:t>divertor</a:t>
            </a:r>
            <a:r>
              <a:rPr lang="en-US" sz="1400" dirty="0" smtClean="0"/>
              <a:t> region</a:t>
            </a:r>
          </a:p>
          <a:p>
            <a:pPr lvl="1"/>
            <a:r>
              <a:rPr lang="en-US" sz="1400" dirty="0" smtClean="0"/>
              <a:t>2</a:t>
            </a:r>
            <a:r>
              <a:rPr lang="en-US" sz="1400" baseline="30000" dirty="0" smtClean="0"/>
              <a:t>nd</a:t>
            </a:r>
            <a:r>
              <a:rPr lang="en-US" sz="1400" dirty="0" smtClean="0"/>
              <a:t>: B</a:t>
            </a:r>
            <a:r>
              <a:rPr lang="en-US" sz="1400" baseline="-25000" dirty="0" smtClean="0"/>
              <a:t>R</a:t>
            </a:r>
            <a:r>
              <a:rPr lang="en-US" sz="1400" dirty="0" smtClean="0"/>
              <a:t> sensors in a nearby location to new </a:t>
            </a:r>
            <a:r>
              <a:rPr lang="en-US" sz="1400" dirty="0" err="1"/>
              <a:t>B</a:t>
            </a:r>
            <a:r>
              <a:rPr lang="en-US" sz="1400" baseline="-25000" dirty="0" err="1"/>
              <a:t>p</a:t>
            </a:r>
            <a:r>
              <a:rPr lang="en-US" sz="1400" dirty="0" smtClean="0"/>
              <a:t> sensors that is not strongly coupled/shielded by passive plates</a:t>
            </a:r>
          </a:p>
          <a:p>
            <a:pPr lvl="1"/>
            <a:r>
              <a:rPr lang="en-US" sz="1400" dirty="0" smtClean="0"/>
              <a:t>3</a:t>
            </a:r>
            <a:r>
              <a:rPr lang="en-US" sz="1400" baseline="30000" dirty="0" smtClean="0"/>
              <a:t>rd</a:t>
            </a:r>
            <a:r>
              <a:rPr lang="en-US" sz="1400" dirty="0" smtClean="0"/>
              <a:t>: </a:t>
            </a:r>
            <a:r>
              <a:rPr lang="en-US" sz="1400" dirty="0" err="1"/>
              <a:t>B</a:t>
            </a:r>
            <a:r>
              <a:rPr lang="en-US" sz="1400" baseline="-25000" dirty="0" err="1"/>
              <a:t>p</a:t>
            </a:r>
            <a:r>
              <a:rPr lang="en-US" sz="1400" dirty="0"/>
              <a:t> </a:t>
            </a:r>
            <a:r>
              <a:rPr lang="en-US" sz="1400" dirty="0" smtClean="0"/>
              <a:t>sensors at an additional </a:t>
            </a:r>
            <a:r>
              <a:rPr lang="en-US" sz="1400" dirty="0" err="1" smtClean="0"/>
              <a:t>poloidal</a:t>
            </a:r>
            <a:r>
              <a:rPr lang="en-US" sz="1400" dirty="0" smtClean="0"/>
              <a:t> location</a:t>
            </a:r>
          </a:p>
          <a:p>
            <a:pPr lvl="1"/>
            <a:r>
              <a:rPr lang="en-US" sz="1400" dirty="0" smtClean="0"/>
              <a:t>4</a:t>
            </a:r>
            <a:r>
              <a:rPr lang="en-US" sz="1400" baseline="30000" dirty="0" smtClean="0"/>
              <a:t>th</a:t>
            </a:r>
            <a:r>
              <a:rPr lang="en-US" sz="1400" dirty="0" smtClean="0"/>
              <a:t>: B</a:t>
            </a:r>
            <a:r>
              <a:rPr lang="en-US" sz="1400" baseline="-25000" dirty="0" smtClean="0"/>
              <a:t>R</a:t>
            </a:r>
            <a:r>
              <a:rPr lang="en-US" sz="1400" dirty="0" smtClean="0"/>
              <a:t> </a:t>
            </a:r>
            <a:r>
              <a:rPr lang="en-US" sz="1400" dirty="0"/>
              <a:t>sensors at an additional </a:t>
            </a:r>
            <a:r>
              <a:rPr lang="en-US" sz="1400" dirty="0" err="1"/>
              <a:t>poloidal</a:t>
            </a:r>
            <a:r>
              <a:rPr lang="en-US" sz="1400" dirty="0"/>
              <a:t> location</a:t>
            </a:r>
          </a:p>
          <a:p>
            <a:pPr lvl="1"/>
            <a:endParaRPr lang="en-US" sz="1400" dirty="0" smtClean="0"/>
          </a:p>
          <a:p>
            <a:pPr lvl="1"/>
            <a:endParaRPr lang="en-US" sz="1400" dirty="0" smtClean="0"/>
          </a:p>
          <a:p>
            <a:pPr lvl="1"/>
            <a:endParaRPr lang="en-US" sz="1400" dirty="0" smtClean="0"/>
          </a:p>
          <a:p>
            <a:pPr lvl="1"/>
            <a:endParaRPr lang="en-US" sz="1400" dirty="0" smtClean="0"/>
          </a:p>
          <a:p>
            <a:endParaRPr lang="en-US" sz="1800" dirty="0"/>
          </a:p>
        </p:txBody>
      </p:sp>
      <p:sp>
        <p:nvSpPr>
          <p:cNvPr id="2092090" name="Text Box 58"/>
          <p:cNvSpPr txBox="1">
            <a:spLocks noChangeArrowheads="1"/>
          </p:cNvSpPr>
          <p:nvPr/>
        </p:nvSpPr>
        <p:spPr bwMode="auto">
          <a:xfrm>
            <a:off x="361950" y="914400"/>
            <a:ext cx="367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u="sng">
                <a:solidFill>
                  <a:srgbClr val="0000FF"/>
                </a:solidFill>
                <a:latin typeface="Arial" pitchFamily="34" charset="0"/>
              </a:rPr>
              <a:t>n = 1 ideal eigenfunctions for fiducial plasma</a:t>
            </a:r>
          </a:p>
        </p:txBody>
      </p:sp>
      <p:sp>
        <p:nvSpPr>
          <p:cNvPr id="2092095" name="Line 63"/>
          <p:cNvSpPr>
            <a:spLocks noChangeShapeType="1"/>
          </p:cNvSpPr>
          <p:nvPr/>
        </p:nvSpPr>
        <p:spPr bwMode="auto">
          <a:xfrm flipH="1">
            <a:off x="3544697" y="2209800"/>
            <a:ext cx="722503" cy="534257"/>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92096" name="Text Box 64"/>
          <p:cNvSpPr txBox="1">
            <a:spLocks noChangeArrowheads="1"/>
          </p:cNvSpPr>
          <p:nvPr/>
        </p:nvSpPr>
        <p:spPr bwMode="auto">
          <a:xfrm>
            <a:off x="4181856" y="1713643"/>
            <a:ext cx="25263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800" dirty="0" smtClean="0">
                <a:solidFill>
                  <a:srgbClr val="9900FF"/>
                </a:solidFill>
                <a:latin typeface="Helvetica" pitchFamily="34" charset="0"/>
              </a:rPr>
              <a:t>Present sensor locations</a:t>
            </a:r>
            <a:endParaRPr lang="en-US" sz="1800" dirty="0">
              <a:solidFill>
                <a:srgbClr val="9900FF"/>
              </a:solidFill>
              <a:latin typeface="Helvetica" pitchFamily="34" charset="0"/>
            </a:endParaRPr>
          </a:p>
        </p:txBody>
      </p:sp>
      <p:pic>
        <p:nvPicPr>
          <p:cNvPr id="2092098"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 y="1146175"/>
            <a:ext cx="1809750"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099"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987" y="1252538"/>
            <a:ext cx="1816100"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2100" name="Line 68"/>
          <p:cNvSpPr>
            <a:spLocks noChangeShapeType="1"/>
          </p:cNvSpPr>
          <p:nvPr/>
        </p:nvSpPr>
        <p:spPr bwMode="auto">
          <a:xfrm flipH="1">
            <a:off x="3578225" y="1905000"/>
            <a:ext cx="460375" cy="9702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92101" name="Text Box 69"/>
          <p:cNvSpPr txBox="1">
            <a:spLocks noChangeArrowheads="1"/>
          </p:cNvSpPr>
          <p:nvPr/>
        </p:nvSpPr>
        <p:spPr bwMode="auto">
          <a:xfrm>
            <a:off x="192087" y="2335213"/>
            <a:ext cx="3222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200">
                <a:latin typeface="Helvetica" pitchFamily="34" charset="0"/>
              </a:rPr>
              <a:t>Z(m)</a:t>
            </a:r>
          </a:p>
        </p:txBody>
      </p:sp>
      <p:sp>
        <p:nvSpPr>
          <p:cNvPr id="2092102" name="Text Box 70"/>
          <p:cNvSpPr txBox="1">
            <a:spLocks noChangeArrowheads="1"/>
          </p:cNvSpPr>
          <p:nvPr/>
        </p:nvSpPr>
        <p:spPr bwMode="auto">
          <a:xfrm>
            <a:off x="3621087" y="378460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200">
                <a:latin typeface="Helvetica" pitchFamily="34" charset="0"/>
              </a:rPr>
              <a:t>R(m)</a:t>
            </a:r>
          </a:p>
        </p:txBody>
      </p:sp>
      <p:sp>
        <p:nvSpPr>
          <p:cNvPr id="19" name="Slide Number Placeholder 3"/>
          <p:cNvSpPr>
            <a:spLocks noGrp="1"/>
          </p:cNvSpPr>
          <p:nvPr>
            <p:ph type="sldNum" sz="quarter" idx="10"/>
          </p:nvPr>
        </p:nvSpPr>
        <p:spPr>
          <a:xfrm>
            <a:off x="8366098" y="6637311"/>
            <a:ext cx="762000" cy="152400"/>
          </a:xfrm>
        </p:spPr>
        <p:txBody>
          <a:bodyPr/>
          <a:lstStyle/>
          <a:p>
            <a:fld id="{963BA268-C4B7-4F87-B9FD-3084856B8EF2}" type="slidenum">
              <a:rPr lang="en-US"/>
              <a:pPr/>
              <a:t>5</a:t>
            </a:fld>
            <a:endParaRPr lang="en-US"/>
          </a:p>
        </p:txBody>
      </p:sp>
      <p:sp>
        <p:nvSpPr>
          <p:cNvPr id="20" name="Text Box 64"/>
          <p:cNvSpPr txBox="1">
            <a:spLocks noChangeArrowheads="1"/>
          </p:cNvSpPr>
          <p:nvPr/>
        </p:nvSpPr>
        <p:spPr bwMode="auto">
          <a:xfrm>
            <a:off x="4330767" y="2426494"/>
            <a:ext cx="10692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dirty="0" smtClean="0">
                <a:solidFill>
                  <a:srgbClr val="9900FF"/>
                </a:solidFill>
                <a:latin typeface="Helvetica" pitchFamily="34" charset="0"/>
              </a:rPr>
              <a:t>B</a:t>
            </a:r>
            <a:r>
              <a:rPr lang="en-US" sz="1600" baseline="-25000" dirty="0" smtClean="0">
                <a:solidFill>
                  <a:srgbClr val="9900FF"/>
                </a:solidFill>
                <a:latin typeface="Helvetica" pitchFamily="34" charset="0"/>
              </a:rPr>
              <a:t>R</a:t>
            </a:r>
            <a:r>
              <a:rPr lang="en-US" sz="1600" dirty="0">
                <a:solidFill>
                  <a:srgbClr val="9900FF"/>
                </a:solidFill>
                <a:latin typeface="Helvetica" pitchFamily="34" charset="0"/>
              </a:rPr>
              <a:t> </a:t>
            </a:r>
            <a:r>
              <a:rPr lang="en-US" sz="1600" dirty="0" smtClean="0">
                <a:solidFill>
                  <a:srgbClr val="9900FF"/>
                </a:solidFill>
                <a:latin typeface="Helvetica" pitchFamily="34" charset="0"/>
              </a:rPr>
              <a:t>sensors </a:t>
            </a:r>
            <a:endParaRPr lang="en-US" sz="1600" dirty="0">
              <a:solidFill>
                <a:srgbClr val="9900FF"/>
              </a:solidFill>
              <a:latin typeface="Helvetica" pitchFamily="34" charset="0"/>
            </a:endParaRPr>
          </a:p>
        </p:txBody>
      </p:sp>
      <p:sp>
        <p:nvSpPr>
          <p:cNvPr id="22" name="Text Box 64"/>
          <p:cNvSpPr txBox="1">
            <a:spLocks noChangeArrowheads="1"/>
          </p:cNvSpPr>
          <p:nvPr/>
        </p:nvSpPr>
        <p:spPr bwMode="auto">
          <a:xfrm>
            <a:off x="4345690" y="2016601"/>
            <a:ext cx="9682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None/>
            </a:pPr>
            <a:r>
              <a:rPr lang="en-US" sz="1600" dirty="0" err="1" smtClean="0">
                <a:solidFill>
                  <a:srgbClr val="9900FF"/>
                </a:solidFill>
                <a:latin typeface="Helvetica" pitchFamily="34" charset="0"/>
              </a:rPr>
              <a:t>B</a:t>
            </a:r>
            <a:r>
              <a:rPr lang="en-US" sz="1600" baseline="-25000" dirty="0" err="1" smtClean="0">
                <a:solidFill>
                  <a:srgbClr val="9900FF"/>
                </a:solidFill>
                <a:latin typeface="Helvetica" pitchFamily="34" charset="0"/>
              </a:rPr>
              <a:t>p</a:t>
            </a:r>
            <a:r>
              <a:rPr lang="en-US" sz="1600" baseline="-25000" dirty="0" smtClean="0">
                <a:solidFill>
                  <a:srgbClr val="9900FF"/>
                </a:solidFill>
                <a:latin typeface="Helvetica" pitchFamily="34" charset="0"/>
              </a:rPr>
              <a:t> </a:t>
            </a:r>
            <a:r>
              <a:rPr lang="en-US" sz="1600" dirty="0" smtClean="0">
                <a:solidFill>
                  <a:srgbClr val="9900FF"/>
                </a:solidFill>
                <a:latin typeface="Helvetica" pitchFamily="34" charset="0"/>
              </a:rPr>
              <a:t>sensors</a:t>
            </a:r>
            <a:endParaRPr lang="en-US" sz="1600" dirty="0">
              <a:solidFill>
                <a:srgbClr val="9900FF"/>
              </a:solidFill>
              <a:latin typeface="Helvetica" pitchFamily="34" charset="0"/>
            </a:endParaRPr>
          </a:p>
        </p:txBody>
      </p:sp>
      <p:sp>
        <p:nvSpPr>
          <p:cNvPr id="24" name="Line 63"/>
          <p:cNvSpPr>
            <a:spLocks noChangeShapeType="1"/>
          </p:cNvSpPr>
          <p:nvPr/>
        </p:nvSpPr>
        <p:spPr bwMode="auto">
          <a:xfrm flipH="1">
            <a:off x="3438142" y="2595942"/>
            <a:ext cx="762001" cy="366713"/>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 name="TextBox 1"/>
          <p:cNvSpPr txBox="1"/>
          <p:nvPr/>
        </p:nvSpPr>
        <p:spPr>
          <a:xfrm>
            <a:off x="457200" y="4343400"/>
            <a:ext cx="3905236" cy="1877437"/>
          </a:xfrm>
          <a:prstGeom prst="rect">
            <a:avLst/>
          </a:prstGeom>
          <a:solidFill>
            <a:srgbClr val="FFFF66"/>
          </a:solidFill>
          <a:ln>
            <a:solidFill>
              <a:schemeClr val="tx1"/>
            </a:solidFill>
          </a:ln>
        </p:spPr>
        <p:txBody>
          <a:bodyPr wrap="none" rtlCol="0">
            <a:spAutoFit/>
          </a:bodyPr>
          <a:lstStyle/>
          <a:p>
            <a:pPr>
              <a:buNone/>
            </a:pPr>
            <a:r>
              <a:rPr lang="en-US" sz="2000" dirty="0" smtClean="0"/>
              <a:t>ADD mode helicity plot here,</a:t>
            </a:r>
          </a:p>
          <a:p>
            <a:pPr>
              <a:buNone/>
            </a:pPr>
            <a:r>
              <a:rPr lang="en-US" sz="2000" dirty="0"/>
              <a:t>w</a:t>
            </a:r>
            <a:r>
              <a:rPr lang="en-US" sz="2000" dirty="0" smtClean="0"/>
              <a:t>ith new sensors indicated </a:t>
            </a:r>
          </a:p>
          <a:p>
            <a:pPr>
              <a:buNone/>
            </a:pPr>
            <a:r>
              <a:rPr lang="en-US" sz="2000" dirty="0"/>
              <a:t>s</a:t>
            </a:r>
            <a:r>
              <a:rPr lang="en-US" sz="2000" dirty="0" smtClean="0"/>
              <a:t>howing how the phase changes</a:t>
            </a:r>
          </a:p>
          <a:p>
            <a:pPr>
              <a:buNone/>
            </a:pPr>
            <a:r>
              <a:rPr lang="en-US" sz="2000" dirty="0"/>
              <a:t>s</a:t>
            </a:r>
            <a:r>
              <a:rPr lang="en-US" sz="2000" dirty="0" smtClean="0"/>
              <a:t>ignificantly at different </a:t>
            </a:r>
            <a:r>
              <a:rPr lang="en-US" sz="2000" dirty="0" err="1" smtClean="0"/>
              <a:t>poloidal</a:t>
            </a:r>
            <a:endParaRPr lang="en-US" sz="2000" dirty="0" smtClean="0"/>
          </a:p>
          <a:p>
            <a:pPr>
              <a:buNone/>
            </a:pPr>
            <a:r>
              <a:rPr lang="en-US" sz="2000" dirty="0"/>
              <a:t>p</a:t>
            </a:r>
            <a:r>
              <a:rPr lang="en-US" sz="2000" dirty="0" smtClean="0"/>
              <a:t>ositions near </a:t>
            </a:r>
            <a:r>
              <a:rPr lang="en-US" sz="2000" dirty="0" err="1" smtClean="0"/>
              <a:t>divertor</a:t>
            </a:r>
            <a:endParaRPr lang="en-US" sz="2000" dirty="0"/>
          </a:p>
        </p:txBody>
      </p:sp>
      <p:sp>
        <p:nvSpPr>
          <p:cNvPr id="25" name="Line 63"/>
          <p:cNvSpPr>
            <a:spLocks noChangeShapeType="1"/>
          </p:cNvSpPr>
          <p:nvPr/>
        </p:nvSpPr>
        <p:spPr bwMode="auto">
          <a:xfrm flipH="1">
            <a:off x="3200399" y="2998757"/>
            <a:ext cx="1447799" cy="250411"/>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7" name="Text Box 64"/>
          <p:cNvSpPr txBox="1">
            <a:spLocks noChangeArrowheads="1"/>
          </p:cNvSpPr>
          <p:nvPr/>
        </p:nvSpPr>
        <p:spPr bwMode="auto">
          <a:xfrm>
            <a:off x="4742210" y="2771001"/>
            <a:ext cx="3411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800" dirty="0" smtClean="0">
                <a:solidFill>
                  <a:srgbClr val="FF0000"/>
                </a:solidFill>
                <a:latin typeface="Helvetica" pitchFamily="34" charset="0"/>
              </a:rPr>
              <a:t>(schematic) new sensor locations</a:t>
            </a:r>
            <a:endParaRPr lang="en-US" sz="1800" dirty="0">
              <a:solidFill>
                <a:srgbClr val="FF0000"/>
              </a:solidFill>
              <a:latin typeface="Helvetica" pitchFamily="34" charset="0"/>
            </a:endParaRPr>
          </a:p>
        </p:txBody>
      </p:sp>
    </p:spTree>
    <p:extLst>
      <p:ext uri="{BB962C8B-B14F-4D97-AF65-F5344CB8AC3E}">
        <p14:creationId xmlns:p14="http://schemas.microsoft.com/office/powerpoint/2010/main" val="192492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SPG Idea </a:t>
            </a:r>
            <a:r>
              <a:rPr lang="en-US" dirty="0" smtClean="0"/>
              <a:t>#1: Mount them under Secondary Passive Plate Lip</a:t>
            </a:r>
          </a:p>
        </p:txBody>
      </p:sp>
      <p:pic>
        <p:nvPicPr>
          <p:cNvPr id="7171" name="Picture 5" descr="0ENSTX222.pdf"/>
          <p:cNvPicPr>
            <a:picLocks noChangeAspect="1"/>
          </p:cNvPicPr>
          <p:nvPr/>
        </p:nvPicPr>
        <p:blipFill>
          <a:blip r:embed="rId2" cstate="print">
            <a:extLst>
              <a:ext uri="{28A0092B-C50C-407E-A947-70E740481C1C}">
                <a14:useLocalDpi xmlns:a14="http://schemas.microsoft.com/office/drawing/2010/main" val="0"/>
              </a:ext>
            </a:extLst>
          </a:blip>
          <a:srcRect l="34209" t="47778" r="16533"/>
          <a:stretch>
            <a:fillRect/>
          </a:stretch>
        </p:blipFill>
        <p:spPr bwMode="auto">
          <a:xfrm rot="16200000" flipV="1">
            <a:off x="1226344" y="286544"/>
            <a:ext cx="5105400"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6"/>
          <p:cNvSpPr txBox="1">
            <a:spLocks noChangeArrowheads="1"/>
          </p:cNvSpPr>
          <p:nvPr/>
        </p:nvSpPr>
        <p:spPr bwMode="auto">
          <a:xfrm>
            <a:off x="6781800" y="2514600"/>
            <a:ext cx="2209800"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defRPr sz="1200" b="1" i="1">
                <a:solidFill>
                  <a:srgbClr val="1822CD"/>
                </a:solidFill>
                <a:latin typeface="Helvetica" charset="0"/>
                <a:cs typeface="Arial" pitchFamily="34" charset="0"/>
              </a:defRPr>
            </a:lvl1pPr>
            <a:lvl2pPr marL="37931725" indent="-37474525" eaLnBrk="0" hangingPunct="0">
              <a:defRPr sz="1200" b="1" i="1">
                <a:solidFill>
                  <a:srgbClr val="1822CD"/>
                </a:solidFill>
                <a:latin typeface="Helvetica" charset="0"/>
                <a:cs typeface="Arial" pitchFamily="34" charset="0"/>
              </a:defRPr>
            </a:lvl2pPr>
            <a:lvl3pPr eaLnBrk="0" hangingPunct="0">
              <a:defRPr sz="1200" b="1" i="1">
                <a:solidFill>
                  <a:srgbClr val="1822CD"/>
                </a:solidFill>
                <a:latin typeface="Helvetica" charset="0"/>
                <a:cs typeface="Arial" pitchFamily="34" charset="0"/>
              </a:defRPr>
            </a:lvl3pPr>
            <a:lvl4pPr eaLnBrk="0" hangingPunct="0">
              <a:defRPr sz="1200" b="1" i="1">
                <a:solidFill>
                  <a:srgbClr val="1822CD"/>
                </a:solidFill>
                <a:latin typeface="Helvetica" charset="0"/>
                <a:cs typeface="Arial" pitchFamily="34" charset="0"/>
              </a:defRPr>
            </a:lvl4pPr>
            <a:lvl5pPr eaLnBrk="0" hangingPunct="0">
              <a:defRPr sz="1200" b="1" i="1">
                <a:solidFill>
                  <a:srgbClr val="1822CD"/>
                </a:solidFill>
                <a:latin typeface="Helvetica" charset="0"/>
                <a:cs typeface="Arial" pitchFamily="34" charset="0"/>
              </a:defRPr>
            </a:lvl5pPr>
            <a:lvl6pPr marL="457200" eaLnBrk="0" fontAlgn="base" hangingPunct="0">
              <a:spcBef>
                <a:spcPct val="0"/>
              </a:spcBef>
              <a:spcAft>
                <a:spcPct val="0"/>
              </a:spcAft>
              <a:defRPr sz="1200" b="1" i="1">
                <a:solidFill>
                  <a:srgbClr val="1822CD"/>
                </a:solidFill>
                <a:latin typeface="Helvetica" charset="0"/>
                <a:cs typeface="Arial" pitchFamily="34" charset="0"/>
              </a:defRPr>
            </a:lvl6pPr>
            <a:lvl7pPr marL="914400" eaLnBrk="0" fontAlgn="base" hangingPunct="0">
              <a:spcBef>
                <a:spcPct val="0"/>
              </a:spcBef>
              <a:spcAft>
                <a:spcPct val="0"/>
              </a:spcAft>
              <a:defRPr sz="1200" b="1" i="1">
                <a:solidFill>
                  <a:srgbClr val="1822CD"/>
                </a:solidFill>
                <a:latin typeface="Helvetica" charset="0"/>
                <a:cs typeface="Arial" pitchFamily="34" charset="0"/>
              </a:defRPr>
            </a:lvl7pPr>
            <a:lvl8pPr marL="1371600" eaLnBrk="0" fontAlgn="base" hangingPunct="0">
              <a:spcBef>
                <a:spcPct val="0"/>
              </a:spcBef>
              <a:spcAft>
                <a:spcPct val="0"/>
              </a:spcAft>
              <a:defRPr sz="1200" b="1" i="1">
                <a:solidFill>
                  <a:srgbClr val="1822CD"/>
                </a:solidFill>
                <a:latin typeface="Helvetica" charset="0"/>
                <a:cs typeface="Arial" pitchFamily="34" charset="0"/>
              </a:defRPr>
            </a:lvl8pPr>
            <a:lvl9pPr marL="18288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buFont typeface="Arial" pitchFamily="34" charset="0"/>
              <a:buChar char="•"/>
            </a:pPr>
            <a:r>
              <a:rPr lang="en-US" sz="1600" b="0" i="0" dirty="0"/>
              <a:t>Replace this tile with sensor box.</a:t>
            </a:r>
          </a:p>
          <a:p>
            <a:pPr eaLnBrk="1" hangingPunct="1">
              <a:buFont typeface="Arial" pitchFamily="34" charset="0"/>
              <a:buChar char="•"/>
            </a:pPr>
            <a:r>
              <a:rPr lang="en-US" sz="1600" b="0" i="0" dirty="0"/>
              <a:t>Would be partially shielded by </a:t>
            </a:r>
            <a:r>
              <a:rPr lang="en-US" sz="1600" b="0" i="0" dirty="0" smtClean="0"/>
              <a:t>SPP</a:t>
            </a:r>
            <a:endParaRPr lang="en-US" sz="1600" b="0" i="0" dirty="0"/>
          </a:p>
          <a:p>
            <a:pPr eaLnBrk="1" hangingPunct="1">
              <a:buFont typeface="Arial" pitchFamily="34" charset="0"/>
              <a:buChar char="•"/>
            </a:pPr>
            <a:r>
              <a:rPr lang="en-US" sz="1600" b="0" i="0" dirty="0"/>
              <a:t>Might need to retain part of the front of the tile, but much could likely be eliminated.</a:t>
            </a:r>
          </a:p>
          <a:p>
            <a:pPr eaLnBrk="1" hangingPunct="1">
              <a:buFont typeface="Arial" pitchFamily="34" charset="0"/>
              <a:buChar char="•"/>
            </a:pPr>
            <a:r>
              <a:rPr lang="en-US" sz="1600" b="0" i="0" dirty="0"/>
              <a:t>Wire extraction fairly simple.</a:t>
            </a:r>
          </a:p>
          <a:p>
            <a:pPr eaLnBrk="1" hangingPunct="1">
              <a:buFont typeface="Arial" pitchFamily="34" charset="0"/>
              <a:buChar char="•"/>
            </a:pPr>
            <a:r>
              <a:rPr lang="en-US" sz="1600" b="0" i="0" dirty="0"/>
              <a:t>Boxes may need to be curved to follow outline of plate.</a:t>
            </a:r>
          </a:p>
        </p:txBody>
      </p:sp>
      <p:cxnSp>
        <p:nvCxnSpPr>
          <p:cNvPr id="7173" name="Straight Connector 8"/>
          <p:cNvCxnSpPr>
            <a:cxnSpLocks noChangeShapeType="1"/>
          </p:cNvCxnSpPr>
          <p:nvPr/>
        </p:nvCxnSpPr>
        <p:spPr bwMode="auto">
          <a:xfrm rot="10800000">
            <a:off x="5791200" y="2667000"/>
            <a:ext cx="990600" cy="152400"/>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0487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SPG Idea </a:t>
            </a:r>
            <a:r>
              <a:rPr lang="en-US" dirty="0" smtClean="0"/>
              <a:t>#1: Mount them under Secondary Passive Plate Lip</a:t>
            </a:r>
          </a:p>
        </p:txBody>
      </p:sp>
      <p:pic>
        <p:nvPicPr>
          <p:cNvPr id="8195" name="Picture 3" descr="0EDB1328.pdf"/>
          <p:cNvPicPr>
            <a:picLocks noChangeAspect="1"/>
          </p:cNvPicPr>
          <p:nvPr/>
        </p:nvPicPr>
        <p:blipFill>
          <a:blip r:embed="rId2" cstate="print">
            <a:extLst>
              <a:ext uri="{28A0092B-C50C-407E-A947-70E740481C1C}">
                <a14:useLocalDpi xmlns:a14="http://schemas.microsoft.com/office/drawing/2010/main" val="0"/>
              </a:ext>
            </a:extLst>
          </a:blip>
          <a:srcRect l="36870" t="2222" r="7983" b="11111"/>
          <a:stretch>
            <a:fillRect/>
          </a:stretch>
        </p:blipFill>
        <p:spPr bwMode="auto">
          <a:xfrm rot="-5400000">
            <a:off x="2554287" y="-725487"/>
            <a:ext cx="4538663" cy="8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p:cNvSpPr txBox="1">
            <a:spLocks noChangeArrowheads="1"/>
          </p:cNvSpPr>
          <p:nvPr/>
        </p:nvSpPr>
        <p:spPr bwMode="auto">
          <a:xfrm>
            <a:off x="4191000" y="51054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defRPr sz="1200" b="1" i="1">
                <a:solidFill>
                  <a:srgbClr val="1822CD"/>
                </a:solidFill>
                <a:latin typeface="Helvetica" charset="0"/>
                <a:cs typeface="Arial" pitchFamily="34" charset="0"/>
              </a:defRPr>
            </a:lvl1pPr>
            <a:lvl2pPr marL="37931725" indent="-37474525" eaLnBrk="0" hangingPunct="0">
              <a:defRPr sz="1200" b="1" i="1">
                <a:solidFill>
                  <a:srgbClr val="1822CD"/>
                </a:solidFill>
                <a:latin typeface="Helvetica" charset="0"/>
                <a:cs typeface="Arial" pitchFamily="34" charset="0"/>
              </a:defRPr>
            </a:lvl2pPr>
            <a:lvl3pPr eaLnBrk="0" hangingPunct="0">
              <a:defRPr sz="1200" b="1" i="1">
                <a:solidFill>
                  <a:srgbClr val="1822CD"/>
                </a:solidFill>
                <a:latin typeface="Helvetica" charset="0"/>
                <a:cs typeface="Arial" pitchFamily="34" charset="0"/>
              </a:defRPr>
            </a:lvl3pPr>
            <a:lvl4pPr eaLnBrk="0" hangingPunct="0">
              <a:defRPr sz="1200" b="1" i="1">
                <a:solidFill>
                  <a:srgbClr val="1822CD"/>
                </a:solidFill>
                <a:latin typeface="Helvetica" charset="0"/>
                <a:cs typeface="Arial" pitchFamily="34" charset="0"/>
              </a:defRPr>
            </a:lvl4pPr>
            <a:lvl5pPr eaLnBrk="0" hangingPunct="0">
              <a:defRPr sz="1200" b="1" i="1">
                <a:solidFill>
                  <a:srgbClr val="1822CD"/>
                </a:solidFill>
                <a:latin typeface="Helvetica" charset="0"/>
                <a:cs typeface="Arial" pitchFamily="34" charset="0"/>
              </a:defRPr>
            </a:lvl5pPr>
            <a:lvl6pPr marL="457200" eaLnBrk="0" fontAlgn="base" hangingPunct="0">
              <a:spcBef>
                <a:spcPct val="0"/>
              </a:spcBef>
              <a:spcAft>
                <a:spcPct val="0"/>
              </a:spcAft>
              <a:defRPr sz="1200" b="1" i="1">
                <a:solidFill>
                  <a:srgbClr val="1822CD"/>
                </a:solidFill>
                <a:latin typeface="Helvetica" charset="0"/>
                <a:cs typeface="Arial" pitchFamily="34" charset="0"/>
              </a:defRPr>
            </a:lvl6pPr>
            <a:lvl7pPr marL="914400" eaLnBrk="0" fontAlgn="base" hangingPunct="0">
              <a:spcBef>
                <a:spcPct val="0"/>
              </a:spcBef>
              <a:spcAft>
                <a:spcPct val="0"/>
              </a:spcAft>
              <a:defRPr sz="1200" b="1" i="1">
                <a:solidFill>
                  <a:srgbClr val="1822CD"/>
                </a:solidFill>
                <a:latin typeface="Helvetica" charset="0"/>
                <a:cs typeface="Arial" pitchFamily="34" charset="0"/>
              </a:defRPr>
            </a:lvl7pPr>
            <a:lvl8pPr marL="1371600" eaLnBrk="0" fontAlgn="base" hangingPunct="0">
              <a:spcBef>
                <a:spcPct val="0"/>
              </a:spcBef>
              <a:spcAft>
                <a:spcPct val="0"/>
              </a:spcAft>
              <a:defRPr sz="1200" b="1" i="1">
                <a:solidFill>
                  <a:srgbClr val="1822CD"/>
                </a:solidFill>
                <a:latin typeface="Helvetica" charset="0"/>
                <a:cs typeface="Arial" pitchFamily="34" charset="0"/>
              </a:defRPr>
            </a:lvl8pPr>
            <a:lvl9pPr marL="18288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buFont typeface="Arial" pitchFamily="34" charset="0"/>
              <a:buChar char="•"/>
            </a:pPr>
            <a:r>
              <a:rPr lang="en-US" sz="1600" b="0" i="0"/>
              <a:t>Replace this tile with sensor box.</a:t>
            </a:r>
          </a:p>
          <a:p>
            <a:pPr eaLnBrk="1" hangingPunct="1">
              <a:buFont typeface="Arial" pitchFamily="34" charset="0"/>
              <a:buChar char="•"/>
            </a:pPr>
            <a:r>
              <a:rPr lang="en-US" sz="1600" b="0" i="0"/>
              <a:t>Would be partially shielded by SPP</a:t>
            </a:r>
          </a:p>
        </p:txBody>
      </p:sp>
      <p:cxnSp>
        <p:nvCxnSpPr>
          <p:cNvPr id="8197" name="Straight Connector 5"/>
          <p:cNvCxnSpPr>
            <a:cxnSpLocks noChangeShapeType="1"/>
          </p:cNvCxnSpPr>
          <p:nvPr/>
        </p:nvCxnSpPr>
        <p:spPr bwMode="auto">
          <a:xfrm rot="5400000" flipH="1" flipV="1">
            <a:off x="6096000" y="4114800"/>
            <a:ext cx="1066800" cy="762000"/>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787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SPG Idea </a:t>
            </a:r>
            <a:r>
              <a:rPr lang="en-US" dirty="0" smtClean="0"/>
              <a:t>#2: Mount them under outer </a:t>
            </a:r>
            <a:r>
              <a:rPr lang="en-US" dirty="0" err="1" smtClean="0"/>
              <a:t>divertor</a:t>
            </a:r>
            <a:r>
              <a:rPr lang="en-US" dirty="0" smtClean="0"/>
              <a:t> bull nose tiles</a:t>
            </a:r>
          </a:p>
        </p:txBody>
      </p:sp>
      <p:grpSp>
        <p:nvGrpSpPr>
          <p:cNvPr id="9219" name="Group 24"/>
          <p:cNvGrpSpPr>
            <a:grpSpLocks/>
          </p:cNvGrpSpPr>
          <p:nvPr/>
        </p:nvGrpSpPr>
        <p:grpSpPr bwMode="auto">
          <a:xfrm>
            <a:off x="990600" y="1371600"/>
            <a:ext cx="4838700" cy="4457700"/>
            <a:chOff x="3352800" y="1524000"/>
            <a:chExt cx="4838700" cy="4457700"/>
          </a:xfrm>
        </p:grpSpPr>
        <p:grpSp>
          <p:nvGrpSpPr>
            <p:cNvPr id="9222" name="Group 13"/>
            <p:cNvGrpSpPr>
              <a:grpSpLocks/>
            </p:cNvGrpSpPr>
            <p:nvPr/>
          </p:nvGrpSpPr>
          <p:grpSpPr bwMode="auto">
            <a:xfrm>
              <a:off x="3352800" y="1524000"/>
              <a:ext cx="4838700" cy="4457700"/>
              <a:chOff x="316523" y="-890955"/>
              <a:chExt cx="8932984" cy="8229602"/>
            </a:xfrm>
          </p:grpSpPr>
          <p:grpSp>
            <p:nvGrpSpPr>
              <p:cNvPr id="9226" name="Group 10"/>
              <p:cNvGrpSpPr>
                <a:grpSpLocks/>
              </p:cNvGrpSpPr>
              <p:nvPr/>
            </p:nvGrpSpPr>
            <p:grpSpPr bwMode="auto">
              <a:xfrm>
                <a:off x="316523" y="-890955"/>
                <a:ext cx="8932984" cy="8229602"/>
                <a:chOff x="316523" y="-890955"/>
                <a:chExt cx="8932984" cy="8229602"/>
              </a:xfrm>
            </p:grpSpPr>
            <p:pic>
              <p:nvPicPr>
                <p:cNvPr id="9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3" y="-890955"/>
                  <a:ext cx="8932984" cy="822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9" name="Group 9"/>
                <p:cNvGrpSpPr>
                  <a:grpSpLocks/>
                </p:cNvGrpSpPr>
                <p:nvPr/>
              </p:nvGrpSpPr>
              <p:grpSpPr bwMode="auto">
                <a:xfrm>
                  <a:off x="3974123" y="1532455"/>
                  <a:ext cx="2516233" cy="1515545"/>
                  <a:chOff x="3974123" y="1532455"/>
                  <a:chExt cx="2516233" cy="1515545"/>
                </a:xfrm>
              </p:grpSpPr>
              <p:sp>
                <p:nvSpPr>
                  <p:cNvPr id="15" name="Rectangle 14"/>
                  <p:cNvSpPr/>
                  <p:nvPr/>
                </p:nvSpPr>
                <p:spPr>
                  <a:xfrm>
                    <a:off x="5366239" y="2625969"/>
                    <a:ext cx="1125415" cy="42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a:off x="3974123" y="1532793"/>
                    <a:ext cx="304800" cy="703385"/>
                  </a:xfrm>
                  <a:custGeom>
                    <a:avLst/>
                    <a:gdLst>
                      <a:gd name="connsiteX0" fmla="*/ 0 w 304800"/>
                      <a:gd name="connsiteY0" fmla="*/ 0 h 762000"/>
                      <a:gd name="connsiteX1" fmla="*/ 304800 w 304800"/>
                      <a:gd name="connsiteY1" fmla="*/ 0 h 762000"/>
                      <a:gd name="connsiteX2" fmla="*/ 304800 w 304800"/>
                      <a:gd name="connsiteY2" fmla="*/ 762000 h 762000"/>
                      <a:gd name="connsiteX3" fmla="*/ 0 w 304800"/>
                      <a:gd name="connsiteY3" fmla="*/ 762000 h 762000"/>
                      <a:gd name="connsiteX4" fmla="*/ 0 w 3048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62000">
                        <a:moveTo>
                          <a:pt x="0" y="0"/>
                        </a:moveTo>
                        <a:lnTo>
                          <a:pt x="304800" y="0"/>
                        </a:lnTo>
                        <a:lnTo>
                          <a:pt x="304800" y="762000"/>
                        </a:lnTo>
                        <a:lnTo>
                          <a:pt x="0" y="762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2" name="Freeform 11"/>
              <p:cNvSpPr/>
              <p:nvPr/>
            </p:nvSpPr>
            <p:spPr>
              <a:xfrm>
                <a:off x="3974123" y="1359876"/>
                <a:ext cx="301870" cy="457200"/>
              </a:xfrm>
              <a:custGeom>
                <a:avLst/>
                <a:gdLst>
                  <a:gd name="connsiteX0" fmla="*/ 0 w 304800"/>
                  <a:gd name="connsiteY0" fmla="*/ 0 h 762000"/>
                  <a:gd name="connsiteX1" fmla="*/ 304800 w 304800"/>
                  <a:gd name="connsiteY1" fmla="*/ 0 h 762000"/>
                  <a:gd name="connsiteX2" fmla="*/ 304800 w 304800"/>
                  <a:gd name="connsiteY2" fmla="*/ 762000 h 762000"/>
                  <a:gd name="connsiteX3" fmla="*/ 0 w 304800"/>
                  <a:gd name="connsiteY3" fmla="*/ 762000 h 762000"/>
                  <a:gd name="connsiteX4" fmla="*/ 0 w 3048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62000">
                    <a:moveTo>
                      <a:pt x="0" y="0"/>
                    </a:moveTo>
                    <a:lnTo>
                      <a:pt x="304800" y="0"/>
                    </a:lnTo>
                    <a:lnTo>
                      <a:pt x="304800" y="762000"/>
                    </a:lnTo>
                    <a:lnTo>
                      <a:pt x="0" y="762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223" name="Right Triangle 21"/>
            <p:cNvSpPr>
              <a:spLocks noChangeArrowheads="1"/>
            </p:cNvSpPr>
            <p:nvPr/>
          </p:nvSpPr>
          <p:spPr bwMode="auto">
            <a:xfrm>
              <a:off x="6113280" y="3048000"/>
              <a:ext cx="211320" cy="533400"/>
            </a:xfrm>
            <a:prstGeom prst="rtTriangle">
              <a:avLst/>
            </a:prstGeom>
            <a:solidFill>
              <a:schemeClr val="tx1"/>
            </a:solidFill>
            <a:ln w="15875">
              <a:solidFill>
                <a:schemeClr val="tx1"/>
              </a:solidFill>
              <a:round/>
              <a:headEnd/>
              <a:tailEnd type="triangle" w="med" len="med"/>
            </a:ln>
          </p:spPr>
          <p:txBody>
            <a:bodyPr lIns="0" tIns="0" rIns="0" bIns="0"/>
            <a:lstStyle/>
            <a:p>
              <a:pPr>
                <a:spcBef>
                  <a:spcPct val="20000"/>
                </a:spcBef>
                <a:buFontTx/>
                <a:buChar char="•"/>
              </a:pPr>
              <a:endParaRPr lang="en-US"/>
            </a:p>
          </p:txBody>
        </p:sp>
        <p:sp>
          <p:nvSpPr>
            <p:cNvPr id="9224" name="Right Triangle 22"/>
            <p:cNvSpPr>
              <a:spLocks noChangeArrowheads="1"/>
            </p:cNvSpPr>
            <p:nvPr/>
          </p:nvSpPr>
          <p:spPr bwMode="auto">
            <a:xfrm flipH="1">
              <a:off x="6248400" y="2989080"/>
              <a:ext cx="143760" cy="593880"/>
            </a:xfrm>
            <a:prstGeom prst="rtTriangle">
              <a:avLst/>
            </a:prstGeom>
            <a:solidFill>
              <a:schemeClr val="tx1"/>
            </a:solidFill>
            <a:ln w="15875">
              <a:solidFill>
                <a:schemeClr val="tx1"/>
              </a:solidFill>
              <a:round/>
              <a:headEnd/>
              <a:tailEnd type="triangle" w="med" len="med"/>
            </a:ln>
          </p:spPr>
          <p:txBody>
            <a:bodyPr lIns="0" tIns="0" rIns="0" bIns="0"/>
            <a:lstStyle/>
            <a:p>
              <a:pPr>
                <a:spcBef>
                  <a:spcPct val="20000"/>
                </a:spcBef>
                <a:buFontTx/>
                <a:buChar char="•"/>
              </a:pPr>
              <a:endParaRPr lang="en-US"/>
            </a:p>
          </p:txBody>
        </p:sp>
        <p:sp>
          <p:nvSpPr>
            <p:cNvPr id="9225" name="Rectangle 23"/>
            <p:cNvSpPr>
              <a:spLocks noChangeArrowheads="1"/>
            </p:cNvSpPr>
            <p:nvPr/>
          </p:nvSpPr>
          <p:spPr bwMode="auto">
            <a:xfrm>
              <a:off x="6172200" y="2971800"/>
              <a:ext cx="228600" cy="457200"/>
            </a:xfrm>
            <a:prstGeom prst="rect">
              <a:avLst/>
            </a:prstGeom>
            <a:solidFill>
              <a:schemeClr val="tx1"/>
            </a:solidFill>
            <a:ln w="15875">
              <a:solidFill>
                <a:schemeClr val="tx1"/>
              </a:solidFill>
              <a:round/>
              <a:headEnd/>
              <a:tailEnd type="triangle" w="med" len="med"/>
            </a:ln>
          </p:spPr>
          <p:txBody>
            <a:bodyPr lIns="0" tIns="0" rIns="0" bIns="0"/>
            <a:lstStyle/>
            <a:p>
              <a:pPr>
                <a:spcBef>
                  <a:spcPct val="20000"/>
                </a:spcBef>
                <a:buFontTx/>
                <a:buChar char="•"/>
              </a:pPr>
              <a:endParaRPr lang="en-US"/>
            </a:p>
          </p:txBody>
        </p:sp>
      </p:grpSp>
      <p:sp>
        <p:nvSpPr>
          <p:cNvPr id="9220" name="TextBox 25"/>
          <p:cNvSpPr txBox="1">
            <a:spLocks noChangeArrowheads="1"/>
          </p:cNvSpPr>
          <p:nvPr/>
        </p:nvSpPr>
        <p:spPr bwMode="auto">
          <a:xfrm>
            <a:off x="6324600" y="2362200"/>
            <a:ext cx="2514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defRPr sz="1200" b="1" i="1">
                <a:solidFill>
                  <a:srgbClr val="1822CD"/>
                </a:solidFill>
                <a:latin typeface="Helvetica" charset="0"/>
                <a:cs typeface="Arial" pitchFamily="34" charset="0"/>
              </a:defRPr>
            </a:lvl1pPr>
            <a:lvl2pPr marL="37931725" indent="-37474525" eaLnBrk="0" hangingPunct="0">
              <a:defRPr sz="1200" b="1" i="1">
                <a:solidFill>
                  <a:srgbClr val="1822CD"/>
                </a:solidFill>
                <a:latin typeface="Helvetica" charset="0"/>
                <a:cs typeface="Arial" pitchFamily="34" charset="0"/>
              </a:defRPr>
            </a:lvl2pPr>
            <a:lvl3pPr eaLnBrk="0" hangingPunct="0">
              <a:defRPr sz="1200" b="1" i="1">
                <a:solidFill>
                  <a:srgbClr val="1822CD"/>
                </a:solidFill>
                <a:latin typeface="Helvetica" charset="0"/>
                <a:cs typeface="Arial" pitchFamily="34" charset="0"/>
              </a:defRPr>
            </a:lvl3pPr>
            <a:lvl4pPr eaLnBrk="0" hangingPunct="0">
              <a:defRPr sz="1200" b="1" i="1">
                <a:solidFill>
                  <a:srgbClr val="1822CD"/>
                </a:solidFill>
                <a:latin typeface="Helvetica" charset="0"/>
                <a:cs typeface="Arial" pitchFamily="34" charset="0"/>
              </a:defRPr>
            </a:lvl4pPr>
            <a:lvl5pPr eaLnBrk="0" hangingPunct="0">
              <a:defRPr sz="1200" b="1" i="1">
                <a:solidFill>
                  <a:srgbClr val="1822CD"/>
                </a:solidFill>
                <a:latin typeface="Helvetica" charset="0"/>
                <a:cs typeface="Arial" pitchFamily="34" charset="0"/>
              </a:defRPr>
            </a:lvl5pPr>
            <a:lvl6pPr marL="457200" eaLnBrk="0" fontAlgn="base" hangingPunct="0">
              <a:spcBef>
                <a:spcPct val="0"/>
              </a:spcBef>
              <a:spcAft>
                <a:spcPct val="0"/>
              </a:spcAft>
              <a:defRPr sz="1200" b="1" i="1">
                <a:solidFill>
                  <a:srgbClr val="1822CD"/>
                </a:solidFill>
                <a:latin typeface="Helvetica" charset="0"/>
                <a:cs typeface="Arial" pitchFamily="34" charset="0"/>
              </a:defRPr>
            </a:lvl6pPr>
            <a:lvl7pPr marL="914400" eaLnBrk="0" fontAlgn="base" hangingPunct="0">
              <a:spcBef>
                <a:spcPct val="0"/>
              </a:spcBef>
              <a:spcAft>
                <a:spcPct val="0"/>
              </a:spcAft>
              <a:defRPr sz="1200" b="1" i="1">
                <a:solidFill>
                  <a:srgbClr val="1822CD"/>
                </a:solidFill>
                <a:latin typeface="Helvetica" charset="0"/>
                <a:cs typeface="Arial" pitchFamily="34" charset="0"/>
              </a:defRPr>
            </a:lvl7pPr>
            <a:lvl8pPr marL="1371600" eaLnBrk="0" fontAlgn="base" hangingPunct="0">
              <a:spcBef>
                <a:spcPct val="0"/>
              </a:spcBef>
              <a:spcAft>
                <a:spcPct val="0"/>
              </a:spcAft>
              <a:defRPr sz="1200" b="1" i="1">
                <a:solidFill>
                  <a:srgbClr val="1822CD"/>
                </a:solidFill>
                <a:latin typeface="Helvetica" charset="0"/>
                <a:cs typeface="Arial" pitchFamily="34" charset="0"/>
              </a:defRPr>
            </a:lvl8pPr>
            <a:lvl9pPr marL="18288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buFont typeface="Arial" pitchFamily="34" charset="0"/>
              <a:buChar char="•"/>
            </a:pPr>
            <a:r>
              <a:rPr lang="en-US" sz="1600" b="0" i="0"/>
              <a:t>Place curved sensor box in this volume.</a:t>
            </a:r>
          </a:p>
          <a:p>
            <a:pPr eaLnBrk="1" hangingPunct="1">
              <a:buFont typeface="Arial" pitchFamily="34" charset="0"/>
              <a:buChar char="•"/>
            </a:pPr>
            <a:r>
              <a:rPr lang="en-US" sz="1600" b="0" i="0"/>
              <a:t>Is reasonably well shielded from plasma by improved bull-nose tiles.</a:t>
            </a:r>
          </a:p>
          <a:p>
            <a:pPr eaLnBrk="1" hangingPunct="1">
              <a:buFont typeface="Arial" pitchFamily="34" charset="0"/>
              <a:buChar char="•"/>
            </a:pPr>
            <a:r>
              <a:rPr lang="en-US" sz="1600" b="0" i="0"/>
              <a:t>Wire extraction likely to be difficult.</a:t>
            </a:r>
          </a:p>
          <a:p>
            <a:pPr eaLnBrk="1" hangingPunct="1">
              <a:buFont typeface="Arial" pitchFamily="34" charset="0"/>
              <a:buChar char="•"/>
            </a:pPr>
            <a:r>
              <a:rPr lang="en-US" sz="1600" b="0" i="0"/>
              <a:t>Would be partially electromagnetically shielded by divertor.</a:t>
            </a:r>
          </a:p>
        </p:txBody>
      </p:sp>
      <p:cxnSp>
        <p:nvCxnSpPr>
          <p:cNvPr id="9221" name="Straight Connector 27"/>
          <p:cNvCxnSpPr>
            <a:cxnSpLocks noChangeShapeType="1"/>
          </p:cNvCxnSpPr>
          <p:nvPr/>
        </p:nvCxnSpPr>
        <p:spPr bwMode="auto">
          <a:xfrm rot="10800000" flipV="1">
            <a:off x="4419600" y="2895600"/>
            <a:ext cx="1828800" cy="3810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1450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SPG Idea </a:t>
            </a:r>
            <a:r>
              <a:rPr lang="en-US" dirty="0" smtClean="0"/>
              <a:t>#3: Sensors in Tiles</a:t>
            </a:r>
          </a:p>
        </p:txBody>
      </p:sp>
      <p:pic>
        <p:nvPicPr>
          <p:cNvPr id="10244" name="Picture 3" descr="0EDB1328.pdf"/>
          <p:cNvPicPr>
            <a:picLocks noChangeAspect="1"/>
          </p:cNvPicPr>
          <p:nvPr/>
        </p:nvPicPr>
        <p:blipFill>
          <a:blip r:embed="rId2" cstate="print">
            <a:extLst>
              <a:ext uri="{28A0092B-C50C-407E-A947-70E740481C1C}">
                <a14:useLocalDpi xmlns:a14="http://schemas.microsoft.com/office/drawing/2010/main" val="0"/>
              </a:ext>
            </a:extLst>
          </a:blip>
          <a:srcRect l="36870" t="50803" r="7983" b="11111"/>
          <a:stretch>
            <a:fillRect/>
          </a:stretch>
        </p:blipFill>
        <p:spPr bwMode="auto">
          <a:xfrm rot="-5400000">
            <a:off x="4916487" y="1636713"/>
            <a:ext cx="4538663"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c 4"/>
          <p:cNvSpPr/>
          <p:nvPr/>
        </p:nvSpPr>
        <p:spPr bwMode="auto">
          <a:xfrm>
            <a:off x="7459663" y="4122738"/>
            <a:ext cx="1676400" cy="1752600"/>
          </a:xfrm>
          <a:prstGeom prst="arc">
            <a:avLst>
              <a:gd name="adj1" fmla="val 13540439"/>
              <a:gd name="adj2" fmla="val 15131800"/>
            </a:avLst>
          </a:prstGeom>
          <a:noFill/>
          <a:ln w="15875" cap="flat" cmpd="sng" algn="ctr">
            <a:solidFill>
              <a:srgbClr val="FF0000"/>
            </a:solidFill>
            <a:prstDash val="solid"/>
            <a:round/>
            <a:headEnd type="none" w="med" len="med"/>
            <a:tailEnd type="none" w="med" len="med"/>
          </a:ln>
          <a:effectLst/>
        </p:spPr>
        <p:txBody>
          <a:bodyPr lIns="0" tIns="0" rIns="0" bIns="0"/>
          <a:lstStyle/>
          <a:p>
            <a:pPr>
              <a:spcBef>
                <a:spcPct val="20000"/>
              </a:spcBef>
              <a:buFontTx/>
              <a:buChar char="•"/>
              <a:defRPr/>
            </a:pPr>
            <a:endParaRPr lang="en-US">
              <a:latin typeface="Helvetica" pitchFamily="-128" charset="0"/>
              <a:ea typeface="Arial" charset="0"/>
              <a:cs typeface="Arial" charset="0"/>
            </a:endParaRPr>
          </a:p>
        </p:txBody>
      </p:sp>
      <p:sp>
        <p:nvSpPr>
          <p:cNvPr id="7" name="Arc 6"/>
          <p:cNvSpPr/>
          <p:nvPr/>
        </p:nvSpPr>
        <p:spPr bwMode="auto">
          <a:xfrm>
            <a:off x="7653338" y="4292600"/>
            <a:ext cx="1676400" cy="1752600"/>
          </a:xfrm>
          <a:prstGeom prst="arc">
            <a:avLst>
              <a:gd name="adj1" fmla="val 13540439"/>
              <a:gd name="adj2" fmla="val 14864880"/>
            </a:avLst>
          </a:prstGeom>
          <a:noFill/>
          <a:ln w="15875" cap="flat" cmpd="sng" algn="ctr">
            <a:solidFill>
              <a:srgbClr val="FF0000"/>
            </a:solidFill>
            <a:prstDash val="solid"/>
            <a:round/>
            <a:headEnd type="none" w="med" len="med"/>
            <a:tailEnd type="none" w="med" len="med"/>
          </a:ln>
          <a:effectLst/>
        </p:spPr>
        <p:txBody>
          <a:bodyPr lIns="0" tIns="0" rIns="0" bIns="0"/>
          <a:lstStyle/>
          <a:p>
            <a:pPr>
              <a:spcBef>
                <a:spcPct val="20000"/>
              </a:spcBef>
              <a:buFontTx/>
              <a:buChar char="•"/>
              <a:defRPr/>
            </a:pPr>
            <a:endParaRPr lang="en-US">
              <a:latin typeface="Helvetica" pitchFamily="-128" charset="0"/>
              <a:ea typeface="Arial" charset="0"/>
              <a:cs typeface="Arial" charset="0"/>
            </a:endParaRPr>
          </a:p>
        </p:txBody>
      </p:sp>
      <p:cxnSp>
        <p:nvCxnSpPr>
          <p:cNvPr id="10247" name="Straight Connector 8"/>
          <p:cNvCxnSpPr>
            <a:cxnSpLocks noChangeShapeType="1"/>
            <a:stCxn id="7" idx="0"/>
            <a:endCxn id="5" idx="0"/>
          </p:cNvCxnSpPr>
          <p:nvPr/>
        </p:nvCxnSpPr>
        <p:spPr bwMode="auto">
          <a:xfrm rot="10800000">
            <a:off x="7697788" y="4386263"/>
            <a:ext cx="195262" cy="16986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cxnSp>
      <p:cxnSp>
        <p:nvCxnSpPr>
          <p:cNvPr id="10248" name="Straight Connector 9"/>
          <p:cNvCxnSpPr>
            <a:cxnSpLocks noChangeShapeType="1"/>
          </p:cNvCxnSpPr>
          <p:nvPr/>
        </p:nvCxnSpPr>
        <p:spPr bwMode="auto">
          <a:xfrm rot="16200000" flipV="1">
            <a:off x="8001000" y="4191000"/>
            <a:ext cx="152400" cy="1524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cxnSp>
      <p:sp>
        <p:nvSpPr>
          <p:cNvPr id="10249" name="TextBox 12"/>
          <p:cNvSpPr txBox="1">
            <a:spLocks noChangeArrowheads="1"/>
          </p:cNvSpPr>
          <p:nvPr/>
        </p:nvSpPr>
        <p:spPr bwMode="auto">
          <a:xfrm>
            <a:off x="5257800" y="4872037"/>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cs typeface="Arial" pitchFamily="34" charset="0"/>
              </a:defRPr>
            </a:lvl1pPr>
            <a:lvl2pPr marL="37931725" indent="-37474525" eaLnBrk="0" hangingPunct="0">
              <a:defRPr sz="1200" b="1" i="1">
                <a:solidFill>
                  <a:srgbClr val="1822CD"/>
                </a:solidFill>
                <a:latin typeface="Helvetica" charset="0"/>
                <a:cs typeface="Arial" pitchFamily="34" charset="0"/>
              </a:defRPr>
            </a:lvl2pPr>
            <a:lvl3pPr eaLnBrk="0" hangingPunct="0">
              <a:defRPr sz="1200" b="1" i="1">
                <a:solidFill>
                  <a:srgbClr val="1822CD"/>
                </a:solidFill>
                <a:latin typeface="Helvetica" charset="0"/>
                <a:cs typeface="Arial" pitchFamily="34" charset="0"/>
              </a:defRPr>
            </a:lvl3pPr>
            <a:lvl4pPr eaLnBrk="0" hangingPunct="0">
              <a:defRPr sz="1200" b="1" i="1">
                <a:solidFill>
                  <a:srgbClr val="1822CD"/>
                </a:solidFill>
                <a:latin typeface="Helvetica" charset="0"/>
                <a:cs typeface="Arial" pitchFamily="34" charset="0"/>
              </a:defRPr>
            </a:lvl4pPr>
            <a:lvl5pPr eaLnBrk="0" hangingPunct="0">
              <a:defRPr sz="1200" b="1" i="1">
                <a:solidFill>
                  <a:srgbClr val="1822CD"/>
                </a:solidFill>
                <a:latin typeface="Helvetica" charset="0"/>
                <a:cs typeface="Arial" pitchFamily="34" charset="0"/>
              </a:defRPr>
            </a:lvl5pPr>
            <a:lvl6pPr marL="457200" eaLnBrk="0" fontAlgn="base" hangingPunct="0">
              <a:spcBef>
                <a:spcPct val="0"/>
              </a:spcBef>
              <a:spcAft>
                <a:spcPct val="0"/>
              </a:spcAft>
              <a:defRPr sz="1200" b="1" i="1">
                <a:solidFill>
                  <a:srgbClr val="1822CD"/>
                </a:solidFill>
                <a:latin typeface="Helvetica" charset="0"/>
                <a:cs typeface="Arial" pitchFamily="34" charset="0"/>
              </a:defRPr>
            </a:lvl6pPr>
            <a:lvl7pPr marL="914400" eaLnBrk="0" fontAlgn="base" hangingPunct="0">
              <a:spcBef>
                <a:spcPct val="0"/>
              </a:spcBef>
              <a:spcAft>
                <a:spcPct val="0"/>
              </a:spcAft>
              <a:defRPr sz="1200" b="1" i="1">
                <a:solidFill>
                  <a:srgbClr val="1822CD"/>
                </a:solidFill>
                <a:latin typeface="Helvetica" charset="0"/>
                <a:cs typeface="Arial" pitchFamily="34" charset="0"/>
              </a:defRPr>
            </a:lvl7pPr>
            <a:lvl8pPr marL="1371600" eaLnBrk="0" fontAlgn="base" hangingPunct="0">
              <a:spcBef>
                <a:spcPct val="0"/>
              </a:spcBef>
              <a:spcAft>
                <a:spcPct val="0"/>
              </a:spcAft>
              <a:defRPr sz="1200" b="1" i="1">
                <a:solidFill>
                  <a:srgbClr val="1822CD"/>
                </a:solidFill>
                <a:latin typeface="Helvetica" charset="0"/>
                <a:cs typeface="Arial" pitchFamily="34" charset="0"/>
              </a:defRPr>
            </a:lvl8pPr>
            <a:lvl9pPr marL="18288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r>
              <a:rPr lang="en-US" dirty="0">
                <a:solidFill>
                  <a:srgbClr val="FF3300"/>
                </a:solidFill>
              </a:rPr>
              <a:t>Outline of larger tile.</a:t>
            </a:r>
          </a:p>
        </p:txBody>
      </p:sp>
      <p:cxnSp>
        <p:nvCxnSpPr>
          <p:cNvPr id="10250" name="Straight Connector 14"/>
          <p:cNvCxnSpPr>
            <a:cxnSpLocks noChangeShapeType="1"/>
          </p:cNvCxnSpPr>
          <p:nvPr/>
        </p:nvCxnSpPr>
        <p:spPr bwMode="auto">
          <a:xfrm flipV="1">
            <a:off x="6172200" y="4495800"/>
            <a:ext cx="1600200" cy="53340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243" name="Content Placeholder 2"/>
          <p:cNvSpPr>
            <a:spLocks noGrp="1"/>
          </p:cNvSpPr>
          <p:nvPr>
            <p:ph idx="1"/>
          </p:nvPr>
        </p:nvSpPr>
        <p:spPr>
          <a:xfrm>
            <a:off x="152400" y="914400"/>
            <a:ext cx="5676900" cy="4953000"/>
          </a:xfrm>
        </p:spPr>
        <p:txBody>
          <a:bodyPr/>
          <a:lstStyle/>
          <a:p>
            <a:r>
              <a:rPr lang="en-US" dirty="0" smtClean="0"/>
              <a:t>Tiles are only about 0.9” thick, and have a T-bar right down the center.</a:t>
            </a:r>
          </a:p>
          <a:p>
            <a:pPr lvl="1"/>
            <a:r>
              <a:rPr lang="en-US" dirty="0" smtClean="0"/>
              <a:t>Makes installation of a traditional B</a:t>
            </a:r>
            <a:r>
              <a:rPr lang="en-US" baseline="-25000" dirty="0" smtClean="0"/>
              <a:t>P</a:t>
            </a:r>
            <a:r>
              <a:rPr lang="en-US" dirty="0" smtClean="0"/>
              <a:t> (~B</a:t>
            </a:r>
            <a:r>
              <a:rPr lang="en-US" baseline="-25000" dirty="0" smtClean="0"/>
              <a:t>R</a:t>
            </a:r>
            <a:r>
              <a:rPr lang="en-US" dirty="0" smtClean="0"/>
              <a:t>) sensor difficult. </a:t>
            </a:r>
          </a:p>
          <a:p>
            <a:pPr lvl="1"/>
            <a:r>
              <a:rPr lang="en-US" dirty="0" smtClean="0"/>
              <a:t>Could imagine a very thin “</a:t>
            </a:r>
            <a:r>
              <a:rPr lang="en-US" dirty="0" err="1" smtClean="0"/>
              <a:t>Hiro</a:t>
            </a:r>
            <a:r>
              <a:rPr lang="en-US" dirty="0" smtClean="0"/>
              <a:t>” sensor mounted above the T-bar.</a:t>
            </a:r>
          </a:p>
          <a:p>
            <a:r>
              <a:rPr lang="en-US" dirty="0" smtClean="0"/>
              <a:t>Could fabricate a single larger tile, taking the area of 2-4 existing tiles.</a:t>
            </a:r>
          </a:p>
          <a:p>
            <a:pPr lvl="1"/>
            <a:r>
              <a:rPr lang="en-US" dirty="0" smtClean="0"/>
              <a:t>Wrap a B</a:t>
            </a:r>
            <a:r>
              <a:rPr lang="en-US" baseline="-25000" dirty="0" smtClean="0"/>
              <a:t>N</a:t>
            </a:r>
            <a:r>
              <a:rPr lang="en-US" dirty="0" smtClean="0"/>
              <a:t> (~B</a:t>
            </a:r>
            <a:r>
              <a:rPr lang="en-US" baseline="-25000" dirty="0" smtClean="0"/>
              <a:t>Z</a:t>
            </a:r>
            <a:r>
              <a:rPr lang="en-US" dirty="0" smtClean="0"/>
              <a:t>) sensor around the tile edges.</a:t>
            </a:r>
          </a:p>
          <a:p>
            <a:pPr lvl="2"/>
            <a:r>
              <a:rPr lang="en-US" dirty="0" smtClean="0"/>
              <a:t>Sort of like how the B</a:t>
            </a:r>
            <a:r>
              <a:rPr lang="en-US" baseline="-25000" dirty="0" smtClean="0"/>
              <a:t>R</a:t>
            </a:r>
            <a:r>
              <a:rPr lang="en-US" dirty="0" smtClean="0"/>
              <a:t> sensors are mounted to the PPPs</a:t>
            </a:r>
          </a:p>
          <a:p>
            <a:pPr lvl="1"/>
            <a:r>
              <a:rPr lang="en-US" dirty="0" smtClean="0"/>
              <a:t>Would likely trap the </a:t>
            </a:r>
            <a:r>
              <a:rPr lang="en-US" dirty="0" err="1" smtClean="0"/>
              <a:t>t-bars</a:t>
            </a:r>
            <a:endParaRPr lang="en-US" dirty="0" smtClean="0"/>
          </a:p>
          <a:p>
            <a:pPr lvl="1"/>
            <a:r>
              <a:rPr lang="en-US" dirty="0" smtClean="0"/>
              <a:t>Are there thermal issues with larger tiles?</a:t>
            </a:r>
          </a:p>
          <a:p>
            <a:pPr lvl="1"/>
            <a:r>
              <a:rPr lang="en-US" dirty="0" smtClean="0"/>
              <a:t>Need to check the effective area.</a:t>
            </a:r>
          </a:p>
        </p:txBody>
      </p:sp>
    </p:spTree>
    <p:extLst>
      <p:ext uri="{BB962C8B-B14F-4D97-AF65-F5344CB8AC3E}">
        <p14:creationId xmlns:p14="http://schemas.microsoft.com/office/powerpoint/2010/main" val="14988409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1822CD"/>
            </a:solidFill>
            <a:effectLst/>
            <a:latin typeface="Helvetica" pitchFamily="34" charset="0"/>
          </a:defRPr>
        </a:defPPr>
      </a:lstStyle>
    </a:spDef>
    <a:lnDef>
      <a:spPr bwMode="auto">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ea typeface="ＭＳ Ｐゴシック" pitchFamily="-80" charset="-128"/>
            <a:cs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ea typeface="ＭＳ Ｐゴシック" pitchFamily="-80" charset="-128"/>
            <a:cs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84826</TotalTime>
  <Words>1528</Words>
  <Application>Microsoft Office PowerPoint</Application>
  <PresentationFormat>On-screen Show (4:3)</PresentationFormat>
  <Paragraphs>274</Paragraphs>
  <Slides>24</Slides>
  <Notes>1</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Blank Presentation</vt:lpstr>
      <vt:lpstr>1_Blank Presentation</vt:lpstr>
      <vt:lpstr>2_Blank Presentation</vt:lpstr>
      <vt:lpstr>22_Blank Presentation</vt:lpstr>
      <vt:lpstr>PowerPoint Presentation</vt:lpstr>
      <vt:lpstr>Meeting Purpose: Request to reach closure on planned / desired expanded magnetic sensor set for the 5 year plan</vt:lpstr>
      <vt:lpstr>Upgraded magnetic sensor plan will support research in several areas (for discussion)</vt:lpstr>
      <vt:lpstr>Multi-mode computation shows 2nd eigenmode component has dominant amplitude at high bN in NSTX stabilizing structure</vt:lpstr>
      <vt:lpstr>Theory indicates that positioning new sensors closer to divertor will improve mode measurement</vt:lpstr>
      <vt:lpstr>SPG Idea #1: Mount them under Secondary Passive Plate Lip</vt:lpstr>
      <vt:lpstr>SPG Idea #1: Mount them under Secondary Passive Plate Lip</vt:lpstr>
      <vt:lpstr>SPG Idea #2: Mount them under outer divertor bull nose tiles</vt:lpstr>
      <vt:lpstr>SPG Idea #3: Sensors in Tiles</vt:lpstr>
      <vt:lpstr>From Roger: Flux loops and Magnetics sensors that would be beneficial for CHI research</vt:lpstr>
      <vt:lpstr>Magnetic diagnostic items from Masa’s section</vt:lpstr>
      <vt:lpstr>Stefan’s Comments/Questions re: extended RWM sensors (+ SAS replies)</vt:lpstr>
      <vt:lpstr>Note: The following four slides are from Stefan from July 13th, 2012</vt:lpstr>
      <vt:lpstr>PowerPoint Presentation</vt:lpstr>
      <vt:lpstr>PowerPoint Presentation</vt:lpstr>
      <vt:lpstr>PowerPoint Presentation</vt:lpstr>
      <vt:lpstr>PowerPoint Presentation</vt:lpstr>
      <vt:lpstr>Note: The following two slides are from Hiro from July, 2011</vt:lpstr>
      <vt:lpstr>Determine SOLC Distributions by Magnetic Probe Arrays and  Tile (Halo) Current Sensor Arrays (with Stefan Gerhardt)</vt:lpstr>
      <vt:lpstr>Determine SOLC Distribution by Magnetic Probe Arrays and  Tile (Halo) Current Sensor Arrays (with Stefan Gerhardt) – cont.</vt:lpstr>
      <vt:lpstr>Extra Slides</vt:lpstr>
      <vt:lpstr>NSTX lower machine photogragh (with LLD)</vt:lpstr>
      <vt:lpstr>Notes from Steve and Stefan’s Emails on 11/27/2012 </vt:lpstr>
      <vt:lpstr>SAS notes from 5 Year Plan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Sabbagh</dc:creator>
  <cp:lastModifiedBy>SAS</cp:lastModifiedBy>
  <cp:revision>15257</cp:revision>
  <cp:lastPrinted>2012-10-25T20:05:22Z</cp:lastPrinted>
  <dcterms:created xsi:type="dcterms:W3CDTF">2003-10-01T16:23:57Z</dcterms:created>
  <dcterms:modified xsi:type="dcterms:W3CDTF">2013-01-10T20:23:22Z</dcterms:modified>
</cp:coreProperties>
</file>